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377" r:id="rId122"/>
    <p:sldId id="378" r:id="rId123"/>
    <p:sldId id="379" r:id="rId124"/>
    <p:sldId id="380" r:id="rId125"/>
    <p:sldId id="381" r:id="rId126"/>
    <p:sldId id="382" r:id="rId127"/>
    <p:sldId id="383" r:id="rId128"/>
    <p:sldId id="384" r:id="rId129"/>
    <p:sldId id="385" r:id="rId130"/>
    <p:sldId id="386" r:id="rId131"/>
    <p:sldId id="387" r:id="rId132"/>
    <p:sldId id="388" r:id="rId133"/>
    <p:sldId id="389" r:id="rId134"/>
    <p:sldId id="390" r:id="rId135"/>
    <p:sldId id="391" r:id="rId136"/>
    <p:sldId id="392" r:id="rId137"/>
    <p:sldId id="393" r:id="rId138"/>
    <p:sldId id="394" r:id="rId139"/>
    <p:sldId id="395" r:id="rId140"/>
    <p:sldId id="396" r:id="rId141"/>
    <p:sldId id="397" r:id="rId142"/>
    <p:sldId id="398" r:id="rId143"/>
    <p:sldId id="399" r:id="rId144"/>
    <p:sldId id="400" r:id="rId145"/>
    <p:sldId id="401" r:id="rId146"/>
    <p:sldId id="402" r:id="rId147"/>
    <p:sldId id="403" r:id="rId148"/>
    <p:sldId id="404" r:id="rId149"/>
    <p:sldId id="405" r:id="rId150"/>
    <p:sldId id="406" r:id="rId1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3" autoAdjust="0"/>
    <p:restoredTop sz="94660"/>
  </p:normalViewPr>
  <p:slideViewPr>
    <p:cSldViewPr snapToGrid="0">
      <p:cViewPr varScale="1">
        <p:scale>
          <a:sx n="76" d="100"/>
          <a:sy n="76" d="100"/>
        </p:scale>
        <p:origin x="126"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viewProps" Target="view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83DBF1-9270-40B3-BB2B-D4CFAE2C1E62}" type="datetimeFigureOut">
              <a:rPr lang="en-US" smtClean="0"/>
              <a:t>8/28/2020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898B80-AAB3-4387-93D4-379B6F4A6F8D}" type="slidenum">
              <a:rPr lang="en-US" smtClean="0"/>
              <a:t>‹#›</a:t>
            </a:fld>
            <a:endParaRPr lang="en-US"/>
          </a:p>
        </p:txBody>
      </p:sp>
    </p:spTree>
    <p:extLst>
      <p:ext uri="{BB962C8B-B14F-4D97-AF65-F5344CB8AC3E}">
        <p14:creationId xmlns:p14="http://schemas.microsoft.com/office/powerpoint/2010/main" val="3355293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8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142327F-4625-4306-AF4B-D305C7EFF79B}" type="slidenum">
              <a:rPr kumimoji="0" lang="ar-SA" sz="1200" b="0" i="0" u="none" strike="noStrike" kern="1200" cap="none" spc="0" normalizeH="0" baseline="0" noProof="0">
                <a:ln>
                  <a:noFill/>
                </a:ln>
                <a:solidFill>
                  <a:prstClr val="black"/>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115</a:t>
            </a:fld>
            <a:endParaRPr kumimoji="0" lang="en-US" sz="12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21196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19684" name="Rectangle 3"/>
          <p:cNvSpPr>
            <a:spLocks noGrp="1" noChangeArrowheads="1"/>
          </p:cNvSpPr>
          <p:nvPr>
            <p:ph type="body" idx="1"/>
          </p:nvPr>
        </p:nvSpPr>
        <p:spPr bwMode="auto">
          <a:xfrm>
            <a:off x="854075" y="4125913"/>
            <a:ext cx="4692650" cy="3910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Tree>
    <p:extLst>
      <p:ext uri="{BB962C8B-B14F-4D97-AF65-F5344CB8AC3E}">
        <p14:creationId xmlns:p14="http://schemas.microsoft.com/office/powerpoint/2010/main" val="472353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07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82D377D-255D-420D-AFE1-56200D8E3F09}" type="slidenum">
              <a:rPr kumimoji="0" lang="ar-SA" sz="1200" b="0" i="0" u="none" strike="noStrike" kern="1200" cap="none" spc="0" normalizeH="0" baseline="0" noProof="0">
                <a:ln>
                  <a:noFill/>
                </a:ln>
                <a:solidFill>
                  <a:prstClr val="black"/>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122</a:t>
            </a:fld>
            <a:endParaRPr kumimoji="0" lang="en-US" sz="12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21207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20708" name="Rectangle 3"/>
          <p:cNvSpPr>
            <a:spLocks noGrp="1" noChangeArrowheads="1"/>
          </p:cNvSpPr>
          <p:nvPr>
            <p:ph type="body" idx="1"/>
          </p:nvPr>
        </p:nvSpPr>
        <p:spPr bwMode="auto">
          <a:xfrm>
            <a:off x="854075" y="4125913"/>
            <a:ext cx="4692650" cy="3910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Tree>
    <p:extLst>
      <p:ext uri="{BB962C8B-B14F-4D97-AF65-F5344CB8AC3E}">
        <p14:creationId xmlns:p14="http://schemas.microsoft.com/office/powerpoint/2010/main" val="3736063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27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6365C3A-9817-4996-AF4F-63ABACEED44D}" type="slidenum">
              <a:rPr kumimoji="0" lang="ar-SA" sz="1200" b="0" i="0" u="none" strike="noStrike" kern="1200" cap="none" spc="0" normalizeH="0" baseline="0" noProof="0">
                <a:ln>
                  <a:noFill/>
                </a:ln>
                <a:solidFill>
                  <a:prstClr val="black"/>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141</a:t>
            </a:fld>
            <a:endParaRPr kumimoji="0" lang="en-US" sz="12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21227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22756" name="Rectangle 3"/>
          <p:cNvSpPr>
            <a:spLocks noGrp="1" noChangeArrowheads="1"/>
          </p:cNvSpPr>
          <p:nvPr>
            <p:ph type="body" idx="1"/>
          </p:nvPr>
        </p:nvSpPr>
        <p:spPr bwMode="auto">
          <a:xfrm>
            <a:off x="854075" y="4125913"/>
            <a:ext cx="4692650" cy="3910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Tree>
    <p:extLst>
      <p:ext uri="{BB962C8B-B14F-4D97-AF65-F5344CB8AC3E}">
        <p14:creationId xmlns:p14="http://schemas.microsoft.com/office/powerpoint/2010/main" val="1458958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790054D-2350-46D7-B300-42A217E69392}" type="slidenum">
              <a:rPr lang="ar-SA"/>
              <a:pPr>
                <a:defRPr/>
              </a:pPr>
              <a:t>‹#›</a:t>
            </a:fld>
            <a:endParaRPr lang="en-US"/>
          </a:p>
        </p:txBody>
      </p:sp>
    </p:spTree>
    <p:extLst>
      <p:ext uri="{BB962C8B-B14F-4D97-AF65-F5344CB8AC3E}">
        <p14:creationId xmlns:p14="http://schemas.microsoft.com/office/powerpoint/2010/main" val="2752546643"/>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B5C399D-0A44-470B-86C8-E8D58C32431A}" type="slidenum">
              <a:rPr lang="ar-SA"/>
              <a:pPr>
                <a:defRPr/>
              </a:pPr>
              <a:t>‹#›</a:t>
            </a:fld>
            <a:endParaRPr lang="en-US"/>
          </a:p>
        </p:txBody>
      </p:sp>
    </p:spTree>
    <p:extLst>
      <p:ext uri="{BB962C8B-B14F-4D97-AF65-F5344CB8AC3E}">
        <p14:creationId xmlns:p14="http://schemas.microsoft.com/office/powerpoint/2010/main" val="287446543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0BC4F8-65DF-49F2-ACDA-B7F95780B351}" type="slidenum">
              <a:rPr lang="ar-SA"/>
              <a:pPr>
                <a:defRPr/>
              </a:pPr>
              <a:t>‹#›</a:t>
            </a:fld>
            <a:endParaRPr lang="en-US"/>
          </a:p>
        </p:txBody>
      </p:sp>
    </p:spTree>
    <p:extLst>
      <p:ext uri="{BB962C8B-B14F-4D97-AF65-F5344CB8AC3E}">
        <p14:creationId xmlns:p14="http://schemas.microsoft.com/office/powerpoint/2010/main" val="271506261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7B540F-9375-4542-A9CE-610FE4FCF749}" type="slidenum">
              <a:rPr lang="ar-SA"/>
              <a:pPr>
                <a:defRPr/>
              </a:pPr>
              <a:t>‹#›</a:t>
            </a:fld>
            <a:endParaRPr lang="en-US"/>
          </a:p>
        </p:txBody>
      </p:sp>
    </p:spTree>
    <p:extLst>
      <p:ext uri="{BB962C8B-B14F-4D97-AF65-F5344CB8AC3E}">
        <p14:creationId xmlns:p14="http://schemas.microsoft.com/office/powerpoint/2010/main" val="408464248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042031C-CAB9-4B85-84C7-2011EE7A1015}" type="slidenum">
              <a:rPr lang="ar-SA"/>
              <a:pPr>
                <a:defRPr/>
              </a:pPr>
              <a:t>‹#›</a:t>
            </a:fld>
            <a:endParaRPr lang="en-US"/>
          </a:p>
        </p:txBody>
      </p:sp>
    </p:spTree>
    <p:extLst>
      <p:ext uri="{BB962C8B-B14F-4D97-AF65-F5344CB8AC3E}">
        <p14:creationId xmlns:p14="http://schemas.microsoft.com/office/powerpoint/2010/main" val="363868691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60F077C-E0E7-4D88-ADBF-D66885AEC747}" type="slidenum">
              <a:rPr lang="ar-SA"/>
              <a:pPr>
                <a:defRPr/>
              </a:pPr>
              <a:t>‹#›</a:t>
            </a:fld>
            <a:endParaRPr lang="en-US"/>
          </a:p>
        </p:txBody>
      </p:sp>
    </p:spTree>
    <p:extLst>
      <p:ext uri="{BB962C8B-B14F-4D97-AF65-F5344CB8AC3E}">
        <p14:creationId xmlns:p14="http://schemas.microsoft.com/office/powerpoint/2010/main" val="144592490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A3691DB-BA6D-46F4-9194-F5FC8BB5B9B5}" type="slidenum">
              <a:rPr lang="ar-SA"/>
              <a:pPr>
                <a:defRPr/>
              </a:pPr>
              <a:t>‹#›</a:t>
            </a:fld>
            <a:endParaRPr lang="en-US"/>
          </a:p>
        </p:txBody>
      </p:sp>
    </p:spTree>
    <p:extLst>
      <p:ext uri="{BB962C8B-B14F-4D97-AF65-F5344CB8AC3E}">
        <p14:creationId xmlns:p14="http://schemas.microsoft.com/office/powerpoint/2010/main" val="2461469696"/>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4602E47-0056-4D37-B5D4-60BE3AC296CA}" type="slidenum">
              <a:rPr lang="ar-SA"/>
              <a:pPr>
                <a:defRPr/>
              </a:pPr>
              <a:t>‹#›</a:t>
            </a:fld>
            <a:endParaRPr lang="en-US"/>
          </a:p>
        </p:txBody>
      </p:sp>
    </p:spTree>
    <p:extLst>
      <p:ext uri="{BB962C8B-B14F-4D97-AF65-F5344CB8AC3E}">
        <p14:creationId xmlns:p14="http://schemas.microsoft.com/office/powerpoint/2010/main" val="184625749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08C2FD1-AB27-4598-B0F4-11B5BE4FD219}" type="slidenum">
              <a:rPr lang="ar-SA"/>
              <a:pPr>
                <a:defRPr/>
              </a:pPr>
              <a:t>‹#›</a:t>
            </a:fld>
            <a:endParaRPr lang="en-US"/>
          </a:p>
        </p:txBody>
      </p:sp>
    </p:spTree>
    <p:extLst>
      <p:ext uri="{BB962C8B-B14F-4D97-AF65-F5344CB8AC3E}">
        <p14:creationId xmlns:p14="http://schemas.microsoft.com/office/powerpoint/2010/main" val="1791331946"/>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E2DD5E1-E424-4C8D-ABCD-ACAB621D5CD9}" type="slidenum">
              <a:rPr lang="ar-SA"/>
              <a:pPr>
                <a:defRPr/>
              </a:pPr>
              <a:t>‹#›</a:t>
            </a:fld>
            <a:endParaRPr lang="en-US"/>
          </a:p>
        </p:txBody>
      </p:sp>
    </p:spTree>
    <p:extLst>
      <p:ext uri="{BB962C8B-B14F-4D97-AF65-F5344CB8AC3E}">
        <p14:creationId xmlns:p14="http://schemas.microsoft.com/office/powerpoint/2010/main" val="97252952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D3E6C47-6581-4B8A-8A7E-BF57441063A7}" type="slidenum">
              <a:rPr lang="ar-SA"/>
              <a:pPr>
                <a:defRPr/>
              </a:pPr>
              <a:t>‹#›</a:t>
            </a:fld>
            <a:endParaRPr lang="en-US"/>
          </a:p>
        </p:txBody>
      </p:sp>
    </p:spTree>
    <p:extLst>
      <p:ext uri="{BB962C8B-B14F-4D97-AF65-F5344CB8AC3E}">
        <p14:creationId xmlns:p14="http://schemas.microsoft.com/office/powerpoint/2010/main" val="162123851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66"/>
                </a:solidFill>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66"/>
                </a:solidFill>
                <a:latin typeface="Arial" charset="0"/>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Arial" charset="0"/>
                <a:cs typeface="Arial" charset="0"/>
              </a:defRPr>
            </a:lvl1pPr>
          </a:lstStyle>
          <a:p>
            <a:pPr>
              <a:defRPr/>
            </a:pPr>
            <a:fld id="{DE4A5877-26FB-4625-ADFA-80FE054D9CB3}" type="slidenum">
              <a:rPr lang="ar-SA"/>
              <a:pPr>
                <a:defRPr/>
              </a:pPr>
              <a:t>‹#›</a:t>
            </a:fld>
            <a:endParaRPr lang="en-US"/>
          </a:p>
        </p:txBody>
      </p:sp>
    </p:spTree>
    <p:extLst>
      <p:ext uri="{BB962C8B-B14F-4D97-AF65-F5344CB8AC3E}">
        <p14:creationId xmlns:p14="http://schemas.microsoft.com/office/powerpoint/2010/main" val="42382047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charset="0"/>
          <a:cs typeface="Arial" charset="0"/>
        </a:defRPr>
      </a:lvl2pPr>
      <a:lvl3pPr algn="ctr" rtl="0" eaLnBrk="0" fontAlgn="base" hangingPunct="0">
        <a:spcBef>
          <a:spcPct val="0"/>
        </a:spcBef>
        <a:spcAft>
          <a:spcPct val="0"/>
        </a:spcAft>
        <a:defRPr sz="4400">
          <a:solidFill>
            <a:srgbClr val="000066"/>
          </a:solidFill>
          <a:latin typeface="Arial" charset="0"/>
          <a:cs typeface="Arial" charset="0"/>
        </a:defRPr>
      </a:lvl3pPr>
      <a:lvl4pPr algn="ctr" rtl="0" eaLnBrk="0" fontAlgn="base" hangingPunct="0">
        <a:spcBef>
          <a:spcPct val="0"/>
        </a:spcBef>
        <a:spcAft>
          <a:spcPct val="0"/>
        </a:spcAft>
        <a:defRPr sz="4400">
          <a:solidFill>
            <a:srgbClr val="000066"/>
          </a:solidFill>
          <a:latin typeface="Arial" charset="0"/>
          <a:cs typeface="Arial" charset="0"/>
        </a:defRPr>
      </a:lvl4pPr>
      <a:lvl5pPr algn="ctr" rtl="0" eaLnBrk="0" fontAlgn="base" hangingPunct="0">
        <a:spcBef>
          <a:spcPct val="0"/>
        </a:spcBef>
        <a:spcAft>
          <a:spcPct val="0"/>
        </a:spcAft>
        <a:defRPr sz="4400">
          <a:solidFill>
            <a:srgbClr val="000066"/>
          </a:solidFill>
          <a:latin typeface="Arial" charset="0"/>
          <a:cs typeface="Arial" charset="0"/>
        </a:defRPr>
      </a:lvl5pPr>
      <a:lvl6pPr marL="457200" algn="ctr" rtl="0" fontAlgn="base">
        <a:spcBef>
          <a:spcPct val="0"/>
        </a:spcBef>
        <a:spcAft>
          <a:spcPct val="0"/>
        </a:spcAft>
        <a:defRPr sz="4400">
          <a:solidFill>
            <a:srgbClr val="000066"/>
          </a:solidFill>
          <a:latin typeface="Arial" charset="0"/>
          <a:cs typeface="Arial" charset="0"/>
        </a:defRPr>
      </a:lvl6pPr>
      <a:lvl7pPr marL="914400" algn="ctr" rtl="0" fontAlgn="base">
        <a:spcBef>
          <a:spcPct val="0"/>
        </a:spcBef>
        <a:spcAft>
          <a:spcPct val="0"/>
        </a:spcAft>
        <a:defRPr sz="4400">
          <a:solidFill>
            <a:srgbClr val="000066"/>
          </a:solidFill>
          <a:latin typeface="Arial" charset="0"/>
          <a:cs typeface="Arial" charset="0"/>
        </a:defRPr>
      </a:lvl7pPr>
      <a:lvl8pPr marL="1371600" algn="ctr" rtl="0" fontAlgn="base">
        <a:spcBef>
          <a:spcPct val="0"/>
        </a:spcBef>
        <a:spcAft>
          <a:spcPct val="0"/>
        </a:spcAft>
        <a:defRPr sz="4400">
          <a:solidFill>
            <a:srgbClr val="000066"/>
          </a:solidFill>
          <a:latin typeface="Arial" charset="0"/>
          <a:cs typeface="Arial" charset="0"/>
        </a:defRPr>
      </a:lvl8pPr>
      <a:lvl9pPr marL="1828800" algn="ctr" rtl="0" fontAlgn="base">
        <a:spcBef>
          <a:spcPct val="0"/>
        </a:spcBef>
        <a:spcAft>
          <a:spcPct val="0"/>
        </a:spcAft>
        <a:defRPr sz="4400">
          <a:solidFill>
            <a:srgbClr val="000066"/>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66"/>
          </a:solidFill>
          <a:latin typeface="+mn-lt"/>
          <a:cs typeface="+mn-cs"/>
        </a:defRPr>
      </a:lvl2pPr>
      <a:lvl3pPr marL="1143000" indent="-228600" algn="l" rtl="0" eaLnBrk="0" fontAlgn="base" hangingPunct="0">
        <a:spcBef>
          <a:spcPct val="20000"/>
        </a:spcBef>
        <a:spcAft>
          <a:spcPct val="0"/>
        </a:spcAft>
        <a:buChar char="•"/>
        <a:defRPr sz="2400">
          <a:solidFill>
            <a:srgbClr val="000066"/>
          </a:solidFill>
          <a:latin typeface="+mn-lt"/>
          <a:cs typeface="+mn-cs"/>
        </a:defRPr>
      </a:lvl3pPr>
      <a:lvl4pPr marL="1600200" indent="-228600" algn="l" rtl="0" eaLnBrk="0" fontAlgn="base" hangingPunct="0">
        <a:spcBef>
          <a:spcPct val="20000"/>
        </a:spcBef>
        <a:spcAft>
          <a:spcPct val="0"/>
        </a:spcAft>
        <a:buChar char="–"/>
        <a:defRPr sz="2000">
          <a:solidFill>
            <a:srgbClr val="000066"/>
          </a:solidFill>
          <a:latin typeface="+mn-lt"/>
          <a:cs typeface="+mn-cs"/>
        </a:defRPr>
      </a:lvl4pPr>
      <a:lvl5pPr marL="2057400" indent="-228600" algn="l" rtl="0" eaLnBrk="0" fontAlgn="base" hangingPunct="0">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ChangeArrowheads="1"/>
          </p:cNvSpPr>
          <p:nvPr/>
        </p:nvSpPr>
        <p:spPr bwMode="auto">
          <a:xfrm>
            <a:off x="1952626" y="3429001"/>
            <a:ext cx="8334375"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en-US" sz="6600" b="1" i="1">
                <a:solidFill>
                  <a:srgbClr val="C00000"/>
                </a:solidFill>
                <a:latin typeface="Trebuchet MS" pitchFamily="34" charset="0"/>
                <a:ea typeface="MS Mincho" pitchFamily="49" charset="-128"/>
                <a:cs typeface="Arial" pitchFamily="34" charset="0"/>
              </a:rPr>
              <a:t>Ziyáráh of Ashurá</a:t>
            </a:r>
          </a:p>
        </p:txBody>
      </p:sp>
      <p:sp>
        <p:nvSpPr>
          <p:cNvPr id="7171" name="Rectangle 8"/>
          <p:cNvSpPr>
            <a:spLocks noChangeArrowheads="1"/>
          </p:cNvSpPr>
          <p:nvPr/>
        </p:nvSpPr>
        <p:spPr bwMode="auto">
          <a:xfrm>
            <a:off x="2209800" y="5040314"/>
            <a:ext cx="7848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en-US" i="1" dirty="0">
                <a:solidFill>
                  <a:srgbClr val="FFFFFF"/>
                </a:solidFill>
                <a:latin typeface="Arial" pitchFamily="34" charset="0"/>
                <a:cs typeface="Arial" pitchFamily="34" charset="0"/>
              </a:rPr>
              <a:t>(Arabic text with English Translation &amp; English Urdu &amp; Transliteration)</a:t>
            </a:r>
          </a:p>
        </p:txBody>
      </p:sp>
      <p:sp>
        <p:nvSpPr>
          <p:cNvPr id="7172" name="Rectangle 5"/>
          <p:cNvSpPr>
            <a:spLocks noChangeArrowheads="1"/>
          </p:cNvSpPr>
          <p:nvPr/>
        </p:nvSpPr>
        <p:spPr bwMode="auto">
          <a:xfrm>
            <a:off x="1524000" y="5867401"/>
            <a:ext cx="9144000" cy="10001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endParaRPr lang="en-US" sz="1200" b="1">
              <a:solidFill>
                <a:srgbClr val="FFFFFF"/>
              </a:solidFill>
              <a:latin typeface="Trebuchet MS" pitchFamily="34" charset="0"/>
              <a:cs typeface="Arial" pitchFamily="34" charset="0"/>
            </a:endParaRPr>
          </a:p>
          <a:p>
            <a:pPr algn="ctr" fontAlgn="base">
              <a:spcBef>
                <a:spcPct val="0"/>
              </a:spcBef>
              <a:spcAft>
                <a:spcPct val="0"/>
              </a:spcAft>
            </a:pPr>
            <a:r>
              <a:rPr lang="en-US" sz="1100" b="1">
                <a:solidFill>
                  <a:srgbClr val="FFFFFF"/>
                </a:solidFill>
                <a:latin typeface="Arial" pitchFamily="34" charset="0"/>
                <a:cs typeface="Arial" pitchFamily="34" charset="0"/>
              </a:rPr>
              <a:t>For any errors / comments please write to: duas.org@gmail.com</a:t>
            </a:r>
            <a:endParaRPr lang="en-US" sz="1200" b="1">
              <a:solidFill>
                <a:srgbClr val="FFFFFF"/>
              </a:solidFill>
              <a:latin typeface="Trebuchet MS" pitchFamily="34" charset="0"/>
              <a:cs typeface="Arial" pitchFamily="34" charset="0"/>
            </a:endParaRPr>
          </a:p>
          <a:p>
            <a:pPr algn="ctr" fontAlgn="base">
              <a:spcBef>
                <a:spcPct val="0"/>
              </a:spcBef>
              <a:spcAft>
                <a:spcPct val="0"/>
              </a:spcAft>
            </a:pPr>
            <a:r>
              <a:rPr lang="en-US" sz="1200" b="1">
                <a:solidFill>
                  <a:srgbClr val="FFFFFF"/>
                </a:solidFill>
                <a:latin typeface="Trebuchet MS" pitchFamily="34" charset="0"/>
                <a:cs typeface="Arial" pitchFamily="34" charset="0"/>
              </a:rPr>
              <a:t>Kindly recite Sura E Fatiha for Marhumeen of all those who have worked towards making this small work possible.</a:t>
            </a:r>
          </a:p>
          <a:p>
            <a:pPr algn="ctr" fontAlgn="base">
              <a:spcBef>
                <a:spcPct val="0"/>
              </a:spcBef>
              <a:spcAft>
                <a:spcPct val="0"/>
              </a:spcAft>
            </a:pPr>
            <a:r>
              <a:rPr lang="en-US" sz="1200" b="1">
                <a:solidFill>
                  <a:srgbClr val="FFFFFF"/>
                </a:solidFill>
                <a:latin typeface="Trebuchet MS" pitchFamily="34" charset="0"/>
                <a:cs typeface="Arial" pitchFamily="34" charset="0"/>
              </a:rPr>
              <a:t>To display the font correctly, please use the Arabic font “Attari_Quran_Shipped” .</a:t>
            </a:r>
          </a:p>
          <a:p>
            <a:pPr algn="ctr" fontAlgn="base">
              <a:spcBef>
                <a:spcPct val="0"/>
              </a:spcBef>
              <a:spcAft>
                <a:spcPct val="0"/>
              </a:spcAft>
            </a:pPr>
            <a:r>
              <a:rPr lang="en-US" sz="1200" b="1">
                <a:solidFill>
                  <a:srgbClr val="FFFFFF"/>
                </a:solidFill>
                <a:latin typeface="Trebuchet MS" pitchFamily="34" charset="0"/>
                <a:cs typeface="Arial" pitchFamily="34" charset="0"/>
              </a:rPr>
              <a:t>Download font here : http://www.duas.org/fonts/ </a:t>
            </a:r>
          </a:p>
        </p:txBody>
      </p:sp>
      <p:sp>
        <p:nvSpPr>
          <p:cNvPr id="7173" name="Rectangle 8"/>
          <p:cNvSpPr>
            <a:spLocks noChangeArrowheads="1"/>
          </p:cNvSpPr>
          <p:nvPr/>
        </p:nvSpPr>
        <p:spPr bwMode="auto">
          <a:xfrm>
            <a:off x="1952626" y="1006931"/>
            <a:ext cx="7848600" cy="2646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ar-SA" sz="16600" dirty="0">
                <a:solidFill>
                  <a:srgbClr val="C00000"/>
                </a:solidFill>
                <a:latin typeface="_PDMS_Saleem_QuranFont" pitchFamily="2" charset="-78"/>
                <a:cs typeface="_PDMS_Saleem_QuranFont" pitchFamily="2" charset="-78"/>
              </a:rPr>
              <a:t>زِيَارَةِ عَاشُورَاء</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44950" y="248205"/>
            <a:ext cx="3448050" cy="840372"/>
          </a:xfrm>
          <a:prstGeom prst="rect">
            <a:avLst/>
          </a:prstGeom>
        </p:spPr>
      </p:pic>
    </p:spTree>
    <p:extLst>
      <p:ext uri="{BB962C8B-B14F-4D97-AF65-F5344CB8AC3E}">
        <p14:creationId xmlns:p14="http://schemas.microsoft.com/office/powerpoint/2010/main" val="1964817672"/>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394257"/>
            <a:ext cx="8763000"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السَّلاَمُ عَلَيكَ يَا خِيَرَةِ </a:t>
            </a:r>
            <a:r>
              <a:rPr lang="ar-SA" sz="6600" kern="1200" dirty="0" err="1">
                <a:solidFill>
                  <a:schemeClr val="bg1"/>
                </a:solidFill>
                <a:latin typeface="_PDMS_Saleem_QuranFont" pitchFamily="2" charset="-78"/>
                <a:ea typeface="+mn-ea"/>
                <a:cs typeface="_PDMS_Saleem_QuranFont" pitchFamily="2" charset="-78"/>
              </a:rPr>
              <a:t>ٱللَّهِ</a:t>
            </a:r>
            <a:r>
              <a:rPr lang="ar-SA" sz="6600" kern="1200" dirty="0">
                <a:solidFill>
                  <a:schemeClr val="bg1"/>
                </a:solidFill>
                <a:latin typeface="_PDMS_Saleem_QuranFont" pitchFamily="2" charset="-78"/>
                <a:ea typeface="+mn-ea"/>
                <a:cs typeface="_PDMS_Saleem_QuranFont" pitchFamily="2" charset="-78"/>
              </a:rPr>
              <a:t> </a:t>
            </a:r>
            <a:r>
              <a:rPr lang="ar-SA" sz="6600" kern="1200" dirty="0" err="1">
                <a:solidFill>
                  <a:schemeClr val="bg1"/>
                </a:solidFill>
                <a:latin typeface="_PDMS_Saleem_QuranFont" pitchFamily="2" charset="-78"/>
                <a:ea typeface="+mn-ea"/>
                <a:cs typeface="_PDMS_Saleem_QuranFont" pitchFamily="2" charset="-78"/>
              </a:rPr>
              <a:t>وَٱبْنَ</a:t>
            </a:r>
            <a:r>
              <a:rPr lang="ar-SA" sz="6600" kern="1200" dirty="0">
                <a:solidFill>
                  <a:schemeClr val="bg1"/>
                </a:solidFill>
                <a:latin typeface="_PDMS_Saleem_QuranFont" pitchFamily="2" charset="-78"/>
                <a:ea typeface="+mn-ea"/>
                <a:cs typeface="_PDMS_Saleem_QuranFont" pitchFamily="2" charset="-78"/>
              </a:rPr>
              <a:t> خَيرَتِهِ</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Peace be upon you, O choicest of Allah and son of His choicest.</a:t>
            </a:r>
          </a:p>
          <a:p>
            <a:pPr marL="342900" indent="-342900" eaLnBrk="1" hangingPunct="1">
              <a:defRPr/>
            </a:pPr>
            <a:r>
              <a:rPr lang="ur-PK" sz="2800" dirty="0">
                <a:solidFill>
                  <a:schemeClr val="tx1"/>
                </a:solidFill>
              </a:rPr>
              <a:t>سلام ہو آپ پر اے الله کے سب سے بہترین چنے ہوئے اور بہترین چنے ہوئے کے فرزند</a:t>
            </a:r>
            <a:endParaRPr lang="en-US" sz="2800" b="1" kern="1200" dirty="0">
              <a:solidFill>
                <a:schemeClr val="tx1"/>
              </a:solidFill>
              <a:ea typeface="MS Mincho" pitchFamily="49" charset="-128"/>
            </a:endParaRPr>
          </a:p>
        </p:txBody>
      </p:sp>
      <p:sp>
        <p:nvSpPr>
          <p:cNvPr id="16388" name="Subtitle 4"/>
          <p:cNvSpPr txBox="1">
            <a:spLocks/>
          </p:cNvSpPr>
          <p:nvPr/>
        </p:nvSpPr>
        <p:spPr bwMode="auto">
          <a:xfrm>
            <a:off x="1828800" y="5680841"/>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alssalamu `alayka ya khiyarata allahi wabna khiyaratihi</a:t>
            </a:r>
          </a:p>
        </p:txBody>
      </p:sp>
      <p:sp>
        <p:nvSpPr>
          <p:cNvPr id="1638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639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Tree>
    <p:extLst>
      <p:ext uri="{BB962C8B-B14F-4D97-AF65-F5344CB8AC3E}">
        <p14:creationId xmlns:p14="http://schemas.microsoft.com/office/powerpoint/2010/main" val="4088650721"/>
      </p:ext>
    </p:extLst>
  </p:cSld>
  <p:clrMapOvr>
    <a:masterClrMapping/>
  </p:clrMapOvr>
  <p:transition>
    <p:fade/>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err="1">
                <a:solidFill>
                  <a:schemeClr val="bg1"/>
                </a:solidFill>
                <a:latin typeface="Arabic Typesetting" panose="03020402040406030203" pitchFamily="66" charset="-78"/>
                <a:ea typeface="+mn-ea"/>
                <a:cs typeface="Arabic Typesetting" panose="03020402040406030203" pitchFamily="66" charset="-78"/>
              </a:rPr>
              <a:t>صَلَّىٰ</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ٱللَّهُ</a:t>
            </a:r>
            <a:r>
              <a:rPr lang="ar-SA" sz="9200" kern="1200" dirty="0">
                <a:solidFill>
                  <a:schemeClr val="bg1"/>
                </a:solidFill>
                <a:latin typeface="Arabic Typesetting" panose="03020402040406030203" pitchFamily="66" charset="-78"/>
                <a:ea typeface="+mn-ea"/>
                <a:cs typeface="Arabic Typesetting" panose="03020402040406030203" pitchFamily="66" charset="-78"/>
              </a:rPr>
              <a:t> عَلَيْهِ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وَآلِهِ</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Allah’s peace be upon him,</a:t>
            </a:r>
          </a:p>
          <a:p>
            <a:pPr marL="342900" indent="-342900" eaLnBrk="1" hangingPunct="1">
              <a:defRPr/>
            </a:pPr>
            <a:r>
              <a:rPr lang="ur-PK" sz="3600" dirty="0">
                <a:solidFill>
                  <a:schemeClr val="tx1"/>
                </a:solidFill>
              </a:rPr>
              <a:t>صلوات خدا ہو ان کی آل پر </a:t>
            </a:r>
            <a:endParaRPr lang="en-US" sz="3600" b="1" kern="1200" dirty="0">
              <a:solidFill>
                <a:schemeClr val="tx1"/>
              </a:solidFill>
              <a:ea typeface="MS Mincho" pitchFamily="49" charset="-128"/>
            </a:endParaRPr>
          </a:p>
        </p:txBody>
      </p:sp>
      <p:sp>
        <p:nvSpPr>
          <p:cNvPr id="10854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salla allahu `alayhi wa alihi</a:t>
            </a:r>
          </a:p>
        </p:txBody>
      </p:sp>
      <p:sp>
        <p:nvSpPr>
          <p:cNvPr id="10854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0855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313113" y="5882937"/>
            <a:ext cx="6096000" cy="369332"/>
          </a:xfrm>
          <a:prstGeom prst="rect">
            <a:avLst/>
          </a:prstGeom>
        </p:spPr>
        <p:txBody>
          <a:bodyPr>
            <a:spAutoFit/>
          </a:bodyPr>
          <a:lstStyle/>
          <a:p>
            <a:r>
              <a:rPr lang="hi-IN" dirty="0"/>
              <a:t>सल्वाते</a:t>
            </a:r>
            <a:r>
              <a:rPr lang="en-IN" dirty="0"/>
              <a:t> </a:t>
            </a:r>
            <a:r>
              <a:rPr lang="hi-IN" dirty="0"/>
              <a:t>ख़ुदा</a:t>
            </a:r>
            <a:r>
              <a:rPr lang="en-IN" dirty="0"/>
              <a:t> </a:t>
            </a:r>
            <a:r>
              <a:rPr lang="hi-IN" dirty="0"/>
              <a:t>हो</a:t>
            </a:r>
            <a:r>
              <a:rPr lang="en-IN" dirty="0"/>
              <a:t> </a:t>
            </a:r>
            <a:r>
              <a:rPr lang="hi-IN" dirty="0"/>
              <a:t>इनकी</a:t>
            </a:r>
            <a:r>
              <a:rPr lang="en-IN" dirty="0"/>
              <a:t> </a:t>
            </a:r>
            <a:r>
              <a:rPr lang="hi-IN" dirty="0"/>
              <a:t>आल</a:t>
            </a:r>
            <a:r>
              <a:rPr lang="en-IN" dirty="0"/>
              <a:t> </a:t>
            </a:r>
            <a:r>
              <a:rPr lang="hi-IN" dirty="0"/>
              <a:t>पर</a:t>
            </a:r>
            <a:r>
              <a:rPr lang="en-IN" dirty="0"/>
              <a:t> </a:t>
            </a:r>
          </a:p>
        </p:txBody>
      </p:sp>
    </p:spTree>
    <p:extLst>
      <p:ext uri="{BB962C8B-B14F-4D97-AF65-F5344CB8AC3E}">
        <p14:creationId xmlns:p14="http://schemas.microsoft.com/office/powerpoint/2010/main" val="2695203411"/>
      </p:ext>
    </p:extLst>
  </p:cSld>
  <p:clrMapOvr>
    <a:masterClrMapping/>
  </p:clrMapOvr>
  <p:transition>
    <p:fade/>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فِي كُلِّ مَوْطِنٍ وَمَوْقِفٍ</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on every occasion and in every situation,</a:t>
            </a:r>
          </a:p>
          <a:p>
            <a:pPr marL="342900" indent="-342900" eaLnBrk="1" hangingPunct="1">
              <a:defRPr/>
            </a:pPr>
            <a:r>
              <a:rPr lang="ur-PK" sz="3600" dirty="0">
                <a:solidFill>
                  <a:schemeClr val="tx1"/>
                </a:solidFill>
              </a:rPr>
              <a:t>ہر محل وقوع اور جائے قیام میں </a:t>
            </a:r>
            <a:endParaRPr lang="en-US" sz="3600" b="1" kern="1200" dirty="0">
              <a:solidFill>
                <a:schemeClr val="tx1"/>
              </a:solidFill>
              <a:ea typeface="MS Mincho" pitchFamily="49" charset="-128"/>
            </a:endParaRPr>
          </a:p>
        </p:txBody>
      </p:sp>
      <p:sp>
        <p:nvSpPr>
          <p:cNvPr id="10957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fi kulli mawtinin wa mawqifin</a:t>
            </a:r>
          </a:p>
        </p:txBody>
      </p:sp>
      <p:sp>
        <p:nvSpPr>
          <p:cNvPr id="10957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0957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48000" y="5788343"/>
            <a:ext cx="6096000" cy="369332"/>
          </a:xfrm>
          <a:prstGeom prst="rect">
            <a:avLst/>
          </a:prstGeom>
        </p:spPr>
        <p:txBody>
          <a:bodyPr>
            <a:spAutoFit/>
          </a:bodyPr>
          <a:lstStyle/>
          <a:p>
            <a:r>
              <a:rPr lang="hi-IN" dirty="0"/>
              <a:t>और</a:t>
            </a:r>
            <a:r>
              <a:rPr lang="en-IN" dirty="0"/>
              <a:t> </a:t>
            </a:r>
            <a:r>
              <a:rPr lang="hi-IN" dirty="0"/>
              <a:t>हर</a:t>
            </a:r>
            <a:r>
              <a:rPr lang="en-IN" dirty="0"/>
              <a:t> </a:t>
            </a:r>
            <a:r>
              <a:rPr lang="hi-IN" dirty="0"/>
              <a:t>महल्ले</a:t>
            </a:r>
            <a:r>
              <a:rPr lang="en-IN" dirty="0"/>
              <a:t> </a:t>
            </a:r>
            <a:r>
              <a:rPr lang="hi-IN" dirty="0"/>
              <a:t>वक़ू</a:t>
            </a:r>
            <a:r>
              <a:rPr lang="en-IN" dirty="0"/>
              <a:t> </a:t>
            </a:r>
            <a:r>
              <a:rPr lang="hi-IN" dirty="0"/>
              <a:t>और</a:t>
            </a:r>
            <a:r>
              <a:rPr lang="en-IN" dirty="0"/>
              <a:t> </a:t>
            </a:r>
            <a:r>
              <a:rPr lang="hi-IN" dirty="0"/>
              <a:t>जाए</a:t>
            </a:r>
            <a:r>
              <a:rPr lang="en-IN" dirty="0"/>
              <a:t> </a:t>
            </a:r>
            <a:r>
              <a:rPr lang="hi-IN" dirty="0"/>
              <a:t>क़याम</a:t>
            </a:r>
            <a:r>
              <a:rPr lang="en-IN" dirty="0"/>
              <a:t> </a:t>
            </a:r>
            <a:r>
              <a:rPr lang="hi-IN" dirty="0"/>
              <a:t>में</a:t>
            </a:r>
            <a:r>
              <a:rPr lang="en-IN" dirty="0"/>
              <a:t> </a:t>
            </a:r>
          </a:p>
        </p:txBody>
      </p:sp>
    </p:spTree>
    <p:extLst>
      <p:ext uri="{BB962C8B-B14F-4D97-AF65-F5344CB8AC3E}">
        <p14:creationId xmlns:p14="http://schemas.microsoft.com/office/powerpoint/2010/main" val="513616603"/>
      </p:ext>
    </p:extLst>
  </p:cSld>
  <p:clrMapOvr>
    <a:masterClrMapping/>
  </p:clrMapOvr>
  <p:transition>
    <p:fade/>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وَقَفَ فِيهِ نَبِيُّكَ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صَلَّىٰ</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ٱللَّهُ</a:t>
            </a:r>
            <a:r>
              <a:rPr lang="ar-SA" sz="9200" kern="1200" dirty="0">
                <a:solidFill>
                  <a:schemeClr val="bg1"/>
                </a:solidFill>
                <a:latin typeface="Arabic Typesetting" panose="03020402040406030203" pitchFamily="66" charset="-78"/>
                <a:ea typeface="+mn-ea"/>
                <a:cs typeface="Arabic Typesetting" panose="03020402040406030203" pitchFamily="66" charset="-78"/>
              </a:rPr>
              <a:t> عَلَيْهِ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وَآلِهِ</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which Your Prophet, Allah’s peace be upon him, attended.</a:t>
            </a:r>
          </a:p>
          <a:p>
            <a:pPr marL="342900" indent="-342900" eaLnBrk="1" hangingPunct="1">
              <a:defRPr/>
            </a:pPr>
            <a:r>
              <a:rPr lang="ur-PK" sz="2800" dirty="0">
                <a:solidFill>
                  <a:schemeClr val="tx1"/>
                </a:solidFill>
              </a:rPr>
              <a:t>جس میں قیام کیا تیرے نبی نے، صلوات خدا ہو ان پر اور انکی آل پر،</a:t>
            </a:r>
            <a:endParaRPr lang="en-US" sz="2800" b="1" kern="1200" dirty="0">
              <a:solidFill>
                <a:schemeClr val="tx1"/>
              </a:solidFill>
              <a:ea typeface="MS Mincho" pitchFamily="49" charset="-128"/>
            </a:endParaRPr>
          </a:p>
        </p:txBody>
      </p:sp>
      <p:sp>
        <p:nvSpPr>
          <p:cNvPr id="11059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waqafa fihi nabiyyuka salla allahu `alayhi wa alihi</a:t>
            </a:r>
          </a:p>
        </p:txBody>
      </p:sp>
      <p:sp>
        <p:nvSpPr>
          <p:cNvPr id="11059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1059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843048" y="6100265"/>
            <a:ext cx="6096000" cy="646331"/>
          </a:xfrm>
          <a:prstGeom prst="rect">
            <a:avLst/>
          </a:prstGeom>
        </p:spPr>
        <p:txBody>
          <a:bodyPr>
            <a:spAutoFit/>
          </a:bodyPr>
          <a:lstStyle/>
          <a:p>
            <a:r>
              <a:rPr lang="hi-IN" dirty="0"/>
              <a:t>जिस</a:t>
            </a:r>
            <a:r>
              <a:rPr lang="en-IN" dirty="0"/>
              <a:t> </a:t>
            </a:r>
            <a:r>
              <a:rPr lang="hi-IN" dirty="0"/>
              <a:t>में</a:t>
            </a:r>
            <a:r>
              <a:rPr lang="en-IN" dirty="0"/>
              <a:t> </a:t>
            </a:r>
            <a:r>
              <a:rPr lang="hi-IN" dirty="0"/>
              <a:t>क़याम</a:t>
            </a:r>
            <a:r>
              <a:rPr lang="en-IN" dirty="0"/>
              <a:t> </a:t>
            </a:r>
            <a:r>
              <a:rPr lang="hi-IN" dirty="0"/>
              <a:t>किया</a:t>
            </a:r>
            <a:r>
              <a:rPr lang="en-IN" dirty="0"/>
              <a:t> </a:t>
            </a:r>
            <a:r>
              <a:rPr lang="hi-IN" dirty="0"/>
              <a:t>तेरे</a:t>
            </a:r>
            <a:r>
              <a:rPr lang="en-IN" dirty="0"/>
              <a:t> </a:t>
            </a:r>
            <a:r>
              <a:rPr lang="hi-IN" dirty="0"/>
              <a:t>नबी</a:t>
            </a:r>
            <a:r>
              <a:rPr lang="en-IN" dirty="0"/>
              <a:t> </a:t>
            </a:r>
            <a:r>
              <a:rPr lang="hi-IN" dirty="0"/>
              <a:t>ने</a:t>
            </a:r>
            <a:r>
              <a:rPr lang="en-IN" dirty="0"/>
              <a:t>, </a:t>
            </a:r>
            <a:r>
              <a:rPr lang="hi-IN" dirty="0"/>
              <a:t>सल्वाते</a:t>
            </a:r>
            <a:r>
              <a:rPr lang="en-IN" dirty="0"/>
              <a:t> </a:t>
            </a:r>
            <a:r>
              <a:rPr lang="hi-IN" dirty="0"/>
              <a:t>ख़ुदा</a:t>
            </a:r>
            <a:r>
              <a:rPr lang="en-IN" dirty="0"/>
              <a:t> </a:t>
            </a:r>
            <a:r>
              <a:rPr lang="hi-IN" dirty="0"/>
              <a:t>हो</a:t>
            </a:r>
            <a:r>
              <a:rPr lang="en-IN" dirty="0"/>
              <a:t> </a:t>
            </a:r>
            <a:r>
              <a:rPr lang="hi-IN" dirty="0"/>
              <a:t>इन</a:t>
            </a:r>
            <a:r>
              <a:rPr lang="en-IN" dirty="0"/>
              <a:t> </a:t>
            </a:r>
            <a:r>
              <a:rPr lang="hi-IN" dirty="0"/>
              <a:t>पर</a:t>
            </a:r>
            <a:r>
              <a:rPr lang="en-IN" dirty="0"/>
              <a:t> </a:t>
            </a:r>
            <a:r>
              <a:rPr lang="hi-IN" dirty="0"/>
              <a:t>और</a:t>
            </a:r>
            <a:r>
              <a:rPr lang="en-IN" dirty="0"/>
              <a:t> </a:t>
            </a:r>
            <a:r>
              <a:rPr lang="hi-IN" dirty="0"/>
              <a:t>इनकी</a:t>
            </a:r>
            <a:r>
              <a:rPr lang="en-IN" dirty="0"/>
              <a:t> </a:t>
            </a:r>
            <a:r>
              <a:rPr lang="hi-IN" dirty="0"/>
              <a:t>आल</a:t>
            </a:r>
            <a:r>
              <a:rPr lang="en-IN" dirty="0"/>
              <a:t> </a:t>
            </a:r>
            <a:r>
              <a:rPr lang="hi-IN" dirty="0"/>
              <a:t>पर</a:t>
            </a:r>
            <a:r>
              <a:rPr lang="en-IN" dirty="0"/>
              <a:t>, </a:t>
            </a:r>
          </a:p>
        </p:txBody>
      </p:sp>
    </p:spTree>
    <p:extLst>
      <p:ext uri="{BB962C8B-B14F-4D97-AF65-F5344CB8AC3E}">
        <p14:creationId xmlns:p14="http://schemas.microsoft.com/office/powerpoint/2010/main" val="3124481252"/>
      </p:ext>
    </p:extLst>
  </p:cSld>
  <p:clrMapOvr>
    <a:masterClrMapping/>
  </p:clrMapOvr>
  <p:transition>
    <p:fade/>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اَللَّهُمَّ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ٱلْعَنْ</a:t>
            </a:r>
            <a:r>
              <a:rPr lang="ar-SA" sz="9200" kern="1200" dirty="0">
                <a:solidFill>
                  <a:schemeClr val="bg1"/>
                </a:solidFill>
                <a:latin typeface="Arabic Typesetting" panose="03020402040406030203" pitchFamily="66" charset="-78"/>
                <a:ea typeface="+mn-ea"/>
                <a:cs typeface="Arabic Typesetting" panose="03020402040406030203" pitchFamily="66" charset="-78"/>
              </a:rPr>
              <a:t> ابَا سُفْيَانَ وَمُعَاوِيَةَ وَيَزيدَ بْنَ مُعَاوِيَةَ</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O Allah, withhold blessing from Abu-</a:t>
            </a:r>
            <a:r>
              <a:rPr lang="en-US" sz="2800" b="1" kern="1200" dirty="0" err="1">
                <a:solidFill>
                  <a:schemeClr val="tx1"/>
                </a:solidFill>
                <a:ea typeface="MS Mincho" pitchFamily="49" charset="-128"/>
              </a:rPr>
              <a:t>Sufyan</a:t>
            </a:r>
            <a:r>
              <a:rPr lang="en-US" sz="2800" b="1" kern="1200" dirty="0">
                <a:solidFill>
                  <a:schemeClr val="tx1"/>
                </a:solidFill>
                <a:ea typeface="MS Mincho" pitchFamily="49" charset="-128"/>
              </a:rPr>
              <a:t>, </a:t>
            </a:r>
            <a:r>
              <a:rPr lang="en-US" sz="2800" b="1" kern="1200" dirty="0" err="1">
                <a:solidFill>
                  <a:schemeClr val="tx1"/>
                </a:solidFill>
                <a:ea typeface="MS Mincho" pitchFamily="49" charset="-128"/>
              </a:rPr>
              <a:t>Mu`awiyah</a:t>
            </a:r>
            <a:r>
              <a:rPr lang="en-US" sz="2800" b="1" kern="1200" dirty="0">
                <a:solidFill>
                  <a:schemeClr val="tx1"/>
                </a:solidFill>
                <a:ea typeface="MS Mincho" pitchFamily="49" charset="-128"/>
              </a:rPr>
              <a:t>, and </a:t>
            </a:r>
            <a:r>
              <a:rPr lang="en-US" sz="2800" b="1" kern="1200" dirty="0" err="1">
                <a:solidFill>
                  <a:schemeClr val="tx1"/>
                </a:solidFill>
                <a:ea typeface="MS Mincho" pitchFamily="49" charset="-128"/>
              </a:rPr>
              <a:t>Yazid</a:t>
            </a:r>
            <a:r>
              <a:rPr lang="en-US" sz="2800" b="1" kern="1200" dirty="0">
                <a:solidFill>
                  <a:schemeClr val="tx1"/>
                </a:solidFill>
                <a:ea typeface="MS Mincho" pitchFamily="49" charset="-128"/>
              </a:rPr>
              <a:t> son of </a:t>
            </a:r>
            <a:r>
              <a:rPr lang="en-US" sz="2800" b="1" kern="1200" dirty="0" err="1">
                <a:solidFill>
                  <a:schemeClr val="tx1"/>
                </a:solidFill>
                <a:ea typeface="MS Mincho" pitchFamily="49" charset="-128"/>
              </a:rPr>
              <a:t>Mu`awiyah</a:t>
            </a:r>
            <a:r>
              <a:rPr lang="en-US" sz="2800" b="1" kern="1200" dirty="0">
                <a:solidFill>
                  <a:schemeClr val="tx1"/>
                </a:solidFill>
                <a:ea typeface="MS Mincho" pitchFamily="49" charset="-128"/>
              </a:rPr>
              <a:t>.</a:t>
            </a:r>
          </a:p>
          <a:p>
            <a:pPr marL="342900" indent="-342900" eaLnBrk="1" hangingPunct="1">
              <a:defRPr/>
            </a:pPr>
            <a:r>
              <a:rPr lang="ur-PK" sz="2800" dirty="0">
                <a:solidFill>
                  <a:schemeClr val="tx1"/>
                </a:solidFill>
              </a:rPr>
              <a:t>خدا وندا لعنت کر ابو سفیان پر اور معاویہ پر جو بیٹا ہے ابو سفیان کا اور یزید جو بیٹا ہے معاویہ کا </a:t>
            </a:r>
            <a:endParaRPr lang="en-US" sz="2800" b="1" kern="1200" dirty="0">
              <a:solidFill>
                <a:schemeClr val="tx1"/>
              </a:solidFill>
              <a:ea typeface="MS Mincho" pitchFamily="49" charset="-128"/>
            </a:endParaRPr>
          </a:p>
        </p:txBody>
      </p:sp>
      <p:sp>
        <p:nvSpPr>
          <p:cNvPr id="11162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allahumma il`an aba sufyana wa mu`awiyata wa yazida bna mu`awiyata</a:t>
            </a:r>
          </a:p>
        </p:txBody>
      </p:sp>
      <p:sp>
        <p:nvSpPr>
          <p:cNvPr id="11162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1162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04952" y="6222997"/>
            <a:ext cx="10310648" cy="369332"/>
          </a:xfrm>
          <a:prstGeom prst="rect">
            <a:avLst/>
          </a:prstGeom>
        </p:spPr>
        <p:txBody>
          <a:bodyPr wrap="square">
            <a:spAutoFit/>
          </a:bodyPr>
          <a:lstStyle/>
          <a:p>
            <a:r>
              <a:rPr lang="hi-IN" dirty="0"/>
              <a:t>ख़ुदा</a:t>
            </a:r>
            <a:r>
              <a:rPr lang="en-IN" dirty="0"/>
              <a:t> </a:t>
            </a:r>
            <a:r>
              <a:rPr lang="hi-IN" dirty="0"/>
              <a:t>वंदा</a:t>
            </a:r>
            <a:r>
              <a:rPr lang="en-IN" dirty="0"/>
              <a:t> </a:t>
            </a:r>
            <a:r>
              <a:rPr lang="hi-IN" dirty="0"/>
              <a:t>लानत</a:t>
            </a:r>
            <a:r>
              <a:rPr lang="en-IN" dirty="0"/>
              <a:t> </a:t>
            </a:r>
            <a:r>
              <a:rPr lang="hi-IN" dirty="0"/>
              <a:t>कर</a:t>
            </a:r>
            <a:r>
              <a:rPr lang="en-IN" dirty="0"/>
              <a:t> </a:t>
            </a:r>
            <a:r>
              <a:rPr lang="hi-IN" dirty="0"/>
              <a:t>अबु</a:t>
            </a:r>
            <a:r>
              <a:rPr lang="en-IN" dirty="0"/>
              <a:t> </a:t>
            </a:r>
            <a:r>
              <a:rPr lang="hi-IN" dirty="0"/>
              <a:t>सुफ़यान</a:t>
            </a:r>
            <a:r>
              <a:rPr lang="en-IN" dirty="0"/>
              <a:t> </a:t>
            </a:r>
            <a:r>
              <a:rPr lang="hi-IN" dirty="0"/>
              <a:t>पर</a:t>
            </a:r>
            <a:r>
              <a:rPr lang="en-IN" dirty="0"/>
              <a:t> </a:t>
            </a:r>
            <a:r>
              <a:rPr lang="hi-IN" dirty="0"/>
              <a:t>और</a:t>
            </a:r>
            <a:r>
              <a:rPr lang="en-IN" dirty="0"/>
              <a:t> </a:t>
            </a:r>
            <a:r>
              <a:rPr lang="hi-IN" dirty="0"/>
              <a:t>मुआविया</a:t>
            </a:r>
            <a:r>
              <a:rPr lang="en-IN" dirty="0"/>
              <a:t> </a:t>
            </a:r>
            <a:r>
              <a:rPr lang="hi-IN" dirty="0"/>
              <a:t>पर</a:t>
            </a:r>
            <a:r>
              <a:rPr lang="en-IN" dirty="0"/>
              <a:t> </a:t>
            </a:r>
            <a:r>
              <a:rPr lang="hi-IN" dirty="0"/>
              <a:t>जो</a:t>
            </a:r>
            <a:r>
              <a:rPr lang="en-IN" dirty="0"/>
              <a:t> </a:t>
            </a:r>
            <a:r>
              <a:rPr lang="hi-IN" dirty="0"/>
              <a:t>बेटा</a:t>
            </a:r>
            <a:r>
              <a:rPr lang="en-IN" dirty="0"/>
              <a:t> </a:t>
            </a:r>
            <a:r>
              <a:rPr lang="hi-IN" dirty="0"/>
              <a:t>है</a:t>
            </a:r>
            <a:r>
              <a:rPr lang="en-IN" dirty="0"/>
              <a:t> </a:t>
            </a:r>
            <a:r>
              <a:rPr lang="hi-IN" dirty="0"/>
              <a:t>अबु</a:t>
            </a:r>
            <a:r>
              <a:rPr lang="en-IN" dirty="0"/>
              <a:t> </a:t>
            </a:r>
            <a:r>
              <a:rPr lang="hi-IN" dirty="0"/>
              <a:t>सुफ़यान</a:t>
            </a:r>
            <a:r>
              <a:rPr lang="en-IN" dirty="0"/>
              <a:t> </a:t>
            </a:r>
            <a:r>
              <a:rPr lang="hi-IN" dirty="0"/>
              <a:t>का</a:t>
            </a:r>
            <a:r>
              <a:rPr lang="en-IN" dirty="0"/>
              <a:t> </a:t>
            </a:r>
            <a:r>
              <a:rPr lang="hi-IN" dirty="0"/>
              <a:t>और</a:t>
            </a:r>
            <a:r>
              <a:rPr lang="en-IN" dirty="0"/>
              <a:t> </a:t>
            </a:r>
            <a:r>
              <a:rPr lang="hi-IN" dirty="0"/>
              <a:t>यज़ीद</a:t>
            </a:r>
            <a:r>
              <a:rPr lang="en-IN" dirty="0"/>
              <a:t> </a:t>
            </a:r>
            <a:r>
              <a:rPr lang="hi-IN" dirty="0"/>
              <a:t>बेटा</a:t>
            </a:r>
            <a:r>
              <a:rPr lang="en-IN" dirty="0"/>
              <a:t> </a:t>
            </a:r>
            <a:r>
              <a:rPr lang="hi-IN" dirty="0"/>
              <a:t>है</a:t>
            </a:r>
            <a:r>
              <a:rPr lang="en-IN" dirty="0"/>
              <a:t> </a:t>
            </a:r>
            <a:r>
              <a:rPr lang="hi-IN" dirty="0"/>
              <a:t>मुआविया</a:t>
            </a:r>
            <a:r>
              <a:rPr lang="en-IN" dirty="0"/>
              <a:t> </a:t>
            </a:r>
            <a:r>
              <a:rPr lang="hi-IN" dirty="0"/>
              <a:t>का</a:t>
            </a:r>
            <a:r>
              <a:rPr lang="en-IN" dirty="0"/>
              <a:t>, </a:t>
            </a:r>
          </a:p>
        </p:txBody>
      </p:sp>
    </p:spTree>
    <p:extLst>
      <p:ext uri="{BB962C8B-B14F-4D97-AF65-F5344CB8AC3E}">
        <p14:creationId xmlns:p14="http://schemas.microsoft.com/office/powerpoint/2010/main" val="3920046216"/>
      </p:ext>
    </p:extLst>
  </p:cSld>
  <p:clrMapOvr>
    <a:masterClrMapping/>
  </p:clrMapOvr>
  <p:transition>
    <p:fade/>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عَلَيْهِمْ مِنْكَ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ٱللَّعْنَةُ</a:t>
            </a:r>
            <a:r>
              <a:rPr lang="ar-SA" sz="9200" kern="1200" dirty="0">
                <a:solidFill>
                  <a:schemeClr val="bg1"/>
                </a:solidFill>
                <a:latin typeface="Arabic Typesetting" panose="03020402040406030203" pitchFamily="66" charset="-78"/>
                <a:ea typeface="+mn-ea"/>
                <a:cs typeface="Arabic Typesetting" panose="03020402040406030203" pitchFamily="66" charset="-78"/>
              </a:rPr>
              <a:t> ابَدَ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ٱلآبِدِينَ</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May You withhold blessings from them incessantly and everlastingly.</a:t>
            </a:r>
          </a:p>
          <a:p>
            <a:pPr marL="342900" indent="-342900" eaLnBrk="1" hangingPunct="1">
              <a:defRPr/>
            </a:pPr>
            <a:r>
              <a:rPr lang="ur-PK" sz="3600" dirty="0">
                <a:solidFill>
                  <a:schemeClr val="tx1"/>
                </a:solidFill>
              </a:rPr>
              <a:t>اور ان سب پر تیری طرف سے لعنت ہو ہمیشہ ہمیشہ </a:t>
            </a:r>
            <a:endParaRPr lang="en-US" sz="3600" b="1" kern="1200" dirty="0">
              <a:solidFill>
                <a:schemeClr val="tx1"/>
              </a:solidFill>
              <a:ea typeface="MS Mincho" pitchFamily="49" charset="-128"/>
            </a:endParaRPr>
          </a:p>
        </p:txBody>
      </p:sp>
      <p:sp>
        <p:nvSpPr>
          <p:cNvPr id="11264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`alayhim minka alla`natu abada al-abidina</a:t>
            </a:r>
          </a:p>
        </p:txBody>
      </p:sp>
      <p:sp>
        <p:nvSpPr>
          <p:cNvPr id="11264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1264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858813" y="5979734"/>
            <a:ext cx="6096000" cy="369332"/>
          </a:xfrm>
          <a:prstGeom prst="rect">
            <a:avLst/>
          </a:prstGeom>
        </p:spPr>
        <p:txBody>
          <a:bodyPr>
            <a:spAutoFit/>
          </a:bodyPr>
          <a:lstStyle/>
          <a:p>
            <a:r>
              <a:rPr lang="hi-IN" dirty="0"/>
              <a:t>और</a:t>
            </a:r>
            <a:r>
              <a:rPr lang="en-IN" dirty="0"/>
              <a:t> </a:t>
            </a:r>
            <a:r>
              <a:rPr lang="hi-IN" dirty="0"/>
              <a:t>इन</a:t>
            </a:r>
            <a:r>
              <a:rPr lang="en-IN" dirty="0"/>
              <a:t> </a:t>
            </a:r>
            <a:r>
              <a:rPr lang="hi-IN" dirty="0"/>
              <a:t>सब</a:t>
            </a:r>
            <a:r>
              <a:rPr lang="en-IN" dirty="0"/>
              <a:t> </a:t>
            </a:r>
            <a:r>
              <a:rPr lang="hi-IN" dirty="0"/>
              <a:t>पर</a:t>
            </a:r>
            <a:r>
              <a:rPr lang="en-IN" dirty="0"/>
              <a:t> </a:t>
            </a:r>
            <a:r>
              <a:rPr lang="hi-IN" dirty="0"/>
              <a:t>तेरी</a:t>
            </a:r>
            <a:r>
              <a:rPr lang="en-IN" dirty="0"/>
              <a:t> </a:t>
            </a:r>
            <a:r>
              <a:rPr lang="hi-IN" dirty="0"/>
              <a:t>तरफ़</a:t>
            </a:r>
            <a:r>
              <a:rPr lang="en-IN" dirty="0"/>
              <a:t> </a:t>
            </a:r>
            <a:r>
              <a:rPr lang="hi-IN" dirty="0"/>
              <a:t>से</a:t>
            </a:r>
            <a:r>
              <a:rPr lang="en-IN" dirty="0"/>
              <a:t> </a:t>
            </a:r>
            <a:r>
              <a:rPr lang="hi-IN" dirty="0"/>
              <a:t>लानत</a:t>
            </a:r>
            <a:r>
              <a:rPr lang="en-IN" dirty="0"/>
              <a:t> </a:t>
            </a:r>
            <a:r>
              <a:rPr lang="hi-IN" dirty="0"/>
              <a:t>हो</a:t>
            </a:r>
            <a:r>
              <a:rPr lang="en-IN" dirty="0"/>
              <a:t> </a:t>
            </a:r>
            <a:r>
              <a:rPr lang="hi-IN" dirty="0"/>
              <a:t>हमेशा</a:t>
            </a:r>
            <a:r>
              <a:rPr lang="en-IN" dirty="0"/>
              <a:t> </a:t>
            </a:r>
            <a:r>
              <a:rPr lang="hi-IN" dirty="0"/>
              <a:t>हमेशा</a:t>
            </a:r>
            <a:r>
              <a:rPr lang="en-IN" dirty="0"/>
              <a:t> </a:t>
            </a:r>
          </a:p>
        </p:txBody>
      </p:sp>
    </p:spTree>
    <p:extLst>
      <p:ext uri="{BB962C8B-B14F-4D97-AF65-F5344CB8AC3E}">
        <p14:creationId xmlns:p14="http://schemas.microsoft.com/office/powerpoint/2010/main" val="2697732218"/>
      </p:ext>
    </p:extLst>
  </p:cSld>
  <p:clrMapOvr>
    <a:masterClrMapping/>
  </p:clrMapOvr>
  <p:transition>
    <p:fade/>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وَهٰذَا</a:t>
            </a:r>
            <a:r>
              <a:rPr lang="ar-SA" sz="9200" kern="1200" dirty="0">
                <a:solidFill>
                  <a:schemeClr val="bg1"/>
                </a:solidFill>
                <a:latin typeface="Arabic Typesetting" panose="03020402040406030203" pitchFamily="66" charset="-78"/>
                <a:ea typeface="+mn-ea"/>
                <a:cs typeface="Arabic Typesetting" panose="03020402040406030203" pitchFamily="66" charset="-78"/>
              </a:rPr>
              <a:t> يَوْمٌ فَرِحَتْ بِهِ آلُ زِيَادٍ وَآلُ مَرْوَانَ</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This is the day on which the family of </a:t>
            </a:r>
            <a:r>
              <a:rPr lang="en-US" sz="2800" b="1" kern="1200" dirty="0" err="1">
                <a:solidFill>
                  <a:schemeClr val="tx1"/>
                </a:solidFill>
                <a:ea typeface="MS Mincho" pitchFamily="49" charset="-128"/>
              </a:rPr>
              <a:t>Ziyad</a:t>
            </a:r>
            <a:r>
              <a:rPr lang="en-US" sz="2800" b="1" kern="1200" dirty="0">
                <a:solidFill>
                  <a:schemeClr val="tx1"/>
                </a:solidFill>
                <a:ea typeface="MS Mincho" pitchFamily="49" charset="-128"/>
              </a:rPr>
              <a:t> and the family of Marwan gloated</a:t>
            </a:r>
          </a:p>
          <a:p>
            <a:pPr marL="342900" indent="-342900" eaLnBrk="1" hangingPunct="1">
              <a:defRPr/>
            </a:pPr>
            <a:r>
              <a:rPr lang="ur-PK" sz="2800" dirty="0">
                <a:solidFill>
                  <a:schemeClr val="tx1"/>
                </a:solidFill>
              </a:rPr>
              <a:t>اور یہ وہ دن ہے کہ اس دن خوشی کی آل زیاد نے، اور آل مروان نے </a:t>
            </a:r>
            <a:endParaRPr lang="en-US" sz="2800" b="1" kern="1200" dirty="0">
              <a:solidFill>
                <a:schemeClr val="tx1"/>
              </a:solidFill>
              <a:ea typeface="MS Mincho" pitchFamily="49" charset="-128"/>
            </a:endParaRPr>
          </a:p>
        </p:txBody>
      </p:sp>
      <p:sp>
        <p:nvSpPr>
          <p:cNvPr id="11366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hadha yawmun farihat bihi alu ziyadin wa alu marwana</a:t>
            </a:r>
          </a:p>
        </p:txBody>
      </p:sp>
      <p:sp>
        <p:nvSpPr>
          <p:cNvPr id="11366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1367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48000" y="6181297"/>
            <a:ext cx="7467600" cy="830997"/>
          </a:xfrm>
          <a:prstGeom prst="rect">
            <a:avLst/>
          </a:prstGeom>
        </p:spPr>
        <p:txBody>
          <a:bodyPr wrap="square">
            <a:spAutoFit/>
          </a:bodyPr>
          <a:lstStyle/>
          <a:p>
            <a:r>
              <a:rPr lang="hi-IN" sz="2400" dirty="0">
                <a:latin typeface="Nirmala UI" pitchFamily="34" charset="0"/>
                <a:cs typeface="Nirmala UI" pitchFamily="34" charset="0"/>
              </a:rPr>
              <a:t>और</a:t>
            </a:r>
            <a:r>
              <a:rPr lang="en-IN" sz="2400" dirty="0">
                <a:latin typeface="Nirmala UI" pitchFamily="34" charset="0"/>
                <a:cs typeface="Nirmala UI" pitchFamily="34" charset="0"/>
              </a:rPr>
              <a:t> </a:t>
            </a:r>
            <a:r>
              <a:rPr lang="hi-IN" sz="2400" dirty="0">
                <a:latin typeface="Nirmala UI" pitchFamily="34" charset="0"/>
                <a:cs typeface="Nirmala UI" pitchFamily="34" charset="0"/>
              </a:rPr>
              <a:t>यह</a:t>
            </a:r>
            <a:r>
              <a:rPr lang="en-IN" sz="2400" dirty="0">
                <a:latin typeface="Nirmala UI" pitchFamily="34" charset="0"/>
                <a:cs typeface="Nirmala UI" pitchFamily="34" charset="0"/>
              </a:rPr>
              <a:t> </a:t>
            </a:r>
            <a:r>
              <a:rPr lang="hi-IN" sz="2400" dirty="0">
                <a:latin typeface="Nirmala UI" pitchFamily="34" charset="0"/>
                <a:cs typeface="Nirmala UI" pitchFamily="34" charset="0"/>
              </a:rPr>
              <a:t>वोह</a:t>
            </a:r>
            <a:r>
              <a:rPr lang="en-IN" sz="2400" dirty="0">
                <a:latin typeface="Nirmala UI" pitchFamily="34" charset="0"/>
                <a:cs typeface="Nirmala UI" pitchFamily="34" charset="0"/>
              </a:rPr>
              <a:t> </a:t>
            </a:r>
            <a:r>
              <a:rPr lang="hi-IN" sz="2400" dirty="0">
                <a:latin typeface="Nirmala UI" pitchFamily="34" charset="0"/>
                <a:cs typeface="Nirmala UI" pitchFamily="34" charset="0"/>
              </a:rPr>
              <a:t>दिन</a:t>
            </a:r>
            <a:r>
              <a:rPr lang="en-IN" sz="2400" dirty="0">
                <a:latin typeface="Nirmala UI" pitchFamily="34" charset="0"/>
                <a:cs typeface="Nirmala UI" pitchFamily="34" charset="0"/>
              </a:rPr>
              <a:t> </a:t>
            </a:r>
            <a:r>
              <a:rPr lang="hi-IN" sz="2400" dirty="0">
                <a:latin typeface="Nirmala UI" pitchFamily="34" charset="0"/>
                <a:cs typeface="Nirmala UI" pitchFamily="34" charset="0"/>
              </a:rPr>
              <a:t>है</a:t>
            </a:r>
            <a:r>
              <a:rPr lang="en-IN" sz="2400" dirty="0">
                <a:latin typeface="Nirmala UI" pitchFamily="34" charset="0"/>
                <a:cs typeface="Nirmala UI" pitchFamily="34" charset="0"/>
              </a:rPr>
              <a:t> </a:t>
            </a:r>
            <a:r>
              <a:rPr lang="hi-IN" sz="2400" dirty="0">
                <a:latin typeface="Nirmala UI" pitchFamily="34" charset="0"/>
                <a:cs typeface="Nirmala UI" pitchFamily="34" charset="0"/>
              </a:rPr>
              <a:t>की</a:t>
            </a:r>
            <a:r>
              <a:rPr lang="en-IN" sz="2400" dirty="0">
                <a:latin typeface="Nirmala UI" pitchFamily="34" charset="0"/>
                <a:cs typeface="Nirmala UI" pitchFamily="34" charset="0"/>
              </a:rPr>
              <a:t> </a:t>
            </a:r>
            <a:r>
              <a:rPr lang="hi-IN" sz="2400" dirty="0">
                <a:latin typeface="Nirmala UI" pitchFamily="34" charset="0"/>
                <a:cs typeface="Nirmala UI" pitchFamily="34" charset="0"/>
              </a:rPr>
              <a:t>इस</a:t>
            </a:r>
            <a:r>
              <a:rPr lang="en-IN" sz="2400" dirty="0">
                <a:latin typeface="Nirmala UI" pitchFamily="34" charset="0"/>
                <a:cs typeface="Nirmala UI" pitchFamily="34" charset="0"/>
              </a:rPr>
              <a:t> </a:t>
            </a:r>
            <a:r>
              <a:rPr lang="hi-IN" sz="2400" dirty="0">
                <a:latin typeface="Nirmala UI" pitchFamily="34" charset="0"/>
                <a:cs typeface="Nirmala UI" pitchFamily="34" charset="0"/>
              </a:rPr>
              <a:t>दिन</a:t>
            </a:r>
            <a:r>
              <a:rPr lang="en-IN" sz="2400" dirty="0">
                <a:latin typeface="Nirmala UI" pitchFamily="34" charset="0"/>
                <a:cs typeface="Nirmala UI" pitchFamily="34" charset="0"/>
              </a:rPr>
              <a:t> </a:t>
            </a:r>
            <a:r>
              <a:rPr lang="hi-IN" sz="2400" dirty="0">
                <a:latin typeface="Nirmala UI" pitchFamily="34" charset="0"/>
                <a:cs typeface="Nirmala UI" pitchFamily="34" charset="0"/>
              </a:rPr>
              <a:t>ख़ुशी</a:t>
            </a:r>
            <a:r>
              <a:rPr lang="en-IN" sz="2400" dirty="0">
                <a:latin typeface="Nirmala UI" pitchFamily="34" charset="0"/>
                <a:cs typeface="Nirmala UI" pitchFamily="34" charset="0"/>
              </a:rPr>
              <a:t> </a:t>
            </a:r>
            <a:r>
              <a:rPr lang="hi-IN" sz="2400" dirty="0">
                <a:latin typeface="Nirmala UI" pitchFamily="34" charset="0"/>
                <a:cs typeface="Nirmala UI" pitchFamily="34" charset="0"/>
              </a:rPr>
              <a:t>की</a:t>
            </a:r>
            <a:r>
              <a:rPr lang="en-IN" sz="2400" dirty="0">
                <a:latin typeface="Nirmala UI" pitchFamily="34" charset="0"/>
                <a:cs typeface="Nirmala UI" pitchFamily="34" charset="0"/>
              </a:rPr>
              <a:t> </a:t>
            </a:r>
            <a:r>
              <a:rPr lang="hi-IN" sz="2400" dirty="0">
                <a:latin typeface="Nirmala UI" pitchFamily="34" charset="0"/>
                <a:cs typeface="Nirmala UI" pitchFamily="34" charset="0"/>
              </a:rPr>
              <a:t>आले</a:t>
            </a:r>
            <a:r>
              <a:rPr lang="en-IN" sz="2400" dirty="0">
                <a:latin typeface="Nirmala UI" pitchFamily="34" charset="0"/>
                <a:cs typeface="Nirmala UI" pitchFamily="34" charset="0"/>
              </a:rPr>
              <a:t> </a:t>
            </a:r>
            <a:r>
              <a:rPr lang="hi-IN" sz="2400" dirty="0">
                <a:latin typeface="Nirmala UI" pitchFamily="34" charset="0"/>
                <a:cs typeface="Nirmala UI" pitchFamily="34" charset="0"/>
              </a:rPr>
              <a:t>ज़्याद</a:t>
            </a:r>
            <a:r>
              <a:rPr lang="en-IN" sz="2400" dirty="0">
                <a:latin typeface="Nirmala UI" pitchFamily="34" charset="0"/>
                <a:cs typeface="Nirmala UI" pitchFamily="34" charset="0"/>
              </a:rPr>
              <a:t> </a:t>
            </a:r>
            <a:r>
              <a:rPr lang="hi-IN" sz="2400" dirty="0">
                <a:latin typeface="Nirmala UI" pitchFamily="34" charset="0"/>
                <a:cs typeface="Nirmala UI" pitchFamily="34" charset="0"/>
              </a:rPr>
              <a:t>ने</a:t>
            </a:r>
            <a:r>
              <a:rPr lang="en-IN" sz="2400" dirty="0">
                <a:latin typeface="Nirmala UI" pitchFamily="34" charset="0"/>
                <a:cs typeface="Nirmala UI" pitchFamily="34" charset="0"/>
              </a:rPr>
              <a:t>, </a:t>
            </a:r>
            <a:r>
              <a:rPr lang="hi-IN" sz="2400" dirty="0">
                <a:latin typeface="Nirmala UI" pitchFamily="34" charset="0"/>
                <a:cs typeface="Nirmala UI" pitchFamily="34" charset="0"/>
              </a:rPr>
              <a:t>और</a:t>
            </a:r>
            <a:r>
              <a:rPr lang="en-IN" sz="2400" dirty="0">
                <a:latin typeface="Nirmala UI" pitchFamily="34" charset="0"/>
                <a:cs typeface="Nirmala UI" pitchFamily="34" charset="0"/>
              </a:rPr>
              <a:t> </a:t>
            </a:r>
            <a:r>
              <a:rPr lang="hi-IN" sz="2400" dirty="0">
                <a:latin typeface="Nirmala UI" pitchFamily="34" charset="0"/>
                <a:cs typeface="Nirmala UI" pitchFamily="34" charset="0"/>
              </a:rPr>
              <a:t>आले</a:t>
            </a:r>
            <a:r>
              <a:rPr lang="en-IN" sz="2400" dirty="0">
                <a:latin typeface="Nirmala UI" pitchFamily="34" charset="0"/>
                <a:cs typeface="Nirmala UI" pitchFamily="34" charset="0"/>
              </a:rPr>
              <a:t> </a:t>
            </a:r>
            <a:r>
              <a:rPr lang="hi-IN" sz="2400" dirty="0">
                <a:latin typeface="Nirmala UI" pitchFamily="34" charset="0"/>
                <a:cs typeface="Nirmala UI" pitchFamily="34" charset="0"/>
              </a:rPr>
              <a:t>मरवान</a:t>
            </a:r>
            <a:r>
              <a:rPr lang="en-IN" sz="2400" dirty="0">
                <a:latin typeface="Nirmala UI" pitchFamily="34" charset="0"/>
                <a:cs typeface="Nirmala UI" pitchFamily="34" charset="0"/>
              </a:rPr>
              <a:t> </a:t>
            </a:r>
            <a:r>
              <a:rPr lang="hi-IN" sz="2400" dirty="0">
                <a:latin typeface="Nirmala UI" pitchFamily="34" charset="0"/>
                <a:cs typeface="Nirmala UI" pitchFamily="34" charset="0"/>
              </a:rPr>
              <a:t>ने</a:t>
            </a:r>
            <a:r>
              <a:rPr lang="en-IN" sz="2400" dirty="0">
                <a:latin typeface="Nirmala UI" pitchFamily="34" charset="0"/>
                <a:cs typeface="Nirmala UI" pitchFamily="34" charset="0"/>
              </a:rPr>
              <a:t> </a:t>
            </a:r>
          </a:p>
        </p:txBody>
      </p:sp>
    </p:spTree>
    <p:extLst>
      <p:ext uri="{BB962C8B-B14F-4D97-AF65-F5344CB8AC3E}">
        <p14:creationId xmlns:p14="http://schemas.microsoft.com/office/powerpoint/2010/main" val="2166957151"/>
      </p:ext>
    </p:extLst>
  </p:cSld>
  <p:clrMapOvr>
    <a:masterClrMapping/>
  </p:clrMapOvr>
  <p:transition>
    <p:fade/>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بِقَتْلِهِمُ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ٱلْحُسَيْنَ</a:t>
            </a:r>
            <a:r>
              <a:rPr lang="ar-SA" sz="9200" kern="1200" dirty="0">
                <a:solidFill>
                  <a:schemeClr val="bg1"/>
                </a:solidFill>
                <a:latin typeface="Arabic Typesetting" panose="03020402040406030203" pitchFamily="66" charset="-78"/>
                <a:ea typeface="+mn-ea"/>
                <a:cs typeface="Arabic Typesetting" panose="03020402040406030203" pitchFamily="66" charset="-78"/>
              </a:rPr>
              <a:t> صَلَوَاتُ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ٱللَّهِ</a:t>
            </a:r>
            <a:r>
              <a:rPr lang="ar-SA" sz="9200" kern="1200" dirty="0">
                <a:solidFill>
                  <a:schemeClr val="bg1"/>
                </a:solidFill>
                <a:latin typeface="Arabic Typesetting" panose="03020402040406030203" pitchFamily="66" charset="-78"/>
                <a:ea typeface="+mn-ea"/>
                <a:cs typeface="Arabic Typesetting" panose="03020402040406030203" pitchFamily="66" charset="-78"/>
              </a:rPr>
              <a:t> عَلَيْهِ</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because they had killed al-</a:t>
            </a:r>
            <a:r>
              <a:rPr lang="en-US" sz="3600" b="1" kern="1200" dirty="0" err="1">
                <a:solidFill>
                  <a:schemeClr val="tx1"/>
                </a:solidFill>
                <a:ea typeface="MS Mincho" pitchFamily="49" charset="-128"/>
              </a:rPr>
              <a:t>Husayn</a:t>
            </a:r>
            <a:r>
              <a:rPr lang="en-US" sz="3600" b="1" kern="1200" dirty="0">
                <a:solidFill>
                  <a:schemeClr val="tx1"/>
                </a:solidFill>
                <a:ea typeface="MS Mincho" pitchFamily="49" charset="-128"/>
              </a:rPr>
              <a:t>, Allah’s blessings be upon him.</a:t>
            </a:r>
          </a:p>
          <a:p>
            <a:pPr marL="342900" indent="-342900" eaLnBrk="1" hangingPunct="1">
              <a:defRPr/>
            </a:pPr>
            <a:r>
              <a:rPr lang="ur-PK" sz="3600" dirty="0">
                <a:solidFill>
                  <a:schemeClr val="tx1"/>
                </a:solidFill>
              </a:rPr>
              <a:t>قتل کرنے سے امام حسین (ع) کو صلوات خدا ہو ان پر</a:t>
            </a:r>
            <a:endParaRPr lang="en-US" sz="3600" b="1" kern="1200" dirty="0">
              <a:solidFill>
                <a:schemeClr val="tx1"/>
              </a:solidFill>
              <a:ea typeface="MS Mincho" pitchFamily="49" charset="-128"/>
            </a:endParaRPr>
          </a:p>
        </p:txBody>
      </p:sp>
      <p:sp>
        <p:nvSpPr>
          <p:cNvPr id="11469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biqatlihim alhusayna salawatu allahi `alayhi</a:t>
            </a:r>
          </a:p>
        </p:txBody>
      </p:sp>
      <p:sp>
        <p:nvSpPr>
          <p:cNvPr id="11469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1469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653862" y="5752237"/>
            <a:ext cx="6096000" cy="369332"/>
          </a:xfrm>
          <a:prstGeom prst="rect">
            <a:avLst/>
          </a:prstGeom>
        </p:spPr>
        <p:txBody>
          <a:bodyPr>
            <a:spAutoFit/>
          </a:bodyPr>
          <a:lstStyle/>
          <a:p>
            <a:r>
              <a:rPr lang="hi-IN" dirty="0">
                <a:latin typeface="Nirmala UI" pitchFamily="34" charset="0"/>
                <a:cs typeface="Nirmala UI" pitchFamily="34" charset="0"/>
              </a:rPr>
              <a:t>क़त्ल</a:t>
            </a:r>
            <a:r>
              <a:rPr lang="en-IN" dirty="0">
                <a:latin typeface="Nirmala UI" pitchFamily="34" charset="0"/>
                <a:cs typeface="Nirmala UI" pitchFamily="34" charset="0"/>
              </a:rPr>
              <a:t> </a:t>
            </a:r>
            <a:r>
              <a:rPr lang="hi-IN" dirty="0">
                <a:latin typeface="Nirmala UI" pitchFamily="34" charset="0"/>
                <a:cs typeface="Nirmala UI" pitchFamily="34" charset="0"/>
              </a:rPr>
              <a:t>करने</a:t>
            </a:r>
            <a:r>
              <a:rPr lang="en-IN" dirty="0">
                <a:latin typeface="Nirmala UI" pitchFamily="34" charset="0"/>
                <a:cs typeface="Nirmala UI" pitchFamily="34" charset="0"/>
              </a:rPr>
              <a:t> </a:t>
            </a:r>
            <a:r>
              <a:rPr lang="hi-IN" dirty="0">
                <a:latin typeface="Nirmala UI" pitchFamily="34" charset="0"/>
                <a:cs typeface="Nirmala UI" pitchFamily="34" charset="0"/>
              </a:rPr>
              <a:t>से</a:t>
            </a:r>
            <a:r>
              <a:rPr lang="en-IN" dirty="0">
                <a:latin typeface="Nirmala UI" pitchFamily="34" charset="0"/>
                <a:cs typeface="Nirmala UI" pitchFamily="34" charset="0"/>
              </a:rPr>
              <a:t> </a:t>
            </a:r>
            <a:r>
              <a:rPr lang="hi-IN" dirty="0">
                <a:latin typeface="Nirmala UI" pitchFamily="34" charset="0"/>
                <a:cs typeface="Nirmala UI" pitchFamily="34" charset="0"/>
              </a:rPr>
              <a:t>ईमाम</a:t>
            </a:r>
            <a:r>
              <a:rPr lang="en-IN" dirty="0">
                <a:latin typeface="Nirmala UI" pitchFamily="34" charset="0"/>
                <a:cs typeface="Nirmala UI" pitchFamily="34" charset="0"/>
              </a:rPr>
              <a:t> </a:t>
            </a:r>
            <a:r>
              <a:rPr lang="hi-IN" dirty="0">
                <a:latin typeface="Nirmala UI" pitchFamily="34" charset="0"/>
                <a:cs typeface="Nirmala UI" pitchFamily="34" charset="0"/>
              </a:rPr>
              <a:t>हुसैन</a:t>
            </a:r>
            <a:r>
              <a:rPr lang="en-IN" dirty="0">
                <a:latin typeface="Nirmala UI" pitchFamily="34" charset="0"/>
                <a:cs typeface="Nirmala UI" pitchFamily="34" charset="0"/>
              </a:rPr>
              <a:t> </a:t>
            </a:r>
            <a:r>
              <a:rPr lang="hi-IN" dirty="0">
                <a:latin typeface="Nirmala UI" pitchFamily="34" charset="0"/>
                <a:cs typeface="Nirmala UI" pitchFamily="34" charset="0"/>
              </a:rPr>
              <a:t>को</a:t>
            </a:r>
            <a:r>
              <a:rPr lang="en-IN" dirty="0">
                <a:latin typeface="Nirmala UI" pitchFamily="34" charset="0"/>
                <a:cs typeface="Nirmala UI" pitchFamily="34" charset="0"/>
              </a:rPr>
              <a:t>, </a:t>
            </a:r>
            <a:r>
              <a:rPr lang="hi-IN" dirty="0">
                <a:latin typeface="Nirmala UI" pitchFamily="34" charset="0"/>
                <a:cs typeface="Nirmala UI" pitchFamily="34" charset="0"/>
              </a:rPr>
              <a:t>सलवाते</a:t>
            </a:r>
            <a:r>
              <a:rPr lang="en-IN" dirty="0">
                <a:latin typeface="Nirmala UI" pitchFamily="34" charset="0"/>
                <a:cs typeface="Nirmala UI" pitchFamily="34" charset="0"/>
              </a:rPr>
              <a:t> </a:t>
            </a:r>
            <a:r>
              <a:rPr lang="hi-IN" dirty="0">
                <a:latin typeface="Nirmala UI" pitchFamily="34" charset="0"/>
                <a:cs typeface="Nirmala UI" pitchFamily="34" charset="0"/>
              </a:rPr>
              <a:t>ख़ुदा</a:t>
            </a:r>
            <a:r>
              <a:rPr lang="en-IN" dirty="0">
                <a:latin typeface="Nirmala UI" pitchFamily="34" charset="0"/>
                <a:cs typeface="Nirmala UI" pitchFamily="34" charset="0"/>
              </a:rPr>
              <a:t> </a:t>
            </a:r>
            <a:r>
              <a:rPr lang="hi-IN" dirty="0">
                <a:latin typeface="Nirmala UI" pitchFamily="34" charset="0"/>
                <a:cs typeface="Nirmala UI" pitchFamily="34" charset="0"/>
              </a:rPr>
              <a:t>हो</a:t>
            </a:r>
            <a:r>
              <a:rPr lang="en-IN" dirty="0">
                <a:latin typeface="Nirmala UI" pitchFamily="34" charset="0"/>
                <a:cs typeface="Nirmala UI" pitchFamily="34" charset="0"/>
              </a:rPr>
              <a:t> </a:t>
            </a:r>
            <a:r>
              <a:rPr lang="hi-IN" dirty="0">
                <a:latin typeface="Nirmala UI" pitchFamily="34" charset="0"/>
                <a:cs typeface="Nirmala UI" pitchFamily="34" charset="0"/>
              </a:rPr>
              <a:t>इन</a:t>
            </a:r>
            <a:r>
              <a:rPr lang="en-IN" dirty="0">
                <a:latin typeface="Nirmala UI" pitchFamily="34" charset="0"/>
                <a:cs typeface="Nirmala UI" pitchFamily="34" charset="0"/>
              </a:rPr>
              <a:t> </a:t>
            </a:r>
            <a:r>
              <a:rPr lang="hi-IN" dirty="0">
                <a:latin typeface="Nirmala UI" pitchFamily="34" charset="0"/>
                <a:cs typeface="Nirmala UI" pitchFamily="34" charset="0"/>
              </a:rPr>
              <a:t>पर</a:t>
            </a:r>
            <a:r>
              <a:rPr lang="en-IN" dirty="0">
                <a:latin typeface="Nirmala UI" pitchFamily="34" charset="0"/>
                <a:cs typeface="Nirmala UI" pitchFamily="34" charset="0"/>
              </a:rPr>
              <a:t>, </a:t>
            </a:r>
          </a:p>
        </p:txBody>
      </p:sp>
    </p:spTree>
    <p:extLst>
      <p:ext uri="{BB962C8B-B14F-4D97-AF65-F5344CB8AC3E}">
        <p14:creationId xmlns:p14="http://schemas.microsoft.com/office/powerpoint/2010/main" val="1045704591"/>
      </p:ext>
    </p:extLst>
  </p:cSld>
  <p:clrMapOvr>
    <a:masterClrMapping/>
  </p:clrMapOvr>
  <p:transition>
    <p:fade/>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اَللَّهُمَّ فَضَاعِفْ عَلَيْهِمُ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ٱللَّعْنَ</a:t>
            </a:r>
            <a:r>
              <a:rPr lang="ar-SA" sz="9200" kern="1200" dirty="0">
                <a:solidFill>
                  <a:schemeClr val="bg1"/>
                </a:solidFill>
                <a:latin typeface="Arabic Typesetting" panose="03020402040406030203" pitchFamily="66" charset="-78"/>
                <a:ea typeface="+mn-ea"/>
                <a:cs typeface="Arabic Typesetting" panose="03020402040406030203" pitchFamily="66" charset="-78"/>
              </a:rPr>
              <a:t> مِنْكَ</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So, O Allah, please withhold your blessings from them</a:t>
            </a:r>
          </a:p>
          <a:p>
            <a:pPr marL="342900" indent="-342900" eaLnBrk="1" hangingPunct="1">
              <a:defRPr/>
            </a:pPr>
            <a:r>
              <a:rPr lang="ur-PK" sz="3600" dirty="0">
                <a:solidFill>
                  <a:schemeClr val="tx1"/>
                </a:solidFill>
              </a:rPr>
              <a:t>خدا وندا زیادہ کر ان سب ور لعنت کو </a:t>
            </a:r>
            <a:endParaRPr lang="en-US" sz="3600" b="1" kern="1200" dirty="0">
              <a:solidFill>
                <a:schemeClr val="tx1"/>
              </a:solidFill>
              <a:ea typeface="MS Mincho" pitchFamily="49" charset="-128"/>
            </a:endParaRPr>
          </a:p>
        </p:txBody>
      </p:sp>
      <p:sp>
        <p:nvSpPr>
          <p:cNvPr id="11571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allahumma fada`if `alayhim alla`na minka</a:t>
            </a:r>
          </a:p>
        </p:txBody>
      </p:sp>
      <p:sp>
        <p:nvSpPr>
          <p:cNvPr id="11571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1571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124200" y="5811908"/>
            <a:ext cx="6096000" cy="369332"/>
          </a:xfrm>
          <a:prstGeom prst="rect">
            <a:avLst/>
          </a:prstGeom>
        </p:spPr>
        <p:txBody>
          <a:bodyPr>
            <a:spAutoFit/>
          </a:bodyPr>
          <a:lstStyle/>
          <a:p>
            <a:r>
              <a:rPr lang="hi-IN" dirty="0">
                <a:latin typeface="Nirmala UI" pitchFamily="34" charset="0"/>
                <a:cs typeface="Nirmala UI" pitchFamily="34" charset="0"/>
              </a:rPr>
              <a:t>ख़ुदा</a:t>
            </a:r>
            <a:r>
              <a:rPr lang="en-IN" dirty="0">
                <a:latin typeface="Nirmala UI" pitchFamily="34" charset="0"/>
                <a:cs typeface="Nirmala UI" pitchFamily="34" charset="0"/>
              </a:rPr>
              <a:t> </a:t>
            </a:r>
            <a:r>
              <a:rPr lang="hi-IN" dirty="0">
                <a:latin typeface="Nirmala UI" pitchFamily="34" charset="0"/>
                <a:cs typeface="Nirmala UI" pitchFamily="34" charset="0"/>
              </a:rPr>
              <a:t>वंदा</a:t>
            </a:r>
            <a:r>
              <a:rPr lang="en-IN" dirty="0">
                <a:latin typeface="Nirmala UI" pitchFamily="34" charset="0"/>
                <a:cs typeface="Nirmala UI" pitchFamily="34" charset="0"/>
              </a:rPr>
              <a:t> </a:t>
            </a:r>
            <a:r>
              <a:rPr lang="hi-IN" dirty="0">
                <a:latin typeface="Nirmala UI" pitchFamily="34" charset="0"/>
                <a:cs typeface="Nirmala UI" pitchFamily="34" charset="0"/>
              </a:rPr>
              <a:t>ज़्यादा</a:t>
            </a:r>
            <a:r>
              <a:rPr lang="en-IN" dirty="0">
                <a:latin typeface="Nirmala UI" pitchFamily="34" charset="0"/>
                <a:cs typeface="Nirmala UI" pitchFamily="34" charset="0"/>
              </a:rPr>
              <a:t> </a:t>
            </a:r>
            <a:r>
              <a:rPr lang="hi-IN" dirty="0">
                <a:latin typeface="Nirmala UI" pitchFamily="34" charset="0"/>
                <a:cs typeface="Nirmala UI" pitchFamily="34" charset="0"/>
              </a:rPr>
              <a:t>कर</a:t>
            </a:r>
            <a:r>
              <a:rPr lang="en-IN" dirty="0">
                <a:latin typeface="Nirmala UI" pitchFamily="34" charset="0"/>
                <a:cs typeface="Nirmala UI" pitchFamily="34" charset="0"/>
              </a:rPr>
              <a:t> </a:t>
            </a:r>
            <a:r>
              <a:rPr lang="hi-IN" dirty="0">
                <a:latin typeface="Nirmala UI" pitchFamily="34" charset="0"/>
                <a:cs typeface="Nirmala UI" pitchFamily="34" charset="0"/>
              </a:rPr>
              <a:t>इन</a:t>
            </a:r>
            <a:r>
              <a:rPr lang="en-IN" dirty="0">
                <a:latin typeface="Nirmala UI" pitchFamily="34" charset="0"/>
                <a:cs typeface="Nirmala UI" pitchFamily="34" charset="0"/>
              </a:rPr>
              <a:t> </a:t>
            </a:r>
            <a:r>
              <a:rPr lang="hi-IN" dirty="0">
                <a:latin typeface="Nirmala UI" pitchFamily="34" charset="0"/>
                <a:cs typeface="Nirmala UI" pitchFamily="34" charset="0"/>
              </a:rPr>
              <a:t>सब</a:t>
            </a:r>
            <a:r>
              <a:rPr lang="en-IN" dirty="0">
                <a:latin typeface="Nirmala UI" pitchFamily="34" charset="0"/>
                <a:cs typeface="Nirmala UI" pitchFamily="34" charset="0"/>
              </a:rPr>
              <a:t> </a:t>
            </a:r>
            <a:r>
              <a:rPr lang="hi-IN" dirty="0">
                <a:latin typeface="Nirmala UI" pitchFamily="34" charset="0"/>
                <a:cs typeface="Nirmala UI" pitchFamily="34" charset="0"/>
              </a:rPr>
              <a:t>पर</a:t>
            </a:r>
            <a:r>
              <a:rPr lang="en-IN" dirty="0">
                <a:latin typeface="Nirmala UI" pitchFamily="34" charset="0"/>
                <a:cs typeface="Nirmala UI" pitchFamily="34" charset="0"/>
              </a:rPr>
              <a:t> </a:t>
            </a:r>
            <a:r>
              <a:rPr lang="hi-IN" dirty="0">
                <a:latin typeface="Nirmala UI" pitchFamily="34" charset="0"/>
                <a:cs typeface="Nirmala UI" pitchFamily="34" charset="0"/>
              </a:rPr>
              <a:t>लानत</a:t>
            </a:r>
            <a:r>
              <a:rPr lang="en-IN" dirty="0">
                <a:latin typeface="Nirmala UI" pitchFamily="34" charset="0"/>
                <a:cs typeface="Nirmala UI" pitchFamily="34" charset="0"/>
              </a:rPr>
              <a:t> </a:t>
            </a:r>
            <a:r>
              <a:rPr lang="hi-IN" dirty="0">
                <a:latin typeface="Nirmala UI" pitchFamily="34" charset="0"/>
                <a:cs typeface="Nirmala UI" pitchFamily="34" charset="0"/>
              </a:rPr>
              <a:t>को</a:t>
            </a:r>
            <a:r>
              <a:rPr lang="en-IN" dirty="0">
                <a:latin typeface="Nirmala UI" pitchFamily="34" charset="0"/>
                <a:cs typeface="Nirmala UI" pitchFamily="34" charset="0"/>
              </a:rPr>
              <a:t> </a:t>
            </a:r>
          </a:p>
        </p:txBody>
      </p:sp>
    </p:spTree>
    <p:extLst>
      <p:ext uri="{BB962C8B-B14F-4D97-AF65-F5344CB8AC3E}">
        <p14:creationId xmlns:p14="http://schemas.microsoft.com/office/powerpoint/2010/main" val="3615401832"/>
      </p:ext>
    </p:extLst>
  </p:cSld>
  <p:clrMapOvr>
    <a:masterClrMapping/>
  </p:clrMapOvr>
  <p:transition>
    <p:fade/>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وَٱلْعَذَابَ</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ٱلالِيمَ</a:t>
            </a:r>
            <a:r>
              <a:rPr lang="ar-SA" sz="9200" kern="1200" dirty="0">
                <a:solidFill>
                  <a:schemeClr val="bg1"/>
                </a:solidFill>
                <a:latin typeface="Arabic Typesetting" panose="03020402040406030203" pitchFamily="66" charset="-78"/>
                <a:ea typeface="+mn-ea"/>
                <a:cs typeface="Arabic Typesetting" panose="03020402040406030203" pitchFamily="66" charset="-78"/>
              </a:rPr>
              <a:t>)</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and double for them the painful chastisement.</a:t>
            </a:r>
          </a:p>
          <a:p>
            <a:pPr marL="342900" indent="-342900" eaLnBrk="1" hangingPunct="1">
              <a:defRPr/>
            </a:pPr>
            <a:r>
              <a:rPr lang="ur-PK" sz="3600" dirty="0">
                <a:solidFill>
                  <a:schemeClr val="tx1"/>
                </a:solidFill>
              </a:rPr>
              <a:t>اور عذاب کو، </a:t>
            </a:r>
            <a:endParaRPr lang="en-US" sz="3600" b="1" kern="1200" dirty="0">
              <a:solidFill>
                <a:schemeClr val="tx1"/>
              </a:solidFill>
              <a:ea typeface="MS Mincho" pitchFamily="49" charset="-128"/>
            </a:endParaRPr>
          </a:p>
        </p:txBody>
      </p:sp>
      <p:sp>
        <p:nvSpPr>
          <p:cNvPr id="11674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wal`adhaba (al-alima)</a:t>
            </a:r>
          </a:p>
        </p:txBody>
      </p:sp>
      <p:sp>
        <p:nvSpPr>
          <p:cNvPr id="11674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1674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313113" y="5638800"/>
            <a:ext cx="6096000" cy="369332"/>
          </a:xfrm>
          <a:prstGeom prst="rect">
            <a:avLst/>
          </a:prstGeom>
        </p:spPr>
        <p:txBody>
          <a:bodyPr>
            <a:spAutoFit/>
          </a:bodyPr>
          <a:lstStyle/>
          <a:p>
            <a:r>
              <a:rPr lang="hi-IN" dirty="0">
                <a:latin typeface="Nirmala UI" pitchFamily="34" charset="0"/>
                <a:cs typeface="Nirmala UI" pitchFamily="34" charset="0"/>
              </a:rPr>
              <a:t>अज़ाब</a:t>
            </a:r>
            <a:r>
              <a:rPr lang="en-IN" dirty="0">
                <a:latin typeface="Nirmala UI" pitchFamily="34" charset="0"/>
                <a:cs typeface="Nirmala UI" pitchFamily="34" charset="0"/>
              </a:rPr>
              <a:t> </a:t>
            </a:r>
            <a:r>
              <a:rPr lang="hi-IN" dirty="0">
                <a:latin typeface="Nirmala UI" pitchFamily="34" charset="0"/>
                <a:cs typeface="Nirmala UI" pitchFamily="34" charset="0"/>
              </a:rPr>
              <a:t>को</a:t>
            </a:r>
            <a:r>
              <a:rPr lang="en-IN" dirty="0">
                <a:latin typeface="Nirmala UI" pitchFamily="34" charset="0"/>
                <a:cs typeface="Nirmala UI" pitchFamily="34" charset="0"/>
              </a:rPr>
              <a:t>, </a:t>
            </a:r>
          </a:p>
        </p:txBody>
      </p:sp>
    </p:spTree>
    <p:extLst>
      <p:ext uri="{BB962C8B-B14F-4D97-AF65-F5344CB8AC3E}">
        <p14:creationId xmlns:p14="http://schemas.microsoft.com/office/powerpoint/2010/main" val="3129400507"/>
      </p:ext>
    </p:extLst>
  </p:cSld>
  <p:clrMapOvr>
    <a:masterClrMapping/>
  </p:clrMapOvr>
  <p:transition>
    <p:fade/>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اَللَّهُمَّ إِنِّي اتَقَرَّبُ إِلَيْكَ فِي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هٰذَا</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ٱلْيَوْمِ</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O Allah, I do seek nearness to You on this day,</a:t>
            </a:r>
          </a:p>
          <a:p>
            <a:pPr marL="342900" indent="-342900" eaLnBrk="1" hangingPunct="1">
              <a:defRPr/>
            </a:pPr>
            <a:r>
              <a:rPr lang="ur-PK" sz="3600" dirty="0">
                <a:solidFill>
                  <a:schemeClr val="tx1"/>
                </a:solidFill>
              </a:rPr>
              <a:t>خدا وندا میں تقرب چاہتا ہوں تیری بارگاہ میں آج کے دن</a:t>
            </a:r>
            <a:endParaRPr lang="en-US" sz="3600" b="1" kern="1200" dirty="0">
              <a:solidFill>
                <a:schemeClr val="tx1"/>
              </a:solidFill>
              <a:ea typeface="MS Mincho" pitchFamily="49" charset="-128"/>
            </a:endParaRPr>
          </a:p>
        </p:txBody>
      </p:sp>
      <p:sp>
        <p:nvSpPr>
          <p:cNvPr id="11776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allahumma inni ataqarrabu ilayka fi hadha alyawmi</a:t>
            </a:r>
          </a:p>
        </p:txBody>
      </p:sp>
      <p:sp>
        <p:nvSpPr>
          <p:cNvPr id="11776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1776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124200" y="6119336"/>
            <a:ext cx="6096000" cy="369332"/>
          </a:xfrm>
          <a:prstGeom prst="rect">
            <a:avLst/>
          </a:prstGeom>
        </p:spPr>
        <p:txBody>
          <a:bodyPr>
            <a:spAutoFit/>
          </a:bodyPr>
          <a:lstStyle/>
          <a:p>
            <a:r>
              <a:rPr lang="hi-IN" dirty="0">
                <a:latin typeface="Nirmala UI" pitchFamily="34" charset="0"/>
                <a:cs typeface="Nirmala UI" pitchFamily="34" charset="0"/>
              </a:rPr>
              <a:t>ख़ुदा</a:t>
            </a:r>
            <a:r>
              <a:rPr lang="en-IN" dirty="0">
                <a:latin typeface="Nirmala UI" pitchFamily="34" charset="0"/>
                <a:cs typeface="Nirmala UI" pitchFamily="34" charset="0"/>
              </a:rPr>
              <a:t> </a:t>
            </a:r>
            <a:r>
              <a:rPr lang="hi-IN" dirty="0">
                <a:latin typeface="Nirmala UI" pitchFamily="34" charset="0"/>
                <a:cs typeface="Nirmala UI" pitchFamily="34" charset="0"/>
              </a:rPr>
              <a:t>वंदा</a:t>
            </a:r>
            <a:r>
              <a:rPr lang="en-IN" dirty="0">
                <a:latin typeface="Nirmala UI" pitchFamily="34" charset="0"/>
                <a:cs typeface="Nirmala UI" pitchFamily="34" charset="0"/>
              </a:rPr>
              <a:t> </a:t>
            </a:r>
            <a:r>
              <a:rPr lang="hi-IN" dirty="0">
                <a:latin typeface="Nirmala UI" pitchFamily="34" charset="0"/>
                <a:cs typeface="Nirmala UI" pitchFamily="34" charset="0"/>
              </a:rPr>
              <a:t>मैं</a:t>
            </a:r>
            <a:r>
              <a:rPr lang="en-IN" dirty="0">
                <a:latin typeface="Nirmala UI" pitchFamily="34" charset="0"/>
                <a:cs typeface="Nirmala UI" pitchFamily="34" charset="0"/>
              </a:rPr>
              <a:t> </a:t>
            </a:r>
            <a:r>
              <a:rPr lang="hi-IN" dirty="0">
                <a:latin typeface="Nirmala UI" pitchFamily="34" charset="0"/>
                <a:cs typeface="Nirmala UI" pitchFamily="34" charset="0"/>
              </a:rPr>
              <a:t>तक़र्रुब</a:t>
            </a:r>
            <a:r>
              <a:rPr lang="en-IN" dirty="0">
                <a:latin typeface="Nirmala UI" pitchFamily="34" charset="0"/>
                <a:cs typeface="Nirmala UI" pitchFamily="34" charset="0"/>
              </a:rPr>
              <a:t> </a:t>
            </a:r>
            <a:r>
              <a:rPr lang="hi-IN" dirty="0">
                <a:latin typeface="Nirmala UI" pitchFamily="34" charset="0"/>
                <a:cs typeface="Nirmala UI" pitchFamily="34" charset="0"/>
              </a:rPr>
              <a:t>चाहता</a:t>
            </a:r>
            <a:r>
              <a:rPr lang="en-IN" dirty="0">
                <a:latin typeface="Nirmala UI" pitchFamily="34" charset="0"/>
                <a:cs typeface="Nirmala UI" pitchFamily="34" charset="0"/>
              </a:rPr>
              <a:t> </a:t>
            </a:r>
            <a:r>
              <a:rPr lang="hi-IN" dirty="0">
                <a:latin typeface="Nirmala UI" pitchFamily="34" charset="0"/>
                <a:cs typeface="Nirmala UI" pitchFamily="34" charset="0"/>
              </a:rPr>
              <a:t>हूँ</a:t>
            </a:r>
            <a:r>
              <a:rPr lang="en-IN" dirty="0">
                <a:latin typeface="Nirmala UI" pitchFamily="34" charset="0"/>
                <a:cs typeface="Nirmala UI" pitchFamily="34" charset="0"/>
              </a:rPr>
              <a:t> </a:t>
            </a:r>
            <a:r>
              <a:rPr lang="hi-IN" dirty="0">
                <a:latin typeface="Nirmala UI" pitchFamily="34" charset="0"/>
                <a:cs typeface="Nirmala UI" pitchFamily="34" charset="0"/>
              </a:rPr>
              <a:t>तेरी</a:t>
            </a:r>
            <a:r>
              <a:rPr lang="en-IN" dirty="0">
                <a:latin typeface="Nirmala UI" pitchFamily="34" charset="0"/>
                <a:cs typeface="Nirmala UI" pitchFamily="34" charset="0"/>
              </a:rPr>
              <a:t> </a:t>
            </a:r>
            <a:r>
              <a:rPr lang="hi-IN" dirty="0">
                <a:latin typeface="Nirmala UI" pitchFamily="34" charset="0"/>
                <a:cs typeface="Nirmala UI" pitchFamily="34" charset="0"/>
              </a:rPr>
              <a:t>बारगाह</a:t>
            </a:r>
            <a:r>
              <a:rPr lang="en-IN" dirty="0">
                <a:latin typeface="Nirmala UI" pitchFamily="34" charset="0"/>
                <a:cs typeface="Nirmala UI" pitchFamily="34" charset="0"/>
              </a:rPr>
              <a:t> </a:t>
            </a:r>
            <a:r>
              <a:rPr lang="hi-IN" dirty="0">
                <a:latin typeface="Nirmala UI" pitchFamily="34" charset="0"/>
                <a:cs typeface="Nirmala UI" pitchFamily="34" charset="0"/>
              </a:rPr>
              <a:t>में</a:t>
            </a:r>
            <a:r>
              <a:rPr lang="en-IN" dirty="0">
                <a:latin typeface="Nirmala UI" pitchFamily="34" charset="0"/>
                <a:cs typeface="Nirmala UI" pitchFamily="34" charset="0"/>
              </a:rPr>
              <a:t> </a:t>
            </a:r>
            <a:r>
              <a:rPr lang="hi-IN" dirty="0">
                <a:latin typeface="Nirmala UI" pitchFamily="34" charset="0"/>
                <a:cs typeface="Nirmala UI" pitchFamily="34" charset="0"/>
              </a:rPr>
              <a:t>आज</a:t>
            </a:r>
            <a:r>
              <a:rPr lang="en-IN" dirty="0">
                <a:latin typeface="Nirmala UI" pitchFamily="34" charset="0"/>
                <a:cs typeface="Nirmala UI" pitchFamily="34" charset="0"/>
              </a:rPr>
              <a:t> </a:t>
            </a:r>
            <a:r>
              <a:rPr lang="hi-IN" dirty="0">
                <a:latin typeface="Nirmala UI" pitchFamily="34" charset="0"/>
                <a:cs typeface="Nirmala UI" pitchFamily="34" charset="0"/>
              </a:rPr>
              <a:t>के</a:t>
            </a:r>
            <a:r>
              <a:rPr lang="en-IN" dirty="0">
                <a:latin typeface="Nirmala UI" pitchFamily="34" charset="0"/>
                <a:cs typeface="Nirmala UI" pitchFamily="34" charset="0"/>
              </a:rPr>
              <a:t> </a:t>
            </a:r>
            <a:r>
              <a:rPr lang="hi-IN" dirty="0">
                <a:latin typeface="Nirmala UI" pitchFamily="34" charset="0"/>
                <a:cs typeface="Nirmala UI" pitchFamily="34" charset="0"/>
              </a:rPr>
              <a:t>दिन</a:t>
            </a:r>
            <a:r>
              <a:rPr lang="en-IN" dirty="0">
                <a:latin typeface="Nirmala UI" pitchFamily="34" charset="0"/>
                <a:cs typeface="Nirmala UI" pitchFamily="34" charset="0"/>
              </a:rPr>
              <a:t> </a:t>
            </a:r>
          </a:p>
        </p:txBody>
      </p:sp>
    </p:spTree>
    <p:extLst>
      <p:ext uri="{BB962C8B-B14F-4D97-AF65-F5344CB8AC3E}">
        <p14:creationId xmlns:p14="http://schemas.microsoft.com/office/powerpoint/2010/main" val="163429801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397001"/>
            <a:ext cx="8763000"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اَلسَّلاَمُ عَلَيْكَ يَا بْنَ امِيرِ </a:t>
            </a:r>
            <a:r>
              <a:rPr lang="ar-SA" sz="6600" kern="1200" dirty="0" err="1">
                <a:solidFill>
                  <a:schemeClr val="bg1"/>
                </a:solidFill>
                <a:latin typeface="_PDMS_Saleem_QuranFont" pitchFamily="2" charset="-78"/>
                <a:ea typeface="+mn-ea"/>
                <a:cs typeface="_PDMS_Saleem_QuranFont" pitchFamily="2" charset="-78"/>
              </a:rPr>
              <a:t>ٱلْمُؤْمِنِينَ</a:t>
            </a:r>
            <a:endParaRPr lang="ar-SA" sz="66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Peace be upon you, O son of the Commander of the Faithful</a:t>
            </a:r>
          </a:p>
          <a:p>
            <a:pPr marL="342900" indent="-342900" eaLnBrk="1" hangingPunct="1">
              <a:defRPr/>
            </a:pPr>
            <a:r>
              <a:rPr lang="ur-PK" sz="3600" dirty="0">
                <a:solidFill>
                  <a:schemeClr val="tx1"/>
                </a:solidFill>
              </a:rPr>
              <a:t>سلام ہو آپ پر اے فرزند امیر المومنین (ع)</a:t>
            </a:r>
            <a:endParaRPr lang="en-US" sz="3600" b="1" kern="1200" dirty="0">
              <a:solidFill>
                <a:schemeClr val="tx1"/>
              </a:solidFill>
              <a:ea typeface="MS Mincho" pitchFamily="49" charset="-128"/>
            </a:endParaRPr>
          </a:p>
        </p:txBody>
      </p:sp>
      <p:sp>
        <p:nvSpPr>
          <p:cNvPr id="17412" name="Subtitle 4"/>
          <p:cNvSpPr txBox="1">
            <a:spLocks/>
          </p:cNvSpPr>
          <p:nvPr/>
        </p:nvSpPr>
        <p:spPr bwMode="auto">
          <a:xfrm>
            <a:off x="1828800" y="5846379"/>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alssalamu `alayka yabna amiri almu'minina</a:t>
            </a:r>
          </a:p>
        </p:txBody>
      </p:sp>
      <p:sp>
        <p:nvSpPr>
          <p:cNvPr id="1741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741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902130" y="5325382"/>
            <a:ext cx="4387740" cy="369332"/>
          </a:xfrm>
          <a:prstGeom prst="rect">
            <a:avLst/>
          </a:prstGeom>
        </p:spPr>
        <p:txBody>
          <a:bodyPr wrap="none">
            <a:spAutoFit/>
          </a:bodyPr>
          <a:lstStyle/>
          <a:p>
            <a:r>
              <a:rPr lang="hi-IN" dirty="0">
                <a:latin typeface="Nirmala UI" pitchFamily="34" charset="0"/>
                <a:cs typeface="Nirmala UI" pitchFamily="34" charset="0"/>
              </a:rPr>
              <a:t>सलाम हो आप पर ऐ फ़रज़न्द अमीरुल मोमिनीन,</a:t>
            </a:r>
            <a:endParaRPr lang="en-IN" dirty="0"/>
          </a:p>
        </p:txBody>
      </p:sp>
    </p:spTree>
    <p:extLst>
      <p:ext uri="{BB962C8B-B14F-4D97-AF65-F5344CB8AC3E}">
        <p14:creationId xmlns:p14="http://schemas.microsoft.com/office/powerpoint/2010/main" val="1073974298"/>
      </p:ext>
    </p:extLst>
  </p:cSld>
  <p:clrMapOvr>
    <a:masterClrMapping/>
  </p:clrMapOvr>
  <p:transition>
    <p:fade/>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وَفِي مَوْقِفِي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هٰذَا</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on this occasion,</a:t>
            </a:r>
          </a:p>
          <a:p>
            <a:pPr marL="342900" indent="-342900" eaLnBrk="1" hangingPunct="1">
              <a:defRPr/>
            </a:pPr>
            <a:r>
              <a:rPr lang="ur-PK" sz="3600" dirty="0">
                <a:solidFill>
                  <a:schemeClr val="tx1"/>
                </a:solidFill>
              </a:rPr>
              <a:t> اور اپنے اس جائے قیام میں</a:t>
            </a:r>
            <a:endParaRPr lang="en-US" sz="3600" b="1" kern="1200" dirty="0">
              <a:solidFill>
                <a:schemeClr val="tx1"/>
              </a:solidFill>
              <a:ea typeface="MS Mincho" pitchFamily="49" charset="-128"/>
            </a:endParaRPr>
          </a:p>
        </p:txBody>
      </p:sp>
      <p:sp>
        <p:nvSpPr>
          <p:cNvPr id="11878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fi mawqifi hadha</a:t>
            </a:r>
          </a:p>
        </p:txBody>
      </p:sp>
      <p:sp>
        <p:nvSpPr>
          <p:cNvPr id="11878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1879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906111" y="5824284"/>
            <a:ext cx="6096000" cy="369332"/>
          </a:xfrm>
          <a:prstGeom prst="rect">
            <a:avLst/>
          </a:prstGeom>
        </p:spPr>
        <p:txBody>
          <a:bodyPr>
            <a:spAutoFit/>
          </a:bodyPr>
          <a:lstStyle/>
          <a:p>
            <a:r>
              <a:rPr lang="hi-IN" dirty="0">
                <a:latin typeface="Nirmala UI" pitchFamily="34" charset="0"/>
                <a:cs typeface="Nirmala UI" pitchFamily="34" charset="0"/>
              </a:rPr>
              <a:t>और</a:t>
            </a:r>
            <a:r>
              <a:rPr lang="en-IN" dirty="0">
                <a:latin typeface="Nirmala UI" pitchFamily="34" charset="0"/>
                <a:cs typeface="Nirmala UI" pitchFamily="34" charset="0"/>
              </a:rPr>
              <a:t> </a:t>
            </a:r>
            <a:r>
              <a:rPr lang="hi-IN" dirty="0">
                <a:latin typeface="Nirmala UI" pitchFamily="34" charset="0"/>
                <a:cs typeface="Nirmala UI" pitchFamily="34" charset="0"/>
              </a:rPr>
              <a:t>अपने</a:t>
            </a:r>
            <a:r>
              <a:rPr lang="en-IN" dirty="0">
                <a:latin typeface="Nirmala UI" pitchFamily="34" charset="0"/>
                <a:cs typeface="Nirmala UI" pitchFamily="34" charset="0"/>
              </a:rPr>
              <a:t> </a:t>
            </a:r>
            <a:r>
              <a:rPr lang="hi-IN" dirty="0">
                <a:latin typeface="Nirmala UI" pitchFamily="34" charset="0"/>
                <a:cs typeface="Nirmala UI" pitchFamily="34" charset="0"/>
              </a:rPr>
              <a:t>इस</a:t>
            </a:r>
            <a:r>
              <a:rPr lang="en-IN" dirty="0">
                <a:latin typeface="Nirmala UI" pitchFamily="34" charset="0"/>
                <a:cs typeface="Nirmala UI" pitchFamily="34" charset="0"/>
              </a:rPr>
              <a:t> </a:t>
            </a:r>
            <a:r>
              <a:rPr lang="hi-IN" dirty="0">
                <a:latin typeface="Nirmala UI" pitchFamily="34" charset="0"/>
                <a:cs typeface="Nirmala UI" pitchFamily="34" charset="0"/>
              </a:rPr>
              <a:t>जाए</a:t>
            </a:r>
            <a:r>
              <a:rPr lang="en-IN" dirty="0">
                <a:latin typeface="Nirmala UI" pitchFamily="34" charset="0"/>
                <a:cs typeface="Nirmala UI" pitchFamily="34" charset="0"/>
              </a:rPr>
              <a:t> </a:t>
            </a:r>
            <a:r>
              <a:rPr lang="hi-IN" dirty="0">
                <a:latin typeface="Nirmala UI" pitchFamily="34" charset="0"/>
                <a:cs typeface="Nirmala UI" pitchFamily="34" charset="0"/>
              </a:rPr>
              <a:t>क़याम</a:t>
            </a:r>
            <a:r>
              <a:rPr lang="en-IN" dirty="0">
                <a:latin typeface="Nirmala UI" pitchFamily="34" charset="0"/>
                <a:cs typeface="Nirmala UI" pitchFamily="34" charset="0"/>
              </a:rPr>
              <a:t> </a:t>
            </a:r>
            <a:r>
              <a:rPr lang="hi-IN" dirty="0">
                <a:latin typeface="Nirmala UI" pitchFamily="34" charset="0"/>
                <a:cs typeface="Nirmala UI" pitchFamily="34" charset="0"/>
              </a:rPr>
              <a:t>में</a:t>
            </a:r>
            <a:r>
              <a:rPr lang="en-IN" dirty="0">
                <a:latin typeface="Nirmala UI" pitchFamily="34" charset="0"/>
                <a:cs typeface="Nirmala UI" pitchFamily="34" charset="0"/>
              </a:rPr>
              <a:t> </a:t>
            </a:r>
          </a:p>
        </p:txBody>
      </p:sp>
    </p:spTree>
    <p:extLst>
      <p:ext uri="{BB962C8B-B14F-4D97-AF65-F5344CB8AC3E}">
        <p14:creationId xmlns:p14="http://schemas.microsoft.com/office/powerpoint/2010/main" val="1443640532"/>
      </p:ext>
    </p:extLst>
  </p:cSld>
  <p:clrMapOvr>
    <a:masterClrMapping/>
  </p:clrMapOvr>
  <p:transition>
    <p:fade/>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وَايَّامِ حَيَاتِي</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and on all the days of my lifetime,</a:t>
            </a:r>
          </a:p>
          <a:p>
            <a:pPr marL="342900" indent="-342900" eaLnBrk="1" hangingPunct="1">
              <a:defRPr/>
            </a:pPr>
            <a:r>
              <a:rPr lang="ur-PK" sz="3600" dirty="0">
                <a:solidFill>
                  <a:schemeClr val="tx1"/>
                </a:solidFill>
              </a:rPr>
              <a:t> اور اپنے تمام ایام زندگی میں،</a:t>
            </a:r>
            <a:endParaRPr lang="en-US" sz="3600" b="1" kern="1200" dirty="0">
              <a:solidFill>
                <a:schemeClr val="tx1"/>
              </a:solidFill>
              <a:ea typeface="MS Mincho" pitchFamily="49" charset="-128"/>
            </a:endParaRPr>
          </a:p>
        </p:txBody>
      </p:sp>
      <p:sp>
        <p:nvSpPr>
          <p:cNvPr id="11981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ayyami hayati</a:t>
            </a:r>
          </a:p>
        </p:txBody>
      </p:sp>
      <p:sp>
        <p:nvSpPr>
          <p:cNvPr id="11981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1981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937641" y="5773597"/>
            <a:ext cx="6096000" cy="369332"/>
          </a:xfrm>
          <a:prstGeom prst="rect">
            <a:avLst/>
          </a:prstGeom>
        </p:spPr>
        <p:txBody>
          <a:bodyPr>
            <a:spAutoFit/>
          </a:bodyPr>
          <a:lstStyle/>
          <a:p>
            <a:r>
              <a:rPr lang="hi-IN" dirty="0">
                <a:latin typeface="Nirmala UI" pitchFamily="34" charset="0"/>
                <a:cs typeface="Nirmala UI" pitchFamily="34" charset="0"/>
              </a:rPr>
              <a:t>और</a:t>
            </a:r>
            <a:r>
              <a:rPr lang="en-IN" dirty="0">
                <a:latin typeface="Nirmala UI" pitchFamily="34" charset="0"/>
                <a:cs typeface="Nirmala UI" pitchFamily="34" charset="0"/>
              </a:rPr>
              <a:t> </a:t>
            </a:r>
            <a:r>
              <a:rPr lang="hi-IN" dirty="0">
                <a:latin typeface="Nirmala UI" pitchFamily="34" charset="0"/>
                <a:cs typeface="Nirmala UI" pitchFamily="34" charset="0"/>
              </a:rPr>
              <a:t>अपने</a:t>
            </a:r>
            <a:r>
              <a:rPr lang="en-IN" dirty="0">
                <a:latin typeface="Nirmala UI" pitchFamily="34" charset="0"/>
                <a:cs typeface="Nirmala UI" pitchFamily="34" charset="0"/>
              </a:rPr>
              <a:t> </a:t>
            </a:r>
            <a:r>
              <a:rPr lang="hi-IN" dirty="0">
                <a:latin typeface="Nirmala UI" pitchFamily="34" charset="0"/>
                <a:cs typeface="Nirmala UI" pitchFamily="34" charset="0"/>
              </a:rPr>
              <a:t>तमाम</a:t>
            </a:r>
            <a:r>
              <a:rPr lang="en-IN" dirty="0">
                <a:latin typeface="Nirmala UI" pitchFamily="34" charset="0"/>
                <a:cs typeface="Nirmala UI" pitchFamily="34" charset="0"/>
              </a:rPr>
              <a:t> </a:t>
            </a:r>
            <a:r>
              <a:rPr lang="hi-IN" dirty="0">
                <a:latin typeface="Nirmala UI" pitchFamily="34" charset="0"/>
                <a:cs typeface="Nirmala UI" pitchFamily="34" charset="0"/>
              </a:rPr>
              <a:t>अय्यामे</a:t>
            </a:r>
            <a:r>
              <a:rPr lang="en-IN" dirty="0">
                <a:latin typeface="Nirmala UI" pitchFamily="34" charset="0"/>
                <a:cs typeface="Nirmala UI" pitchFamily="34" charset="0"/>
              </a:rPr>
              <a:t> </a:t>
            </a:r>
            <a:r>
              <a:rPr lang="hi-IN" dirty="0">
                <a:latin typeface="Nirmala UI" pitchFamily="34" charset="0"/>
                <a:cs typeface="Nirmala UI" pitchFamily="34" charset="0"/>
              </a:rPr>
              <a:t>ज़िन्दगी</a:t>
            </a:r>
            <a:r>
              <a:rPr lang="en-IN" dirty="0">
                <a:latin typeface="Nirmala UI" pitchFamily="34" charset="0"/>
                <a:cs typeface="Nirmala UI" pitchFamily="34" charset="0"/>
              </a:rPr>
              <a:t> </a:t>
            </a:r>
            <a:r>
              <a:rPr lang="hi-IN" dirty="0">
                <a:latin typeface="Nirmala UI" pitchFamily="34" charset="0"/>
                <a:cs typeface="Nirmala UI" pitchFamily="34" charset="0"/>
              </a:rPr>
              <a:t>में</a:t>
            </a:r>
            <a:r>
              <a:rPr lang="en-IN" dirty="0">
                <a:latin typeface="Nirmala UI" pitchFamily="34" charset="0"/>
                <a:cs typeface="Nirmala UI" pitchFamily="34" charset="0"/>
              </a:rPr>
              <a:t>, </a:t>
            </a:r>
          </a:p>
        </p:txBody>
      </p:sp>
    </p:spTree>
    <p:extLst>
      <p:ext uri="{BB962C8B-B14F-4D97-AF65-F5344CB8AC3E}">
        <p14:creationId xmlns:p14="http://schemas.microsoft.com/office/powerpoint/2010/main" val="1687600945"/>
      </p:ext>
    </p:extLst>
  </p:cSld>
  <p:clrMapOvr>
    <a:masterClrMapping/>
  </p:clrMapOvr>
  <p:transition>
    <p:fade/>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err="1">
                <a:solidFill>
                  <a:schemeClr val="bg1"/>
                </a:solidFill>
                <a:latin typeface="Arabic Typesetting" panose="03020402040406030203" pitchFamily="66" charset="-78"/>
                <a:ea typeface="+mn-ea"/>
                <a:cs typeface="Arabic Typesetting" panose="03020402040406030203" pitchFamily="66" charset="-78"/>
              </a:rPr>
              <a:t>بِٱلْبَرَاءَةِ</a:t>
            </a:r>
            <a:r>
              <a:rPr lang="ar-SA" sz="9200" kern="1200" dirty="0">
                <a:solidFill>
                  <a:schemeClr val="bg1"/>
                </a:solidFill>
                <a:latin typeface="Arabic Typesetting" panose="03020402040406030203" pitchFamily="66" charset="-78"/>
                <a:ea typeface="+mn-ea"/>
                <a:cs typeface="Arabic Typesetting" panose="03020402040406030203" pitchFamily="66" charset="-78"/>
              </a:rPr>
              <a:t> مِنْهُمْ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وَٱللَّعْنَةِ</a:t>
            </a:r>
            <a:r>
              <a:rPr lang="ar-SA" sz="9200" kern="1200" dirty="0">
                <a:solidFill>
                  <a:schemeClr val="bg1"/>
                </a:solidFill>
                <a:latin typeface="Arabic Typesetting" panose="03020402040406030203" pitchFamily="66" charset="-78"/>
                <a:ea typeface="+mn-ea"/>
                <a:cs typeface="Arabic Typesetting" panose="03020402040406030203" pitchFamily="66" charset="-78"/>
              </a:rPr>
              <a:t> عَلَيْهِمْ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by repudiating these and invoking Your punishment upon them,</a:t>
            </a:r>
          </a:p>
          <a:p>
            <a:pPr marL="342900" indent="-342900" eaLnBrk="1" hangingPunct="1">
              <a:defRPr/>
            </a:pPr>
            <a:r>
              <a:rPr lang="ur-PK" sz="2800" dirty="0">
                <a:solidFill>
                  <a:schemeClr val="tx1"/>
                </a:solidFill>
              </a:rPr>
              <a:t>یہ سبب بیزاری کرنے ان ملعونوں کے اور ان سب پر لعنت کرنے کی وجہ سے </a:t>
            </a:r>
            <a:endParaRPr lang="en-US" sz="2800" b="1" kern="1200" dirty="0">
              <a:solidFill>
                <a:schemeClr val="tx1"/>
              </a:solidFill>
              <a:ea typeface="MS Mincho" pitchFamily="49" charset="-128"/>
            </a:endParaRPr>
          </a:p>
        </p:txBody>
      </p:sp>
      <p:sp>
        <p:nvSpPr>
          <p:cNvPr id="12083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bilbara'ati minhum walla`nati `alayhim</a:t>
            </a:r>
          </a:p>
        </p:txBody>
      </p:sp>
      <p:sp>
        <p:nvSpPr>
          <p:cNvPr id="12083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2083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124200" y="5953853"/>
            <a:ext cx="6096000" cy="369332"/>
          </a:xfrm>
          <a:prstGeom prst="rect">
            <a:avLst/>
          </a:prstGeom>
        </p:spPr>
        <p:txBody>
          <a:bodyPr>
            <a:spAutoFit/>
          </a:bodyPr>
          <a:lstStyle/>
          <a:p>
            <a:r>
              <a:rPr lang="hi-IN" dirty="0">
                <a:latin typeface="Nirmala UI" pitchFamily="34" charset="0"/>
                <a:cs typeface="Nirmala UI" pitchFamily="34" charset="0"/>
              </a:rPr>
              <a:t>यह</a:t>
            </a:r>
            <a:r>
              <a:rPr lang="en-IN" dirty="0">
                <a:latin typeface="Nirmala UI" pitchFamily="34" charset="0"/>
                <a:cs typeface="Nirmala UI" pitchFamily="34" charset="0"/>
              </a:rPr>
              <a:t> </a:t>
            </a:r>
            <a:r>
              <a:rPr lang="hi-IN" dirty="0">
                <a:latin typeface="Nirmala UI" pitchFamily="34" charset="0"/>
                <a:cs typeface="Nirmala UI" pitchFamily="34" charset="0"/>
              </a:rPr>
              <a:t>सबब</a:t>
            </a:r>
            <a:r>
              <a:rPr lang="en-IN" dirty="0">
                <a:latin typeface="Nirmala UI" pitchFamily="34" charset="0"/>
                <a:cs typeface="Nirmala UI" pitchFamily="34" charset="0"/>
              </a:rPr>
              <a:t> </a:t>
            </a:r>
            <a:r>
              <a:rPr lang="hi-IN" dirty="0">
                <a:latin typeface="Nirmala UI" pitchFamily="34" charset="0"/>
                <a:cs typeface="Nirmala UI" pitchFamily="34" charset="0"/>
              </a:rPr>
              <a:t>बेज़ारी</a:t>
            </a:r>
            <a:r>
              <a:rPr lang="en-IN" dirty="0">
                <a:latin typeface="Nirmala UI" pitchFamily="34" charset="0"/>
                <a:cs typeface="Nirmala UI" pitchFamily="34" charset="0"/>
              </a:rPr>
              <a:t> </a:t>
            </a:r>
            <a:r>
              <a:rPr lang="hi-IN" dirty="0">
                <a:latin typeface="Nirmala UI" pitchFamily="34" charset="0"/>
                <a:cs typeface="Nirmala UI" pitchFamily="34" charset="0"/>
              </a:rPr>
              <a:t>करने</a:t>
            </a:r>
            <a:r>
              <a:rPr lang="en-IN" dirty="0">
                <a:latin typeface="Nirmala UI" pitchFamily="34" charset="0"/>
                <a:cs typeface="Nirmala UI" pitchFamily="34" charset="0"/>
              </a:rPr>
              <a:t> </a:t>
            </a:r>
            <a:r>
              <a:rPr lang="hi-IN" dirty="0">
                <a:latin typeface="Nirmala UI" pitchFamily="34" charset="0"/>
                <a:cs typeface="Nirmala UI" pitchFamily="34" charset="0"/>
              </a:rPr>
              <a:t>इन</a:t>
            </a:r>
            <a:r>
              <a:rPr lang="en-IN" dirty="0">
                <a:latin typeface="Nirmala UI" pitchFamily="34" charset="0"/>
                <a:cs typeface="Nirmala UI" pitchFamily="34" charset="0"/>
              </a:rPr>
              <a:t> </a:t>
            </a:r>
            <a:r>
              <a:rPr lang="hi-IN" dirty="0">
                <a:latin typeface="Nirmala UI" pitchFamily="34" charset="0"/>
                <a:cs typeface="Nirmala UI" pitchFamily="34" charset="0"/>
              </a:rPr>
              <a:t>मलाउनो</a:t>
            </a:r>
            <a:r>
              <a:rPr lang="en-IN" dirty="0">
                <a:latin typeface="Nirmala UI" pitchFamily="34" charset="0"/>
                <a:cs typeface="Nirmala UI" pitchFamily="34" charset="0"/>
              </a:rPr>
              <a:t> </a:t>
            </a:r>
            <a:r>
              <a:rPr lang="hi-IN" dirty="0">
                <a:latin typeface="Nirmala UI" pitchFamily="34" charset="0"/>
                <a:cs typeface="Nirmala UI" pitchFamily="34" charset="0"/>
              </a:rPr>
              <a:t>के</a:t>
            </a:r>
            <a:r>
              <a:rPr lang="en-IN" dirty="0">
                <a:latin typeface="Nirmala UI" pitchFamily="34" charset="0"/>
                <a:cs typeface="Nirmala UI" pitchFamily="34" charset="0"/>
              </a:rPr>
              <a:t> </a:t>
            </a:r>
            <a:r>
              <a:rPr lang="hi-IN" dirty="0">
                <a:latin typeface="Nirmala UI" pitchFamily="34" charset="0"/>
                <a:cs typeface="Nirmala UI" pitchFamily="34" charset="0"/>
              </a:rPr>
              <a:t>और</a:t>
            </a:r>
            <a:r>
              <a:rPr lang="en-IN" dirty="0">
                <a:latin typeface="Nirmala UI" pitchFamily="34" charset="0"/>
                <a:cs typeface="Nirmala UI" pitchFamily="34" charset="0"/>
              </a:rPr>
              <a:t> </a:t>
            </a:r>
            <a:r>
              <a:rPr lang="hi-IN" dirty="0">
                <a:latin typeface="Nirmala UI" pitchFamily="34" charset="0"/>
                <a:cs typeface="Nirmala UI" pitchFamily="34" charset="0"/>
              </a:rPr>
              <a:t>इन</a:t>
            </a:r>
            <a:r>
              <a:rPr lang="en-IN" dirty="0">
                <a:latin typeface="Nirmala UI" pitchFamily="34" charset="0"/>
                <a:cs typeface="Nirmala UI" pitchFamily="34" charset="0"/>
              </a:rPr>
              <a:t>  </a:t>
            </a:r>
            <a:r>
              <a:rPr lang="hi-IN" dirty="0">
                <a:latin typeface="Nirmala UI" pitchFamily="34" charset="0"/>
                <a:cs typeface="Nirmala UI" pitchFamily="34" charset="0"/>
              </a:rPr>
              <a:t>करने</a:t>
            </a:r>
            <a:r>
              <a:rPr lang="en-IN" dirty="0">
                <a:latin typeface="Nirmala UI" pitchFamily="34" charset="0"/>
                <a:cs typeface="Nirmala UI" pitchFamily="34" charset="0"/>
              </a:rPr>
              <a:t> </a:t>
            </a:r>
            <a:r>
              <a:rPr lang="hi-IN" dirty="0">
                <a:latin typeface="Nirmala UI" pitchFamily="34" charset="0"/>
                <a:cs typeface="Nirmala UI" pitchFamily="34" charset="0"/>
              </a:rPr>
              <a:t>की</a:t>
            </a:r>
            <a:r>
              <a:rPr lang="en-IN" dirty="0">
                <a:latin typeface="Nirmala UI" pitchFamily="34" charset="0"/>
                <a:cs typeface="Nirmala UI" pitchFamily="34" charset="0"/>
              </a:rPr>
              <a:t> </a:t>
            </a:r>
            <a:r>
              <a:rPr lang="hi-IN" dirty="0">
                <a:latin typeface="Nirmala UI" pitchFamily="34" charset="0"/>
                <a:cs typeface="Nirmala UI" pitchFamily="34" charset="0"/>
              </a:rPr>
              <a:t>वजह</a:t>
            </a:r>
            <a:r>
              <a:rPr lang="en-IN" dirty="0">
                <a:latin typeface="Nirmala UI" pitchFamily="34" charset="0"/>
                <a:cs typeface="Nirmala UI" pitchFamily="34" charset="0"/>
              </a:rPr>
              <a:t> </a:t>
            </a:r>
            <a:r>
              <a:rPr lang="hi-IN" dirty="0">
                <a:latin typeface="Nirmala UI" pitchFamily="34" charset="0"/>
                <a:cs typeface="Nirmala UI" pitchFamily="34" charset="0"/>
              </a:rPr>
              <a:t>से</a:t>
            </a:r>
            <a:r>
              <a:rPr lang="en-IN" dirty="0">
                <a:latin typeface="Nirmala UI" pitchFamily="34" charset="0"/>
                <a:cs typeface="Nirmala UI" pitchFamily="34" charset="0"/>
              </a:rPr>
              <a:t> </a:t>
            </a:r>
          </a:p>
        </p:txBody>
      </p:sp>
    </p:spTree>
    <p:extLst>
      <p:ext uri="{BB962C8B-B14F-4D97-AF65-F5344CB8AC3E}">
        <p14:creationId xmlns:p14="http://schemas.microsoft.com/office/powerpoint/2010/main" val="2181387509"/>
      </p:ext>
    </p:extLst>
  </p:cSld>
  <p:clrMapOvr>
    <a:masterClrMapping/>
  </p:clrMapOvr>
  <p:transition>
    <p:fade/>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وَبِٱلْمُوَالاَةِ</a:t>
            </a:r>
            <a:r>
              <a:rPr lang="ar-SA" sz="9200" kern="1200" dirty="0">
                <a:solidFill>
                  <a:schemeClr val="bg1"/>
                </a:solidFill>
                <a:latin typeface="Arabic Typesetting" panose="03020402040406030203" pitchFamily="66" charset="-78"/>
                <a:ea typeface="+mn-ea"/>
                <a:cs typeface="Arabic Typesetting" panose="03020402040406030203" pitchFamily="66" charset="-78"/>
              </a:rPr>
              <a:t> لِنَبِيِّكَ وَآلِ نَبِيِّكَ</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and by declaring loyalty to Your Prophet and Your Prophet’s Household,</a:t>
            </a:r>
          </a:p>
          <a:p>
            <a:pPr marL="342900" indent="-342900" eaLnBrk="1" hangingPunct="1">
              <a:defRPr/>
            </a:pPr>
            <a:r>
              <a:rPr lang="ur-PK" sz="2800" dirty="0">
                <a:solidFill>
                  <a:schemeClr val="tx1"/>
                </a:solidFill>
              </a:rPr>
              <a:t>اور یہ سبب دوستی کے تیرے نبی کے اور تیرے نبی کی آل کے</a:t>
            </a:r>
            <a:endParaRPr lang="en-US" sz="2800" b="1" kern="1200" dirty="0">
              <a:solidFill>
                <a:schemeClr val="tx1"/>
              </a:solidFill>
              <a:ea typeface="MS Mincho" pitchFamily="49" charset="-128"/>
            </a:endParaRPr>
          </a:p>
        </p:txBody>
      </p:sp>
      <p:sp>
        <p:nvSpPr>
          <p:cNvPr id="12186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bilmuwalati linabiyyika wa ali nabiyyika</a:t>
            </a:r>
          </a:p>
        </p:txBody>
      </p:sp>
      <p:sp>
        <p:nvSpPr>
          <p:cNvPr id="12186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2186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313113" y="5927863"/>
            <a:ext cx="6096000" cy="369332"/>
          </a:xfrm>
          <a:prstGeom prst="rect">
            <a:avLst/>
          </a:prstGeom>
        </p:spPr>
        <p:txBody>
          <a:bodyPr>
            <a:spAutoFit/>
          </a:bodyPr>
          <a:lstStyle/>
          <a:p>
            <a:r>
              <a:rPr lang="hi-IN" dirty="0">
                <a:latin typeface="Nirmala UI" pitchFamily="34" charset="0"/>
                <a:cs typeface="Nirmala UI" pitchFamily="34" charset="0"/>
              </a:rPr>
              <a:t>और</a:t>
            </a:r>
            <a:r>
              <a:rPr lang="en-IN" dirty="0">
                <a:latin typeface="Nirmala UI" pitchFamily="34" charset="0"/>
                <a:cs typeface="Nirmala UI" pitchFamily="34" charset="0"/>
              </a:rPr>
              <a:t> </a:t>
            </a:r>
            <a:r>
              <a:rPr lang="hi-IN" dirty="0">
                <a:latin typeface="Nirmala UI" pitchFamily="34" charset="0"/>
                <a:cs typeface="Nirmala UI" pitchFamily="34" charset="0"/>
              </a:rPr>
              <a:t>यह</a:t>
            </a:r>
            <a:r>
              <a:rPr lang="en-IN" dirty="0">
                <a:latin typeface="Nirmala UI" pitchFamily="34" charset="0"/>
                <a:cs typeface="Nirmala UI" pitchFamily="34" charset="0"/>
              </a:rPr>
              <a:t> </a:t>
            </a:r>
            <a:r>
              <a:rPr lang="hi-IN" dirty="0">
                <a:latin typeface="Nirmala UI" pitchFamily="34" charset="0"/>
                <a:cs typeface="Nirmala UI" pitchFamily="34" charset="0"/>
              </a:rPr>
              <a:t>सबब</a:t>
            </a:r>
            <a:r>
              <a:rPr lang="en-IN" dirty="0">
                <a:latin typeface="Nirmala UI" pitchFamily="34" charset="0"/>
                <a:cs typeface="Nirmala UI" pitchFamily="34" charset="0"/>
              </a:rPr>
              <a:t> </a:t>
            </a:r>
            <a:r>
              <a:rPr lang="hi-IN" dirty="0">
                <a:latin typeface="Nirmala UI" pitchFamily="34" charset="0"/>
                <a:cs typeface="Nirmala UI" pitchFamily="34" charset="0"/>
              </a:rPr>
              <a:t>दोस्ती</a:t>
            </a:r>
            <a:r>
              <a:rPr lang="en-IN" dirty="0">
                <a:latin typeface="Nirmala UI" pitchFamily="34" charset="0"/>
                <a:cs typeface="Nirmala UI" pitchFamily="34" charset="0"/>
              </a:rPr>
              <a:t> </a:t>
            </a:r>
            <a:r>
              <a:rPr lang="hi-IN" dirty="0">
                <a:latin typeface="Nirmala UI" pitchFamily="34" charset="0"/>
                <a:cs typeface="Nirmala UI" pitchFamily="34" charset="0"/>
              </a:rPr>
              <a:t>के</a:t>
            </a:r>
            <a:r>
              <a:rPr lang="en-IN" dirty="0">
                <a:latin typeface="Nirmala UI" pitchFamily="34" charset="0"/>
                <a:cs typeface="Nirmala UI" pitchFamily="34" charset="0"/>
              </a:rPr>
              <a:t> </a:t>
            </a:r>
            <a:r>
              <a:rPr lang="hi-IN" dirty="0">
                <a:latin typeface="Nirmala UI" pitchFamily="34" charset="0"/>
                <a:cs typeface="Nirmala UI" pitchFamily="34" charset="0"/>
              </a:rPr>
              <a:t>तेरे</a:t>
            </a:r>
            <a:r>
              <a:rPr lang="en-IN" dirty="0">
                <a:latin typeface="Nirmala UI" pitchFamily="34" charset="0"/>
                <a:cs typeface="Nirmala UI" pitchFamily="34" charset="0"/>
              </a:rPr>
              <a:t> </a:t>
            </a:r>
            <a:r>
              <a:rPr lang="hi-IN" dirty="0">
                <a:latin typeface="Nirmala UI" pitchFamily="34" charset="0"/>
                <a:cs typeface="Nirmala UI" pitchFamily="34" charset="0"/>
              </a:rPr>
              <a:t>नबी</a:t>
            </a:r>
            <a:r>
              <a:rPr lang="en-IN" dirty="0">
                <a:latin typeface="Nirmala UI" pitchFamily="34" charset="0"/>
                <a:cs typeface="Nirmala UI" pitchFamily="34" charset="0"/>
              </a:rPr>
              <a:t> </a:t>
            </a:r>
            <a:r>
              <a:rPr lang="hi-IN" dirty="0">
                <a:latin typeface="Nirmala UI" pitchFamily="34" charset="0"/>
                <a:cs typeface="Nirmala UI" pitchFamily="34" charset="0"/>
              </a:rPr>
              <a:t>के</a:t>
            </a:r>
            <a:r>
              <a:rPr lang="en-IN" dirty="0">
                <a:latin typeface="Nirmala UI" pitchFamily="34" charset="0"/>
                <a:cs typeface="Nirmala UI" pitchFamily="34" charset="0"/>
              </a:rPr>
              <a:t> </a:t>
            </a:r>
            <a:r>
              <a:rPr lang="hi-IN" dirty="0">
                <a:latin typeface="Nirmala UI" pitchFamily="34" charset="0"/>
                <a:cs typeface="Nirmala UI" pitchFamily="34" charset="0"/>
              </a:rPr>
              <a:t>और</a:t>
            </a:r>
            <a:r>
              <a:rPr lang="en-IN" dirty="0">
                <a:latin typeface="Nirmala UI" pitchFamily="34" charset="0"/>
                <a:cs typeface="Nirmala UI" pitchFamily="34" charset="0"/>
              </a:rPr>
              <a:t> </a:t>
            </a:r>
            <a:r>
              <a:rPr lang="hi-IN" dirty="0">
                <a:latin typeface="Nirmala UI" pitchFamily="34" charset="0"/>
                <a:cs typeface="Nirmala UI" pitchFamily="34" charset="0"/>
              </a:rPr>
              <a:t>तेरे</a:t>
            </a:r>
            <a:r>
              <a:rPr lang="en-IN" dirty="0">
                <a:latin typeface="Nirmala UI" pitchFamily="34" charset="0"/>
                <a:cs typeface="Nirmala UI" pitchFamily="34" charset="0"/>
              </a:rPr>
              <a:t> </a:t>
            </a:r>
            <a:r>
              <a:rPr lang="hi-IN" dirty="0">
                <a:latin typeface="Nirmala UI" pitchFamily="34" charset="0"/>
                <a:cs typeface="Nirmala UI" pitchFamily="34" charset="0"/>
              </a:rPr>
              <a:t>नबी</a:t>
            </a:r>
            <a:r>
              <a:rPr lang="en-IN" dirty="0">
                <a:latin typeface="Nirmala UI" pitchFamily="34" charset="0"/>
                <a:cs typeface="Nirmala UI" pitchFamily="34" charset="0"/>
              </a:rPr>
              <a:t> </a:t>
            </a:r>
            <a:r>
              <a:rPr lang="hi-IN" dirty="0">
                <a:latin typeface="Nirmala UI" pitchFamily="34" charset="0"/>
                <a:cs typeface="Nirmala UI" pitchFamily="34" charset="0"/>
              </a:rPr>
              <a:t>की</a:t>
            </a:r>
            <a:r>
              <a:rPr lang="en-IN" dirty="0">
                <a:latin typeface="Nirmala UI" pitchFamily="34" charset="0"/>
                <a:cs typeface="Nirmala UI" pitchFamily="34" charset="0"/>
              </a:rPr>
              <a:t> </a:t>
            </a:r>
            <a:r>
              <a:rPr lang="hi-IN" dirty="0">
                <a:latin typeface="Nirmala UI" pitchFamily="34" charset="0"/>
                <a:cs typeface="Nirmala UI" pitchFamily="34" charset="0"/>
              </a:rPr>
              <a:t>आल</a:t>
            </a:r>
            <a:r>
              <a:rPr lang="en-IN" dirty="0">
                <a:latin typeface="Nirmala UI" pitchFamily="34" charset="0"/>
                <a:cs typeface="Nirmala UI" pitchFamily="34" charset="0"/>
              </a:rPr>
              <a:t> </a:t>
            </a:r>
            <a:r>
              <a:rPr lang="hi-IN" dirty="0">
                <a:latin typeface="Nirmala UI" pitchFamily="34" charset="0"/>
                <a:cs typeface="Nirmala UI" pitchFamily="34" charset="0"/>
              </a:rPr>
              <a:t>के</a:t>
            </a:r>
            <a:r>
              <a:rPr lang="en-IN" dirty="0">
                <a:latin typeface="Nirmala UI" pitchFamily="34" charset="0"/>
                <a:cs typeface="Nirmala UI" pitchFamily="34" charset="0"/>
              </a:rPr>
              <a:t>,</a:t>
            </a:r>
            <a:r>
              <a:rPr lang="hi-IN" dirty="0">
                <a:latin typeface="Nirmala UI" pitchFamily="34" charset="0"/>
                <a:cs typeface="Nirmala UI" pitchFamily="34" charset="0"/>
              </a:rPr>
              <a:t> </a:t>
            </a:r>
            <a:r>
              <a:rPr lang="en-IN" dirty="0">
                <a:latin typeface="Nirmala UI" pitchFamily="34" charset="0"/>
                <a:cs typeface="Nirmala UI" pitchFamily="34" charset="0"/>
              </a:rPr>
              <a:t> </a:t>
            </a:r>
          </a:p>
        </p:txBody>
      </p:sp>
    </p:spTree>
    <p:extLst>
      <p:ext uri="{BB962C8B-B14F-4D97-AF65-F5344CB8AC3E}">
        <p14:creationId xmlns:p14="http://schemas.microsoft.com/office/powerpoint/2010/main" val="599113010"/>
      </p:ext>
    </p:extLst>
  </p:cSld>
  <p:clrMapOvr>
    <a:masterClrMapping/>
  </p:clrMapOvr>
  <p:transition>
    <p:fade/>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عَلَيْهِ وَعَلَيْهِمُ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ٱلسَّلاَمُ</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peace be upon him and them.</a:t>
            </a:r>
          </a:p>
          <a:p>
            <a:pPr marL="342900" indent="-342900" eaLnBrk="1" hangingPunct="1">
              <a:defRPr/>
            </a:pPr>
            <a:r>
              <a:rPr lang="ur-PK" sz="3600" dirty="0">
                <a:solidFill>
                  <a:schemeClr val="tx1"/>
                </a:solidFill>
              </a:rPr>
              <a:t> ان سب حضرات پر سلام ہو</a:t>
            </a:r>
            <a:endParaRPr lang="en-US" sz="3600" b="1" kern="1200" dirty="0">
              <a:solidFill>
                <a:schemeClr val="tx1"/>
              </a:solidFill>
              <a:ea typeface="MS Mincho" pitchFamily="49" charset="-128"/>
            </a:endParaRPr>
          </a:p>
        </p:txBody>
      </p:sp>
      <p:sp>
        <p:nvSpPr>
          <p:cNvPr id="12288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`alayhi wa `alayhim alssalamu</a:t>
            </a:r>
          </a:p>
        </p:txBody>
      </p:sp>
      <p:sp>
        <p:nvSpPr>
          <p:cNvPr id="12288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2288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454891" y="6003300"/>
            <a:ext cx="2855269" cy="369332"/>
          </a:xfrm>
          <a:prstGeom prst="rect">
            <a:avLst/>
          </a:prstGeom>
        </p:spPr>
        <p:txBody>
          <a:bodyPr wrap="none">
            <a:spAutoFit/>
          </a:bodyPr>
          <a:lstStyle/>
          <a:p>
            <a:r>
              <a:rPr lang="hi-IN" dirty="0"/>
              <a:t>इन सब हज़रात पर </a:t>
            </a:r>
            <a:r>
              <a:rPr lang="hi-IN" dirty="0" smtClean="0"/>
              <a:t>सलाम </a:t>
            </a:r>
            <a:r>
              <a:rPr lang="hi-IN" dirty="0"/>
              <a:t>हो </a:t>
            </a:r>
            <a:r>
              <a:rPr lang="en-GB" dirty="0" smtClean="0"/>
              <a:t> </a:t>
            </a:r>
            <a:endParaRPr lang="en-IN" dirty="0"/>
          </a:p>
        </p:txBody>
      </p:sp>
    </p:spTree>
    <p:extLst>
      <p:ext uri="{BB962C8B-B14F-4D97-AF65-F5344CB8AC3E}">
        <p14:creationId xmlns:p14="http://schemas.microsoft.com/office/powerpoint/2010/main" val="1211882714"/>
      </p:ext>
    </p:extLst>
  </p:cSld>
  <p:clrMapOvr>
    <a:masterClrMapping/>
  </p:clrMapOvr>
  <p:transition>
    <p:fade/>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ChangeArrowheads="1"/>
          </p:cNvSpPr>
          <p:nvPr/>
        </p:nvSpPr>
        <p:spPr bwMode="auto">
          <a:xfrm>
            <a:off x="1524000" y="1387476"/>
            <a:ext cx="9144000" cy="470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lvl="1" algn="ctr" eaLnBrk="0" fontAlgn="base" hangingPunct="0">
              <a:spcBef>
                <a:spcPct val="0"/>
              </a:spcBef>
              <a:spcAft>
                <a:spcPct val="0"/>
              </a:spcAft>
              <a:tabLst>
                <a:tab pos="685800" algn="l"/>
              </a:tabLst>
            </a:pPr>
            <a:r>
              <a:rPr lang="en-US" sz="6000" b="1" dirty="0">
                <a:solidFill>
                  <a:srgbClr val="CC0000"/>
                </a:solidFill>
                <a:latin typeface="Al-Arial"/>
                <a:ea typeface="MS Mincho" pitchFamily="49" charset="-128"/>
                <a:cs typeface="Arial" pitchFamily="34" charset="0"/>
              </a:rPr>
              <a:t>100 times </a:t>
            </a:r>
            <a:r>
              <a:rPr lang="en-US" sz="6000" b="1" dirty="0" err="1">
                <a:solidFill>
                  <a:srgbClr val="CC0000"/>
                </a:solidFill>
                <a:latin typeface="Al-Arial"/>
                <a:ea typeface="MS Mincho" pitchFamily="49" charset="-128"/>
                <a:cs typeface="Arial" pitchFamily="34" charset="0"/>
              </a:rPr>
              <a:t>Du’a</a:t>
            </a:r>
            <a:r>
              <a:rPr lang="en-US" sz="6000" b="1" dirty="0">
                <a:solidFill>
                  <a:srgbClr val="CC0000"/>
                </a:solidFill>
                <a:latin typeface="Al-Arial"/>
                <a:ea typeface="MS Mincho" pitchFamily="49" charset="-128"/>
                <a:cs typeface="Arial" pitchFamily="34" charset="0"/>
              </a:rPr>
              <a:t> to withhold any blessings from the killers of Imam Husain (A.S) and his followers.</a:t>
            </a:r>
            <a:r>
              <a:rPr lang="en-US" sz="6000" dirty="0">
                <a:solidFill>
                  <a:srgbClr val="FFFFFF"/>
                </a:solidFill>
                <a:latin typeface="Times New Roman" pitchFamily="18" charset="0"/>
                <a:cs typeface="Arial" pitchFamily="34" charset="0"/>
              </a:rPr>
              <a:t> </a:t>
            </a:r>
          </a:p>
        </p:txBody>
      </p:sp>
      <p:sp>
        <p:nvSpPr>
          <p:cNvPr id="12390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2390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8" name="Rectangle 4"/>
          <p:cNvSpPr>
            <a:spLocks noChangeArrowheads="1"/>
          </p:cNvSpPr>
          <p:nvPr/>
        </p:nvSpPr>
        <p:spPr bwMode="auto">
          <a:xfrm>
            <a:off x="5280026" y="1058864"/>
            <a:ext cx="18065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100 times</a:t>
            </a:r>
            <a:endParaRPr lang="en-US" sz="1600" b="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5100324" y="6155701"/>
            <a:ext cx="2165978" cy="369332"/>
          </a:xfrm>
          <a:prstGeom prst="rect">
            <a:avLst/>
          </a:prstGeom>
        </p:spPr>
        <p:txBody>
          <a:bodyPr wrap="none">
            <a:spAutoFit/>
          </a:bodyPr>
          <a:lstStyle/>
          <a:p>
            <a:r>
              <a:rPr lang="hi-IN" dirty="0"/>
              <a:t>सौ</a:t>
            </a:r>
            <a:r>
              <a:rPr lang="en-IN" dirty="0"/>
              <a:t> </a:t>
            </a:r>
            <a:r>
              <a:rPr lang="hi-IN" dirty="0"/>
              <a:t>(100)</a:t>
            </a:r>
            <a:r>
              <a:rPr lang="en-IN" dirty="0"/>
              <a:t> </a:t>
            </a:r>
            <a:r>
              <a:rPr lang="hi-IN" dirty="0"/>
              <a:t>मर्तबा</a:t>
            </a:r>
            <a:r>
              <a:rPr lang="en-IN" dirty="0"/>
              <a:t> </a:t>
            </a:r>
            <a:r>
              <a:rPr lang="hi-IN" dirty="0"/>
              <a:t>कहें</a:t>
            </a:r>
            <a:r>
              <a:rPr lang="en-IN" dirty="0"/>
              <a:t> </a:t>
            </a:r>
            <a:r>
              <a:rPr lang="hi-IN" dirty="0"/>
              <a:t>:</a:t>
            </a:r>
            <a:r>
              <a:rPr lang="en-IN" dirty="0"/>
              <a:t> </a:t>
            </a:r>
          </a:p>
        </p:txBody>
      </p:sp>
    </p:spTree>
    <p:extLst>
      <p:ext uri="{BB962C8B-B14F-4D97-AF65-F5344CB8AC3E}">
        <p14:creationId xmlns:p14="http://schemas.microsoft.com/office/powerpoint/2010/main" val="1036408234"/>
      </p:ext>
    </p:extLst>
  </p:cSld>
  <p:clrMapOvr>
    <a:masterClrMapping/>
  </p:clrMapOvr>
  <p:transition>
    <p:fade/>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اَللَّهُمَّ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ٱلْعَنْ</a:t>
            </a:r>
            <a:r>
              <a:rPr lang="ar-SA" sz="9200" kern="1200" dirty="0">
                <a:solidFill>
                  <a:schemeClr val="bg1"/>
                </a:solidFill>
                <a:latin typeface="Arabic Typesetting" panose="03020402040406030203" pitchFamily="66" charset="-78"/>
                <a:ea typeface="+mn-ea"/>
                <a:cs typeface="Arabic Typesetting" panose="03020402040406030203" pitchFamily="66" charset="-78"/>
              </a:rPr>
              <a:t> اوَّلَ ظَالِمٍ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O Allah, withhold blessing from the foremost persecutor</a:t>
            </a:r>
          </a:p>
          <a:p>
            <a:pPr marL="342900" indent="-342900" eaLnBrk="1" hangingPunct="1">
              <a:defRPr/>
            </a:pPr>
            <a:r>
              <a:rPr lang="ur-PK" sz="3600" dirty="0">
                <a:solidFill>
                  <a:schemeClr val="tx1"/>
                </a:solidFill>
              </a:rPr>
              <a:t>خدا وندا لعنت کر تو پہلے ظلم کرنے والے پر </a:t>
            </a:r>
            <a:endParaRPr lang="en-US" sz="3600" b="1" kern="1200" dirty="0">
              <a:solidFill>
                <a:schemeClr val="tx1"/>
              </a:solidFill>
              <a:ea typeface="MS Mincho" pitchFamily="49" charset="-128"/>
            </a:endParaRPr>
          </a:p>
        </p:txBody>
      </p:sp>
      <p:sp>
        <p:nvSpPr>
          <p:cNvPr id="12493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allahumma il`an awwala zalimin</a:t>
            </a:r>
          </a:p>
        </p:txBody>
      </p:sp>
      <p:sp>
        <p:nvSpPr>
          <p:cNvPr id="12493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2493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5280026" y="1058864"/>
            <a:ext cx="18065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100 times</a:t>
            </a:r>
            <a:endParaRPr lang="en-US" sz="1600" b="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124936" name="Text Box 6"/>
          <p:cNvSpPr txBox="1">
            <a:spLocks noChangeArrowheads="1"/>
          </p:cNvSpPr>
          <p:nvPr/>
        </p:nvSpPr>
        <p:spPr bwMode="auto">
          <a:xfrm>
            <a:off x="4872039" y="5654676"/>
            <a:ext cx="2447925" cy="366713"/>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en-US" b="1">
                <a:solidFill>
                  <a:srgbClr val="FFFF99"/>
                </a:solidFill>
                <a:latin typeface="Trebuchet MS" pitchFamily="34" charset="0"/>
              </a:rPr>
              <a:t>Tasbih Counter : 1</a:t>
            </a:r>
          </a:p>
        </p:txBody>
      </p:sp>
      <p:sp>
        <p:nvSpPr>
          <p:cNvPr id="2" name="Rectangle 1"/>
          <p:cNvSpPr/>
          <p:nvPr/>
        </p:nvSpPr>
        <p:spPr>
          <a:xfrm>
            <a:off x="3536732" y="6119336"/>
            <a:ext cx="6096000" cy="369332"/>
          </a:xfrm>
          <a:prstGeom prst="rect">
            <a:avLst/>
          </a:prstGeom>
        </p:spPr>
        <p:txBody>
          <a:bodyPr>
            <a:spAutoFit/>
          </a:bodyPr>
          <a:lstStyle/>
          <a:p>
            <a:r>
              <a:rPr lang="hi-IN" dirty="0"/>
              <a:t>ख़ुदा</a:t>
            </a:r>
            <a:r>
              <a:rPr lang="en-IN" dirty="0"/>
              <a:t> </a:t>
            </a:r>
            <a:r>
              <a:rPr lang="hi-IN" dirty="0"/>
              <a:t>वंदा</a:t>
            </a:r>
            <a:r>
              <a:rPr lang="en-IN" dirty="0"/>
              <a:t> </a:t>
            </a:r>
            <a:r>
              <a:rPr lang="hi-IN" dirty="0"/>
              <a:t>तू</a:t>
            </a:r>
            <a:r>
              <a:rPr lang="en-IN" dirty="0"/>
              <a:t> </a:t>
            </a:r>
            <a:r>
              <a:rPr lang="hi-IN" dirty="0"/>
              <a:t>पहले</a:t>
            </a:r>
            <a:r>
              <a:rPr lang="en-IN" dirty="0"/>
              <a:t> </a:t>
            </a:r>
            <a:r>
              <a:rPr lang="hi-IN" dirty="0"/>
              <a:t>ज़ुल्म</a:t>
            </a:r>
            <a:r>
              <a:rPr lang="en-IN" dirty="0"/>
              <a:t> </a:t>
            </a:r>
            <a:r>
              <a:rPr lang="hi-IN" dirty="0"/>
              <a:t>करने</a:t>
            </a:r>
            <a:r>
              <a:rPr lang="en-IN" dirty="0"/>
              <a:t> </a:t>
            </a:r>
            <a:r>
              <a:rPr lang="hi-IN" dirty="0"/>
              <a:t>वालों</a:t>
            </a:r>
            <a:r>
              <a:rPr lang="en-IN" dirty="0"/>
              <a:t> </a:t>
            </a:r>
            <a:r>
              <a:rPr lang="hi-IN" dirty="0"/>
              <a:t>पर</a:t>
            </a:r>
            <a:r>
              <a:rPr lang="en-IN" dirty="0"/>
              <a:t> </a:t>
            </a:r>
          </a:p>
        </p:txBody>
      </p:sp>
    </p:spTree>
    <p:extLst>
      <p:ext uri="{BB962C8B-B14F-4D97-AF65-F5344CB8AC3E}">
        <p14:creationId xmlns:p14="http://schemas.microsoft.com/office/powerpoint/2010/main" val="1403062156"/>
      </p:ext>
    </p:extLst>
  </p:cSld>
  <p:clrMapOvr>
    <a:masterClrMapping/>
  </p:clrMapOvr>
  <p:transition>
    <p:fade/>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ظَلَمَ حَقَّ مُحَمَّدٍ وَآلِ مُحَمَّدٍ</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b="1" kern="1200" dirty="0">
                <a:solidFill>
                  <a:schemeClr val="tx1"/>
                </a:solidFill>
                <a:ea typeface="MS Mincho" pitchFamily="49" charset="-128"/>
              </a:rPr>
              <a:t>who usurped the right of Muhammad and Muhammad’s </a:t>
            </a:r>
            <a:r>
              <a:rPr lang="en-US" b="1" kern="1200" dirty="0" smtClean="0">
                <a:solidFill>
                  <a:schemeClr val="tx1"/>
                </a:solidFill>
                <a:ea typeface="MS Mincho" pitchFamily="49" charset="-128"/>
              </a:rPr>
              <a:t>Household</a:t>
            </a:r>
          </a:p>
          <a:p>
            <a:pPr marL="342900" indent="-342900" eaLnBrk="1" hangingPunct="1">
              <a:defRPr/>
            </a:pPr>
            <a:r>
              <a:rPr lang="ur-PK" dirty="0">
                <a:solidFill>
                  <a:schemeClr val="tx1"/>
                </a:solidFill>
              </a:rPr>
              <a:t>جس نے چھینا حق محمّد مصطفیٰ (ص) کا اور ان کی آل کا </a:t>
            </a:r>
            <a:endParaRPr lang="en-US" b="1" kern="1200" dirty="0">
              <a:solidFill>
                <a:schemeClr val="tx1"/>
              </a:solidFill>
              <a:ea typeface="MS Mincho" pitchFamily="49" charset="-128"/>
            </a:endParaRPr>
          </a:p>
        </p:txBody>
      </p:sp>
      <p:sp>
        <p:nvSpPr>
          <p:cNvPr id="12595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zalama haqqa muhammadin wa ali muhammadin</a:t>
            </a:r>
          </a:p>
        </p:txBody>
      </p:sp>
      <p:sp>
        <p:nvSpPr>
          <p:cNvPr id="12595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2595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5280026" y="1058864"/>
            <a:ext cx="18065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100 times</a:t>
            </a:r>
            <a:endParaRPr lang="en-US" sz="1600" b="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3135313" y="6269109"/>
            <a:ext cx="6096000" cy="369332"/>
          </a:xfrm>
          <a:prstGeom prst="rect">
            <a:avLst/>
          </a:prstGeom>
        </p:spPr>
        <p:txBody>
          <a:bodyPr>
            <a:spAutoFit/>
          </a:bodyPr>
          <a:lstStyle/>
          <a:p>
            <a:r>
              <a:rPr lang="hi-IN" dirty="0"/>
              <a:t>जिस</a:t>
            </a:r>
            <a:r>
              <a:rPr lang="en-IN" dirty="0"/>
              <a:t> </a:t>
            </a:r>
            <a:r>
              <a:rPr lang="hi-IN" dirty="0"/>
              <a:t>छीना</a:t>
            </a:r>
            <a:r>
              <a:rPr lang="en-IN" dirty="0"/>
              <a:t> </a:t>
            </a:r>
            <a:r>
              <a:rPr lang="hi-IN" dirty="0"/>
              <a:t>हक़</a:t>
            </a:r>
            <a:r>
              <a:rPr lang="en-IN" dirty="0"/>
              <a:t> </a:t>
            </a:r>
            <a:r>
              <a:rPr lang="hi-IN" dirty="0"/>
              <a:t>मोहम्मद</a:t>
            </a:r>
            <a:r>
              <a:rPr lang="en-IN" dirty="0"/>
              <a:t> </a:t>
            </a:r>
            <a:r>
              <a:rPr lang="hi-IN" dirty="0"/>
              <a:t>मुस्तफ़ा</a:t>
            </a:r>
            <a:r>
              <a:rPr lang="en-IN" dirty="0"/>
              <a:t> </a:t>
            </a:r>
            <a:r>
              <a:rPr lang="hi-IN" dirty="0"/>
              <a:t>का</a:t>
            </a:r>
            <a:r>
              <a:rPr lang="en-IN" dirty="0"/>
              <a:t> </a:t>
            </a:r>
            <a:r>
              <a:rPr lang="hi-IN" dirty="0"/>
              <a:t>और</a:t>
            </a:r>
            <a:r>
              <a:rPr lang="en-IN" dirty="0"/>
              <a:t> </a:t>
            </a:r>
            <a:r>
              <a:rPr lang="hi-IN" dirty="0"/>
              <a:t>इनकी</a:t>
            </a:r>
            <a:r>
              <a:rPr lang="en-IN" dirty="0"/>
              <a:t> </a:t>
            </a:r>
            <a:r>
              <a:rPr lang="hi-IN" dirty="0"/>
              <a:t>आल</a:t>
            </a:r>
            <a:r>
              <a:rPr lang="en-IN" dirty="0"/>
              <a:t> </a:t>
            </a:r>
            <a:r>
              <a:rPr lang="hi-IN" dirty="0"/>
              <a:t>का</a:t>
            </a:r>
            <a:r>
              <a:rPr lang="en-IN" dirty="0"/>
              <a:t> </a:t>
            </a:r>
          </a:p>
        </p:txBody>
      </p:sp>
    </p:spTree>
    <p:extLst>
      <p:ext uri="{BB962C8B-B14F-4D97-AF65-F5344CB8AC3E}">
        <p14:creationId xmlns:p14="http://schemas.microsoft.com/office/powerpoint/2010/main" val="3754152567"/>
      </p:ext>
    </p:extLst>
  </p:cSld>
  <p:clrMapOvr>
    <a:masterClrMapping/>
  </p:clrMapOvr>
  <p:transition>
    <p:fade/>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وَآخِرَ تَابِعٍ لَهُ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عَلَىٰ</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ذٰلِكَ</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and the last follower who acceded to his deed.</a:t>
            </a:r>
          </a:p>
          <a:p>
            <a:pPr marL="342900" indent="-342900" eaLnBrk="1" hangingPunct="1">
              <a:defRPr/>
            </a:pPr>
            <a:r>
              <a:rPr lang="ur-PK" sz="3600" dirty="0">
                <a:solidFill>
                  <a:schemeClr val="tx1"/>
                </a:solidFill>
              </a:rPr>
              <a:t>اور آخر تک کرنے والوں پر اس کے ظلم میں،</a:t>
            </a:r>
            <a:endParaRPr lang="en-US" sz="3600" b="1" kern="1200" dirty="0">
              <a:solidFill>
                <a:schemeClr val="tx1"/>
              </a:solidFill>
              <a:ea typeface="MS Mincho" pitchFamily="49" charset="-128"/>
            </a:endParaRPr>
          </a:p>
        </p:txBody>
      </p:sp>
      <p:sp>
        <p:nvSpPr>
          <p:cNvPr id="12698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akhira tabi`in lahu `ala dhalika</a:t>
            </a:r>
          </a:p>
        </p:txBody>
      </p:sp>
      <p:sp>
        <p:nvSpPr>
          <p:cNvPr id="12698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2698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5280026" y="1058864"/>
            <a:ext cx="18065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100 times</a:t>
            </a:r>
            <a:endParaRPr lang="en-US" sz="1600" b="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3124200" y="5792754"/>
            <a:ext cx="6096000" cy="369332"/>
          </a:xfrm>
          <a:prstGeom prst="rect">
            <a:avLst/>
          </a:prstGeom>
        </p:spPr>
        <p:txBody>
          <a:bodyPr>
            <a:spAutoFit/>
          </a:bodyPr>
          <a:lstStyle/>
          <a:p>
            <a:r>
              <a:rPr lang="hi-IN" dirty="0"/>
              <a:t>और</a:t>
            </a:r>
            <a:r>
              <a:rPr lang="en-IN" dirty="0"/>
              <a:t> </a:t>
            </a:r>
            <a:r>
              <a:rPr lang="hi-IN" dirty="0"/>
              <a:t>इन</a:t>
            </a:r>
            <a:r>
              <a:rPr lang="en-IN" dirty="0"/>
              <a:t> </a:t>
            </a:r>
            <a:r>
              <a:rPr lang="hi-IN" dirty="0"/>
              <a:t>पर</a:t>
            </a:r>
            <a:r>
              <a:rPr lang="en-IN" dirty="0"/>
              <a:t> </a:t>
            </a:r>
            <a:r>
              <a:rPr lang="hi-IN" dirty="0"/>
              <a:t>आखिर</a:t>
            </a:r>
            <a:r>
              <a:rPr lang="en-IN" dirty="0"/>
              <a:t> </a:t>
            </a:r>
            <a:r>
              <a:rPr lang="hi-IN" dirty="0"/>
              <a:t>तक</a:t>
            </a:r>
            <a:r>
              <a:rPr lang="en-IN" dirty="0"/>
              <a:t> </a:t>
            </a:r>
            <a:r>
              <a:rPr lang="hi-IN" dirty="0"/>
              <a:t>ज़ुल्म</a:t>
            </a:r>
            <a:r>
              <a:rPr lang="en-IN" dirty="0"/>
              <a:t> </a:t>
            </a:r>
            <a:r>
              <a:rPr lang="hi-IN" dirty="0"/>
              <a:t>करने</a:t>
            </a:r>
            <a:r>
              <a:rPr lang="en-IN" dirty="0"/>
              <a:t> </a:t>
            </a:r>
            <a:r>
              <a:rPr lang="hi-IN" dirty="0"/>
              <a:t>वालों</a:t>
            </a:r>
            <a:r>
              <a:rPr lang="en-IN" dirty="0"/>
              <a:t> </a:t>
            </a:r>
            <a:r>
              <a:rPr lang="hi-IN" dirty="0"/>
              <a:t>में</a:t>
            </a:r>
            <a:r>
              <a:rPr lang="en-IN" dirty="0"/>
              <a:t>, </a:t>
            </a:r>
          </a:p>
        </p:txBody>
      </p:sp>
    </p:spTree>
    <p:extLst>
      <p:ext uri="{BB962C8B-B14F-4D97-AF65-F5344CB8AC3E}">
        <p14:creationId xmlns:p14="http://schemas.microsoft.com/office/powerpoint/2010/main" val="3124320767"/>
      </p:ext>
    </p:extLst>
  </p:cSld>
  <p:clrMapOvr>
    <a:masterClrMapping/>
  </p:clrMapOvr>
  <p:transition>
    <p:fade/>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اَللَّهُمَّ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ٱلْعَنِ</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ٱلْعِصَابَةَ</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ٱلَّتِي</a:t>
            </a:r>
            <a:r>
              <a:rPr lang="ar-SA" sz="9200" kern="1200" dirty="0">
                <a:solidFill>
                  <a:schemeClr val="bg1"/>
                </a:solidFill>
                <a:latin typeface="Arabic Typesetting" panose="03020402040406030203" pitchFamily="66" charset="-78"/>
                <a:ea typeface="+mn-ea"/>
                <a:cs typeface="Arabic Typesetting" panose="03020402040406030203" pitchFamily="66" charset="-78"/>
              </a:rPr>
              <a:t> جَاهَدَتِ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ٱلْحُسَيْنَ</a:t>
            </a:r>
            <a:r>
              <a:rPr lang="en-US" sz="7200" kern="1200" dirty="0">
                <a:solidFill>
                  <a:schemeClr val="bg1"/>
                </a:solidFill>
                <a:latin typeface="Arabic Typesetting" panose="03020402040406030203" pitchFamily="66" charset="-78"/>
                <a:ea typeface="+mn-ea"/>
                <a:cs typeface="Arabic Typesetting" panose="03020402040406030203" pitchFamily="66" charset="-78"/>
              </a:rPr>
              <a:t>) </a:t>
            </a:r>
            <a:r>
              <a:rPr lang="ar-SA" sz="7200" kern="1200" dirty="0">
                <a:solidFill>
                  <a:schemeClr val="bg1"/>
                </a:solidFill>
                <a:latin typeface="Arabic Typesetting" panose="03020402040406030203" pitchFamily="66" charset="-78"/>
                <a:ea typeface="+mn-ea"/>
                <a:cs typeface="Arabic Typesetting" panose="03020402040406030203" pitchFamily="66" charset="-78"/>
              </a:rPr>
              <a:t>عليه السلام</a:t>
            </a:r>
            <a:r>
              <a:rPr lang="en-US" sz="7200" kern="1200" dirty="0">
                <a:solidFill>
                  <a:schemeClr val="bg1"/>
                </a:solidFill>
                <a:latin typeface="Arabic Typesetting" panose="03020402040406030203" pitchFamily="66" charset="-78"/>
                <a:ea typeface="+mn-ea"/>
                <a:cs typeface="Arabic Typesetting" panose="03020402040406030203" pitchFamily="66" charset="-78"/>
              </a:rPr>
              <a:t>(</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O Allah, withhold blessing from the group that fought against al-</a:t>
            </a:r>
            <a:r>
              <a:rPr lang="en-US" sz="2800" b="1" kern="1200" dirty="0" err="1">
                <a:solidFill>
                  <a:schemeClr val="tx1"/>
                </a:solidFill>
                <a:ea typeface="MS Mincho" pitchFamily="49" charset="-128"/>
              </a:rPr>
              <a:t>Husayn</a:t>
            </a:r>
            <a:r>
              <a:rPr lang="en-US" sz="2800" b="1" kern="1200" dirty="0">
                <a:solidFill>
                  <a:schemeClr val="tx1"/>
                </a:solidFill>
                <a:ea typeface="MS Mincho" pitchFamily="49" charset="-128"/>
              </a:rPr>
              <a:t> (A.S)</a:t>
            </a:r>
          </a:p>
          <a:p>
            <a:pPr marL="342900" indent="-342900" eaLnBrk="1" hangingPunct="1">
              <a:defRPr/>
            </a:pPr>
            <a:r>
              <a:rPr lang="ur-PK" sz="2800" dirty="0">
                <a:solidFill>
                  <a:schemeClr val="tx1"/>
                </a:solidFill>
              </a:rPr>
              <a:t>خدا وندا لعنت کا تو ان لوگوں پر جنہوں نے جنگ کی حضرت امام حسین (ع) سے </a:t>
            </a:r>
            <a:endParaRPr lang="en-US" sz="2800" b="1" kern="1200" dirty="0">
              <a:solidFill>
                <a:schemeClr val="tx1"/>
              </a:solidFill>
              <a:ea typeface="MS Mincho" pitchFamily="49" charset="-128"/>
            </a:endParaRPr>
          </a:p>
        </p:txBody>
      </p:sp>
      <p:sp>
        <p:nvSpPr>
          <p:cNvPr id="12800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it-IT" sz="3200" b="1" i="1">
                <a:solidFill>
                  <a:srgbClr val="FFFFFF"/>
                </a:solidFill>
                <a:ea typeface="MS Mincho" pitchFamily="49" charset="-128"/>
              </a:rPr>
              <a:t>allahumma il`an al`isabata allati jahadat alhusayna (ʿalayhi al-salām)</a:t>
            </a:r>
            <a:endParaRPr lang="fi-FI" sz="3200" b="1" i="1">
              <a:solidFill>
                <a:srgbClr val="FFFFFF"/>
              </a:solidFill>
              <a:ea typeface="MS Mincho" pitchFamily="49" charset="-128"/>
            </a:endParaRPr>
          </a:p>
        </p:txBody>
      </p:sp>
      <p:sp>
        <p:nvSpPr>
          <p:cNvPr id="12800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2800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5280026" y="1058864"/>
            <a:ext cx="18065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100 times</a:t>
            </a:r>
            <a:endParaRPr lang="en-US" sz="1600" b="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3313113" y="6199266"/>
            <a:ext cx="6096000" cy="369332"/>
          </a:xfrm>
          <a:prstGeom prst="rect">
            <a:avLst/>
          </a:prstGeom>
        </p:spPr>
        <p:txBody>
          <a:bodyPr>
            <a:spAutoFit/>
          </a:bodyPr>
          <a:lstStyle/>
          <a:p>
            <a:r>
              <a:rPr lang="hi-IN" dirty="0"/>
              <a:t>ख़ुदा</a:t>
            </a:r>
            <a:r>
              <a:rPr lang="en-IN" dirty="0"/>
              <a:t> </a:t>
            </a:r>
            <a:r>
              <a:rPr lang="hi-IN" dirty="0"/>
              <a:t>वंदा</a:t>
            </a:r>
            <a:r>
              <a:rPr lang="en-IN" dirty="0"/>
              <a:t> </a:t>
            </a:r>
            <a:r>
              <a:rPr lang="hi-IN" dirty="0"/>
              <a:t>लानत</a:t>
            </a:r>
            <a:r>
              <a:rPr lang="en-IN" dirty="0"/>
              <a:t> </a:t>
            </a:r>
            <a:r>
              <a:rPr lang="hi-IN" dirty="0"/>
              <a:t>कर</a:t>
            </a:r>
            <a:r>
              <a:rPr lang="en-IN" dirty="0"/>
              <a:t> </a:t>
            </a:r>
            <a:r>
              <a:rPr lang="hi-IN" dirty="0"/>
              <a:t>तू</a:t>
            </a:r>
            <a:r>
              <a:rPr lang="en-IN" dirty="0"/>
              <a:t> </a:t>
            </a:r>
            <a:r>
              <a:rPr lang="hi-IN" dirty="0"/>
              <a:t>इन</a:t>
            </a:r>
            <a:r>
              <a:rPr lang="en-IN" dirty="0"/>
              <a:t> </a:t>
            </a:r>
            <a:r>
              <a:rPr lang="hi-IN" dirty="0"/>
              <a:t>लोगों</a:t>
            </a:r>
            <a:r>
              <a:rPr lang="en-IN" dirty="0"/>
              <a:t> </a:t>
            </a:r>
            <a:r>
              <a:rPr lang="hi-IN" dirty="0"/>
              <a:t>पर</a:t>
            </a:r>
            <a:r>
              <a:rPr lang="en-IN" dirty="0"/>
              <a:t> </a:t>
            </a:r>
            <a:r>
              <a:rPr lang="hi-IN" dirty="0"/>
              <a:t>जिन्होंने</a:t>
            </a:r>
            <a:r>
              <a:rPr lang="en-IN" dirty="0"/>
              <a:t> </a:t>
            </a:r>
            <a:r>
              <a:rPr lang="hi-IN" dirty="0"/>
              <a:t>जंग</a:t>
            </a:r>
            <a:r>
              <a:rPr lang="en-IN" dirty="0"/>
              <a:t> </a:t>
            </a:r>
            <a:r>
              <a:rPr lang="hi-IN" dirty="0"/>
              <a:t>की</a:t>
            </a:r>
            <a:r>
              <a:rPr lang="en-IN" dirty="0"/>
              <a:t> </a:t>
            </a:r>
            <a:r>
              <a:rPr lang="hi-IN" dirty="0"/>
              <a:t>ईमाम</a:t>
            </a:r>
            <a:r>
              <a:rPr lang="en-IN" dirty="0"/>
              <a:t> </a:t>
            </a:r>
            <a:r>
              <a:rPr lang="hi-IN" dirty="0"/>
              <a:t>हुसैन</a:t>
            </a:r>
            <a:r>
              <a:rPr lang="en-IN" dirty="0"/>
              <a:t> </a:t>
            </a:r>
            <a:r>
              <a:rPr lang="hi-IN" dirty="0" smtClean="0"/>
              <a:t>से</a:t>
            </a:r>
            <a:endParaRPr lang="en-IN" dirty="0"/>
          </a:p>
        </p:txBody>
      </p:sp>
    </p:spTree>
    <p:extLst>
      <p:ext uri="{BB962C8B-B14F-4D97-AF65-F5344CB8AC3E}">
        <p14:creationId xmlns:p14="http://schemas.microsoft.com/office/powerpoint/2010/main" val="182843923"/>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643959" y="1397001"/>
            <a:ext cx="8763000" cy="1470025"/>
          </a:xfrm>
        </p:spPr>
        <p:txBody>
          <a:bodyPr/>
          <a:lstStyle/>
          <a:p>
            <a:pPr rtl="1" eaLnBrk="1" hangingPunct="1">
              <a:lnSpc>
                <a:spcPts val="8000"/>
              </a:lnSpc>
              <a:defRPr/>
            </a:pPr>
            <a:r>
              <a:rPr lang="ar-SA" sz="6600" kern="1200" dirty="0" err="1">
                <a:solidFill>
                  <a:schemeClr val="bg1"/>
                </a:solidFill>
                <a:latin typeface="_PDMS_Saleem_QuranFont" pitchFamily="2" charset="-78"/>
                <a:ea typeface="+mn-ea"/>
                <a:cs typeface="_PDMS_Saleem_QuranFont" pitchFamily="2" charset="-78"/>
              </a:rPr>
              <a:t>وَٱبْنَ</a:t>
            </a:r>
            <a:r>
              <a:rPr lang="ar-SA" sz="6600" kern="1200" dirty="0">
                <a:solidFill>
                  <a:schemeClr val="bg1"/>
                </a:solidFill>
                <a:latin typeface="_PDMS_Saleem_QuranFont" pitchFamily="2" charset="-78"/>
                <a:ea typeface="+mn-ea"/>
                <a:cs typeface="_PDMS_Saleem_QuranFont" pitchFamily="2" charset="-78"/>
              </a:rPr>
              <a:t> سَيِّدِ </a:t>
            </a:r>
            <a:r>
              <a:rPr lang="ar-SA" sz="6600" kern="1200" dirty="0" err="1">
                <a:solidFill>
                  <a:schemeClr val="bg1"/>
                </a:solidFill>
                <a:latin typeface="_PDMS_Saleem_QuranFont" pitchFamily="2" charset="-78"/>
                <a:ea typeface="+mn-ea"/>
                <a:cs typeface="_PDMS_Saleem_QuranFont" pitchFamily="2" charset="-78"/>
              </a:rPr>
              <a:t>ٱلْوَصِيِّينَ</a:t>
            </a:r>
            <a:endParaRPr lang="ar-SA" sz="66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and son of the chief of the Prophets’ successors.</a:t>
            </a:r>
          </a:p>
          <a:p>
            <a:pPr marL="342900" indent="-342900" eaLnBrk="1" hangingPunct="1">
              <a:defRPr/>
            </a:pPr>
            <a:r>
              <a:rPr lang="ur-PK" sz="3600" dirty="0">
                <a:solidFill>
                  <a:schemeClr val="tx1"/>
                </a:solidFill>
              </a:rPr>
              <a:t>اور اے فرزند سردار اوصیاء کے،</a:t>
            </a:r>
            <a:endParaRPr lang="en-US" sz="3600" b="1" kern="1200" dirty="0">
              <a:solidFill>
                <a:schemeClr val="tx1"/>
              </a:solidFill>
              <a:ea typeface="MS Mincho" pitchFamily="49" charset="-128"/>
            </a:endParaRPr>
          </a:p>
        </p:txBody>
      </p:sp>
      <p:sp>
        <p:nvSpPr>
          <p:cNvPr id="18436" name="Subtitle 4"/>
          <p:cNvSpPr txBox="1">
            <a:spLocks/>
          </p:cNvSpPr>
          <p:nvPr/>
        </p:nvSpPr>
        <p:spPr bwMode="auto">
          <a:xfrm>
            <a:off x="1828800" y="581484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smtClean="0">
                <a:solidFill>
                  <a:srgbClr val="FFFFFF"/>
                </a:solidFill>
                <a:ea typeface="MS Mincho" pitchFamily="49" charset="-128"/>
              </a:rPr>
              <a:t>wabna sayyidi alwasiyyina</a:t>
            </a:r>
            <a:endParaRPr lang="fi-FI" sz="3200" b="1" i="1" dirty="0">
              <a:solidFill>
                <a:srgbClr val="FFFFFF"/>
              </a:solidFill>
              <a:ea typeface="MS Mincho" pitchFamily="49" charset="-128"/>
            </a:endParaRPr>
          </a:p>
        </p:txBody>
      </p:sp>
      <p:sp>
        <p:nvSpPr>
          <p:cNvPr id="1843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843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313806" y="5410622"/>
            <a:ext cx="3217547" cy="369332"/>
          </a:xfrm>
          <a:prstGeom prst="rect">
            <a:avLst/>
          </a:prstGeom>
        </p:spPr>
        <p:txBody>
          <a:bodyPr wrap="none">
            <a:spAutoFit/>
          </a:bodyPr>
          <a:lstStyle/>
          <a:p>
            <a:r>
              <a:rPr lang="hi-IN" dirty="0">
                <a:latin typeface="Nirmala UI" pitchFamily="34" charset="0"/>
                <a:cs typeface="Nirmala UI" pitchFamily="34" charset="0"/>
              </a:rPr>
              <a:t>और ऐ फ़रज़न्द सरदार औसिया के,</a:t>
            </a:r>
            <a:endParaRPr lang="en-IN" dirty="0"/>
          </a:p>
        </p:txBody>
      </p:sp>
    </p:spTree>
    <p:extLst>
      <p:ext uri="{BB962C8B-B14F-4D97-AF65-F5344CB8AC3E}">
        <p14:creationId xmlns:p14="http://schemas.microsoft.com/office/powerpoint/2010/main" val="424968634"/>
      </p:ext>
    </p:extLst>
  </p:cSld>
  <p:clrMapOvr>
    <a:masterClrMapping/>
  </p:clrMapOvr>
  <p:transition>
    <p:fade/>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وَشَايَعَتْ وَبَايَعَتْ وَتَابَعَتْ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عَلَىٰ</a:t>
            </a:r>
            <a:r>
              <a:rPr lang="ar-SA" sz="9200" kern="1200" dirty="0">
                <a:solidFill>
                  <a:schemeClr val="bg1"/>
                </a:solidFill>
                <a:latin typeface="Arabic Typesetting" panose="03020402040406030203" pitchFamily="66" charset="-78"/>
                <a:ea typeface="+mn-ea"/>
                <a:cs typeface="Arabic Typesetting" panose="03020402040406030203" pitchFamily="66" charset="-78"/>
              </a:rPr>
              <a:t> قَتْلِهِ</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400" b="1" kern="1200" dirty="0">
                <a:solidFill>
                  <a:schemeClr val="tx1"/>
                </a:solidFill>
                <a:ea typeface="MS Mincho" pitchFamily="49" charset="-128"/>
              </a:rPr>
              <a:t>and who supported each other against him, paid homage to his enemies, and participated in slaying him.</a:t>
            </a:r>
          </a:p>
          <a:p>
            <a:pPr marL="342900" indent="-342900" eaLnBrk="1" hangingPunct="1">
              <a:defRPr/>
            </a:pPr>
            <a:r>
              <a:rPr lang="ur-PK" sz="2400" dirty="0">
                <a:solidFill>
                  <a:schemeClr val="tx1"/>
                </a:solidFill>
              </a:rPr>
              <a:t>اور پیروی کی جنگ کرنے والوں کی اور بیعت کی اور پیروی کی آنحضرت کے قتل پر، </a:t>
            </a:r>
            <a:endParaRPr lang="en-US" sz="2400" b="1" kern="1200" dirty="0">
              <a:solidFill>
                <a:schemeClr val="tx1"/>
              </a:solidFill>
              <a:ea typeface="MS Mincho" pitchFamily="49" charset="-128"/>
            </a:endParaRPr>
          </a:p>
        </p:txBody>
      </p:sp>
      <p:sp>
        <p:nvSpPr>
          <p:cNvPr id="12902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en-US" sz="3200" b="1" i="1">
                <a:solidFill>
                  <a:srgbClr val="FFFFFF"/>
                </a:solidFill>
                <a:ea typeface="MS Mincho" pitchFamily="49" charset="-128"/>
              </a:rPr>
              <a:t>wa shaya`at wa baya`at wa taba`at `ala qatlihi</a:t>
            </a:r>
            <a:endParaRPr lang="fi-FI" sz="3200" b="1" i="1">
              <a:solidFill>
                <a:srgbClr val="FFFFFF"/>
              </a:solidFill>
              <a:ea typeface="MS Mincho" pitchFamily="49" charset="-128"/>
            </a:endParaRPr>
          </a:p>
        </p:txBody>
      </p:sp>
      <p:sp>
        <p:nvSpPr>
          <p:cNvPr id="12902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2903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5280026" y="1058864"/>
            <a:ext cx="18065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100 times</a:t>
            </a:r>
            <a:endParaRPr lang="en-US" sz="1600" b="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3457903" y="6243228"/>
            <a:ext cx="6096000" cy="646331"/>
          </a:xfrm>
          <a:prstGeom prst="rect">
            <a:avLst/>
          </a:prstGeom>
        </p:spPr>
        <p:txBody>
          <a:bodyPr>
            <a:spAutoFit/>
          </a:bodyPr>
          <a:lstStyle/>
          <a:p>
            <a:r>
              <a:rPr lang="en-IN" dirty="0"/>
              <a:t> </a:t>
            </a:r>
            <a:r>
              <a:rPr lang="hi-IN" dirty="0"/>
              <a:t>और</a:t>
            </a:r>
            <a:r>
              <a:rPr lang="en-IN" dirty="0"/>
              <a:t> </a:t>
            </a:r>
            <a:r>
              <a:rPr lang="hi-IN" dirty="0"/>
              <a:t>पैरवी</a:t>
            </a:r>
            <a:r>
              <a:rPr lang="en-IN" dirty="0"/>
              <a:t> </a:t>
            </a:r>
            <a:r>
              <a:rPr lang="hi-IN" dirty="0"/>
              <a:t>की</a:t>
            </a:r>
            <a:r>
              <a:rPr lang="en-IN" dirty="0"/>
              <a:t> </a:t>
            </a:r>
            <a:r>
              <a:rPr lang="hi-IN" dirty="0"/>
              <a:t>जंग</a:t>
            </a:r>
            <a:r>
              <a:rPr lang="en-IN" dirty="0"/>
              <a:t> </a:t>
            </a:r>
            <a:r>
              <a:rPr lang="hi-IN" dirty="0"/>
              <a:t>करने</a:t>
            </a:r>
            <a:r>
              <a:rPr lang="en-IN" dirty="0"/>
              <a:t> </a:t>
            </a:r>
            <a:r>
              <a:rPr lang="hi-IN" dirty="0"/>
              <a:t>वालों</a:t>
            </a:r>
            <a:r>
              <a:rPr lang="en-IN" dirty="0"/>
              <a:t> </a:t>
            </a:r>
            <a:r>
              <a:rPr lang="hi-IN" dirty="0"/>
              <a:t>की</a:t>
            </a:r>
            <a:r>
              <a:rPr lang="en-IN" dirty="0"/>
              <a:t> </a:t>
            </a:r>
            <a:r>
              <a:rPr lang="hi-IN" dirty="0"/>
              <a:t>और</a:t>
            </a:r>
            <a:r>
              <a:rPr lang="en-IN" dirty="0"/>
              <a:t> </a:t>
            </a:r>
            <a:r>
              <a:rPr lang="hi-IN" dirty="0"/>
              <a:t>बैय्यत</a:t>
            </a:r>
            <a:r>
              <a:rPr lang="en-IN" dirty="0"/>
              <a:t> </a:t>
            </a:r>
            <a:r>
              <a:rPr lang="hi-IN" dirty="0"/>
              <a:t>की</a:t>
            </a:r>
            <a:r>
              <a:rPr lang="en-IN" dirty="0"/>
              <a:t> </a:t>
            </a:r>
            <a:r>
              <a:rPr lang="hi-IN" dirty="0"/>
              <a:t>और</a:t>
            </a:r>
            <a:r>
              <a:rPr lang="en-IN" dirty="0"/>
              <a:t> </a:t>
            </a:r>
            <a:r>
              <a:rPr lang="hi-IN" dirty="0"/>
              <a:t>पैरवी</a:t>
            </a:r>
            <a:r>
              <a:rPr lang="en-IN" dirty="0"/>
              <a:t> </a:t>
            </a:r>
            <a:r>
              <a:rPr lang="hi-IN" dirty="0"/>
              <a:t>की</a:t>
            </a:r>
            <a:r>
              <a:rPr lang="en-IN" dirty="0"/>
              <a:t> </a:t>
            </a:r>
            <a:r>
              <a:rPr lang="hi-IN" dirty="0"/>
              <a:t>आँहज़रत</a:t>
            </a:r>
            <a:r>
              <a:rPr lang="en-IN" dirty="0"/>
              <a:t> </a:t>
            </a:r>
            <a:r>
              <a:rPr lang="hi-IN" dirty="0"/>
              <a:t>क़त्ल</a:t>
            </a:r>
            <a:r>
              <a:rPr lang="en-IN" dirty="0"/>
              <a:t> </a:t>
            </a:r>
            <a:r>
              <a:rPr lang="hi-IN" dirty="0"/>
              <a:t>पर</a:t>
            </a:r>
            <a:r>
              <a:rPr lang="en-IN" dirty="0" smtClean="0"/>
              <a:t>,</a:t>
            </a:r>
            <a:endParaRPr lang="en-IN" dirty="0"/>
          </a:p>
        </p:txBody>
      </p:sp>
    </p:spTree>
    <p:extLst>
      <p:ext uri="{BB962C8B-B14F-4D97-AF65-F5344CB8AC3E}">
        <p14:creationId xmlns:p14="http://schemas.microsoft.com/office/powerpoint/2010/main" val="3662416108"/>
      </p:ext>
    </p:extLst>
  </p:cSld>
  <p:clrMapOvr>
    <a:masterClrMapping/>
  </p:clrMapOvr>
  <p:transition>
    <p:fade/>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اَللَّهُمَّ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ٱلْعَنْهُمْ</a:t>
            </a:r>
            <a:r>
              <a:rPr lang="ar-SA" sz="9200" kern="1200" dirty="0">
                <a:solidFill>
                  <a:schemeClr val="bg1"/>
                </a:solidFill>
                <a:latin typeface="Arabic Typesetting" panose="03020402040406030203" pitchFamily="66" charset="-78"/>
                <a:ea typeface="+mn-ea"/>
                <a:cs typeface="Arabic Typesetting" panose="03020402040406030203" pitchFamily="66" charset="-78"/>
              </a:rPr>
              <a:t> جَمِيعاً</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O Allah, withhold blessing from all of them.</a:t>
            </a:r>
          </a:p>
          <a:p>
            <a:pPr marL="342900" indent="-342900" eaLnBrk="1" hangingPunct="1">
              <a:defRPr/>
            </a:pPr>
            <a:r>
              <a:rPr lang="ur-PK" sz="3600" dirty="0">
                <a:solidFill>
                  <a:schemeClr val="tx1"/>
                </a:solidFill>
              </a:rPr>
              <a:t>خدا وندا سبھوں پر لعنت کر-</a:t>
            </a:r>
            <a:endParaRPr lang="en-US" sz="3600" b="1" kern="1200" dirty="0">
              <a:solidFill>
                <a:schemeClr val="tx1"/>
              </a:solidFill>
              <a:ea typeface="MS Mincho" pitchFamily="49" charset="-128"/>
            </a:endParaRPr>
          </a:p>
        </p:txBody>
      </p:sp>
      <p:sp>
        <p:nvSpPr>
          <p:cNvPr id="13005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allahumma il`anhum jami`an</a:t>
            </a:r>
          </a:p>
        </p:txBody>
      </p:sp>
      <p:sp>
        <p:nvSpPr>
          <p:cNvPr id="13005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3005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5280026" y="1058864"/>
            <a:ext cx="18065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100 times</a:t>
            </a:r>
            <a:endParaRPr lang="en-US" sz="1600" b="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4627614" y="5877175"/>
            <a:ext cx="2826415" cy="369332"/>
          </a:xfrm>
          <a:prstGeom prst="rect">
            <a:avLst/>
          </a:prstGeom>
        </p:spPr>
        <p:txBody>
          <a:bodyPr wrap="none">
            <a:spAutoFit/>
          </a:bodyPr>
          <a:lstStyle/>
          <a:p>
            <a:r>
              <a:rPr lang="en-IN" dirty="0"/>
              <a:t> </a:t>
            </a:r>
            <a:r>
              <a:rPr lang="hi-IN" dirty="0"/>
              <a:t>ख़ुदा</a:t>
            </a:r>
            <a:r>
              <a:rPr lang="en-IN" dirty="0"/>
              <a:t> </a:t>
            </a:r>
            <a:r>
              <a:rPr lang="hi-IN" dirty="0"/>
              <a:t>वंदा</a:t>
            </a:r>
            <a:r>
              <a:rPr lang="en-IN" dirty="0"/>
              <a:t> </a:t>
            </a:r>
            <a:r>
              <a:rPr lang="hi-IN" dirty="0"/>
              <a:t>सभों</a:t>
            </a:r>
            <a:r>
              <a:rPr lang="en-IN" dirty="0"/>
              <a:t> </a:t>
            </a:r>
            <a:r>
              <a:rPr lang="hi-IN" dirty="0"/>
              <a:t>पर</a:t>
            </a:r>
            <a:r>
              <a:rPr lang="en-IN" dirty="0"/>
              <a:t> </a:t>
            </a:r>
            <a:r>
              <a:rPr lang="hi-IN" dirty="0"/>
              <a:t>लानत</a:t>
            </a:r>
            <a:r>
              <a:rPr lang="en-IN" dirty="0"/>
              <a:t> </a:t>
            </a:r>
            <a:r>
              <a:rPr lang="hi-IN" dirty="0"/>
              <a:t>कर</a:t>
            </a:r>
            <a:r>
              <a:rPr lang="en-IN" dirty="0"/>
              <a:t> </a:t>
            </a:r>
          </a:p>
        </p:txBody>
      </p:sp>
    </p:spTree>
    <p:extLst>
      <p:ext uri="{BB962C8B-B14F-4D97-AF65-F5344CB8AC3E}">
        <p14:creationId xmlns:p14="http://schemas.microsoft.com/office/powerpoint/2010/main" val="3346111528"/>
      </p:ext>
    </p:extLst>
  </p:cSld>
  <p:clrMapOvr>
    <a:masterClrMapping/>
  </p:clrMapOvr>
  <p:transition>
    <p:fade/>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0" name="Rectangle 2"/>
          <p:cNvSpPr>
            <a:spLocks noChangeArrowheads="1"/>
          </p:cNvSpPr>
          <p:nvPr/>
        </p:nvSpPr>
        <p:spPr bwMode="auto">
          <a:xfrm>
            <a:off x="1524000" y="2309813"/>
            <a:ext cx="9144000" cy="286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lvl="1" algn="ctr" eaLnBrk="0" fontAlgn="base" hangingPunct="0">
              <a:spcBef>
                <a:spcPct val="0"/>
              </a:spcBef>
              <a:spcAft>
                <a:spcPct val="0"/>
              </a:spcAft>
              <a:tabLst>
                <a:tab pos="685800" algn="l"/>
              </a:tabLst>
            </a:pPr>
            <a:r>
              <a:rPr lang="en-US" sz="6000" b="1">
                <a:solidFill>
                  <a:srgbClr val="CC0000"/>
                </a:solidFill>
                <a:latin typeface="Al-Arial"/>
                <a:ea typeface="MS Mincho" pitchFamily="49" charset="-128"/>
                <a:cs typeface="Arial" pitchFamily="34" charset="0"/>
              </a:rPr>
              <a:t>100 times Salutations on Imam Husain (A.S) and his followers.</a:t>
            </a:r>
            <a:r>
              <a:rPr lang="en-US" sz="6000">
                <a:solidFill>
                  <a:srgbClr val="FFFFFF"/>
                </a:solidFill>
                <a:latin typeface="Times New Roman" pitchFamily="18" charset="0"/>
                <a:cs typeface="Arial" pitchFamily="34" charset="0"/>
              </a:rPr>
              <a:t> </a:t>
            </a:r>
          </a:p>
        </p:txBody>
      </p:sp>
      <p:sp>
        <p:nvSpPr>
          <p:cNvPr id="73933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3933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8" name="Rectangle 4"/>
          <p:cNvSpPr>
            <a:spLocks noChangeArrowheads="1"/>
          </p:cNvSpPr>
          <p:nvPr/>
        </p:nvSpPr>
        <p:spPr bwMode="auto">
          <a:xfrm>
            <a:off x="5280026" y="1058864"/>
            <a:ext cx="18065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100 times</a:t>
            </a:r>
            <a:endParaRPr lang="en-US" sz="1600" b="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5013011" y="5672224"/>
            <a:ext cx="2165978" cy="369332"/>
          </a:xfrm>
          <a:prstGeom prst="rect">
            <a:avLst/>
          </a:prstGeom>
        </p:spPr>
        <p:txBody>
          <a:bodyPr wrap="none">
            <a:spAutoFit/>
          </a:bodyPr>
          <a:lstStyle/>
          <a:p>
            <a:r>
              <a:rPr lang="hi-IN" dirty="0"/>
              <a:t>सौ</a:t>
            </a:r>
            <a:r>
              <a:rPr lang="en-IN" dirty="0"/>
              <a:t> </a:t>
            </a:r>
            <a:r>
              <a:rPr lang="hi-IN" dirty="0"/>
              <a:t>(100)</a:t>
            </a:r>
            <a:r>
              <a:rPr lang="en-IN" dirty="0"/>
              <a:t> </a:t>
            </a:r>
            <a:r>
              <a:rPr lang="hi-IN" dirty="0"/>
              <a:t>मर्तबा</a:t>
            </a:r>
            <a:r>
              <a:rPr lang="en-IN" dirty="0"/>
              <a:t> </a:t>
            </a:r>
            <a:r>
              <a:rPr lang="hi-IN" dirty="0"/>
              <a:t>कहें</a:t>
            </a:r>
            <a:r>
              <a:rPr lang="en-IN" dirty="0"/>
              <a:t> </a:t>
            </a:r>
            <a:r>
              <a:rPr lang="hi-IN" dirty="0"/>
              <a:t>:</a:t>
            </a:r>
            <a:r>
              <a:rPr lang="en-IN" dirty="0"/>
              <a:t> </a:t>
            </a:r>
          </a:p>
        </p:txBody>
      </p:sp>
    </p:spTree>
    <p:extLst>
      <p:ext uri="{BB962C8B-B14F-4D97-AF65-F5344CB8AC3E}">
        <p14:creationId xmlns:p14="http://schemas.microsoft.com/office/powerpoint/2010/main" val="1140582704"/>
      </p:ext>
    </p:extLst>
  </p:cSld>
  <p:clrMapOvr>
    <a:masterClrMapping/>
  </p:clrMapOvr>
  <p:transition>
    <p:fade/>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اَلسَّلاَمُ عَلَيْكَ يَا ابَا عَبْدِ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ٱللَّهِ</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Peace be upon you, O Abu-`Abdullah</a:t>
            </a:r>
          </a:p>
          <a:p>
            <a:pPr marL="342900" indent="-342900" eaLnBrk="1" hangingPunct="1">
              <a:defRPr/>
            </a:pPr>
            <a:r>
              <a:rPr lang="ur-PK" sz="3600" dirty="0">
                <a:solidFill>
                  <a:schemeClr val="tx1"/>
                </a:solidFill>
              </a:rPr>
              <a:t>سلام ہو آپ پر اے ابو عبد الله الحسین (ع)</a:t>
            </a:r>
            <a:endParaRPr lang="en-US" sz="3600" b="1" kern="1200" dirty="0">
              <a:solidFill>
                <a:schemeClr val="tx1"/>
              </a:solidFill>
              <a:ea typeface="MS Mincho" pitchFamily="49" charset="-128"/>
            </a:endParaRPr>
          </a:p>
        </p:txBody>
      </p:sp>
      <p:sp>
        <p:nvSpPr>
          <p:cNvPr id="74035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es-ES" sz="3200" b="1" i="1">
                <a:solidFill>
                  <a:srgbClr val="FFFFFF"/>
                </a:solidFill>
                <a:ea typeface="MS Mincho" pitchFamily="49" charset="-128"/>
              </a:rPr>
              <a:t>alssalamu `alayka ya aba `abdillahi</a:t>
            </a:r>
            <a:endParaRPr lang="fi-FI" sz="3200" b="1" i="1">
              <a:solidFill>
                <a:srgbClr val="FFFFFF"/>
              </a:solidFill>
              <a:ea typeface="MS Mincho" pitchFamily="49" charset="-128"/>
            </a:endParaRPr>
          </a:p>
        </p:txBody>
      </p:sp>
      <p:sp>
        <p:nvSpPr>
          <p:cNvPr id="74035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4035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5280026" y="1058864"/>
            <a:ext cx="18065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100 times</a:t>
            </a:r>
            <a:endParaRPr lang="en-US" sz="1600" b="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740360" name="Text Box 6"/>
          <p:cNvSpPr txBox="1">
            <a:spLocks noChangeArrowheads="1"/>
          </p:cNvSpPr>
          <p:nvPr/>
        </p:nvSpPr>
        <p:spPr bwMode="auto">
          <a:xfrm>
            <a:off x="4872039" y="5654676"/>
            <a:ext cx="2447925" cy="366713"/>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en-US" b="1">
                <a:solidFill>
                  <a:srgbClr val="FFFF99"/>
                </a:solidFill>
                <a:latin typeface="Trebuchet MS" pitchFamily="34" charset="0"/>
              </a:rPr>
              <a:t>Tasbih Counter : 1</a:t>
            </a:r>
          </a:p>
        </p:txBody>
      </p:sp>
      <p:sp>
        <p:nvSpPr>
          <p:cNvPr id="2" name="Rectangle 1"/>
          <p:cNvSpPr/>
          <p:nvPr/>
        </p:nvSpPr>
        <p:spPr>
          <a:xfrm>
            <a:off x="3066257" y="6181297"/>
            <a:ext cx="6096000" cy="369332"/>
          </a:xfrm>
          <a:prstGeom prst="rect">
            <a:avLst/>
          </a:prstGeom>
        </p:spPr>
        <p:txBody>
          <a:bodyPr>
            <a:spAutoFit/>
          </a:bodyPr>
          <a:lstStyle/>
          <a:p>
            <a:r>
              <a:rPr lang="hi-IN" dirty="0"/>
              <a:t>सलाम</a:t>
            </a:r>
            <a:r>
              <a:rPr lang="en-IN" dirty="0"/>
              <a:t> </a:t>
            </a:r>
            <a:r>
              <a:rPr lang="hi-IN" dirty="0"/>
              <a:t>हो</a:t>
            </a:r>
            <a:r>
              <a:rPr lang="en-IN" dirty="0"/>
              <a:t>  </a:t>
            </a:r>
            <a:r>
              <a:rPr lang="hi-IN" dirty="0"/>
              <a:t>आप</a:t>
            </a:r>
            <a:r>
              <a:rPr lang="en-IN" dirty="0"/>
              <a:t> </a:t>
            </a:r>
            <a:r>
              <a:rPr lang="hi-IN" dirty="0"/>
              <a:t>पर</a:t>
            </a:r>
            <a:r>
              <a:rPr lang="en-IN" dirty="0"/>
              <a:t> </a:t>
            </a:r>
            <a:r>
              <a:rPr lang="hi-IN" dirty="0"/>
              <a:t>ऐ</a:t>
            </a:r>
            <a:r>
              <a:rPr lang="en-IN" dirty="0"/>
              <a:t> </a:t>
            </a:r>
            <a:r>
              <a:rPr lang="hi-IN" dirty="0"/>
              <a:t>अबु</a:t>
            </a:r>
            <a:r>
              <a:rPr lang="en-IN" dirty="0"/>
              <a:t> </a:t>
            </a:r>
            <a:r>
              <a:rPr lang="hi-IN" dirty="0"/>
              <a:t>अब्दुल्लाह</a:t>
            </a:r>
            <a:r>
              <a:rPr lang="en-IN" dirty="0"/>
              <a:t> </a:t>
            </a:r>
            <a:r>
              <a:rPr lang="hi-IN" dirty="0"/>
              <a:t>अल</a:t>
            </a:r>
            <a:r>
              <a:rPr lang="en-IN" dirty="0"/>
              <a:t>'</a:t>
            </a:r>
            <a:r>
              <a:rPr lang="hi-IN" dirty="0"/>
              <a:t>हुसैन</a:t>
            </a:r>
            <a:r>
              <a:rPr lang="en-IN" dirty="0"/>
              <a:t> </a:t>
            </a:r>
          </a:p>
        </p:txBody>
      </p:sp>
    </p:spTree>
    <p:extLst>
      <p:ext uri="{BB962C8B-B14F-4D97-AF65-F5344CB8AC3E}">
        <p14:creationId xmlns:p14="http://schemas.microsoft.com/office/powerpoint/2010/main" val="1407458202"/>
      </p:ext>
    </p:extLst>
  </p:cSld>
  <p:clrMapOvr>
    <a:masterClrMapping/>
  </p:clrMapOvr>
  <p:transition>
    <p:fade/>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وَعَلَىٰ</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ٱلارْوَاحِ</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ٱلَّتِي</a:t>
            </a:r>
            <a:r>
              <a:rPr lang="ar-SA" sz="9200" kern="1200" dirty="0">
                <a:solidFill>
                  <a:schemeClr val="bg1"/>
                </a:solidFill>
                <a:latin typeface="Arabic Typesetting" panose="03020402040406030203" pitchFamily="66" charset="-78"/>
                <a:ea typeface="+mn-ea"/>
                <a:cs typeface="Arabic Typesetting" panose="03020402040406030203" pitchFamily="66" charset="-78"/>
              </a:rPr>
              <a:t> حَلَّتْ بِفِنَائِكَ</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and upon the souls that gathered in your courtyard.</a:t>
            </a:r>
          </a:p>
          <a:p>
            <a:pPr marL="342900" indent="-342900" eaLnBrk="1" hangingPunct="1">
              <a:defRPr/>
            </a:pPr>
            <a:r>
              <a:rPr lang="ur-PK" sz="2800" dirty="0">
                <a:solidFill>
                  <a:schemeClr val="tx1"/>
                </a:solidFill>
              </a:rPr>
              <a:t> اور ان روحوں پر جو نازل ہوئیں آپ کے صحن خانہ میں  اور مقیم ہیں آپ کے روضۂ اقدس میں، </a:t>
            </a:r>
            <a:endParaRPr lang="en-US" sz="2800" b="1" kern="1200" dirty="0">
              <a:solidFill>
                <a:schemeClr val="tx1"/>
              </a:solidFill>
              <a:ea typeface="MS Mincho" pitchFamily="49" charset="-128"/>
            </a:endParaRPr>
          </a:p>
        </p:txBody>
      </p:sp>
      <p:sp>
        <p:nvSpPr>
          <p:cNvPr id="74138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it-IT" sz="3200" b="1" i="1">
                <a:solidFill>
                  <a:srgbClr val="FFFFFF"/>
                </a:solidFill>
                <a:ea typeface="MS Mincho" pitchFamily="49" charset="-128"/>
              </a:rPr>
              <a:t>wa `ala al-arwahi allati hallat bifina'ika</a:t>
            </a:r>
            <a:endParaRPr lang="fi-FI" sz="3200" b="1" i="1">
              <a:solidFill>
                <a:srgbClr val="FFFFFF"/>
              </a:solidFill>
              <a:ea typeface="MS Mincho" pitchFamily="49" charset="-128"/>
            </a:endParaRPr>
          </a:p>
        </p:txBody>
      </p:sp>
      <p:sp>
        <p:nvSpPr>
          <p:cNvPr id="74138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4138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5280026" y="1058864"/>
            <a:ext cx="18065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100 times</a:t>
            </a:r>
            <a:endParaRPr lang="en-US" sz="1600" b="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2874579" y="5842337"/>
            <a:ext cx="6096000" cy="646331"/>
          </a:xfrm>
          <a:prstGeom prst="rect">
            <a:avLst/>
          </a:prstGeom>
        </p:spPr>
        <p:txBody>
          <a:bodyPr>
            <a:spAutoFit/>
          </a:bodyPr>
          <a:lstStyle/>
          <a:p>
            <a:r>
              <a:rPr lang="hi-IN" dirty="0"/>
              <a:t>और</a:t>
            </a:r>
            <a:r>
              <a:rPr lang="en-IN" dirty="0"/>
              <a:t> </a:t>
            </a:r>
            <a:r>
              <a:rPr lang="hi-IN" dirty="0"/>
              <a:t>इन</a:t>
            </a:r>
            <a:r>
              <a:rPr lang="en-IN" dirty="0"/>
              <a:t> </a:t>
            </a:r>
            <a:r>
              <a:rPr lang="hi-IN" dirty="0"/>
              <a:t>रूहों</a:t>
            </a:r>
            <a:r>
              <a:rPr lang="en-IN" dirty="0"/>
              <a:t> </a:t>
            </a:r>
            <a:r>
              <a:rPr lang="hi-IN" dirty="0"/>
              <a:t>पर</a:t>
            </a:r>
            <a:r>
              <a:rPr lang="en-IN" dirty="0"/>
              <a:t> </a:t>
            </a:r>
            <a:r>
              <a:rPr lang="hi-IN" dirty="0"/>
              <a:t>जो</a:t>
            </a:r>
            <a:r>
              <a:rPr lang="en-IN" dirty="0"/>
              <a:t> </a:t>
            </a:r>
            <a:r>
              <a:rPr lang="hi-IN" dirty="0"/>
              <a:t>नाज़िल</a:t>
            </a:r>
            <a:r>
              <a:rPr lang="en-IN" dirty="0"/>
              <a:t> </a:t>
            </a:r>
            <a:r>
              <a:rPr lang="hi-IN" dirty="0"/>
              <a:t>हुईं</a:t>
            </a:r>
            <a:r>
              <a:rPr lang="en-IN" dirty="0"/>
              <a:t> </a:t>
            </a:r>
            <a:r>
              <a:rPr lang="hi-IN" dirty="0"/>
              <a:t>आपके</a:t>
            </a:r>
            <a:r>
              <a:rPr lang="en-IN" dirty="0"/>
              <a:t> </a:t>
            </a:r>
            <a:r>
              <a:rPr lang="hi-IN" dirty="0"/>
              <a:t>सेह्ने</a:t>
            </a:r>
            <a:r>
              <a:rPr lang="en-IN" dirty="0"/>
              <a:t> </a:t>
            </a:r>
            <a:r>
              <a:rPr lang="hi-IN" dirty="0"/>
              <a:t>ख़ाना</a:t>
            </a:r>
            <a:r>
              <a:rPr lang="en-IN" dirty="0"/>
              <a:t> </a:t>
            </a:r>
            <a:r>
              <a:rPr lang="hi-IN" dirty="0"/>
              <a:t>में</a:t>
            </a:r>
            <a:r>
              <a:rPr lang="en-IN" dirty="0"/>
              <a:t>, </a:t>
            </a:r>
            <a:r>
              <a:rPr lang="hi-IN" dirty="0"/>
              <a:t>और</a:t>
            </a:r>
            <a:r>
              <a:rPr lang="en-IN" dirty="0"/>
              <a:t> </a:t>
            </a:r>
            <a:r>
              <a:rPr lang="hi-IN" dirty="0"/>
              <a:t>मुक़ीम</a:t>
            </a:r>
            <a:r>
              <a:rPr lang="en-IN" dirty="0"/>
              <a:t> </a:t>
            </a:r>
            <a:r>
              <a:rPr lang="hi-IN" dirty="0"/>
              <a:t>हैं</a:t>
            </a:r>
            <a:r>
              <a:rPr lang="en-IN" dirty="0"/>
              <a:t> </a:t>
            </a:r>
            <a:r>
              <a:rPr lang="hi-IN" dirty="0"/>
              <a:t>आपके</a:t>
            </a:r>
            <a:r>
              <a:rPr lang="en-IN" dirty="0"/>
              <a:t> </a:t>
            </a:r>
            <a:r>
              <a:rPr lang="hi-IN" dirty="0"/>
              <a:t>रौज़ा-ए-अक़दस</a:t>
            </a:r>
            <a:r>
              <a:rPr lang="en-IN" dirty="0"/>
              <a:t> </a:t>
            </a:r>
            <a:r>
              <a:rPr lang="hi-IN" dirty="0"/>
              <a:t>में</a:t>
            </a:r>
            <a:r>
              <a:rPr lang="en-IN" dirty="0"/>
              <a:t>, </a:t>
            </a:r>
          </a:p>
        </p:txBody>
      </p:sp>
    </p:spTree>
    <p:extLst>
      <p:ext uri="{BB962C8B-B14F-4D97-AF65-F5344CB8AC3E}">
        <p14:creationId xmlns:p14="http://schemas.microsoft.com/office/powerpoint/2010/main" val="4259730111"/>
      </p:ext>
    </p:extLst>
  </p:cSld>
  <p:clrMapOvr>
    <a:masterClrMapping/>
  </p:clrMapOvr>
  <p:transition>
    <p:fade/>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عَلَيْكَ مِنِّي سَلاَمُ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ٱللَّهِ</a:t>
            </a:r>
            <a:r>
              <a:rPr lang="ar-SA" sz="9200" kern="1200" dirty="0">
                <a:solidFill>
                  <a:schemeClr val="bg1"/>
                </a:solidFill>
                <a:latin typeface="Arabic Typesetting" panose="03020402040406030203" pitchFamily="66" charset="-78"/>
                <a:ea typeface="+mn-ea"/>
                <a:cs typeface="Arabic Typesetting" panose="03020402040406030203" pitchFamily="66" charset="-78"/>
              </a:rPr>
              <a:t> ابَداً</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Peace of Allah be upon you from me forever</a:t>
            </a:r>
          </a:p>
          <a:p>
            <a:pPr marL="342900" indent="-342900" eaLnBrk="1" hangingPunct="1">
              <a:defRPr/>
            </a:pPr>
            <a:r>
              <a:rPr lang="ur-PK" sz="3600" dirty="0">
                <a:solidFill>
                  <a:schemeClr val="tx1"/>
                </a:solidFill>
              </a:rPr>
              <a:t>میری طرف سے سلام خدا ہو ہمیشہ</a:t>
            </a:r>
            <a:endParaRPr lang="en-US" sz="3600" b="1" kern="1200" dirty="0">
              <a:solidFill>
                <a:schemeClr val="tx1"/>
              </a:solidFill>
              <a:ea typeface="MS Mincho" pitchFamily="49" charset="-128"/>
            </a:endParaRPr>
          </a:p>
        </p:txBody>
      </p:sp>
      <p:sp>
        <p:nvSpPr>
          <p:cNvPr id="74240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`alayka minni salamu allahi abadan</a:t>
            </a:r>
          </a:p>
        </p:txBody>
      </p:sp>
      <p:sp>
        <p:nvSpPr>
          <p:cNvPr id="74240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4240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5280026" y="1058864"/>
            <a:ext cx="18065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100 times</a:t>
            </a:r>
            <a:endParaRPr lang="en-US" sz="1600" b="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3124200" y="5922267"/>
            <a:ext cx="6096000" cy="369332"/>
          </a:xfrm>
          <a:prstGeom prst="rect">
            <a:avLst/>
          </a:prstGeom>
        </p:spPr>
        <p:txBody>
          <a:bodyPr>
            <a:spAutoFit/>
          </a:bodyPr>
          <a:lstStyle/>
          <a:p>
            <a:r>
              <a:rPr lang="hi-IN" dirty="0"/>
              <a:t>मेरी</a:t>
            </a:r>
            <a:r>
              <a:rPr lang="en-IN" dirty="0"/>
              <a:t> </a:t>
            </a:r>
            <a:r>
              <a:rPr lang="hi-IN" dirty="0"/>
              <a:t>तरफ़</a:t>
            </a:r>
            <a:r>
              <a:rPr lang="en-IN" dirty="0"/>
              <a:t> </a:t>
            </a:r>
            <a:r>
              <a:rPr lang="hi-IN" dirty="0"/>
              <a:t>से</a:t>
            </a:r>
            <a:r>
              <a:rPr lang="en-IN" dirty="0"/>
              <a:t> </a:t>
            </a:r>
            <a:r>
              <a:rPr lang="hi-IN" dirty="0"/>
              <a:t>सलामे</a:t>
            </a:r>
            <a:r>
              <a:rPr lang="en-IN" dirty="0"/>
              <a:t> </a:t>
            </a:r>
            <a:r>
              <a:rPr lang="hi-IN" dirty="0"/>
              <a:t> हो </a:t>
            </a:r>
            <a:r>
              <a:rPr lang="hi-IN" dirty="0" smtClean="0"/>
              <a:t>ख़ुदा</a:t>
            </a:r>
            <a:r>
              <a:rPr lang="en-IN" dirty="0"/>
              <a:t> </a:t>
            </a:r>
            <a:r>
              <a:rPr lang="en-GB" dirty="0" smtClean="0"/>
              <a:t> </a:t>
            </a:r>
            <a:r>
              <a:rPr lang="hi-IN" dirty="0" smtClean="0"/>
              <a:t>पर</a:t>
            </a:r>
            <a:r>
              <a:rPr lang="en-GB" dirty="0" smtClean="0"/>
              <a:t> </a:t>
            </a:r>
            <a:r>
              <a:rPr lang="en-IN" dirty="0" smtClean="0"/>
              <a:t> </a:t>
            </a:r>
            <a:r>
              <a:rPr lang="hi-IN" dirty="0" smtClean="0"/>
              <a:t>हमेशा</a:t>
            </a:r>
            <a:r>
              <a:rPr lang="en-IN" dirty="0"/>
              <a:t> </a:t>
            </a:r>
          </a:p>
        </p:txBody>
      </p:sp>
    </p:spTree>
    <p:extLst>
      <p:ext uri="{BB962C8B-B14F-4D97-AF65-F5344CB8AC3E}">
        <p14:creationId xmlns:p14="http://schemas.microsoft.com/office/powerpoint/2010/main" val="3538046264"/>
      </p:ext>
    </p:extLst>
  </p:cSld>
  <p:clrMapOvr>
    <a:masterClrMapping/>
  </p:clrMapOvr>
  <p:transition>
    <p:fade/>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مَا بَقيتُ وَبَقِيَ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ٱللَّيْلُ</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وَٱلنَّهَارُ</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as long as I am existent and as long as there are day and night.</a:t>
            </a:r>
          </a:p>
          <a:p>
            <a:pPr marL="342900" indent="-342900" eaLnBrk="1" hangingPunct="1">
              <a:defRPr/>
            </a:pPr>
            <a:r>
              <a:rPr lang="ur-PK" sz="3600" dirty="0">
                <a:solidFill>
                  <a:schemeClr val="tx1"/>
                </a:solidFill>
              </a:rPr>
              <a:t>جب تک کہ میں زندہ ہوں اور روز و شب باقی ہیں</a:t>
            </a:r>
            <a:endParaRPr lang="en-US" sz="3600" b="1" kern="1200" dirty="0">
              <a:solidFill>
                <a:schemeClr val="tx1"/>
              </a:solidFill>
              <a:ea typeface="MS Mincho" pitchFamily="49" charset="-128"/>
            </a:endParaRPr>
          </a:p>
        </p:txBody>
      </p:sp>
      <p:sp>
        <p:nvSpPr>
          <p:cNvPr id="74342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ma baqitu wa baqiya allaylu walnnaharu</a:t>
            </a:r>
          </a:p>
        </p:txBody>
      </p:sp>
      <p:sp>
        <p:nvSpPr>
          <p:cNvPr id="74342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4343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5280026" y="1058864"/>
            <a:ext cx="18065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100 times</a:t>
            </a:r>
            <a:endParaRPr lang="en-US" sz="1600" b="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3048000" y="5859205"/>
            <a:ext cx="6096000" cy="369332"/>
          </a:xfrm>
          <a:prstGeom prst="rect">
            <a:avLst/>
          </a:prstGeom>
        </p:spPr>
        <p:txBody>
          <a:bodyPr>
            <a:spAutoFit/>
          </a:bodyPr>
          <a:lstStyle/>
          <a:p>
            <a:r>
              <a:rPr lang="hi-IN" dirty="0"/>
              <a:t>जब</a:t>
            </a:r>
            <a:r>
              <a:rPr lang="en-IN" dirty="0"/>
              <a:t> </a:t>
            </a:r>
            <a:r>
              <a:rPr lang="hi-IN" dirty="0"/>
              <a:t>तक</a:t>
            </a:r>
            <a:r>
              <a:rPr lang="en-IN" dirty="0"/>
              <a:t> </a:t>
            </a:r>
            <a:r>
              <a:rPr lang="hi-IN" dirty="0"/>
              <a:t>की</a:t>
            </a:r>
            <a:r>
              <a:rPr lang="en-IN" dirty="0"/>
              <a:t> </a:t>
            </a:r>
            <a:r>
              <a:rPr lang="hi-IN" dirty="0"/>
              <a:t>मैं</a:t>
            </a:r>
            <a:r>
              <a:rPr lang="en-IN" dirty="0"/>
              <a:t> </a:t>
            </a:r>
            <a:r>
              <a:rPr lang="hi-IN" dirty="0"/>
              <a:t>ज़िन्दा</a:t>
            </a:r>
            <a:r>
              <a:rPr lang="en-IN" dirty="0"/>
              <a:t> </a:t>
            </a:r>
            <a:r>
              <a:rPr lang="hi-IN" dirty="0"/>
              <a:t>हूँ</a:t>
            </a:r>
            <a:r>
              <a:rPr lang="en-IN" dirty="0"/>
              <a:t> </a:t>
            </a:r>
            <a:r>
              <a:rPr lang="hi-IN" dirty="0"/>
              <a:t>और</a:t>
            </a:r>
            <a:r>
              <a:rPr lang="en-IN" dirty="0"/>
              <a:t> </a:t>
            </a:r>
            <a:r>
              <a:rPr lang="hi-IN" dirty="0"/>
              <a:t>रोज़ो</a:t>
            </a:r>
            <a:r>
              <a:rPr lang="en-IN" dirty="0"/>
              <a:t> </a:t>
            </a:r>
            <a:r>
              <a:rPr lang="hi-IN" dirty="0"/>
              <a:t>शब</a:t>
            </a:r>
            <a:r>
              <a:rPr lang="en-IN" dirty="0"/>
              <a:t> </a:t>
            </a:r>
            <a:r>
              <a:rPr lang="hi-IN" dirty="0"/>
              <a:t>बाक़ी</a:t>
            </a:r>
            <a:r>
              <a:rPr lang="en-IN" dirty="0"/>
              <a:t> </a:t>
            </a:r>
            <a:r>
              <a:rPr lang="hi-IN" dirty="0"/>
              <a:t>हैं</a:t>
            </a:r>
            <a:r>
              <a:rPr lang="en-IN" dirty="0"/>
              <a:t> </a:t>
            </a:r>
          </a:p>
        </p:txBody>
      </p:sp>
    </p:spTree>
    <p:extLst>
      <p:ext uri="{BB962C8B-B14F-4D97-AF65-F5344CB8AC3E}">
        <p14:creationId xmlns:p14="http://schemas.microsoft.com/office/powerpoint/2010/main" val="2336295935"/>
      </p:ext>
    </p:extLst>
  </p:cSld>
  <p:clrMapOvr>
    <a:masterClrMapping/>
  </p:clrMapOvr>
  <p:transition>
    <p:fade/>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وَلاَ جَعَلَهُ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ٱللَّهُ</a:t>
            </a:r>
            <a:r>
              <a:rPr lang="ar-SA" sz="9200" kern="1200" dirty="0">
                <a:solidFill>
                  <a:schemeClr val="bg1"/>
                </a:solidFill>
                <a:latin typeface="Arabic Typesetting" panose="03020402040406030203" pitchFamily="66" charset="-78"/>
                <a:ea typeface="+mn-ea"/>
                <a:cs typeface="Arabic Typesetting" panose="03020402040406030203" pitchFamily="66" charset="-78"/>
              </a:rPr>
              <a:t> آخِرَ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ٱلْعَهْدِ</a:t>
            </a:r>
            <a:r>
              <a:rPr lang="ar-SA" sz="9200" kern="1200" dirty="0">
                <a:solidFill>
                  <a:schemeClr val="bg1"/>
                </a:solidFill>
                <a:latin typeface="Arabic Typesetting" panose="03020402040406030203" pitchFamily="66" charset="-78"/>
                <a:ea typeface="+mn-ea"/>
                <a:cs typeface="Arabic Typesetting" panose="03020402040406030203" pitchFamily="66" charset="-78"/>
              </a:rPr>
              <a:t> مِنِّي لِزِيَارَتِكُمْ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May Allah not cause this (visit) to be the last of my visit to you (all).</a:t>
            </a:r>
          </a:p>
          <a:p>
            <a:pPr marL="342900" indent="-342900" eaLnBrk="1" hangingPunct="1">
              <a:defRPr/>
            </a:pPr>
            <a:r>
              <a:rPr lang="ur-PK" sz="2800" dirty="0">
                <a:solidFill>
                  <a:schemeClr val="tx1"/>
                </a:solidFill>
              </a:rPr>
              <a:t> اور قرار دے خدا میری اس زیارت کو آپ کی آخری زیارت، </a:t>
            </a:r>
            <a:endParaRPr lang="en-US" sz="2800" b="1" kern="1200" dirty="0">
              <a:solidFill>
                <a:schemeClr val="tx1"/>
              </a:solidFill>
              <a:ea typeface="MS Mincho" pitchFamily="49" charset="-128"/>
            </a:endParaRPr>
          </a:p>
        </p:txBody>
      </p:sp>
      <p:sp>
        <p:nvSpPr>
          <p:cNvPr id="74445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la ja`alahu allahu akhira al`ahdi minni liziyaratikum</a:t>
            </a:r>
          </a:p>
        </p:txBody>
      </p:sp>
      <p:sp>
        <p:nvSpPr>
          <p:cNvPr id="74445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4445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5280026" y="1058864"/>
            <a:ext cx="18065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100 times</a:t>
            </a:r>
            <a:endParaRPr lang="en-US" sz="1600" b="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3016469" y="6119336"/>
            <a:ext cx="6096000" cy="369332"/>
          </a:xfrm>
          <a:prstGeom prst="rect">
            <a:avLst/>
          </a:prstGeom>
        </p:spPr>
        <p:txBody>
          <a:bodyPr>
            <a:spAutoFit/>
          </a:bodyPr>
          <a:lstStyle/>
          <a:p>
            <a:r>
              <a:rPr lang="hi-IN" dirty="0"/>
              <a:t>और</a:t>
            </a:r>
            <a:r>
              <a:rPr lang="en-IN" dirty="0"/>
              <a:t> </a:t>
            </a:r>
            <a:r>
              <a:rPr lang="hi-IN" dirty="0"/>
              <a:t>क़रार</a:t>
            </a:r>
            <a:r>
              <a:rPr lang="en-IN" dirty="0"/>
              <a:t> </a:t>
            </a:r>
            <a:r>
              <a:rPr lang="hi-IN" dirty="0"/>
              <a:t>दे</a:t>
            </a:r>
            <a:r>
              <a:rPr lang="en-IN" dirty="0"/>
              <a:t> </a:t>
            </a:r>
            <a:r>
              <a:rPr lang="hi-IN" dirty="0"/>
              <a:t>ख़ुदा</a:t>
            </a:r>
            <a:r>
              <a:rPr lang="en-IN" dirty="0"/>
              <a:t> </a:t>
            </a:r>
            <a:r>
              <a:rPr lang="hi-IN" dirty="0"/>
              <a:t>मेरी</a:t>
            </a:r>
            <a:r>
              <a:rPr lang="en-IN" dirty="0"/>
              <a:t> </a:t>
            </a:r>
            <a:r>
              <a:rPr lang="hi-IN" dirty="0"/>
              <a:t>इस</a:t>
            </a:r>
            <a:r>
              <a:rPr lang="en-IN" dirty="0"/>
              <a:t> </a:t>
            </a:r>
            <a:r>
              <a:rPr lang="hi-IN" dirty="0"/>
              <a:t>ज़्यारत</a:t>
            </a:r>
            <a:r>
              <a:rPr lang="en-IN" dirty="0"/>
              <a:t> </a:t>
            </a:r>
            <a:r>
              <a:rPr lang="hi-IN" dirty="0"/>
              <a:t>को</a:t>
            </a:r>
            <a:r>
              <a:rPr lang="en-IN" dirty="0"/>
              <a:t> </a:t>
            </a:r>
            <a:r>
              <a:rPr lang="hi-IN" dirty="0"/>
              <a:t>आपकी</a:t>
            </a:r>
            <a:r>
              <a:rPr lang="en-IN" dirty="0"/>
              <a:t> </a:t>
            </a:r>
            <a:r>
              <a:rPr lang="hi-IN" dirty="0"/>
              <a:t>आख़िरी</a:t>
            </a:r>
            <a:r>
              <a:rPr lang="en-IN" dirty="0"/>
              <a:t> </a:t>
            </a:r>
            <a:r>
              <a:rPr lang="hi-IN" dirty="0"/>
              <a:t>ज़्यारत</a:t>
            </a:r>
            <a:r>
              <a:rPr lang="en-IN" dirty="0"/>
              <a:t>, </a:t>
            </a:r>
          </a:p>
        </p:txBody>
      </p:sp>
    </p:spTree>
    <p:extLst>
      <p:ext uri="{BB962C8B-B14F-4D97-AF65-F5344CB8AC3E}">
        <p14:creationId xmlns:p14="http://schemas.microsoft.com/office/powerpoint/2010/main" val="759870781"/>
      </p:ext>
    </p:extLst>
  </p:cSld>
  <p:clrMapOvr>
    <a:masterClrMapping/>
  </p:clrMapOvr>
  <p:transition>
    <p:fade/>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اَلسَّلاَمُ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عَلَىٰ</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ٱلْحُسَيْنِ</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Peace be upon al-</a:t>
            </a:r>
            <a:r>
              <a:rPr lang="en-US" sz="3600" b="1" kern="1200" dirty="0" err="1">
                <a:solidFill>
                  <a:schemeClr val="tx1"/>
                </a:solidFill>
                <a:ea typeface="MS Mincho" pitchFamily="49" charset="-128"/>
              </a:rPr>
              <a:t>Husayn</a:t>
            </a:r>
            <a:r>
              <a:rPr lang="en-US" sz="3600" b="1" kern="1200" dirty="0">
                <a:solidFill>
                  <a:schemeClr val="tx1"/>
                </a:solidFill>
                <a:ea typeface="MS Mincho" pitchFamily="49" charset="-128"/>
              </a:rPr>
              <a:t>,</a:t>
            </a:r>
          </a:p>
          <a:p>
            <a:pPr marL="342900" indent="-342900" eaLnBrk="1" hangingPunct="1">
              <a:defRPr/>
            </a:pPr>
            <a:r>
              <a:rPr lang="ur-PK" sz="3600" dirty="0">
                <a:solidFill>
                  <a:schemeClr val="tx1"/>
                </a:solidFill>
              </a:rPr>
              <a:t>سلام ہو میرے مولا امام حسین (ع) پر</a:t>
            </a:r>
            <a:endParaRPr lang="en-US" sz="3600" b="1" kern="1200" dirty="0">
              <a:solidFill>
                <a:schemeClr val="tx1"/>
              </a:solidFill>
              <a:ea typeface="MS Mincho" pitchFamily="49" charset="-128"/>
            </a:endParaRPr>
          </a:p>
        </p:txBody>
      </p:sp>
      <p:sp>
        <p:nvSpPr>
          <p:cNvPr id="74547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alssalamu `ala alhusayni</a:t>
            </a:r>
          </a:p>
        </p:txBody>
      </p:sp>
      <p:sp>
        <p:nvSpPr>
          <p:cNvPr id="74547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4547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5280026" y="1058864"/>
            <a:ext cx="18065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100 times</a:t>
            </a:r>
            <a:endParaRPr lang="en-US" sz="1600" b="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3124200" y="5934643"/>
            <a:ext cx="6096000" cy="369332"/>
          </a:xfrm>
          <a:prstGeom prst="rect">
            <a:avLst/>
          </a:prstGeom>
        </p:spPr>
        <p:txBody>
          <a:bodyPr>
            <a:spAutoFit/>
          </a:bodyPr>
          <a:lstStyle/>
          <a:p>
            <a:r>
              <a:rPr lang="hi-IN" dirty="0"/>
              <a:t>सलाम</a:t>
            </a:r>
            <a:r>
              <a:rPr lang="en-IN" dirty="0"/>
              <a:t> </a:t>
            </a:r>
            <a:r>
              <a:rPr lang="hi-IN" dirty="0"/>
              <a:t>हो</a:t>
            </a:r>
            <a:r>
              <a:rPr lang="en-IN" dirty="0"/>
              <a:t> </a:t>
            </a:r>
            <a:r>
              <a:rPr lang="hi-IN" dirty="0"/>
              <a:t>मेरे</a:t>
            </a:r>
            <a:r>
              <a:rPr lang="en-IN" dirty="0"/>
              <a:t> </a:t>
            </a:r>
            <a:r>
              <a:rPr lang="hi-IN" dirty="0"/>
              <a:t>मौला</a:t>
            </a:r>
            <a:r>
              <a:rPr lang="en-IN" dirty="0"/>
              <a:t> </a:t>
            </a:r>
            <a:r>
              <a:rPr lang="hi-IN" dirty="0"/>
              <a:t>ईमाम</a:t>
            </a:r>
            <a:r>
              <a:rPr lang="en-IN" dirty="0"/>
              <a:t> </a:t>
            </a:r>
            <a:r>
              <a:rPr lang="hi-IN" dirty="0"/>
              <a:t>हुसैन</a:t>
            </a:r>
            <a:r>
              <a:rPr lang="en-IN" dirty="0"/>
              <a:t> </a:t>
            </a:r>
            <a:r>
              <a:rPr lang="hi-IN" dirty="0"/>
              <a:t>पर</a:t>
            </a:r>
            <a:r>
              <a:rPr lang="en-IN" dirty="0"/>
              <a:t>  </a:t>
            </a:r>
          </a:p>
        </p:txBody>
      </p:sp>
    </p:spTree>
    <p:extLst>
      <p:ext uri="{BB962C8B-B14F-4D97-AF65-F5344CB8AC3E}">
        <p14:creationId xmlns:p14="http://schemas.microsoft.com/office/powerpoint/2010/main" val="276575350"/>
      </p:ext>
    </p:extLst>
  </p:cSld>
  <p:clrMapOvr>
    <a:masterClrMapping/>
  </p:clrMapOvr>
  <p:transition>
    <p:fade/>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وَعَلَىٰ</a:t>
            </a:r>
            <a:r>
              <a:rPr lang="ar-SA" sz="9200" kern="1200" dirty="0">
                <a:solidFill>
                  <a:schemeClr val="bg1"/>
                </a:solidFill>
                <a:latin typeface="Arabic Typesetting" panose="03020402040406030203" pitchFamily="66" charset="-78"/>
                <a:ea typeface="+mn-ea"/>
                <a:cs typeface="Arabic Typesetting" panose="03020402040406030203" pitchFamily="66" charset="-78"/>
              </a:rPr>
              <a:t> عَلِيِّ بْنِ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ٱلْحُسَيْنِ</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upon `Ali </a:t>
            </a:r>
            <a:r>
              <a:rPr lang="en-US" sz="3600" b="1" kern="1200" dirty="0" err="1">
                <a:solidFill>
                  <a:schemeClr val="tx1"/>
                </a:solidFill>
                <a:ea typeface="MS Mincho" pitchFamily="49" charset="-128"/>
              </a:rPr>
              <a:t>ibn</a:t>
            </a:r>
            <a:r>
              <a:rPr lang="en-US" sz="3600" b="1" kern="1200" dirty="0">
                <a:solidFill>
                  <a:schemeClr val="tx1"/>
                </a:solidFill>
                <a:ea typeface="MS Mincho" pitchFamily="49" charset="-128"/>
              </a:rPr>
              <a:t> al-</a:t>
            </a:r>
            <a:r>
              <a:rPr lang="en-US" sz="3600" b="1" kern="1200" dirty="0" err="1">
                <a:solidFill>
                  <a:schemeClr val="tx1"/>
                </a:solidFill>
                <a:ea typeface="MS Mincho" pitchFamily="49" charset="-128"/>
              </a:rPr>
              <a:t>Husayn</a:t>
            </a:r>
            <a:r>
              <a:rPr lang="en-US" sz="3600" b="1" kern="1200" dirty="0">
                <a:solidFill>
                  <a:schemeClr val="tx1"/>
                </a:solidFill>
                <a:ea typeface="MS Mincho" pitchFamily="49" charset="-128"/>
              </a:rPr>
              <a:t>,</a:t>
            </a:r>
          </a:p>
          <a:p>
            <a:pPr marL="342900" indent="-342900" eaLnBrk="1" hangingPunct="1">
              <a:defRPr/>
            </a:pPr>
            <a:r>
              <a:rPr lang="ur-PK" sz="3600" dirty="0">
                <a:solidFill>
                  <a:schemeClr val="tx1"/>
                </a:solidFill>
              </a:rPr>
              <a:t> اور شہزادہ علی اکبر (ع) پر،  پسر امام حسین (ع) پر</a:t>
            </a:r>
            <a:endParaRPr lang="en-US" sz="3600" b="1" kern="1200" dirty="0">
              <a:solidFill>
                <a:schemeClr val="tx1"/>
              </a:solidFill>
              <a:ea typeface="MS Mincho" pitchFamily="49" charset="-128"/>
            </a:endParaRPr>
          </a:p>
        </p:txBody>
      </p:sp>
      <p:sp>
        <p:nvSpPr>
          <p:cNvPr id="74650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`ala `aliyyi bni alhusayni</a:t>
            </a:r>
          </a:p>
        </p:txBody>
      </p:sp>
      <p:sp>
        <p:nvSpPr>
          <p:cNvPr id="74650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4650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5280026" y="1058864"/>
            <a:ext cx="18065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100 times</a:t>
            </a:r>
            <a:endParaRPr lang="en-US" sz="1600" b="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2843048" y="6104672"/>
            <a:ext cx="6096000" cy="369332"/>
          </a:xfrm>
          <a:prstGeom prst="rect">
            <a:avLst/>
          </a:prstGeom>
        </p:spPr>
        <p:txBody>
          <a:bodyPr>
            <a:spAutoFit/>
          </a:bodyPr>
          <a:lstStyle/>
          <a:p>
            <a:r>
              <a:rPr lang="hi-IN" dirty="0"/>
              <a:t>शहज़ादा</a:t>
            </a:r>
            <a:r>
              <a:rPr lang="en-IN" dirty="0"/>
              <a:t> </a:t>
            </a:r>
            <a:r>
              <a:rPr lang="hi-IN" dirty="0"/>
              <a:t>अली</a:t>
            </a:r>
            <a:r>
              <a:rPr lang="en-IN" dirty="0"/>
              <a:t> </a:t>
            </a:r>
            <a:r>
              <a:rPr lang="hi-IN" dirty="0"/>
              <a:t>अकबर</a:t>
            </a:r>
            <a:r>
              <a:rPr lang="en-IN" dirty="0"/>
              <a:t> </a:t>
            </a:r>
            <a:r>
              <a:rPr lang="hi-IN" dirty="0"/>
              <a:t>पर</a:t>
            </a:r>
            <a:r>
              <a:rPr lang="en-IN" dirty="0"/>
              <a:t>, </a:t>
            </a:r>
            <a:r>
              <a:rPr lang="hi-IN" dirty="0"/>
              <a:t>पिसर</a:t>
            </a:r>
            <a:r>
              <a:rPr lang="en-IN" dirty="0"/>
              <a:t> </a:t>
            </a:r>
            <a:r>
              <a:rPr lang="hi-IN" dirty="0"/>
              <a:t>ईमाम</a:t>
            </a:r>
            <a:r>
              <a:rPr lang="en-IN" dirty="0"/>
              <a:t> </a:t>
            </a:r>
            <a:r>
              <a:rPr lang="hi-IN" dirty="0"/>
              <a:t>हुसैन</a:t>
            </a:r>
            <a:r>
              <a:rPr lang="en-IN" dirty="0"/>
              <a:t> </a:t>
            </a:r>
            <a:r>
              <a:rPr lang="hi-IN" dirty="0"/>
              <a:t>पर</a:t>
            </a:r>
            <a:r>
              <a:rPr lang="en-IN" dirty="0"/>
              <a:t> </a:t>
            </a:r>
          </a:p>
        </p:txBody>
      </p:sp>
    </p:spTree>
    <p:extLst>
      <p:ext uri="{BB962C8B-B14F-4D97-AF65-F5344CB8AC3E}">
        <p14:creationId xmlns:p14="http://schemas.microsoft.com/office/powerpoint/2010/main" val="2053907955"/>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828800" y="1373188"/>
            <a:ext cx="8763000"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اَلسَّلاَمُ عَلَيْكَ يَا بْنَ فَاطِمَةَ</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Peace be upon you, O son of Fatimah</a:t>
            </a:r>
          </a:p>
          <a:p>
            <a:pPr marL="342900" indent="-342900" eaLnBrk="1" hangingPunct="1">
              <a:defRPr/>
            </a:pPr>
            <a:r>
              <a:rPr lang="ur-PK" sz="3600" dirty="0">
                <a:solidFill>
                  <a:schemeClr val="tx1"/>
                </a:solidFill>
              </a:rPr>
              <a:t>  سلام ہو آپ پر اے فرزند  فاطمہ زہرا (ع)</a:t>
            </a:r>
            <a:endParaRPr lang="en-US" sz="3600" b="1" kern="1200" dirty="0">
              <a:solidFill>
                <a:schemeClr val="tx1"/>
              </a:solidFill>
              <a:ea typeface="MS Mincho" pitchFamily="49" charset="-128"/>
            </a:endParaRPr>
          </a:p>
        </p:txBody>
      </p:sp>
      <p:sp>
        <p:nvSpPr>
          <p:cNvPr id="19460" name="Subtitle 4"/>
          <p:cNvSpPr txBox="1">
            <a:spLocks/>
          </p:cNvSpPr>
          <p:nvPr/>
        </p:nvSpPr>
        <p:spPr bwMode="auto">
          <a:xfrm>
            <a:off x="1770857" y="564931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alssalamu `alayka yabna fatimata</a:t>
            </a:r>
          </a:p>
        </p:txBody>
      </p:sp>
      <p:sp>
        <p:nvSpPr>
          <p:cNvPr id="1946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946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089681" y="4978540"/>
            <a:ext cx="4012637" cy="369332"/>
          </a:xfrm>
          <a:prstGeom prst="rect">
            <a:avLst/>
          </a:prstGeom>
        </p:spPr>
        <p:txBody>
          <a:bodyPr wrap="none">
            <a:spAutoFit/>
          </a:bodyPr>
          <a:lstStyle/>
          <a:p>
            <a:r>
              <a:rPr lang="hi-IN" dirty="0">
                <a:latin typeface="Nirmala UI" pitchFamily="34" charset="0"/>
                <a:cs typeface="Nirmala UI" pitchFamily="34" charset="0"/>
              </a:rPr>
              <a:t>सलाम हो आप पर ऐ फ़रज़न्द फ़ातमा ज़हरा </a:t>
            </a:r>
            <a:endParaRPr lang="en-IN" dirty="0"/>
          </a:p>
        </p:txBody>
      </p:sp>
    </p:spTree>
    <p:extLst>
      <p:ext uri="{BB962C8B-B14F-4D97-AF65-F5344CB8AC3E}">
        <p14:creationId xmlns:p14="http://schemas.microsoft.com/office/powerpoint/2010/main" val="2504744253"/>
      </p:ext>
    </p:extLst>
  </p:cSld>
  <p:clrMapOvr>
    <a:masterClrMapping/>
  </p:clrMapOvr>
  <p:transition>
    <p:fade/>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وَعَلَىٰ</a:t>
            </a:r>
            <a:r>
              <a:rPr lang="ar-SA" sz="9200" kern="1200" dirty="0">
                <a:solidFill>
                  <a:schemeClr val="bg1"/>
                </a:solidFill>
                <a:latin typeface="Arabic Typesetting" panose="03020402040406030203" pitchFamily="66" charset="-78"/>
                <a:ea typeface="+mn-ea"/>
                <a:cs typeface="Arabic Typesetting" panose="03020402040406030203" pitchFamily="66" charset="-78"/>
              </a:rPr>
              <a:t> اوْلاَدِ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ٱلْحُسَيْنِ</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upon the sons of al-</a:t>
            </a:r>
            <a:r>
              <a:rPr lang="en-US" sz="3600" b="1" kern="1200" dirty="0" err="1">
                <a:solidFill>
                  <a:schemeClr val="tx1"/>
                </a:solidFill>
                <a:ea typeface="MS Mincho" pitchFamily="49" charset="-128"/>
              </a:rPr>
              <a:t>Husayn</a:t>
            </a:r>
            <a:r>
              <a:rPr lang="en-US" sz="3600" b="1" kern="1200" dirty="0">
                <a:solidFill>
                  <a:schemeClr val="tx1"/>
                </a:solidFill>
                <a:ea typeface="MS Mincho" pitchFamily="49" charset="-128"/>
              </a:rPr>
              <a:t>,</a:t>
            </a:r>
          </a:p>
          <a:p>
            <a:pPr marL="342900" indent="-342900" eaLnBrk="1" hangingPunct="1">
              <a:defRPr/>
            </a:pPr>
            <a:r>
              <a:rPr lang="ur-PK" sz="3600" dirty="0">
                <a:solidFill>
                  <a:schemeClr val="tx1"/>
                </a:solidFill>
              </a:rPr>
              <a:t> اور جملہ اولاد امام حسین (ع) پر </a:t>
            </a:r>
            <a:endParaRPr lang="en-US" sz="3600" b="1" kern="1200" dirty="0">
              <a:solidFill>
                <a:schemeClr val="tx1"/>
              </a:solidFill>
              <a:ea typeface="MS Mincho" pitchFamily="49" charset="-128"/>
            </a:endParaRPr>
          </a:p>
        </p:txBody>
      </p:sp>
      <p:sp>
        <p:nvSpPr>
          <p:cNvPr id="74752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`ala awladi alhusayni</a:t>
            </a:r>
          </a:p>
        </p:txBody>
      </p:sp>
      <p:sp>
        <p:nvSpPr>
          <p:cNvPr id="74752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4752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5280026" y="1058864"/>
            <a:ext cx="18065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100 times</a:t>
            </a:r>
            <a:endParaRPr lang="en-US" sz="1600" b="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3313113" y="6022455"/>
            <a:ext cx="6096000" cy="369332"/>
          </a:xfrm>
          <a:prstGeom prst="rect">
            <a:avLst/>
          </a:prstGeom>
        </p:spPr>
        <p:txBody>
          <a:bodyPr>
            <a:spAutoFit/>
          </a:bodyPr>
          <a:lstStyle/>
          <a:p>
            <a:r>
              <a:rPr lang="hi-IN" dirty="0"/>
              <a:t>और</a:t>
            </a:r>
            <a:r>
              <a:rPr lang="en-IN" dirty="0"/>
              <a:t> </a:t>
            </a:r>
            <a:r>
              <a:rPr lang="hi-IN" dirty="0"/>
              <a:t>जुमला</a:t>
            </a:r>
            <a:r>
              <a:rPr lang="en-IN" dirty="0"/>
              <a:t> </a:t>
            </a:r>
            <a:r>
              <a:rPr lang="hi-IN" dirty="0"/>
              <a:t>औलाद</a:t>
            </a:r>
            <a:r>
              <a:rPr lang="en-IN" dirty="0"/>
              <a:t> </a:t>
            </a:r>
            <a:r>
              <a:rPr lang="hi-IN" dirty="0"/>
              <a:t>ईमाम</a:t>
            </a:r>
            <a:r>
              <a:rPr lang="en-IN" dirty="0"/>
              <a:t> </a:t>
            </a:r>
            <a:r>
              <a:rPr lang="hi-IN" dirty="0"/>
              <a:t>हुसैन</a:t>
            </a:r>
            <a:r>
              <a:rPr lang="en-IN" dirty="0"/>
              <a:t> </a:t>
            </a:r>
            <a:r>
              <a:rPr lang="hi-IN" dirty="0"/>
              <a:t>पर</a:t>
            </a:r>
            <a:r>
              <a:rPr lang="en-IN" dirty="0"/>
              <a:t> </a:t>
            </a:r>
          </a:p>
        </p:txBody>
      </p:sp>
    </p:spTree>
    <p:extLst>
      <p:ext uri="{BB962C8B-B14F-4D97-AF65-F5344CB8AC3E}">
        <p14:creationId xmlns:p14="http://schemas.microsoft.com/office/powerpoint/2010/main" val="2288507648"/>
      </p:ext>
    </p:extLst>
  </p:cSld>
  <p:clrMapOvr>
    <a:masterClrMapping/>
  </p:clrMapOvr>
  <p:transition>
    <p:fade/>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وَعَلَىٰ</a:t>
            </a:r>
            <a:r>
              <a:rPr lang="ar-SA" sz="9200" kern="1200" dirty="0">
                <a:solidFill>
                  <a:schemeClr val="bg1"/>
                </a:solidFill>
                <a:latin typeface="Arabic Typesetting" panose="03020402040406030203" pitchFamily="66" charset="-78"/>
                <a:ea typeface="+mn-ea"/>
                <a:cs typeface="Arabic Typesetting" panose="03020402040406030203" pitchFamily="66" charset="-78"/>
              </a:rPr>
              <a:t> اصْحَابِ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ٱلْحُسَيْنِ</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and upon the companions of al-</a:t>
            </a:r>
            <a:r>
              <a:rPr lang="en-US" sz="3600" b="1" kern="1200" dirty="0" err="1">
                <a:solidFill>
                  <a:schemeClr val="tx1"/>
                </a:solidFill>
                <a:ea typeface="MS Mincho" pitchFamily="49" charset="-128"/>
              </a:rPr>
              <a:t>Husayn</a:t>
            </a:r>
            <a:r>
              <a:rPr lang="en-US" sz="3600" b="1" kern="1200" dirty="0">
                <a:solidFill>
                  <a:schemeClr val="tx1"/>
                </a:solidFill>
                <a:ea typeface="MS Mincho" pitchFamily="49" charset="-128"/>
              </a:rPr>
              <a:t>.</a:t>
            </a:r>
          </a:p>
          <a:p>
            <a:pPr marL="342900" indent="-342900" eaLnBrk="1" hangingPunct="1">
              <a:defRPr/>
            </a:pPr>
            <a:r>
              <a:rPr lang="ur-PK" sz="3600" dirty="0">
                <a:solidFill>
                  <a:schemeClr val="tx1"/>
                </a:solidFill>
              </a:rPr>
              <a:t>اور اصحاب امام حسین (ع) پر -</a:t>
            </a:r>
            <a:endParaRPr lang="en-US" sz="3600" b="1" kern="1200" dirty="0">
              <a:solidFill>
                <a:schemeClr val="tx1"/>
              </a:solidFill>
              <a:ea typeface="MS Mincho" pitchFamily="49" charset="-128"/>
            </a:endParaRPr>
          </a:p>
        </p:txBody>
      </p:sp>
      <p:sp>
        <p:nvSpPr>
          <p:cNvPr id="74854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`ala ashabi alhusayni</a:t>
            </a:r>
          </a:p>
        </p:txBody>
      </p:sp>
      <p:sp>
        <p:nvSpPr>
          <p:cNvPr id="74854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4855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5280026" y="1058864"/>
            <a:ext cx="18065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100 times</a:t>
            </a:r>
            <a:endParaRPr lang="en-US" sz="1600" b="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3313113" y="5943628"/>
            <a:ext cx="6096000" cy="369332"/>
          </a:xfrm>
          <a:prstGeom prst="rect">
            <a:avLst/>
          </a:prstGeom>
        </p:spPr>
        <p:txBody>
          <a:bodyPr>
            <a:spAutoFit/>
          </a:bodyPr>
          <a:lstStyle/>
          <a:p>
            <a:r>
              <a:rPr lang="hi-IN" dirty="0"/>
              <a:t>और</a:t>
            </a:r>
            <a:r>
              <a:rPr lang="en-IN" dirty="0"/>
              <a:t> </a:t>
            </a:r>
            <a:r>
              <a:rPr lang="hi-IN" dirty="0"/>
              <a:t>असहाब</a:t>
            </a:r>
            <a:r>
              <a:rPr lang="en-IN" dirty="0"/>
              <a:t> </a:t>
            </a:r>
            <a:r>
              <a:rPr lang="hi-IN" dirty="0"/>
              <a:t>ईमाम</a:t>
            </a:r>
            <a:r>
              <a:rPr lang="en-IN" dirty="0"/>
              <a:t> </a:t>
            </a:r>
            <a:r>
              <a:rPr lang="hi-IN" dirty="0"/>
              <a:t>हुसैन</a:t>
            </a:r>
            <a:r>
              <a:rPr lang="en-IN" dirty="0"/>
              <a:t> </a:t>
            </a:r>
            <a:r>
              <a:rPr lang="hi-IN" dirty="0"/>
              <a:t>पर</a:t>
            </a:r>
            <a:r>
              <a:rPr lang="en-IN" dirty="0"/>
              <a:t> </a:t>
            </a:r>
          </a:p>
        </p:txBody>
      </p:sp>
    </p:spTree>
    <p:extLst>
      <p:ext uri="{BB962C8B-B14F-4D97-AF65-F5344CB8AC3E}">
        <p14:creationId xmlns:p14="http://schemas.microsoft.com/office/powerpoint/2010/main" val="3227346805"/>
      </p:ext>
    </p:extLst>
  </p:cSld>
  <p:clrMapOvr>
    <a:masterClrMapping/>
  </p:clrMapOvr>
  <p:transition>
    <p:fade/>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en-US" sz="9200" kern="1200" dirty="0">
                <a:solidFill>
                  <a:schemeClr val="bg1"/>
                </a:solidFill>
                <a:latin typeface="Arabic Typesetting" panose="03020402040406030203" pitchFamily="66" charset="-78"/>
                <a:ea typeface="+mn-ea"/>
                <a:cs typeface="Arabic Typesetting" panose="03020402040406030203" pitchFamily="66" charset="-78"/>
              </a:rPr>
              <a:t>THEN RECITE</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r>
              <a:rPr lang="hi-IN" sz="3600" dirty="0">
                <a:solidFill>
                  <a:schemeClr val="bg1">
                    <a:lumMod val="95000"/>
                  </a:schemeClr>
                </a:solidFill>
              </a:rPr>
              <a:t>फिर</a:t>
            </a:r>
            <a:r>
              <a:rPr lang="en-IN" sz="3600" dirty="0">
                <a:solidFill>
                  <a:schemeClr val="bg1">
                    <a:lumMod val="95000"/>
                  </a:schemeClr>
                </a:solidFill>
              </a:rPr>
              <a:t> </a:t>
            </a:r>
            <a:r>
              <a:rPr lang="hi-IN" sz="3600" dirty="0">
                <a:solidFill>
                  <a:schemeClr val="bg1">
                    <a:lumMod val="95000"/>
                  </a:schemeClr>
                </a:solidFill>
              </a:rPr>
              <a:t>कहें</a:t>
            </a:r>
            <a:r>
              <a:rPr lang="en-IN" sz="3600" dirty="0">
                <a:solidFill>
                  <a:schemeClr val="bg1">
                    <a:lumMod val="95000"/>
                  </a:schemeClr>
                </a:solidFill>
              </a:rPr>
              <a:t> </a:t>
            </a:r>
            <a:r>
              <a:rPr lang="hi-IN" sz="3600" dirty="0">
                <a:solidFill>
                  <a:schemeClr val="bg1">
                    <a:lumMod val="95000"/>
                  </a:schemeClr>
                </a:solidFill>
              </a:rPr>
              <a:t>:</a:t>
            </a:r>
            <a:endParaRPr lang="en-IN" sz="3600" dirty="0">
              <a:solidFill>
                <a:schemeClr val="bg1">
                  <a:lumMod val="95000"/>
                </a:schemeClr>
              </a:solidFill>
            </a:endParaRPr>
          </a:p>
        </p:txBody>
      </p:sp>
      <p:sp>
        <p:nvSpPr>
          <p:cNvPr id="74854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endParaRPr lang="fi-FI" sz="3200" b="1" i="1" dirty="0">
              <a:solidFill>
                <a:srgbClr val="FFFFFF"/>
              </a:solidFill>
              <a:ea typeface="MS Mincho" pitchFamily="49" charset="-128"/>
            </a:endParaRPr>
          </a:p>
        </p:txBody>
      </p:sp>
      <p:sp>
        <p:nvSpPr>
          <p:cNvPr id="74854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4855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Tree>
    <p:extLst>
      <p:ext uri="{BB962C8B-B14F-4D97-AF65-F5344CB8AC3E}">
        <p14:creationId xmlns:p14="http://schemas.microsoft.com/office/powerpoint/2010/main" val="423683381"/>
      </p:ext>
    </p:extLst>
  </p:cSld>
  <p:clrMapOvr>
    <a:masterClrMapping/>
  </p:clrMapOvr>
  <p:transition>
    <p:fade/>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اَللَّهُمَّ خُصَّ انْتَ اوَّلَ ظَالِمٍ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بِٱللَّعْنِ</a:t>
            </a:r>
            <a:r>
              <a:rPr lang="ar-SA" sz="9200" kern="1200" dirty="0">
                <a:solidFill>
                  <a:schemeClr val="bg1"/>
                </a:solidFill>
                <a:latin typeface="Arabic Typesetting" panose="03020402040406030203" pitchFamily="66" charset="-78"/>
                <a:ea typeface="+mn-ea"/>
                <a:cs typeface="Arabic Typesetting" panose="03020402040406030203" pitchFamily="66" charset="-78"/>
              </a:rPr>
              <a:t> مِنِّي</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O Allah, withhold (specially) blessing from the foremost persecutor</a:t>
            </a:r>
          </a:p>
          <a:p>
            <a:pPr marL="342900" indent="-342900" eaLnBrk="1" hangingPunct="1">
              <a:defRPr/>
            </a:pPr>
            <a:r>
              <a:rPr lang="ur-PK" sz="2800" dirty="0">
                <a:solidFill>
                  <a:schemeClr val="tx1"/>
                </a:solidFill>
              </a:rPr>
              <a:t>خدا وندا مخصوص کر تو پہلے ظالم کو میری طرف سے لعنت کے ساتھ</a:t>
            </a:r>
            <a:endParaRPr lang="en-US" sz="2800" b="1" kern="1200" dirty="0">
              <a:solidFill>
                <a:schemeClr val="tx1"/>
              </a:solidFill>
              <a:ea typeface="MS Mincho" pitchFamily="49" charset="-128"/>
            </a:endParaRPr>
          </a:p>
        </p:txBody>
      </p:sp>
      <p:sp>
        <p:nvSpPr>
          <p:cNvPr id="166298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allahumma khussa anta awwala zalimin billa`ni minni</a:t>
            </a:r>
          </a:p>
        </p:txBody>
      </p:sp>
      <p:sp>
        <p:nvSpPr>
          <p:cNvPr id="166298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66298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48000" y="6244359"/>
            <a:ext cx="6096000" cy="369332"/>
          </a:xfrm>
          <a:prstGeom prst="rect">
            <a:avLst/>
          </a:prstGeom>
        </p:spPr>
        <p:txBody>
          <a:bodyPr>
            <a:spAutoFit/>
          </a:bodyPr>
          <a:lstStyle/>
          <a:p>
            <a:r>
              <a:rPr lang="hi-IN" dirty="0"/>
              <a:t>ख़ुदा</a:t>
            </a:r>
            <a:r>
              <a:rPr lang="en-IN" dirty="0"/>
              <a:t> </a:t>
            </a:r>
            <a:r>
              <a:rPr lang="hi-IN" dirty="0"/>
              <a:t>वंदा</a:t>
            </a:r>
            <a:r>
              <a:rPr lang="en-IN" dirty="0"/>
              <a:t> </a:t>
            </a:r>
            <a:r>
              <a:rPr lang="hi-IN" dirty="0"/>
              <a:t>मख़्सूस</a:t>
            </a:r>
            <a:r>
              <a:rPr lang="en-IN" dirty="0"/>
              <a:t> </a:t>
            </a:r>
            <a:r>
              <a:rPr lang="hi-IN" dirty="0"/>
              <a:t>कर</a:t>
            </a:r>
            <a:r>
              <a:rPr lang="en-IN" dirty="0"/>
              <a:t> </a:t>
            </a:r>
            <a:r>
              <a:rPr lang="hi-IN" dirty="0"/>
              <a:t>तू</a:t>
            </a:r>
            <a:r>
              <a:rPr lang="en-IN" dirty="0"/>
              <a:t> </a:t>
            </a:r>
            <a:r>
              <a:rPr lang="hi-IN" dirty="0"/>
              <a:t>पहले</a:t>
            </a:r>
            <a:r>
              <a:rPr lang="en-IN" dirty="0"/>
              <a:t> </a:t>
            </a:r>
            <a:r>
              <a:rPr lang="hi-IN" dirty="0"/>
              <a:t>ज़ालिम</a:t>
            </a:r>
            <a:r>
              <a:rPr lang="en-IN" dirty="0"/>
              <a:t> </a:t>
            </a:r>
            <a:r>
              <a:rPr lang="hi-IN" dirty="0"/>
              <a:t>को</a:t>
            </a:r>
            <a:r>
              <a:rPr lang="en-IN" dirty="0"/>
              <a:t> </a:t>
            </a:r>
            <a:r>
              <a:rPr lang="hi-IN" dirty="0"/>
              <a:t>तरफ़</a:t>
            </a:r>
            <a:r>
              <a:rPr lang="en-IN" dirty="0"/>
              <a:t> </a:t>
            </a:r>
            <a:r>
              <a:rPr lang="hi-IN" dirty="0"/>
              <a:t>से</a:t>
            </a:r>
            <a:r>
              <a:rPr lang="en-IN" dirty="0"/>
              <a:t> </a:t>
            </a:r>
            <a:r>
              <a:rPr lang="hi-IN" dirty="0"/>
              <a:t>लानत</a:t>
            </a:r>
            <a:r>
              <a:rPr lang="en-IN" dirty="0"/>
              <a:t> </a:t>
            </a:r>
            <a:r>
              <a:rPr lang="hi-IN" dirty="0"/>
              <a:t>के</a:t>
            </a:r>
            <a:r>
              <a:rPr lang="en-IN" dirty="0"/>
              <a:t> </a:t>
            </a:r>
            <a:r>
              <a:rPr lang="hi-IN" dirty="0"/>
              <a:t>साथ</a:t>
            </a:r>
            <a:r>
              <a:rPr lang="en-IN" dirty="0"/>
              <a:t> </a:t>
            </a:r>
          </a:p>
        </p:txBody>
      </p:sp>
    </p:spTree>
    <p:extLst>
      <p:ext uri="{BB962C8B-B14F-4D97-AF65-F5344CB8AC3E}">
        <p14:creationId xmlns:p14="http://schemas.microsoft.com/office/powerpoint/2010/main" val="1158462275"/>
      </p:ext>
    </p:extLst>
  </p:cSld>
  <p:clrMapOvr>
    <a:masterClrMapping/>
  </p:clrMapOvr>
  <p:transition>
    <p:fade/>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وَٱبْدَا</a:t>
            </a:r>
            <a:r>
              <a:rPr lang="ar-SA" sz="9200" kern="1200" dirty="0">
                <a:solidFill>
                  <a:schemeClr val="bg1"/>
                </a:solidFill>
                <a:latin typeface="Arabic Typesetting" panose="03020402040406030203" pitchFamily="66" charset="-78"/>
                <a:ea typeface="+mn-ea"/>
                <a:cs typeface="Arabic Typesetting" panose="03020402040406030203" pitchFamily="66" charset="-78"/>
              </a:rPr>
              <a:t> بِهِ اوَّلاَ</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and begin with him first,</a:t>
            </a:r>
          </a:p>
          <a:p>
            <a:pPr marL="342900" indent="-342900" eaLnBrk="1" hangingPunct="1">
              <a:defRPr/>
            </a:pPr>
            <a:r>
              <a:rPr lang="ur-PK" sz="3600" dirty="0">
                <a:solidFill>
                  <a:schemeClr val="tx1"/>
                </a:solidFill>
              </a:rPr>
              <a:t> اور ابتداء کر پہلے اسی ظالم سے </a:t>
            </a:r>
            <a:endParaRPr lang="en-US" sz="3600" b="1" kern="1200" dirty="0">
              <a:solidFill>
                <a:schemeClr val="tx1"/>
              </a:solidFill>
              <a:ea typeface="MS Mincho" pitchFamily="49" charset="-128"/>
            </a:endParaRPr>
          </a:p>
        </p:txBody>
      </p:sp>
      <p:sp>
        <p:nvSpPr>
          <p:cNvPr id="166400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wabda' bihi awwalan</a:t>
            </a:r>
          </a:p>
        </p:txBody>
      </p:sp>
      <p:sp>
        <p:nvSpPr>
          <p:cNvPr id="166400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66400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858814" y="5815299"/>
            <a:ext cx="6096000" cy="369332"/>
          </a:xfrm>
          <a:prstGeom prst="rect">
            <a:avLst/>
          </a:prstGeom>
        </p:spPr>
        <p:txBody>
          <a:bodyPr>
            <a:spAutoFit/>
          </a:bodyPr>
          <a:lstStyle/>
          <a:p>
            <a:r>
              <a:rPr lang="hi-IN" dirty="0"/>
              <a:t>और</a:t>
            </a:r>
            <a:r>
              <a:rPr lang="en-IN" dirty="0"/>
              <a:t> </a:t>
            </a:r>
            <a:r>
              <a:rPr lang="hi-IN" dirty="0"/>
              <a:t>इब्तेदा</a:t>
            </a:r>
            <a:r>
              <a:rPr lang="en-IN" dirty="0"/>
              <a:t> </a:t>
            </a:r>
            <a:r>
              <a:rPr lang="hi-IN" dirty="0"/>
              <a:t>कर</a:t>
            </a:r>
            <a:r>
              <a:rPr lang="en-IN" dirty="0"/>
              <a:t> </a:t>
            </a:r>
            <a:r>
              <a:rPr lang="hi-IN" dirty="0"/>
              <a:t>पहले</a:t>
            </a:r>
            <a:r>
              <a:rPr lang="en-IN" dirty="0"/>
              <a:t> </a:t>
            </a:r>
            <a:r>
              <a:rPr lang="hi-IN" dirty="0" smtClean="0"/>
              <a:t>इस</a:t>
            </a:r>
            <a:r>
              <a:rPr lang="en-IN" dirty="0"/>
              <a:t> </a:t>
            </a:r>
            <a:r>
              <a:rPr lang="hi-IN" dirty="0"/>
              <a:t>ज़ालिम</a:t>
            </a:r>
            <a:r>
              <a:rPr lang="en-IN" dirty="0"/>
              <a:t> </a:t>
            </a:r>
            <a:r>
              <a:rPr lang="hi-IN" dirty="0"/>
              <a:t>से</a:t>
            </a:r>
            <a:r>
              <a:rPr lang="en-IN" dirty="0"/>
              <a:t> </a:t>
            </a:r>
          </a:p>
        </p:txBody>
      </p:sp>
    </p:spTree>
    <p:extLst>
      <p:ext uri="{BB962C8B-B14F-4D97-AF65-F5344CB8AC3E}">
        <p14:creationId xmlns:p14="http://schemas.microsoft.com/office/powerpoint/2010/main" val="1721156165"/>
      </p:ext>
    </p:extLst>
  </p:cSld>
  <p:clrMapOvr>
    <a:masterClrMapping/>
  </p:clrMapOvr>
  <p:transition>
    <p:fade/>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ثُمَّ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ٱلْعَنِ</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ٱلثَّانِيَ</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وَٱلثَّالِثَ</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وَٱلرَّابِعَ</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and then withhold blessing from the second, the third, and the fourth.</a:t>
            </a:r>
          </a:p>
          <a:p>
            <a:pPr marL="342900" indent="-342900" eaLnBrk="1" hangingPunct="1">
              <a:defRPr/>
            </a:pPr>
            <a:r>
              <a:rPr lang="ur-PK" sz="3600" dirty="0">
                <a:solidFill>
                  <a:schemeClr val="tx1"/>
                </a:solidFill>
              </a:rPr>
              <a:t>پھر دوسرے پر پھر تیسرے پر پھر چوتھے پر،</a:t>
            </a:r>
            <a:endParaRPr lang="en-US" sz="3600" b="1" kern="1200" dirty="0">
              <a:solidFill>
                <a:schemeClr val="tx1"/>
              </a:solidFill>
              <a:ea typeface="MS Mincho" pitchFamily="49" charset="-128"/>
            </a:endParaRPr>
          </a:p>
        </p:txBody>
      </p:sp>
      <p:sp>
        <p:nvSpPr>
          <p:cNvPr id="166502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thumma il`an alththaniya walththalitha walrrabi`a</a:t>
            </a:r>
          </a:p>
        </p:txBody>
      </p:sp>
      <p:sp>
        <p:nvSpPr>
          <p:cNvPr id="166502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66503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779986" y="6119336"/>
            <a:ext cx="6096000" cy="369332"/>
          </a:xfrm>
          <a:prstGeom prst="rect">
            <a:avLst/>
          </a:prstGeom>
        </p:spPr>
        <p:txBody>
          <a:bodyPr>
            <a:spAutoFit/>
          </a:bodyPr>
          <a:lstStyle/>
          <a:p>
            <a:r>
              <a:rPr lang="hi-IN" dirty="0"/>
              <a:t>फिर</a:t>
            </a:r>
            <a:r>
              <a:rPr lang="en-IN" dirty="0"/>
              <a:t> </a:t>
            </a:r>
            <a:r>
              <a:rPr lang="hi-IN" dirty="0"/>
              <a:t>दुसरे</a:t>
            </a:r>
            <a:r>
              <a:rPr lang="en-IN" dirty="0"/>
              <a:t> </a:t>
            </a:r>
            <a:r>
              <a:rPr lang="hi-IN" dirty="0"/>
              <a:t>पर</a:t>
            </a:r>
            <a:r>
              <a:rPr lang="en-IN" dirty="0"/>
              <a:t> </a:t>
            </a:r>
            <a:r>
              <a:rPr lang="hi-IN" dirty="0"/>
              <a:t>फिर</a:t>
            </a:r>
            <a:r>
              <a:rPr lang="en-IN" dirty="0"/>
              <a:t> </a:t>
            </a:r>
            <a:r>
              <a:rPr lang="hi-IN" dirty="0"/>
              <a:t>तीसरे</a:t>
            </a:r>
            <a:r>
              <a:rPr lang="en-IN" dirty="0"/>
              <a:t> </a:t>
            </a:r>
            <a:r>
              <a:rPr lang="hi-IN" dirty="0"/>
              <a:t>पर</a:t>
            </a:r>
            <a:r>
              <a:rPr lang="en-IN" dirty="0"/>
              <a:t>, </a:t>
            </a:r>
            <a:r>
              <a:rPr lang="hi-IN" dirty="0"/>
              <a:t>फिर</a:t>
            </a:r>
            <a:r>
              <a:rPr lang="en-IN" dirty="0"/>
              <a:t> </a:t>
            </a:r>
            <a:r>
              <a:rPr lang="hi-IN" dirty="0"/>
              <a:t>चौथे</a:t>
            </a:r>
            <a:r>
              <a:rPr lang="en-IN" dirty="0"/>
              <a:t> </a:t>
            </a:r>
            <a:r>
              <a:rPr lang="hi-IN" dirty="0" smtClean="0"/>
              <a:t>पर</a:t>
            </a:r>
            <a:endParaRPr lang="en-IN" dirty="0"/>
          </a:p>
        </p:txBody>
      </p:sp>
    </p:spTree>
    <p:extLst>
      <p:ext uri="{BB962C8B-B14F-4D97-AF65-F5344CB8AC3E}">
        <p14:creationId xmlns:p14="http://schemas.microsoft.com/office/powerpoint/2010/main" val="336369604"/>
      </p:ext>
    </p:extLst>
  </p:cSld>
  <p:clrMapOvr>
    <a:masterClrMapping/>
  </p:clrMapOvr>
  <p:transition>
    <p:fade/>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اَللَّهُمَّ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ٱلْعَنْ</a:t>
            </a:r>
            <a:r>
              <a:rPr lang="ar-SA" sz="9200" kern="1200" dirty="0">
                <a:solidFill>
                  <a:schemeClr val="bg1"/>
                </a:solidFill>
                <a:latin typeface="Arabic Typesetting" panose="03020402040406030203" pitchFamily="66" charset="-78"/>
                <a:ea typeface="+mn-ea"/>
                <a:cs typeface="Arabic Typesetting" panose="03020402040406030203" pitchFamily="66" charset="-78"/>
              </a:rPr>
              <a:t> يَزِيدَ خَامِساً</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O Allah, withhold blessing from </a:t>
            </a:r>
            <a:r>
              <a:rPr lang="en-US" sz="3600" b="1" kern="1200" dirty="0" err="1">
                <a:solidFill>
                  <a:schemeClr val="tx1"/>
                </a:solidFill>
                <a:ea typeface="MS Mincho" pitchFamily="49" charset="-128"/>
              </a:rPr>
              <a:t>Yazid</a:t>
            </a:r>
            <a:r>
              <a:rPr lang="en-US" sz="3600" b="1" kern="1200" dirty="0">
                <a:solidFill>
                  <a:schemeClr val="tx1"/>
                </a:solidFill>
                <a:ea typeface="MS Mincho" pitchFamily="49" charset="-128"/>
              </a:rPr>
              <a:t> fifthly,</a:t>
            </a:r>
          </a:p>
          <a:p>
            <a:pPr marL="342900" indent="-342900" eaLnBrk="1" hangingPunct="1">
              <a:defRPr/>
            </a:pPr>
            <a:r>
              <a:rPr lang="ur-PK" sz="3600" dirty="0">
                <a:solidFill>
                  <a:schemeClr val="tx1"/>
                </a:solidFill>
              </a:rPr>
              <a:t>خدا وندا لعنت کر تو یزید بن معاویہ ملعون پانچویں پر</a:t>
            </a:r>
            <a:endParaRPr lang="en-US" sz="3600" b="1" kern="1200" dirty="0">
              <a:solidFill>
                <a:schemeClr val="tx1"/>
              </a:solidFill>
              <a:ea typeface="MS Mincho" pitchFamily="49" charset="-128"/>
            </a:endParaRPr>
          </a:p>
        </p:txBody>
      </p:sp>
      <p:sp>
        <p:nvSpPr>
          <p:cNvPr id="166605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allahumma il`an yazida khamisan</a:t>
            </a:r>
          </a:p>
        </p:txBody>
      </p:sp>
      <p:sp>
        <p:nvSpPr>
          <p:cNvPr id="166605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66605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66257" y="5890736"/>
            <a:ext cx="6096000" cy="369332"/>
          </a:xfrm>
          <a:prstGeom prst="rect">
            <a:avLst/>
          </a:prstGeom>
        </p:spPr>
        <p:txBody>
          <a:bodyPr>
            <a:spAutoFit/>
          </a:bodyPr>
          <a:lstStyle/>
          <a:p>
            <a:r>
              <a:rPr lang="en-IN" dirty="0"/>
              <a:t> </a:t>
            </a:r>
            <a:r>
              <a:rPr lang="hi-IN" dirty="0"/>
              <a:t>ख़ुदा</a:t>
            </a:r>
            <a:r>
              <a:rPr lang="en-IN" dirty="0"/>
              <a:t> </a:t>
            </a:r>
            <a:r>
              <a:rPr lang="hi-IN" dirty="0"/>
              <a:t>वंदा</a:t>
            </a:r>
            <a:r>
              <a:rPr lang="en-IN" dirty="0"/>
              <a:t> </a:t>
            </a:r>
            <a:r>
              <a:rPr lang="hi-IN" dirty="0"/>
              <a:t>लानत</a:t>
            </a:r>
            <a:r>
              <a:rPr lang="en-IN" dirty="0"/>
              <a:t> </a:t>
            </a:r>
            <a:r>
              <a:rPr lang="hi-IN" dirty="0"/>
              <a:t>कर</a:t>
            </a:r>
            <a:r>
              <a:rPr lang="en-IN" dirty="0"/>
              <a:t> </a:t>
            </a:r>
            <a:r>
              <a:rPr lang="hi-IN" dirty="0"/>
              <a:t>तू</a:t>
            </a:r>
            <a:r>
              <a:rPr lang="en-IN" dirty="0"/>
              <a:t> </a:t>
            </a:r>
            <a:r>
              <a:rPr lang="hi-IN" dirty="0"/>
              <a:t>यज़ीद</a:t>
            </a:r>
            <a:r>
              <a:rPr lang="en-IN" dirty="0"/>
              <a:t> </a:t>
            </a:r>
            <a:r>
              <a:rPr lang="hi-IN" dirty="0"/>
              <a:t>बिन</a:t>
            </a:r>
            <a:r>
              <a:rPr lang="en-IN" dirty="0"/>
              <a:t> </a:t>
            </a:r>
            <a:r>
              <a:rPr lang="hi-IN" dirty="0"/>
              <a:t>मुआविया</a:t>
            </a:r>
            <a:r>
              <a:rPr lang="en-IN" dirty="0"/>
              <a:t> </a:t>
            </a:r>
            <a:r>
              <a:rPr lang="hi-IN" dirty="0"/>
              <a:t>मलऊन</a:t>
            </a:r>
            <a:r>
              <a:rPr lang="en-IN" dirty="0"/>
              <a:t> </a:t>
            </a:r>
            <a:r>
              <a:rPr lang="hi-IN" dirty="0"/>
              <a:t>पांचवे</a:t>
            </a:r>
            <a:r>
              <a:rPr lang="en-IN" dirty="0"/>
              <a:t> </a:t>
            </a:r>
            <a:r>
              <a:rPr lang="hi-IN" dirty="0"/>
              <a:t>पर</a:t>
            </a:r>
            <a:r>
              <a:rPr lang="en-IN" dirty="0"/>
              <a:t>, </a:t>
            </a:r>
          </a:p>
        </p:txBody>
      </p:sp>
    </p:spTree>
    <p:extLst>
      <p:ext uri="{BB962C8B-B14F-4D97-AF65-F5344CB8AC3E}">
        <p14:creationId xmlns:p14="http://schemas.microsoft.com/office/powerpoint/2010/main" val="2386154123"/>
      </p:ext>
    </p:extLst>
  </p:cSld>
  <p:clrMapOvr>
    <a:masterClrMapping/>
  </p:clrMapOvr>
  <p:transition>
    <p:fade/>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وَٱلْعَنْ</a:t>
            </a:r>
            <a:r>
              <a:rPr lang="ar-SA" sz="9200" kern="1200" dirty="0">
                <a:solidFill>
                  <a:schemeClr val="bg1"/>
                </a:solidFill>
                <a:latin typeface="Arabic Typesetting" panose="03020402040406030203" pitchFamily="66" charset="-78"/>
                <a:ea typeface="+mn-ea"/>
                <a:cs typeface="Arabic Typesetting" panose="03020402040406030203" pitchFamily="66" charset="-78"/>
              </a:rPr>
              <a:t> عُبَيْدَ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ٱللَّهِ</a:t>
            </a:r>
            <a:r>
              <a:rPr lang="ar-SA" sz="9200" kern="1200" dirty="0">
                <a:solidFill>
                  <a:schemeClr val="bg1"/>
                </a:solidFill>
                <a:latin typeface="Arabic Typesetting" panose="03020402040406030203" pitchFamily="66" charset="-78"/>
                <a:ea typeface="+mn-ea"/>
                <a:cs typeface="Arabic Typesetting" panose="03020402040406030203" pitchFamily="66" charset="-78"/>
              </a:rPr>
              <a:t> بْنَ زِيَادٍ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وَٱبْنَ</a:t>
            </a:r>
            <a:r>
              <a:rPr lang="ar-SA" sz="9200" kern="1200" dirty="0">
                <a:solidFill>
                  <a:schemeClr val="bg1"/>
                </a:solidFill>
                <a:latin typeface="Arabic Typesetting" panose="03020402040406030203" pitchFamily="66" charset="-78"/>
                <a:ea typeface="+mn-ea"/>
                <a:cs typeface="Arabic Typesetting" panose="03020402040406030203" pitchFamily="66" charset="-78"/>
              </a:rPr>
              <a:t> مَرْجَانَةَ</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and withhold blessing from `</a:t>
            </a:r>
            <a:r>
              <a:rPr lang="en-US" sz="2800" b="1" kern="1200" dirty="0" err="1">
                <a:solidFill>
                  <a:schemeClr val="tx1"/>
                </a:solidFill>
                <a:ea typeface="MS Mincho" pitchFamily="49" charset="-128"/>
              </a:rPr>
              <a:t>Ubaydullah</a:t>
            </a:r>
            <a:r>
              <a:rPr lang="en-US" sz="2800" b="1" kern="1200" dirty="0">
                <a:solidFill>
                  <a:schemeClr val="tx1"/>
                </a:solidFill>
                <a:ea typeface="MS Mincho" pitchFamily="49" charset="-128"/>
              </a:rPr>
              <a:t> </a:t>
            </a:r>
            <a:r>
              <a:rPr lang="en-US" sz="2800" b="1" kern="1200" dirty="0" err="1">
                <a:solidFill>
                  <a:schemeClr val="tx1"/>
                </a:solidFill>
                <a:ea typeface="MS Mincho" pitchFamily="49" charset="-128"/>
              </a:rPr>
              <a:t>ibn</a:t>
            </a:r>
            <a:r>
              <a:rPr lang="en-US" sz="2800" b="1" kern="1200" dirty="0">
                <a:solidFill>
                  <a:schemeClr val="tx1"/>
                </a:solidFill>
                <a:ea typeface="MS Mincho" pitchFamily="49" charset="-128"/>
              </a:rPr>
              <a:t> </a:t>
            </a:r>
            <a:r>
              <a:rPr lang="en-US" sz="2800" b="1" kern="1200" dirty="0" err="1">
                <a:solidFill>
                  <a:schemeClr val="tx1"/>
                </a:solidFill>
                <a:ea typeface="MS Mincho" pitchFamily="49" charset="-128"/>
              </a:rPr>
              <a:t>Ziyad</a:t>
            </a:r>
            <a:r>
              <a:rPr lang="en-US" sz="2800" b="1" kern="1200" dirty="0">
                <a:solidFill>
                  <a:schemeClr val="tx1"/>
                </a:solidFill>
                <a:ea typeface="MS Mincho" pitchFamily="49" charset="-128"/>
              </a:rPr>
              <a:t>, the son of </a:t>
            </a:r>
            <a:r>
              <a:rPr lang="en-US" sz="2800" b="1" kern="1200" dirty="0" err="1">
                <a:solidFill>
                  <a:schemeClr val="tx1"/>
                </a:solidFill>
                <a:ea typeface="MS Mincho" pitchFamily="49" charset="-128"/>
              </a:rPr>
              <a:t>Marjanah</a:t>
            </a:r>
            <a:r>
              <a:rPr lang="en-US" sz="2800" b="1" kern="1200" dirty="0">
                <a:solidFill>
                  <a:schemeClr val="tx1"/>
                </a:solidFill>
                <a:ea typeface="MS Mincho" pitchFamily="49" charset="-128"/>
              </a:rPr>
              <a:t>,</a:t>
            </a:r>
          </a:p>
          <a:p>
            <a:pPr marL="342900" indent="-342900" eaLnBrk="1" hangingPunct="1">
              <a:defRPr/>
            </a:pPr>
            <a:r>
              <a:rPr lang="ur-PK" sz="2800" dirty="0">
                <a:solidFill>
                  <a:schemeClr val="tx1"/>
                </a:solidFill>
              </a:rPr>
              <a:t> اور لعنت کر عبید الله بن زیاد پر جو بیٹا ہے ابن مرجانہ کا</a:t>
            </a:r>
            <a:endParaRPr lang="en-US" sz="2800" b="1" kern="1200" dirty="0">
              <a:solidFill>
                <a:schemeClr val="tx1"/>
              </a:solidFill>
              <a:ea typeface="MS Mincho" pitchFamily="49" charset="-128"/>
            </a:endParaRPr>
          </a:p>
        </p:txBody>
      </p:sp>
      <p:sp>
        <p:nvSpPr>
          <p:cNvPr id="166707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wal`an `ubaydallahi bna ziyadin wabna marjanata</a:t>
            </a:r>
          </a:p>
        </p:txBody>
      </p:sp>
      <p:sp>
        <p:nvSpPr>
          <p:cNvPr id="166707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66707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124200" y="6257835"/>
            <a:ext cx="6096000" cy="646331"/>
          </a:xfrm>
          <a:prstGeom prst="rect">
            <a:avLst/>
          </a:prstGeom>
        </p:spPr>
        <p:txBody>
          <a:bodyPr>
            <a:spAutoFit/>
          </a:bodyPr>
          <a:lstStyle/>
          <a:p>
            <a:r>
              <a:rPr lang="hi-IN" dirty="0"/>
              <a:t>और</a:t>
            </a:r>
            <a:r>
              <a:rPr lang="en-IN" dirty="0"/>
              <a:t> </a:t>
            </a:r>
            <a:r>
              <a:rPr lang="hi-IN" dirty="0"/>
              <a:t>लानत</a:t>
            </a:r>
            <a:r>
              <a:rPr lang="en-IN" dirty="0"/>
              <a:t> </a:t>
            </a:r>
            <a:r>
              <a:rPr lang="hi-IN" dirty="0"/>
              <a:t>कर</a:t>
            </a:r>
            <a:r>
              <a:rPr lang="en-IN" dirty="0"/>
              <a:t> </a:t>
            </a:r>
            <a:r>
              <a:rPr lang="hi-IN" dirty="0"/>
              <a:t>उबैदुल्लाह</a:t>
            </a:r>
            <a:r>
              <a:rPr lang="en-IN" dirty="0"/>
              <a:t> </a:t>
            </a:r>
            <a:r>
              <a:rPr lang="hi-IN" dirty="0"/>
              <a:t>इब्न</a:t>
            </a:r>
            <a:r>
              <a:rPr lang="en-IN" dirty="0"/>
              <a:t> </a:t>
            </a:r>
            <a:r>
              <a:rPr lang="hi-IN" dirty="0"/>
              <a:t>ज़्याद</a:t>
            </a:r>
            <a:r>
              <a:rPr lang="en-IN" dirty="0"/>
              <a:t> </a:t>
            </a:r>
            <a:r>
              <a:rPr lang="hi-IN" dirty="0"/>
              <a:t>पर</a:t>
            </a:r>
            <a:r>
              <a:rPr lang="en-IN" dirty="0"/>
              <a:t> </a:t>
            </a:r>
            <a:r>
              <a:rPr lang="hi-IN" dirty="0"/>
              <a:t>जो</a:t>
            </a:r>
            <a:r>
              <a:rPr lang="en-IN" dirty="0"/>
              <a:t> </a:t>
            </a:r>
            <a:r>
              <a:rPr lang="hi-IN" dirty="0"/>
              <a:t>बेटा</a:t>
            </a:r>
            <a:r>
              <a:rPr lang="en-IN" dirty="0"/>
              <a:t> </a:t>
            </a:r>
            <a:r>
              <a:rPr lang="hi-IN" dirty="0"/>
              <a:t>है</a:t>
            </a:r>
            <a:r>
              <a:rPr lang="en-IN" dirty="0"/>
              <a:t> </a:t>
            </a:r>
            <a:r>
              <a:rPr lang="hi-IN" dirty="0"/>
              <a:t>इब्ने</a:t>
            </a:r>
            <a:r>
              <a:rPr lang="en-IN" dirty="0"/>
              <a:t> </a:t>
            </a:r>
            <a:r>
              <a:rPr lang="hi-IN" dirty="0"/>
              <a:t>मरजाना</a:t>
            </a:r>
            <a:r>
              <a:rPr lang="en-IN" dirty="0"/>
              <a:t> </a:t>
            </a:r>
            <a:r>
              <a:rPr lang="hi-IN" dirty="0"/>
              <a:t>का</a:t>
            </a:r>
            <a:r>
              <a:rPr lang="en-IN" dirty="0"/>
              <a:t> </a:t>
            </a:r>
          </a:p>
        </p:txBody>
      </p:sp>
    </p:spTree>
    <p:extLst>
      <p:ext uri="{BB962C8B-B14F-4D97-AF65-F5344CB8AC3E}">
        <p14:creationId xmlns:p14="http://schemas.microsoft.com/office/powerpoint/2010/main" val="3430798995"/>
      </p:ext>
    </p:extLst>
  </p:cSld>
  <p:clrMapOvr>
    <a:masterClrMapping/>
  </p:clrMapOvr>
  <p:transition>
    <p:fade/>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وَعُمَرَ بْنَ سَعْدٍ وَشِمْراً</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`Umar </a:t>
            </a:r>
            <a:r>
              <a:rPr lang="en-US" sz="3600" b="1" kern="1200" dirty="0" err="1">
                <a:solidFill>
                  <a:schemeClr val="tx1"/>
                </a:solidFill>
                <a:ea typeface="MS Mincho" pitchFamily="49" charset="-128"/>
              </a:rPr>
              <a:t>ibn</a:t>
            </a:r>
            <a:r>
              <a:rPr lang="en-US" sz="3600" b="1" kern="1200" dirty="0">
                <a:solidFill>
                  <a:schemeClr val="tx1"/>
                </a:solidFill>
                <a:ea typeface="MS Mincho" pitchFamily="49" charset="-128"/>
              </a:rPr>
              <a:t> </a:t>
            </a:r>
            <a:r>
              <a:rPr lang="en-US" sz="3600" b="1" kern="1200" dirty="0" err="1">
                <a:solidFill>
                  <a:schemeClr val="tx1"/>
                </a:solidFill>
                <a:ea typeface="MS Mincho" pitchFamily="49" charset="-128"/>
              </a:rPr>
              <a:t>Sa`d</a:t>
            </a:r>
            <a:r>
              <a:rPr lang="en-US" sz="3600" b="1" kern="1200" dirty="0">
                <a:solidFill>
                  <a:schemeClr val="tx1"/>
                </a:solidFill>
                <a:ea typeface="MS Mincho" pitchFamily="49" charset="-128"/>
              </a:rPr>
              <a:t>, </a:t>
            </a:r>
            <a:r>
              <a:rPr lang="en-US" sz="3600" b="1" kern="1200" dirty="0" err="1">
                <a:solidFill>
                  <a:schemeClr val="tx1"/>
                </a:solidFill>
                <a:ea typeface="MS Mincho" pitchFamily="49" charset="-128"/>
              </a:rPr>
              <a:t>Shimr</a:t>
            </a:r>
            <a:r>
              <a:rPr lang="en-US" sz="3600" b="1" kern="1200" dirty="0">
                <a:solidFill>
                  <a:schemeClr val="tx1"/>
                </a:solidFill>
                <a:ea typeface="MS Mincho" pitchFamily="49" charset="-128"/>
              </a:rPr>
              <a:t>,</a:t>
            </a:r>
          </a:p>
          <a:p>
            <a:pPr marL="342900" indent="-342900" eaLnBrk="1" hangingPunct="1">
              <a:defRPr/>
            </a:pPr>
            <a:r>
              <a:rPr lang="ur-PK" sz="3600" dirty="0">
                <a:solidFill>
                  <a:schemeClr val="tx1"/>
                </a:solidFill>
              </a:rPr>
              <a:t> اور عمر بن سعد پر اور شمر ملعون پر</a:t>
            </a:r>
            <a:endParaRPr lang="en-US" sz="3600" b="1" kern="1200" dirty="0">
              <a:solidFill>
                <a:schemeClr val="tx1"/>
              </a:solidFill>
              <a:ea typeface="MS Mincho" pitchFamily="49" charset="-128"/>
            </a:endParaRPr>
          </a:p>
        </p:txBody>
      </p:sp>
      <p:sp>
        <p:nvSpPr>
          <p:cNvPr id="166810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`umara bna sa`din wa shimran</a:t>
            </a:r>
          </a:p>
        </p:txBody>
      </p:sp>
      <p:sp>
        <p:nvSpPr>
          <p:cNvPr id="166810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66810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48000" y="5934670"/>
            <a:ext cx="6096000" cy="369332"/>
          </a:xfrm>
          <a:prstGeom prst="rect">
            <a:avLst/>
          </a:prstGeom>
        </p:spPr>
        <p:txBody>
          <a:bodyPr>
            <a:spAutoFit/>
          </a:bodyPr>
          <a:lstStyle/>
          <a:p>
            <a:r>
              <a:rPr lang="hi-IN" dirty="0"/>
              <a:t>और</a:t>
            </a:r>
            <a:r>
              <a:rPr lang="en-IN" dirty="0"/>
              <a:t> </a:t>
            </a:r>
            <a:r>
              <a:rPr lang="hi-IN" dirty="0"/>
              <a:t>उमर</a:t>
            </a:r>
            <a:r>
              <a:rPr lang="en-IN" dirty="0"/>
              <a:t> </a:t>
            </a:r>
            <a:r>
              <a:rPr lang="hi-IN" dirty="0"/>
              <a:t>बिन</a:t>
            </a:r>
            <a:r>
              <a:rPr lang="en-IN" dirty="0"/>
              <a:t> </a:t>
            </a:r>
            <a:r>
              <a:rPr lang="hi-IN" dirty="0"/>
              <a:t>साद</a:t>
            </a:r>
            <a:r>
              <a:rPr lang="en-IN" dirty="0"/>
              <a:t> </a:t>
            </a:r>
            <a:r>
              <a:rPr lang="hi-IN" dirty="0"/>
              <a:t>पर</a:t>
            </a:r>
            <a:r>
              <a:rPr lang="en-IN" dirty="0"/>
              <a:t> </a:t>
            </a:r>
            <a:r>
              <a:rPr lang="hi-IN" dirty="0"/>
              <a:t>और</a:t>
            </a:r>
            <a:r>
              <a:rPr lang="en-IN" dirty="0"/>
              <a:t> </a:t>
            </a:r>
            <a:r>
              <a:rPr lang="hi-IN" dirty="0"/>
              <a:t>शिमर</a:t>
            </a:r>
            <a:r>
              <a:rPr lang="en-IN" dirty="0"/>
              <a:t> </a:t>
            </a:r>
            <a:r>
              <a:rPr lang="hi-IN" dirty="0"/>
              <a:t>मलऊन</a:t>
            </a:r>
            <a:r>
              <a:rPr lang="en-IN" dirty="0"/>
              <a:t> </a:t>
            </a:r>
            <a:r>
              <a:rPr lang="hi-IN" dirty="0"/>
              <a:t>पर</a:t>
            </a:r>
            <a:r>
              <a:rPr lang="en-IN" dirty="0"/>
              <a:t> </a:t>
            </a:r>
          </a:p>
        </p:txBody>
      </p:sp>
    </p:spTree>
    <p:extLst>
      <p:ext uri="{BB962C8B-B14F-4D97-AF65-F5344CB8AC3E}">
        <p14:creationId xmlns:p14="http://schemas.microsoft.com/office/powerpoint/2010/main" val="4092390257"/>
      </p:ext>
    </p:extLst>
  </p:cSld>
  <p:clrMapOvr>
    <a:masterClrMapping/>
  </p:clrMapOvr>
  <p:transition>
    <p:fade/>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وَآلَ ابِي سُفْيَانَ وَآلَ زِيَادٍ وَآلَ مَرْوَانَ</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the family of Abu-</a:t>
            </a:r>
            <a:r>
              <a:rPr lang="en-US" sz="2800" b="1" kern="1200" dirty="0" err="1">
                <a:solidFill>
                  <a:schemeClr val="tx1"/>
                </a:solidFill>
                <a:ea typeface="MS Mincho" pitchFamily="49" charset="-128"/>
              </a:rPr>
              <a:t>Sufyan</a:t>
            </a:r>
            <a:r>
              <a:rPr lang="en-US" sz="2800" b="1" kern="1200" dirty="0">
                <a:solidFill>
                  <a:schemeClr val="tx1"/>
                </a:solidFill>
                <a:ea typeface="MS Mincho" pitchFamily="49" charset="-128"/>
              </a:rPr>
              <a:t>, the family of </a:t>
            </a:r>
            <a:r>
              <a:rPr lang="en-US" sz="2800" b="1" kern="1200" dirty="0" err="1">
                <a:solidFill>
                  <a:schemeClr val="tx1"/>
                </a:solidFill>
                <a:ea typeface="MS Mincho" pitchFamily="49" charset="-128"/>
              </a:rPr>
              <a:t>Ziyad</a:t>
            </a:r>
            <a:r>
              <a:rPr lang="en-US" sz="2800" b="1" kern="1200" dirty="0">
                <a:solidFill>
                  <a:schemeClr val="tx1"/>
                </a:solidFill>
                <a:ea typeface="MS Mincho" pitchFamily="49" charset="-128"/>
              </a:rPr>
              <a:t>, and the family of Marwan</a:t>
            </a:r>
          </a:p>
          <a:p>
            <a:pPr marL="342900" indent="-342900" eaLnBrk="1" hangingPunct="1">
              <a:defRPr/>
            </a:pPr>
            <a:r>
              <a:rPr lang="ur-PK" sz="2800" dirty="0">
                <a:solidFill>
                  <a:schemeClr val="tx1"/>
                </a:solidFill>
              </a:rPr>
              <a:t> اور اولاد ابو سفیان پر اور آل زیاد پر اور آل مروان پر  اور تمام بنی امیہ پر </a:t>
            </a:r>
            <a:endParaRPr lang="en-US" sz="2800" b="1" kern="1200" dirty="0">
              <a:solidFill>
                <a:schemeClr val="tx1"/>
              </a:solidFill>
              <a:ea typeface="MS Mincho" pitchFamily="49" charset="-128"/>
            </a:endParaRPr>
          </a:p>
        </p:txBody>
      </p:sp>
      <p:sp>
        <p:nvSpPr>
          <p:cNvPr id="166912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ala abi sufyana wa ala ziyadin wa ala marwana</a:t>
            </a:r>
          </a:p>
        </p:txBody>
      </p:sp>
      <p:sp>
        <p:nvSpPr>
          <p:cNvPr id="166912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66912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124200" y="6211697"/>
            <a:ext cx="6096000" cy="646331"/>
          </a:xfrm>
          <a:prstGeom prst="rect">
            <a:avLst/>
          </a:prstGeom>
        </p:spPr>
        <p:txBody>
          <a:bodyPr>
            <a:spAutoFit/>
          </a:bodyPr>
          <a:lstStyle/>
          <a:p>
            <a:r>
              <a:rPr lang="hi-IN" dirty="0"/>
              <a:t>और</a:t>
            </a:r>
            <a:r>
              <a:rPr lang="en-IN" dirty="0"/>
              <a:t> </a:t>
            </a:r>
            <a:r>
              <a:rPr lang="hi-IN" dirty="0"/>
              <a:t>औलादे</a:t>
            </a:r>
            <a:r>
              <a:rPr lang="en-IN" dirty="0"/>
              <a:t> </a:t>
            </a:r>
            <a:r>
              <a:rPr lang="hi-IN" dirty="0"/>
              <a:t>अबु</a:t>
            </a:r>
            <a:r>
              <a:rPr lang="en-IN" dirty="0"/>
              <a:t> </a:t>
            </a:r>
            <a:r>
              <a:rPr lang="hi-IN" dirty="0"/>
              <a:t>सुफ़यान</a:t>
            </a:r>
            <a:r>
              <a:rPr lang="en-IN" dirty="0"/>
              <a:t> </a:t>
            </a:r>
            <a:r>
              <a:rPr lang="hi-IN" dirty="0"/>
              <a:t>पर</a:t>
            </a:r>
            <a:r>
              <a:rPr lang="en-IN" dirty="0"/>
              <a:t>  </a:t>
            </a:r>
            <a:r>
              <a:rPr lang="hi-IN" dirty="0"/>
              <a:t>ज़्याद</a:t>
            </a:r>
            <a:r>
              <a:rPr lang="en-IN" dirty="0"/>
              <a:t> </a:t>
            </a:r>
            <a:r>
              <a:rPr lang="hi-IN" dirty="0"/>
              <a:t>पर</a:t>
            </a:r>
            <a:r>
              <a:rPr lang="en-IN" dirty="0"/>
              <a:t> </a:t>
            </a:r>
            <a:r>
              <a:rPr lang="hi-IN" dirty="0"/>
              <a:t>और</a:t>
            </a:r>
            <a:r>
              <a:rPr lang="en-IN" dirty="0"/>
              <a:t> </a:t>
            </a:r>
            <a:r>
              <a:rPr lang="hi-IN" dirty="0"/>
              <a:t>आले</a:t>
            </a:r>
            <a:r>
              <a:rPr lang="en-IN" dirty="0"/>
              <a:t> </a:t>
            </a:r>
            <a:r>
              <a:rPr lang="hi-IN" dirty="0"/>
              <a:t>मरवान</a:t>
            </a:r>
            <a:r>
              <a:rPr lang="en-IN" dirty="0"/>
              <a:t> </a:t>
            </a:r>
            <a:r>
              <a:rPr lang="hi-IN" dirty="0"/>
              <a:t>पर</a:t>
            </a:r>
            <a:r>
              <a:rPr lang="en-IN" dirty="0"/>
              <a:t> </a:t>
            </a:r>
            <a:r>
              <a:rPr lang="hi-IN" dirty="0"/>
              <a:t>और</a:t>
            </a:r>
            <a:r>
              <a:rPr lang="en-IN" dirty="0"/>
              <a:t> </a:t>
            </a:r>
            <a:r>
              <a:rPr lang="hi-IN" dirty="0"/>
              <a:t>तमाम</a:t>
            </a:r>
            <a:r>
              <a:rPr lang="en-IN" dirty="0"/>
              <a:t> </a:t>
            </a:r>
            <a:r>
              <a:rPr lang="hi-IN" dirty="0"/>
              <a:t>बानी</a:t>
            </a:r>
            <a:r>
              <a:rPr lang="en-IN" dirty="0"/>
              <a:t> </a:t>
            </a:r>
            <a:r>
              <a:rPr lang="hi-IN" dirty="0"/>
              <a:t>उमैय्या</a:t>
            </a:r>
            <a:r>
              <a:rPr lang="en-IN" dirty="0"/>
              <a:t> </a:t>
            </a:r>
            <a:r>
              <a:rPr lang="hi-IN" dirty="0"/>
              <a:t>पर</a:t>
            </a:r>
            <a:r>
              <a:rPr lang="en-IN" dirty="0"/>
              <a:t> </a:t>
            </a:r>
          </a:p>
        </p:txBody>
      </p:sp>
    </p:spTree>
    <p:extLst>
      <p:ext uri="{BB962C8B-B14F-4D97-AF65-F5344CB8AC3E}">
        <p14:creationId xmlns:p14="http://schemas.microsoft.com/office/powerpoint/2010/main" val="804511781"/>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397001"/>
            <a:ext cx="8763000"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سَيِّدَةِ نِسَاءِ </a:t>
            </a:r>
            <a:r>
              <a:rPr lang="ar-SA" sz="6600" kern="1200" dirty="0" err="1">
                <a:solidFill>
                  <a:schemeClr val="bg1"/>
                </a:solidFill>
                <a:latin typeface="_PDMS_Saleem_QuranFont" pitchFamily="2" charset="-78"/>
                <a:ea typeface="+mn-ea"/>
                <a:cs typeface="_PDMS_Saleem_QuranFont" pitchFamily="2" charset="-78"/>
              </a:rPr>
              <a:t>ٱلْعَالَمِينَ</a:t>
            </a:r>
            <a:endParaRPr lang="ar-SA" sz="66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the doyenne of the women of the worlds.</a:t>
            </a:r>
          </a:p>
          <a:p>
            <a:pPr marL="342900" indent="-342900" eaLnBrk="1" hangingPunct="1">
              <a:defRPr/>
            </a:pPr>
            <a:r>
              <a:rPr lang="ur-PK" sz="3600" dirty="0">
                <a:solidFill>
                  <a:schemeClr val="tx1"/>
                </a:solidFill>
              </a:rPr>
              <a:t>جو سردار ہیں تمام خواتین عالم کی</a:t>
            </a:r>
            <a:endParaRPr lang="en-US" sz="3600" b="1" kern="1200" dirty="0">
              <a:solidFill>
                <a:schemeClr val="tx1"/>
              </a:solidFill>
              <a:ea typeface="MS Mincho" pitchFamily="49" charset="-128"/>
            </a:endParaRPr>
          </a:p>
        </p:txBody>
      </p:sp>
      <p:sp>
        <p:nvSpPr>
          <p:cNvPr id="20484" name="Subtitle 4"/>
          <p:cNvSpPr txBox="1">
            <a:spLocks/>
          </p:cNvSpPr>
          <p:nvPr/>
        </p:nvSpPr>
        <p:spPr bwMode="auto">
          <a:xfrm>
            <a:off x="1828800" y="5909442"/>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sayyidati nisa'i al`alamina</a:t>
            </a:r>
          </a:p>
        </p:txBody>
      </p:sp>
      <p:sp>
        <p:nvSpPr>
          <p:cNvPr id="2048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2048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755786" y="5552513"/>
            <a:ext cx="2832827" cy="369332"/>
          </a:xfrm>
          <a:prstGeom prst="rect">
            <a:avLst/>
          </a:prstGeom>
        </p:spPr>
        <p:txBody>
          <a:bodyPr wrap="none">
            <a:spAutoFit/>
          </a:bodyPr>
          <a:lstStyle/>
          <a:p>
            <a:r>
              <a:rPr lang="hi-IN" dirty="0">
                <a:latin typeface="Nirmala UI" pitchFamily="34" charset="0"/>
                <a:cs typeface="Nirmala UI" pitchFamily="34" charset="0"/>
              </a:rPr>
              <a:t>जो ख्वातीन है सारे आलम की, </a:t>
            </a:r>
            <a:endParaRPr lang="en-IN" dirty="0"/>
          </a:p>
        </p:txBody>
      </p:sp>
    </p:spTree>
    <p:extLst>
      <p:ext uri="{BB962C8B-B14F-4D97-AF65-F5344CB8AC3E}">
        <p14:creationId xmlns:p14="http://schemas.microsoft.com/office/powerpoint/2010/main" val="2578915490"/>
      </p:ext>
    </p:extLst>
  </p:cSld>
  <p:clrMapOvr>
    <a:masterClrMapping/>
  </p:clrMapOvr>
  <p:transition>
    <p:fade/>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err="1">
                <a:solidFill>
                  <a:schemeClr val="bg1"/>
                </a:solidFill>
                <a:latin typeface="Arabic Typesetting" panose="03020402040406030203" pitchFamily="66" charset="-78"/>
                <a:ea typeface="+mn-ea"/>
                <a:cs typeface="Arabic Typesetting" panose="03020402040406030203" pitchFamily="66" charset="-78"/>
              </a:rPr>
              <a:t>إِلَىٰ</a:t>
            </a:r>
            <a:r>
              <a:rPr lang="ar-SA" sz="9200" kern="1200" dirty="0">
                <a:solidFill>
                  <a:schemeClr val="bg1"/>
                </a:solidFill>
                <a:latin typeface="Arabic Typesetting" panose="03020402040406030203" pitchFamily="66" charset="-78"/>
                <a:ea typeface="+mn-ea"/>
                <a:cs typeface="Arabic Typesetting" panose="03020402040406030203" pitchFamily="66" charset="-78"/>
              </a:rPr>
              <a:t> يَوْمِ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ٱلْقِيَامَةِ</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up to the Resurrection Day.</a:t>
            </a:r>
          </a:p>
          <a:p>
            <a:pPr marL="342900" indent="-342900" eaLnBrk="1" hangingPunct="1">
              <a:defRPr/>
            </a:pPr>
            <a:r>
              <a:rPr lang="ur-PK" sz="3600" dirty="0">
                <a:solidFill>
                  <a:schemeClr val="tx1"/>
                </a:solidFill>
              </a:rPr>
              <a:t>تا قیامت-</a:t>
            </a:r>
            <a:endParaRPr lang="en-US" sz="3600" b="1" kern="1200" dirty="0">
              <a:solidFill>
                <a:schemeClr val="tx1"/>
              </a:solidFill>
              <a:ea typeface="MS Mincho" pitchFamily="49" charset="-128"/>
            </a:endParaRPr>
          </a:p>
        </p:txBody>
      </p:sp>
      <p:sp>
        <p:nvSpPr>
          <p:cNvPr id="167014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ila yawmi alqiyamati</a:t>
            </a:r>
          </a:p>
        </p:txBody>
      </p:sp>
      <p:sp>
        <p:nvSpPr>
          <p:cNvPr id="167014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67015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5558089" y="6003299"/>
            <a:ext cx="1228221" cy="369332"/>
          </a:xfrm>
          <a:prstGeom prst="rect">
            <a:avLst/>
          </a:prstGeom>
        </p:spPr>
        <p:txBody>
          <a:bodyPr wrap="none">
            <a:spAutoFit/>
          </a:bodyPr>
          <a:lstStyle/>
          <a:p>
            <a:r>
              <a:rPr lang="hi-IN" dirty="0"/>
              <a:t>ता</a:t>
            </a:r>
            <a:r>
              <a:rPr lang="en-IN" dirty="0"/>
              <a:t>'</a:t>
            </a:r>
            <a:r>
              <a:rPr lang="hi-IN" dirty="0"/>
              <a:t>क़यामत</a:t>
            </a:r>
            <a:r>
              <a:rPr lang="en-IN" dirty="0"/>
              <a:t> </a:t>
            </a:r>
          </a:p>
        </p:txBody>
      </p:sp>
    </p:spTree>
    <p:extLst>
      <p:ext uri="{BB962C8B-B14F-4D97-AF65-F5344CB8AC3E}">
        <p14:creationId xmlns:p14="http://schemas.microsoft.com/office/powerpoint/2010/main" val="2311162"/>
      </p:ext>
    </p:extLst>
  </p:cSld>
  <p:clrMapOvr>
    <a:masterClrMapping/>
  </p:clrMapOvr>
  <p:transition>
    <p:fade/>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1170" name="Rectangle 2"/>
          <p:cNvSpPr>
            <a:spLocks noChangeArrowheads="1"/>
          </p:cNvSpPr>
          <p:nvPr/>
        </p:nvSpPr>
        <p:spPr bwMode="auto">
          <a:xfrm>
            <a:off x="1524000" y="1849438"/>
            <a:ext cx="9144000" cy="378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lvl="1" algn="ctr" eaLnBrk="0" fontAlgn="base" hangingPunct="0">
              <a:spcBef>
                <a:spcPct val="0"/>
              </a:spcBef>
              <a:spcAft>
                <a:spcPct val="0"/>
              </a:spcAft>
              <a:tabLst>
                <a:tab pos="685800" algn="l"/>
              </a:tabLst>
            </a:pPr>
            <a:r>
              <a:rPr lang="en-US" sz="6000" b="1">
                <a:solidFill>
                  <a:srgbClr val="CC0000"/>
                </a:solidFill>
                <a:latin typeface="Al-Arial"/>
                <a:ea typeface="MS Mincho" pitchFamily="49" charset="-128"/>
                <a:cs typeface="Arial" pitchFamily="34" charset="0"/>
              </a:rPr>
              <a:t>Please go in Prostration (</a:t>
            </a:r>
            <a:r>
              <a:rPr lang="en-US" sz="6000" b="1" i="1">
                <a:solidFill>
                  <a:srgbClr val="CC0000"/>
                </a:solidFill>
                <a:latin typeface="Al-Arial"/>
                <a:ea typeface="MS Mincho" pitchFamily="49" charset="-128"/>
                <a:cs typeface="Arial" pitchFamily="34" charset="0"/>
              </a:rPr>
              <a:t>Sajdah</a:t>
            </a:r>
            <a:r>
              <a:rPr lang="en-US" sz="6000" b="1">
                <a:solidFill>
                  <a:srgbClr val="CC0000"/>
                </a:solidFill>
                <a:latin typeface="Al-Arial"/>
                <a:ea typeface="MS Mincho" pitchFamily="49" charset="-128"/>
                <a:cs typeface="Arial" pitchFamily="34" charset="0"/>
              </a:rPr>
              <a:t>) and recite the following: </a:t>
            </a:r>
          </a:p>
        </p:txBody>
      </p:sp>
      <p:sp>
        <p:nvSpPr>
          <p:cNvPr id="167117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67117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520966" y="5634038"/>
            <a:ext cx="6096000" cy="369332"/>
          </a:xfrm>
          <a:prstGeom prst="rect">
            <a:avLst/>
          </a:prstGeom>
        </p:spPr>
        <p:txBody>
          <a:bodyPr>
            <a:spAutoFit/>
          </a:bodyPr>
          <a:lstStyle/>
          <a:p>
            <a:r>
              <a:rPr lang="hi-IN" dirty="0"/>
              <a:t>फिर</a:t>
            </a:r>
            <a:r>
              <a:rPr lang="en-IN" dirty="0"/>
              <a:t> </a:t>
            </a:r>
            <a:r>
              <a:rPr lang="hi-IN" dirty="0"/>
              <a:t>सज्दे</a:t>
            </a:r>
            <a:r>
              <a:rPr lang="en-IN" dirty="0"/>
              <a:t> </a:t>
            </a:r>
            <a:r>
              <a:rPr lang="hi-IN" dirty="0"/>
              <a:t>में</a:t>
            </a:r>
            <a:r>
              <a:rPr lang="en-IN" dirty="0"/>
              <a:t> </a:t>
            </a:r>
            <a:r>
              <a:rPr lang="hi-IN" dirty="0"/>
              <a:t>जायें</a:t>
            </a:r>
            <a:r>
              <a:rPr lang="en-IN" dirty="0"/>
              <a:t> </a:t>
            </a:r>
            <a:r>
              <a:rPr lang="hi-IN" dirty="0"/>
              <a:t>और</a:t>
            </a:r>
            <a:r>
              <a:rPr lang="en-IN" dirty="0"/>
              <a:t> </a:t>
            </a:r>
            <a:r>
              <a:rPr lang="hi-IN" dirty="0"/>
              <a:t>कहें</a:t>
            </a:r>
            <a:r>
              <a:rPr lang="en-IN" dirty="0"/>
              <a:t> </a:t>
            </a:r>
            <a:r>
              <a:rPr lang="hi-IN" dirty="0" smtClean="0"/>
              <a:t>:</a:t>
            </a:r>
            <a:endParaRPr lang="en-IN" dirty="0"/>
          </a:p>
        </p:txBody>
      </p:sp>
    </p:spTree>
    <p:extLst>
      <p:ext uri="{BB962C8B-B14F-4D97-AF65-F5344CB8AC3E}">
        <p14:creationId xmlns:p14="http://schemas.microsoft.com/office/powerpoint/2010/main" val="3285225254"/>
      </p:ext>
    </p:extLst>
  </p:cSld>
  <p:clrMapOvr>
    <a:masterClrMapping/>
  </p:clrMapOvr>
  <p:transition>
    <p:fade/>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اَللَّهُمَّ لَكَ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ٱلْحَمْدُ</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O Allah, all praise be to You;</a:t>
            </a:r>
          </a:p>
          <a:p>
            <a:pPr marL="342900" indent="-342900" eaLnBrk="1" hangingPunct="1">
              <a:defRPr/>
            </a:pPr>
            <a:r>
              <a:rPr lang="ur-PK" sz="3600" dirty="0">
                <a:solidFill>
                  <a:schemeClr val="tx1"/>
                </a:solidFill>
              </a:rPr>
              <a:t>خدا وندا سب تعریفیں تیرے ہی لئے ہیں</a:t>
            </a:r>
            <a:endParaRPr lang="en-US" sz="3600" b="1" kern="1200" dirty="0">
              <a:solidFill>
                <a:schemeClr val="tx1"/>
              </a:solidFill>
              <a:ea typeface="MS Mincho" pitchFamily="49" charset="-128"/>
            </a:endParaRPr>
          </a:p>
        </p:txBody>
      </p:sp>
      <p:sp>
        <p:nvSpPr>
          <p:cNvPr id="167219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allahumma laka alhamdu</a:t>
            </a:r>
          </a:p>
        </p:txBody>
      </p:sp>
      <p:sp>
        <p:nvSpPr>
          <p:cNvPr id="167219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67219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4695826" y="1058864"/>
            <a:ext cx="29749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in prostration/ </a:t>
            </a:r>
            <a:r>
              <a:rPr lang="en-GB" sz="1600" b="1" i="1" dirty="0" err="1">
                <a:solidFill>
                  <a:srgbClr val="FFFFFF"/>
                </a:solidFill>
                <a:effectLst>
                  <a:outerShdw blurRad="38100" dist="38100" dir="2700000" algn="tl">
                    <a:srgbClr val="000000">
                      <a:alpha val="43137"/>
                    </a:srgbClr>
                  </a:outerShdw>
                </a:effectLst>
                <a:latin typeface="Trebuchet MS" pitchFamily="34" charset="0"/>
                <a:cs typeface="Arial" charset="0"/>
              </a:rPr>
              <a:t>Sajdah</a:t>
            </a:r>
            <a:endParaRPr lang="en-US" sz="1600" b="1" i="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3124200" y="5752237"/>
            <a:ext cx="6096000" cy="369332"/>
          </a:xfrm>
          <a:prstGeom prst="rect">
            <a:avLst/>
          </a:prstGeom>
        </p:spPr>
        <p:txBody>
          <a:bodyPr>
            <a:spAutoFit/>
          </a:bodyPr>
          <a:lstStyle/>
          <a:p>
            <a:r>
              <a:rPr lang="hi-IN" dirty="0"/>
              <a:t>ख़ुदा</a:t>
            </a:r>
            <a:r>
              <a:rPr lang="en-IN" dirty="0"/>
              <a:t> </a:t>
            </a:r>
            <a:r>
              <a:rPr lang="hi-IN" dirty="0"/>
              <a:t>वंदा</a:t>
            </a:r>
            <a:r>
              <a:rPr lang="en-IN" dirty="0"/>
              <a:t> </a:t>
            </a:r>
            <a:r>
              <a:rPr lang="hi-IN" dirty="0"/>
              <a:t>सब</a:t>
            </a:r>
            <a:r>
              <a:rPr lang="en-IN" dirty="0"/>
              <a:t> </a:t>
            </a:r>
            <a:r>
              <a:rPr lang="hi-IN" dirty="0"/>
              <a:t>तारीफें</a:t>
            </a:r>
            <a:r>
              <a:rPr lang="en-IN" dirty="0"/>
              <a:t> </a:t>
            </a:r>
            <a:r>
              <a:rPr lang="hi-IN" dirty="0"/>
              <a:t>तेरे</a:t>
            </a:r>
            <a:r>
              <a:rPr lang="en-IN" dirty="0"/>
              <a:t> </a:t>
            </a:r>
            <a:r>
              <a:rPr lang="hi-IN" dirty="0"/>
              <a:t>ही</a:t>
            </a:r>
            <a:r>
              <a:rPr lang="en-IN" dirty="0"/>
              <a:t> </a:t>
            </a:r>
            <a:r>
              <a:rPr lang="hi-IN" dirty="0"/>
              <a:t>लिए</a:t>
            </a:r>
            <a:r>
              <a:rPr lang="en-IN" dirty="0"/>
              <a:t> </a:t>
            </a:r>
            <a:r>
              <a:rPr lang="hi-IN" dirty="0"/>
              <a:t>हैं</a:t>
            </a:r>
            <a:r>
              <a:rPr lang="en-IN" dirty="0"/>
              <a:t> </a:t>
            </a:r>
          </a:p>
        </p:txBody>
      </p:sp>
    </p:spTree>
    <p:extLst>
      <p:ext uri="{BB962C8B-B14F-4D97-AF65-F5344CB8AC3E}">
        <p14:creationId xmlns:p14="http://schemas.microsoft.com/office/powerpoint/2010/main" val="2178082779"/>
      </p:ext>
    </p:extLst>
  </p:cSld>
  <p:clrMapOvr>
    <a:masterClrMapping/>
  </p:clrMapOvr>
  <p:transition>
    <p:fade/>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حَمْدَ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ٱلشَّاكِرِينَ</a:t>
            </a:r>
            <a:r>
              <a:rPr lang="ar-SA" sz="9200" kern="1200" dirty="0">
                <a:solidFill>
                  <a:schemeClr val="bg1"/>
                </a:solidFill>
                <a:latin typeface="Arabic Typesetting" panose="03020402040406030203" pitchFamily="66" charset="-78"/>
                <a:ea typeface="+mn-ea"/>
                <a:cs typeface="Arabic Typesetting" panose="03020402040406030203" pitchFamily="66" charset="-78"/>
              </a:rPr>
              <a:t> لَكَ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عَلَىٰ</a:t>
            </a:r>
            <a:r>
              <a:rPr lang="ar-SA" sz="9200" kern="1200" dirty="0">
                <a:solidFill>
                  <a:schemeClr val="bg1"/>
                </a:solidFill>
                <a:latin typeface="Arabic Typesetting" panose="03020402040406030203" pitchFamily="66" charset="-78"/>
                <a:ea typeface="+mn-ea"/>
                <a:cs typeface="Arabic Typesetting" panose="03020402040406030203" pitchFamily="66" charset="-78"/>
              </a:rPr>
              <a:t> مُصَابِهِمْ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the praise of those who thank You for their misfortunes.</a:t>
            </a:r>
          </a:p>
          <a:p>
            <a:pPr marL="342900" indent="-342900" eaLnBrk="1" hangingPunct="1">
              <a:defRPr/>
            </a:pPr>
            <a:r>
              <a:rPr lang="ur-PK" sz="2800" dirty="0">
                <a:solidFill>
                  <a:schemeClr val="tx1"/>
                </a:solidFill>
              </a:rPr>
              <a:t> اور ان شکر کرنے والوں کی جنہوں نے تیری حمد کی اپنی مصیبت پر</a:t>
            </a:r>
            <a:endParaRPr lang="en-US" sz="2800" b="1" kern="1200" dirty="0">
              <a:solidFill>
                <a:schemeClr val="tx1"/>
              </a:solidFill>
              <a:ea typeface="MS Mincho" pitchFamily="49" charset="-128"/>
            </a:endParaRPr>
          </a:p>
        </p:txBody>
      </p:sp>
      <p:sp>
        <p:nvSpPr>
          <p:cNvPr id="167322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hamda alshshakirina laka `ala musabihim</a:t>
            </a:r>
          </a:p>
        </p:txBody>
      </p:sp>
      <p:sp>
        <p:nvSpPr>
          <p:cNvPr id="167322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67322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4695826" y="1058864"/>
            <a:ext cx="29749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in prostration/ </a:t>
            </a:r>
            <a:r>
              <a:rPr lang="en-GB" sz="1600" b="1" i="1" dirty="0" err="1">
                <a:solidFill>
                  <a:srgbClr val="FFFFFF"/>
                </a:solidFill>
                <a:effectLst>
                  <a:outerShdw blurRad="38100" dist="38100" dir="2700000" algn="tl">
                    <a:srgbClr val="000000">
                      <a:alpha val="43137"/>
                    </a:srgbClr>
                  </a:outerShdw>
                </a:effectLst>
                <a:latin typeface="Trebuchet MS" pitchFamily="34" charset="0"/>
                <a:cs typeface="Arial" charset="0"/>
              </a:rPr>
              <a:t>Sajdah</a:t>
            </a:r>
            <a:endParaRPr lang="en-US" sz="1600" b="1" i="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3313113" y="5862596"/>
            <a:ext cx="6096000" cy="646331"/>
          </a:xfrm>
          <a:prstGeom prst="rect">
            <a:avLst/>
          </a:prstGeom>
        </p:spPr>
        <p:txBody>
          <a:bodyPr>
            <a:spAutoFit/>
          </a:bodyPr>
          <a:lstStyle/>
          <a:p>
            <a:r>
              <a:rPr lang="hi-IN" dirty="0"/>
              <a:t>और</a:t>
            </a:r>
            <a:r>
              <a:rPr lang="en-IN" dirty="0"/>
              <a:t> </a:t>
            </a:r>
            <a:r>
              <a:rPr lang="hi-IN" dirty="0"/>
              <a:t>इन</a:t>
            </a:r>
            <a:r>
              <a:rPr lang="en-IN" dirty="0"/>
              <a:t> </a:t>
            </a:r>
            <a:r>
              <a:rPr lang="hi-IN" dirty="0"/>
              <a:t>शुकर</a:t>
            </a:r>
            <a:r>
              <a:rPr lang="en-IN" dirty="0"/>
              <a:t> </a:t>
            </a:r>
            <a:r>
              <a:rPr lang="hi-IN" dirty="0"/>
              <a:t>करने</a:t>
            </a:r>
            <a:r>
              <a:rPr lang="en-IN" dirty="0"/>
              <a:t> </a:t>
            </a:r>
            <a:r>
              <a:rPr lang="hi-IN" dirty="0"/>
              <a:t>वालों</a:t>
            </a:r>
            <a:r>
              <a:rPr lang="en-IN" dirty="0"/>
              <a:t> </a:t>
            </a:r>
            <a:r>
              <a:rPr lang="hi-IN" dirty="0"/>
              <a:t>की</a:t>
            </a:r>
            <a:r>
              <a:rPr lang="en-IN" dirty="0"/>
              <a:t> </a:t>
            </a:r>
            <a:r>
              <a:rPr lang="hi-IN" dirty="0"/>
              <a:t>जिन्होंने</a:t>
            </a:r>
            <a:r>
              <a:rPr lang="en-IN" dirty="0"/>
              <a:t> </a:t>
            </a:r>
            <a:r>
              <a:rPr lang="hi-IN" dirty="0"/>
              <a:t>तेरी</a:t>
            </a:r>
            <a:r>
              <a:rPr lang="en-IN" dirty="0"/>
              <a:t> </a:t>
            </a:r>
            <a:r>
              <a:rPr lang="hi-IN" dirty="0"/>
              <a:t>हम्द</a:t>
            </a:r>
            <a:r>
              <a:rPr lang="en-IN" dirty="0"/>
              <a:t> </a:t>
            </a:r>
            <a:r>
              <a:rPr lang="hi-IN" dirty="0"/>
              <a:t>की</a:t>
            </a:r>
            <a:r>
              <a:rPr lang="en-IN" dirty="0"/>
              <a:t> </a:t>
            </a:r>
            <a:r>
              <a:rPr lang="hi-IN" dirty="0"/>
              <a:t>अपनी</a:t>
            </a:r>
            <a:r>
              <a:rPr lang="en-IN" dirty="0"/>
              <a:t> </a:t>
            </a:r>
            <a:r>
              <a:rPr lang="hi-IN" dirty="0"/>
              <a:t>मुसीबत</a:t>
            </a:r>
            <a:r>
              <a:rPr lang="en-IN" dirty="0"/>
              <a:t> </a:t>
            </a:r>
            <a:r>
              <a:rPr lang="hi-IN" dirty="0"/>
              <a:t>पर</a:t>
            </a:r>
            <a:r>
              <a:rPr lang="en-IN" dirty="0" smtClean="0"/>
              <a:t>,</a:t>
            </a:r>
            <a:endParaRPr lang="en-IN" dirty="0"/>
          </a:p>
        </p:txBody>
      </p:sp>
    </p:spTree>
    <p:extLst>
      <p:ext uri="{BB962C8B-B14F-4D97-AF65-F5344CB8AC3E}">
        <p14:creationId xmlns:p14="http://schemas.microsoft.com/office/powerpoint/2010/main" val="3698422504"/>
      </p:ext>
    </p:extLst>
  </p:cSld>
  <p:clrMapOvr>
    <a:masterClrMapping/>
  </p:clrMapOvr>
  <p:transition>
    <p:fade/>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اَلْحَمْدُ لِلَّهِ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عَلَىٰ</a:t>
            </a:r>
            <a:r>
              <a:rPr lang="ar-SA" sz="9200" kern="1200" dirty="0">
                <a:solidFill>
                  <a:schemeClr val="bg1"/>
                </a:solidFill>
                <a:latin typeface="Arabic Typesetting" panose="03020402040406030203" pitchFamily="66" charset="-78"/>
                <a:ea typeface="+mn-ea"/>
                <a:cs typeface="Arabic Typesetting" panose="03020402040406030203" pitchFamily="66" charset="-78"/>
              </a:rPr>
              <a:t> عَظِيمِ رَزِيَّتِي</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All praise be to Allah for my great misfortune.</a:t>
            </a:r>
          </a:p>
          <a:p>
            <a:pPr marL="342900" indent="-342900" eaLnBrk="1" hangingPunct="1">
              <a:defRPr/>
            </a:pPr>
            <a:r>
              <a:rPr lang="ur-PK" sz="3600" dirty="0">
                <a:solidFill>
                  <a:schemeClr val="tx1"/>
                </a:solidFill>
              </a:rPr>
              <a:t> تمام تعریفیں خدا ہی کے لئے ہیں</a:t>
            </a:r>
            <a:endParaRPr lang="en-US" sz="3600" b="1" kern="1200" dirty="0">
              <a:solidFill>
                <a:schemeClr val="tx1"/>
              </a:solidFill>
              <a:ea typeface="MS Mincho" pitchFamily="49" charset="-128"/>
            </a:endParaRPr>
          </a:p>
        </p:txBody>
      </p:sp>
      <p:sp>
        <p:nvSpPr>
          <p:cNvPr id="167424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alhamdu lillahi `ala `azimi raziyyati</a:t>
            </a:r>
          </a:p>
        </p:txBody>
      </p:sp>
      <p:sp>
        <p:nvSpPr>
          <p:cNvPr id="167424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67424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4695826" y="1058864"/>
            <a:ext cx="29749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in prostration/ </a:t>
            </a:r>
            <a:r>
              <a:rPr lang="en-GB" sz="1600" b="1" i="1" dirty="0" err="1">
                <a:solidFill>
                  <a:srgbClr val="FFFFFF"/>
                </a:solidFill>
                <a:effectLst>
                  <a:outerShdw blurRad="38100" dist="38100" dir="2700000" algn="tl">
                    <a:srgbClr val="000000">
                      <a:alpha val="43137"/>
                    </a:srgbClr>
                  </a:outerShdw>
                </a:effectLst>
                <a:latin typeface="Trebuchet MS" pitchFamily="34" charset="0"/>
                <a:cs typeface="Arial" charset="0"/>
              </a:rPr>
              <a:t>Sajdah</a:t>
            </a:r>
            <a:endParaRPr lang="en-US" sz="1600" b="1" i="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3048000" y="5657671"/>
            <a:ext cx="6096000" cy="369332"/>
          </a:xfrm>
          <a:prstGeom prst="rect">
            <a:avLst/>
          </a:prstGeom>
        </p:spPr>
        <p:txBody>
          <a:bodyPr>
            <a:spAutoFit/>
          </a:bodyPr>
          <a:lstStyle/>
          <a:p>
            <a:r>
              <a:rPr lang="en-IN" dirty="0"/>
              <a:t> </a:t>
            </a:r>
            <a:r>
              <a:rPr lang="hi-IN" dirty="0"/>
              <a:t>तमाम</a:t>
            </a:r>
            <a:r>
              <a:rPr lang="en-IN" dirty="0"/>
              <a:t> </a:t>
            </a:r>
            <a:r>
              <a:rPr lang="hi-IN" dirty="0"/>
              <a:t>तारीफें</a:t>
            </a:r>
            <a:r>
              <a:rPr lang="en-IN" dirty="0"/>
              <a:t> </a:t>
            </a:r>
            <a:r>
              <a:rPr lang="hi-IN" dirty="0"/>
              <a:t>ख़ुदा</a:t>
            </a:r>
            <a:r>
              <a:rPr lang="en-IN" dirty="0"/>
              <a:t> </a:t>
            </a:r>
            <a:r>
              <a:rPr lang="hi-IN" dirty="0"/>
              <a:t>ही</a:t>
            </a:r>
            <a:r>
              <a:rPr lang="en-IN" dirty="0"/>
              <a:t> </a:t>
            </a:r>
            <a:r>
              <a:rPr lang="hi-IN" dirty="0"/>
              <a:t>के</a:t>
            </a:r>
            <a:r>
              <a:rPr lang="en-IN" dirty="0"/>
              <a:t> </a:t>
            </a:r>
            <a:r>
              <a:rPr lang="hi-IN" dirty="0"/>
              <a:t>लिए</a:t>
            </a:r>
            <a:r>
              <a:rPr lang="en-IN" dirty="0"/>
              <a:t> </a:t>
            </a:r>
            <a:r>
              <a:rPr lang="hi-IN" dirty="0"/>
              <a:t>हैं</a:t>
            </a:r>
            <a:r>
              <a:rPr lang="en-IN" dirty="0"/>
              <a:t> </a:t>
            </a:r>
          </a:p>
        </p:txBody>
      </p:sp>
    </p:spTree>
    <p:extLst>
      <p:ext uri="{BB962C8B-B14F-4D97-AF65-F5344CB8AC3E}">
        <p14:creationId xmlns:p14="http://schemas.microsoft.com/office/powerpoint/2010/main" val="631742427"/>
      </p:ext>
    </p:extLst>
  </p:cSld>
  <p:clrMapOvr>
    <a:masterClrMapping/>
  </p:clrMapOvr>
  <p:transition>
    <p:fade/>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اَللَّهُمَّ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ٱرْزُقْنِي</a:t>
            </a:r>
            <a:r>
              <a:rPr lang="ar-SA" sz="9200" kern="1200" dirty="0">
                <a:solidFill>
                  <a:schemeClr val="bg1"/>
                </a:solidFill>
                <a:latin typeface="Arabic Typesetting" panose="03020402040406030203" pitchFamily="66" charset="-78"/>
                <a:ea typeface="+mn-ea"/>
                <a:cs typeface="Arabic Typesetting" panose="03020402040406030203" pitchFamily="66" charset="-78"/>
              </a:rPr>
              <a:t> شَفَاعَةَ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ٱلْحُسَيْنِ</a:t>
            </a:r>
            <a:r>
              <a:rPr lang="ar-SA" sz="9200" kern="1200" dirty="0">
                <a:solidFill>
                  <a:schemeClr val="bg1"/>
                </a:solidFill>
                <a:latin typeface="Arabic Typesetting" panose="03020402040406030203" pitchFamily="66" charset="-78"/>
                <a:ea typeface="+mn-ea"/>
                <a:cs typeface="Arabic Typesetting" panose="03020402040406030203" pitchFamily="66" charset="-78"/>
              </a:rPr>
              <a:t> يَوْمَ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ٱلْوُرُودِ</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O Allah, (please) grant me the intercession of al-</a:t>
            </a:r>
            <a:r>
              <a:rPr lang="en-US" sz="2800" b="1" kern="1200" dirty="0" err="1">
                <a:solidFill>
                  <a:schemeClr val="tx1"/>
                </a:solidFill>
                <a:ea typeface="MS Mincho" pitchFamily="49" charset="-128"/>
              </a:rPr>
              <a:t>Husayn</a:t>
            </a:r>
            <a:r>
              <a:rPr lang="en-US" sz="2800" b="1" kern="1200" dirty="0">
                <a:solidFill>
                  <a:schemeClr val="tx1"/>
                </a:solidFill>
                <a:ea typeface="MS Mincho" pitchFamily="49" charset="-128"/>
              </a:rPr>
              <a:t> on the Day of Coming (to You)</a:t>
            </a:r>
          </a:p>
          <a:p>
            <a:pPr marL="342900" indent="-342900" eaLnBrk="1" hangingPunct="1">
              <a:defRPr/>
            </a:pPr>
            <a:r>
              <a:rPr lang="ur-PK" sz="2800" dirty="0">
                <a:solidFill>
                  <a:schemeClr val="tx1"/>
                </a:solidFill>
              </a:rPr>
              <a:t> مجھ کو شفاعت حضرت امام حسین (ع) کی قیامت کے دن</a:t>
            </a:r>
            <a:endParaRPr lang="en-US" sz="2800" b="1" kern="1200" dirty="0">
              <a:solidFill>
                <a:schemeClr val="tx1"/>
              </a:solidFill>
              <a:ea typeface="MS Mincho" pitchFamily="49" charset="-128"/>
            </a:endParaRPr>
          </a:p>
        </p:txBody>
      </p:sp>
      <p:sp>
        <p:nvSpPr>
          <p:cNvPr id="167526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allahumma irzuqni shafa`ata alhusayni yawma alwurudi</a:t>
            </a:r>
          </a:p>
        </p:txBody>
      </p:sp>
      <p:sp>
        <p:nvSpPr>
          <p:cNvPr id="167526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67527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4695826" y="1058864"/>
            <a:ext cx="29749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in prostration/ </a:t>
            </a:r>
            <a:r>
              <a:rPr lang="en-GB" sz="1600" b="1" i="1" dirty="0" err="1">
                <a:solidFill>
                  <a:srgbClr val="FFFFFF"/>
                </a:solidFill>
                <a:effectLst>
                  <a:outerShdw blurRad="38100" dist="38100" dir="2700000" algn="tl">
                    <a:srgbClr val="000000">
                      <a:alpha val="43137"/>
                    </a:srgbClr>
                  </a:outerShdw>
                </a:effectLst>
                <a:latin typeface="Trebuchet MS" pitchFamily="34" charset="0"/>
                <a:cs typeface="Arial" charset="0"/>
              </a:rPr>
              <a:t>Sajdah</a:t>
            </a:r>
            <a:endParaRPr lang="en-US" sz="1600" b="1" i="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3124200" y="6257835"/>
            <a:ext cx="6096000" cy="369332"/>
          </a:xfrm>
          <a:prstGeom prst="rect">
            <a:avLst/>
          </a:prstGeom>
        </p:spPr>
        <p:txBody>
          <a:bodyPr>
            <a:spAutoFit/>
          </a:bodyPr>
          <a:lstStyle/>
          <a:p>
            <a:r>
              <a:rPr lang="hi-IN" dirty="0"/>
              <a:t>मुझ</a:t>
            </a:r>
            <a:r>
              <a:rPr lang="en-IN" dirty="0"/>
              <a:t> </a:t>
            </a:r>
            <a:r>
              <a:rPr lang="hi-IN" dirty="0"/>
              <a:t>को</a:t>
            </a:r>
            <a:r>
              <a:rPr lang="en-IN" dirty="0"/>
              <a:t> </a:t>
            </a:r>
            <a:r>
              <a:rPr lang="hi-IN" dirty="0"/>
              <a:t>शिफ़ाअत</a:t>
            </a:r>
            <a:r>
              <a:rPr lang="en-IN" dirty="0"/>
              <a:t> </a:t>
            </a:r>
            <a:r>
              <a:rPr lang="hi-IN" dirty="0"/>
              <a:t>हज़रत</a:t>
            </a:r>
            <a:r>
              <a:rPr lang="en-IN" dirty="0"/>
              <a:t> </a:t>
            </a:r>
            <a:r>
              <a:rPr lang="hi-IN" dirty="0"/>
              <a:t>ईमाम</a:t>
            </a:r>
            <a:r>
              <a:rPr lang="en-IN" dirty="0"/>
              <a:t> </a:t>
            </a:r>
            <a:r>
              <a:rPr lang="hi-IN" dirty="0"/>
              <a:t>हुसैन</a:t>
            </a:r>
            <a:r>
              <a:rPr lang="en-IN" dirty="0"/>
              <a:t> </a:t>
            </a:r>
            <a:r>
              <a:rPr lang="hi-IN" dirty="0"/>
              <a:t>की</a:t>
            </a:r>
            <a:r>
              <a:rPr lang="en-IN" dirty="0"/>
              <a:t> </a:t>
            </a:r>
            <a:r>
              <a:rPr lang="hi-IN" dirty="0"/>
              <a:t>क़यामत</a:t>
            </a:r>
            <a:r>
              <a:rPr lang="en-IN" dirty="0"/>
              <a:t> </a:t>
            </a:r>
            <a:r>
              <a:rPr lang="hi-IN" dirty="0"/>
              <a:t>के</a:t>
            </a:r>
            <a:r>
              <a:rPr lang="en-IN" dirty="0"/>
              <a:t> </a:t>
            </a:r>
            <a:r>
              <a:rPr lang="hi-IN" dirty="0"/>
              <a:t>दिन</a:t>
            </a:r>
            <a:r>
              <a:rPr lang="en-IN" dirty="0"/>
              <a:t> </a:t>
            </a:r>
          </a:p>
        </p:txBody>
      </p:sp>
    </p:spTree>
    <p:extLst>
      <p:ext uri="{BB962C8B-B14F-4D97-AF65-F5344CB8AC3E}">
        <p14:creationId xmlns:p14="http://schemas.microsoft.com/office/powerpoint/2010/main" val="14108875"/>
      </p:ext>
    </p:extLst>
  </p:cSld>
  <p:clrMapOvr>
    <a:masterClrMapping/>
  </p:clrMapOvr>
  <p:transition>
    <p:fade/>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وَثَبِّتْ لِي قَدَمَ صِدْقٍ عِنْدَكَ</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and make for me with You a firm step of honesty</a:t>
            </a:r>
          </a:p>
          <a:p>
            <a:pPr marL="342900" indent="-342900" eaLnBrk="1" hangingPunct="1">
              <a:defRPr/>
            </a:pPr>
            <a:r>
              <a:rPr lang="ur-PK" sz="3600" dirty="0">
                <a:solidFill>
                  <a:schemeClr val="tx1"/>
                </a:solidFill>
              </a:rPr>
              <a:t> اور ثابت قدم رکھ سچائی پر </a:t>
            </a:r>
            <a:endParaRPr lang="en-US" sz="3600" b="1" kern="1200" dirty="0">
              <a:solidFill>
                <a:schemeClr val="tx1"/>
              </a:solidFill>
              <a:ea typeface="MS Mincho" pitchFamily="49" charset="-128"/>
            </a:endParaRPr>
          </a:p>
        </p:txBody>
      </p:sp>
      <p:sp>
        <p:nvSpPr>
          <p:cNvPr id="167629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thabbit li qadama sidqin `indaka</a:t>
            </a:r>
          </a:p>
        </p:txBody>
      </p:sp>
      <p:sp>
        <p:nvSpPr>
          <p:cNvPr id="167629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67629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4695826" y="1058864"/>
            <a:ext cx="29749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in prostration/ </a:t>
            </a:r>
            <a:r>
              <a:rPr lang="en-GB" sz="1600" b="1" i="1" dirty="0" err="1">
                <a:solidFill>
                  <a:srgbClr val="FFFFFF"/>
                </a:solidFill>
                <a:effectLst>
                  <a:outerShdw blurRad="38100" dist="38100" dir="2700000" algn="tl">
                    <a:srgbClr val="000000">
                      <a:alpha val="43137"/>
                    </a:srgbClr>
                  </a:outerShdw>
                </a:effectLst>
                <a:latin typeface="Trebuchet MS" pitchFamily="34" charset="0"/>
                <a:cs typeface="Arial" charset="0"/>
              </a:rPr>
              <a:t>Sajdah</a:t>
            </a:r>
            <a:endParaRPr lang="en-US" sz="1600" b="1" i="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2716924" y="5789362"/>
            <a:ext cx="6096000" cy="369332"/>
          </a:xfrm>
          <a:prstGeom prst="rect">
            <a:avLst/>
          </a:prstGeom>
        </p:spPr>
        <p:txBody>
          <a:bodyPr>
            <a:spAutoFit/>
          </a:bodyPr>
          <a:lstStyle/>
          <a:p>
            <a:r>
              <a:rPr lang="hi-IN" dirty="0"/>
              <a:t>और</a:t>
            </a:r>
            <a:r>
              <a:rPr lang="en-IN" dirty="0"/>
              <a:t> </a:t>
            </a:r>
            <a:r>
              <a:rPr lang="hi-IN" dirty="0"/>
              <a:t>साबित</a:t>
            </a:r>
            <a:r>
              <a:rPr lang="en-IN" dirty="0"/>
              <a:t> </a:t>
            </a:r>
            <a:r>
              <a:rPr lang="hi-IN" dirty="0"/>
              <a:t>क़दम</a:t>
            </a:r>
            <a:r>
              <a:rPr lang="en-IN" dirty="0"/>
              <a:t> </a:t>
            </a:r>
            <a:r>
              <a:rPr lang="hi-IN" dirty="0"/>
              <a:t>रख</a:t>
            </a:r>
            <a:r>
              <a:rPr lang="en-IN" dirty="0"/>
              <a:t> </a:t>
            </a:r>
            <a:r>
              <a:rPr lang="hi-IN" dirty="0"/>
              <a:t>सच्चाई</a:t>
            </a:r>
            <a:r>
              <a:rPr lang="en-IN" dirty="0"/>
              <a:t> </a:t>
            </a:r>
            <a:r>
              <a:rPr lang="hi-IN" dirty="0"/>
              <a:t>पर</a:t>
            </a:r>
            <a:r>
              <a:rPr lang="en-IN" dirty="0"/>
              <a:t> </a:t>
            </a:r>
          </a:p>
        </p:txBody>
      </p:sp>
    </p:spTree>
    <p:extLst>
      <p:ext uri="{BB962C8B-B14F-4D97-AF65-F5344CB8AC3E}">
        <p14:creationId xmlns:p14="http://schemas.microsoft.com/office/powerpoint/2010/main" val="2613296212"/>
      </p:ext>
    </p:extLst>
  </p:cSld>
  <p:clrMapOvr>
    <a:masterClrMapping/>
  </p:clrMapOvr>
  <p:transition>
    <p:fade/>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مَعَ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ٱلْحُسَيْنِ</a:t>
            </a:r>
            <a:r>
              <a:rPr lang="ar-SA" sz="9200" kern="1200" dirty="0">
                <a:solidFill>
                  <a:schemeClr val="bg1"/>
                </a:solidFill>
                <a:latin typeface="Arabic Typesetting" panose="03020402040406030203" pitchFamily="66" charset="-78"/>
                <a:ea typeface="+mn-ea"/>
                <a:cs typeface="Arabic Typesetting" panose="03020402040406030203" pitchFamily="66" charset="-78"/>
              </a:rPr>
              <a:t> وَاصْحَابِ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ٱلْحُسَيْنِ</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with al-</a:t>
            </a:r>
            <a:r>
              <a:rPr lang="en-US" sz="2800" b="1" kern="1200" dirty="0" err="1">
                <a:solidFill>
                  <a:schemeClr val="tx1"/>
                </a:solidFill>
                <a:ea typeface="MS Mincho" pitchFamily="49" charset="-128"/>
              </a:rPr>
              <a:t>Husayn</a:t>
            </a:r>
            <a:r>
              <a:rPr lang="en-US" sz="2800" b="1" kern="1200" dirty="0">
                <a:solidFill>
                  <a:schemeClr val="tx1"/>
                </a:solidFill>
                <a:ea typeface="MS Mincho" pitchFamily="49" charset="-128"/>
              </a:rPr>
              <a:t> and the companions of al-</a:t>
            </a:r>
            <a:r>
              <a:rPr lang="en-US" sz="2800" b="1" kern="1200" dirty="0" err="1">
                <a:solidFill>
                  <a:schemeClr val="tx1"/>
                </a:solidFill>
                <a:ea typeface="MS Mincho" pitchFamily="49" charset="-128"/>
              </a:rPr>
              <a:t>Husayn</a:t>
            </a:r>
            <a:endParaRPr lang="en-US" sz="2800" b="1" kern="1200" dirty="0">
              <a:solidFill>
                <a:schemeClr val="tx1"/>
              </a:solidFill>
              <a:ea typeface="MS Mincho" pitchFamily="49" charset="-128"/>
            </a:endParaRPr>
          </a:p>
          <a:p>
            <a:pPr marL="342900" indent="-342900" eaLnBrk="1" hangingPunct="1">
              <a:defRPr/>
            </a:pPr>
            <a:r>
              <a:rPr lang="ur-PK" sz="2800" dirty="0">
                <a:solidFill>
                  <a:schemeClr val="tx1"/>
                </a:solidFill>
              </a:rPr>
              <a:t>مجھ کو اپنے نزدیک ہمراہ امام حسین (ع) مجھ کو اپنے نزدیک ہمراہ امام حسین (ع)</a:t>
            </a:r>
            <a:endParaRPr lang="en-US" sz="2800" b="1" kern="1200" dirty="0">
              <a:solidFill>
                <a:schemeClr val="tx1"/>
              </a:solidFill>
              <a:ea typeface="MS Mincho" pitchFamily="49" charset="-128"/>
            </a:endParaRPr>
          </a:p>
        </p:txBody>
      </p:sp>
      <p:sp>
        <p:nvSpPr>
          <p:cNvPr id="167731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ma`a alhusayni wa ashabi alhusayni</a:t>
            </a:r>
          </a:p>
        </p:txBody>
      </p:sp>
      <p:sp>
        <p:nvSpPr>
          <p:cNvPr id="167731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67731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4695826" y="1058864"/>
            <a:ext cx="29749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in prostration/ </a:t>
            </a:r>
            <a:r>
              <a:rPr lang="en-GB" sz="1600" b="1" i="1" dirty="0" err="1">
                <a:solidFill>
                  <a:srgbClr val="FFFFFF"/>
                </a:solidFill>
                <a:effectLst>
                  <a:outerShdw blurRad="38100" dist="38100" dir="2700000" algn="tl">
                    <a:srgbClr val="000000">
                      <a:alpha val="43137"/>
                    </a:srgbClr>
                  </a:outerShdw>
                </a:effectLst>
                <a:latin typeface="Trebuchet MS" pitchFamily="34" charset="0"/>
                <a:cs typeface="Arial" charset="0"/>
              </a:rPr>
              <a:t>Sajdah</a:t>
            </a:r>
            <a:endParaRPr lang="en-US" sz="1600" b="1" i="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2400300" y="6167736"/>
            <a:ext cx="8148145" cy="369332"/>
          </a:xfrm>
          <a:prstGeom prst="rect">
            <a:avLst/>
          </a:prstGeom>
        </p:spPr>
        <p:txBody>
          <a:bodyPr wrap="square">
            <a:spAutoFit/>
          </a:bodyPr>
          <a:lstStyle/>
          <a:p>
            <a:r>
              <a:rPr lang="hi-IN" dirty="0"/>
              <a:t>मुझ</a:t>
            </a:r>
            <a:r>
              <a:rPr lang="en-IN" dirty="0"/>
              <a:t> </a:t>
            </a:r>
            <a:r>
              <a:rPr lang="hi-IN" dirty="0"/>
              <a:t>को</a:t>
            </a:r>
            <a:r>
              <a:rPr lang="en-IN" dirty="0"/>
              <a:t> </a:t>
            </a:r>
            <a:r>
              <a:rPr lang="hi-IN" dirty="0"/>
              <a:t>अपने</a:t>
            </a:r>
            <a:r>
              <a:rPr lang="en-IN" dirty="0"/>
              <a:t> </a:t>
            </a:r>
            <a:r>
              <a:rPr lang="hi-IN" dirty="0"/>
              <a:t>नज़दीक</a:t>
            </a:r>
            <a:r>
              <a:rPr lang="en-IN" dirty="0"/>
              <a:t> </a:t>
            </a:r>
            <a:r>
              <a:rPr lang="hi-IN" dirty="0"/>
              <a:t>हमराह</a:t>
            </a:r>
            <a:r>
              <a:rPr lang="en-IN" dirty="0"/>
              <a:t> </a:t>
            </a:r>
            <a:r>
              <a:rPr lang="hi-IN" dirty="0"/>
              <a:t>ईमाम</a:t>
            </a:r>
            <a:r>
              <a:rPr lang="en-IN" dirty="0"/>
              <a:t> </a:t>
            </a:r>
            <a:r>
              <a:rPr lang="hi-IN" dirty="0" smtClean="0"/>
              <a:t>हुसैन</a:t>
            </a:r>
            <a:r>
              <a:rPr lang="en-GB" dirty="0" smtClean="0"/>
              <a:t> </a:t>
            </a:r>
            <a:r>
              <a:rPr lang="hi-IN" dirty="0"/>
              <a:t>और</a:t>
            </a:r>
            <a:r>
              <a:rPr lang="en-IN" dirty="0"/>
              <a:t> </a:t>
            </a:r>
            <a:r>
              <a:rPr lang="hi-IN" dirty="0"/>
              <a:t>असहाब</a:t>
            </a:r>
            <a:r>
              <a:rPr lang="en-IN" dirty="0"/>
              <a:t> </a:t>
            </a:r>
            <a:r>
              <a:rPr lang="hi-IN" dirty="0"/>
              <a:t> ईमाम</a:t>
            </a:r>
            <a:r>
              <a:rPr lang="en-IN" dirty="0"/>
              <a:t> </a:t>
            </a:r>
            <a:r>
              <a:rPr lang="hi-IN" dirty="0"/>
              <a:t>हुसैन </a:t>
            </a:r>
            <a:r>
              <a:rPr lang="hi-IN" dirty="0" smtClean="0"/>
              <a:t>के</a:t>
            </a:r>
            <a:r>
              <a:rPr lang="en-IN" dirty="0"/>
              <a:t> </a:t>
            </a:r>
            <a:r>
              <a:rPr lang="en-GB" dirty="0" smtClean="0"/>
              <a:t> </a:t>
            </a:r>
            <a:endParaRPr lang="en-IN" dirty="0"/>
          </a:p>
        </p:txBody>
      </p:sp>
    </p:spTree>
    <p:extLst>
      <p:ext uri="{BB962C8B-B14F-4D97-AF65-F5344CB8AC3E}">
        <p14:creationId xmlns:p14="http://schemas.microsoft.com/office/powerpoint/2010/main" val="4210142899"/>
      </p:ext>
    </p:extLst>
  </p:cSld>
  <p:clrMapOvr>
    <a:masterClrMapping/>
  </p:clrMapOvr>
  <p:transition>
    <p:fade/>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ٱلَّذينَ</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بَذَلُوٱ</a:t>
            </a:r>
            <a:r>
              <a:rPr lang="ar-SA" sz="9200" kern="1200" dirty="0">
                <a:solidFill>
                  <a:schemeClr val="bg1"/>
                </a:solidFill>
                <a:latin typeface="Arabic Typesetting" panose="03020402040406030203" pitchFamily="66" charset="-78"/>
                <a:ea typeface="+mn-ea"/>
                <a:cs typeface="Arabic Typesetting" panose="03020402040406030203" pitchFamily="66" charset="-78"/>
              </a:rPr>
              <a:t> مُهَجَهُمْ دُونَ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ٱلْحُسَيْنِ</a:t>
            </a:r>
            <a:r>
              <a:rPr lang="ar-SA" sz="9200" kern="1200" dirty="0">
                <a:solidFill>
                  <a:schemeClr val="bg1"/>
                </a:solidFill>
                <a:latin typeface="Arabic Typesetting" panose="03020402040406030203" pitchFamily="66" charset="-78"/>
                <a:ea typeface="+mn-ea"/>
                <a:cs typeface="Arabic Typesetting" panose="03020402040406030203" pitchFamily="66" charset="-78"/>
              </a:rPr>
              <a:t> عَلَيْهِ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ٱلسَّلاَمُ</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who sacrificed their souls in defense of al-</a:t>
            </a:r>
            <a:r>
              <a:rPr lang="en-US" sz="2800" b="1" kern="1200" dirty="0" err="1">
                <a:solidFill>
                  <a:schemeClr val="tx1"/>
                </a:solidFill>
                <a:ea typeface="MS Mincho" pitchFamily="49" charset="-128"/>
              </a:rPr>
              <a:t>Husayn</a:t>
            </a:r>
            <a:r>
              <a:rPr lang="en-US" sz="2800" b="1" kern="1200" dirty="0">
                <a:solidFill>
                  <a:schemeClr val="tx1"/>
                </a:solidFill>
                <a:ea typeface="MS Mincho" pitchFamily="49" charset="-128"/>
              </a:rPr>
              <a:t>, peace be upon him.</a:t>
            </a:r>
          </a:p>
          <a:p>
            <a:pPr marL="342900" indent="-342900" eaLnBrk="1" hangingPunct="1">
              <a:defRPr/>
            </a:pPr>
            <a:r>
              <a:rPr lang="ur-PK" sz="2800" dirty="0">
                <a:solidFill>
                  <a:schemeClr val="tx1"/>
                </a:solidFill>
              </a:rPr>
              <a:t>جنہوں نے اپنی جانیں دے دیں حضرت امام حسین (ع) کے سامنے ان کی نصرت میں</a:t>
            </a:r>
            <a:endParaRPr lang="en-US" sz="2800" b="1" kern="1200" dirty="0">
              <a:solidFill>
                <a:schemeClr val="tx1"/>
              </a:solidFill>
              <a:ea typeface="MS Mincho" pitchFamily="49" charset="-128"/>
            </a:endParaRPr>
          </a:p>
        </p:txBody>
      </p:sp>
      <p:sp>
        <p:nvSpPr>
          <p:cNvPr id="167834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sv-SE" sz="3200" b="1" i="1">
                <a:solidFill>
                  <a:srgbClr val="FFFFFF"/>
                </a:solidFill>
                <a:ea typeface="MS Mincho" pitchFamily="49" charset="-128"/>
              </a:rPr>
              <a:t>alladhina badhalu muhajahum duna alhusayni</a:t>
            </a:r>
            <a:endParaRPr lang="fi-FI" sz="3200" b="1" i="1">
              <a:solidFill>
                <a:srgbClr val="FFFFFF"/>
              </a:solidFill>
              <a:ea typeface="MS Mincho" pitchFamily="49" charset="-128"/>
            </a:endParaRPr>
          </a:p>
        </p:txBody>
      </p:sp>
      <p:sp>
        <p:nvSpPr>
          <p:cNvPr id="167834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67834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4695826" y="1058864"/>
            <a:ext cx="29749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Recite in prostration/ </a:t>
            </a:r>
            <a:r>
              <a:rPr lang="en-GB" sz="1600" b="1" i="1" dirty="0" err="1">
                <a:solidFill>
                  <a:srgbClr val="FFFFFF"/>
                </a:solidFill>
                <a:effectLst>
                  <a:outerShdw blurRad="38100" dist="38100" dir="2700000" algn="tl">
                    <a:srgbClr val="000000">
                      <a:alpha val="43137"/>
                    </a:srgbClr>
                  </a:outerShdw>
                </a:effectLst>
                <a:latin typeface="Trebuchet MS" pitchFamily="34" charset="0"/>
                <a:cs typeface="Arial" charset="0"/>
              </a:rPr>
              <a:t>Sajdah</a:t>
            </a:r>
            <a:endParaRPr lang="en-US" sz="1600" b="1" i="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2" name="Rectangle 1"/>
          <p:cNvSpPr/>
          <p:nvPr/>
        </p:nvSpPr>
        <p:spPr>
          <a:xfrm>
            <a:off x="3048000" y="6030394"/>
            <a:ext cx="6096000" cy="646331"/>
          </a:xfrm>
          <a:prstGeom prst="rect">
            <a:avLst/>
          </a:prstGeom>
        </p:spPr>
        <p:txBody>
          <a:bodyPr>
            <a:spAutoFit/>
          </a:bodyPr>
          <a:lstStyle/>
          <a:p>
            <a:r>
              <a:rPr lang="hi-IN" dirty="0" smtClean="0"/>
              <a:t>जिन्होंने</a:t>
            </a:r>
            <a:r>
              <a:rPr lang="en-IN" dirty="0"/>
              <a:t> </a:t>
            </a:r>
            <a:r>
              <a:rPr lang="hi-IN" dirty="0"/>
              <a:t>अपनी</a:t>
            </a:r>
            <a:r>
              <a:rPr lang="en-IN" dirty="0"/>
              <a:t> </a:t>
            </a:r>
            <a:r>
              <a:rPr lang="hi-IN" dirty="0"/>
              <a:t>जानें</a:t>
            </a:r>
            <a:r>
              <a:rPr lang="en-IN" dirty="0"/>
              <a:t> </a:t>
            </a:r>
            <a:r>
              <a:rPr lang="hi-IN" dirty="0"/>
              <a:t>दे</a:t>
            </a:r>
            <a:r>
              <a:rPr lang="en-IN" dirty="0"/>
              <a:t> </a:t>
            </a:r>
            <a:r>
              <a:rPr lang="hi-IN" dirty="0"/>
              <a:t>दी</a:t>
            </a:r>
            <a:r>
              <a:rPr lang="en-IN" dirty="0"/>
              <a:t> </a:t>
            </a:r>
            <a:r>
              <a:rPr lang="hi-IN" dirty="0"/>
              <a:t>हज़रत</a:t>
            </a:r>
            <a:r>
              <a:rPr lang="en-IN" dirty="0"/>
              <a:t> </a:t>
            </a:r>
            <a:r>
              <a:rPr lang="hi-IN" dirty="0"/>
              <a:t>ईमाम</a:t>
            </a:r>
            <a:r>
              <a:rPr lang="en-IN" dirty="0"/>
              <a:t> </a:t>
            </a:r>
            <a:r>
              <a:rPr lang="hi-IN" dirty="0"/>
              <a:t>हुसैन</a:t>
            </a:r>
            <a:r>
              <a:rPr lang="en-IN" dirty="0"/>
              <a:t> </a:t>
            </a:r>
            <a:r>
              <a:rPr lang="hi-IN" dirty="0"/>
              <a:t>के</a:t>
            </a:r>
            <a:r>
              <a:rPr lang="en-IN" dirty="0"/>
              <a:t> </a:t>
            </a:r>
            <a:r>
              <a:rPr lang="hi-IN" dirty="0"/>
              <a:t>सामने</a:t>
            </a:r>
            <a:r>
              <a:rPr lang="en-IN" dirty="0"/>
              <a:t> </a:t>
            </a:r>
            <a:r>
              <a:rPr lang="hi-IN" dirty="0"/>
              <a:t>इनकी</a:t>
            </a:r>
            <a:r>
              <a:rPr lang="en-IN" dirty="0"/>
              <a:t> </a:t>
            </a:r>
            <a:r>
              <a:rPr lang="hi-IN" dirty="0"/>
              <a:t>नुसरत</a:t>
            </a:r>
            <a:r>
              <a:rPr lang="en-IN" dirty="0"/>
              <a:t> </a:t>
            </a:r>
            <a:r>
              <a:rPr lang="hi-IN" dirty="0"/>
              <a:t>में</a:t>
            </a:r>
            <a:r>
              <a:rPr lang="en-IN" dirty="0"/>
              <a:t>   </a:t>
            </a:r>
          </a:p>
        </p:txBody>
      </p:sp>
    </p:spTree>
    <p:extLst>
      <p:ext uri="{BB962C8B-B14F-4D97-AF65-F5344CB8AC3E}">
        <p14:creationId xmlns:p14="http://schemas.microsoft.com/office/powerpoint/2010/main" val="272849867"/>
      </p:ext>
    </p:extLst>
  </p:cSld>
  <p:clrMapOvr>
    <a:masterClrMapping/>
  </p:clrMapOvr>
  <p:transition>
    <p:fade/>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اَللَّهُمَّ صَلِّ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عَلَىٰ</a:t>
            </a:r>
            <a:r>
              <a:rPr lang="ar-SA" sz="9200" kern="1200" dirty="0">
                <a:solidFill>
                  <a:schemeClr val="bg1"/>
                </a:solidFill>
                <a:latin typeface="Arabic Typesetting" panose="03020402040406030203" pitchFamily="66" charset="-78"/>
                <a:ea typeface="+mn-ea"/>
                <a:cs typeface="Arabic Typesetting" panose="03020402040406030203" pitchFamily="66" charset="-78"/>
              </a:rPr>
              <a:t> مُحَمَّدٍ وَآلِ مُحَمَّدٍ</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bg1"/>
                </a:solidFill>
                <a:ea typeface="MS Mincho" pitchFamily="49" charset="-128"/>
              </a:rPr>
              <a:t>O' </a:t>
            </a:r>
            <a:r>
              <a:rPr lang="en-US" sz="3600" b="1" kern="1200" dirty="0" err="1">
                <a:solidFill>
                  <a:schemeClr val="bg1"/>
                </a:solidFill>
                <a:ea typeface="MS Mincho" pitchFamily="49" charset="-128"/>
              </a:rPr>
              <a:t>Alláh</a:t>
            </a:r>
            <a:r>
              <a:rPr lang="en-US" sz="3600" b="1" kern="1200" dirty="0">
                <a:solidFill>
                  <a:schemeClr val="bg1"/>
                </a:solidFill>
                <a:ea typeface="MS Mincho" pitchFamily="49" charset="-128"/>
              </a:rPr>
              <a:t> send Your blessings on Muhammad</a:t>
            </a:r>
          </a:p>
          <a:p>
            <a:pPr marL="342900" indent="-342900" eaLnBrk="1" hangingPunct="1">
              <a:defRPr/>
            </a:pPr>
            <a:r>
              <a:rPr lang="en-US" sz="3600" b="1" kern="1200" dirty="0">
                <a:solidFill>
                  <a:schemeClr val="bg1"/>
                </a:solidFill>
                <a:ea typeface="MS Mincho" pitchFamily="49" charset="-128"/>
              </a:rPr>
              <a:t>and the family of Muhammad.</a:t>
            </a:r>
          </a:p>
        </p:txBody>
      </p:sp>
      <p:sp>
        <p:nvSpPr>
          <p:cNvPr id="167936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allahumma salli `ala muhammadin wa ali muhammadin</a:t>
            </a:r>
          </a:p>
        </p:txBody>
      </p:sp>
      <p:sp>
        <p:nvSpPr>
          <p:cNvPr id="167936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67936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748454" y="6211669"/>
            <a:ext cx="9075683" cy="369332"/>
          </a:xfrm>
          <a:prstGeom prst="rect">
            <a:avLst/>
          </a:prstGeom>
        </p:spPr>
        <p:txBody>
          <a:bodyPr wrap="square">
            <a:spAutoFit/>
          </a:bodyPr>
          <a:lstStyle/>
          <a:p>
            <a:r>
              <a:rPr lang="hi-IN" dirty="0"/>
              <a:t>ऐ अल्लाह! मोहम्मद और आले मोहम्मद पर अपनी रहमतें नाज़िल फरमा </a:t>
            </a:r>
            <a:endParaRPr lang="en-IN" dirty="0"/>
          </a:p>
        </p:txBody>
      </p:sp>
    </p:spTree>
    <p:extLst>
      <p:ext uri="{BB962C8B-B14F-4D97-AF65-F5344CB8AC3E}">
        <p14:creationId xmlns:p14="http://schemas.microsoft.com/office/powerpoint/2010/main" val="2572896664"/>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597529" y="1394257"/>
            <a:ext cx="10827944"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اَلسَّلاَمُ عَلَيْكَ يَا ثَارَ </a:t>
            </a:r>
            <a:r>
              <a:rPr lang="ar-SA" sz="6600" kern="1200" dirty="0" err="1">
                <a:solidFill>
                  <a:schemeClr val="bg1"/>
                </a:solidFill>
                <a:latin typeface="_PDMS_Saleem_QuranFont" pitchFamily="2" charset="-78"/>
                <a:ea typeface="+mn-ea"/>
                <a:cs typeface="_PDMS_Saleem_QuranFont" pitchFamily="2" charset="-78"/>
              </a:rPr>
              <a:t>ٱللَّهِ</a:t>
            </a:r>
            <a:r>
              <a:rPr lang="ar-SA" sz="6600" kern="1200" dirty="0">
                <a:solidFill>
                  <a:schemeClr val="bg1"/>
                </a:solidFill>
                <a:latin typeface="_PDMS_Saleem_QuranFont" pitchFamily="2" charset="-78"/>
                <a:ea typeface="+mn-ea"/>
                <a:cs typeface="_PDMS_Saleem_QuranFont" pitchFamily="2" charset="-78"/>
              </a:rPr>
              <a:t> </a:t>
            </a:r>
            <a:r>
              <a:rPr lang="ar-SA" sz="6600" kern="1200" dirty="0" err="1">
                <a:solidFill>
                  <a:schemeClr val="bg1"/>
                </a:solidFill>
                <a:latin typeface="_PDMS_Saleem_QuranFont" pitchFamily="2" charset="-78"/>
                <a:ea typeface="+mn-ea"/>
                <a:cs typeface="_PDMS_Saleem_QuranFont" pitchFamily="2" charset="-78"/>
              </a:rPr>
              <a:t>وَٱبْنَ</a:t>
            </a:r>
            <a:r>
              <a:rPr lang="ar-SA" sz="6600" kern="1200" dirty="0">
                <a:solidFill>
                  <a:schemeClr val="bg1"/>
                </a:solidFill>
                <a:latin typeface="_PDMS_Saleem_QuranFont" pitchFamily="2" charset="-78"/>
                <a:ea typeface="+mn-ea"/>
                <a:cs typeface="_PDMS_Saleem_QuranFont" pitchFamily="2" charset="-78"/>
              </a:rPr>
              <a:t> </a:t>
            </a:r>
            <a:r>
              <a:rPr lang="ar-SA" sz="6600" kern="1200" dirty="0" err="1">
                <a:solidFill>
                  <a:schemeClr val="bg1"/>
                </a:solidFill>
                <a:latin typeface="_PDMS_Saleem_QuranFont" pitchFamily="2" charset="-78"/>
                <a:ea typeface="+mn-ea"/>
                <a:cs typeface="_PDMS_Saleem_QuranFont" pitchFamily="2" charset="-78"/>
              </a:rPr>
              <a:t>ثَارِهِ</a:t>
            </a:r>
            <a:r>
              <a:rPr lang="ar-SA" sz="6600" kern="1200" dirty="0">
                <a:solidFill>
                  <a:schemeClr val="bg1"/>
                </a:solidFill>
                <a:latin typeface="_PDMS_Saleem_QuranFont" pitchFamily="2" charset="-78"/>
                <a:ea typeface="+mn-ea"/>
                <a:cs typeface="_PDMS_Saleem_QuranFont" pitchFamily="2" charset="-78"/>
              </a:rPr>
              <a:t> </a:t>
            </a:r>
            <a:r>
              <a:rPr lang="ar-SA" sz="6600" kern="1200" dirty="0" err="1">
                <a:solidFill>
                  <a:schemeClr val="bg1"/>
                </a:solidFill>
                <a:latin typeface="_PDMS_Saleem_QuranFont" pitchFamily="2" charset="-78"/>
                <a:ea typeface="+mn-ea"/>
                <a:cs typeface="_PDMS_Saleem_QuranFont" pitchFamily="2" charset="-78"/>
              </a:rPr>
              <a:t>وَٱلْوِتْرَ</a:t>
            </a:r>
            <a:r>
              <a:rPr lang="ar-SA" sz="6600" kern="1200" dirty="0">
                <a:solidFill>
                  <a:schemeClr val="bg1"/>
                </a:solidFill>
                <a:latin typeface="_PDMS_Saleem_QuranFont" pitchFamily="2" charset="-78"/>
                <a:ea typeface="+mn-ea"/>
                <a:cs typeface="_PDMS_Saleem_QuranFont" pitchFamily="2" charset="-78"/>
              </a:rPr>
              <a:t> </a:t>
            </a:r>
            <a:r>
              <a:rPr lang="ar-SA" sz="6600" kern="1200" dirty="0" err="1">
                <a:solidFill>
                  <a:schemeClr val="bg1"/>
                </a:solidFill>
                <a:latin typeface="_PDMS_Saleem_QuranFont" pitchFamily="2" charset="-78"/>
                <a:ea typeface="+mn-ea"/>
                <a:cs typeface="_PDMS_Saleem_QuranFont" pitchFamily="2" charset="-78"/>
              </a:rPr>
              <a:t>ٱلْمَوْتُورَ</a:t>
            </a:r>
            <a:endParaRPr lang="ar-SA" sz="66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70857" y="2835275"/>
            <a:ext cx="8686800" cy="1752600"/>
          </a:xfrm>
        </p:spPr>
        <p:txBody>
          <a:bodyPr/>
          <a:lstStyle/>
          <a:p>
            <a:pPr marL="342900" indent="-342900" eaLnBrk="1" hangingPunct="1">
              <a:defRPr/>
            </a:pPr>
            <a:r>
              <a:rPr lang="en-US" sz="2400" b="1" kern="1200" dirty="0">
                <a:solidFill>
                  <a:schemeClr val="tx1"/>
                </a:solidFill>
                <a:ea typeface="MS Mincho" pitchFamily="49" charset="-128"/>
              </a:rPr>
              <a:t>Peace be upon you, O vengeance of Allah, son of His vengeance, and the </a:t>
            </a:r>
            <a:r>
              <a:rPr lang="en-US" sz="2400" b="1" kern="1200" dirty="0" err="1">
                <a:solidFill>
                  <a:schemeClr val="tx1"/>
                </a:solidFill>
                <a:ea typeface="MS Mincho" pitchFamily="49" charset="-128"/>
              </a:rPr>
              <a:t>unavenged</a:t>
            </a:r>
            <a:r>
              <a:rPr lang="en-US" sz="2400" b="1" kern="1200" dirty="0">
                <a:solidFill>
                  <a:schemeClr val="tx1"/>
                </a:solidFill>
                <a:ea typeface="MS Mincho" pitchFamily="49" charset="-128"/>
              </a:rPr>
              <a:t> so far.</a:t>
            </a:r>
          </a:p>
          <a:p>
            <a:pPr marL="342900" indent="-342900" eaLnBrk="1" hangingPunct="1">
              <a:defRPr/>
            </a:pPr>
            <a:r>
              <a:rPr lang="ur-PK" sz="2400" dirty="0">
                <a:solidFill>
                  <a:schemeClr val="tx1"/>
                </a:solidFill>
              </a:rPr>
              <a:t>سلام ہو آپ پر اے وہ بزرگوار جس کے خون کا طالب خدا ہے اور فرزند بھی اسکے جسکے خون کا طالب خدا ہے اور جو مظلوم اور مصیبت زدہ ہوا</a:t>
            </a:r>
            <a:endParaRPr lang="en-US" sz="2400" b="1" kern="1200" dirty="0">
              <a:solidFill>
                <a:schemeClr val="tx1"/>
              </a:solidFill>
              <a:ea typeface="MS Mincho" pitchFamily="49" charset="-128"/>
            </a:endParaRPr>
          </a:p>
        </p:txBody>
      </p:sp>
      <p:sp>
        <p:nvSpPr>
          <p:cNvPr id="21508" name="Subtitle 4"/>
          <p:cNvSpPr txBox="1">
            <a:spLocks/>
          </p:cNvSpPr>
          <p:nvPr/>
        </p:nvSpPr>
        <p:spPr bwMode="auto">
          <a:xfrm>
            <a:off x="1828800" y="56388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alssalamu `alayka ya thara allahi wabna tharihi walwitra almawtura</a:t>
            </a:r>
          </a:p>
        </p:txBody>
      </p:sp>
      <p:sp>
        <p:nvSpPr>
          <p:cNvPr id="2150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2151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1828800" y="4715470"/>
            <a:ext cx="8686800" cy="646331"/>
          </a:xfrm>
          <a:prstGeom prst="rect">
            <a:avLst/>
          </a:prstGeom>
        </p:spPr>
        <p:txBody>
          <a:bodyPr wrap="square">
            <a:spAutoFit/>
          </a:bodyPr>
          <a:lstStyle/>
          <a:p>
            <a:r>
              <a:rPr lang="hi-IN" dirty="0">
                <a:latin typeface="Nirmala UI" pitchFamily="34" charset="0"/>
                <a:cs typeface="Nirmala UI" pitchFamily="34" charset="0"/>
              </a:rPr>
              <a:t>सलाम हो आप पर ऐ बुज़ुर्गवार जिस के ख़ून का तालिब ख़ुदा है, और फ़रज़न्द भी उसके जिसके ख़ून का तालिब ख़ुदा है और जो मज़लूम और मुसीबत'ज़दा हुआ, </a:t>
            </a:r>
            <a:endParaRPr lang="en-IN" dirty="0"/>
          </a:p>
        </p:txBody>
      </p:sp>
    </p:spTree>
    <p:extLst>
      <p:ext uri="{BB962C8B-B14F-4D97-AF65-F5344CB8AC3E}">
        <p14:creationId xmlns:p14="http://schemas.microsoft.com/office/powerpoint/2010/main" val="1401381493"/>
      </p:ext>
    </p:extLst>
  </p:cSld>
  <p:clrMapOvr>
    <a:masterClrMapping/>
  </p:clrMapOvr>
  <p:transition>
    <p:fade/>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0386" name="Rectangle 13"/>
          <p:cNvSpPr>
            <a:spLocks noGrp="1" noChangeArrowheads="1"/>
          </p:cNvSpPr>
          <p:nvPr>
            <p:ph type="ctrTitle"/>
          </p:nvPr>
        </p:nvSpPr>
        <p:spPr>
          <a:xfrm>
            <a:off x="1905000" y="2895600"/>
            <a:ext cx="8458200" cy="1143000"/>
          </a:xfrm>
        </p:spPr>
        <p:txBody>
          <a:bodyPr/>
          <a:lstStyle/>
          <a:p>
            <a:pPr eaLnBrk="1" hangingPunct="1"/>
            <a:r>
              <a:rPr lang="en-US" sz="7200" b="1">
                <a:solidFill>
                  <a:srgbClr val="C00000"/>
                </a:solidFill>
              </a:rPr>
              <a:t>Two rakáts Namaaz for Hadiya </a:t>
            </a:r>
            <a:br>
              <a:rPr lang="en-US" sz="7200" b="1">
                <a:solidFill>
                  <a:srgbClr val="C00000"/>
                </a:solidFill>
              </a:rPr>
            </a:br>
            <a:r>
              <a:rPr lang="en-US" sz="7200" b="1">
                <a:solidFill>
                  <a:srgbClr val="C00000"/>
                </a:solidFill>
              </a:rPr>
              <a:t>Ziyáráh of Ashurá</a:t>
            </a:r>
          </a:p>
        </p:txBody>
      </p:sp>
      <p:sp>
        <p:nvSpPr>
          <p:cNvPr id="168038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endParaRPr lang="ar-SA" sz="1600" b="1">
              <a:solidFill>
                <a:srgbClr val="FFFFFF"/>
              </a:solidFill>
              <a:latin typeface="Trebuchet MS"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2350" y="5367729"/>
            <a:ext cx="4362450" cy="1063233"/>
          </a:xfrm>
          <a:prstGeom prst="rect">
            <a:avLst/>
          </a:prstGeom>
        </p:spPr>
      </p:pic>
    </p:spTree>
    <p:extLst>
      <p:ext uri="{BB962C8B-B14F-4D97-AF65-F5344CB8AC3E}">
        <p14:creationId xmlns:p14="http://schemas.microsoft.com/office/powerpoint/2010/main" val="2693615675"/>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128061" y="1373188"/>
            <a:ext cx="9972392"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اَلسَّلاَمُ عَلَيْكَ </a:t>
            </a:r>
            <a:r>
              <a:rPr lang="ar-SA" sz="6600" kern="1200" dirty="0" err="1">
                <a:solidFill>
                  <a:schemeClr val="bg1"/>
                </a:solidFill>
                <a:latin typeface="_PDMS_Saleem_QuranFont" pitchFamily="2" charset="-78"/>
                <a:ea typeface="+mn-ea"/>
                <a:cs typeface="_PDMS_Saleem_QuranFont" pitchFamily="2" charset="-78"/>
              </a:rPr>
              <a:t>وَعَلَىٰ</a:t>
            </a:r>
            <a:r>
              <a:rPr lang="ar-SA" sz="6600" kern="1200" dirty="0">
                <a:solidFill>
                  <a:schemeClr val="bg1"/>
                </a:solidFill>
                <a:latin typeface="_PDMS_Saleem_QuranFont" pitchFamily="2" charset="-78"/>
                <a:ea typeface="+mn-ea"/>
                <a:cs typeface="_PDMS_Saleem_QuranFont" pitchFamily="2" charset="-78"/>
              </a:rPr>
              <a:t> </a:t>
            </a:r>
            <a:r>
              <a:rPr lang="ar-SA" sz="6600" kern="1200" dirty="0" err="1">
                <a:solidFill>
                  <a:schemeClr val="bg1"/>
                </a:solidFill>
                <a:latin typeface="_PDMS_Saleem_QuranFont" pitchFamily="2" charset="-78"/>
                <a:ea typeface="+mn-ea"/>
                <a:cs typeface="_PDMS_Saleem_QuranFont" pitchFamily="2" charset="-78"/>
              </a:rPr>
              <a:t>ٱلارْوَاحِ</a:t>
            </a:r>
            <a:r>
              <a:rPr lang="ar-SA" sz="6600" kern="1200" dirty="0">
                <a:solidFill>
                  <a:schemeClr val="bg1"/>
                </a:solidFill>
                <a:latin typeface="_PDMS_Saleem_QuranFont" pitchFamily="2" charset="-78"/>
                <a:ea typeface="+mn-ea"/>
                <a:cs typeface="_PDMS_Saleem_QuranFont" pitchFamily="2" charset="-78"/>
              </a:rPr>
              <a:t> </a:t>
            </a:r>
            <a:r>
              <a:rPr lang="ar-SA" sz="6600" kern="1200" dirty="0" err="1">
                <a:solidFill>
                  <a:schemeClr val="bg1"/>
                </a:solidFill>
                <a:latin typeface="_PDMS_Saleem_QuranFont" pitchFamily="2" charset="-78"/>
                <a:ea typeface="+mn-ea"/>
                <a:cs typeface="_PDMS_Saleem_QuranFont" pitchFamily="2" charset="-78"/>
              </a:rPr>
              <a:t>ٱلَّتِي</a:t>
            </a:r>
            <a:r>
              <a:rPr lang="ar-SA" sz="6600" kern="1200" dirty="0">
                <a:solidFill>
                  <a:schemeClr val="bg1"/>
                </a:solidFill>
                <a:latin typeface="_PDMS_Saleem_QuranFont" pitchFamily="2" charset="-78"/>
                <a:ea typeface="+mn-ea"/>
                <a:cs typeface="_PDMS_Saleem_QuranFont" pitchFamily="2" charset="-78"/>
              </a:rPr>
              <a:t> حَلَّتْ بِفِنَائِكَ</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Peace be upon you and upon the souls that resided in your courtyard.</a:t>
            </a:r>
          </a:p>
          <a:p>
            <a:pPr marL="342900" indent="-342900" eaLnBrk="1" hangingPunct="1">
              <a:defRPr/>
            </a:pPr>
            <a:r>
              <a:rPr lang="ur-PK" sz="2800" dirty="0">
                <a:solidFill>
                  <a:schemeClr val="tx1"/>
                </a:solidFill>
              </a:rPr>
              <a:t>سلام ہو آپ پر اور ان روحوں پر جو اتریں آپ کے مبارک صحن میں </a:t>
            </a:r>
            <a:endParaRPr lang="en-US" sz="2800" b="1" kern="1200" dirty="0">
              <a:solidFill>
                <a:schemeClr val="tx1"/>
              </a:solidFill>
              <a:ea typeface="MS Mincho" pitchFamily="49" charset="-128"/>
            </a:endParaRPr>
          </a:p>
        </p:txBody>
      </p:sp>
      <p:sp>
        <p:nvSpPr>
          <p:cNvPr id="22532" name="Subtitle 4"/>
          <p:cNvSpPr txBox="1">
            <a:spLocks/>
          </p:cNvSpPr>
          <p:nvPr/>
        </p:nvSpPr>
        <p:spPr bwMode="auto">
          <a:xfrm>
            <a:off x="1828800" y="5632231"/>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alssalamu `alayka wa `ala al-arwahi allati hallat bifina'ika</a:t>
            </a:r>
          </a:p>
        </p:txBody>
      </p:sp>
      <p:sp>
        <p:nvSpPr>
          <p:cNvPr id="2253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2253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937641" y="4855807"/>
            <a:ext cx="6096000" cy="646331"/>
          </a:xfrm>
          <a:prstGeom prst="rect">
            <a:avLst/>
          </a:prstGeom>
        </p:spPr>
        <p:txBody>
          <a:bodyPr>
            <a:spAutoFit/>
          </a:bodyPr>
          <a:lstStyle/>
          <a:p>
            <a:r>
              <a:rPr lang="hi-IN" dirty="0">
                <a:latin typeface="Nirmala UI" pitchFamily="34" charset="0"/>
                <a:cs typeface="Nirmala UI" pitchFamily="34" charset="0"/>
              </a:rPr>
              <a:t>सलाम हो आप पर और इन रूहों पर जो उतरीं आपके मुबारक सेहन में,</a:t>
            </a:r>
            <a:endParaRPr lang="en-IN" dirty="0"/>
          </a:p>
        </p:txBody>
      </p:sp>
    </p:spTree>
    <p:extLst>
      <p:ext uri="{BB962C8B-B14F-4D97-AF65-F5344CB8AC3E}">
        <p14:creationId xmlns:p14="http://schemas.microsoft.com/office/powerpoint/2010/main" val="296738004"/>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828800" y="1373188"/>
            <a:ext cx="8763000"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عَلَيْكُمْ مِنِّي جَمِيعاً سَلاَمُ </a:t>
            </a:r>
            <a:r>
              <a:rPr lang="ar-SA" sz="6600" kern="1200" dirty="0" err="1">
                <a:solidFill>
                  <a:schemeClr val="bg1"/>
                </a:solidFill>
                <a:latin typeface="_PDMS_Saleem_QuranFont" pitchFamily="2" charset="-78"/>
                <a:ea typeface="+mn-ea"/>
                <a:cs typeface="_PDMS_Saleem_QuranFont" pitchFamily="2" charset="-78"/>
              </a:rPr>
              <a:t>ٱللَّهِ</a:t>
            </a:r>
            <a:r>
              <a:rPr lang="ar-SA" sz="6600" kern="1200" dirty="0">
                <a:solidFill>
                  <a:schemeClr val="bg1"/>
                </a:solidFill>
                <a:latin typeface="_PDMS_Saleem_QuranFont" pitchFamily="2" charset="-78"/>
                <a:ea typeface="+mn-ea"/>
                <a:cs typeface="_PDMS_Saleem_QuranFont" pitchFamily="2" charset="-78"/>
              </a:rPr>
              <a:t> ابَداً</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b="1" kern="1200" dirty="0">
                <a:solidFill>
                  <a:schemeClr val="tx1"/>
                </a:solidFill>
                <a:ea typeface="MS Mincho" pitchFamily="49" charset="-128"/>
              </a:rPr>
              <a:t>Peace of Allah be upon all of you from me </a:t>
            </a:r>
            <a:r>
              <a:rPr lang="en-US" b="1" kern="1200" dirty="0" smtClean="0">
                <a:solidFill>
                  <a:schemeClr val="tx1"/>
                </a:solidFill>
                <a:ea typeface="MS Mincho" pitchFamily="49" charset="-128"/>
              </a:rPr>
              <a:t>forever</a:t>
            </a:r>
          </a:p>
          <a:p>
            <a:pPr marL="342900" indent="-342900" eaLnBrk="1" hangingPunct="1">
              <a:defRPr/>
            </a:pPr>
            <a:r>
              <a:rPr lang="ur-PK" dirty="0">
                <a:solidFill>
                  <a:schemeClr val="tx1"/>
                </a:solidFill>
              </a:rPr>
              <a:t> آپ سب حضرات پر میری جانب سے سلام خدا ہو ہمیشہ </a:t>
            </a:r>
            <a:endParaRPr lang="en-US" b="1" kern="1200" dirty="0">
              <a:solidFill>
                <a:schemeClr val="tx1"/>
              </a:solidFill>
              <a:ea typeface="MS Mincho" pitchFamily="49" charset="-128"/>
            </a:endParaRPr>
          </a:p>
        </p:txBody>
      </p:sp>
      <p:sp>
        <p:nvSpPr>
          <p:cNvPr id="23556" name="Subtitle 4"/>
          <p:cNvSpPr txBox="1">
            <a:spLocks/>
          </p:cNvSpPr>
          <p:nvPr/>
        </p:nvSpPr>
        <p:spPr bwMode="auto">
          <a:xfrm>
            <a:off x="1828800" y="56388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`alaykum minni jami`an salamu allahi abadan</a:t>
            </a:r>
          </a:p>
        </p:txBody>
      </p:sp>
      <p:sp>
        <p:nvSpPr>
          <p:cNvPr id="2355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2355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579182" y="5269468"/>
            <a:ext cx="5186035" cy="369332"/>
          </a:xfrm>
          <a:prstGeom prst="rect">
            <a:avLst/>
          </a:prstGeom>
        </p:spPr>
        <p:txBody>
          <a:bodyPr wrap="none">
            <a:spAutoFit/>
          </a:bodyPr>
          <a:lstStyle/>
          <a:p>
            <a:r>
              <a:rPr lang="hi-IN" dirty="0">
                <a:latin typeface="Nirmala UI" pitchFamily="34" charset="0"/>
                <a:cs typeface="Nirmala UI" pitchFamily="34" charset="0"/>
              </a:rPr>
              <a:t>आप सब हज़रात पर मेरी जानिब से सलामे ख़ुदा हो हमेशा</a:t>
            </a:r>
            <a:r>
              <a:rPr lang="en-GB" dirty="0">
                <a:latin typeface="Nirmala UI" pitchFamily="34" charset="0"/>
                <a:cs typeface="Nirmala UI" pitchFamily="34" charset="0"/>
              </a:rPr>
              <a:t>,</a:t>
            </a:r>
            <a:endParaRPr lang="en-IN" dirty="0"/>
          </a:p>
        </p:txBody>
      </p:sp>
    </p:spTree>
    <p:extLst>
      <p:ext uri="{BB962C8B-B14F-4D97-AF65-F5344CB8AC3E}">
        <p14:creationId xmlns:p14="http://schemas.microsoft.com/office/powerpoint/2010/main" val="183717708"/>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90700" y="1373188"/>
            <a:ext cx="8763000"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مَا بَقيتُ وَبَقِيَ </a:t>
            </a:r>
            <a:r>
              <a:rPr lang="ar-SA" sz="6600" kern="1200" dirty="0" err="1">
                <a:solidFill>
                  <a:schemeClr val="bg1"/>
                </a:solidFill>
                <a:latin typeface="_PDMS_Saleem_QuranFont" pitchFamily="2" charset="-78"/>
                <a:ea typeface="+mn-ea"/>
                <a:cs typeface="_PDMS_Saleem_QuranFont" pitchFamily="2" charset="-78"/>
              </a:rPr>
              <a:t>ٱللَّيْلُ</a:t>
            </a:r>
            <a:r>
              <a:rPr lang="ar-SA" sz="6600" kern="1200" dirty="0">
                <a:solidFill>
                  <a:schemeClr val="bg1"/>
                </a:solidFill>
                <a:latin typeface="_PDMS_Saleem_QuranFont" pitchFamily="2" charset="-78"/>
                <a:ea typeface="+mn-ea"/>
                <a:cs typeface="_PDMS_Saleem_QuranFont" pitchFamily="2" charset="-78"/>
              </a:rPr>
              <a:t> </a:t>
            </a:r>
            <a:r>
              <a:rPr lang="ar-SA" sz="6600" kern="1200" dirty="0" err="1">
                <a:solidFill>
                  <a:schemeClr val="bg1"/>
                </a:solidFill>
                <a:latin typeface="_PDMS_Saleem_QuranFont" pitchFamily="2" charset="-78"/>
                <a:ea typeface="+mn-ea"/>
                <a:cs typeface="_PDMS_Saleem_QuranFont" pitchFamily="2" charset="-78"/>
              </a:rPr>
              <a:t>وَٱلنَّهَارُ</a:t>
            </a:r>
            <a:endParaRPr lang="ar-SA" sz="66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as long as I am existent and as long as there are day and night.</a:t>
            </a:r>
          </a:p>
          <a:p>
            <a:pPr marL="342900" indent="-342900" eaLnBrk="1" hangingPunct="1">
              <a:defRPr/>
            </a:pPr>
            <a:r>
              <a:rPr lang="ur-PK" sz="3600" dirty="0">
                <a:solidFill>
                  <a:schemeClr val="tx1"/>
                </a:solidFill>
              </a:rPr>
              <a:t>جب تک کہ میں زندہ رہوں اور رات دن باقی رہیں</a:t>
            </a:r>
            <a:endParaRPr lang="en-US" sz="3600" b="1" kern="1200" dirty="0">
              <a:solidFill>
                <a:schemeClr val="tx1"/>
              </a:solidFill>
              <a:ea typeface="MS Mincho" pitchFamily="49" charset="-128"/>
            </a:endParaRPr>
          </a:p>
        </p:txBody>
      </p:sp>
      <p:sp>
        <p:nvSpPr>
          <p:cNvPr id="24580" name="Subtitle 4"/>
          <p:cNvSpPr txBox="1">
            <a:spLocks/>
          </p:cNvSpPr>
          <p:nvPr/>
        </p:nvSpPr>
        <p:spPr bwMode="auto">
          <a:xfrm>
            <a:off x="1828800" y="5909441"/>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ma baqitu wa baqiya allaylu walnnaharu</a:t>
            </a:r>
          </a:p>
        </p:txBody>
      </p:sp>
      <p:sp>
        <p:nvSpPr>
          <p:cNvPr id="2458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2458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085731" y="5356913"/>
            <a:ext cx="4172937" cy="369332"/>
          </a:xfrm>
          <a:prstGeom prst="rect">
            <a:avLst/>
          </a:prstGeom>
        </p:spPr>
        <p:txBody>
          <a:bodyPr wrap="none">
            <a:spAutoFit/>
          </a:bodyPr>
          <a:lstStyle/>
          <a:p>
            <a:r>
              <a:rPr lang="hi-IN" dirty="0"/>
              <a:t>जब</a:t>
            </a:r>
            <a:r>
              <a:rPr lang="en-IN" dirty="0"/>
              <a:t> </a:t>
            </a:r>
            <a:r>
              <a:rPr lang="hi-IN" dirty="0"/>
              <a:t>तक</a:t>
            </a:r>
            <a:r>
              <a:rPr lang="en-IN" dirty="0"/>
              <a:t> </a:t>
            </a:r>
            <a:r>
              <a:rPr lang="hi-IN" dirty="0"/>
              <a:t>मैं</a:t>
            </a:r>
            <a:r>
              <a:rPr lang="en-IN" dirty="0"/>
              <a:t> </a:t>
            </a:r>
            <a:r>
              <a:rPr lang="hi-IN" dirty="0"/>
              <a:t>ज़िंदा</a:t>
            </a:r>
            <a:r>
              <a:rPr lang="en-IN" dirty="0"/>
              <a:t> </a:t>
            </a:r>
            <a:r>
              <a:rPr lang="hi-IN" dirty="0"/>
              <a:t>रहूँ</a:t>
            </a:r>
            <a:r>
              <a:rPr lang="en-IN" dirty="0"/>
              <a:t>, </a:t>
            </a:r>
            <a:r>
              <a:rPr lang="hi-IN" dirty="0"/>
              <a:t>और</a:t>
            </a:r>
            <a:r>
              <a:rPr lang="en-IN" dirty="0"/>
              <a:t> </a:t>
            </a:r>
            <a:r>
              <a:rPr lang="hi-IN" dirty="0"/>
              <a:t>रात</a:t>
            </a:r>
            <a:r>
              <a:rPr lang="en-IN" dirty="0"/>
              <a:t> </a:t>
            </a:r>
            <a:r>
              <a:rPr lang="hi-IN" dirty="0"/>
              <a:t>दिन</a:t>
            </a:r>
            <a:r>
              <a:rPr lang="en-IN" dirty="0"/>
              <a:t> </a:t>
            </a:r>
            <a:r>
              <a:rPr lang="hi-IN" dirty="0"/>
              <a:t>बाक़ी</a:t>
            </a:r>
            <a:r>
              <a:rPr lang="en-IN" dirty="0"/>
              <a:t> </a:t>
            </a:r>
            <a:r>
              <a:rPr lang="hi-IN" dirty="0"/>
              <a:t>रहें!</a:t>
            </a:r>
            <a:r>
              <a:rPr lang="en-IN" dirty="0"/>
              <a:t> </a:t>
            </a:r>
          </a:p>
        </p:txBody>
      </p:sp>
    </p:spTree>
    <p:extLst>
      <p:ext uri="{BB962C8B-B14F-4D97-AF65-F5344CB8AC3E}">
        <p14:creationId xmlns:p14="http://schemas.microsoft.com/office/powerpoint/2010/main" val="3929135007"/>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653011" y="1373188"/>
            <a:ext cx="8763000"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يَا ابَا عَبْدِ </a:t>
            </a:r>
            <a:r>
              <a:rPr lang="ar-SA" sz="6600" kern="1200" dirty="0" err="1">
                <a:solidFill>
                  <a:schemeClr val="bg1"/>
                </a:solidFill>
                <a:latin typeface="_PDMS_Saleem_QuranFont" pitchFamily="2" charset="-78"/>
                <a:ea typeface="+mn-ea"/>
                <a:cs typeface="_PDMS_Saleem_QuranFont" pitchFamily="2" charset="-78"/>
              </a:rPr>
              <a:t>ٱللَّهِ</a:t>
            </a:r>
            <a:endParaRPr lang="ar-SA" sz="66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O Abu-`Abdullah,</a:t>
            </a:r>
          </a:p>
          <a:p>
            <a:pPr marL="342900" indent="-342900" eaLnBrk="1" hangingPunct="1">
              <a:defRPr/>
            </a:pPr>
            <a:r>
              <a:rPr lang="ur-PK" sz="3600" dirty="0">
                <a:solidFill>
                  <a:schemeClr val="tx1"/>
                </a:solidFill>
              </a:rPr>
              <a:t> اے ابو عبد الله الحسین </a:t>
            </a:r>
            <a:endParaRPr lang="en-US" sz="3600" b="1" kern="1200" dirty="0">
              <a:solidFill>
                <a:schemeClr val="tx1"/>
              </a:solidFill>
              <a:ea typeface="MS Mincho" pitchFamily="49" charset="-128"/>
            </a:endParaRPr>
          </a:p>
        </p:txBody>
      </p:sp>
      <p:sp>
        <p:nvSpPr>
          <p:cNvPr id="2560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ya aba `abdillahi</a:t>
            </a:r>
          </a:p>
        </p:txBody>
      </p:sp>
      <p:sp>
        <p:nvSpPr>
          <p:cNvPr id="2560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2560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5284777" y="4736068"/>
            <a:ext cx="2619628" cy="369332"/>
          </a:xfrm>
          <a:prstGeom prst="rect">
            <a:avLst/>
          </a:prstGeom>
        </p:spPr>
        <p:txBody>
          <a:bodyPr wrap="none">
            <a:spAutoFit/>
          </a:bodyPr>
          <a:lstStyle/>
          <a:p>
            <a:r>
              <a:rPr lang="hi-IN" dirty="0"/>
              <a:t>ऐ</a:t>
            </a:r>
            <a:r>
              <a:rPr lang="en-IN" dirty="0"/>
              <a:t> </a:t>
            </a:r>
            <a:r>
              <a:rPr lang="hi-IN" dirty="0"/>
              <a:t>अबु</a:t>
            </a:r>
            <a:r>
              <a:rPr lang="en-IN" dirty="0"/>
              <a:t> </a:t>
            </a:r>
            <a:r>
              <a:rPr lang="hi-IN" dirty="0"/>
              <a:t>अबदुल्लाह</a:t>
            </a:r>
            <a:r>
              <a:rPr lang="en-IN" dirty="0"/>
              <a:t> </a:t>
            </a:r>
            <a:r>
              <a:rPr lang="hi-IN" dirty="0"/>
              <a:t>अल</a:t>
            </a:r>
            <a:r>
              <a:rPr lang="en-IN" dirty="0"/>
              <a:t>'</a:t>
            </a:r>
            <a:r>
              <a:rPr lang="hi-IN" dirty="0"/>
              <a:t>हुसैन</a:t>
            </a:r>
            <a:endParaRPr lang="en-IN" dirty="0"/>
          </a:p>
        </p:txBody>
      </p:sp>
    </p:spTree>
    <p:extLst>
      <p:ext uri="{BB962C8B-B14F-4D97-AF65-F5344CB8AC3E}">
        <p14:creationId xmlns:p14="http://schemas.microsoft.com/office/powerpoint/2010/main" val="63341001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1524001" y="1295401"/>
            <a:ext cx="9180513" cy="517064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en-US" sz="2200" dirty="0">
                <a:solidFill>
                  <a:srgbClr val="FFFFFF"/>
                </a:solidFill>
                <a:latin typeface="Arial" pitchFamily="34" charset="0"/>
                <a:cs typeface="Arial" pitchFamily="34" charset="0"/>
              </a:rPr>
              <a:t>The first form of </a:t>
            </a:r>
            <a:r>
              <a:rPr lang="en-US" sz="2200" dirty="0" err="1">
                <a:solidFill>
                  <a:srgbClr val="FFFFFF"/>
                </a:solidFill>
                <a:latin typeface="Arial" pitchFamily="34" charset="0"/>
                <a:cs typeface="Arial" pitchFamily="34" charset="0"/>
              </a:rPr>
              <a:t>ziyarah</a:t>
            </a:r>
            <a:r>
              <a:rPr lang="en-US" sz="2200" dirty="0">
                <a:solidFill>
                  <a:srgbClr val="FFFFFF"/>
                </a:solidFill>
                <a:latin typeface="Arial" pitchFamily="34" charset="0"/>
                <a:cs typeface="Arial" pitchFamily="34" charset="0"/>
              </a:rPr>
              <a:t> to be mentioned hereinafter is the famous </a:t>
            </a:r>
            <a:r>
              <a:rPr lang="en-US" sz="2200" dirty="0" err="1">
                <a:solidFill>
                  <a:srgbClr val="FFFFFF"/>
                </a:solidFill>
                <a:latin typeface="Arial" pitchFamily="34" charset="0"/>
                <a:cs typeface="Arial" pitchFamily="34" charset="0"/>
              </a:rPr>
              <a:t>ziyarah</a:t>
            </a:r>
            <a:r>
              <a:rPr lang="en-US" sz="2200" dirty="0">
                <a:solidFill>
                  <a:srgbClr val="FFFFFF"/>
                </a:solidFill>
                <a:latin typeface="Arial" pitchFamily="34" charset="0"/>
                <a:cs typeface="Arial" pitchFamily="34" charset="0"/>
              </a:rPr>
              <a:t> of `</a:t>
            </a:r>
            <a:r>
              <a:rPr lang="en-US" sz="2200" dirty="0" err="1">
                <a:solidFill>
                  <a:srgbClr val="FFFFFF"/>
                </a:solidFill>
                <a:latin typeface="Arial" pitchFamily="34" charset="0"/>
                <a:cs typeface="Arial" pitchFamily="34" charset="0"/>
              </a:rPr>
              <a:t>Ashura</a:t>
            </a:r>
            <a:r>
              <a:rPr lang="en-US" sz="2200" dirty="0">
                <a:solidFill>
                  <a:srgbClr val="FFFFFF"/>
                </a:solidFill>
                <a:latin typeface="Arial" pitchFamily="34" charset="0"/>
                <a:cs typeface="Arial" pitchFamily="34" charset="0"/>
              </a:rPr>
              <a:t>', which can be said at the tomb of Imam al-</a:t>
            </a:r>
            <a:r>
              <a:rPr lang="en-US" sz="2200" dirty="0" err="1">
                <a:solidFill>
                  <a:srgbClr val="FFFFFF"/>
                </a:solidFill>
                <a:latin typeface="Arial" pitchFamily="34" charset="0"/>
                <a:cs typeface="Arial" pitchFamily="34" charset="0"/>
              </a:rPr>
              <a:t>Husayn</a:t>
            </a:r>
            <a:r>
              <a:rPr lang="en-US" sz="2200" dirty="0">
                <a:solidFill>
                  <a:srgbClr val="FFFFFF"/>
                </a:solidFill>
                <a:latin typeface="Arial" pitchFamily="34" charset="0"/>
                <a:cs typeface="Arial" pitchFamily="34" charset="0"/>
              </a:rPr>
              <a:t> (A) </a:t>
            </a:r>
            <a:r>
              <a:rPr lang="en-US" sz="2200" u="sng" dirty="0">
                <a:solidFill>
                  <a:srgbClr val="FFFFFF"/>
                </a:solidFill>
                <a:latin typeface="Arial" pitchFamily="34" charset="0"/>
                <a:cs typeface="Arial" pitchFamily="34" charset="0"/>
              </a:rPr>
              <a:t>and also from far distance</a:t>
            </a:r>
            <a:r>
              <a:rPr lang="en-US" sz="2200" dirty="0">
                <a:solidFill>
                  <a:srgbClr val="FFFFFF"/>
                </a:solidFill>
                <a:latin typeface="Arial" pitchFamily="34" charset="0"/>
                <a:cs typeface="Arial" pitchFamily="34" charset="0"/>
              </a:rPr>
              <a:t>. The following is the elaborate report of this form of </a:t>
            </a:r>
            <a:r>
              <a:rPr lang="en-US" sz="2200" dirty="0" err="1">
                <a:solidFill>
                  <a:srgbClr val="FFFFFF"/>
                </a:solidFill>
                <a:latin typeface="Arial" pitchFamily="34" charset="0"/>
                <a:cs typeface="Arial" pitchFamily="34" charset="0"/>
              </a:rPr>
              <a:t>ziyarah</a:t>
            </a:r>
            <a:r>
              <a:rPr lang="en-US" sz="2200" dirty="0">
                <a:solidFill>
                  <a:srgbClr val="FFFFFF"/>
                </a:solidFill>
                <a:latin typeface="Arial" pitchFamily="34" charset="0"/>
                <a:cs typeface="Arial" pitchFamily="34" charset="0"/>
              </a:rPr>
              <a:t>, as has been narrated by </a:t>
            </a:r>
            <a:r>
              <a:rPr lang="en-US" sz="2200" dirty="0" err="1">
                <a:solidFill>
                  <a:srgbClr val="FFFFFF"/>
                </a:solidFill>
                <a:latin typeface="Arial" pitchFamily="34" charset="0"/>
                <a:cs typeface="Arial" pitchFamily="34" charset="0"/>
              </a:rPr>
              <a:t>Shaykh</a:t>
            </a:r>
            <a:r>
              <a:rPr lang="en-US" sz="2200" dirty="0">
                <a:solidFill>
                  <a:srgbClr val="FFFFFF"/>
                </a:solidFill>
                <a:latin typeface="Arial" pitchFamily="34" charset="0"/>
                <a:cs typeface="Arial" pitchFamily="34" charset="0"/>
              </a:rPr>
              <a:t> Abu-</a:t>
            </a:r>
            <a:r>
              <a:rPr lang="en-US" sz="2200" dirty="0" err="1">
                <a:solidFill>
                  <a:srgbClr val="FFFFFF"/>
                </a:solidFill>
                <a:latin typeface="Arial" pitchFamily="34" charset="0"/>
                <a:cs typeface="Arial" pitchFamily="34" charset="0"/>
              </a:rPr>
              <a:t>Ja`far</a:t>
            </a:r>
            <a:r>
              <a:rPr lang="en-US" sz="2200" dirty="0">
                <a:solidFill>
                  <a:srgbClr val="FFFFFF"/>
                </a:solidFill>
                <a:latin typeface="Arial" pitchFamily="34" charset="0"/>
                <a:cs typeface="Arial" pitchFamily="34" charset="0"/>
              </a:rPr>
              <a:t> al-</a:t>
            </a:r>
            <a:r>
              <a:rPr lang="en-US" sz="2200" dirty="0" err="1">
                <a:solidFill>
                  <a:srgbClr val="FFFFFF"/>
                </a:solidFill>
                <a:latin typeface="Arial" pitchFamily="34" charset="0"/>
                <a:cs typeface="Arial" pitchFamily="34" charset="0"/>
              </a:rPr>
              <a:t>Tusi</a:t>
            </a:r>
            <a:r>
              <a:rPr lang="en-US" sz="2200" dirty="0">
                <a:solidFill>
                  <a:srgbClr val="FFFFFF"/>
                </a:solidFill>
                <a:latin typeface="Arial" pitchFamily="34" charset="0"/>
                <a:cs typeface="Arial" pitchFamily="34" charset="0"/>
              </a:rPr>
              <a:t> in his book of al-</a:t>
            </a:r>
            <a:r>
              <a:rPr lang="en-US" sz="2200" dirty="0" err="1">
                <a:solidFill>
                  <a:srgbClr val="FFFFFF"/>
                </a:solidFill>
                <a:latin typeface="Arial" pitchFamily="34" charset="0"/>
                <a:cs typeface="Arial" pitchFamily="34" charset="0"/>
              </a:rPr>
              <a:t>Misbah</a:t>
            </a:r>
            <a:r>
              <a:rPr lang="en-US" sz="2200" dirty="0">
                <a:solidFill>
                  <a:srgbClr val="FFFFFF"/>
                </a:solidFill>
                <a:latin typeface="Arial" pitchFamily="34" charset="0"/>
                <a:cs typeface="Arial" pitchFamily="34" charset="0"/>
              </a:rPr>
              <a:t>: Muhammad </a:t>
            </a:r>
            <a:r>
              <a:rPr lang="en-US" sz="2200" dirty="0" err="1">
                <a:solidFill>
                  <a:srgbClr val="FFFFFF"/>
                </a:solidFill>
                <a:latin typeface="Arial" pitchFamily="34" charset="0"/>
                <a:cs typeface="Arial" pitchFamily="34" charset="0"/>
              </a:rPr>
              <a:t>ibn</a:t>
            </a:r>
            <a:r>
              <a:rPr lang="en-US" sz="2200" dirty="0">
                <a:solidFill>
                  <a:srgbClr val="FFFFFF"/>
                </a:solidFill>
                <a:latin typeface="Arial" pitchFamily="34" charset="0"/>
                <a:cs typeface="Arial" pitchFamily="34" charset="0"/>
              </a:rPr>
              <a:t> Ismail </a:t>
            </a:r>
            <a:r>
              <a:rPr lang="en-US" sz="2200" dirty="0" err="1">
                <a:solidFill>
                  <a:srgbClr val="FFFFFF"/>
                </a:solidFill>
                <a:latin typeface="Arial" pitchFamily="34" charset="0"/>
                <a:cs typeface="Arial" pitchFamily="34" charset="0"/>
              </a:rPr>
              <a:t>ibn</a:t>
            </a:r>
            <a:r>
              <a:rPr lang="en-US" sz="2200" dirty="0">
                <a:solidFill>
                  <a:srgbClr val="FFFFFF"/>
                </a:solidFill>
                <a:latin typeface="Arial" pitchFamily="34" charset="0"/>
                <a:cs typeface="Arial" pitchFamily="34" charset="0"/>
              </a:rPr>
              <a:t> </a:t>
            </a:r>
            <a:r>
              <a:rPr lang="en-US" sz="2200" dirty="0" err="1">
                <a:solidFill>
                  <a:srgbClr val="FFFFFF"/>
                </a:solidFill>
                <a:latin typeface="Arial" pitchFamily="34" charset="0"/>
                <a:cs typeface="Arial" pitchFamily="34" charset="0"/>
              </a:rPr>
              <a:t>Buzaygh</a:t>
            </a:r>
            <a:r>
              <a:rPr lang="en-US" sz="2200" dirty="0">
                <a:solidFill>
                  <a:srgbClr val="FFFFFF"/>
                </a:solidFill>
                <a:latin typeface="Arial" pitchFamily="34" charset="0"/>
                <a:cs typeface="Arial" pitchFamily="34" charset="0"/>
              </a:rPr>
              <a:t> has reported on the authority of </a:t>
            </a:r>
            <a:r>
              <a:rPr lang="en-US" sz="2200" dirty="0" err="1">
                <a:solidFill>
                  <a:srgbClr val="FFFFFF"/>
                </a:solidFill>
                <a:latin typeface="Arial" pitchFamily="34" charset="0"/>
                <a:cs typeface="Arial" pitchFamily="34" charset="0"/>
              </a:rPr>
              <a:t>Salih</a:t>
            </a:r>
            <a:r>
              <a:rPr lang="en-US" sz="2200" dirty="0">
                <a:solidFill>
                  <a:srgbClr val="FFFFFF"/>
                </a:solidFill>
                <a:latin typeface="Arial" pitchFamily="34" charset="0"/>
                <a:cs typeface="Arial" pitchFamily="34" charset="0"/>
              </a:rPr>
              <a:t> </a:t>
            </a:r>
            <a:r>
              <a:rPr lang="en-US" sz="2200" dirty="0" err="1">
                <a:solidFill>
                  <a:srgbClr val="FFFFFF"/>
                </a:solidFill>
                <a:latin typeface="Arial" pitchFamily="34" charset="0"/>
                <a:cs typeface="Arial" pitchFamily="34" charset="0"/>
              </a:rPr>
              <a:t>ibn</a:t>
            </a:r>
            <a:r>
              <a:rPr lang="en-US" sz="2200" dirty="0">
                <a:solidFill>
                  <a:srgbClr val="FFFFFF"/>
                </a:solidFill>
                <a:latin typeface="Arial" pitchFamily="34" charset="0"/>
                <a:cs typeface="Arial" pitchFamily="34" charset="0"/>
              </a:rPr>
              <a:t> `</a:t>
            </a:r>
            <a:r>
              <a:rPr lang="en-US" sz="2200" dirty="0" err="1">
                <a:solidFill>
                  <a:srgbClr val="FFFFFF"/>
                </a:solidFill>
                <a:latin typeface="Arial" pitchFamily="34" charset="0"/>
                <a:cs typeface="Arial" pitchFamily="34" charset="0"/>
              </a:rPr>
              <a:t>Aqabah</a:t>
            </a:r>
            <a:r>
              <a:rPr lang="en-US" sz="2200" dirty="0">
                <a:solidFill>
                  <a:srgbClr val="FFFFFF"/>
                </a:solidFill>
                <a:latin typeface="Arial" pitchFamily="34" charset="0"/>
                <a:cs typeface="Arial" pitchFamily="34" charset="0"/>
              </a:rPr>
              <a:t> on the authority of his father on the authority of Imam Muhammad al-</a:t>
            </a:r>
            <a:r>
              <a:rPr lang="en-US" sz="2200" dirty="0" err="1">
                <a:solidFill>
                  <a:srgbClr val="FFFFFF"/>
                </a:solidFill>
                <a:latin typeface="Arial" pitchFamily="34" charset="0"/>
                <a:cs typeface="Arial" pitchFamily="34" charset="0"/>
              </a:rPr>
              <a:t>Baqir</a:t>
            </a:r>
            <a:r>
              <a:rPr lang="en-US" sz="2200" dirty="0">
                <a:solidFill>
                  <a:srgbClr val="FFFFFF"/>
                </a:solidFill>
                <a:latin typeface="Arial" pitchFamily="34" charset="0"/>
                <a:cs typeface="Arial" pitchFamily="34" charset="0"/>
              </a:rPr>
              <a:t> (A) who said, “Whoever visits al-</a:t>
            </a:r>
            <a:r>
              <a:rPr lang="en-US" sz="2200" dirty="0" err="1">
                <a:solidFill>
                  <a:srgbClr val="FFFFFF"/>
                </a:solidFill>
                <a:latin typeface="Arial" pitchFamily="34" charset="0"/>
                <a:cs typeface="Arial" pitchFamily="34" charset="0"/>
              </a:rPr>
              <a:t>Husayn</a:t>
            </a:r>
            <a:r>
              <a:rPr lang="en-US" sz="2200" dirty="0">
                <a:solidFill>
                  <a:srgbClr val="FFFFFF"/>
                </a:solidFill>
                <a:latin typeface="Arial" pitchFamily="34" charset="0"/>
                <a:cs typeface="Arial" pitchFamily="34" charset="0"/>
              </a:rPr>
              <a:t> </a:t>
            </a:r>
            <a:r>
              <a:rPr lang="en-US" sz="2200" dirty="0" err="1">
                <a:solidFill>
                  <a:srgbClr val="FFFFFF"/>
                </a:solidFill>
                <a:latin typeface="Arial" pitchFamily="34" charset="0"/>
                <a:cs typeface="Arial" pitchFamily="34" charset="0"/>
              </a:rPr>
              <a:t>ibn</a:t>
            </a:r>
            <a:r>
              <a:rPr lang="en-US" sz="2200" dirty="0">
                <a:solidFill>
                  <a:srgbClr val="FFFFFF"/>
                </a:solidFill>
                <a:latin typeface="Arial" pitchFamily="34" charset="0"/>
                <a:cs typeface="Arial" pitchFamily="34" charset="0"/>
              </a:rPr>
              <a:t> `Ali (A) on the tenth day of Muharram and remains there weeping, will meet Almighty Allah on the day of meeting Him having the reward of two thousand times of going on Hajj, two thousand times of going on `</a:t>
            </a:r>
            <a:r>
              <a:rPr lang="en-US" sz="2200" dirty="0" err="1">
                <a:solidFill>
                  <a:srgbClr val="FFFFFF"/>
                </a:solidFill>
                <a:latin typeface="Arial" pitchFamily="34" charset="0"/>
                <a:cs typeface="Arial" pitchFamily="34" charset="0"/>
              </a:rPr>
              <a:t>umrah</a:t>
            </a:r>
            <a:r>
              <a:rPr lang="en-US" sz="2200" dirty="0">
                <a:solidFill>
                  <a:srgbClr val="FFFFFF"/>
                </a:solidFill>
                <a:latin typeface="Arial" pitchFamily="34" charset="0"/>
                <a:cs typeface="Arial" pitchFamily="34" charset="0"/>
              </a:rPr>
              <a:t>, as well as the reward of one who has participated with the Holy Messenger of Allah and with the Holy Imams in two thousand campaigns.” The reporter asked, “May Allah accept me as ransom for you! What should one who lives in remote regions and cannot come to the tomb on that day do?”</a:t>
            </a:r>
          </a:p>
        </p:txBody>
      </p:sp>
      <p:sp>
        <p:nvSpPr>
          <p:cNvPr id="819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819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5795963" y="1058864"/>
            <a:ext cx="774700"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Merits</a:t>
            </a:r>
            <a:endParaRPr lang="en-US" sz="1600" b="1" i="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Tree>
    <p:extLst>
      <p:ext uri="{BB962C8B-B14F-4D97-AF65-F5344CB8AC3E}">
        <p14:creationId xmlns:p14="http://schemas.microsoft.com/office/powerpoint/2010/main" val="224353771"/>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397001"/>
            <a:ext cx="8763000"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لَقَدْ عَظُمَتِ </a:t>
            </a:r>
            <a:r>
              <a:rPr lang="ar-SA" sz="6600" kern="1200" dirty="0" err="1">
                <a:solidFill>
                  <a:schemeClr val="bg1"/>
                </a:solidFill>
                <a:latin typeface="_PDMS_Saleem_QuranFont" pitchFamily="2" charset="-78"/>
                <a:ea typeface="+mn-ea"/>
                <a:cs typeface="_PDMS_Saleem_QuranFont" pitchFamily="2" charset="-78"/>
              </a:rPr>
              <a:t>ٱلرَّزِيَّةُ</a:t>
            </a:r>
            <a:endParaRPr lang="ar-SA" sz="66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unbearable is the sorrow</a:t>
            </a:r>
          </a:p>
          <a:p>
            <a:pPr marL="342900" indent="-342900" eaLnBrk="1" hangingPunct="1">
              <a:defRPr/>
            </a:pPr>
            <a:r>
              <a:rPr lang="ur-PK" sz="3600" dirty="0">
                <a:solidFill>
                  <a:schemeClr val="tx1"/>
                </a:solidFill>
              </a:rPr>
              <a:t> بتحقیق کہ بہت عظیم ہوئی بلا آپ کی</a:t>
            </a:r>
            <a:endParaRPr lang="en-US" sz="3600" b="1" kern="1200" dirty="0">
              <a:solidFill>
                <a:schemeClr val="tx1"/>
              </a:solidFill>
              <a:ea typeface="MS Mincho" pitchFamily="49" charset="-128"/>
            </a:endParaRPr>
          </a:p>
        </p:txBody>
      </p:sp>
      <p:sp>
        <p:nvSpPr>
          <p:cNvPr id="2662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laqad `azumat alrraziyyatu</a:t>
            </a:r>
          </a:p>
        </p:txBody>
      </p:sp>
      <p:sp>
        <p:nvSpPr>
          <p:cNvPr id="2662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2663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884200" y="4736068"/>
            <a:ext cx="4076757" cy="369332"/>
          </a:xfrm>
          <a:prstGeom prst="rect">
            <a:avLst/>
          </a:prstGeom>
        </p:spPr>
        <p:txBody>
          <a:bodyPr wrap="none">
            <a:spAutoFit/>
          </a:bodyPr>
          <a:lstStyle/>
          <a:p>
            <a:r>
              <a:rPr lang="hi-IN" dirty="0"/>
              <a:t>ब</a:t>
            </a:r>
            <a:r>
              <a:rPr lang="en-IN" dirty="0"/>
              <a:t>'</a:t>
            </a:r>
            <a:r>
              <a:rPr lang="hi-IN" dirty="0"/>
              <a:t>तहक़ीक़</a:t>
            </a:r>
            <a:r>
              <a:rPr lang="en-IN" dirty="0"/>
              <a:t> </a:t>
            </a:r>
            <a:r>
              <a:rPr lang="hi-IN" dirty="0"/>
              <a:t>की</a:t>
            </a:r>
            <a:r>
              <a:rPr lang="en-IN" dirty="0"/>
              <a:t> </a:t>
            </a:r>
            <a:r>
              <a:rPr lang="hi-IN" dirty="0"/>
              <a:t>बहुत</a:t>
            </a:r>
            <a:r>
              <a:rPr lang="en-IN" dirty="0"/>
              <a:t> </a:t>
            </a:r>
            <a:r>
              <a:rPr lang="hi-IN" dirty="0"/>
              <a:t>अज़ीम</a:t>
            </a:r>
            <a:r>
              <a:rPr lang="en-IN" dirty="0"/>
              <a:t> </a:t>
            </a:r>
            <a:r>
              <a:rPr lang="hi-IN" dirty="0"/>
              <a:t>हुई</a:t>
            </a:r>
            <a:r>
              <a:rPr lang="en-IN" dirty="0"/>
              <a:t> </a:t>
            </a:r>
            <a:r>
              <a:rPr lang="hi-IN" dirty="0"/>
              <a:t>बला</a:t>
            </a:r>
            <a:r>
              <a:rPr lang="en-IN" dirty="0"/>
              <a:t> </a:t>
            </a:r>
            <a:r>
              <a:rPr lang="hi-IN" dirty="0"/>
              <a:t>आपकी</a:t>
            </a:r>
            <a:r>
              <a:rPr lang="en-IN" dirty="0"/>
              <a:t>, </a:t>
            </a:r>
          </a:p>
        </p:txBody>
      </p:sp>
    </p:spTree>
    <p:extLst>
      <p:ext uri="{BB962C8B-B14F-4D97-AF65-F5344CB8AC3E}">
        <p14:creationId xmlns:p14="http://schemas.microsoft.com/office/powerpoint/2010/main" val="859528554"/>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373188"/>
            <a:ext cx="8763000"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وَجَلَّتْ وَعَظُمَتِ </a:t>
            </a:r>
            <a:r>
              <a:rPr lang="ar-SA" sz="6600" kern="1200" dirty="0" err="1">
                <a:solidFill>
                  <a:schemeClr val="bg1"/>
                </a:solidFill>
                <a:latin typeface="_PDMS_Saleem_QuranFont" pitchFamily="2" charset="-78"/>
                <a:ea typeface="+mn-ea"/>
                <a:cs typeface="_PDMS_Saleem_QuranFont" pitchFamily="2" charset="-78"/>
              </a:rPr>
              <a:t>ٱلْمُصيبَةُ</a:t>
            </a:r>
            <a:r>
              <a:rPr lang="ar-SA" sz="6600" kern="1200" dirty="0">
                <a:solidFill>
                  <a:schemeClr val="bg1"/>
                </a:solidFill>
                <a:latin typeface="_PDMS_Saleem_QuranFont" pitchFamily="2" charset="-78"/>
                <a:ea typeface="+mn-ea"/>
                <a:cs typeface="_PDMS_Saleem_QuranFont" pitchFamily="2" charset="-78"/>
              </a:rPr>
              <a:t> بِكَ</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and excruciating and unbearable is the misfortune of you</a:t>
            </a:r>
          </a:p>
          <a:p>
            <a:pPr marL="342900" indent="-342900" eaLnBrk="1" hangingPunct="1">
              <a:defRPr/>
            </a:pPr>
            <a:r>
              <a:rPr lang="ur-PK" sz="3600" dirty="0">
                <a:solidFill>
                  <a:schemeClr val="tx1"/>
                </a:solidFill>
              </a:rPr>
              <a:t> اور بہت سخت ہوئی مصیبت آپ کی</a:t>
            </a:r>
            <a:endParaRPr lang="en-US" sz="3600" b="1" kern="1200" dirty="0">
              <a:solidFill>
                <a:schemeClr val="tx1"/>
              </a:solidFill>
              <a:ea typeface="MS Mincho" pitchFamily="49" charset="-128"/>
            </a:endParaRPr>
          </a:p>
        </p:txBody>
      </p:sp>
      <p:sp>
        <p:nvSpPr>
          <p:cNvPr id="27652" name="Subtitle 4"/>
          <p:cNvSpPr txBox="1">
            <a:spLocks/>
          </p:cNvSpPr>
          <p:nvPr/>
        </p:nvSpPr>
        <p:spPr bwMode="auto">
          <a:xfrm>
            <a:off x="2017714" y="5925207"/>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wa jallat wa `azumat almusibatu bika</a:t>
            </a:r>
          </a:p>
        </p:txBody>
      </p:sp>
      <p:sp>
        <p:nvSpPr>
          <p:cNvPr id="2765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2765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372610" y="5325382"/>
            <a:ext cx="3446777" cy="369332"/>
          </a:xfrm>
          <a:prstGeom prst="rect">
            <a:avLst/>
          </a:prstGeom>
        </p:spPr>
        <p:txBody>
          <a:bodyPr wrap="none">
            <a:spAutoFit/>
          </a:bodyPr>
          <a:lstStyle/>
          <a:p>
            <a:r>
              <a:rPr lang="hi-IN" dirty="0"/>
              <a:t>और</a:t>
            </a:r>
            <a:r>
              <a:rPr lang="en-IN" dirty="0"/>
              <a:t> </a:t>
            </a:r>
            <a:r>
              <a:rPr lang="hi-IN" dirty="0"/>
              <a:t>बहुत</a:t>
            </a:r>
            <a:r>
              <a:rPr lang="en-IN" dirty="0"/>
              <a:t> </a:t>
            </a:r>
            <a:r>
              <a:rPr lang="hi-IN" dirty="0"/>
              <a:t>सख्त</a:t>
            </a:r>
            <a:r>
              <a:rPr lang="en-IN" dirty="0"/>
              <a:t> </a:t>
            </a:r>
            <a:r>
              <a:rPr lang="hi-IN" dirty="0"/>
              <a:t>हुई</a:t>
            </a:r>
            <a:r>
              <a:rPr lang="en-IN" dirty="0"/>
              <a:t> </a:t>
            </a:r>
            <a:r>
              <a:rPr lang="hi-IN" dirty="0"/>
              <a:t>मुसीबत</a:t>
            </a:r>
            <a:r>
              <a:rPr lang="en-IN" dirty="0"/>
              <a:t> </a:t>
            </a:r>
            <a:r>
              <a:rPr lang="hi-IN" dirty="0"/>
              <a:t>आपकी</a:t>
            </a:r>
            <a:r>
              <a:rPr lang="en-IN" dirty="0"/>
              <a:t>, </a:t>
            </a:r>
          </a:p>
        </p:txBody>
      </p:sp>
    </p:spTree>
    <p:extLst>
      <p:ext uri="{BB962C8B-B14F-4D97-AF65-F5344CB8AC3E}">
        <p14:creationId xmlns:p14="http://schemas.microsoft.com/office/powerpoint/2010/main" val="93455834"/>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373188"/>
            <a:ext cx="8763000"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عَلَيْنَا </a:t>
            </a:r>
            <a:r>
              <a:rPr lang="ar-SA" sz="6600" kern="1200" dirty="0" err="1">
                <a:solidFill>
                  <a:schemeClr val="bg1"/>
                </a:solidFill>
                <a:latin typeface="_PDMS_Saleem_QuranFont" pitchFamily="2" charset="-78"/>
                <a:ea typeface="+mn-ea"/>
                <a:cs typeface="_PDMS_Saleem_QuranFont" pitchFamily="2" charset="-78"/>
              </a:rPr>
              <a:t>وَعَلَىٰ</a:t>
            </a:r>
            <a:r>
              <a:rPr lang="ar-SA" sz="6600" kern="1200" dirty="0">
                <a:solidFill>
                  <a:schemeClr val="bg1"/>
                </a:solidFill>
                <a:latin typeface="_PDMS_Saleem_QuranFont" pitchFamily="2" charset="-78"/>
                <a:ea typeface="+mn-ea"/>
                <a:cs typeface="_PDMS_Saleem_QuranFont" pitchFamily="2" charset="-78"/>
              </a:rPr>
              <a:t> جَمِيعِ اهْلِ </a:t>
            </a:r>
            <a:r>
              <a:rPr lang="ar-SA" sz="6600" kern="1200" dirty="0" err="1">
                <a:solidFill>
                  <a:schemeClr val="bg1"/>
                </a:solidFill>
                <a:latin typeface="_PDMS_Saleem_QuranFont" pitchFamily="2" charset="-78"/>
                <a:ea typeface="+mn-ea"/>
                <a:cs typeface="_PDMS_Saleem_QuranFont" pitchFamily="2" charset="-78"/>
              </a:rPr>
              <a:t>ٱلإِسْلاَمِ</a:t>
            </a:r>
            <a:endParaRPr lang="ar-SA" sz="66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for us and for all the people of Islam.</a:t>
            </a:r>
          </a:p>
          <a:p>
            <a:pPr marL="342900" indent="-342900" eaLnBrk="1" hangingPunct="1">
              <a:defRPr/>
            </a:pPr>
            <a:r>
              <a:rPr lang="ur-PK" sz="3600" dirty="0">
                <a:solidFill>
                  <a:schemeClr val="tx1"/>
                </a:solidFill>
              </a:rPr>
              <a:t>ہم پر اور تمام اہل اسلام پر</a:t>
            </a:r>
            <a:endParaRPr lang="en-US" sz="3600" b="1" kern="1200" dirty="0">
              <a:solidFill>
                <a:schemeClr val="tx1"/>
              </a:solidFill>
              <a:ea typeface="MS Mincho" pitchFamily="49" charset="-128"/>
            </a:endParaRPr>
          </a:p>
        </p:txBody>
      </p:sp>
      <p:sp>
        <p:nvSpPr>
          <p:cNvPr id="28676" name="Subtitle 4"/>
          <p:cNvSpPr txBox="1">
            <a:spLocks/>
          </p:cNvSpPr>
          <p:nvPr/>
        </p:nvSpPr>
        <p:spPr bwMode="auto">
          <a:xfrm>
            <a:off x="1828800" y="5862145"/>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pl-PL" sz="3200" b="1" i="1" dirty="0">
                <a:solidFill>
                  <a:srgbClr val="FFFFFF"/>
                </a:solidFill>
                <a:ea typeface="MS Mincho" pitchFamily="49" charset="-128"/>
              </a:rPr>
              <a:t>`alayna wa `ala jami`i ahli al-islami</a:t>
            </a:r>
            <a:endParaRPr lang="fi-FI" sz="3200" b="1" i="1" dirty="0">
              <a:solidFill>
                <a:srgbClr val="FFFFFF"/>
              </a:solidFill>
              <a:ea typeface="MS Mincho" pitchFamily="49" charset="-128"/>
            </a:endParaRPr>
          </a:p>
        </p:txBody>
      </p:sp>
      <p:sp>
        <p:nvSpPr>
          <p:cNvPr id="2867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2867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334941" y="5183492"/>
            <a:ext cx="3522118" cy="369332"/>
          </a:xfrm>
          <a:prstGeom prst="rect">
            <a:avLst/>
          </a:prstGeom>
        </p:spPr>
        <p:txBody>
          <a:bodyPr wrap="none">
            <a:spAutoFit/>
          </a:bodyPr>
          <a:lstStyle/>
          <a:p>
            <a:r>
              <a:rPr lang="hi-IN" dirty="0"/>
              <a:t>हम</a:t>
            </a:r>
            <a:r>
              <a:rPr lang="en-IN" dirty="0"/>
              <a:t> </a:t>
            </a:r>
            <a:r>
              <a:rPr lang="hi-IN" dirty="0"/>
              <a:t>पर</a:t>
            </a:r>
            <a:r>
              <a:rPr lang="en-IN" dirty="0"/>
              <a:t> </a:t>
            </a:r>
            <a:r>
              <a:rPr lang="hi-IN" dirty="0"/>
              <a:t>और</a:t>
            </a:r>
            <a:r>
              <a:rPr lang="en-IN" dirty="0"/>
              <a:t> </a:t>
            </a:r>
            <a:r>
              <a:rPr lang="hi-IN" dirty="0"/>
              <a:t>तमाम</a:t>
            </a:r>
            <a:r>
              <a:rPr lang="en-IN" dirty="0"/>
              <a:t> </a:t>
            </a:r>
            <a:r>
              <a:rPr lang="hi-IN" dirty="0"/>
              <a:t>अहले</a:t>
            </a:r>
            <a:r>
              <a:rPr lang="en-IN" dirty="0"/>
              <a:t> </a:t>
            </a:r>
            <a:r>
              <a:rPr lang="en-IN" dirty="0" err="1"/>
              <a:t>ईस्लाम</a:t>
            </a:r>
            <a:r>
              <a:rPr lang="en-IN" dirty="0"/>
              <a:t> </a:t>
            </a:r>
            <a:r>
              <a:rPr lang="hi-IN" dirty="0"/>
              <a:t>पर</a:t>
            </a:r>
            <a:r>
              <a:rPr lang="en-IN" dirty="0"/>
              <a:t>, </a:t>
            </a:r>
          </a:p>
        </p:txBody>
      </p:sp>
    </p:spTree>
    <p:extLst>
      <p:ext uri="{BB962C8B-B14F-4D97-AF65-F5344CB8AC3E}">
        <p14:creationId xmlns:p14="http://schemas.microsoft.com/office/powerpoint/2010/main" val="4193467343"/>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373188"/>
            <a:ext cx="8763000"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وَجَلَّتْ وَعَظُمَتْ مُصيبَتُكَ</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Excruciating and unbearable has been your misfortune</a:t>
            </a:r>
          </a:p>
          <a:p>
            <a:pPr marL="342900" indent="-342900" eaLnBrk="1" hangingPunct="1">
              <a:defRPr/>
            </a:pPr>
            <a:r>
              <a:rPr lang="ur-PK" sz="3600" dirty="0">
                <a:solidFill>
                  <a:schemeClr val="tx1"/>
                </a:solidFill>
              </a:rPr>
              <a:t> اور بہت عظیم ہوئی مصیبت آپ کی</a:t>
            </a:r>
            <a:endParaRPr lang="en-US" sz="3600" b="1" kern="1200" dirty="0">
              <a:solidFill>
                <a:schemeClr val="tx1"/>
              </a:solidFill>
              <a:ea typeface="MS Mincho" pitchFamily="49" charset="-128"/>
            </a:endParaRPr>
          </a:p>
        </p:txBody>
      </p:sp>
      <p:sp>
        <p:nvSpPr>
          <p:cNvPr id="29700" name="Subtitle 4"/>
          <p:cNvSpPr txBox="1">
            <a:spLocks/>
          </p:cNvSpPr>
          <p:nvPr/>
        </p:nvSpPr>
        <p:spPr bwMode="auto">
          <a:xfrm>
            <a:off x="1770857" y="6051331"/>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wa jallat wa `azumat musibatuka</a:t>
            </a:r>
          </a:p>
        </p:txBody>
      </p:sp>
      <p:sp>
        <p:nvSpPr>
          <p:cNvPr id="2970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2970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598065" y="5388444"/>
            <a:ext cx="3430747" cy="369332"/>
          </a:xfrm>
          <a:prstGeom prst="rect">
            <a:avLst/>
          </a:prstGeom>
        </p:spPr>
        <p:txBody>
          <a:bodyPr wrap="none">
            <a:spAutoFit/>
          </a:bodyPr>
          <a:lstStyle/>
          <a:p>
            <a:r>
              <a:rPr lang="en-IN" dirty="0" err="1"/>
              <a:t>और</a:t>
            </a:r>
            <a:r>
              <a:rPr lang="en-IN" dirty="0"/>
              <a:t> </a:t>
            </a:r>
            <a:r>
              <a:rPr lang="en-IN" dirty="0" err="1"/>
              <a:t>बहुत</a:t>
            </a:r>
            <a:r>
              <a:rPr lang="en-IN" dirty="0"/>
              <a:t> </a:t>
            </a:r>
            <a:r>
              <a:rPr lang="en-IN" dirty="0" err="1"/>
              <a:t>अज़ीम</a:t>
            </a:r>
            <a:r>
              <a:rPr lang="en-IN" dirty="0"/>
              <a:t> </a:t>
            </a:r>
            <a:r>
              <a:rPr lang="en-IN" dirty="0" err="1"/>
              <a:t>हुई</a:t>
            </a:r>
            <a:r>
              <a:rPr lang="en-IN" dirty="0"/>
              <a:t> </a:t>
            </a:r>
            <a:r>
              <a:rPr lang="en-IN" dirty="0" err="1"/>
              <a:t>मुसीबत</a:t>
            </a:r>
            <a:r>
              <a:rPr lang="en-IN" dirty="0"/>
              <a:t> </a:t>
            </a:r>
            <a:r>
              <a:rPr lang="en-IN" dirty="0" err="1" smtClean="0"/>
              <a:t>आपकी</a:t>
            </a:r>
            <a:endParaRPr lang="en-IN" dirty="0"/>
          </a:p>
        </p:txBody>
      </p:sp>
    </p:spTree>
    <p:extLst>
      <p:ext uri="{BB962C8B-B14F-4D97-AF65-F5344CB8AC3E}">
        <p14:creationId xmlns:p14="http://schemas.microsoft.com/office/powerpoint/2010/main" val="2890688416"/>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373188"/>
            <a:ext cx="8763000" cy="1470025"/>
          </a:xfrm>
        </p:spPr>
        <p:txBody>
          <a:bodyPr/>
          <a:lstStyle/>
          <a:p>
            <a:pPr rtl="1" eaLnBrk="1" hangingPunct="1">
              <a:lnSpc>
                <a:spcPts val="8000"/>
              </a:lnSpc>
              <a:defRPr/>
            </a:pPr>
            <a:r>
              <a:rPr lang="ar-SA" sz="6600" kern="1200" dirty="0" smtClean="0">
                <a:solidFill>
                  <a:schemeClr val="bg1"/>
                </a:solidFill>
                <a:latin typeface="_PDMS_Saleem_QuranFont" pitchFamily="2" charset="-78"/>
                <a:ea typeface="+mn-ea"/>
                <a:cs typeface="_PDMS_Saleem_QuranFont" pitchFamily="2" charset="-78"/>
              </a:rPr>
              <a:t>فِي ٱلسَّمَاوَاتِ عَلَىٰ جَمِيعِ اهْلِ ٱلسَّمَاوَاتِ</a:t>
            </a:r>
            <a:endParaRPr lang="ar-SA" sz="66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in the heavens for all the inhabitants of the heavens.</a:t>
            </a:r>
          </a:p>
          <a:p>
            <a:pPr marL="342900" indent="-342900" eaLnBrk="1" hangingPunct="1">
              <a:defRPr/>
            </a:pPr>
            <a:r>
              <a:rPr lang="ur-PK" sz="3600" dirty="0">
                <a:solidFill>
                  <a:schemeClr val="tx1"/>
                </a:solidFill>
              </a:rPr>
              <a:t> آسمانوں میں اور تمام اہل آسمان پر</a:t>
            </a:r>
            <a:endParaRPr lang="en-US" sz="3600" b="1" kern="1200" dirty="0">
              <a:solidFill>
                <a:schemeClr val="tx1"/>
              </a:solidFill>
              <a:ea typeface="MS Mincho" pitchFamily="49" charset="-128"/>
            </a:endParaRPr>
          </a:p>
        </p:txBody>
      </p:sp>
      <p:sp>
        <p:nvSpPr>
          <p:cNvPr id="30724" name="Subtitle 4"/>
          <p:cNvSpPr txBox="1">
            <a:spLocks/>
          </p:cNvSpPr>
          <p:nvPr/>
        </p:nvSpPr>
        <p:spPr bwMode="auto">
          <a:xfrm>
            <a:off x="1828800" y="581484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smtClean="0">
                <a:solidFill>
                  <a:srgbClr val="FFFFFF"/>
                </a:solidFill>
                <a:ea typeface="MS Mincho" pitchFamily="49" charset="-128"/>
              </a:rPr>
              <a:t>fi alssamawati `ala jami`i ahli alssamawati</a:t>
            </a:r>
            <a:endParaRPr lang="fi-FI" sz="3200" b="1" i="1" dirty="0">
              <a:solidFill>
                <a:srgbClr val="FFFFFF"/>
              </a:solidFill>
              <a:ea typeface="MS Mincho" pitchFamily="49" charset="-128"/>
            </a:endParaRPr>
          </a:p>
        </p:txBody>
      </p:sp>
      <p:sp>
        <p:nvSpPr>
          <p:cNvPr id="3072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3072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400300" y="5426388"/>
            <a:ext cx="4145687" cy="369332"/>
          </a:xfrm>
          <a:prstGeom prst="rect">
            <a:avLst/>
          </a:prstGeom>
        </p:spPr>
        <p:txBody>
          <a:bodyPr wrap="none">
            <a:spAutoFit/>
          </a:bodyPr>
          <a:lstStyle/>
          <a:p>
            <a:r>
              <a:rPr lang="en-IN" dirty="0" err="1"/>
              <a:t>आसमानों</a:t>
            </a:r>
            <a:r>
              <a:rPr lang="en-IN" dirty="0"/>
              <a:t> </a:t>
            </a:r>
            <a:r>
              <a:rPr lang="en-IN" dirty="0" err="1" smtClean="0"/>
              <a:t>में</a:t>
            </a:r>
            <a:r>
              <a:rPr lang="en-IN" dirty="0" smtClean="0"/>
              <a:t> </a:t>
            </a:r>
            <a:r>
              <a:rPr lang="en-IN" dirty="0" err="1"/>
              <a:t>और</a:t>
            </a:r>
            <a:r>
              <a:rPr lang="en-IN" dirty="0"/>
              <a:t> </a:t>
            </a:r>
            <a:r>
              <a:rPr lang="en-IN" dirty="0" err="1"/>
              <a:t>तमाम</a:t>
            </a:r>
            <a:r>
              <a:rPr lang="en-IN" dirty="0"/>
              <a:t> </a:t>
            </a:r>
            <a:r>
              <a:rPr lang="en-IN" dirty="0" err="1"/>
              <a:t>अहले</a:t>
            </a:r>
            <a:r>
              <a:rPr lang="en-IN" dirty="0"/>
              <a:t> </a:t>
            </a:r>
            <a:r>
              <a:rPr lang="en-IN" dirty="0" err="1"/>
              <a:t>आसमान</a:t>
            </a:r>
            <a:r>
              <a:rPr lang="en-IN" dirty="0"/>
              <a:t> </a:t>
            </a:r>
            <a:r>
              <a:rPr lang="en-IN" dirty="0" err="1"/>
              <a:t>पर</a:t>
            </a:r>
            <a:r>
              <a:rPr lang="en-IN" dirty="0"/>
              <a:t> </a:t>
            </a:r>
            <a:r>
              <a:rPr lang="en-IN" dirty="0" smtClean="0"/>
              <a:t> </a:t>
            </a:r>
            <a:endParaRPr lang="en-IN" dirty="0"/>
          </a:p>
        </p:txBody>
      </p:sp>
    </p:spTree>
    <p:extLst>
      <p:ext uri="{BB962C8B-B14F-4D97-AF65-F5344CB8AC3E}">
        <p14:creationId xmlns:p14="http://schemas.microsoft.com/office/powerpoint/2010/main" val="3877496574"/>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397001"/>
            <a:ext cx="8763000"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فَلَعَنَ </a:t>
            </a:r>
            <a:r>
              <a:rPr lang="ar-SA" sz="6600" kern="1200" dirty="0" err="1">
                <a:solidFill>
                  <a:schemeClr val="bg1"/>
                </a:solidFill>
                <a:latin typeface="_PDMS_Saleem_QuranFont" pitchFamily="2" charset="-78"/>
                <a:ea typeface="+mn-ea"/>
                <a:cs typeface="_PDMS_Saleem_QuranFont" pitchFamily="2" charset="-78"/>
              </a:rPr>
              <a:t>ٱللَّهُ</a:t>
            </a:r>
            <a:r>
              <a:rPr lang="ar-SA" sz="6600" kern="1200" dirty="0">
                <a:solidFill>
                  <a:schemeClr val="bg1"/>
                </a:solidFill>
                <a:latin typeface="_PDMS_Saleem_QuranFont" pitchFamily="2" charset="-78"/>
                <a:ea typeface="+mn-ea"/>
                <a:cs typeface="_PDMS_Saleem_QuranFont" pitchFamily="2" charset="-78"/>
              </a:rPr>
              <a:t> امَّةً اسَّسَتْ اسَاسَ </a:t>
            </a:r>
            <a:r>
              <a:rPr lang="ar-SA" sz="6600" kern="1200" dirty="0" err="1">
                <a:solidFill>
                  <a:schemeClr val="bg1"/>
                </a:solidFill>
                <a:latin typeface="_PDMS_Saleem_QuranFont" pitchFamily="2" charset="-78"/>
                <a:ea typeface="+mn-ea"/>
                <a:cs typeface="_PDMS_Saleem_QuranFont" pitchFamily="2" charset="-78"/>
              </a:rPr>
              <a:t>ٱلظُّلْمِ</a:t>
            </a:r>
            <a:r>
              <a:rPr lang="ar-SA" sz="6600" kern="1200" dirty="0">
                <a:solidFill>
                  <a:schemeClr val="bg1"/>
                </a:solidFill>
                <a:latin typeface="_PDMS_Saleem_QuranFont" pitchFamily="2" charset="-78"/>
                <a:ea typeface="+mn-ea"/>
                <a:cs typeface="_PDMS_Saleem_QuranFont" pitchFamily="2" charset="-78"/>
              </a:rPr>
              <a:t> </a:t>
            </a:r>
            <a:r>
              <a:rPr lang="ar-SA" sz="6600" kern="1200" dirty="0" err="1">
                <a:solidFill>
                  <a:schemeClr val="bg1"/>
                </a:solidFill>
                <a:latin typeface="_PDMS_Saleem_QuranFont" pitchFamily="2" charset="-78"/>
                <a:ea typeface="+mn-ea"/>
                <a:cs typeface="_PDMS_Saleem_QuranFont" pitchFamily="2" charset="-78"/>
              </a:rPr>
              <a:t>وَٱلْجَوْرِ</a:t>
            </a:r>
            <a:endParaRPr lang="ar-SA" sz="66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603376" y="3352800"/>
            <a:ext cx="9140825" cy="1752600"/>
          </a:xfrm>
        </p:spPr>
        <p:txBody>
          <a:bodyPr/>
          <a:lstStyle/>
          <a:p>
            <a:pPr marL="342900" indent="-342900" eaLnBrk="1" hangingPunct="1">
              <a:defRPr/>
            </a:pPr>
            <a:r>
              <a:rPr lang="en-US" sz="2400" b="1" kern="1200" dirty="0">
                <a:solidFill>
                  <a:schemeClr val="tx1"/>
                </a:solidFill>
                <a:ea typeface="MS Mincho" pitchFamily="49" charset="-128"/>
              </a:rPr>
              <a:t>So, may Allah withhold blessing from the people who laid the basis of persecution and wronging against you,</a:t>
            </a:r>
          </a:p>
          <a:p>
            <a:pPr marL="342900" indent="-342900" eaLnBrk="1" hangingPunct="1">
              <a:defRPr/>
            </a:pPr>
            <a:r>
              <a:rPr lang="ur-PK" sz="2400" dirty="0">
                <a:solidFill>
                  <a:schemeClr val="tx1"/>
                </a:solidFill>
              </a:rPr>
              <a:t>پس لعنت کرے خدا اس گروہ پر جس نے سنگ بنیاد قائم کی ظلم و جور کی</a:t>
            </a:r>
            <a:endParaRPr lang="en-US" sz="2400" b="1" kern="1200" dirty="0">
              <a:solidFill>
                <a:schemeClr val="tx1"/>
              </a:solidFill>
              <a:ea typeface="MS Mincho" pitchFamily="49" charset="-128"/>
            </a:endParaRPr>
          </a:p>
        </p:txBody>
      </p:sp>
      <p:sp>
        <p:nvSpPr>
          <p:cNvPr id="3174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fala`ana allahu ummatan assasat asasa alzzulmi waljawri</a:t>
            </a:r>
          </a:p>
        </p:txBody>
      </p:sp>
      <p:sp>
        <p:nvSpPr>
          <p:cNvPr id="3174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3175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400300" y="4695525"/>
            <a:ext cx="7642334" cy="369332"/>
          </a:xfrm>
          <a:prstGeom prst="rect">
            <a:avLst/>
          </a:prstGeom>
        </p:spPr>
        <p:txBody>
          <a:bodyPr wrap="square">
            <a:spAutoFit/>
          </a:bodyPr>
          <a:lstStyle/>
          <a:p>
            <a:r>
              <a:rPr lang="hi-IN" dirty="0"/>
              <a:t>बस</a:t>
            </a:r>
            <a:r>
              <a:rPr lang="en-IN" dirty="0"/>
              <a:t> </a:t>
            </a:r>
            <a:r>
              <a:rPr lang="hi-IN" dirty="0"/>
              <a:t>लानत</a:t>
            </a:r>
            <a:r>
              <a:rPr lang="en-IN" dirty="0"/>
              <a:t> </a:t>
            </a:r>
            <a:r>
              <a:rPr lang="hi-IN" dirty="0"/>
              <a:t>करे</a:t>
            </a:r>
            <a:r>
              <a:rPr lang="en-IN" dirty="0"/>
              <a:t> </a:t>
            </a:r>
            <a:r>
              <a:rPr lang="hi-IN" dirty="0"/>
              <a:t>ख़ुदा</a:t>
            </a:r>
            <a:r>
              <a:rPr lang="en-IN" dirty="0"/>
              <a:t> </a:t>
            </a:r>
            <a:r>
              <a:rPr lang="hi-IN" dirty="0"/>
              <a:t>इस</a:t>
            </a:r>
            <a:r>
              <a:rPr lang="en-IN" dirty="0"/>
              <a:t> </a:t>
            </a:r>
            <a:r>
              <a:rPr lang="hi-IN" dirty="0"/>
              <a:t>गिरोह</a:t>
            </a:r>
            <a:r>
              <a:rPr lang="en-IN" dirty="0"/>
              <a:t> </a:t>
            </a:r>
            <a:r>
              <a:rPr lang="hi-IN" dirty="0"/>
              <a:t>पर</a:t>
            </a:r>
            <a:r>
              <a:rPr lang="en-IN" dirty="0"/>
              <a:t> </a:t>
            </a:r>
            <a:r>
              <a:rPr lang="hi-IN" dirty="0"/>
              <a:t>जिस</a:t>
            </a:r>
            <a:r>
              <a:rPr lang="en-IN" dirty="0"/>
              <a:t> </a:t>
            </a:r>
            <a:r>
              <a:rPr lang="hi-IN" dirty="0"/>
              <a:t>ने</a:t>
            </a:r>
            <a:r>
              <a:rPr lang="en-IN" dirty="0"/>
              <a:t> </a:t>
            </a:r>
            <a:r>
              <a:rPr lang="hi-IN" dirty="0"/>
              <a:t>संगे</a:t>
            </a:r>
            <a:r>
              <a:rPr lang="en-IN" dirty="0"/>
              <a:t> </a:t>
            </a:r>
            <a:r>
              <a:rPr lang="en-IN" dirty="0" err="1"/>
              <a:t>बुन्याद</a:t>
            </a:r>
            <a:r>
              <a:rPr lang="en-IN" dirty="0"/>
              <a:t> </a:t>
            </a:r>
            <a:r>
              <a:rPr lang="en-IN" dirty="0" err="1"/>
              <a:t>क़ायम</a:t>
            </a:r>
            <a:r>
              <a:rPr lang="en-IN" dirty="0"/>
              <a:t> </a:t>
            </a:r>
            <a:r>
              <a:rPr lang="en-IN" dirty="0" err="1"/>
              <a:t>की</a:t>
            </a:r>
            <a:r>
              <a:rPr lang="en-IN" dirty="0"/>
              <a:t> </a:t>
            </a:r>
            <a:r>
              <a:rPr lang="en-IN" dirty="0" err="1"/>
              <a:t>ज़ुलम</a:t>
            </a:r>
            <a:r>
              <a:rPr lang="en-IN" dirty="0"/>
              <a:t> व </a:t>
            </a:r>
            <a:r>
              <a:rPr lang="en-IN" dirty="0" err="1"/>
              <a:t>जौर</a:t>
            </a:r>
            <a:r>
              <a:rPr lang="en-IN" dirty="0"/>
              <a:t> </a:t>
            </a:r>
            <a:r>
              <a:rPr lang="en-IN" dirty="0" err="1"/>
              <a:t>की</a:t>
            </a:r>
            <a:endParaRPr lang="en-IN" dirty="0"/>
          </a:p>
        </p:txBody>
      </p:sp>
    </p:spTree>
    <p:extLst>
      <p:ext uri="{BB962C8B-B14F-4D97-AF65-F5344CB8AC3E}">
        <p14:creationId xmlns:p14="http://schemas.microsoft.com/office/powerpoint/2010/main" val="2193755582"/>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373188"/>
            <a:ext cx="8763000"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عَلَيْكُمْ اهْلَ </a:t>
            </a:r>
            <a:r>
              <a:rPr lang="ar-SA" sz="6600" kern="1200" dirty="0" err="1">
                <a:solidFill>
                  <a:schemeClr val="bg1"/>
                </a:solidFill>
                <a:latin typeface="_PDMS_Saleem_QuranFont" pitchFamily="2" charset="-78"/>
                <a:ea typeface="+mn-ea"/>
                <a:cs typeface="_PDMS_Saleem_QuranFont" pitchFamily="2" charset="-78"/>
              </a:rPr>
              <a:t>ٱلْبَيْتِ</a:t>
            </a:r>
            <a:endParaRPr lang="ar-SA" sz="66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bg1"/>
                </a:solidFill>
                <a:ea typeface="MS Mincho" pitchFamily="49" charset="-128"/>
              </a:rPr>
              <a:t>O Members of the Household.</a:t>
            </a:r>
          </a:p>
          <a:p>
            <a:pPr marL="342900" indent="-342900" eaLnBrk="1" hangingPunct="1">
              <a:defRPr/>
            </a:pPr>
            <a:r>
              <a:rPr lang="ur-PK" sz="3600" dirty="0">
                <a:solidFill>
                  <a:schemeClr val="tx1"/>
                </a:solidFill>
              </a:rPr>
              <a:t>آپ اہلبیت پر</a:t>
            </a:r>
            <a:endParaRPr lang="en-US" sz="3600" b="1" kern="1200" dirty="0">
              <a:solidFill>
                <a:schemeClr val="bg1"/>
              </a:solidFill>
              <a:ea typeface="MS Mincho" pitchFamily="49" charset="-128"/>
            </a:endParaRPr>
          </a:p>
          <a:p>
            <a:pPr marL="342900" indent="-342900" eaLnBrk="1" hangingPunct="1">
              <a:defRPr/>
            </a:pPr>
            <a:endParaRPr lang="en-US" sz="3600" b="1" kern="1200" dirty="0">
              <a:solidFill>
                <a:schemeClr val="bg1"/>
              </a:solidFill>
              <a:ea typeface="MS Mincho" pitchFamily="49" charset="-128"/>
            </a:endParaRPr>
          </a:p>
        </p:txBody>
      </p:sp>
      <p:sp>
        <p:nvSpPr>
          <p:cNvPr id="3277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`alaykum ahla albayti</a:t>
            </a:r>
          </a:p>
        </p:txBody>
      </p:sp>
      <p:sp>
        <p:nvSpPr>
          <p:cNvPr id="3277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3277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5178119" y="4732705"/>
            <a:ext cx="1835759" cy="369332"/>
          </a:xfrm>
          <a:prstGeom prst="rect">
            <a:avLst/>
          </a:prstGeom>
        </p:spPr>
        <p:txBody>
          <a:bodyPr wrap="none">
            <a:spAutoFit/>
          </a:bodyPr>
          <a:lstStyle/>
          <a:p>
            <a:r>
              <a:rPr lang="hi-IN" dirty="0"/>
              <a:t>आप</a:t>
            </a:r>
            <a:r>
              <a:rPr lang="en-IN" dirty="0"/>
              <a:t> </a:t>
            </a:r>
            <a:r>
              <a:rPr lang="hi-IN" dirty="0"/>
              <a:t>अहलेबैत</a:t>
            </a:r>
            <a:r>
              <a:rPr lang="en-IN" dirty="0"/>
              <a:t> </a:t>
            </a:r>
            <a:r>
              <a:rPr lang="hi-IN" dirty="0"/>
              <a:t>पर</a:t>
            </a:r>
            <a:r>
              <a:rPr lang="en-IN" dirty="0"/>
              <a:t>, </a:t>
            </a:r>
          </a:p>
        </p:txBody>
      </p:sp>
    </p:spTree>
    <p:extLst>
      <p:ext uri="{BB962C8B-B14F-4D97-AF65-F5344CB8AC3E}">
        <p14:creationId xmlns:p14="http://schemas.microsoft.com/office/powerpoint/2010/main" val="3922794411"/>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373188"/>
            <a:ext cx="8763000"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وَلَعَنَ </a:t>
            </a:r>
            <a:r>
              <a:rPr lang="ar-SA" sz="6600" kern="1200" dirty="0" err="1">
                <a:solidFill>
                  <a:schemeClr val="bg1"/>
                </a:solidFill>
                <a:latin typeface="_PDMS_Saleem_QuranFont" pitchFamily="2" charset="-78"/>
                <a:ea typeface="+mn-ea"/>
                <a:cs typeface="_PDMS_Saleem_QuranFont" pitchFamily="2" charset="-78"/>
              </a:rPr>
              <a:t>ٱللَّهُ</a:t>
            </a:r>
            <a:r>
              <a:rPr lang="ar-SA" sz="6600" kern="1200" dirty="0">
                <a:solidFill>
                  <a:schemeClr val="bg1"/>
                </a:solidFill>
                <a:latin typeface="_PDMS_Saleem_QuranFont" pitchFamily="2" charset="-78"/>
                <a:ea typeface="+mn-ea"/>
                <a:cs typeface="_PDMS_Saleem_QuranFont" pitchFamily="2" charset="-78"/>
              </a:rPr>
              <a:t> امَّةً دَفَعَتْكُمْ عَنْ مَقَامِكُمْ</a:t>
            </a:r>
          </a:p>
        </p:txBody>
      </p:sp>
      <p:sp>
        <p:nvSpPr>
          <p:cNvPr id="12" name="Subtitle 4"/>
          <p:cNvSpPr>
            <a:spLocks noGrp="1"/>
          </p:cNvSpPr>
          <p:nvPr>
            <p:ph type="subTitle" idx="1"/>
          </p:nvPr>
        </p:nvSpPr>
        <p:spPr>
          <a:xfrm>
            <a:off x="1770857" y="2772212"/>
            <a:ext cx="8686800" cy="1752600"/>
          </a:xfrm>
        </p:spPr>
        <p:txBody>
          <a:bodyPr/>
          <a:lstStyle/>
          <a:p>
            <a:pPr marL="342900" indent="-342900" eaLnBrk="1" hangingPunct="1">
              <a:defRPr/>
            </a:pPr>
            <a:r>
              <a:rPr lang="en-US" sz="2800" b="1" kern="1200" dirty="0">
                <a:solidFill>
                  <a:schemeClr val="tx1"/>
                </a:solidFill>
                <a:ea typeface="MS Mincho" pitchFamily="49" charset="-128"/>
              </a:rPr>
              <a:t>May Allah withhold blessing from the people who drove you away from your position</a:t>
            </a:r>
          </a:p>
          <a:p>
            <a:pPr marL="342900" indent="-342900" eaLnBrk="1" hangingPunct="1">
              <a:defRPr/>
            </a:pPr>
            <a:r>
              <a:rPr lang="ur-PK" sz="2800" dirty="0">
                <a:solidFill>
                  <a:schemeClr val="tx1"/>
                </a:solidFill>
              </a:rPr>
              <a:t> اور لعنت کرے خدا اس گروہ پر جس نے آپ حضرات کو آپ حضرات کے مقام سے ہٹایا </a:t>
            </a:r>
            <a:endParaRPr lang="en-US" sz="2800" b="1" kern="1200" dirty="0">
              <a:solidFill>
                <a:schemeClr val="tx1"/>
              </a:solidFill>
              <a:ea typeface="MS Mincho" pitchFamily="49" charset="-128"/>
            </a:endParaRPr>
          </a:p>
        </p:txBody>
      </p:sp>
      <p:sp>
        <p:nvSpPr>
          <p:cNvPr id="3379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sv-SE" sz="3200" b="1" i="1" dirty="0">
                <a:solidFill>
                  <a:srgbClr val="FFFFFF"/>
                </a:solidFill>
                <a:ea typeface="MS Mincho" pitchFamily="49" charset="-128"/>
              </a:rPr>
              <a:t>wa la`ana allahu ummatan dafa`atkum `an maqamikum</a:t>
            </a:r>
            <a:endParaRPr lang="fi-FI" sz="3200" b="1" i="1" dirty="0">
              <a:solidFill>
                <a:srgbClr val="FFFFFF"/>
              </a:solidFill>
              <a:ea typeface="MS Mincho" pitchFamily="49" charset="-128"/>
            </a:endParaRPr>
          </a:p>
        </p:txBody>
      </p:sp>
      <p:sp>
        <p:nvSpPr>
          <p:cNvPr id="3379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3379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1828800" y="4672639"/>
            <a:ext cx="9144000" cy="369332"/>
          </a:xfrm>
          <a:prstGeom prst="rect">
            <a:avLst/>
          </a:prstGeom>
        </p:spPr>
        <p:txBody>
          <a:bodyPr wrap="square">
            <a:spAutoFit/>
          </a:bodyPr>
          <a:lstStyle/>
          <a:p>
            <a:r>
              <a:rPr lang="hi-IN" dirty="0"/>
              <a:t>और</a:t>
            </a:r>
            <a:r>
              <a:rPr lang="en-IN" dirty="0"/>
              <a:t> </a:t>
            </a:r>
            <a:r>
              <a:rPr lang="hi-IN" dirty="0"/>
              <a:t>लानत</a:t>
            </a:r>
            <a:r>
              <a:rPr lang="en-IN" dirty="0"/>
              <a:t> </a:t>
            </a:r>
            <a:r>
              <a:rPr lang="hi-IN" dirty="0"/>
              <a:t>करे</a:t>
            </a:r>
            <a:r>
              <a:rPr lang="en-IN" dirty="0"/>
              <a:t> </a:t>
            </a:r>
            <a:r>
              <a:rPr lang="hi-IN" dirty="0"/>
              <a:t>ख़ुदा</a:t>
            </a:r>
            <a:r>
              <a:rPr lang="en-IN" dirty="0"/>
              <a:t> </a:t>
            </a:r>
            <a:r>
              <a:rPr lang="hi-IN" dirty="0"/>
              <a:t>इस</a:t>
            </a:r>
            <a:r>
              <a:rPr lang="en-IN" dirty="0"/>
              <a:t> </a:t>
            </a:r>
            <a:r>
              <a:rPr lang="hi-IN" dirty="0"/>
              <a:t>गिरोह</a:t>
            </a:r>
            <a:r>
              <a:rPr lang="en-IN" dirty="0"/>
              <a:t> </a:t>
            </a:r>
            <a:r>
              <a:rPr lang="hi-IN" dirty="0"/>
              <a:t>पर</a:t>
            </a:r>
            <a:r>
              <a:rPr lang="en-IN" dirty="0"/>
              <a:t> </a:t>
            </a:r>
            <a:r>
              <a:rPr lang="hi-IN" dirty="0"/>
              <a:t>जिस</a:t>
            </a:r>
            <a:r>
              <a:rPr lang="en-IN" dirty="0"/>
              <a:t> </a:t>
            </a:r>
            <a:r>
              <a:rPr lang="hi-IN" dirty="0"/>
              <a:t>ने</a:t>
            </a:r>
            <a:r>
              <a:rPr lang="en-IN" dirty="0"/>
              <a:t> </a:t>
            </a:r>
            <a:r>
              <a:rPr lang="hi-IN" dirty="0"/>
              <a:t>आप</a:t>
            </a:r>
            <a:r>
              <a:rPr lang="en-IN" dirty="0"/>
              <a:t> </a:t>
            </a:r>
            <a:r>
              <a:rPr lang="hi-IN" dirty="0"/>
              <a:t>हज़रात</a:t>
            </a:r>
            <a:r>
              <a:rPr lang="en-IN" dirty="0"/>
              <a:t> </a:t>
            </a:r>
            <a:r>
              <a:rPr lang="hi-IN" dirty="0"/>
              <a:t>को</a:t>
            </a:r>
            <a:r>
              <a:rPr lang="en-IN" dirty="0"/>
              <a:t> </a:t>
            </a:r>
            <a:r>
              <a:rPr lang="hi-IN" dirty="0"/>
              <a:t>आप</a:t>
            </a:r>
            <a:r>
              <a:rPr lang="en-IN" dirty="0"/>
              <a:t> </a:t>
            </a:r>
            <a:r>
              <a:rPr lang="hi-IN" dirty="0"/>
              <a:t>हज़रात</a:t>
            </a:r>
            <a:r>
              <a:rPr lang="en-IN" dirty="0"/>
              <a:t> </a:t>
            </a:r>
            <a:r>
              <a:rPr lang="hi-IN" dirty="0"/>
              <a:t>के</a:t>
            </a:r>
            <a:r>
              <a:rPr lang="en-IN" dirty="0"/>
              <a:t> </a:t>
            </a:r>
            <a:r>
              <a:rPr lang="hi-IN" dirty="0"/>
              <a:t>मुक़ाम</a:t>
            </a:r>
            <a:r>
              <a:rPr lang="en-IN" dirty="0"/>
              <a:t> </a:t>
            </a:r>
            <a:r>
              <a:rPr lang="hi-IN" dirty="0"/>
              <a:t>से</a:t>
            </a:r>
            <a:r>
              <a:rPr lang="en-IN" dirty="0"/>
              <a:t> </a:t>
            </a:r>
            <a:r>
              <a:rPr lang="hi-IN" dirty="0"/>
              <a:t>हटाया</a:t>
            </a:r>
            <a:r>
              <a:rPr lang="en-IN" dirty="0"/>
              <a:t>, </a:t>
            </a:r>
          </a:p>
        </p:txBody>
      </p:sp>
    </p:spTree>
    <p:extLst>
      <p:ext uri="{BB962C8B-B14F-4D97-AF65-F5344CB8AC3E}">
        <p14:creationId xmlns:p14="http://schemas.microsoft.com/office/powerpoint/2010/main" val="746495997"/>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397001"/>
            <a:ext cx="8763000"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وَازَالَتْكُمْ عَنْ مَرَاتِبِكُمُ </a:t>
            </a:r>
            <a:r>
              <a:rPr lang="ar-SA" sz="6600" kern="1200" dirty="0" err="1">
                <a:solidFill>
                  <a:schemeClr val="bg1"/>
                </a:solidFill>
                <a:latin typeface="_PDMS_Saleem_QuranFont" pitchFamily="2" charset="-78"/>
                <a:ea typeface="+mn-ea"/>
                <a:cs typeface="_PDMS_Saleem_QuranFont" pitchFamily="2" charset="-78"/>
              </a:rPr>
              <a:t>ٱلَّتِي</a:t>
            </a:r>
            <a:r>
              <a:rPr lang="ar-SA" sz="6600" kern="1200" dirty="0">
                <a:solidFill>
                  <a:schemeClr val="bg1"/>
                </a:solidFill>
                <a:latin typeface="_PDMS_Saleem_QuranFont" pitchFamily="2" charset="-78"/>
                <a:ea typeface="+mn-ea"/>
                <a:cs typeface="_PDMS_Saleem_QuranFont" pitchFamily="2" charset="-78"/>
              </a:rPr>
              <a:t> رَتَّبَكُمُ </a:t>
            </a:r>
            <a:r>
              <a:rPr lang="ar-SA" sz="6600" kern="1200" dirty="0" err="1">
                <a:solidFill>
                  <a:schemeClr val="bg1"/>
                </a:solidFill>
                <a:latin typeface="_PDMS_Saleem_QuranFont" pitchFamily="2" charset="-78"/>
                <a:ea typeface="+mn-ea"/>
                <a:cs typeface="_PDMS_Saleem_QuranFont" pitchFamily="2" charset="-78"/>
              </a:rPr>
              <a:t>ٱللَّهُ</a:t>
            </a:r>
            <a:r>
              <a:rPr lang="ar-SA" sz="6600" kern="1200" dirty="0">
                <a:solidFill>
                  <a:schemeClr val="bg1"/>
                </a:solidFill>
                <a:latin typeface="_PDMS_Saleem_QuranFont" pitchFamily="2" charset="-78"/>
                <a:ea typeface="+mn-ea"/>
                <a:cs typeface="_PDMS_Saleem_QuranFont" pitchFamily="2" charset="-78"/>
              </a:rPr>
              <a:t> فِيهَا</a:t>
            </a:r>
          </a:p>
        </p:txBody>
      </p:sp>
      <p:sp>
        <p:nvSpPr>
          <p:cNvPr id="12" name="Subtitle 4"/>
          <p:cNvSpPr>
            <a:spLocks noGrp="1"/>
          </p:cNvSpPr>
          <p:nvPr>
            <p:ph type="subTitle" idx="1"/>
          </p:nvPr>
        </p:nvSpPr>
        <p:spPr>
          <a:xfrm>
            <a:off x="1770857" y="2630323"/>
            <a:ext cx="8686800" cy="1752600"/>
          </a:xfrm>
        </p:spPr>
        <p:txBody>
          <a:bodyPr/>
          <a:lstStyle/>
          <a:p>
            <a:pPr marL="342900" indent="-342900" eaLnBrk="1" hangingPunct="1">
              <a:defRPr/>
            </a:pPr>
            <a:r>
              <a:rPr lang="en-US" sz="2800" b="1" kern="1200" dirty="0">
                <a:solidFill>
                  <a:schemeClr val="tx1"/>
                </a:solidFill>
                <a:ea typeface="MS Mincho" pitchFamily="49" charset="-128"/>
              </a:rPr>
              <a:t>and removed you away from your ranks that Allah has put you in.</a:t>
            </a:r>
          </a:p>
          <a:p>
            <a:pPr marL="342900" indent="-342900" eaLnBrk="1" hangingPunct="1">
              <a:defRPr/>
            </a:pPr>
            <a:r>
              <a:rPr lang="ur-PK" sz="2800" dirty="0">
                <a:solidFill>
                  <a:schemeClr val="tx1"/>
                </a:solidFill>
              </a:rPr>
              <a:t>اور دور کرنا چاہا آپ حضرات کو ان مراتب سے جن کو خدا نے آپ حضرات کے لئے ثابت کیا ہے</a:t>
            </a:r>
            <a:endParaRPr lang="en-US" sz="2800" b="1" kern="1200" dirty="0">
              <a:solidFill>
                <a:schemeClr val="tx1"/>
              </a:solidFill>
              <a:ea typeface="MS Mincho" pitchFamily="49" charset="-128"/>
            </a:endParaRPr>
          </a:p>
        </p:txBody>
      </p:sp>
      <p:sp>
        <p:nvSpPr>
          <p:cNvPr id="3482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azalatkum `an maratibikum allati rattabakum allahu fiha</a:t>
            </a:r>
          </a:p>
        </p:txBody>
      </p:sp>
      <p:sp>
        <p:nvSpPr>
          <p:cNvPr id="3482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3482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48000" y="4459097"/>
            <a:ext cx="6096000" cy="646331"/>
          </a:xfrm>
          <a:prstGeom prst="rect">
            <a:avLst/>
          </a:prstGeom>
        </p:spPr>
        <p:txBody>
          <a:bodyPr>
            <a:spAutoFit/>
          </a:bodyPr>
          <a:lstStyle/>
          <a:p>
            <a:r>
              <a:rPr lang="hi-IN" dirty="0"/>
              <a:t>और</a:t>
            </a:r>
            <a:r>
              <a:rPr lang="en-IN" dirty="0"/>
              <a:t> </a:t>
            </a:r>
            <a:r>
              <a:rPr lang="hi-IN" dirty="0"/>
              <a:t>दूर</a:t>
            </a:r>
            <a:r>
              <a:rPr lang="en-IN" dirty="0"/>
              <a:t> </a:t>
            </a:r>
            <a:r>
              <a:rPr lang="hi-IN" dirty="0"/>
              <a:t>करना</a:t>
            </a:r>
            <a:r>
              <a:rPr lang="en-IN" dirty="0"/>
              <a:t> </a:t>
            </a:r>
            <a:r>
              <a:rPr lang="hi-IN" dirty="0"/>
              <a:t>चाहा</a:t>
            </a:r>
            <a:r>
              <a:rPr lang="en-IN" dirty="0"/>
              <a:t> </a:t>
            </a:r>
            <a:r>
              <a:rPr lang="hi-IN" dirty="0"/>
              <a:t>आप</a:t>
            </a:r>
            <a:r>
              <a:rPr lang="en-IN" dirty="0"/>
              <a:t> </a:t>
            </a:r>
            <a:r>
              <a:rPr lang="hi-IN" dirty="0"/>
              <a:t>हज़रात</a:t>
            </a:r>
            <a:r>
              <a:rPr lang="en-IN" dirty="0"/>
              <a:t> </a:t>
            </a:r>
            <a:r>
              <a:rPr lang="hi-IN" dirty="0"/>
              <a:t>को</a:t>
            </a:r>
            <a:r>
              <a:rPr lang="en-IN" dirty="0"/>
              <a:t> </a:t>
            </a:r>
            <a:r>
              <a:rPr lang="hi-IN" dirty="0"/>
              <a:t>इस</a:t>
            </a:r>
            <a:r>
              <a:rPr lang="en-IN" dirty="0"/>
              <a:t> </a:t>
            </a:r>
            <a:r>
              <a:rPr lang="hi-IN" dirty="0"/>
              <a:t>मरातिब</a:t>
            </a:r>
            <a:r>
              <a:rPr lang="en-IN" dirty="0"/>
              <a:t> </a:t>
            </a:r>
            <a:r>
              <a:rPr lang="hi-IN" dirty="0"/>
              <a:t>से</a:t>
            </a:r>
            <a:r>
              <a:rPr lang="en-IN" dirty="0"/>
              <a:t> </a:t>
            </a:r>
            <a:r>
              <a:rPr lang="hi-IN" dirty="0"/>
              <a:t>जिनको</a:t>
            </a:r>
            <a:r>
              <a:rPr lang="en-IN" dirty="0"/>
              <a:t> </a:t>
            </a:r>
            <a:r>
              <a:rPr lang="hi-IN" dirty="0"/>
              <a:t>ख़ुदा</a:t>
            </a:r>
            <a:r>
              <a:rPr lang="en-IN" dirty="0"/>
              <a:t> </a:t>
            </a:r>
            <a:r>
              <a:rPr lang="hi-IN" dirty="0"/>
              <a:t>ने</a:t>
            </a:r>
            <a:r>
              <a:rPr lang="en-IN" dirty="0"/>
              <a:t> </a:t>
            </a:r>
            <a:r>
              <a:rPr lang="hi-IN" dirty="0"/>
              <a:t>आप</a:t>
            </a:r>
            <a:r>
              <a:rPr lang="en-IN" dirty="0"/>
              <a:t> </a:t>
            </a:r>
            <a:r>
              <a:rPr lang="hi-IN" dirty="0"/>
              <a:t>हज़रात</a:t>
            </a:r>
            <a:r>
              <a:rPr lang="en-IN" dirty="0"/>
              <a:t> </a:t>
            </a:r>
            <a:r>
              <a:rPr lang="hi-IN" dirty="0"/>
              <a:t>के</a:t>
            </a:r>
            <a:r>
              <a:rPr lang="en-IN" dirty="0"/>
              <a:t> </a:t>
            </a:r>
            <a:r>
              <a:rPr lang="hi-IN" dirty="0"/>
              <a:t>लिए</a:t>
            </a:r>
            <a:r>
              <a:rPr lang="en-IN" dirty="0"/>
              <a:t> </a:t>
            </a:r>
            <a:r>
              <a:rPr lang="hi-IN" dirty="0"/>
              <a:t>साबित</a:t>
            </a:r>
            <a:r>
              <a:rPr lang="en-IN" dirty="0"/>
              <a:t> </a:t>
            </a:r>
            <a:r>
              <a:rPr lang="hi-IN" dirty="0"/>
              <a:t>किया</a:t>
            </a:r>
            <a:r>
              <a:rPr lang="en-IN" dirty="0"/>
              <a:t> </a:t>
            </a:r>
            <a:r>
              <a:rPr lang="hi-IN" dirty="0"/>
              <a:t>है</a:t>
            </a:r>
            <a:r>
              <a:rPr lang="en-IN" dirty="0"/>
              <a:t> </a:t>
            </a:r>
          </a:p>
        </p:txBody>
      </p:sp>
    </p:spTree>
    <p:extLst>
      <p:ext uri="{BB962C8B-B14F-4D97-AF65-F5344CB8AC3E}">
        <p14:creationId xmlns:p14="http://schemas.microsoft.com/office/powerpoint/2010/main" val="1095164967"/>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373188"/>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وَلَعَنَ </a:t>
            </a:r>
            <a:r>
              <a:rPr lang="ar-SA" sz="9200" kern="1200" dirty="0" err="1">
                <a:solidFill>
                  <a:schemeClr val="bg1"/>
                </a:solidFill>
                <a:latin typeface="_PDMS_Saleem_QuranFont" pitchFamily="2" charset="-78"/>
                <a:ea typeface="+mn-ea"/>
                <a:cs typeface="_PDMS_Saleem_QuranFont" pitchFamily="2" charset="-78"/>
              </a:rPr>
              <a:t>ٱللَّهُ</a:t>
            </a:r>
            <a:r>
              <a:rPr lang="ar-SA" sz="9200" kern="1200" dirty="0">
                <a:solidFill>
                  <a:schemeClr val="bg1"/>
                </a:solidFill>
                <a:latin typeface="_PDMS_Saleem_QuranFont" pitchFamily="2" charset="-78"/>
                <a:ea typeface="+mn-ea"/>
                <a:cs typeface="_PDMS_Saleem_QuranFont" pitchFamily="2" charset="-78"/>
              </a:rPr>
              <a:t> امَّةً قَتَلَتْكُمْ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May Allah withhold blessing from the people who slew you.</a:t>
            </a:r>
          </a:p>
          <a:p>
            <a:pPr marL="342900" indent="-342900" eaLnBrk="1" hangingPunct="1">
              <a:defRPr/>
            </a:pPr>
            <a:r>
              <a:rPr lang="ur-PK" sz="3600" dirty="0">
                <a:solidFill>
                  <a:schemeClr val="tx1"/>
                </a:solidFill>
              </a:rPr>
              <a:t>اور لعنت کرے خدا اس گروہ پر جس نے آپ کو قتل کیا</a:t>
            </a:r>
            <a:endParaRPr lang="en-US" sz="3600" b="1" kern="1200" dirty="0">
              <a:solidFill>
                <a:schemeClr val="tx1"/>
              </a:solidFill>
              <a:ea typeface="MS Mincho" pitchFamily="49" charset="-128"/>
            </a:endParaRPr>
          </a:p>
        </p:txBody>
      </p:sp>
      <p:sp>
        <p:nvSpPr>
          <p:cNvPr id="35844" name="Subtitle 4"/>
          <p:cNvSpPr txBox="1">
            <a:spLocks/>
          </p:cNvSpPr>
          <p:nvPr/>
        </p:nvSpPr>
        <p:spPr bwMode="auto">
          <a:xfrm>
            <a:off x="1770857" y="5830613"/>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wa la`ana allahu ummatan qatalatkum</a:t>
            </a:r>
          </a:p>
        </p:txBody>
      </p:sp>
      <p:sp>
        <p:nvSpPr>
          <p:cNvPr id="3584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3584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230472" y="5293851"/>
            <a:ext cx="5731056" cy="369332"/>
          </a:xfrm>
          <a:prstGeom prst="rect">
            <a:avLst/>
          </a:prstGeom>
        </p:spPr>
        <p:txBody>
          <a:bodyPr wrap="none">
            <a:spAutoFit/>
          </a:bodyPr>
          <a:lstStyle/>
          <a:p>
            <a:r>
              <a:rPr lang="hi-IN" dirty="0"/>
              <a:t>और</a:t>
            </a:r>
            <a:r>
              <a:rPr lang="en-IN" dirty="0"/>
              <a:t> </a:t>
            </a:r>
            <a:r>
              <a:rPr lang="hi-IN" dirty="0"/>
              <a:t>लानत</a:t>
            </a:r>
            <a:r>
              <a:rPr lang="en-IN" dirty="0"/>
              <a:t> </a:t>
            </a:r>
            <a:r>
              <a:rPr lang="hi-IN" dirty="0"/>
              <a:t>करे</a:t>
            </a:r>
            <a:r>
              <a:rPr lang="en-IN" dirty="0"/>
              <a:t> </a:t>
            </a:r>
            <a:r>
              <a:rPr lang="hi-IN" dirty="0"/>
              <a:t>ख़ुदा</a:t>
            </a:r>
            <a:r>
              <a:rPr lang="en-IN" dirty="0"/>
              <a:t> </a:t>
            </a:r>
            <a:r>
              <a:rPr lang="hi-IN" dirty="0"/>
              <a:t>इस</a:t>
            </a:r>
            <a:r>
              <a:rPr lang="en-IN" dirty="0"/>
              <a:t> </a:t>
            </a:r>
            <a:r>
              <a:rPr lang="hi-IN" dirty="0"/>
              <a:t>गिरोह</a:t>
            </a:r>
            <a:r>
              <a:rPr lang="en-IN" dirty="0"/>
              <a:t> </a:t>
            </a:r>
            <a:r>
              <a:rPr lang="hi-IN" dirty="0"/>
              <a:t>पर</a:t>
            </a:r>
            <a:r>
              <a:rPr lang="en-IN" dirty="0"/>
              <a:t> </a:t>
            </a:r>
            <a:r>
              <a:rPr lang="hi-IN" dirty="0"/>
              <a:t>जिस</a:t>
            </a:r>
            <a:r>
              <a:rPr lang="en-IN" dirty="0"/>
              <a:t> </a:t>
            </a:r>
            <a:r>
              <a:rPr lang="hi-IN" dirty="0"/>
              <a:t>ने</a:t>
            </a:r>
            <a:r>
              <a:rPr lang="en-IN" dirty="0"/>
              <a:t> </a:t>
            </a:r>
            <a:r>
              <a:rPr lang="hi-IN" dirty="0"/>
              <a:t>आपको</a:t>
            </a:r>
            <a:r>
              <a:rPr lang="en-IN" dirty="0"/>
              <a:t> </a:t>
            </a:r>
            <a:r>
              <a:rPr lang="hi-IN" dirty="0"/>
              <a:t>क़त्ल</a:t>
            </a:r>
            <a:r>
              <a:rPr lang="en-IN" dirty="0"/>
              <a:t> </a:t>
            </a:r>
            <a:r>
              <a:rPr lang="hi-IN" dirty="0"/>
              <a:t>किया</a:t>
            </a:r>
            <a:r>
              <a:rPr lang="en-IN" dirty="0"/>
              <a:t> </a:t>
            </a:r>
          </a:p>
        </p:txBody>
      </p:sp>
    </p:spTree>
    <p:extLst>
      <p:ext uri="{BB962C8B-B14F-4D97-AF65-F5344CB8AC3E}">
        <p14:creationId xmlns:p14="http://schemas.microsoft.com/office/powerpoint/2010/main" val="189716475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9219"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5795963" y="1058864"/>
            <a:ext cx="774700"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Merits</a:t>
            </a:r>
            <a:endParaRPr lang="en-US" sz="1600" b="1" i="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9221" name="Rectangle 3"/>
          <p:cNvSpPr>
            <a:spLocks noChangeArrowheads="1"/>
          </p:cNvSpPr>
          <p:nvPr/>
        </p:nvSpPr>
        <p:spPr bwMode="auto">
          <a:xfrm>
            <a:off x="1524001" y="1371601"/>
            <a:ext cx="9180513" cy="55086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en-US" sz="2200" b="1" dirty="0">
                <a:solidFill>
                  <a:srgbClr val="FFFFFF"/>
                </a:solidFill>
                <a:latin typeface="Arial" pitchFamily="34" charset="0"/>
                <a:cs typeface="Arial" pitchFamily="34" charset="0"/>
              </a:rPr>
              <a:t>The Imam (A) explained, “As for such people, they may come out to a wasteland or go up a high roof in their houses, wave towards Imam al-</a:t>
            </a:r>
            <a:r>
              <a:rPr lang="en-US" sz="2200" b="1" dirty="0" err="1">
                <a:solidFill>
                  <a:srgbClr val="FFFFFF"/>
                </a:solidFill>
                <a:latin typeface="Arial" pitchFamily="34" charset="0"/>
                <a:cs typeface="Arial" pitchFamily="34" charset="0"/>
              </a:rPr>
              <a:t>Husayn</a:t>
            </a:r>
            <a:r>
              <a:rPr lang="en-US" sz="2200" b="1" dirty="0">
                <a:solidFill>
                  <a:srgbClr val="FFFFFF"/>
                </a:solidFill>
                <a:latin typeface="Arial" pitchFamily="34" charset="0"/>
                <a:cs typeface="Arial" pitchFamily="34" charset="0"/>
              </a:rPr>
              <a:t> (A) with greeting, invoke earnestly curses on those who killed him, and then offer a two-unit prayer. They may do so before midday. They may then mourn and weep for al-</a:t>
            </a:r>
            <a:r>
              <a:rPr lang="en-US" sz="2200" b="1" dirty="0" err="1">
                <a:solidFill>
                  <a:srgbClr val="FFFFFF"/>
                </a:solidFill>
                <a:latin typeface="Arial" pitchFamily="34" charset="0"/>
                <a:cs typeface="Arial" pitchFamily="34" charset="0"/>
              </a:rPr>
              <a:t>Husayn</a:t>
            </a:r>
            <a:r>
              <a:rPr lang="en-US" sz="2200" b="1" dirty="0">
                <a:solidFill>
                  <a:srgbClr val="FFFFFF"/>
                </a:solidFill>
                <a:latin typeface="Arial" pitchFamily="34" charset="0"/>
                <a:cs typeface="Arial" pitchFamily="34" charset="0"/>
              </a:rPr>
              <a:t> (A) and order those who live with them in their houses to weep for him, unless they fear for themselves from certain individuals who live with them. They may hold mournful ceremonies in their houses and show grief for him. They may also console one another on this terrible occasion of Imam al-</a:t>
            </a:r>
            <a:r>
              <a:rPr lang="en-US" sz="2200" b="1" dirty="0" err="1">
                <a:solidFill>
                  <a:srgbClr val="FFFFFF"/>
                </a:solidFill>
                <a:latin typeface="Arial" pitchFamily="34" charset="0"/>
                <a:cs typeface="Arial" pitchFamily="34" charset="0"/>
              </a:rPr>
              <a:t>Husayn’s</a:t>
            </a:r>
            <a:r>
              <a:rPr lang="en-US" sz="2200" b="1" dirty="0">
                <a:solidFill>
                  <a:srgbClr val="FFFFFF"/>
                </a:solidFill>
                <a:latin typeface="Arial" pitchFamily="34" charset="0"/>
                <a:cs typeface="Arial" pitchFamily="34" charset="0"/>
              </a:rPr>
              <a:t> sufferings. If they do all that, I myself guarantee for them to grant the rewards that I have mentioned beforehand.”</a:t>
            </a:r>
          </a:p>
          <a:p>
            <a:pPr algn="just" fontAlgn="base">
              <a:spcBef>
                <a:spcPct val="0"/>
              </a:spcBef>
              <a:spcAft>
                <a:spcPct val="0"/>
              </a:spcAft>
            </a:pPr>
            <a:r>
              <a:rPr lang="en-US" sz="2200" b="1" dirty="0">
                <a:solidFill>
                  <a:srgbClr val="FFFFFF"/>
                </a:solidFill>
                <a:latin typeface="Arial" pitchFamily="34" charset="0"/>
                <a:cs typeface="Arial" pitchFamily="34" charset="0"/>
              </a:rPr>
              <a:t>The reporter asked, “May Allah accept me as ransom for you! Do you really promise them and guarantee for them to have that reward?” The Imam (A) answered, “Yes, I do. I do promise them and guarantee for them having that reward.”</a:t>
            </a:r>
          </a:p>
        </p:txBody>
      </p:sp>
    </p:spTree>
    <p:extLst>
      <p:ext uri="{BB962C8B-B14F-4D97-AF65-F5344CB8AC3E}">
        <p14:creationId xmlns:p14="http://schemas.microsoft.com/office/powerpoint/2010/main" val="3880076360"/>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وَلَعَنَ </a:t>
            </a:r>
            <a:r>
              <a:rPr lang="ar-SA" sz="9200" kern="1200" dirty="0" err="1">
                <a:solidFill>
                  <a:schemeClr val="bg1"/>
                </a:solidFill>
                <a:latin typeface="_PDMS_Saleem_QuranFont" pitchFamily="2" charset="-78"/>
                <a:ea typeface="+mn-ea"/>
                <a:cs typeface="_PDMS_Saleem_QuranFont" pitchFamily="2" charset="-78"/>
              </a:rPr>
              <a:t>ٱللَّهُ</a:t>
            </a:r>
            <a:r>
              <a:rPr lang="ar-SA" sz="9200" kern="1200" dirty="0">
                <a:solidFill>
                  <a:schemeClr val="bg1"/>
                </a:solidFill>
                <a:latin typeface="_PDMS_Saleem_QuranFont" pitchFamily="2" charset="-78"/>
                <a:ea typeface="+mn-ea"/>
                <a:cs typeface="_PDMS_Saleem_QuranFont" pitchFamily="2" charset="-78"/>
              </a:rPr>
              <a:t> </a:t>
            </a:r>
            <a:r>
              <a:rPr lang="ar-SA" sz="9200" kern="1200" dirty="0" err="1">
                <a:solidFill>
                  <a:schemeClr val="bg1"/>
                </a:solidFill>
                <a:latin typeface="_PDMS_Saleem_QuranFont" pitchFamily="2" charset="-78"/>
                <a:ea typeface="+mn-ea"/>
                <a:cs typeface="_PDMS_Saleem_QuranFont" pitchFamily="2" charset="-78"/>
              </a:rPr>
              <a:t>ٱلْمُمَهِّدِينَ</a:t>
            </a:r>
            <a:r>
              <a:rPr lang="ar-SA" sz="9200" kern="1200" dirty="0">
                <a:solidFill>
                  <a:schemeClr val="bg1"/>
                </a:solidFill>
                <a:latin typeface="_PDMS_Saleem_QuranFont" pitchFamily="2" charset="-78"/>
                <a:ea typeface="+mn-ea"/>
                <a:cs typeface="_PDMS_Saleem_QuranFont" pitchFamily="2" charset="-78"/>
              </a:rPr>
              <a:t> لَهُمْ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b="1" kern="1200" dirty="0">
                <a:solidFill>
                  <a:schemeClr val="tx1"/>
                </a:solidFill>
                <a:ea typeface="MS Mincho" pitchFamily="49" charset="-128"/>
              </a:rPr>
              <a:t>May Allah </a:t>
            </a:r>
            <a:r>
              <a:rPr lang="en-US" b="1" kern="1200" dirty="0" smtClean="0">
                <a:solidFill>
                  <a:schemeClr val="tx1"/>
                </a:solidFill>
                <a:ea typeface="MS Mincho" pitchFamily="49" charset="-128"/>
              </a:rPr>
              <a:t>withhold blessing from </a:t>
            </a:r>
            <a:r>
              <a:rPr lang="en-US" b="1" kern="1200" dirty="0">
                <a:solidFill>
                  <a:schemeClr val="tx1"/>
                </a:solidFill>
                <a:ea typeface="MS Mincho" pitchFamily="49" charset="-128"/>
              </a:rPr>
              <a:t>those who paved the way for them to do </a:t>
            </a:r>
            <a:r>
              <a:rPr lang="en-US" b="1" kern="1200" dirty="0" smtClean="0">
                <a:solidFill>
                  <a:schemeClr val="tx1"/>
                </a:solidFill>
                <a:ea typeface="MS Mincho" pitchFamily="49" charset="-128"/>
              </a:rPr>
              <a:t>so</a:t>
            </a:r>
          </a:p>
          <a:p>
            <a:pPr marL="342900" indent="-342900" eaLnBrk="1" hangingPunct="1">
              <a:defRPr/>
            </a:pPr>
            <a:r>
              <a:rPr lang="ur-PK" dirty="0">
                <a:solidFill>
                  <a:schemeClr val="tx1"/>
                </a:solidFill>
              </a:rPr>
              <a:t>  اور لعنت کرے خدا اس گروہ پر جنہوں نے اسباب مہییا کئے</a:t>
            </a:r>
            <a:endParaRPr lang="en-US" b="1" kern="1200" dirty="0">
              <a:solidFill>
                <a:schemeClr val="tx1"/>
              </a:solidFill>
              <a:ea typeface="MS Mincho" pitchFamily="49" charset="-128"/>
            </a:endParaRPr>
          </a:p>
        </p:txBody>
      </p:sp>
      <p:sp>
        <p:nvSpPr>
          <p:cNvPr id="36868" name="Subtitle 4"/>
          <p:cNvSpPr txBox="1">
            <a:spLocks/>
          </p:cNvSpPr>
          <p:nvPr/>
        </p:nvSpPr>
        <p:spPr bwMode="auto">
          <a:xfrm>
            <a:off x="1828800" y="5893676"/>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wa la`ana allahu almumahhidina lahum</a:t>
            </a:r>
          </a:p>
        </p:txBody>
      </p:sp>
      <p:sp>
        <p:nvSpPr>
          <p:cNvPr id="3686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3687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313113" y="5388444"/>
            <a:ext cx="5166799" cy="369332"/>
          </a:xfrm>
          <a:prstGeom prst="rect">
            <a:avLst/>
          </a:prstGeom>
        </p:spPr>
        <p:txBody>
          <a:bodyPr wrap="none">
            <a:spAutoFit/>
          </a:bodyPr>
          <a:lstStyle/>
          <a:p>
            <a:r>
              <a:rPr lang="hi-IN" dirty="0"/>
              <a:t>और</a:t>
            </a:r>
            <a:r>
              <a:rPr lang="en-IN" dirty="0"/>
              <a:t> </a:t>
            </a:r>
            <a:r>
              <a:rPr lang="hi-IN" dirty="0"/>
              <a:t>लानत</a:t>
            </a:r>
            <a:r>
              <a:rPr lang="en-IN" dirty="0"/>
              <a:t> </a:t>
            </a:r>
            <a:r>
              <a:rPr lang="hi-IN" dirty="0"/>
              <a:t>करे</a:t>
            </a:r>
            <a:r>
              <a:rPr lang="en-IN" dirty="0"/>
              <a:t> </a:t>
            </a:r>
            <a:r>
              <a:rPr lang="hi-IN" dirty="0"/>
              <a:t>गिरोह</a:t>
            </a:r>
            <a:r>
              <a:rPr lang="en-IN" dirty="0"/>
              <a:t> </a:t>
            </a:r>
            <a:r>
              <a:rPr lang="hi-IN" dirty="0"/>
              <a:t>पर</a:t>
            </a:r>
            <a:r>
              <a:rPr lang="en-IN" dirty="0"/>
              <a:t> </a:t>
            </a:r>
            <a:r>
              <a:rPr lang="hi-IN" dirty="0"/>
              <a:t>जिन्होंने</a:t>
            </a:r>
            <a:r>
              <a:rPr lang="en-IN" dirty="0"/>
              <a:t> </a:t>
            </a:r>
            <a:r>
              <a:rPr lang="hi-IN" dirty="0"/>
              <a:t>असबाब</a:t>
            </a:r>
            <a:r>
              <a:rPr lang="en-IN" dirty="0"/>
              <a:t> </a:t>
            </a:r>
            <a:r>
              <a:rPr lang="hi-IN" dirty="0"/>
              <a:t>मुहैय्या</a:t>
            </a:r>
            <a:r>
              <a:rPr lang="en-IN" dirty="0"/>
              <a:t> </a:t>
            </a:r>
            <a:r>
              <a:rPr lang="hi-IN" dirty="0"/>
              <a:t>किये</a:t>
            </a:r>
            <a:r>
              <a:rPr lang="en-IN" dirty="0"/>
              <a:t> </a:t>
            </a:r>
          </a:p>
        </p:txBody>
      </p:sp>
    </p:spTree>
    <p:extLst>
      <p:ext uri="{BB962C8B-B14F-4D97-AF65-F5344CB8AC3E}">
        <p14:creationId xmlns:p14="http://schemas.microsoft.com/office/powerpoint/2010/main" val="2460908226"/>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458645"/>
            <a:ext cx="8763000" cy="1470025"/>
          </a:xfrm>
        </p:spPr>
        <p:txBody>
          <a:bodyPr/>
          <a:lstStyle/>
          <a:p>
            <a:pPr rtl="1" eaLnBrk="1" hangingPunct="1">
              <a:lnSpc>
                <a:spcPts val="8000"/>
              </a:lnSpc>
              <a:defRPr/>
            </a:pPr>
            <a:r>
              <a:rPr lang="ar-SA" sz="9200" kern="1200" dirty="0" err="1">
                <a:solidFill>
                  <a:schemeClr val="bg1"/>
                </a:solidFill>
                <a:latin typeface="_PDMS_Saleem_QuranFont" pitchFamily="2" charset="-78"/>
                <a:ea typeface="+mn-ea"/>
                <a:cs typeface="_PDMS_Saleem_QuranFont" pitchFamily="2" charset="-78"/>
              </a:rPr>
              <a:t>بِٱلتَّمْكِينِ</a:t>
            </a:r>
            <a:r>
              <a:rPr lang="ar-SA" sz="9200" kern="1200" dirty="0">
                <a:solidFill>
                  <a:schemeClr val="bg1"/>
                </a:solidFill>
                <a:latin typeface="_PDMS_Saleem_QuranFont" pitchFamily="2" charset="-78"/>
                <a:ea typeface="+mn-ea"/>
                <a:cs typeface="_PDMS_Saleem_QuranFont" pitchFamily="2" charset="-78"/>
              </a:rPr>
              <a:t> مِنْ قِتَالِكُمْ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and who made possible for them to fight against you.</a:t>
            </a:r>
          </a:p>
          <a:p>
            <a:pPr marL="342900" indent="-342900" eaLnBrk="1" hangingPunct="1">
              <a:defRPr/>
            </a:pPr>
            <a:r>
              <a:rPr lang="ur-PK" sz="3600" dirty="0">
                <a:solidFill>
                  <a:schemeClr val="tx1"/>
                </a:solidFill>
              </a:rPr>
              <a:t>  آپ کے قتل پر قادر ہونے کی</a:t>
            </a:r>
            <a:endParaRPr lang="en-US" sz="3600" b="1" kern="1200" dirty="0">
              <a:solidFill>
                <a:schemeClr val="tx1"/>
              </a:solidFill>
              <a:ea typeface="MS Mincho" pitchFamily="49" charset="-128"/>
            </a:endParaRPr>
          </a:p>
        </p:txBody>
      </p:sp>
      <p:sp>
        <p:nvSpPr>
          <p:cNvPr id="37892" name="Subtitle 4"/>
          <p:cNvSpPr txBox="1">
            <a:spLocks/>
          </p:cNvSpPr>
          <p:nvPr/>
        </p:nvSpPr>
        <p:spPr bwMode="auto">
          <a:xfrm>
            <a:off x="1828800" y="5940973"/>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bilttamkini min qitalikum</a:t>
            </a:r>
          </a:p>
        </p:txBody>
      </p:sp>
      <p:sp>
        <p:nvSpPr>
          <p:cNvPr id="3789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3789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678842" y="5341148"/>
            <a:ext cx="2986715" cy="369332"/>
          </a:xfrm>
          <a:prstGeom prst="rect">
            <a:avLst/>
          </a:prstGeom>
        </p:spPr>
        <p:txBody>
          <a:bodyPr wrap="none">
            <a:spAutoFit/>
          </a:bodyPr>
          <a:lstStyle/>
          <a:p>
            <a:r>
              <a:rPr lang="hi-IN" dirty="0"/>
              <a:t>आपके</a:t>
            </a:r>
            <a:r>
              <a:rPr lang="en-IN" dirty="0"/>
              <a:t> </a:t>
            </a:r>
            <a:r>
              <a:rPr lang="hi-IN" dirty="0"/>
              <a:t>क़त्ल</a:t>
            </a:r>
            <a:r>
              <a:rPr lang="en-IN" dirty="0"/>
              <a:t> </a:t>
            </a:r>
            <a:r>
              <a:rPr lang="hi-IN" dirty="0"/>
              <a:t>पर</a:t>
            </a:r>
            <a:r>
              <a:rPr lang="en-IN" dirty="0"/>
              <a:t> </a:t>
            </a:r>
            <a:r>
              <a:rPr lang="hi-IN" dirty="0"/>
              <a:t>क़ादिर</a:t>
            </a:r>
            <a:r>
              <a:rPr lang="en-IN" dirty="0"/>
              <a:t> </a:t>
            </a:r>
            <a:r>
              <a:rPr lang="hi-IN" dirty="0"/>
              <a:t>होने</a:t>
            </a:r>
            <a:r>
              <a:rPr lang="en-IN" dirty="0"/>
              <a:t> </a:t>
            </a:r>
            <a:r>
              <a:rPr lang="hi-IN" dirty="0"/>
              <a:t>की</a:t>
            </a:r>
            <a:r>
              <a:rPr lang="en-IN" dirty="0"/>
              <a:t> </a:t>
            </a:r>
          </a:p>
        </p:txBody>
      </p:sp>
    </p:spTree>
    <p:extLst>
      <p:ext uri="{BB962C8B-B14F-4D97-AF65-F5344CB8AC3E}">
        <p14:creationId xmlns:p14="http://schemas.microsoft.com/office/powerpoint/2010/main" val="1741596113"/>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397001"/>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بَرِئْتُ </a:t>
            </a:r>
            <a:r>
              <a:rPr lang="ar-SA" sz="9200" kern="1200" dirty="0" err="1">
                <a:solidFill>
                  <a:schemeClr val="bg1"/>
                </a:solidFill>
                <a:latin typeface="_PDMS_Saleem_QuranFont" pitchFamily="2" charset="-78"/>
                <a:ea typeface="+mn-ea"/>
                <a:cs typeface="_PDMS_Saleem_QuranFont" pitchFamily="2" charset="-78"/>
              </a:rPr>
              <a:t>إِلَىٰ</a:t>
            </a:r>
            <a:r>
              <a:rPr lang="ar-SA" sz="9200" kern="1200" dirty="0">
                <a:solidFill>
                  <a:schemeClr val="bg1"/>
                </a:solidFill>
                <a:latin typeface="_PDMS_Saleem_QuranFont" pitchFamily="2" charset="-78"/>
                <a:ea typeface="+mn-ea"/>
                <a:cs typeface="_PDMS_Saleem_QuranFont" pitchFamily="2" charset="-78"/>
              </a:rPr>
              <a:t> </a:t>
            </a:r>
            <a:r>
              <a:rPr lang="ar-SA" sz="9200" kern="1200" dirty="0" err="1">
                <a:solidFill>
                  <a:schemeClr val="bg1"/>
                </a:solidFill>
                <a:latin typeface="_PDMS_Saleem_QuranFont" pitchFamily="2" charset="-78"/>
                <a:ea typeface="+mn-ea"/>
                <a:cs typeface="_PDMS_Saleem_QuranFont" pitchFamily="2" charset="-78"/>
              </a:rPr>
              <a:t>ٱللَّهِ</a:t>
            </a:r>
            <a:r>
              <a:rPr lang="ar-SA" sz="9200" kern="1200" dirty="0">
                <a:solidFill>
                  <a:schemeClr val="bg1"/>
                </a:solidFill>
                <a:latin typeface="_PDMS_Saleem_QuranFont" pitchFamily="2" charset="-78"/>
                <a:ea typeface="+mn-ea"/>
                <a:cs typeface="_PDMS_Saleem_QuranFont" pitchFamily="2" charset="-78"/>
              </a:rPr>
              <a:t> وَإِلَيْكُمْ مِنْهُمْ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I repudiate them in the presence of Allah and You</a:t>
            </a:r>
          </a:p>
          <a:p>
            <a:pPr marL="342900" indent="-342900" eaLnBrk="1" hangingPunct="1">
              <a:defRPr/>
            </a:pPr>
            <a:r>
              <a:rPr lang="ur-PK" sz="3600" dirty="0">
                <a:solidFill>
                  <a:schemeClr val="tx1"/>
                </a:solidFill>
              </a:rPr>
              <a:t> بریت چاھتا ہوں میں  خدا کے ذریعے سے</a:t>
            </a:r>
            <a:endParaRPr lang="en-US" sz="3600" b="1" kern="1200" dirty="0">
              <a:solidFill>
                <a:schemeClr val="tx1"/>
              </a:solidFill>
              <a:ea typeface="MS Mincho" pitchFamily="49" charset="-128"/>
            </a:endParaRPr>
          </a:p>
        </p:txBody>
      </p:sp>
      <p:sp>
        <p:nvSpPr>
          <p:cNvPr id="38916" name="Subtitle 4"/>
          <p:cNvSpPr txBox="1">
            <a:spLocks/>
          </p:cNvSpPr>
          <p:nvPr/>
        </p:nvSpPr>
        <p:spPr bwMode="auto">
          <a:xfrm>
            <a:off x="1828800" y="5925207"/>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bari'tu ila allahi wa ilaykum minhum</a:t>
            </a:r>
          </a:p>
        </p:txBody>
      </p:sp>
      <p:sp>
        <p:nvSpPr>
          <p:cNvPr id="3891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3891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375016" y="5356913"/>
            <a:ext cx="3441968" cy="369332"/>
          </a:xfrm>
          <a:prstGeom prst="rect">
            <a:avLst/>
          </a:prstGeom>
        </p:spPr>
        <p:txBody>
          <a:bodyPr wrap="none">
            <a:spAutoFit/>
          </a:bodyPr>
          <a:lstStyle/>
          <a:p>
            <a:r>
              <a:rPr lang="hi-IN" dirty="0"/>
              <a:t>बरियत</a:t>
            </a:r>
            <a:r>
              <a:rPr lang="en-IN" dirty="0"/>
              <a:t> </a:t>
            </a:r>
            <a:r>
              <a:rPr lang="hi-IN" dirty="0"/>
              <a:t>चाहता</a:t>
            </a:r>
            <a:r>
              <a:rPr lang="en-IN" dirty="0"/>
              <a:t> </a:t>
            </a:r>
            <a:r>
              <a:rPr lang="hi-IN" dirty="0"/>
              <a:t>हूँ</a:t>
            </a:r>
            <a:r>
              <a:rPr lang="en-IN" dirty="0"/>
              <a:t> </a:t>
            </a:r>
            <a:r>
              <a:rPr lang="hi-IN" dirty="0"/>
              <a:t>मैं</a:t>
            </a:r>
            <a:r>
              <a:rPr lang="en-IN" dirty="0"/>
              <a:t> </a:t>
            </a:r>
            <a:r>
              <a:rPr lang="hi-IN" dirty="0"/>
              <a:t>खुदा</a:t>
            </a:r>
            <a:r>
              <a:rPr lang="en-IN" dirty="0"/>
              <a:t> </a:t>
            </a:r>
            <a:r>
              <a:rPr lang="hi-IN" dirty="0"/>
              <a:t>के</a:t>
            </a:r>
            <a:r>
              <a:rPr lang="en-IN" dirty="0"/>
              <a:t> </a:t>
            </a:r>
            <a:r>
              <a:rPr lang="hi-IN" dirty="0"/>
              <a:t>ज़रिये</a:t>
            </a:r>
            <a:r>
              <a:rPr lang="en-IN" dirty="0"/>
              <a:t> </a:t>
            </a:r>
            <a:r>
              <a:rPr lang="hi-IN" dirty="0"/>
              <a:t>से</a:t>
            </a:r>
            <a:r>
              <a:rPr lang="en-IN" dirty="0"/>
              <a:t> </a:t>
            </a:r>
          </a:p>
        </p:txBody>
      </p:sp>
    </p:spTree>
    <p:extLst>
      <p:ext uri="{BB962C8B-B14F-4D97-AF65-F5344CB8AC3E}">
        <p14:creationId xmlns:p14="http://schemas.microsoft.com/office/powerpoint/2010/main" val="3163311060"/>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028549" y="1397001"/>
            <a:ext cx="10171416"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وَمِنْ اشْيَاعِهِمْ وَاتْبَاعِهِمْ وَاوْلِيَائِهِمْ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and I repudiate their devotees, followers, and loyalists.</a:t>
            </a:r>
          </a:p>
          <a:p>
            <a:pPr marL="342900" indent="-342900" eaLnBrk="1" hangingPunct="1">
              <a:defRPr/>
            </a:pPr>
            <a:r>
              <a:rPr lang="ur-PK" sz="2800" dirty="0">
                <a:solidFill>
                  <a:schemeClr val="tx1"/>
                </a:solidFill>
              </a:rPr>
              <a:t>اور آپ کے ذریعے ان لوگوں سے اور ان کی پیروی کرنے والوں سے اور ان کی تابعداری کرنے والوں سے اور ان کے دوستوں سے! </a:t>
            </a:r>
            <a:endParaRPr lang="en-US" sz="2800" b="1" kern="1200" dirty="0">
              <a:solidFill>
                <a:schemeClr val="tx1"/>
              </a:solidFill>
              <a:ea typeface="MS Mincho" pitchFamily="49" charset="-128"/>
            </a:endParaRPr>
          </a:p>
        </p:txBody>
      </p:sp>
      <p:sp>
        <p:nvSpPr>
          <p:cNvPr id="39940" name="Subtitle 4"/>
          <p:cNvSpPr txBox="1">
            <a:spLocks/>
          </p:cNvSpPr>
          <p:nvPr/>
        </p:nvSpPr>
        <p:spPr bwMode="auto">
          <a:xfrm>
            <a:off x="1770857" y="6048703"/>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wa min ashya`ihim wa atba`ihim wa awliya'ihim</a:t>
            </a:r>
          </a:p>
        </p:txBody>
      </p:sp>
      <p:sp>
        <p:nvSpPr>
          <p:cNvPr id="3994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3994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858814" y="5402372"/>
            <a:ext cx="6096000" cy="646331"/>
          </a:xfrm>
          <a:prstGeom prst="rect">
            <a:avLst/>
          </a:prstGeom>
        </p:spPr>
        <p:txBody>
          <a:bodyPr>
            <a:spAutoFit/>
          </a:bodyPr>
          <a:lstStyle/>
          <a:p>
            <a:r>
              <a:rPr lang="hi-IN" dirty="0"/>
              <a:t>और</a:t>
            </a:r>
            <a:r>
              <a:rPr lang="en-IN" dirty="0"/>
              <a:t> </a:t>
            </a:r>
            <a:r>
              <a:rPr lang="hi-IN" dirty="0"/>
              <a:t>आपके</a:t>
            </a:r>
            <a:r>
              <a:rPr lang="en-IN" dirty="0"/>
              <a:t> </a:t>
            </a:r>
            <a:r>
              <a:rPr lang="hi-IN" dirty="0"/>
              <a:t>ज़रिये</a:t>
            </a:r>
            <a:r>
              <a:rPr lang="en-IN" dirty="0"/>
              <a:t> </a:t>
            </a:r>
            <a:r>
              <a:rPr lang="hi-IN" dirty="0"/>
              <a:t>इन</a:t>
            </a:r>
            <a:r>
              <a:rPr lang="en-IN" dirty="0"/>
              <a:t> </a:t>
            </a:r>
            <a:r>
              <a:rPr lang="hi-IN" dirty="0"/>
              <a:t>लोगों</a:t>
            </a:r>
            <a:r>
              <a:rPr lang="en-IN" dirty="0"/>
              <a:t> </a:t>
            </a:r>
            <a:r>
              <a:rPr lang="hi-IN" dirty="0"/>
              <a:t>से</a:t>
            </a:r>
            <a:r>
              <a:rPr lang="en-IN" dirty="0"/>
              <a:t> </a:t>
            </a:r>
            <a:r>
              <a:rPr lang="hi-IN" dirty="0"/>
              <a:t>और</a:t>
            </a:r>
            <a:r>
              <a:rPr lang="en-IN" dirty="0"/>
              <a:t> </a:t>
            </a:r>
            <a:r>
              <a:rPr lang="hi-IN" dirty="0"/>
              <a:t>इनकी</a:t>
            </a:r>
            <a:r>
              <a:rPr lang="en-IN" dirty="0"/>
              <a:t> </a:t>
            </a:r>
            <a:r>
              <a:rPr lang="hi-IN" dirty="0"/>
              <a:t>पैरवी</a:t>
            </a:r>
            <a:r>
              <a:rPr lang="en-IN" dirty="0"/>
              <a:t> </a:t>
            </a:r>
            <a:r>
              <a:rPr lang="hi-IN" dirty="0"/>
              <a:t>करने</a:t>
            </a:r>
            <a:r>
              <a:rPr lang="en-IN" dirty="0"/>
              <a:t> </a:t>
            </a:r>
            <a:r>
              <a:rPr lang="hi-IN" dirty="0"/>
              <a:t>वालों</a:t>
            </a:r>
            <a:r>
              <a:rPr lang="en-IN" dirty="0"/>
              <a:t> </a:t>
            </a:r>
            <a:r>
              <a:rPr lang="hi-IN" dirty="0"/>
              <a:t>से</a:t>
            </a:r>
            <a:r>
              <a:rPr lang="en-IN" dirty="0"/>
              <a:t> </a:t>
            </a:r>
            <a:r>
              <a:rPr lang="hi-IN" dirty="0"/>
              <a:t>और</a:t>
            </a:r>
            <a:r>
              <a:rPr lang="en-IN" dirty="0"/>
              <a:t> </a:t>
            </a:r>
            <a:r>
              <a:rPr lang="hi-IN" dirty="0"/>
              <a:t>इनकी</a:t>
            </a:r>
            <a:r>
              <a:rPr lang="en-IN" dirty="0"/>
              <a:t> </a:t>
            </a:r>
            <a:r>
              <a:rPr lang="hi-IN" dirty="0"/>
              <a:t>ताबेदारी</a:t>
            </a:r>
            <a:r>
              <a:rPr lang="en-IN" dirty="0"/>
              <a:t> </a:t>
            </a:r>
            <a:r>
              <a:rPr lang="hi-IN" dirty="0"/>
              <a:t>करने</a:t>
            </a:r>
            <a:r>
              <a:rPr lang="en-IN" dirty="0"/>
              <a:t> </a:t>
            </a:r>
            <a:r>
              <a:rPr lang="hi-IN" dirty="0"/>
              <a:t>वालों</a:t>
            </a:r>
            <a:r>
              <a:rPr lang="en-IN" dirty="0"/>
              <a:t> </a:t>
            </a:r>
            <a:r>
              <a:rPr lang="hi-IN" dirty="0"/>
              <a:t>से</a:t>
            </a:r>
            <a:r>
              <a:rPr lang="en-IN" dirty="0"/>
              <a:t> </a:t>
            </a:r>
            <a:r>
              <a:rPr lang="hi-IN" dirty="0"/>
              <a:t>और</a:t>
            </a:r>
            <a:r>
              <a:rPr lang="en-IN" dirty="0"/>
              <a:t> </a:t>
            </a:r>
            <a:r>
              <a:rPr lang="hi-IN" dirty="0"/>
              <a:t>इनके</a:t>
            </a:r>
            <a:r>
              <a:rPr lang="en-IN" dirty="0"/>
              <a:t> </a:t>
            </a:r>
            <a:r>
              <a:rPr lang="hi-IN" dirty="0"/>
              <a:t>दोस्तों</a:t>
            </a:r>
            <a:r>
              <a:rPr lang="en-IN" dirty="0"/>
              <a:t> </a:t>
            </a:r>
            <a:r>
              <a:rPr lang="hi-IN" dirty="0"/>
              <a:t>से!</a:t>
            </a:r>
            <a:r>
              <a:rPr lang="en-IN" dirty="0"/>
              <a:t> </a:t>
            </a:r>
          </a:p>
        </p:txBody>
      </p:sp>
    </p:spTree>
    <p:extLst>
      <p:ext uri="{BB962C8B-B14F-4D97-AF65-F5344CB8AC3E}">
        <p14:creationId xmlns:p14="http://schemas.microsoft.com/office/powerpoint/2010/main" val="1816479364"/>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373188"/>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يَا ابَا عَبْدِ </a:t>
            </a:r>
            <a:r>
              <a:rPr lang="ar-SA" sz="9200" kern="1200" dirty="0" err="1">
                <a:solidFill>
                  <a:schemeClr val="bg1"/>
                </a:solidFill>
                <a:latin typeface="_PDMS_Saleem_QuranFont" pitchFamily="2" charset="-78"/>
                <a:ea typeface="+mn-ea"/>
                <a:cs typeface="_PDMS_Saleem_QuranFont" pitchFamily="2" charset="-78"/>
              </a:rPr>
              <a:t>ٱللَّهِ</a:t>
            </a:r>
            <a:endParaRPr lang="ar-SA" sz="92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O Abu-`Abdullah,</a:t>
            </a:r>
          </a:p>
          <a:p>
            <a:pPr marL="342900" indent="-342900" eaLnBrk="1" hangingPunct="1">
              <a:defRPr/>
            </a:pPr>
            <a:r>
              <a:rPr lang="ur-PK" sz="3600" dirty="0">
                <a:solidFill>
                  <a:schemeClr val="tx1"/>
                </a:solidFill>
              </a:rPr>
              <a:t>اے مولا میرے اے ابو عبد الله الحسین </a:t>
            </a:r>
            <a:endParaRPr lang="en-US" sz="3600" b="1" kern="1200" dirty="0">
              <a:solidFill>
                <a:schemeClr val="tx1"/>
              </a:solidFill>
              <a:ea typeface="MS Mincho" pitchFamily="49" charset="-128"/>
            </a:endParaRPr>
          </a:p>
        </p:txBody>
      </p:sp>
      <p:sp>
        <p:nvSpPr>
          <p:cNvPr id="4096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ya aba `abdillahi</a:t>
            </a:r>
          </a:p>
        </p:txBody>
      </p:sp>
      <p:sp>
        <p:nvSpPr>
          <p:cNvPr id="4096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4096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380625" y="4736068"/>
            <a:ext cx="3430747" cy="369332"/>
          </a:xfrm>
          <a:prstGeom prst="rect">
            <a:avLst/>
          </a:prstGeom>
        </p:spPr>
        <p:txBody>
          <a:bodyPr wrap="none">
            <a:spAutoFit/>
          </a:bodyPr>
          <a:lstStyle/>
          <a:p>
            <a:r>
              <a:rPr lang="hi-IN" dirty="0"/>
              <a:t>ऐ</a:t>
            </a:r>
            <a:r>
              <a:rPr lang="en-IN" dirty="0"/>
              <a:t> </a:t>
            </a:r>
            <a:r>
              <a:rPr lang="hi-IN" dirty="0"/>
              <a:t>मेरे</a:t>
            </a:r>
            <a:r>
              <a:rPr lang="en-IN" dirty="0"/>
              <a:t> </a:t>
            </a:r>
            <a:r>
              <a:rPr lang="hi-IN" dirty="0"/>
              <a:t>मौला</a:t>
            </a:r>
            <a:r>
              <a:rPr lang="en-IN" dirty="0"/>
              <a:t>, </a:t>
            </a:r>
            <a:r>
              <a:rPr lang="hi-IN" dirty="0"/>
              <a:t>ऐ</a:t>
            </a:r>
            <a:r>
              <a:rPr lang="en-IN" dirty="0"/>
              <a:t> </a:t>
            </a:r>
            <a:r>
              <a:rPr lang="hi-IN" dirty="0"/>
              <a:t>अबदुल्लाह</a:t>
            </a:r>
            <a:r>
              <a:rPr lang="en-IN" dirty="0"/>
              <a:t> </a:t>
            </a:r>
            <a:r>
              <a:rPr lang="hi-IN" dirty="0"/>
              <a:t>अल</a:t>
            </a:r>
            <a:r>
              <a:rPr lang="en-IN" dirty="0"/>
              <a:t>'</a:t>
            </a:r>
            <a:r>
              <a:rPr lang="hi-IN" dirty="0"/>
              <a:t>हुसैन</a:t>
            </a:r>
            <a:r>
              <a:rPr lang="en-IN" dirty="0"/>
              <a:t> </a:t>
            </a:r>
          </a:p>
        </p:txBody>
      </p:sp>
    </p:spTree>
    <p:extLst>
      <p:ext uri="{BB962C8B-B14F-4D97-AF65-F5344CB8AC3E}">
        <p14:creationId xmlns:p14="http://schemas.microsoft.com/office/powerpoint/2010/main" val="2136888586"/>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90700" y="1373188"/>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إِنِّي سِلْمٌ لِمَنْ سَالَمَكُمْ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I am at peace with those who are at peace with you</a:t>
            </a:r>
          </a:p>
          <a:p>
            <a:pPr marL="342900" indent="-342900" eaLnBrk="1" hangingPunct="1">
              <a:defRPr/>
            </a:pPr>
            <a:r>
              <a:rPr lang="ur-PK" sz="2800" dirty="0">
                <a:solidFill>
                  <a:schemeClr val="tx1"/>
                </a:solidFill>
              </a:rPr>
              <a:t> میں صلح کرنے والا ہوں ہر اس شخص سے جو آپ سے صلح کرے</a:t>
            </a:r>
            <a:endParaRPr lang="en-US" sz="2800" b="1" kern="1200" dirty="0">
              <a:solidFill>
                <a:schemeClr val="tx1"/>
              </a:solidFill>
              <a:ea typeface="MS Mincho" pitchFamily="49" charset="-128"/>
            </a:endParaRPr>
          </a:p>
        </p:txBody>
      </p:sp>
      <p:sp>
        <p:nvSpPr>
          <p:cNvPr id="4198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inni silmun liman salamakum</a:t>
            </a:r>
          </a:p>
        </p:txBody>
      </p:sp>
      <p:sp>
        <p:nvSpPr>
          <p:cNvPr id="4198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4199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196512" y="4920734"/>
            <a:ext cx="5452134" cy="369332"/>
          </a:xfrm>
          <a:prstGeom prst="rect">
            <a:avLst/>
          </a:prstGeom>
        </p:spPr>
        <p:txBody>
          <a:bodyPr wrap="none">
            <a:spAutoFit/>
          </a:bodyPr>
          <a:lstStyle/>
          <a:p>
            <a:r>
              <a:rPr lang="hi-IN" dirty="0"/>
              <a:t>मैं</a:t>
            </a:r>
            <a:r>
              <a:rPr lang="en-IN" dirty="0"/>
              <a:t> </a:t>
            </a:r>
            <a:r>
              <a:rPr lang="hi-IN" dirty="0"/>
              <a:t>सुलह</a:t>
            </a:r>
            <a:r>
              <a:rPr lang="en-IN" dirty="0"/>
              <a:t> </a:t>
            </a:r>
            <a:r>
              <a:rPr lang="hi-IN" dirty="0"/>
              <a:t>करने</a:t>
            </a:r>
            <a:r>
              <a:rPr lang="en-IN" dirty="0"/>
              <a:t> </a:t>
            </a:r>
            <a:r>
              <a:rPr lang="hi-IN" dirty="0"/>
              <a:t>वाला</a:t>
            </a:r>
            <a:r>
              <a:rPr lang="en-IN" dirty="0"/>
              <a:t> </a:t>
            </a:r>
            <a:r>
              <a:rPr lang="hi-IN" dirty="0"/>
              <a:t>हूँ</a:t>
            </a:r>
            <a:r>
              <a:rPr lang="en-IN" dirty="0"/>
              <a:t> </a:t>
            </a:r>
            <a:r>
              <a:rPr lang="hi-IN" dirty="0"/>
              <a:t>हर</a:t>
            </a:r>
            <a:r>
              <a:rPr lang="en-IN" dirty="0"/>
              <a:t> </a:t>
            </a:r>
            <a:r>
              <a:rPr lang="hi-IN" dirty="0"/>
              <a:t>इस</a:t>
            </a:r>
            <a:r>
              <a:rPr lang="en-IN" dirty="0"/>
              <a:t> </a:t>
            </a:r>
            <a:r>
              <a:rPr lang="hi-IN" dirty="0"/>
              <a:t>शख्स</a:t>
            </a:r>
            <a:r>
              <a:rPr lang="en-IN" dirty="0"/>
              <a:t> </a:t>
            </a:r>
            <a:r>
              <a:rPr lang="hi-IN" dirty="0"/>
              <a:t>से</a:t>
            </a:r>
            <a:r>
              <a:rPr lang="en-IN" dirty="0"/>
              <a:t> </a:t>
            </a:r>
            <a:r>
              <a:rPr lang="hi-IN" dirty="0"/>
              <a:t>जो</a:t>
            </a:r>
            <a:r>
              <a:rPr lang="en-IN" dirty="0"/>
              <a:t> </a:t>
            </a:r>
            <a:r>
              <a:rPr lang="hi-IN" dirty="0"/>
              <a:t>आपसे</a:t>
            </a:r>
            <a:r>
              <a:rPr lang="en-IN" dirty="0"/>
              <a:t>  </a:t>
            </a:r>
            <a:r>
              <a:rPr lang="hi-IN" dirty="0"/>
              <a:t>सुलह</a:t>
            </a:r>
            <a:r>
              <a:rPr lang="en-IN" dirty="0"/>
              <a:t> </a:t>
            </a:r>
            <a:r>
              <a:rPr lang="hi-IN" dirty="0"/>
              <a:t>करे</a:t>
            </a:r>
            <a:r>
              <a:rPr lang="en-IN" dirty="0"/>
              <a:t> </a:t>
            </a:r>
          </a:p>
        </p:txBody>
      </p:sp>
    </p:spTree>
    <p:extLst>
      <p:ext uri="{BB962C8B-B14F-4D97-AF65-F5344CB8AC3E}">
        <p14:creationId xmlns:p14="http://schemas.microsoft.com/office/powerpoint/2010/main" val="3390028544"/>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802518" y="1397001"/>
            <a:ext cx="10623478"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وَحَرْبٌ لِمَنْ حَارَبَكُمْ </a:t>
            </a:r>
            <a:r>
              <a:rPr lang="ar-SA" sz="9200" kern="1200" dirty="0" err="1">
                <a:solidFill>
                  <a:schemeClr val="bg1"/>
                </a:solidFill>
                <a:latin typeface="_PDMS_Saleem_QuranFont" pitchFamily="2" charset="-78"/>
                <a:ea typeface="+mn-ea"/>
                <a:cs typeface="_PDMS_Saleem_QuranFont" pitchFamily="2" charset="-78"/>
              </a:rPr>
              <a:t>إِلَىٰ</a:t>
            </a:r>
            <a:r>
              <a:rPr lang="ar-SA" sz="9200" kern="1200" dirty="0">
                <a:solidFill>
                  <a:schemeClr val="bg1"/>
                </a:solidFill>
                <a:latin typeface="_PDMS_Saleem_QuranFont" pitchFamily="2" charset="-78"/>
                <a:ea typeface="+mn-ea"/>
                <a:cs typeface="_PDMS_Saleem_QuranFont" pitchFamily="2" charset="-78"/>
              </a:rPr>
              <a:t> يَوْمِ </a:t>
            </a:r>
            <a:r>
              <a:rPr lang="ar-SA" sz="9200" kern="1200" dirty="0" err="1">
                <a:solidFill>
                  <a:schemeClr val="bg1"/>
                </a:solidFill>
                <a:latin typeface="_PDMS_Saleem_QuranFont" pitchFamily="2" charset="-78"/>
                <a:ea typeface="+mn-ea"/>
                <a:cs typeface="_PDMS_Saleem_QuranFont" pitchFamily="2" charset="-78"/>
              </a:rPr>
              <a:t>ٱلْقِيَامَةِ</a:t>
            </a:r>
            <a:endParaRPr lang="ar-SA" sz="92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and I am at war against those who have fought against you up to the Resurrection Day.</a:t>
            </a:r>
          </a:p>
          <a:p>
            <a:pPr marL="342900" indent="-342900" eaLnBrk="1" hangingPunct="1">
              <a:defRPr/>
            </a:pPr>
            <a:r>
              <a:rPr lang="ur-PK" sz="2800" dirty="0">
                <a:solidFill>
                  <a:schemeClr val="tx1"/>
                </a:solidFill>
              </a:rPr>
              <a:t>اور جنگ کرنے والا ہوں ہر اس شخص سے جو آپ سے جنگ کرے</a:t>
            </a:r>
            <a:endParaRPr lang="en-US" sz="2800" b="1" kern="1200" dirty="0">
              <a:solidFill>
                <a:schemeClr val="tx1"/>
              </a:solidFill>
              <a:ea typeface="MS Mincho" pitchFamily="49" charset="-128"/>
            </a:endParaRPr>
          </a:p>
        </p:txBody>
      </p:sp>
      <p:sp>
        <p:nvSpPr>
          <p:cNvPr id="4301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harbun liman harabakum ila yawmi alqiyamati</a:t>
            </a:r>
          </a:p>
        </p:txBody>
      </p:sp>
      <p:sp>
        <p:nvSpPr>
          <p:cNvPr id="4301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4301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400390" y="4764236"/>
            <a:ext cx="6639959" cy="369332"/>
          </a:xfrm>
          <a:prstGeom prst="rect">
            <a:avLst/>
          </a:prstGeom>
        </p:spPr>
        <p:txBody>
          <a:bodyPr wrap="none">
            <a:spAutoFit/>
          </a:bodyPr>
          <a:lstStyle/>
          <a:p>
            <a:r>
              <a:rPr lang="hi-IN" dirty="0"/>
              <a:t>और</a:t>
            </a:r>
            <a:r>
              <a:rPr lang="en-IN" dirty="0"/>
              <a:t> </a:t>
            </a:r>
            <a:r>
              <a:rPr lang="hi-IN" dirty="0"/>
              <a:t>जंग</a:t>
            </a:r>
            <a:r>
              <a:rPr lang="en-IN" dirty="0"/>
              <a:t> </a:t>
            </a:r>
            <a:r>
              <a:rPr lang="hi-IN" dirty="0"/>
              <a:t>करने</a:t>
            </a:r>
            <a:r>
              <a:rPr lang="en-IN" dirty="0"/>
              <a:t> </a:t>
            </a:r>
            <a:r>
              <a:rPr lang="hi-IN" dirty="0"/>
              <a:t>वाला</a:t>
            </a:r>
            <a:r>
              <a:rPr lang="en-IN" dirty="0"/>
              <a:t> </a:t>
            </a:r>
            <a:r>
              <a:rPr lang="hi-IN" dirty="0"/>
              <a:t>हूँ</a:t>
            </a:r>
            <a:r>
              <a:rPr lang="en-IN" dirty="0"/>
              <a:t> </a:t>
            </a:r>
            <a:r>
              <a:rPr lang="hi-IN" dirty="0"/>
              <a:t>हर</a:t>
            </a:r>
            <a:r>
              <a:rPr lang="en-IN" dirty="0"/>
              <a:t> </a:t>
            </a:r>
            <a:r>
              <a:rPr lang="hi-IN" dirty="0"/>
              <a:t>इस</a:t>
            </a:r>
            <a:r>
              <a:rPr lang="en-IN" dirty="0"/>
              <a:t> </a:t>
            </a:r>
            <a:r>
              <a:rPr lang="hi-IN" dirty="0"/>
              <a:t>शख्स</a:t>
            </a:r>
            <a:r>
              <a:rPr lang="en-IN" dirty="0"/>
              <a:t> </a:t>
            </a:r>
            <a:r>
              <a:rPr lang="hi-IN" dirty="0"/>
              <a:t>से</a:t>
            </a:r>
            <a:r>
              <a:rPr lang="en-IN" dirty="0"/>
              <a:t> </a:t>
            </a:r>
            <a:r>
              <a:rPr lang="hi-IN" dirty="0"/>
              <a:t>जो</a:t>
            </a:r>
            <a:r>
              <a:rPr lang="en-IN" dirty="0"/>
              <a:t> </a:t>
            </a:r>
            <a:r>
              <a:rPr lang="hi-IN" dirty="0"/>
              <a:t>आपसे</a:t>
            </a:r>
            <a:r>
              <a:rPr lang="en-IN" dirty="0"/>
              <a:t> </a:t>
            </a:r>
            <a:r>
              <a:rPr lang="hi-IN" dirty="0"/>
              <a:t>जंग</a:t>
            </a:r>
            <a:r>
              <a:rPr lang="en-IN" dirty="0"/>
              <a:t> </a:t>
            </a:r>
            <a:r>
              <a:rPr lang="hi-IN" dirty="0" smtClean="0"/>
              <a:t>करे</a:t>
            </a:r>
            <a:r>
              <a:rPr lang="en-GB" dirty="0" smtClean="0"/>
              <a:t> </a:t>
            </a:r>
            <a:r>
              <a:rPr lang="hi-IN" dirty="0"/>
              <a:t>क़यामत</a:t>
            </a:r>
            <a:r>
              <a:rPr lang="en-IN" dirty="0"/>
              <a:t> </a:t>
            </a:r>
            <a:r>
              <a:rPr lang="hi-IN" dirty="0"/>
              <a:t>तक</a:t>
            </a:r>
            <a:r>
              <a:rPr lang="en-IN" dirty="0"/>
              <a:t>   </a:t>
            </a:r>
          </a:p>
        </p:txBody>
      </p:sp>
    </p:spTree>
    <p:extLst>
      <p:ext uri="{BB962C8B-B14F-4D97-AF65-F5344CB8AC3E}">
        <p14:creationId xmlns:p14="http://schemas.microsoft.com/office/powerpoint/2010/main" val="3535404509"/>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90700" y="1397001"/>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وَلَعَنَ </a:t>
            </a:r>
            <a:r>
              <a:rPr lang="ar-SA" sz="9200" kern="1200" dirty="0" err="1">
                <a:solidFill>
                  <a:schemeClr val="bg1"/>
                </a:solidFill>
                <a:latin typeface="_PDMS_Saleem_QuranFont" pitchFamily="2" charset="-78"/>
                <a:ea typeface="+mn-ea"/>
                <a:cs typeface="_PDMS_Saleem_QuranFont" pitchFamily="2" charset="-78"/>
              </a:rPr>
              <a:t>ٱللَّهُ</a:t>
            </a:r>
            <a:r>
              <a:rPr lang="ar-SA" sz="9200" kern="1200" dirty="0">
                <a:solidFill>
                  <a:schemeClr val="bg1"/>
                </a:solidFill>
                <a:latin typeface="_PDMS_Saleem_QuranFont" pitchFamily="2" charset="-78"/>
                <a:ea typeface="+mn-ea"/>
                <a:cs typeface="_PDMS_Saleem_QuranFont" pitchFamily="2" charset="-78"/>
              </a:rPr>
              <a:t> آلَ زِيَادٍ وَآلَ مَرْوَانَ</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b="1" kern="1200" dirty="0">
                <a:solidFill>
                  <a:schemeClr val="tx1"/>
                </a:solidFill>
                <a:ea typeface="MS Mincho" pitchFamily="49" charset="-128"/>
              </a:rPr>
              <a:t>May Allah also </a:t>
            </a:r>
            <a:r>
              <a:rPr lang="en-US" b="1" kern="1200" dirty="0" smtClean="0">
                <a:solidFill>
                  <a:schemeClr val="tx1"/>
                </a:solidFill>
                <a:ea typeface="MS Mincho" pitchFamily="49" charset="-128"/>
              </a:rPr>
              <a:t>withhold blessing from </a:t>
            </a:r>
            <a:r>
              <a:rPr lang="en-US" b="1" kern="1200" dirty="0">
                <a:solidFill>
                  <a:schemeClr val="tx1"/>
                </a:solidFill>
                <a:ea typeface="MS Mincho" pitchFamily="49" charset="-128"/>
              </a:rPr>
              <a:t>the family of </a:t>
            </a:r>
            <a:r>
              <a:rPr lang="en-US" b="1" kern="1200" dirty="0" err="1">
                <a:solidFill>
                  <a:schemeClr val="tx1"/>
                </a:solidFill>
                <a:ea typeface="MS Mincho" pitchFamily="49" charset="-128"/>
              </a:rPr>
              <a:t>Ziyad</a:t>
            </a:r>
            <a:r>
              <a:rPr lang="en-US" b="1" kern="1200" dirty="0">
                <a:solidFill>
                  <a:schemeClr val="tx1"/>
                </a:solidFill>
                <a:ea typeface="MS Mincho" pitchFamily="49" charset="-128"/>
              </a:rPr>
              <a:t> and the family of Marwan</a:t>
            </a:r>
            <a:r>
              <a:rPr lang="en-US" b="1" kern="1200" dirty="0" smtClean="0">
                <a:solidFill>
                  <a:schemeClr val="tx1"/>
                </a:solidFill>
                <a:ea typeface="MS Mincho" pitchFamily="49" charset="-128"/>
              </a:rPr>
              <a:t>.</a:t>
            </a:r>
          </a:p>
          <a:p>
            <a:pPr marL="342900" indent="-342900" eaLnBrk="1" hangingPunct="1">
              <a:defRPr/>
            </a:pPr>
            <a:r>
              <a:rPr lang="ur-PK" dirty="0">
                <a:solidFill>
                  <a:schemeClr val="tx1"/>
                </a:solidFill>
              </a:rPr>
              <a:t>اور لعنت کرے خدا آل زیاد اور آل مروان پر</a:t>
            </a:r>
            <a:endParaRPr lang="en-US" b="1" kern="1200" dirty="0">
              <a:solidFill>
                <a:schemeClr val="tx1"/>
              </a:solidFill>
              <a:ea typeface="MS Mincho" pitchFamily="49" charset="-128"/>
            </a:endParaRPr>
          </a:p>
        </p:txBody>
      </p:sp>
      <p:sp>
        <p:nvSpPr>
          <p:cNvPr id="4403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la`ana allahu ala ziyadin wa ala marwana</a:t>
            </a:r>
          </a:p>
        </p:txBody>
      </p:sp>
      <p:sp>
        <p:nvSpPr>
          <p:cNvPr id="4403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4403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760322" y="4920734"/>
            <a:ext cx="4823756" cy="369332"/>
          </a:xfrm>
          <a:prstGeom prst="rect">
            <a:avLst/>
          </a:prstGeom>
        </p:spPr>
        <p:txBody>
          <a:bodyPr wrap="none">
            <a:spAutoFit/>
          </a:bodyPr>
          <a:lstStyle/>
          <a:p>
            <a:r>
              <a:rPr lang="hi-IN" dirty="0"/>
              <a:t>और</a:t>
            </a:r>
            <a:r>
              <a:rPr lang="en-IN" dirty="0"/>
              <a:t> </a:t>
            </a:r>
            <a:r>
              <a:rPr lang="hi-IN" dirty="0"/>
              <a:t>लानत</a:t>
            </a:r>
            <a:r>
              <a:rPr lang="en-IN" dirty="0"/>
              <a:t> </a:t>
            </a:r>
            <a:r>
              <a:rPr lang="hi-IN" dirty="0"/>
              <a:t>करे</a:t>
            </a:r>
            <a:r>
              <a:rPr lang="en-IN" dirty="0"/>
              <a:t> </a:t>
            </a:r>
            <a:r>
              <a:rPr lang="hi-IN" dirty="0"/>
              <a:t>ख़ुदा</a:t>
            </a:r>
            <a:r>
              <a:rPr lang="en-IN" dirty="0"/>
              <a:t> </a:t>
            </a:r>
            <a:r>
              <a:rPr lang="hi-IN" dirty="0"/>
              <a:t>औलादे</a:t>
            </a:r>
            <a:r>
              <a:rPr lang="en-IN" dirty="0"/>
              <a:t> </a:t>
            </a:r>
            <a:r>
              <a:rPr lang="hi-IN" dirty="0"/>
              <a:t>ज़्याद</a:t>
            </a:r>
            <a:r>
              <a:rPr lang="en-IN" dirty="0"/>
              <a:t> </a:t>
            </a:r>
            <a:r>
              <a:rPr lang="hi-IN" dirty="0"/>
              <a:t>और</a:t>
            </a:r>
            <a:r>
              <a:rPr lang="en-IN" dirty="0"/>
              <a:t> </a:t>
            </a:r>
            <a:r>
              <a:rPr lang="hi-IN" dirty="0"/>
              <a:t>आले</a:t>
            </a:r>
            <a:r>
              <a:rPr lang="en-IN" dirty="0"/>
              <a:t> </a:t>
            </a:r>
            <a:r>
              <a:rPr lang="hi-IN" dirty="0"/>
              <a:t>मरवान</a:t>
            </a:r>
            <a:r>
              <a:rPr lang="en-IN" dirty="0"/>
              <a:t> </a:t>
            </a:r>
          </a:p>
        </p:txBody>
      </p:sp>
    </p:spTree>
    <p:extLst>
      <p:ext uri="{BB962C8B-B14F-4D97-AF65-F5344CB8AC3E}">
        <p14:creationId xmlns:p14="http://schemas.microsoft.com/office/powerpoint/2010/main" val="310946849"/>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397001"/>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وَلَعَنَ </a:t>
            </a:r>
            <a:r>
              <a:rPr lang="ar-SA" sz="9200" kern="1200" dirty="0" err="1">
                <a:solidFill>
                  <a:schemeClr val="bg1"/>
                </a:solidFill>
                <a:latin typeface="_PDMS_Saleem_QuranFont" pitchFamily="2" charset="-78"/>
                <a:ea typeface="+mn-ea"/>
                <a:cs typeface="_PDMS_Saleem_QuranFont" pitchFamily="2" charset="-78"/>
              </a:rPr>
              <a:t>ٱللَّهُ</a:t>
            </a:r>
            <a:r>
              <a:rPr lang="ar-SA" sz="9200" kern="1200" dirty="0">
                <a:solidFill>
                  <a:schemeClr val="bg1"/>
                </a:solidFill>
                <a:latin typeface="_PDMS_Saleem_QuranFont" pitchFamily="2" charset="-78"/>
                <a:ea typeface="+mn-ea"/>
                <a:cs typeface="_PDMS_Saleem_QuranFont" pitchFamily="2" charset="-78"/>
              </a:rPr>
              <a:t> بَنِي امَيَّةَ قَاطِبَةً</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b="1" kern="1200" dirty="0">
                <a:solidFill>
                  <a:schemeClr val="tx1"/>
                </a:solidFill>
                <a:ea typeface="MS Mincho" pitchFamily="49" charset="-128"/>
              </a:rPr>
              <a:t>May Allah also </a:t>
            </a:r>
            <a:r>
              <a:rPr lang="en-US" b="1" kern="1200" dirty="0" smtClean="0">
                <a:solidFill>
                  <a:schemeClr val="tx1"/>
                </a:solidFill>
                <a:ea typeface="MS Mincho" pitchFamily="49" charset="-128"/>
              </a:rPr>
              <a:t>withhold blessing from </a:t>
            </a:r>
            <a:r>
              <a:rPr lang="en-US" b="1" kern="1200" dirty="0">
                <a:solidFill>
                  <a:schemeClr val="tx1"/>
                </a:solidFill>
                <a:ea typeface="MS Mincho" pitchFamily="49" charset="-128"/>
              </a:rPr>
              <a:t>the descendants of </a:t>
            </a:r>
            <a:r>
              <a:rPr lang="en-US" b="1" kern="1200" dirty="0" err="1">
                <a:solidFill>
                  <a:schemeClr val="tx1"/>
                </a:solidFill>
                <a:ea typeface="MS Mincho" pitchFamily="49" charset="-128"/>
              </a:rPr>
              <a:t>Umayyah</a:t>
            </a:r>
            <a:r>
              <a:rPr lang="en-US" b="1" kern="1200" dirty="0">
                <a:solidFill>
                  <a:schemeClr val="tx1"/>
                </a:solidFill>
                <a:ea typeface="MS Mincho" pitchFamily="49" charset="-128"/>
              </a:rPr>
              <a:t> altogether</a:t>
            </a:r>
            <a:r>
              <a:rPr lang="en-US" b="1" kern="1200" dirty="0" smtClean="0">
                <a:solidFill>
                  <a:schemeClr val="tx1"/>
                </a:solidFill>
                <a:ea typeface="MS Mincho" pitchFamily="49" charset="-128"/>
              </a:rPr>
              <a:t>.</a:t>
            </a:r>
          </a:p>
          <a:p>
            <a:pPr marL="342900" indent="-342900" eaLnBrk="1" hangingPunct="1">
              <a:defRPr/>
            </a:pPr>
            <a:r>
              <a:rPr lang="ur-PK" dirty="0">
                <a:solidFill>
                  <a:schemeClr val="tx1"/>
                </a:solidFill>
              </a:rPr>
              <a:t>اور لعنت کرے خدا تمام بنی امیہ پر</a:t>
            </a:r>
            <a:endParaRPr lang="en-US" b="1" kern="1200" dirty="0">
              <a:solidFill>
                <a:schemeClr val="tx1"/>
              </a:solidFill>
              <a:ea typeface="MS Mincho" pitchFamily="49" charset="-128"/>
            </a:endParaRPr>
          </a:p>
        </p:txBody>
      </p:sp>
      <p:sp>
        <p:nvSpPr>
          <p:cNvPr id="4506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la`ana allahu bani umayyata qatibatan</a:t>
            </a:r>
          </a:p>
        </p:txBody>
      </p:sp>
      <p:sp>
        <p:nvSpPr>
          <p:cNvPr id="4506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4506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753291" y="4920734"/>
            <a:ext cx="4370107" cy="369332"/>
          </a:xfrm>
          <a:prstGeom prst="rect">
            <a:avLst/>
          </a:prstGeom>
        </p:spPr>
        <p:txBody>
          <a:bodyPr wrap="none">
            <a:spAutoFit/>
          </a:bodyPr>
          <a:lstStyle/>
          <a:p>
            <a:r>
              <a:rPr lang="hi-IN" dirty="0"/>
              <a:t>पर</a:t>
            </a:r>
            <a:r>
              <a:rPr lang="en-IN" dirty="0"/>
              <a:t> </a:t>
            </a:r>
            <a:r>
              <a:rPr lang="hi-IN" dirty="0"/>
              <a:t>और</a:t>
            </a:r>
            <a:r>
              <a:rPr lang="en-IN" dirty="0"/>
              <a:t> </a:t>
            </a:r>
            <a:r>
              <a:rPr lang="hi-IN" dirty="0"/>
              <a:t>लानत</a:t>
            </a:r>
            <a:r>
              <a:rPr lang="en-IN" dirty="0"/>
              <a:t> </a:t>
            </a:r>
            <a:r>
              <a:rPr lang="hi-IN" dirty="0"/>
              <a:t>करे</a:t>
            </a:r>
            <a:r>
              <a:rPr lang="en-IN" dirty="0"/>
              <a:t> </a:t>
            </a:r>
            <a:r>
              <a:rPr lang="hi-IN" dirty="0"/>
              <a:t>ख़ुदा</a:t>
            </a:r>
            <a:r>
              <a:rPr lang="en-IN" dirty="0"/>
              <a:t> </a:t>
            </a:r>
            <a:r>
              <a:rPr lang="hi-IN" dirty="0"/>
              <a:t>तमाम</a:t>
            </a:r>
            <a:r>
              <a:rPr lang="en-IN" dirty="0"/>
              <a:t> </a:t>
            </a:r>
            <a:r>
              <a:rPr lang="hi-IN" dirty="0"/>
              <a:t>बनी</a:t>
            </a:r>
            <a:r>
              <a:rPr lang="en-IN" dirty="0"/>
              <a:t> </a:t>
            </a:r>
            <a:r>
              <a:rPr lang="hi-IN" dirty="0"/>
              <a:t>उमैय्या</a:t>
            </a:r>
            <a:r>
              <a:rPr lang="en-IN" dirty="0"/>
              <a:t> </a:t>
            </a:r>
            <a:r>
              <a:rPr lang="hi-IN" dirty="0"/>
              <a:t>पर</a:t>
            </a:r>
            <a:r>
              <a:rPr lang="en-IN" dirty="0"/>
              <a:t> </a:t>
            </a:r>
          </a:p>
        </p:txBody>
      </p:sp>
    </p:spTree>
    <p:extLst>
      <p:ext uri="{BB962C8B-B14F-4D97-AF65-F5344CB8AC3E}">
        <p14:creationId xmlns:p14="http://schemas.microsoft.com/office/powerpoint/2010/main" val="2514304864"/>
      </p:ext>
    </p:extLst>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397001"/>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وَلَعَنَ </a:t>
            </a:r>
            <a:r>
              <a:rPr lang="ar-SA" sz="9200" kern="1200" dirty="0" err="1">
                <a:solidFill>
                  <a:schemeClr val="bg1"/>
                </a:solidFill>
                <a:latin typeface="_PDMS_Saleem_QuranFont" pitchFamily="2" charset="-78"/>
                <a:ea typeface="+mn-ea"/>
                <a:cs typeface="_PDMS_Saleem_QuranFont" pitchFamily="2" charset="-78"/>
              </a:rPr>
              <a:t>ٱللَّهُ</a:t>
            </a:r>
            <a:r>
              <a:rPr lang="ar-SA" sz="9200" kern="1200" dirty="0">
                <a:solidFill>
                  <a:schemeClr val="bg1"/>
                </a:solidFill>
                <a:latin typeface="_PDMS_Saleem_QuranFont" pitchFamily="2" charset="-78"/>
                <a:ea typeface="+mn-ea"/>
                <a:cs typeface="_PDMS_Saleem_QuranFont" pitchFamily="2" charset="-78"/>
              </a:rPr>
              <a:t> </a:t>
            </a:r>
            <a:r>
              <a:rPr lang="ar-SA" sz="9200" kern="1200" dirty="0" err="1">
                <a:solidFill>
                  <a:schemeClr val="bg1"/>
                </a:solidFill>
                <a:latin typeface="_PDMS_Saleem_QuranFont" pitchFamily="2" charset="-78"/>
                <a:ea typeface="+mn-ea"/>
                <a:cs typeface="_PDMS_Saleem_QuranFont" pitchFamily="2" charset="-78"/>
              </a:rPr>
              <a:t>ٱبْنَ</a:t>
            </a:r>
            <a:r>
              <a:rPr lang="ar-SA" sz="9200" kern="1200" dirty="0">
                <a:solidFill>
                  <a:schemeClr val="bg1"/>
                </a:solidFill>
                <a:latin typeface="_PDMS_Saleem_QuranFont" pitchFamily="2" charset="-78"/>
                <a:ea typeface="+mn-ea"/>
                <a:cs typeface="_PDMS_Saleem_QuranFont" pitchFamily="2" charset="-78"/>
              </a:rPr>
              <a:t> مَرْجَانَةَ</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May Allah also withhold blessing from the son of </a:t>
            </a:r>
            <a:r>
              <a:rPr lang="en-US" sz="3600" b="1" kern="1200" dirty="0" err="1">
                <a:solidFill>
                  <a:schemeClr val="tx1"/>
                </a:solidFill>
                <a:ea typeface="MS Mincho" pitchFamily="49" charset="-128"/>
              </a:rPr>
              <a:t>Marjanah</a:t>
            </a:r>
            <a:r>
              <a:rPr lang="en-US" sz="3600" b="1" kern="1200" dirty="0">
                <a:solidFill>
                  <a:schemeClr val="tx1"/>
                </a:solidFill>
                <a:ea typeface="MS Mincho" pitchFamily="49" charset="-128"/>
              </a:rPr>
              <a:t>.</a:t>
            </a:r>
          </a:p>
          <a:p>
            <a:pPr marL="342900" indent="-342900" eaLnBrk="1" hangingPunct="1">
              <a:defRPr/>
            </a:pPr>
            <a:r>
              <a:rPr lang="ur-PK" sz="3600" dirty="0">
                <a:solidFill>
                  <a:schemeClr val="tx1"/>
                </a:solidFill>
              </a:rPr>
              <a:t>اور لعنت کرے خدا پسر مرجانہ پر</a:t>
            </a:r>
            <a:endParaRPr lang="en-US" sz="3600" b="1" kern="1200" dirty="0">
              <a:solidFill>
                <a:schemeClr val="tx1"/>
              </a:solidFill>
              <a:ea typeface="MS Mincho" pitchFamily="49" charset="-128"/>
            </a:endParaRPr>
          </a:p>
        </p:txBody>
      </p:sp>
      <p:sp>
        <p:nvSpPr>
          <p:cNvPr id="46084" name="Subtitle 4"/>
          <p:cNvSpPr txBox="1">
            <a:spLocks/>
          </p:cNvSpPr>
          <p:nvPr/>
        </p:nvSpPr>
        <p:spPr bwMode="auto">
          <a:xfrm>
            <a:off x="1828800" y="5483773"/>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wa la`ana allahu ibna marjanata</a:t>
            </a:r>
          </a:p>
        </p:txBody>
      </p:sp>
      <p:sp>
        <p:nvSpPr>
          <p:cNvPr id="4608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4608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472838" y="5142609"/>
            <a:ext cx="3719288" cy="369332"/>
          </a:xfrm>
          <a:prstGeom prst="rect">
            <a:avLst/>
          </a:prstGeom>
        </p:spPr>
        <p:txBody>
          <a:bodyPr wrap="none">
            <a:spAutoFit/>
          </a:bodyPr>
          <a:lstStyle/>
          <a:p>
            <a:r>
              <a:rPr lang="hi-IN" dirty="0"/>
              <a:t>और</a:t>
            </a:r>
            <a:r>
              <a:rPr lang="en-IN" dirty="0"/>
              <a:t> </a:t>
            </a:r>
            <a:r>
              <a:rPr lang="hi-IN" dirty="0"/>
              <a:t>लानत</a:t>
            </a:r>
            <a:r>
              <a:rPr lang="en-IN" dirty="0"/>
              <a:t> </a:t>
            </a:r>
            <a:r>
              <a:rPr lang="hi-IN" dirty="0"/>
              <a:t>करे</a:t>
            </a:r>
            <a:r>
              <a:rPr lang="en-IN" dirty="0"/>
              <a:t> </a:t>
            </a:r>
            <a:r>
              <a:rPr lang="hi-IN" dirty="0"/>
              <a:t>ख़ुदा</a:t>
            </a:r>
            <a:r>
              <a:rPr lang="en-IN" dirty="0"/>
              <a:t> </a:t>
            </a:r>
            <a:r>
              <a:rPr lang="hi-IN" dirty="0"/>
              <a:t>पेसर-ए-मर्जाना</a:t>
            </a:r>
            <a:r>
              <a:rPr lang="en-IN" dirty="0"/>
              <a:t> </a:t>
            </a:r>
            <a:r>
              <a:rPr lang="hi-IN" dirty="0"/>
              <a:t>पर</a:t>
            </a:r>
            <a:r>
              <a:rPr lang="en-IN" dirty="0"/>
              <a:t> </a:t>
            </a:r>
          </a:p>
        </p:txBody>
      </p:sp>
    </p:spTree>
    <p:extLst>
      <p:ext uri="{BB962C8B-B14F-4D97-AF65-F5344CB8AC3E}">
        <p14:creationId xmlns:p14="http://schemas.microsoft.com/office/powerpoint/2010/main" val="118055327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0243"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5795963" y="1058864"/>
            <a:ext cx="774700"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Merits</a:t>
            </a:r>
            <a:endParaRPr lang="en-US" sz="1600" b="1" i="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10245" name="Rectangle 3"/>
          <p:cNvSpPr>
            <a:spLocks noChangeArrowheads="1"/>
          </p:cNvSpPr>
          <p:nvPr/>
        </p:nvSpPr>
        <p:spPr bwMode="auto">
          <a:xfrm>
            <a:off x="1524001" y="1371601"/>
            <a:ext cx="9180513" cy="55086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en-US" sz="2200" b="1" dirty="0">
                <a:solidFill>
                  <a:srgbClr val="FFFFFF"/>
                </a:solidFill>
                <a:latin typeface="Arial" pitchFamily="34" charset="0"/>
                <a:cs typeface="Arial" pitchFamily="34" charset="0"/>
              </a:rPr>
              <a:t>If possible, you may not leave your house on that day to settle any of your needs, because this day is doomed and no need of a faithful believer is settled on it; and even if it is settled, it will be unblessed. Moreover, whatever is saved on this day will be unblessed and so will be his family members. If they do all that, they will have the reward of one thousand times of Hajj and one thousand times of `</a:t>
            </a:r>
            <a:r>
              <a:rPr lang="en-US" sz="2200" b="1" dirty="0" err="1">
                <a:solidFill>
                  <a:srgbClr val="FFFFFF"/>
                </a:solidFill>
                <a:latin typeface="Arial" pitchFamily="34" charset="0"/>
                <a:cs typeface="Arial" pitchFamily="34" charset="0"/>
              </a:rPr>
              <a:t>umrah</a:t>
            </a:r>
            <a:r>
              <a:rPr lang="en-US" sz="2200" b="1" dirty="0">
                <a:solidFill>
                  <a:srgbClr val="FFFFFF"/>
                </a:solidFill>
                <a:latin typeface="Arial" pitchFamily="34" charset="0"/>
                <a:cs typeface="Arial" pitchFamily="34" charset="0"/>
              </a:rPr>
              <a:t> as well as one thousand participations in campaigns with the Holy Messenger of Allah. They will also gain the reward of all misfortunes that have inflicted every prophet, prophet’s successor, veracious, and martyr who have died or been killed since Almighty Allah has created this world up to the Resurrection Hour.”</a:t>
            </a:r>
          </a:p>
          <a:p>
            <a:pPr algn="just" fontAlgn="base">
              <a:spcBef>
                <a:spcPct val="0"/>
              </a:spcBef>
              <a:spcAft>
                <a:spcPct val="0"/>
              </a:spcAft>
            </a:pPr>
            <a:r>
              <a:rPr lang="en-US" sz="2200" b="1" dirty="0" err="1">
                <a:solidFill>
                  <a:srgbClr val="FFFFFF"/>
                </a:solidFill>
                <a:latin typeface="Arial" pitchFamily="34" charset="0"/>
                <a:cs typeface="Arial" pitchFamily="34" charset="0"/>
              </a:rPr>
              <a:t>Salih</a:t>
            </a:r>
            <a:r>
              <a:rPr lang="en-US" sz="2200" b="1" dirty="0">
                <a:solidFill>
                  <a:srgbClr val="FFFFFF"/>
                </a:solidFill>
                <a:latin typeface="Arial" pitchFamily="34" charset="0"/>
                <a:cs typeface="Arial" pitchFamily="34" charset="0"/>
              </a:rPr>
              <a:t> </a:t>
            </a:r>
            <a:r>
              <a:rPr lang="en-US" sz="2200" b="1" dirty="0" err="1">
                <a:solidFill>
                  <a:srgbClr val="FFFFFF"/>
                </a:solidFill>
                <a:latin typeface="Arial" pitchFamily="34" charset="0"/>
                <a:cs typeface="Arial" pitchFamily="34" charset="0"/>
              </a:rPr>
              <a:t>ibn</a:t>
            </a:r>
            <a:r>
              <a:rPr lang="en-US" sz="2200" b="1" dirty="0">
                <a:solidFill>
                  <a:srgbClr val="FFFFFF"/>
                </a:solidFill>
                <a:latin typeface="Arial" pitchFamily="34" charset="0"/>
                <a:cs typeface="Arial" pitchFamily="34" charset="0"/>
              </a:rPr>
              <a:t> `</a:t>
            </a:r>
            <a:r>
              <a:rPr lang="en-US" sz="2200" b="1" dirty="0" err="1">
                <a:solidFill>
                  <a:srgbClr val="FFFFFF"/>
                </a:solidFill>
                <a:latin typeface="Arial" pitchFamily="34" charset="0"/>
                <a:cs typeface="Arial" pitchFamily="34" charset="0"/>
              </a:rPr>
              <a:t>Aqabah</a:t>
            </a:r>
            <a:r>
              <a:rPr lang="en-US" sz="2200" b="1" dirty="0">
                <a:solidFill>
                  <a:srgbClr val="FFFFFF"/>
                </a:solidFill>
                <a:latin typeface="Arial" pitchFamily="34" charset="0"/>
                <a:cs typeface="Arial" pitchFamily="34" charset="0"/>
              </a:rPr>
              <a:t> and </a:t>
            </a:r>
            <a:r>
              <a:rPr lang="en-US" sz="2200" b="1" dirty="0" err="1">
                <a:solidFill>
                  <a:srgbClr val="FFFFFF"/>
                </a:solidFill>
                <a:latin typeface="Arial" pitchFamily="34" charset="0"/>
                <a:cs typeface="Arial" pitchFamily="34" charset="0"/>
              </a:rPr>
              <a:t>Sayf</a:t>
            </a:r>
            <a:r>
              <a:rPr lang="en-US" sz="2200" b="1" dirty="0">
                <a:solidFill>
                  <a:srgbClr val="FFFFFF"/>
                </a:solidFill>
                <a:latin typeface="Arial" pitchFamily="34" charset="0"/>
                <a:cs typeface="Arial" pitchFamily="34" charset="0"/>
              </a:rPr>
              <a:t> </a:t>
            </a:r>
            <a:r>
              <a:rPr lang="en-US" sz="2200" b="1" dirty="0" err="1">
                <a:solidFill>
                  <a:srgbClr val="FFFFFF"/>
                </a:solidFill>
                <a:latin typeface="Arial" pitchFamily="34" charset="0"/>
                <a:cs typeface="Arial" pitchFamily="34" charset="0"/>
              </a:rPr>
              <a:t>ibn</a:t>
            </a:r>
            <a:r>
              <a:rPr lang="en-US" sz="2200" b="1" dirty="0">
                <a:solidFill>
                  <a:srgbClr val="FFFFFF"/>
                </a:solidFill>
                <a:latin typeface="Arial" pitchFamily="34" charset="0"/>
                <a:cs typeface="Arial" pitchFamily="34" charset="0"/>
              </a:rPr>
              <a:t> `</a:t>
            </a:r>
            <a:r>
              <a:rPr lang="en-US" sz="2200" b="1" dirty="0" err="1">
                <a:solidFill>
                  <a:srgbClr val="FFFFFF"/>
                </a:solidFill>
                <a:latin typeface="Arial" pitchFamily="34" charset="0"/>
                <a:cs typeface="Arial" pitchFamily="34" charset="0"/>
              </a:rPr>
              <a:t>Umayrah</a:t>
            </a:r>
            <a:r>
              <a:rPr lang="en-US" sz="2200" b="1" dirty="0">
                <a:solidFill>
                  <a:srgbClr val="FFFFFF"/>
                </a:solidFill>
                <a:latin typeface="Arial" pitchFamily="34" charset="0"/>
                <a:cs typeface="Arial" pitchFamily="34" charset="0"/>
              </a:rPr>
              <a:t> have reported `</a:t>
            </a:r>
            <a:r>
              <a:rPr lang="en-US" sz="2200" b="1" dirty="0" err="1">
                <a:solidFill>
                  <a:srgbClr val="FFFFFF"/>
                </a:solidFill>
                <a:latin typeface="Arial" pitchFamily="34" charset="0"/>
                <a:cs typeface="Arial" pitchFamily="34" charset="0"/>
              </a:rPr>
              <a:t>Alqamah</a:t>
            </a:r>
            <a:r>
              <a:rPr lang="en-US" sz="2200" b="1" dirty="0">
                <a:solidFill>
                  <a:srgbClr val="FFFFFF"/>
                </a:solidFill>
                <a:latin typeface="Arial" pitchFamily="34" charset="0"/>
                <a:cs typeface="Arial" pitchFamily="34" charset="0"/>
              </a:rPr>
              <a:t> </a:t>
            </a:r>
            <a:r>
              <a:rPr lang="en-US" sz="2200" b="1" dirty="0" err="1">
                <a:solidFill>
                  <a:srgbClr val="FFFFFF"/>
                </a:solidFill>
                <a:latin typeface="Arial" pitchFamily="34" charset="0"/>
                <a:cs typeface="Arial" pitchFamily="34" charset="0"/>
              </a:rPr>
              <a:t>ibn</a:t>
            </a:r>
            <a:r>
              <a:rPr lang="en-US" sz="2200" b="1" dirty="0">
                <a:solidFill>
                  <a:srgbClr val="FFFFFF"/>
                </a:solidFill>
                <a:latin typeface="Arial" pitchFamily="34" charset="0"/>
                <a:cs typeface="Arial" pitchFamily="34" charset="0"/>
              </a:rPr>
              <a:t> Muhammad al-</a:t>
            </a:r>
            <a:r>
              <a:rPr lang="en-US" sz="2200" b="1" dirty="0" err="1">
                <a:solidFill>
                  <a:srgbClr val="FFFFFF"/>
                </a:solidFill>
                <a:latin typeface="Arial" pitchFamily="34" charset="0"/>
                <a:cs typeface="Arial" pitchFamily="34" charset="0"/>
              </a:rPr>
              <a:t>Hadrami</a:t>
            </a:r>
            <a:r>
              <a:rPr lang="en-US" sz="2200" b="1" dirty="0">
                <a:solidFill>
                  <a:srgbClr val="FFFFFF"/>
                </a:solidFill>
                <a:latin typeface="Arial" pitchFamily="34" charset="0"/>
                <a:cs typeface="Arial" pitchFamily="34" charset="0"/>
              </a:rPr>
              <a:t> as saying that he, once, asked Imam al-</a:t>
            </a:r>
            <a:r>
              <a:rPr lang="en-US" sz="2200" b="1" dirty="0" err="1">
                <a:solidFill>
                  <a:srgbClr val="FFFFFF"/>
                </a:solidFill>
                <a:latin typeface="Arial" pitchFamily="34" charset="0"/>
                <a:cs typeface="Arial" pitchFamily="34" charset="0"/>
              </a:rPr>
              <a:t>Baqir</a:t>
            </a:r>
            <a:r>
              <a:rPr lang="en-US" sz="2200" b="1" dirty="0">
                <a:solidFill>
                  <a:srgbClr val="FFFFFF"/>
                </a:solidFill>
                <a:latin typeface="Arial" pitchFamily="34" charset="0"/>
                <a:cs typeface="Arial" pitchFamily="34" charset="0"/>
              </a:rPr>
              <a:t> (A), to teach him a prayer with which he would pray Almighty Allah on that day (of `</a:t>
            </a:r>
            <a:r>
              <a:rPr lang="en-US" sz="2200" b="1" dirty="0" err="1">
                <a:solidFill>
                  <a:srgbClr val="FFFFFF"/>
                </a:solidFill>
                <a:latin typeface="Arial" pitchFamily="34" charset="0"/>
                <a:cs typeface="Arial" pitchFamily="34" charset="0"/>
              </a:rPr>
              <a:t>Ashura</a:t>
            </a:r>
            <a:r>
              <a:rPr lang="en-US" sz="2200" b="1" dirty="0">
                <a:solidFill>
                  <a:srgbClr val="FFFFFF"/>
                </a:solidFill>
                <a:latin typeface="Arial" pitchFamily="34" charset="0"/>
                <a:cs typeface="Arial" pitchFamily="34" charset="0"/>
              </a:rPr>
              <a:t>') when he would visit Imam</a:t>
            </a:r>
          </a:p>
        </p:txBody>
      </p:sp>
    </p:spTree>
    <p:extLst>
      <p:ext uri="{BB962C8B-B14F-4D97-AF65-F5344CB8AC3E}">
        <p14:creationId xmlns:p14="http://schemas.microsoft.com/office/powerpoint/2010/main" val="2860562079"/>
      </p:ext>
    </p:extLst>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397001"/>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وَلَعَنَ </a:t>
            </a:r>
            <a:r>
              <a:rPr lang="ar-SA" sz="9200" kern="1200" dirty="0" err="1">
                <a:solidFill>
                  <a:schemeClr val="bg1"/>
                </a:solidFill>
                <a:latin typeface="_PDMS_Saleem_QuranFont" pitchFamily="2" charset="-78"/>
                <a:ea typeface="+mn-ea"/>
                <a:cs typeface="_PDMS_Saleem_QuranFont" pitchFamily="2" charset="-78"/>
              </a:rPr>
              <a:t>ٱللَّهُ</a:t>
            </a:r>
            <a:r>
              <a:rPr lang="ar-SA" sz="9200" kern="1200" dirty="0">
                <a:solidFill>
                  <a:schemeClr val="bg1"/>
                </a:solidFill>
                <a:latin typeface="_PDMS_Saleem_QuranFont" pitchFamily="2" charset="-78"/>
                <a:ea typeface="+mn-ea"/>
                <a:cs typeface="_PDMS_Saleem_QuranFont" pitchFamily="2" charset="-78"/>
              </a:rPr>
              <a:t> عُمَرَ بْنَ سَعْدٍ</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May Allah also withhold blessing from `Umar the son of </a:t>
            </a:r>
            <a:r>
              <a:rPr lang="en-US" sz="3600" b="1" kern="1200" dirty="0" err="1">
                <a:solidFill>
                  <a:schemeClr val="tx1"/>
                </a:solidFill>
                <a:ea typeface="MS Mincho" pitchFamily="49" charset="-128"/>
              </a:rPr>
              <a:t>Sa`d</a:t>
            </a:r>
            <a:r>
              <a:rPr lang="en-US" sz="3600" b="1" kern="1200" dirty="0">
                <a:solidFill>
                  <a:schemeClr val="tx1"/>
                </a:solidFill>
                <a:ea typeface="MS Mincho" pitchFamily="49" charset="-128"/>
              </a:rPr>
              <a:t>.</a:t>
            </a:r>
          </a:p>
          <a:p>
            <a:pPr marL="342900" indent="-342900" eaLnBrk="1" hangingPunct="1">
              <a:defRPr/>
            </a:pPr>
            <a:r>
              <a:rPr lang="ur-PK" sz="3600" dirty="0">
                <a:solidFill>
                  <a:schemeClr val="tx1"/>
                </a:solidFill>
              </a:rPr>
              <a:t>اور لعنت کرے خدا عمر بن سعد پر</a:t>
            </a:r>
            <a:endParaRPr lang="en-US" sz="3600" b="1" kern="1200" dirty="0">
              <a:solidFill>
                <a:schemeClr val="tx1"/>
              </a:solidFill>
              <a:ea typeface="MS Mincho" pitchFamily="49" charset="-128"/>
            </a:endParaRPr>
          </a:p>
        </p:txBody>
      </p:sp>
      <p:sp>
        <p:nvSpPr>
          <p:cNvPr id="47108" name="Subtitle 4"/>
          <p:cNvSpPr txBox="1">
            <a:spLocks/>
          </p:cNvSpPr>
          <p:nvPr/>
        </p:nvSpPr>
        <p:spPr bwMode="auto">
          <a:xfrm>
            <a:off x="1828800" y="538261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wa la`ana allahu `umara bna sa`din</a:t>
            </a:r>
          </a:p>
        </p:txBody>
      </p:sp>
      <p:sp>
        <p:nvSpPr>
          <p:cNvPr id="4710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4711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336601" y="5013278"/>
            <a:ext cx="3671198" cy="369332"/>
          </a:xfrm>
          <a:prstGeom prst="rect">
            <a:avLst/>
          </a:prstGeom>
        </p:spPr>
        <p:txBody>
          <a:bodyPr wrap="none">
            <a:spAutoFit/>
          </a:bodyPr>
          <a:lstStyle/>
          <a:p>
            <a:r>
              <a:rPr lang="hi-IN" dirty="0"/>
              <a:t>और</a:t>
            </a:r>
            <a:r>
              <a:rPr lang="en-IN" dirty="0"/>
              <a:t> </a:t>
            </a:r>
            <a:r>
              <a:rPr lang="hi-IN" dirty="0"/>
              <a:t>लानत</a:t>
            </a:r>
            <a:r>
              <a:rPr lang="en-IN" dirty="0"/>
              <a:t> </a:t>
            </a:r>
            <a:r>
              <a:rPr lang="hi-IN" dirty="0"/>
              <a:t>करे</a:t>
            </a:r>
            <a:r>
              <a:rPr lang="en-IN" dirty="0"/>
              <a:t> </a:t>
            </a:r>
            <a:r>
              <a:rPr lang="hi-IN" dirty="0"/>
              <a:t>ख़ुदा</a:t>
            </a:r>
            <a:r>
              <a:rPr lang="en-IN" dirty="0"/>
              <a:t> </a:t>
            </a:r>
            <a:r>
              <a:rPr lang="hi-IN" dirty="0"/>
              <a:t>उमर</a:t>
            </a:r>
            <a:r>
              <a:rPr lang="en-IN" dirty="0"/>
              <a:t> </a:t>
            </a:r>
            <a:r>
              <a:rPr lang="hi-IN" dirty="0"/>
              <a:t>इब्न</a:t>
            </a:r>
            <a:r>
              <a:rPr lang="en-IN" dirty="0"/>
              <a:t> </a:t>
            </a:r>
            <a:r>
              <a:rPr lang="hi-IN" dirty="0"/>
              <a:t>साद</a:t>
            </a:r>
            <a:r>
              <a:rPr lang="en-IN" dirty="0"/>
              <a:t> </a:t>
            </a:r>
            <a:r>
              <a:rPr lang="hi-IN" dirty="0"/>
              <a:t>पर</a:t>
            </a:r>
            <a:r>
              <a:rPr lang="en-IN" dirty="0"/>
              <a:t> </a:t>
            </a:r>
          </a:p>
        </p:txBody>
      </p:sp>
    </p:spTree>
    <p:extLst>
      <p:ext uri="{BB962C8B-B14F-4D97-AF65-F5344CB8AC3E}">
        <p14:creationId xmlns:p14="http://schemas.microsoft.com/office/powerpoint/2010/main" val="562224892"/>
      </p:ext>
    </p:extLst>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90700" y="1373188"/>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وَلَعَنَ </a:t>
            </a:r>
            <a:r>
              <a:rPr lang="ar-SA" sz="9200" kern="1200" dirty="0" err="1">
                <a:solidFill>
                  <a:schemeClr val="bg1"/>
                </a:solidFill>
                <a:latin typeface="_PDMS_Saleem_QuranFont" pitchFamily="2" charset="-78"/>
                <a:ea typeface="+mn-ea"/>
                <a:cs typeface="_PDMS_Saleem_QuranFont" pitchFamily="2" charset="-78"/>
              </a:rPr>
              <a:t>ٱللَّهُ</a:t>
            </a:r>
            <a:r>
              <a:rPr lang="ar-SA" sz="9200" kern="1200" dirty="0">
                <a:solidFill>
                  <a:schemeClr val="bg1"/>
                </a:solidFill>
                <a:latin typeface="_PDMS_Saleem_QuranFont" pitchFamily="2" charset="-78"/>
                <a:ea typeface="+mn-ea"/>
                <a:cs typeface="_PDMS_Saleem_QuranFont" pitchFamily="2" charset="-78"/>
              </a:rPr>
              <a:t> شِمْراً</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May Allah also withhold blessing from </a:t>
            </a:r>
            <a:r>
              <a:rPr lang="en-US" sz="3600" b="1" kern="1200" dirty="0" err="1">
                <a:solidFill>
                  <a:schemeClr val="tx1"/>
                </a:solidFill>
                <a:ea typeface="MS Mincho" pitchFamily="49" charset="-128"/>
              </a:rPr>
              <a:t>Shimr</a:t>
            </a:r>
            <a:r>
              <a:rPr lang="en-US" sz="3600" b="1" kern="1200" dirty="0">
                <a:solidFill>
                  <a:schemeClr val="tx1"/>
                </a:solidFill>
                <a:ea typeface="MS Mincho" pitchFamily="49" charset="-128"/>
              </a:rPr>
              <a:t>.</a:t>
            </a:r>
          </a:p>
          <a:p>
            <a:pPr marL="342900" indent="-342900" eaLnBrk="1" hangingPunct="1">
              <a:defRPr/>
            </a:pPr>
            <a:r>
              <a:rPr lang="ur-PK" sz="3600" dirty="0">
                <a:solidFill>
                  <a:schemeClr val="tx1"/>
                </a:solidFill>
              </a:rPr>
              <a:t>  اور لعنت کرے خدا شمر پر</a:t>
            </a:r>
            <a:endParaRPr lang="en-US" sz="3600" b="1" kern="1200" dirty="0">
              <a:solidFill>
                <a:schemeClr val="tx1"/>
              </a:solidFill>
              <a:ea typeface="MS Mincho" pitchFamily="49" charset="-128"/>
            </a:endParaRPr>
          </a:p>
        </p:txBody>
      </p:sp>
      <p:sp>
        <p:nvSpPr>
          <p:cNvPr id="48132" name="Subtitle 4"/>
          <p:cNvSpPr txBox="1">
            <a:spLocks/>
          </p:cNvSpPr>
          <p:nvPr/>
        </p:nvSpPr>
        <p:spPr bwMode="auto">
          <a:xfrm>
            <a:off x="1828800" y="56388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wa la`ana allahu shimran</a:t>
            </a:r>
          </a:p>
        </p:txBody>
      </p:sp>
      <p:sp>
        <p:nvSpPr>
          <p:cNvPr id="4813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4813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721322" y="5269468"/>
            <a:ext cx="2901756" cy="369332"/>
          </a:xfrm>
          <a:prstGeom prst="rect">
            <a:avLst/>
          </a:prstGeom>
        </p:spPr>
        <p:txBody>
          <a:bodyPr wrap="none">
            <a:spAutoFit/>
          </a:bodyPr>
          <a:lstStyle/>
          <a:p>
            <a:r>
              <a:rPr lang="hi-IN" dirty="0"/>
              <a:t>और</a:t>
            </a:r>
            <a:r>
              <a:rPr lang="en-IN" dirty="0"/>
              <a:t> </a:t>
            </a:r>
            <a:r>
              <a:rPr lang="hi-IN" dirty="0"/>
              <a:t>लानत</a:t>
            </a:r>
            <a:r>
              <a:rPr lang="en-IN" dirty="0"/>
              <a:t> </a:t>
            </a:r>
            <a:r>
              <a:rPr lang="hi-IN" dirty="0"/>
              <a:t>करे</a:t>
            </a:r>
            <a:r>
              <a:rPr lang="en-IN" dirty="0"/>
              <a:t> </a:t>
            </a:r>
            <a:r>
              <a:rPr lang="hi-IN" dirty="0"/>
              <a:t>ख़ुदा</a:t>
            </a:r>
            <a:r>
              <a:rPr lang="en-IN" dirty="0"/>
              <a:t> </a:t>
            </a:r>
            <a:r>
              <a:rPr lang="hi-IN" dirty="0"/>
              <a:t>शिमर</a:t>
            </a:r>
            <a:r>
              <a:rPr lang="en-IN" dirty="0"/>
              <a:t> </a:t>
            </a:r>
            <a:r>
              <a:rPr lang="hi-IN" dirty="0"/>
              <a:t>पर</a:t>
            </a:r>
            <a:r>
              <a:rPr lang="en-IN" dirty="0"/>
              <a:t> </a:t>
            </a:r>
          </a:p>
        </p:txBody>
      </p:sp>
    </p:spTree>
    <p:extLst>
      <p:ext uri="{BB962C8B-B14F-4D97-AF65-F5344CB8AC3E}">
        <p14:creationId xmlns:p14="http://schemas.microsoft.com/office/powerpoint/2010/main" val="2326858162"/>
      </p:ext>
    </p:extLst>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397001"/>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وَلَعَنَ </a:t>
            </a:r>
            <a:r>
              <a:rPr lang="ar-SA" sz="9200" kern="1200" dirty="0" err="1">
                <a:solidFill>
                  <a:schemeClr val="bg1"/>
                </a:solidFill>
                <a:latin typeface="_PDMS_Saleem_QuranFont" pitchFamily="2" charset="-78"/>
                <a:ea typeface="+mn-ea"/>
                <a:cs typeface="_PDMS_Saleem_QuranFont" pitchFamily="2" charset="-78"/>
              </a:rPr>
              <a:t>ٱللَّهُ</a:t>
            </a:r>
            <a:r>
              <a:rPr lang="ar-SA" sz="9200" kern="1200" dirty="0">
                <a:solidFill>
                  <a:schemeClr val="bg1"/>
                </a:solidFill>
                <a:latin typeface="_PDMS_Saleem_QuranFont" pitchFamily="2" charset="-78"/>
                <a:ea typeface="+mn-ea"/>
                <a:cs typeface="_PDMS_Saleem_QuranFont" pitchFamily="2" charset="-78"/>
              </a:rPr>
              <a:t> امَّةً اسْرَجَتْ وَالْجَمَتْ</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May Allah also withhold blessing from the people who saddled up, gave reins to their horses,</a:t>
            </a:r>
          </a:p>
          <a:p>
            <a:pPr marL="342900" indent="-342900" eaLnBrk="1" hangingPunct="1">
              <a:defRPr/>
            </a:pPr>
            <a:r>
              <a:rPr lang="ur-PK" sz="2800" dirty="0">
                <a:solidFill>
                  <a:schemeClr val="tx1"/>
                </a:solidFill>
              </a:rPr>
              <a:t>اور لعنت کرے خدا  اس گروہ پر جس نے زین اپنی سواریوں پر رکھا</a:t>
            </a:r>
            <a:endParaRPr lang="en-US" sz="2800" b="1" kern="1200" dirty="0">
              <a:solidFill>
                <a:schemeClr val="tx1"/>
              </a:solidFill>
              <a:ea typeface="MS Mincho" pitchFamily="49" charset="-128"/>
            </a:endParaRPr>
          </a:p>
        </p:txBody>
      </p:sp>
      <p:sp>
        <p:nvSpPr>
          <p:cNvPr id="4915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la`ana allahu ummatan asrajat wa aljamat</a:t>
            </a:r>
          </a:p>
        </p:txBody>
      </p:sp>
      <p:sp>
        <p:nvSpPr>
          <p:cNvPr id="4915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4915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159876" y="4725769"/>
            <a:ext cx="7060324" cy="369332"/>
          </a:xfrm>
          <a:prstGeom prst="rect">
            <a:avLst/>
          </a:prstGeom>
        </p:spPr>
        <p:txBody>
          <a:bodyPr wrap="square">
            <a:spAutoFit/>
          </a:bodyPr>
          <a:lstStyle/>
          <a:p>
            <a:r>
              <a:rPr lang="hi-IN" dirty="0"/>
              <a:t>और</a:t>
            </a:r>
            <a:r>
              <a:rPr lang="en-IN" dirty="0"/>
              <a:t> </a:t>
            </a:r>
            <a:r>
              <a:rPr lang="hi-IN" dirty="0"/>
              <a:t>लानत</a:t>
            </a:r>
            <a:r>
              <a:rPr lang="en-IN" dirty="0"/>
              <a:t> </a:t>
            </a:r>
            <a:r>
              <a:rPr lang="hi-IN" dirty="0"/>
              <a:t>करे</a:t>
            </a:r>
            <a:r>
              <a:rPr lang="en-IN" dirty="0"/>
              <a:t> </a:t>
            </a:r>
            <a:r>
              <a:rPr lang="hi-IN" dirty="0"/>
              <a:t>ख़ुदा</a:t>
            </a:r>
            <a:r>
              <a:rPr lang="en-IN" dirty="0"/>
              <a:t> </a:t>
            </a:r>
            <a:r>
              <a:rPr lang="hi-IN" dirty="0"/>
              <a:t>इस</a:t>
            </a:r>
            <a:r>
              <a:rPr lang="en-IN" dirty="0"/>
              <a:t> </a:t>
            </a:r>
            <a:r>
              <a:rPr lang="hi-IN" dirty="0"/>
              <a:t>गिरोह</a:t>
            </a:r>
            <a:r>
              <a:rPr lang="en-IN" dirty="0"/>
              <a:t> </a:t>
            </a:r>
            <a:r>
              <a:rPr lang="hi-IN" dirty="0"/>
              <a:t>पर</a:t>
            </a:r>
            <a:r>
              <a:rPr lang="en-IN" dirty="0"/>
              <a:t> </a:t>
            </a:r>
            <a:r>
              <a:rPr lang="hi-IN" dirty="0"/>
              <a:t>जिस</a:t>
            </a:r>
            <a:r>
              <a:rPr lang="en-IN" dirty="0"/>
              <a:t> </a:t>
            </a:r>
            <a:r>
              <a:rPr lang="hi-IN" dirty="0"/>
              <a:t>ने</a:t>
            </a:r>
            <a:r>
              <a:rPr lang="en-IN" dirty="0"/>
              <a:t> </a:t>
            </a:r>
            <a:r>
              <a:rPr lang="hi-IN" dirty="0"/>
              <a:t>ज़ीन</a:t>
            </a:r>
            <a:r>
              <a:rPr lang="en-IN" dirty="0"/>
              <a:t> </a:t>
            </a:r>
            <a:r>
              <a:rPr lang="hi-IN" dirty="0"/>
              <a:t>अपनी</a:t>
            </a:r>
            <a:r>
              <a:rPr lang="en-IN" dirty="0"/>
              <a:t> </a:t>
            </a:r>
            <a:r>
              <a:rPr lang="hi-IN" dirty="0"/>
              <a:t>सवारियों</a:t>
            </a:r>
            <a:r>
              <a:rPr lang="en-IN" dirty="0"/>
              <a:t> </a:t>
            </a:r>
            <a:r>
              <a:rPr lang="hi-IN" dirty="0"/>
              <a:t>पर</a:t>
            </a:r>
            <a:r>
              <a:rPr lang="en-IN" dirty="0"/>
              <a:t> </a:t>
            </a:r>
            <a:r>
              <a:rPr lang="hi-IN" dirty="0"/>
              <a:t>रखा</a:t>
            </a:r>
            <a:r>
              <a:rPr lang="en-IN" dirty="0"/>
              <a:t> </a:t>
            </a:r>
          </a:p>
        </p:txBody>
      </p:sp>
    </p:spTree>
    <p:extLst>
      <p:ext uri="{BB962C8B-B14F-4D97-AF65-F5344CB8AC3E}">
        <p14:creationId xmlns:p14="http://schemas.microsoft.com/office/powerpoint/2010/main" val="578421380"/>
      </p:ext>
    </p:extLst>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397001"/>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وَتَنَقَّبَتْ لِقِتَالِكَ</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and masked their faces in preparation for fighting against you.</a:t>
            </a:r>
          </a:p>
          <a:p>
            <a:pPr marL="342900" indent="-342900" eaLnBrk="1" hangingPunct="1">
              <a:defRPr/>
            </a:pPr>
            <a:r>
              <a:rPr lang="ur-PK" sz="2800" dirty="0">
                <a:solidFill>
                  <a:schemeClr val="tx1"/>
                </a:solidFill>
              </a:rPr>
              <a:t> اور نجام لگائی اور نقاب باندھی اور قصد کیا آپ کے قتل کرنے کا،</a:t>
            </a:r>
            <a:endParaRPr lang="en-US" sz="2800" b="1" kern="1200" dirty="0">
              <a:solidFill>
                <a:schemeClr val="tx1"/>
              </a:solidFill>
              <a:ea typeface="MS Mincho" pitchFamily="49" charset="-128"/>
            </a:endParaRPr>
          </a:p>
        </p:txBody>
      </p:sp>
      <p:sp>
        <p:nvSpPr>
          <p:cNvPr id="5018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tanaqqabat liqitalika</a:t>
            </a:r>
          </a:p>
        </p:txBody>
      </p:sp>
      <p:sp>
        <p:nvSpPr>
          <p:cNvPr id="5018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5018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638096" y="4725769"/>
            <a:ext cx="6096000" cy="646331"/>
          </a:xfrm>
          <a:prstGeom prst="rect">
            <a:avLst/>
          </a:prstGeom>
        </p:spPr>
        <p:txBody>
          <a:bodyPr>
            <a:spAutoFit/>
          </a:bodyPr>
          <a:lstStyle/>
          <a:p>
            <a:r>
              <a:rPr lang="hi-IN" dirty="0"/>
              <a:t>और</a:t>
            </a:r>
            <a:r>
              <a:rPr lang="en-IN" dirty="0"/>
              <a:t> </a:t>
            </a:r>
            <a:r>
              <a:rPr lang="hi-IN" dirty="0"/>
              <a:t>नजाम</a:t>
            </a:r>
            <a:r>
              <a:rPr lang="en-IN" dirty="0"/>
              <a:t> </a:t>
            </a:r>
            <a:r>
              <a:rPr lang="hi-IN" dirty="0"/>
              <a:t>लगाईं</a:t>
            </a:r>
            <a:r>
              <a:rPr lang="en-IN" dirty="0"/>
              <a:t> </a:t>
            </a:r>
            <a:r>
              <a:rPr lang="hi-IN" dirty="0"/>
              <a:t>और</a:t>
            </a:r>
            <a:r>
              <a:rPr lang="en-IN" dirty="0"/>
              <a:t> </a:t>
            </a:r>
            <a:r>
              <a:rPr lang="hi-IN" dirty="0"/>
              <a:t>नक़ाब</a:t>
            </a:r>
            <a:r>
              <a:rPr lang="en-IN" dirty="0"/>
              <a:t> </a:t>
            </a:r>
            <a:r>
              <a:rPr lang="hi-IN" dirty="0"/>
              <a:t>बाँधी</a:t>
            </a:r>
            <a:r>
              <a:rPr lang="en-IN" dirty="0"/>
              <a:t> </a:t>
            </a:r>
            <a:r>
              <a:rPr lang="hi-IN" dirty="0"/>
              <a:t>और</a:t>
            </a:r>
            <a:r>
              <a:rPr lang="en-IN" dirty="0"/>
              <a:t> </a:t>
            </a:r>
            <a:r>
              <a:rPr lang="hi-IN" dirty="0"/>
              <a:t>क़सद</a:t>
            </a:r>
            <a:r>
              <a:rPr lang="en-IN" dirty="0"/>
              <a:t> </a:t>
            </a:r>
            <a:r>
              <a:rPr lang="hi-IN" dirty="0"/>
              <a:t>किया</a:t>
            </a:r>
            <a:r>
              <a:rPr lang="en-IN" dirty="0"/>
              <a:t> </a:t>
            </a:r>
            <a:r>
              <a:rPr lang="hi-IN" dirty="0"/>
              <a:t>आपक</a:t>
            </a:r>
            <a:r>
              <a:rPr lang="en-IN" dirty="0"/>
              <a:t> </a:t>
            </a:r>
            <a:r>
              <a:rPr lang="hi-IN" dirty="0"/>
              <a:t>क़त्ल</a:t>
            </a:r>
            <a:r>
              <a:rPr lang="en-IN" dirty="0"/>
              <a:t> </a:t>
            </a:r>
            <a:r>
              <a:rPr lang="hi-IN" dirty="0"/>
              <a:t>करने</a:t>
            </a:r>
            <a:r>
              <a:rPr lang="en-IN" dirty="0"/>
              <a:t> </a:t>
            </a:r>
            <a:r>
              <a:rPr lang="hi-IN" dirty="0"/>
              <a:t>का</a:t>
            </a:r>
            <a:r>
              <a:rPr lang="en-IN" dirty="0"/>
              <a:t>, </a:t>
            </a:r>
          </a:p>
        </p:txBody>
      </p:sp>
    </p:spTree>
    <p:extLst>
      <p:ext uri="{BB962C8B-B14F-4D97-AF65-F5344CB8AC3E}">
        <p14:creationId xmlns:p14="http://schemas.microsoft.com/office/powerpoint/2010/main" val="3698983566"/>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397001"/>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بِابِي انْتَ وَامِّي</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May my father and mother be ransoms for you.</a:t>
            </a:r>
          </a:p>
          <a:p>
            <a:pPr marL="342900" indent="-342900" eaLnBrk="1" hangingPunct="1">
              <a:defRPr/>
            </a:pPr>
            <a:r>
              <a:rPr lang="ur-PK" sz="3600" dirty="0">
                <a:solidFill>
                  <a:schemeClr val="tx1"/>
                </a:solidFill>
              </a:rPr>
              <a:t>میرے ماں باپ آپ پر فدا ہوں</a:t>
            </a:r>
            <a:endParaRPr lang="en-US" sz="3600" b="1" kern="1200" dirty="0">
              <a:solidFill>
                <a:schemeClr val="tx1"/>
              </a:solidFill>
              <a:ea typeface="MS Mincho" pitchFamily="49" charset="-128"/>
            </a:endParaRPr>
          </a:p>
        </p:txBody>
      </p:sp>
      <p:sp>
        <p:nvSpPr>
          <p:cNvPr id="51204" name="Subtitle 4"/>
          <p:cNvSpPr txBox="1">
            <a:spLocks/>
          </p:cNvSpPr>
          <p:nvPr/>
        </p:nvSpPr>
        <p:spPr bwMode="auto">
          <a:xfrm>
            <a:off x="2017714" y="56388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bi'abi anta wa ummi</a:t>
            </a:r>
          </a:p>
        </p:txBody>
      </p:sp>
      <p:sp>
        <p:nvSpPr>
          <p:cNvPr id="5120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5120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706660" y="5269468"/>
            <a:ext cx="2815194" cy="369332"/>
          </a:xfrm>
          <a:prstGeom prst="rect">
            <a:avLst/>
          </a:prstGeom>
        </p:spPr>
        <p:txBody>
          <a:bodyPr wrap="none">
            <a:spAutoFit/>
          </a:bodyPr>
          <a:lstStyle/>
          <a:p>
            <a:r>
              <a:rPr lang="hi-IN" dirty="0"/>
              <a:t>मेरे</a:t>
            </a:r>
            <a:r>
              <a:rPr lang="en-IN" dirty="0"/>
              <a:t> </a:t>
            </a:r>
            <a:r>
              <a:rPr lang="hi-IN" dirty="0"/>
              <a:t>माँ-बाप</a:t>
            </a:r>
            <a:r>
              <a:rPr lang="en-IN" dirty="0"/>
              <a:t> </a:t>
            </a:r>
            <a:r>
              <a:rPr lang="hi-IN" dirty="0"/>
              <a:t>आप</a:t>
            </a:r>
            <a:r>
              <a:rPr lang="en-IN" dirty="0"/>
              <a:t> </a:t>
            </a:r>
            <a:r>
              <a:rPr lang="hi-IN" dirty="0"/>
              <a:t>पर</a:t>
            </a:r>
            <a:r>
              <a:rPr lang="en-IN" dirty="0"/>
              <a:t> </a:t>
            </a:r>
            <a:r>
              <a:rPr lang="hi-IN" dirty="0"/>
              <a:t>फ़िदा</a:t>
            </a:r>
            <a:r>
              <a:rPr lang="en-IN" dirty="0"/>
              <a:t> </a:t>
            </a:r>
            <a:r>
              <a:rPr lang="hi-IN" dirty="0"/>
              <a:t>हों</a:t>
            </a:r>
            <a:r>
              <a:rPr lang="en-IN" dirty="0"/>
              <a:t>, </a:t>
            </a:r>
          </a:p>
        </p:txBody>
      </p:sp>
    </p:spTree>
    <p:extLst>
      <p:ext uri="{BB962C8B-B14F-4D97-AF65-F5344CB8AC3E}">
        <p14:creationId xmlns:p14="http://schemas.microsoft.com/office/powerpoint/2010/main" val="2771387490"/>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397001"/>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لَقَدْ عَظُمَ مُصَابِي بِكَ</a:t>
            </a:r>
          </a:p>
        </p:txBody>
      </p:sp>
      <p:sp>
        <p:nvSpPr>
          <p:cNvPr id="12" name="Subtitle 4"/>
          <p:cNvSpPr>
            <a:spLocks noGrp="1"/>
          </p:cNvSpPr>
          <p:nvPr>
            <p:ph type="subTitle" idx="1"/>
          </p:nvPr>
        </p:nvSpPr>
        <p:spPr>
          <a:xfrm>
            <a:off x="1658007" y="2709151"/>
            <a:ext cx="8686800" cy="1752600"/>
          </a:xfrm>
        </p:spPr>
        <p:txBody>
          <a:bodyPr/>
          <a:lstStyle/>
          <a:p>
            <a:pPr marL="342900" indent="-342900" eaLnBrk="1" hangingPunct="1">
              <a:defRPr/>
            </a:pPr>
            <a:r>
              <a:rPr lang="en-US" b="1" kern="1200" dirty="0">
                <a:solidFill>
                  <a:schemeClr val="tx1"/>
                </a:solidFill>
                <a:ea typeface="MS Mincho" pitchFamily="49" charset="-128"/>
              </a:rPr>
              <a:t>Extremely insufferable is my commiserations with you</a:t>
            </a:r>
            <a:r>
              <a:rPr lang="en-US" b="1" kern="1200" dirty="0" smtClean="0">
                <a:solidFill>
                  <a:schemeClr val="tx1"/>
                </a:solidFill>
                <a:ea typeface="MS Mincho" pitchFamily="49" charset="-128"/>
              </a:rPr>
              <a:t>;</a:t>
            </a:r>
          </a:p>
          <a:p>
            <a:pPr marL="342900" indent="-342900" eaLnBrk="1" hangingPunct="1">
              <a:defRPr/>
            </a:pPr>
            <a:r>
              <a:rPr lang="ur-PK" dirty="0">
                <a:solidFill>
                  <a:schemeClr val="tx1"/>
                </a:solidFill>
              </a:rPr>
              <a:t>بہ تحقیق کہ شدید ہوئی مصیبت مجھ پر آپ کے قتل کی وجہ سے</a:t>
            </a:r>
            <a:endParaRPr lang="en-US" b="1" kern="1200" dirty="0">
              <a:solidFill>
                <a:schemeClr val="tx1"/>
              </a:solidFill>
              <a:ea typeface="MS Mincho" pitchFamily="49" charset="-128"/>
            </a:endParaRPr>
          </a:p>
        </p:txBody>
      </p:sp>
      <p:sp>
        <p:nvSpPr>
          <p:cNvPr id="52228" name="Subtitle 4"/>
          <p:cNvSpPr txBox="1">
            <a:spLocks/>
          </p:cNvSpPr>
          <p:nvPr/>
        </p:nvSpPr>
        <p:spPr bwMode="auto">
          <a:xfrm>
            <a:off x="1828800" y="5515304"/>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laqad `azuma musabi bika</a:t>
            </a:r>
          </a:p>
        </p:txBody>
      </p:sp>
      <p:sp>
        <p:nvSpPr>
          <p:cNvPr id="5222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5223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77207" y="5145972"/>
            <a:ext cx="6074099" cy="369332"/>
          </a:xfrm>
          <a:prstGeom prst="rect">
            <a:avLst/>
          </a:prstGeom>
        </p:spPr>
        <p:txBody>
          <a:bodyPr wrap="none">
            <a:spAutoFit/>
          </a:bodyPr>
          <a:lstStyle/>
          <a:p>
            <a:r>
              <a:rPr lang="hi-IN" dirty="0"/>
              <a:t>ब</a:t>
            </a:r>
            <a:r>
              <a:rPr lang="en-IN" dirty="0"/>
              <a:t>'</a:t>
            </a:r>
            <a:r>
              <a:rPr lang="hi-IN" dirty="0"/>
              <a:t>तहक़ीक़</a:t>
            </a:r>
            <a:r>
              <a:rPr lang="en-IN" dirty="0"/>
              <a:t> </a:t>
            </a:r>
            <a:r>
              <a:rPr lang="hi-IN" dirty="0"/>
              <a:t>की</a:t>
            </a:r>
            <a:r>
              <a:rPr lang="en-IN" dirty="0"/>
              <a:t> </a:t>
            </a:r>
            <a:r>
              <a:rPr lang="hi-IN" dirty="0"/>
              <a:t>शदीद</a:t>
            </a:r>
            <a:r>
              <a:rPr lang="en-IN" dirty="0"/>
              <a:t> </a:t>
            </a:r>
            <a:r>
              <a:rPr lang="hi-IN" dirty="0"/>
              <a:t>हुई</a:t>
            </a:r>
            <a:r>
              <a:rPr lang="en-IN" dirty="0"/>
              <a:t> </a:t>
            </a:r>
            <a:r>
              <a:rPr lang="hi-IN" dirty="0"/>
              <a:t>मुसीबत</a:t>
            </a:r>
            <a:r>
              <a:rPr lang="en-IN" dirty="0"/>
              <a:t> </a:t>
            </a:r>
            <a:r>
              <a:rPr lang="hi-IN" dirty="0"/>
              <a:t>मुझ</a:t>
            </a:r>
            <a:r>
              <a:rPr lang="en-IN" dirty="0"/>
              <a:t> </a:t>
            </a:r>
            <a:r>
              <a:rPr lang="hi-IN" dirty="0"/>
              <a:t>पर</a:t>
            </a:r>
            <a:r>
              <a:rPr lang="en-IN" dirty="0"/>
              <a:t> </a:t>
            </a:r>
            <a:r>
              <a:rPr lang="hi-IN" dirty="0"/>
              <a:t>आपके</a:t>
            </a:r>
            <a:r>
              <a:rPr lang="en-IN" dirty="0"/>
              <a:t> </a:t>
            </a:r>
            <a:r>
              <a:rPr lang="hi-IN" dirty="0"/>
              <a:t>क़त्ल</a:t>
            </a:r>
            <a:r>
              <a:rPr lang="en-IN" dirty="0"/>
              <a:t> </a:t>
            </a:r>
            <a:r>
              <a:rPr lang="hi-IN" dirty="0"/>
              <a:t>की</a:t>
            </a:r>
            <a:r>
              <a:rPr lang="en-IN" dirty="0"/>
              <a:t> </a:t>
            </a:r>
            <a:r>
              <a:rPr lang="hi-IN" dirty="0"/>
              <a:t>वजह</a:t>
            </a:r>
            <a:r>
              <a:rPr lang="en-IN" dirty="0"/>
              <a:t> </a:t>
            </a:r>
            <a:r>
              <a:rPr lang="hi-IN" dirty="0"/>
              <a:t>से</a:t>
            </a:r>
            <a:r>
              <a:rPr lang="en-IN" dirty="0"/>
              <a:t>, </a:t>
            </a:r>
          </a:p>
        </p:txBody>
      </p:sp>
    </p:spTree>
    <p:extLst>
      <p:ext uri="{BB962C8B-B14F-4D97-AF65-F5344CB8AC3E}">
        <p14:creationId xmlns:p14="http://schemas.microsoft.com/office/powerpoint/2010/main" val="803649751"/>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0266" y="1520581"/>
            <a:ext cx="12123505" cy="1470025"/>
          </a:xfrm>
        </p:spPr>
        <p:txBody>
          <a:bodyPr/>
          <a:lstStyle/>
          <a:p>
            <a:pPr rtl="1" eaLnBrk="1" hangingPunct="1">
              <a:lnSpc>
                <a:spcPts val="8000"/>
              </a:lnSpc>
              <a:defRPr/>
            </a:pPr>
            <a:r>
              <a:rPr lang="ar-SA" sz="9200" kern="1200" dirty="0" err="1">
                <a:solidFill>
                  <a:schemeClr val="bg1"/>
                </a:solidFill>
                <a:latin typeface="_PDMS_Saleem_QuranFont" pitchFamily="2" charset="-78"/>
                <a:ea typeface="+mn-ea"/>
                <a:cs typeface="_PDMS_Saleem_QuranFont" pitchFamily="2" charset="-78"/>
              </a:rPr>
              <a:t>فَاسْالُ</a:t>
            </a:r>
            <a:r>
              <a:rPr lang="ar-SA" sz="9200" kern="1200" dirty="0">
                <a:solidFill>
                  <a:schemeClr val="bg1"/>
                </a:solidFill>
                <a:latin typeface="_PDMS_Saleem_QuranFont" pitchFamily="2" charset="-78"/>
                <a:ea typeface="+mn-ea"/>
                <a:cs typeface="_PDMS_Saleem_QuranFont" pitchFamily="2" charset="-78"/>
              </a:rPr>
              <a:t> </a:t>
            </a:r>
            <a:r>
              <a:rPr lang="ar-SA" sz="9200" kern="1200" dirty="0" err="1">
                <a:solidFill>
                  <a:schemeClr val="bg1"/>
                </a:solidFill>
                <a:latin typeface="_PDMS_Saleem_QuranFont" pitchFamily="2" charset="-78"/>
                <a:ea typeface="+mn-ea"/>
                <a:cs typeface="_PDMS_Saleem_QuranFont" pitchFamily="2" charset="-78"/>
              </a:rPr>
              <a:t>ٱللَّهَ</a:t>
            </a:r>
            <a:r>
              <a:rPr lang="ar-SA" sz="9200" kern="1200" dirty="0">
                <a:solidFill>
                  <a:schemeClr val="bg1"/>
                </a:solidFill>
                <a:latin typeface="_PDMS_Saleem_QuranFont" pitchFamily="2" charset="-78"/>
                <a:ea typeface="+mn-ea"/>
                <a:cs typeface="_PDMS_Saleem_QuranFont" pitchFamily="2" charset="-78"/>
              </a:rPr>
              <a:t> </a:t>
            </a:r>
            <a:r>
              <a:rPr lang="ar-SA" sz="9200" kern="1200" dirty="0" err="1">
                <a:solidFill>
                  <a:schemeClr val="bg1"/>
                </a:solidFill>
                <a:latin typeface="_PDMS_Saleem_QuranFont" pitchFamily="2" charset="-78"/>
                <a:ea typeface="+mn-ea"/>
                <a:cs typeface="_PDMS_Saleem_QuranFont" pitchFamily="2" charset="-78"/>
              </a:rPr>
              <a:t>ٱلَّذِي</a:t>
            </a:r>
            <a:r>
              <a:rPr lang="ar-SA" sz="9200" kern="1200" dirty="0">
                <a:solidFill>
                  <a:schemeClr val="bg1"/>
                </a:solidFill>
                <a:latin typeface="_PDMS_Saleem_QuranFont" pitchFamily="2" charset="-78"/>
                <a:ea typeface="+mn-ea"/>
                <a:cs typeface="_PDMS_Saleem_QuranFont" pitchFamily="2" charset="-78"/>
              </a:rPr>
              <a:t> اكْرَمَ مَقَامَكَ وَاكْرَمَنِي بِكَ</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so, I beseech Allah Who has honored your position and honored me because of you</a:t>
            </a:r>
          </a:p>
          <a:p>
            <a:pPr marL="342900" indent="-342900" eaLnBrk="1" hangingPunct="1">
              <a:defRPr/>
            </a:pPr>
            <a:r>
              <a:rPr lang="ur-PK" sz="2800" dirty="0">
                <a:solidFill>
                  <a:schemeClr val="tx1"/>
                </a:solidFill>
              </a:rPr>
              <a:t>پاس میں سوال کرتا ہوں خدا سے جس نے بزرگ کیا آپ کے مقام کو اور عزت دی </a:t>
            </a:r>
            <a:endParaRPr lang="en-US" sz="2800" b="1" kern="1200" dirty="0">
              <a:solidFill>
                <a:schemeClr val="tx1"/>
              </a:solidFill>
              <a:ea typeface="MS Mincho" pitchFamily="49" charset="-128"/>
            </a:endParaRPr>
          </a:p>
        </p:txBody>
      </p:sp>
      <p:sp>
        <p:nvSpPr>
          <p:cNvPr id="53252" name="Subtitle 4"/>
          <p:cNvSpPr txBox="1">
            <a:spLocks/>
          </p:cNvSpPr>
          <p:nvPr/>
        </p:nvSpPr>
        <p:spPr bwMode="auto">
          <a:xfrm>
            <a:off x="2017714" y="5972504"/>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fa'as'alu allaha alladhi akrama maqamaka wa akramani bika</a:t>
            </a:r>
          </a:p>
        </p:txBody>
      </p:sp>
      <p:sp>
        <p:nvSpPr>
          <p:cNvPr id="5325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5325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48000" y="5326173"/>
            <a:ext cx="6096000" cy="646331"/>
          </a:xfrm>
          <a:prstGeom prst="rect">
            <a:avLst/>
          </a:prstGeom>
        </p:spPr>
        <p:txBody>
          <a:bodyPr>
            <a:spAutoFit/>
          </a:bodyPr>
          <a:lstStyle/>
          <a:p>
            <a:r>
              <a:rPr lang="hi-IN" dirty="0">
                <a:latin typeface="Nirmala UI" pitchFamily="34" charset="0"/>
                <a:cs typeface="Nirmala UI" pitchFamily="34" charset="0"/>
              </a:rPr>
              <a:t>बस</a:t>
            </a:r>
            <a:r>
              <a:rPr lang="en-IN" dirty="0">
                <a:latin typeface="Nirmala UI" pitchFamily="34" charset="0"/>
                <a:cs typeface="Nirmala UI" pitchFamily="34" charset="0"/>
              </a:rPr>
              <a:t> </a:t>
            </a:r>
            <a:r>
              <a:rPr lang="hi-IN" dirty="0">
                <a:latin typeface="Nirmala UI" pitchFamily="34" charset="0"/>
                <a:cs typeface="Nirmala UI" pitchFamily="34" charset="0"/>
              </a:rPr>
              <a:t>मैं</a:t>
            </a:r>
            <a:r>
              <a:rPr lang="en-IN" dirty="0">
                <a:latin typeface="Nirmala UI" pitchFamily="34" charset="0"/>
                <a:cs typeface="Nirmala UI" pitchFamily="34" charset="0"/>
              </a:rPr>
              <a:t> </a:t>
            </a:r>
            <a:r>
              <a:rPr lang="hi-IN" dirty="0">
                <a:latin typeface="Nirmala UI" pitchFamily="34" charset="0"/>
                <a:cs typeface="Nirmala UI" pitchFamily="34" charset="0"/>
              </a:rPr>
              <a:t>सवाल</a:t>
            </a:r>
            <a:r>
              <a:rPr lang="en-IN" dirty="0">
                <a:latin typeface="Nirmala UI" pitchFamily="34" charset="0"/>
                <a:cs typeface="Nirmala UI" pitchFamily="34" charset="0"/>
              </a:rPr>
              <a:t> </a:t>
            </a:r>
            <a:r>
              <a:rPr lang="hi-IN" dirty="0">
                <a:latin typeface="Nirmala UI" pitchFamily="34" charset="0"/>
                <a:cs typeface="Nirmala UI" pitchFamily="34" charset="0"/>
              </a:rPr>
              <a:t>करता</a:t>
            </a:r>
            <a:r>
              <a:rPr lang="en-IN" dirty="0">
                <a:latin typeface="Nirmala UI" pitchFamily="34" charset="0"/>
                <a:cs typeface="Nirmala UI" pitchFamily="34" charset="0"/>
              </a:rPr>
              <a:t> </a:t>
            </a:r>
            <a:r>
              <a:rPr lang="hi-IN" dirty="0">
                <a:latin typeface="Nirmala UI" pitchFamily="34" charset="0"/>
                <a:cs typeface="Nirmala UI" pitchFamily="34" charset="0"/>
              </a:rPr>
              <a:t>हूँ</a:t>
            </a:r>
            <a:r>
              <a:rPr lang="en-IN" dirty="0">
                <a:latin typeface="Nirmala UI" pitchFamily="34" charset="0"/>
                <a:cs typeface="Nirmala UI" pitchFamily="34" charset="0"/>
              </a:rPr>
              <a:t> </a:t>
            </a:r>
            <a:r>
              <a:rPr lang="hi-IN" dirty="0">
                <a:latin typeface="Nirmala UI" pitchFamily="34" charset="0"/>
                <a:cs typeface="Nirmala UI" pitchFamily="34" charset="0"/>
              </a:rPr>
              <a:t>ख़ुदा</a:t>
            </a:r>
            <a:r>
              <a:rPr lang="en-IN" dirty="0">
                <a:latin typeface="Nirmala UI" pitchFamily="34" charset="0"/>
                <a:cs typeface="Nirmala UI" pitchFamily="34" charset="0"/>
              </a:rPr>
              <a:t> </a:t>
            </a:r>
            <a:r>
              <a:rPr lang="hi-IN" dirty="0">
                <a:latin typeface="Nirmala UI" pitchFamily="34" charset="0"/>
                <a:cs typeface="Nirmala UI" pitchFamily="34" charset="0"/>
              </a:rPr>
              <a:t>से</a:t>
            </a:r>
            <a:r>
              <a:rPr lang="en-IN" dirty="0">
                <a:latin typeface="Nirmala UI" pitchFamily="34" charset="0"/>
                <a:cs typeface="Nirmala UI" pitchFamily="34" charset="0"/>
              </a:rPr>
              <a:t> </a:t>
            </a:r>
            <a:r>
              <a:rPr lang="hi-IN" dirty="0">
                <a:latin typeface="Nirmala UI" pitchFamily="34" charset="0"/>
                <a:cs typeface="Nirmala UI" pitchFamily="34" charset="0"/>
              </a:rPr>
              <a:t>जिस</a:t>
            </a:r>
            <a:r>
              <a:rPr lang="en-IN" dirty="0">
                <a:latin typeface="Nirmala UI" pitchFamily="34" charset="0"/>
                <a:cs typeface="Nirmala UI" pitchFamily="34" charset="0"/>
              </a:rPr>
              <a:t> </a:t>
            </a:r>
            <a:r>
              <a:rPr lang="hi-IN" dirty="0">
                <a:latin typeface="Nirmala UI" pitchFamily="34" charset="0"/>
                <a:cs typeface="Nirmala UI" pitchFamily="34" charset="0"/>
              </a:rPr>
              <a:t>ने</a:t>
            </a:r>
            <a:r>
              <a:rPr lang="en-IN" dirty="0">
                <a:latin typeface="Nirmala UI" pitchFamily="34" charset="0"/>
                <a:cs typeface="Nirmala UI" pitchFamily="34" charset="0"/>
              </a:rPr>
              <a:t> </a:t>
            </a:r>
            <a:r>
              <a:rPr lang="hi-IN" dirty="0">
                <a:latin typeface="Nirmala UI" pitchFamily="34" charset="0"/>
                <a:cs typeface="Nirmala UI" pitchFamily="34" charset="0"/>
              </a:rPr>
              <a:t>बुज़ुर्ग</a:t>
            </a:r>
            <a:r>
              <a:rPr lang="en-IN" dirty="0">
                <a:latin typeface="Nirmala UI" pitchFamily="34" charset="0"/>
                <a:cs typeface="Nirmala UI" pitchFamily="34" charset="0"/>
              </a:rPr>
              <a:t> </a:t>
            </a:r>
            <a:r>
              <a:rPr lang="hi-IN" dirty="0">
                <a:latin typeface="Nirmala UI" pitchFamily="34" charset="0"/>
                <a:cs typeface="Nirmala UI" pitchFamily="34" charset="0"/>
              </a:rPr>
              <a:t>किया</a:t>
            </a:r>
            <a:r>
              <a:rPr lang="en-IN" dirty="0">
                <a:latin typeface="Nirmala UI" pitchFamily="34" charset="0"/>
                <a:cs typeface="Nirmala UI" pitchFamily="34" charset="0"/>
              </a:rPr>
              <a:t> </a:t>
            </a:r>
            <a:r>
              <a:rPr lang="hi-IN" dirty="0">
                <a:latin typeface="Nirmala UI" pitchFamily="34" charset="0"/>
                <a:cs typeface="Nirmala UI" pitchFamily="34" charset="0"/>
              </a:rPr>
              <a:t>आपके</a:t>
            </a:r>
            <a:r>
              <a:rPr lang="en-IN" dirty="0">
                <a:latin typeface="Nirmala UI" pitchFamily="34" charset="0"/>
                <a:cs typeface="Nirmala UI" pitchFamily="34" charset="0"/>
              </a:rPr>
              <a:t>  </a:t>
            </a:r>
            <a:r>
              <a:rPr lang="hi-IN" dirty="0">
                <a:latin typeface="Nirmala UI" pitchFamily="34" charset="0"/>
                <a:cs typeface="Nirmala UI" pitchFamily="34" charset="0"/>
              </a:rPr>
              <a:t>मुक़ाम</a:t>
            </a:r>
            <a:r>
              <a:rPr lang="en-IN" dirty="0">
                <a:latin typeface="Nirmala UI" pitchFamily="34" charset="0"/>
                <a:cs typeface="Nirmala UI" pitchFamily="34" charset="0"/>
              </a:rPr>
              <a:t> </a:t>
            </a:r>
            <a:r>
              <a:rPr lang="hi-IN" dirty="0">
                <a:latin typeface="Nirmala UI" pitchFamily="34" charset="0"/>
                <a:cs typeface="Nirmala UI" pitchFamily="34" charset="0"/>
              </a:rPr>
              <a:t>को</a:t>
            </a:r>
            <a:r>
              <a:rPr lang="en-IN" dirty="0">
                <a:latin typeface="Nirmala UI" pitchFamily="34" charset="0"/>
                <a:cs typeface="Nirmala UI" pitchFamily="34" charset="0"/>
              </a:rPr>
              <a:t> </a:t>
            </a:r>
            <a:r>
              <a:rPr lang="hi-IN" dirty="0">
                <a:latin typeface="Nirmala UI" pitchFamily="34" charset="0"/>
                <a:cs typeface="Nirmala UI" pitchFamily="34" charset="0"/>
              </a:rPr>
              <a:t>और</a:t>
            </a:r>
            <a:r>
              <a:rPr lang="en-IN" dirty="0">
                <a:latin typeface="Nirmala UI" pitchFamily="34" charset="0"/>
                <a:cs typeface="Nirmala UI" pitchFamily="34" charset="0"/>
              </a:rPr>
              <a:t> </a:t>
            </a:r>
            <a:r>
              <a:rPr lang="hi-IN" dirty="0">
                <a:latin typeface="Nirmala UI" pitchFamily="34" charset="0"/>
                <a:cs typeface="Nirmala UI" pitchFamily="34" charset="0"/>
              </a:rPr>
              <a:t>इज़्ज़त</a:t>
            </a:r>
            <a:r>
              <a:rPr lang="en-IN" dirty="0">
                <a:latin typeface="Nirmala UI" pitchFamily="34" charset="0"/>
                <a:cs typeface="Nirmala UI" pitchFamily="34" charset="0"/>
              </a:rPr>
              <a:t> </a:t>
            </a:r>
            <a:r>
              <a:rPr lang="en-IN" dirty="0" err="1">
                <a:latin typeface="Nirmala UI" pitchFamily="34" charset="0"/>
                <a:cs typeface="Nirmala UI" pitchFamily="34" charset="0"/>
              </a:rPr>
              <a:t>दी</a:t>
            </a:r>
            <a:r>
              <a:rPr lang="en-IN" dirty="0">
                <a:latin typeface="Nirmala UI" pitchFamily="34" charset="0"/>
                <a:cs typeface="Nirmala UI" pitchFamily="34" charset="0"/>
              </a:rPr>
              <a:t>  </a:t>
            </a:r>
          </a:p>
        </p:txBody>
      </p:sp>
    </p:spTree>
    <p:extLst>
      <p:ext uri="{BB962C8B-B14F-4D97-AF65-F5344CB8AC3E}">
        <p14:creationId xmlns:p14="http://schemas.microsoft.com/office/powerpoint/2010/main" val="3148713250"/>
      </p:ext>
    </p:extLst>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90700" y="1373188"/>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انْ يَرْزُقَنِي طَلَبَ </a:t>
            </a:r>
            <a:r>
              <a:rPr lang="ar-SA" sz="9200" kern="1200" dirty="0" err="1">
                <a:solidFill>
                  <a:schemeClr val="bg1"/>
                </a:solidFill>
                <a:latin typeface="_PDMS_Saleem_QuranFont" pitchFamily="2" charset="-78"/>
                <a:ea typeface="+mn-ea"/>
                <a:cs typeface="_PDMS_Saleem_QuranFont" pitchFamily="2" charset="-78"/>
              </a:rPr>
              <a:t>ثَارِكَ</a:t>
            </a:r>
            <a:endParaRPr lang="ar-SA" sz="92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b="1" kern="1200" dirty="0">
                <a:solidFill>
                  <a:schemeClr val="tx1"/>
                </a:solidFill>
                <a:ea typeface="MS Mincho" pitchFamily="49" charset="-128"/>
              </a:rPr>
              <a:t>to endue me with the chance to avenge </a:t>
            </a:r>
            <a:r>
              <a:rPr lang="en-US" b="1" kern="1200" dirty="0" smtClean="0">
                <a:solidFill>
                  <a:schemeClr val="tx1"/>
                </a:solidFill>
                <a:ea typeface="MS Mincho" pitchFamily="49" charset="-128"/>
              </a:rPr>
              <a:t>you</a:t>
            </a:r>
          </a:p>
          <a:p>
            <a:pPr marL="342900" indent="-342900" eaLnBrk="1" hangingPunct="1">
              <a:defRPr/>
            </a:pPr>
            <a:r>
              <a:rPr lang="ur-PK" dirty="0">
                <a:solidFill>
                  <a:schemeClr val="tx1"/>
                </a:solidFill>
              </a:rPr>
              <a:t>مجھ کو آپ کے سبب سے کہ نصیب کرے مجھ کو طلب کرنا حق </a:t>
            </a:r>
            <a:endParaRPr lang="en-US" b="1" kern="1200" dirty="0">
              <a:solidFill>
                <a:schemeClr val="tx1"/>
              </a:solidFill>
              <a:ea typeface="MS Mincho" pitchFamily="49" charset="-128"/>
            </a:endParaRPr>
          </a:p>
        </p:txBody>
      </p:sp>
      <p:sp>
        <p:nvSpPr>
          <p:cNvPr id="5427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an yarzuqani talaba tha'rika</a:t>
            </a:r>
          </a:p>
        </p:txBody>
      </p:sp>
      <p:sp>
        <p:nvSpPr>
          <p:cNvPr id="5427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5427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807752" y="4920734"/>
            <a:ext cx="5851282" cy="369332"/>
          </a:xfrm>
          <a:prstGeom prst="rect">
            <a:avLst/>
          </a:prstGeom>
        </p:spPr>
        <p:txBody>
          <a:bodyPr wrap="none">
            <a:spAutoFit/>
          </a:bodyPr>
          <a:lstStyle/>
          <a:p>
            <a:r>
              <a:rPr lang="hi-IN" dirty="0"/>
              <a:t>मुझ</a:t>
            </a:r>
            <a:r>
              <a:rPr lang="en-IN" dirty="0"/>
              <a:t> </a:t>
            </a:r>
            <a:r>
              <a:rPr lang="hi-IN" dirty="0"/>
              <a:t>को</a:t>
            </a:r>
            <a:r>
              <a:rPr lang="en-IN" dirty="0"/>
              <a:t> </a:t>
            </a:r>
            <a:r>
              <a:rPr lang="hi-IN" dirty="0"/>
              <a:t>आपके</a:t>
            </a:r>
            <a:r>
              <a:rPr lang="en-IN" dirty="0"/>
              <a:t> </a:t>
            </a:r>
            <a:r>
              <a:rPr lang="hi-IN" dirty="0"/>
              <a:t>सबब</a:t>
            </a:r>
            <a:r>
              <a:rPr lang="en-IN" dirty="0"/>
              <a:t> </a:t>
            </a:r>
            <a:r>
              <a:rPr lang="hi-IN" dirty="0"/>
              <a:t>से</a:t>
            </a:r>
            <a:r>
              <a:rPr lang="en-IN" dirty="0"/>
              <a:t> </a:t>
            </a:r>
            <a:r>
              <a:rPr lang="hi-IN" dirty="0"/>
              <a:t>की</a:t>
            </a:r>
            <a:r>
              <a:rPr lang="en-IN" dirty="0"/>
              <a:t> </a:t>
            </a:r>
            <a:r>
              <a:rPr lang="hi-IN" dirty="0"/>
              <a:t>नसीब</a:t>
            </a:r>
            <a:r>
              <a:rPr lang="en-IN" dirty="0"/>
              <a:t> </a:t>
            </a:r>
            <a:r>
              <a:rPr lang="hi-IN" dirty="0"/>
              <a:t>करे</a:t>
            </a:r>
            <a:r>
              <a:rPr lang="en-IN" dirty="0"/>
              <a:t> </a:t>
            </a:r>
            <a:r>
              <a:rPr lang="hi-IN" dirty="0"/>
              <a:t>मुझ</a:t>
            </a:r>
            <a:r>
              <a:rPr lang="en-IN" dirty="0"/>
              <a:t> </a:t>
            </a:r>
            <a:r>
              <a:rPr lang="hi-IN" dirty="0"/>
              <a:t>को</a:t>
            </a:r>
            <a:r>
              <a:rPr lang="en-IN" dirty="0"/>
              <a:t> </a:t>
            </a:r>
            <a:r>
              <a:rPr lang="hi-IN" dirty="0"/>
              <a:t>तालाब</a:t>
            </a:r>
            <a:r>
              <a:rPr lang="en-IN" dirty="0"/>
              <a:t> </a:t>
            </a:r>
            <a:r>
              <a:rPr lang="hi-IN" dirty="0"/>
              <a:t>करना</a:t>
            </a:r>
            <a:r>
              <a:rPr lang="en-IN" dirty="0"/>
              <a:t> </a:t>
            </a:r>
            <a:r>
              <a:rPr lang="hi-IN" dirty="0"/>
              <a:t>हक़</a:t>
            </a:r>
            <a:r>
              <a:rPr lang="en-IN" dirty="0"/>
              <a:t> </a:t>
            </a:r>
          </a:p>
        </p:txBody>
      </p:sp>
    </p:spTree>
    <p:extLst>
      <p:ext uri="{BB962C8B-B14F-4D97-AF65-F5344CB8AC3E}">
        <p14:creationId xmlns:p14="http://schemas.microsoft.com/office/powerpoint/2010/main" val="484519973"/>
      </p:ext>
    </p:extLst>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894557" y="1373188"/>
            <a:ext cx="104394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مَعَ إِمَامٍ مَنْصُورٍ مِنْ اهْلِ بَيْتِ مُحَمَّدٍ</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b="1" kern="1200" dirty="0">
                <a:solidFill>
                  <a:schemeClr val="tx1"/>
                </a:solidFill>
                <a:ea typeface="MS Mincho" pitchFamily="49" charset="-128"/>
              </a:rPr>
              <a:t>with a (Divinely) supported leader from the Household of Muhammad</a:t>
            </a:r>
            <a:r>
              <a:rPr lang="en-US" b="1" kern="1200" dirty="0" smtClean="0">
                <a:solidFill>
                  <a:schemeClr val="tx1"/>
                </a:solidFill>
                <a:ea typeface="MS Mincho" pitchFamily="49" charset="-128"/>
              </a:rPr>
              <a:t>,</a:t>
            </a:r>
          </a:p>
          <a:p>
            <a:pPr marL="342900" indent="-342900" eaLnBrk="1" hangingPunct="1">
              <a:defRPr/>
            </a:pPr>
            <a:r>
              <a:rPr lang="ur-PK" dirty="0">
                <a:solidFill>
                  <a:schemeClr val="tx1"/>
                </a:solidFill>
              </a:rPr>
              <a:t>  آپکے خون کا اس امام کے ساتھ جو منصور ہے اور اہلبیت مصطفیٰ (ص) سے ہے</a:t>
            </a:r>
            <a:endParaRPr lang="en-US" b="1" kern="1200" dirty="0">
              <a:solidFill>
                <a:schemeClr val="tx1"/>
              </a:solidFill>
              <a:ea typeface="MS Mincho" pitchFamily="49" charset="-128"/>
            </a:endParaRPr>
          </a:p>
        </p:txBody>
      </p:sp>
      <p:sp>
        <p:nvSpPr>
          <p:cNvPr id="55300" name="Subtitle 4"/>
          <p:cNvSpPr txBox="1">
            <a:spLocks/>
          </p:cNvSpPr>
          <p:nvPr/>
        </p:nvSpPr>
        <p:spPr bwMode="auto">
          <a:xfrm>
            <a:off x="1828800" y="5877911"/>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ma`a imamin mansurin min ahli bayti muhammadin</a:t>
            </a:r>
          </a:p>
        </p:txBody>
      </p:sp>
      <p:sp>
        <p:nvSpPr>
          <p:cNvPr id="5530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5530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66257" y="5247374"/>
            <a:ext cx="6096000" cy="646331"/>
          </a:xfrm>
          <a:prstGeom prst="rect">
            <a:avLst/>
          </a:prstGeom>
        </p:spPr>
        <p:txBody>
          <a:bodyPr>
            <a:spAutoFit/>
          </a:bodyPr>
          <a:lstStyle/>
          <a:p>
            <a:r>
              <a:rPr lang="hi-IN" dirty="0"/>
              <a:t>आपके</a:t>
            </a:r>
            <a:r>
              <a:rPr lang="en-IN" dirty="0"/>
              <a:t> </a:t>
            </a:r>
            <a:r>
              <a:rPr lang="hi-IN" dirty="0"/>
              <a:t>खून</a:t>
            </a:r>
            <a:r>
              <a:rPr lang="en-IN" dirty="0"/>
              <a:t> </a:t>
            </a:r>
            <a:r>
              <a:rPr lang="hi-IN" dirty="0"/>
              <a:t>का</a:t>
            </a:r>
            <a:r>
              <a:rPr lang="en-IN" dirty="0"/>
              <a:t> </a:t>
            </a:r>
            <a:r>
              <a:rPr lang="hi-IN" dirty="0"/>
              <a:t>इस</a:t>
            </a:r>
            <a:r>
              <a:rPr lang="en-IN" dirty="0"/>
              <a:t> </a:t>
            </a:r>
            <a:r>
              <a:rPr lang="hi-IN" dirty="0"/>
              <a:t>ईमाम</a:t>
            </a:r>
            <a:r>
              <a:rPr lang="en-IN" dirty="0"/>
              <a:t> </a:t>
            </a:r>
            <a:r>
              <a:rPr lang="hi-IN" dirty="0"/>
              <a:t>के</a:t>
            </a:r>
            <a:r>
              <a:rPr lang="en-IN" dirty="0"/>
              <a:t> </a:t>
            </a:r>
            <a:r>
              <a:rPr lang="hi-IN" dirty="0"/>
              <a:t>साथ</a:t>
            </a:r>
            <a:r>
              <a:rPr lang="en-IN" dirty="0"/>
              <a:t> </a:t>
            </a:r>
            <a:r>
              <a:rPr lang="hi-IN" dirty="0"/>
              <a:t>जो</a:t>
            </a:r>
            <a:r>
              <a:rPr lang="en-IN" dirty="0"/>
              <a:t> </a:t>
            </a:r>
            <a:r>
              <a:rPr lang="hi-IN" dirty="0"/>
              <a:t>मंसूर</a:t>
            </a:r>
            <a:r>
              <a:rPr lang="en-IN" dirty="0"/>
              <a:t> </a:t>
            </a:r>
            <a:r>
              <a:rPr lang="hi-IN" dirty="0"/>
              <a:t>है</a:t>
            </a:r>
            <a:r>
              <a:rPr lang="en-IN" dirty="0"/>
              <a:t> </a:t>
            </a:r>
            <a:r>
              <a:rPr lang="hi-IN" dirty="0"/>
              <a:t>और</a:t>
            </a:r>
            <a:r>
              <a:rPr lang="en-IN" dirty="0"/>
              <a:t> </a:t>
            </a:r>
            <a:r>
              <a:rPr lang="hi-IN" dirty="0"/>
              <a:t>अहलेबैते</a:t>
            </a:r>
            <a:r>
              <a:rPr lang="en-IN" dirty="0"/>
              <a:t> </a:t>
            </a:r>
            <a:r>
              <a:rPr lang="hi-IN" dirty="0"/>
              <a:t>मुस्तफ़ा</a:t>
            </a:r>
            <a:r>
              <a:rPr lang="en-IN" dirty="0"/>
              <a:t> </a:t>
            </a:r>
            <a:r>
              <a:rPr lang="hi-IN" dirty="0"/>
              <a:t>से</a:t>
            </a:r>
            <a:r>
              <a:rPr lang="en-IN" dirty="0"/>
              <a:t> </a:t>
            </a:r>
            <a:r>
              <a:rPr lang="hi-IN" dirty="0"/>
              <a:t>है</a:t>
            </a:r>
            <a:r>
              <a:rPr lang="en-IN" dirty="0"/>
              <a:t>, </a:t>
            </a:r>
          </a:p>
        </p:txBody>
      </p:sp>
    </p:spTree>
    <p:extLst>
      <p:ext uri="{BB962C8B-B14F-4D97-AF65-F5344CB8AC3E}">
        <p14:creationId xmlns:p14="http://schemas.microsoft.com/office/powerpoint/2010/main" val="3581672815"/>
      </p:ext>
    </p:extLst>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828800" y="1458645"/>
            <a:ext cx="8763000" cy="1470025"/>
          </a:xfrm>
        </p:spPr>
        <p:txBody>
          <a:bodyPr/>
          <a:lstStyle/>
          <a:p>
            <a:pPr rtl="1" eaLnBrk="1" hangingPunct="1">
              <a:lnSpc>
                <a:spcPts val="8000"/>
              </a:lnSpc>
              <a:defRPr/>
            </a:pPr>
            <a:r>
              <a:rPr lang="ar-SA" sz="9200" kern="1200" dirty="0" err="1">
                <a:solidFill>
                  <a:schemeClr val="bg1"/>
                </a:solidFill>
                <a:latin typeface="_PDMS_Saleem_QuranFont" pitchFamily="2" charset="-78"/>
                <a:ea typeface="+mn-ea"/>
                <a:cs typeface="_PDMS_Saleem_QuranFont" pitchFamily="2" charset="-78"/>
              </a:rPr>
              <a:t>صَلَّىٰ</a:t>
            </a:r>
            <a:r>
              <a:rPr lang="ar-SA" sz="9200" kern="1200" dirty="0">
                <a:solidFill>
                  <a:schemeClr val="bg1"/>
                </a:solidFill>
                <a:latin typeface="_PDMS_Saleem_QuranFont" pitchFamily="2" charset="-78"/>
                <a:ea typeface="+mn-ea"/>
                <a:cs typeface="_PDMS_Saleem_QuranFont" pitchFamily="2" charset="-78"/>
              </a:rPr>
              <a:t> </a:t>
            </a:r>
            <a:r>
              <a:rPr lang="ar-SA" sz="9200" kern="1200" dirty="0" err="1">
                <a:solidFill>
                  <a:schemeClr val="bg1"/>
                </a:solidFill>
                <a:latin typeface="_PDMS_Saleem_QuranFont" pitchFamily="2" charset="-78"/>
                <a:ea typeface="+mn-ea"/>
                <a:cs typeface="_PDMS_Saleem_QuranFont" pitchFamily="2" charset="-78"/>
              </a:rPr>
              <a:t>ٱللَّهُ</a:t>
            </a:r>
            <a:r>
              <a:rPr lang="ar-SA" sz="9200" kern="1200" dirty="0">
                <a:solidFill>
                  <a:schemeClr val="bg1"/>
                </a:solidFill>
                <a:latin typeface="_PDMS_Saleem_QuranFont" pitchFamily="2" charset="-78"/>
                <a:ea typeface="+mn-ea"/>
                <a:cs typeface="_PDMS_Saleem_QuranFont" pitchFamily="2" charset="-78"/>
              </a:rPr>
              <a:t> عَلَيْهِ </a:t>
            </a:r>
            <a:r>
              <a:rPr lang="ar-SA" sz="9200" kern="1200" dirty="0" err="1">
                <a:solidFill>
                  <a:schemeClr val="bg1"/>
                </a:solidFill>
                <a:latin typeface="_PDMS_Saleem_QuranFont" pitchFamily="2" charset="-78"/>
                <a:ea typeface="+mn-ea"/>
                <a:cs typeface="_PDMS_Saleem_QuranFont" pitchFamily="2" charset="-78"/>
              </a:rPr>
              <a:t>وَآلِهِ</a:t>
            </a:r>
            <a:endParaRPr lang="ar-SA" sz="92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peace of Allah be upon him and his Household.</a:t>
            </a:r>
          </a:p>
          <a:p>
            <a:pPr marL="342900" indent="-342900" eaLnBrk="1" hangingPunct="1">
              <a:defRPr/>
            </a:pPr>
            <a:r>
              <a:rPr lang="ur-PK" sz="3600" dirty="0">
                <a:solidFill>
                  <a:schemeClr val="tx1"/>
                </a:solidFill>
              </a:rPr>
              <a:t>صلوات بھیجے خدا ان پر اور ان کی آل پر</a:t>
            </a:r>
            <a:endParaRPr lang="en-US" sz="3600" b="1" kern="1200" dirty="0">
              <a:solidFill>
                <a:schemeClr val="tx1"/>
              </a:solidFill>
              <a:ea typeface="MS Mincho" pitchFamily="49" charset="-128"/>
            </a:endParaRPr>
          </a:p>
        </p:txBody>
      </p:sp>
      <p:sp>
        <p:nvSpPr>
          <p:cNvPr id="56324" name="Subtitle 4"/>
          <p:cNvSpPr txBox="1">
            <a:spLocks/>
          </p:cNvSpPr>
          <p:nvPr/>
        </p:nvSpPr>
        <p:spPr bwMode="auto">
          <a:xfrm>
            <a:off x="2017714" y="6004035"/>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salla allahu `alayhi wa alihi</a:t>
            </a:r>
          </a:p>
        </p:txBody>
      </p:sp>
      <p:sp>
        <p:nvSpPr>
          <p:cNvPr id="5632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5632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749540" y="5388444"/>
            <a:ext cx="4251485" cy="369332"/>
          </a:xfrm>
          <a:prstGeom prst="rect">
            <a:avLst/>
          </a:prstGeom>
        </p:spPr>
        <p:txBody>
          <a:bodyPr wrap="none">
            <a:spAutoFit/>
          </a:bodyPr>
          <a:lstStyle/>
          <a:p>
            <a:r>
              <a:rPr lang="hi-IN" dirty="0"/>
              <a:t>सलवात</a:t>
            </a:r>
            <a:r>
              <a:rPr lang="en-IN" dirty="0"/>
              <a:t> </a:t>
            </a:r>
            <a:r>
              <a:rPr lang="hi-IN" dirty="0"/>
              <a:t>भेजे</a:t>
            </a:r>
            <a:r>
              <a:rPr lang="en-IN" dirty="0"/>
              <a:t> </a:t>
            </a:r>
            <a:r>
              <a:rPr lang="hi-IN" dirty="0"/>
              <a:t>ख़ुदा</a:t>
            </a:r>
            <a:r>
              <a:rPr lang="en-IN" dirty="0"/>
              <a:t> </a:t>
            </a:r>
            <a:r>
              <a:rPr lang="hi-IN" dirty="0"/>
              <a:t>इनपर</a:t>
            </a:r>
            <a:r>
              <a:rPr lang="en-IN" dirty="0"/>
              <a:t> </a:t>
            </a:r>
            <a:r>
              <a:rPr lang="hi-IN" dirty="0"/>
              <a:t>और</a:t>
            </a:r>
            <a:r>
              <a:rPr lang="en-IN" dirty="0"/>
              <a:t> </a:t>
            </a:r>
            <a:r>
              <a:rPr lang="hi-IN" dirty="0"/>
              <a:t>इनकी</a:t>
            </a:r>
            <a:r>
              <a:rPr lang="en-IN" dirty="0"/>
              <a:t> </a:t>
            </a:r>
            <a:r>
              <a:rPr lang="hi-IN" dirty="0"/>
              <a:t>आल</a:t>
            </a:r>
            <a:r>
              <a:rPr lang="en-IN" dirty="0"/>
              <a:t> </a:t>
            </a:r>
            <a:r>
              <a:rPr lang="hi-IN" dirty="0"/>
              <a:t>पर</a:t>
            </a:r>
            <a:r>
              <a:rPr lang="en-IN" dirty="0"/>
              <a:t>, </a:t>
            </a:r>
          </a:p>
        </p:txBody>
      </p:sp>
    </p:spTree>
    <p:extLst>
      <p:ext uri="{BB962C8B-B14F-4D97-AF65-F5344CB8AC3E}">
        <p14:creationId xmlns:p14="http://schemas.microsoft.com/office/powerpoint/2010/main" val="65362969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1267"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7" name="Rectangle 4"/>
          <p:cNvSpPr>
            <a:spLocks noChangeArrowheads="1"/>
          </p:cNvSpPr>
          <p:nvPr/>
        </p:nvSpPr>
        <p:spPr bwMode="auto">
          <a:xfrm>
            <a:off x="5795963" y="1058864"/>
            <a:ext cx="774700"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defRPr/>
            </a:pPr>
            <a:r>
              <a:rPr lang="en-GB" sz="1600" b="1" dirty="0">
                <a:solidFill>
                  <a:srgbClr val="FFFFFF"/>
                </a:solidFill>
                <a:effectLst>
                  <a:outerShdw blurRad="38100" dist="38100" dir="2700000" algn="tl">
                    <a:srgbClr val="000000">
                      <a:alpha val="43137"/>
                    </a:srgbClr>
                  </a:outerShdw>
                </a:effectLst>
                <a:latin typeface="Trebuchet MS" pitchFamily="34" charset="0"/>
                <a:cs typeface="Arial" charset="0"/>
              </a:rPr>
              <a:t>Merits</a:t>
            </a:r>
            <a:endParaRPr lang="en-US" sz="1600" b="1" i="1" dirty="0">
              <a:solidFill>
                <a:srgbClr val="FFFFFF"/>
              </a:solidFill>
              <a:effectLst>
                <a:outerShdw blurRad="38100" dist="38100" dir="2700000" algn="tl">
                  <a:srgbClr val="000000">
                    <a:alpha val="43137"/>
                  </a:srgbClr>
                </a:outerShdw>
              </a:effectLst>
              <a:latin typeface="Trebuchet MS" pitchFamily="34" charset="0"/>
              <a:cs typeface="Arial" charset="0"/>
            </a:endParaRPr>
          </a:p>
        </p:txBody>
      </p:sp>
      <p:sp>
        <p:nvSpPr>
          <p:cNvPr id="11269" name="Rectangle 3"/>
          <p:cNvSpPr>
            <a:spLocks noChangeArrowheads="1"/>
          </p:cNvSpPr>
          <p:nvPr/>
        </p:nvSpPr>
        <p:spPr bwMode="auto">
          <a:xfrm>
            <a:off x="1524001" y="1371601"/>
            <a:ext cx="9180513" cy="55086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en-US" sz="2200" b="1" dirty="0">
                <a:solidFill>
                  <a:srgbClr val="FFFFFF"/>
                </a:solidFill>
                <a:latin typeface="Arial" pitchFamily="34" charset="0"/>
                <a:cs typeface="Arial" pitchFamily="34" charset="0"/>
              </a:rPr>
              <a:t>al-</a:t>
            </a:r>
            <a:r>
              <a:rPr lang="en-US" sz="2200" b="1" dirty="0" err="1">
                <a:solidFill>
                  <a:srgbClr val="FFFFFF"/>
                </a:solidFill>
                <a:latin typeface="Arial" pitchFamily="34" charset="0"/>
                <a:cs typeface="Arial" pitchFamily="34" charset="0"/>
              </a:rPr>
              <a:t>Husayn’s</a:t>
            </a:r>
            <a:r>
              <a:rPr lang="en-US" sz="2200" b="1" dirty="0">
                <a:solidFill>
                  <a:srgbClr val="FFFFFF"/>
                </a:solidFill>
                <a:latin typeface="Arial" pitchFamily="34" charset="0"/>
                <a:cs typeface="Arial" pitchFamily="34" charset="0"/>
              </a:rPr>
              <a:t> tomb and to teach him another supplicatory prayer with which he would pray Almighty Allah on that day when he would be unable to visit the tomb and then he would point to the tomb and send greetings to Imam al-</a:t>
            </a:r>
            <a:r>
              <a:rPr lang="en-US" sz="2200" b="1" dirty="0" err="1">
                <a:solidFill>
                  <a:srgbClr val="FFFFFF"/>
                </a:solidFill>
                <a:latin typeface="Arial" pitchFamily="34" charset="0"/>
                <a:cs typeface="Arial" pitchFamily="34" charset="0"/>
              </a:rPr>
              <a:t>Husayn</a:t>
            </a:r>
            <a:r>
              <a:rPr lang="en-US" sz="2200" b="1" dirty="0">
                <a:solidFill>
                  <a:srgbClr val="FFFFFF"/>
                </a:solidFill>
                <a:latin typeface="Arial" pitchFamily="34" charset="0"/>
                <a:cs typeface="Arial" pitchFamily="34" charset="0"/>
              </a:rPr>
              <a:t> (A) from his own house. The Imam thus said, “Listen, `</a:t>
            </a:r>
            <a:r>
              <a:rPr lang="en-US" sz="2200" b="1" dirty="0" err="1">
                <a:solidFill>
                  <a:srgbClr val="FFFFFF"/>
                </a:solidFill>
                <a:latin typeface="Arial" pitchFamily="34" charset="0"/>
                <a:cs typeface="Arial" pitchFamily="34" charset="0"/>
              </a:rPr>
              <a:t>Alqamah</a:t>
            </a:r>
            <a:r>
              <a:rPr lang="en-US" sz="2200" b="1" dirty="0">
                <a:solidFill>
                  <a:srgbClr val="FFFFFF"/>
                </a:solidFill>
                <a:latin typeface="Arial" pitchFamily="34" charset="0"/>
                <a:cs typeface="Arial" pitchFamily="34" charset="0"/>
              </a:rPr>
              <a:t>! After you point to Imam al-</a:t>
            </a:r>
            <a:r>
              <a:rPr lang="en-US" sz="2200" b="1" dirty="0" err="1">
                <a:solidFill>
                  <a:srgbClr val="FFFFFF"/>
                </a:solidFill>
                <a:latin typeface="Arial" pitchFamily="34" charset="0"/>
                <a:cs typeface="Arial" pitchFamily="34" charset="0"/>
              </a:rPr>
              <a:t>Husayn</a:t>
            </a:r>
            <a:r>
              <a:rPr lang="en-US" sz="2200" b="1" dirty="0">
                <a:solidFill>
                  <a:srgbClr val="FFFFFF"/>
                </a:solidFill>
                <a:latin typeface="Arial" pitchFamily="34" charset="0"/>
                <a:cs typeface="Arial" pitchFamily="34" charset="0"/>
              </a:rPr>
              <a:t> (A) with greetings and offer the two-unit prayer, you may utter the </a:t>
            </a:r>
            <a:r>
              <a:rPr lang="en-US" sz="2200" b="1" dirty="0" err="1">
                <a:solidFill>
                  <a:srgbClr val="FFFFFF"/>
                </a:solidFill>
                <a:latin typeface="Arial" pitchFamily="34" charset="0"/>
                <a:cs typeface="Arial" pitchFamily="34" charset="0"/>
              </a:rPr>
              <a:t>Takbir</a:t>
            </a:r>
            <a:r>
              <a:rPr lang="en-US" sz="2200" b="1" dirty="0">
                <a:solidFill>
                  <a:srgbClr val="FFFFFF"/>
                </a:solidFill>
                <a:latin typeface="Arial" pitchFamily="34" charset="0"/>
                <a:cs typeface="Arial" pitchFamily="34" charset="0"/>
              </a:rPr>
              <a:t> statement (i.e. </a:t>
            </a:r>
            <a:r>
              <a:rPr lang="en-US" sz="2200" b="1" dirty="0" err="1">
                <a:solidFill>
                  <a:srgbClr val="FFFFFF"/>
                </a:solidFill>
                <a:latin typeface="Arial" pitchFamily="34" charset="0"/>
                <a:cs typeface="Arial" pitchFamily="34" charset="0"/>
              </a:rPr>
              <a:t>a</a:t>
            </a:r>
            <a:r>
              <a:rPr lang="en-US" sz="2200" b="1" i="1" dirty="0" err="1">
                <a:solidFill>
                  <a:srgbClr val="FFFFFF"/>
                </a:solidFill>
                <a:latin typeface="Arial" pitchFamily="34" charset="0"/>
                <a:cs typeface="Arial" pitchFamily="34" charset="0"/>
              </a:rPr>
              <a:t>llahu-akbar</a:t>
            </a:r>
            <a:r>
              <a:rPr lang="en-US" sz="2200" b="1" dirty="0">
                <a:solidFill>
                  <a:srgbClr val="FFFFFF"/>
                </a:solidFill>
                <a:latin typeface="Arial" pitchFamily="34" charset="0"/>
                <a:cs typeface="Arial" pitchFamily="34" charset="0"/>
              </a:rPr>
              <a:t>) and then say... (the forthcoming form of </a:t>
            </a:r>
            <a:r>
              <a:rPr lang="en-US" sz="2200" b="1" dirty="0" err="1">
                <a:solidFill>
                  <a:srgbClr val="FFFFFF"/>
                </a:solidFill>
                <a:latin typeface="Arial" pitchFamily="34" charset="0"/>
                <a:cs typeface="Arial" pitchFamily="34" charset="0"/>
              </a:rPr>
              <a:t>Ziyarah</a:t>
            </a:r>
            <a:r>
              <a:rPr lang="en-US" sz="2200" b="1" dirty="0">
                <a:solidFill>
                  <a:srgbClr val="FFFFFF"/>
                </a:solidFill>
                <a:latin typeface="Arial" pitchFamily="34" charset="0"/>
                <a:cs typeface="Arial" pitchFamily="34" charset="0"/>
              </a:rPr>
              <a:t>). If you do so, you will have said the prayer that is said by the angels who visit Imam al-</a:t>
            </a:r>
            <a:r>
              <a:rPr lang="en-US" sz="2200" b="1" dirty="0" err="1">
                <a:solidFill>
                  <a:srgbClr val="FFFFFF"/>
                </a:solidFill>
                <a:latin typeface="Arial" pitchFamily="34" charset="0"/>
                <a:cs typeface="Arial" pitchFamily="34" charset="0"/>
              </a:rPr>
              <a:t>Husayn</a:t>
            </a:r>
            <a:r>
              <a:rPr lang="en-US" sz="2200" b="1" dirty="0">
                <a:solidFill>
                  <a:srgbClr val="FFFFFF"/>
                </a:solidFill>
                <a:latin typeface="Arial" pitchFamily="34" charset="0"/>
                <a:cs typeface="Arial" pitchFamily="34" charset="0"/>
              </a:rPr>
              <a:t> (A). You will be also raised one hundred million ranks to join the rank of those who were martyred with him (i.e. Imam al-</a:t>
            </a:r>
            <a:r>
              <a:rPr lang="en-US" sz="2200" b="1" dirty="0" err="1">
                <a:solidFill>
                  <a:srgbClr val="FFFFFF"/>
                </a:solidFill>
                <a:latin typeface="Arial" pitchFamily="34" charset="0"/>
                <a:cs typeface="Arial" pitchFamily="34" charset="0"/>
              </a:rPr>
              <a:t>Husayn</a:t>
            </a:r>
            <a:r>
              <a:rPr lang="en-US" sz="2200" b="1" dirty="0">
                <a:solidFill>
                  <a:srgbClr val="FFFFFF"/>
                </a:solidFill>
                <a:latin typeface="Arial" pitchFamily="34" charset="0"/>
                <a:cs typeface="Arial" pitchFamily="34" charset="0"/>
              </a:rPr>
              <a:t>) and you will be included with their group. You will, moreover, be awarded the reward of the visiting of all Prophets and Messengers as well as the reward of all the visitors of Imam al-</a:t>
            </a:r>
            <a:r>
              <a:rPr lang="en-US" sz="2200" b="1" dirty="0" err="1">
                <a:solidFill>
                  <a:srgbClr val="FFFFFF"/>
                </a:solidFill>
                <a:latin typeface="Arial" pitchFamily="34" charset="0"/>
                <a:cs typeface="Arial" pitchFamily="34" charset="0"/>
              </a:rPr>
              <a:t>Husayn</a:t>
            </a:r>
            <a:r>
              <a:rPr lang="en-US" sz="2200" b="1" dirty="0">
                <a:solidFill>
                  <a:srgbClr val="FFFFFF"/>
                </a:solidFill>
                <a:latin typeface="Arial" pitchFamily="34" charset="0"/>
                <a:cs typeface="Arial" pitchFamily="34" charset="0"/>
              </a:rPr>
              <a:t> (A) since the day of his martyrdom. Peace of Allah be upon him and upon his household.</a:t>
            </a:r>
          </a:p>
        </p:txBody>
      </p:sp>
    </p:spTree>
    <p:extLst>
      <p:ext uri="{BB962C8B-B14F-4D97-AF65-F5344CB8AC3E}">
        <p14:creationId xmlns:p14="http://schemas.microsoft.com/office/powerpoint/2010/main" val="3614423179"/>
      </p:ext>
    </p:extLst>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602773"/>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اَللَّهُمَّ </a:t>
            </a:r>
            <a:r>
              <a:rPr lang="ar-SA" sz="9200" kern="1200" dirty="0" err="1">
                <a:solidFill>
                  <a:schemeClr val="bg1"/>
                </a:solidFill>
                <a:latin typeface="_PDMS_Saleem_QuranFont" pitchFamily="2" charset="-78"/>
                <a:ea typeface="+mn-ea"/>
                <a:cs typeface="_PDMS_Saleem_QuranFont" pitchFamily="2" charset="-78"/>
              </a:rPr>
              <a:t>ٱجْعَلْنِي</a:t>
            </a:r>
            <a:r>
              <a:rPr lang="ar-SA" sz="9200" kern="1200" dirty="0">
                <a:solidFill>
                  <a:schemeClr val="bg1"/>
                </a:solidFill>
                <a:latin typeface="_PDMS_Saleem_QuranFont" pitchFamily="2" charset="-78"/>
                <a:ea typeface="+mn-ea"/>
                <a:cs typeface="_PDMS_Saleem_QuranFont" pitchFamily="2" charset="-78"/>
              </a:rPr>
              <a:t> عِنْدَكَ وَجِيهاً</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O Allah, (please) make me illustrious in Your sight</a:t>
            </a:r>
          </a:p>
          <a:p>
            <a:pPr marL="342900" indent="-342900" eaLnBrk="1" hangingPunct="1">
              <a:defRPr/>
            </a:pPr>
            <a:r>
              <a:rPr lang="ur-PK" sz="3600" dirty="0">
                <a:solidFill>
                  <a:schemeClr val="tx1"/>
                </a:solidFill>
              </a:rPr>
              <a:t>خدا وندا قرار دے تو مجھے اپنے نزدیک سرخروئی </a:t>
            </a:r>
            <a:endParaRPr lang="en-US" sz="3600" b="1" kern="1200" dirty="0">
              <a:solidFill>
                <a:schemeClr val="tx1"/>
              </a:solidFill>
              <a:ea typeface="MS Mincho" pitchFamily="49" charset="-128"/>
            </a:endParaRPr>
          </a:p>
        </p:txBody>
      </p:sp>
      <p:sp>
        <p:nvSpPr>
          <p:cNvPr id="5734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allahumma ij`alni `indaka wajihan</a:t>
            </a:r>
          </a:p>
        </p:txBody>
      </p:sp>
      <p:sp>
        <p:nvSpPr>
          <p:cNvPr id="5734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5735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364107" y="6113658"/>
            <a:ext cx="3999813" cy="369332"/>
          </a:xfrm>
          <a:prstGeom prst="rect">
            <a:avLst/>
          </a:prstGeom>
        </p:spPr>
        <p:txBody>
          <a:bodyPr wrap="none">
            <a:spAutoFit/>
          </a:bodyPr>
          <a:lstStyle/>
          <a:p>
            <a:r>
              <a:rPr lang="hi-IN" dirty="0"/>
              <a:t>ख़ुदा</a:t>
            </a:r>
            <a:r>
              <a:rPr lang="en-IN" dirty="0"/>
              <a:t> </a:t>
            </a:r>
            <a:r>
              <a:rPr lang="hi-IN" dirty="0"/>
              <a:t>वंदा</a:t>
            </a:r>
            <a:r>
              <a:rPr lang="en-IN" dirty="0"/>
              <a:t> </a:t>
            </a:r>
            <a:r>
              <a:rPr lang="hi-IN" dirty="0"/>
              <a:t>क़रार</a:t>
            </a:r>
            <a:r>
              <a:rPr lang="en-IN" dirty="0"/>
              <a:t> </a:t>
            </a:r>
            <a:r>
              <a:rPr lang="hi-IN" dirty="0"/>
              <a:t>दे</a:t>
            </a:r>
            <a:r>
              <a:rPr lang="en-IN" dirty="0"/>
              <a:t>  </a:t>
            </a:r>
            <a:r>
              <a:rPr lang="hi-IN" dirty="0"/>
              <a:t>अपने</a:t>
            </a:r>
            <a:r>
              <a:rPr lang="en-IN" dirty="0"/>
              <a:t> </a:t>
            </a:r>
            <a:r>
              <a:rPr lang="hi-IN" dirty="0"/>
              <a:t>नज़दीक</a:t>
            </a:r>
            <a:r>
              <a:rPr lang="en-IN" dirty="0"/>
              <a:t> </a:t>
            </a:r>
            <a:r>
              <a:rPr lang="hi-IN" dirty="0"/>
              <a:t>सर</a:t>
            </a:r>
            <a:r>
              <a:rPr lang="en-IN" dirty="0"/>
              <a:t>'</a:t>
            </a:r>
            <a:r>
              <a:rPr lang="hi-IN" dirty="0"/>
              <a:t>ख़ुरूए</a:t>
            </a:r>
            <a:r>
              <a:rPr lang="en-IN" dirty="0"/>
              <a:t> </a:t>
            </a:r>
          </a:p>
        </p:txBody>
      </p:sp>
    </p:spTree>
    <p:extLst>
      <p:ext uri="{BB962C8B-B14F-4D97-AF65-F5344CB8AC3E}">
        <p14:creationId xmlns:p14="http://schemas.microsoft.com/office/powerpoint/2010/main" val="1263137829"/>
      </p:ext>
    </p:extLst>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76200" y="1458645"/>
            <a:ext cx="12037031" cy="1470025"/>
          </a:xfrm>
        </p:spPr>
        <p:txBody>
          <a:bodyPr/>
          <a:lstStyle/>
          <a:p>
            <a:pPr rtl="1" eaLnBrk="1" hangingPunct="1">
              <a:lnSpc>
                <a:spcPts val="8000"/>
              </a:lnSpc>
              <a:defRPr/>
            </a:pPr>
            <a:r>
              <a:rPr lang="ar-SA" sz="9200" kern="1200" dirty="0" err="1">
                <a:solidFill>
                  <a:schemeClr val="bg1"/>
                </a:solidFill>
                <a:latin typeface="_PDMS_Saleem_QuranFont" pitchFamily="2" charset="-78"/>
                <a:ea typeface="+mn-ea"/>
                <a:cs typeface="_PDMS_Saleem_QuranFont" pitchFamily="2" charset="-78"/>
              </a:rPr>
              <a:t>بِٱلْحُسَيْنِ</a:t>
            </a:r>
            <a:r>
              <a:rPr lang="ar-SA" sz="9200" kern="1200" dirty="0">
                <a:solidFill>
                  <a:schemeClr val="bg1"/>
                </a:solidFill>
                <a:latin typeface="_PDMS_Saleem_QuranFont" pitchFamily="2" charset="-78"/>
                <a:ea typeface="+mn-ea"/>
                <a:cs typeface="_PDMS_Saleem_QuranFont" pitchFamily="2" charset="-78"/>
              </a:rPr>
              <a:t> عَلَيْهِ </a:t>
            </a:r>
            <a:r>
              <a:rPr lang="ar-SA" sz="9200" kern="1200" dirty="0" err="1">
                <a:solidFill>
                  <a:schemeClr val="bg1"/>
                </a:solidFill>
                <a:latin typeface="_PDMS_Saleem_QuranFont" pitchFamily="2" charset="-78"/>
                <a:ea typeface="+mn-ea"/>
                <a:cs typeface="_PDMS_Saleem_QuranFont" pitchFamily="2" charset="-78"/>
              </a:rPr>
              <a:t>ٱلسَّلاَمُ</a:t>
            </a:r>
            <a:r>
              <a:rPr lang="ar-SA" sz="9200" kern="1200" dirty="0">
                <a:solidFill>
                  <a:schemeClr val="bg1"/>
                </a:solidFill>
                <a:latin typeface="_PDMS_Saleem_QuranFont" pitchFamily="2" charset="-78"/>
                <a:ea typeface="+mn-ea"/>
                <a:cs typeface="_PDMS_Saleem_QuranFont" pitchFamily="2" charset="-78"/>
              </a:rPr>
              <a:t> فِي </a:t>
            </a:r>
            <a:r>
              <a:rPr lang="ar-SA" sz="9200" kern="1200" dirty="0" err="1">
                <a:solidFill>
                  <a:schemeClr val="bg1"/>
                </a:solidFill>
                <a:latin typeface="_PDMS_Saleem_QuranFont" pitchFamily="2" charset="-78"/>
                <a:ea typeface="+mn-ea"/>
                <a:cs typeface="_PDMS_Saleem_QuranFont" pitchFamily="2" charset="-78"/>
              </a:rPr>
              <a:t>ٱلدُّنْيَا</a:t>
            </a:r>
            <a:r>
              <a:rPr lang="ar-SA" sz="9200" kern="1200" dirty="0">
                <a:solidFill>
                  <a:schemeClr val="bg1"/>
                </a:solidFill>
                <a:latin typeface="_PDMS_Saleem_QuranFont" pitchFamily="2" charset="-78"/>
                <a:ea typeface="+mn-ea"/>
                <a:cs typeface="_PDMS_Saleem_QuranFont" pitchFamily="2" charset="-78"/>
              </a:rPr>
              <a:t> </a:t>
            </a:r>
            <a:r>
              <a:rPr lang="ar-SA" sz="9200" kern="1200" dirty="0" err="1">
                <a:solidFill>
                  <a:schemeClr val="bg1"/>
                </a:solidFill>
                <a:latin typeface="_PDMS_Saleem_QuranFont" pitchFamily="2" charset="-78"/>
                <a:ea typeface="+mn-ea"/>
                <a:cs typeface="_PDMS_Saleem_QuranFont" pitchFamily="2" charset="-78"/>
              </a:rPr>
              <a:t>وَٱلآخِرَةِ</a:t>
            </a:r>
            <a:endParaRPr lang="ar-SA" sz="92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in the name of al-</a:t>
            </a:r>
            <a:r>
              <a:rPr lang="en-US" sz="2800" b="1" kern="1200" dirty="0" err="1">
                <a:solidFill>
                  <a:schemeClr val="tx1"/>
                </a:solidFill>
                <a:ea typeface="MS Mincho" pitchFamily="49" charset="-128"/>
              </a:rPr>
              <a:t>Husayn</a:t>
            </a:r>
            <a:r>
              <a:rPr lang="en-US" sz="2800" b="1" kern="1200" dirty="0">
                <a:solidFill>
                  <a:schemeClr val="tx1"/>
                </a:solidFill>
                <a:ea typeface="MS Mincho" pitchFamily="49" charset="-128"/>
              </a:rPr>
              <a:t>, peace be upon him, in this world and in the Hereafter.</a:t>
            </a:r>
          </a:p>
          <a:p>
            <a:pPr marL="342900" indent="-342900" eaLnBrk="1" hangingPunct="1">
              <a:defRPr/>
            </a:pPr>
            <a:r>
              <a:rPr lang="ur-PK" sz="2800" dirty="0">
                <a:solidFill>
                  <a:schemeClr val="tx1"/>
                </a:solidFill>
              </a:rPr>
              <a:t>حضرت امام حسین علیھ السلام کے ساتھ دنیا و آخرت میں</a:t>
            </a:r>
            <a:endParaRPr lang="en-US" sz="2800" b="1" kern="1200" dirty="0">
              <a:solidFill>
                <a:schemeClr val="tx1"/>
              </a:solidFill>
              <a:ea typeface="MS Mincho" pitchFamily="49" charset="-128"/>
            </a:endParaRPr>
          </a:p>
        </p:txBody>
      </p:sp>
      <p:sp>
        <p:nvSpPr>
          <p:cNvPr id="5837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bilhusayni `alayhi alssalamu fi alddunya wal-akhirati</a:t>
            </a:r>
          </a:p>
        </p:txBody>
      </p:sp>
      <p:sp>
        <p:nvSpPr>
          <p:cNvPr id="5837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5837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924490" y="6271313"/>
            <a:ext cx="5460149" cy="369332"/>
          </a:xfrm>
          <a:prstGeom prst="rect">
            <a:avLst/>
          </a:prstGeom>
        </p:spPr>
        <p:txBody>
          <a:bodyPr wrap="none">
            <a:spAutoFit/>
          </a:bodyPr>
          <a:lstStyle/>
          <a:p>
            <a:r>
              <a:rPr lang="hi-IN" dirty="0"/>
              <a:t>हज़रत</a:t>
            </a:r>
            <a:r>
              <a:rPr lang="en-IN" dirty="0"/>
              <a:t> </a:t>
            </a:r>
            <a:r>
              <a:rPr lang="hi-IN" dirty="0"/>
              <a:t>इमाम</a:t>
            </a:r>
            <a:r>
              <a:rPr lang="en-IN" dirty="0"/>
              <a:t> </a:t>
            </a:r>
            <a:r>
              <a:rPr lang="hi-IN" dirty="0"/>
              <a:t>हुसैन</a:t>
            </a:r>
            <a:r>
              <a:rPr lang="en-IN" dirty="0"/>
              <a:t> </a:t>
            </a:r>
            <a:r>
              <a:rPr lang="hi-IN" dirty="0"/>
              <a:t>अलैहि</a:t>
            </a:r>
            <a:r>
              <a:rPr lang="en-IN" dirty="0"/>
              <a:t> </a:t>
            </a:r>
            <a:r>
              <a:rPr lang="hi-IN" dirty="0"/>
              <a:t>सलाम</a:t>
            </a:r>
            <a:r>
              <a:rPr lang="en-IN" dirty="0"/>
              <a:t> </a:t>
            </a:r>
            <a:r>
              <a:rPr lang="hi-IN" dirty="0"/>
              <a:t>के</a:t>
            </a:r>
            <a:r>
              <a:rPr lang="en-IN" dirty="0"/>
              <a:t> </a:t>
            </a:r>
            <a:r>
              <a:rPr lang="hi-IN" dirty="0"/>
              <a:t>साथ</a:t>
            </a:r>
            <a:r>
              <a:rPr lang="en-IN" dirty="0"/>
              <a:t> </a:t>
            </a:r>
            <a:r>
              <a:rPr lang="hi-IN" dirty="0"/>
              <a:t>दुन्या</a:t>
            </a:r>
            <a:r>
              <a:rPr lang="en-IN" dirty="0"/>
              <a:t> </a:t>
            </a:r>
            <a:r>
              <a:rPr lang="hi-IN" dirty="0"/>
              <a:t>आख़ेरत</a:t>
            </a:r>
            <a:r>
              <a:rPr lang="en-IN" dirty="0"/>
              <a:t> </a:t>
            </a:r>
            <a:r>
              <a:rPr lang="hi-IN" dirty="0"/>
              <a:t>में</a:t>
            </a:r>
            <a:r>
              <a:rPr lang="en-IN" dirty="0"/>
              <a:t>, </a:t>
            </a:r>
          </a:p>
        </p:txBody>
      </p:sp>
    </p:spTree>
    <p:extLst>
      <p:ext uri="{BB962C8B-B14F-4D97-AF65-F5344CB8AC3E}">
        <p14:creationId xmlns:p14="http://schemas.microsoft.com/office/powerpoint/2010/main" val="2124914865"/>
      </p:ext>
    </p:extLst>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397001"/>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يَا ابَا عَبْدِ </a:t>
            </a:r>
            <a:r>
              <a:rPr lang="ar-SA" sz="9200" kern="1200" dirty="0" err="1">
                <a:solidFill>
                  <a:schemeClr val="bg1"/>
                </a:solidFill>
                <a:latin typeface="_PDMS_Saleem_QuranFont" pitchFamily="2" charset="-78"/>
                <a:ea typeface="+mn-ea"/>
                <a:cs typeface="_PDMS_Saleem_QuranFont" pitchFamily="2" charset="-78"/>
              </a:rPr>
              <a:t>ٱللَّهِ</a:t>
            </a:r>
            <a:endParaRPr lang="ar-SA" sz="92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599" y="3244334"/>
            <a:ext cx="8686800" cy="1752600"/>
          </a:xfrm>
        </p:spPr>
        <p:txBody>
          <a:bodyPr/>
          <a:lstStyle/>
          <a:p>
            <a:pPr marL="342900" indent="-342900" eaLnBrk="1" hangingPunct="1">
              <a:defRPr/>
            </a:pPr>
            <a:r>
              <a:rPr lang="en-US" sz="3600" b="1" kern="1200" dirty="0">
                <a:solidFill>
                  <a:schemeClr val="tx1"/>
                </a:solidFill>
                <a:ea typeface="MS Mincho" pitchFamily="49" charset="-128"/>
              </a:rPr>
              <a:t>O Abu-`Abdullah,</a:t>
            </a:r>
          </a:p>
          <a:p>
            <a:pPr marL="342900" indent="-342900" eaLnBrk="1" hangingPunct="1">
              <a:defRPr/>
            </a:pPr>
            <a:r>
              <a:rPr lang="ur-PK" sz="3600" dirty="0">
                <a:solidFill>
                  <a:schemeClr val="tx1"/>
                </a:solidFill>
              </a:rPr>
              <a:t>اے ابو عبد الله الحسین (</a:t>
            </a:r>
            <a:endParaRPr lang="en-US" sz="3600" b="1" kern="1200" dirty="0">
              <a:solidFill>
                <a:schemeClr val="tx1"/>
              </a:solidFill>
              <a:ea typeface="MS Mincho" pitchFamily="49" charset="-128"/>
            </a:endParaRPr>
          </a:p>
        </p:txBody>
      </p:sp>
      <p:sp>
        <p:nvSpPr>
          <p:cNvPr id="5939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ya aba `abdillahi</a:t>
            </a:r>
          </a:p>
        </p:txBody>
      </p:sp>
      <p:sp>
        <p:nvSpPr>
          <p:cNvPr id="5939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5939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794258" y="4732705"/>
            <a:ext cx="2755883" cy="369332"/>
          </a:xfrm>
          <a:prstGeom prst="rect">
            <a:avLst/>
          </a:prstGeom>
        </p:spPr>
        <p:txBody>
          <a:bodyPr wrap="none">
            <a:spAutoFit/>
          </a:bodyPr>
          <a:lstStyle/>
          <a:p>
            <a:r>
              <a:rPr lang="hi-IN" dirty="0"/>
              <a:t>ऐ</a:t>
            </a:r>
            <a:r>
              <a:rPr lang="en-IN" dirty="0"/>
              <a:t> </a:t>
            </a:r>
            <a:r>
              <a:rPr lang="hi-IN" dirty="0"/>
              <a:t>अबु</a:t>
            </a:r>
            <a:r>
              <a:rPr lang="en-IN" dirty="0"/>
              <a:t> ';</a:t>
            </a:r>
            <a:r>
              <a:rPr lang="hi-IN" dirty="0"/>
              <a:t>अब्दुल्लाह</a:t>
            </a:r>
            <a:r>
              <a:rPr lang="en-IN" dirty="0"/>
              <a:t> </a:t>
            </a:r>
            <a:r>
              <a:rPr lang="hi-IN" dirty="0"/>
              <a:t>अल</a:t>
            </a:r>
            <a:r>
              <a:rPr lang="en-IN" dirty="0"/>
              <a:t>'</a:t>
            </a:r>
            <a:r>
              <a:rPr lang="hi-IN" dirty="0"/>
              <a:t>हुसैन</a:t>
            </a:r>
            <a:r>
              <a:rPr lang="en-IN" dirty="0"/>
              <a:t> </a:t>
            </a:r>
          </a:p>
        </p:txBody>
      </p:sp>
    </p:spTree>
    <p:extLst>
      <p:ext uri="{BB962C8B-B14F-4D97-AF65-F5344CB8AC3E}">
        <p14:creationId xmlns:p14="http://schemas.microsoft.com/office/powerpoint/2010/main" val="35119752"/>
      </p:ext>
    </p:extLst>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649858" y="1417549"/>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إِنِّي اتَقَرَّبُ </a:t>
            </a:r>
            <a:r>
              <a:rPr lang="ar-SA" sz="9200" kern="1200" dirty="0" err="1">
                <a:solidFill>
                  <a:schemeClr val="bg1"/>
                </a:solidFill>
                <a:latin typeface="_PDMS_Saleem_QuranFont" pitchFamily="2" charset="-78"/>
                <a:ea typeface="+mn-ea"/>
                <a:cs typeface="_PDMS_Saleem_QuranFont" pitchFamily="2" charset="-78"/>
              </a:rPr>
              <a:t>إِلَىٰ</a:t>
            </a:r>
            <a:r>
              <a:rPr lang="ar-SA" sz="9200" kern="1200" dirty="0">
                <a:solidFill>
                  <a:schemeClr val="bg1"/>
                </a:solidFill>
                <a:latin typeface="_PDMS_Saleem_QuranFont" pitchFamily="2" charset="-78"/>
                <a:ea typeface="+mn-ea"/>
                <a:cs typeface="_PDMS_Saleem_QuranFont" pitchFamily="2" charset="-78"/>
              </a:rPr>
              <a:t> </a:t>
            </a:r>
            <a:r>
              <a:rPr lang="ar-SA" sz="9200" kern="1200" dirty="0" err="1">
                <a:solidFill>
                  <a:schemeClr val="bg1"/>
                </a:solidFill>
                <a:latin typeface="_PDMS_Saleem_QuranFont" pitchFamily="2" charset="-78"/>
                <a:ea typeface="+mn-ea"/>
                <a:cs typeface="_PDMS_Saleem_QuranFont" pitchFamily="2" charset="-78"/>
              </a:rPr>
              <a:t>ٱللَّهِ</a:t>
            </a:r>
            <a:r>
              <a:rPr lang="ar-SA" sz="9200" kern="1200" dirty="0">
                <a:solidFill>
                  <a:schemeClr val="bg1"/>
                </a:solidFill>
                <a:latin typeface="_PDMS_Saleem_QuranFont" pitchFamily="2" charset="-78"/>
                <a:ea typeface="+mn-ea"/>
                <a:cs typeface="_PDMS_Saleem_QuranFont" pitchFamily="2" charset="-78"/>
              </a:rPr>
              <a:t> </a:t>
            </a:r>
            <a:r>
              <a:rPr lang="ar-SA" sz="9200" kern="1200" dirty="0" err="1">
                <a:solidFill>
                  <a:schemeClr val="bg1"/>
                </a:solidFill>
                <a:latin typeface="_PDMS_Saleem_QuranFont" pitchFamily="2" charset="-78"/>
                <a:ea typeface="+mn-ea"/>
                <a:cs typeface="_PDMS_Saleem_QuranFont" pitchFamily="2" charset="-78"/>
              </a:rPr>
              <a:t>وَإِلَىٰ</a:t>
            </a:r>
            <a:r>
              <a:rPr lang="ar-SA" sz="9200" kern="1200" dirty="0">
                <a:solidFill>
                  <a:schemeClr val="bg1"/>
                </a:solidFill>
                <a:latin typeface="_PDMS_Saleem_QuranFont" pitchFamily="2" charset="-78"/>
                <a:ea typeface="+mn-ea"/>
                <a:cs typeface="_PDMS_Saleem_QuranFont" pitchFamily="2" charset="-78"/>
              </a:rPr>
              <a:t> رَسُولِهِ</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I do seek nearness to Allah, to His Messenger,</a:t>
            </a:r>
          </a:p>
          <a:p>
            <a:pPr marL="342900" indent="-342900" eaLnBrk="1" hangingPunct="1">
              <a:defRPr/>
            </a:pPr>
            <a:r>
              <a:rPr lang="ur-PK" sz="3600" dirty="0">
                <a:solidFill>
                  <a:schemeClr val="tx1"/>
                </a:solidFill>
              </a:rPr>
              <a:t>میں تقرب چاھتا ہوں بارگاہ خدا اور رسول خدا (ص)</a:t>
            </a:r>
            <a:endParaRPr lang="en-US" sz="3600" b="1" kern="1200" dirty="0">
              <a:solidFill>
                <a:schemeClr val="tx1"/>
              </a:solidFill>
              <a:ea typeface="MS Mincho" pitchFamily="49" charset="-128"/>
            </a:endParaRPr>
          </a:p>
        </p:txBody>
      </p:sp>
      <p:sp>
        <p:nvSpPr>
          <p:cNvPr id="6042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inni ataqarrabu ila allahi wa ila rasulihi</a:t>
            </a:r>
          </a:p>
        </p:txBody>
      </p:sp>
      <p:sp>
        <p:nvSpPr>
          <p:cNvPr id="6042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6042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586291" y="5987534"/>
            <a:ext cx="4451860" cy="369332"/>
          </a:xfrm>
          <a:prstGeom prst="rect">
            <a:avLst/>
          </a:prstGeom>
        </p:spPr>
        <p:txBody>
          <a:bodyPr wrap="none">
            <a:spAutoFit/>
          </a:bodyPr>
          <a:lstStyle/>
          <a:p>
            <a:r>
              <a:rPr lang="hi-IN" dirty="0"/>
              <a:t>मैं</a:t>
            </a:r>
            <a:r>
              <a:rPr lang="en-IN" dirty="0"/>
              <a:t> </a:t>
            </a:r>
            <a:r>
              <a:rPr lang="hi-IN" dirty="0"/>
              <a:t>तक़र्रुब</a:t>
            </a:r>
            <a:r>
              <a:rPr lang="en-IN" dirty="0"/>
              <a:t> </a:t>
            </a:r>
            <a:r>
              <a:rPr lang="hi-IN" dirty="0"/>
              <a:t>चाहता</a:t>
            </a:r>
            <a:r>
              <a:rPr lang="en-IN" dirty="0"/>
              <a:t> </a:t>
            </a:r>
            <a:r>
              <a:rPr lang="hi-IN" dirty="0"/>
              <a:t>हूँ</a:t>
            </a:r>
            <a:r>
              <a:rPr lang="en-IN" dirty="0"/>
              <a:t> </a:t>
            </a:r>
            <a:r>
              <a:rPr lang="hi-IN" dirty="0"/>
              <a:t>बारगाहे</a:t>
            </a:r>
            <a:r>
              <a:rPr lang="en-IN" dirty="0"/>
              <a:t> </a:t>
            </a:r>
            <a:r>
              <a:rPr lang="hi-IN" dirty="0"/>
              <a:t>ख़ुदा</a:t>
            </a:r>
            <a:r>
              <a:rPr lang="en-IN" dirty="0"/>
              <a:t> </a:t>
            </a:r>
            <a:r>
              <a:rPr lang="hi-IN" dirty="0"/>
              <a:t>और</a:t>
            </a:r>
            <a:r>
              <a:rPr lang="en-IN" dirty="0"/>
              <a:t> </a:t>
            </a:r>
            <a:r>
              <a:rPr lang="hi-IN" dirty="0"/>
              <a:t>रसूले</a:t>
            </a:r>
            <a:r>
              <a:rPr lang="en-IN" dirty="0"/>
              <a:t> </a:t>
            </a:r>
            <a:r>
              <a:rPr lang="hi-IN" dirty="0"/>
              <a:t>ख़ुदा</a:t>
            </a:r>
            <a:r>
              <a:rPr lang="en-IN" dirty="0"/>
              <a:t> </a:t>
            </a:r>
          </a:p>
        </p:txBody>
      </p:sp>
    </p:spTree>
    <p:extLst>
      <p:ext uri="{BB962C8B-B14F-4D97-AF65-F5344CB8AC3E}">
        <p14:creationId xmlns:p14="http://schemas.microsoft.com/office/powerpoint/2010/main" val="516038319"/>
      </p:ext>
    </p:extLst>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90700" y="1397001"/>
            <a:ext cx="8763000" cy="1470025"/>
          </a:xfrm>
        </p:spPr>
        <p:txBody>
          <a:bodyPr/>
          <a:lstStyle/>
          <a:p>
            <a:pPr rtl="1" eaLnBrk="1" hangingPunct="1">
              <a:lnSpc>
                <a:spcPts val="8000"/>
              </a:lnSpc>
              <a:defRPr/>
            </a:pPr>
            <a:r>
              <a:rPr lang="ar-SA" sz="9200" kern="1200" dirty="0" err="1">
                <a:solidFill>
                  <a:schemeClr val="bg1"/>
                </a:solidFill>
                <a:latin typeface="_PDMS_Saleem_QuranFont" pitchFamily="2" charset="-78"/>
                <a:ea typeface="+mn-ea"/>
                <a:cs typeface="_PDMS_Saleem_QuranFont" pitchFamily="2" charset="-78"/>
              </a:rPr>
              <a:t>وَإِلَىٰ</a:t>
            </a:r>
            <a:r>
              <a:rPr lang="ar-SA" sz="9200" kern="1200" dirty="0">
                <a:solidFill>
                  <a:schemeClr val="bg1"/>
                </a:solidFill>
                <a:latin typeface="_PDMS_Saleem_QuranFont" pitchFamily="2" charset="-78"/>
                <a:ea typeface="+mn-ea"/>
                <a:cs typeface="_PDMS_Saleem_QuranFont" pitchFamily="2" charset="-78"/>
              </a:rPr>
              <a:t> امِيرِ </a:t>
            </a:r>
            <a:r>
              <a:rPr lang="ar-SA" sz="9200" kern="1200" dirty="0" err="1">
                <a:solidFill>
                  <a:schemeClr val="bg1"/>
                </a:solidFill>
                <a:latin typeface="_PDMS_Saleem_QuranFont" pitchFamily="2" charset="-78"/>
                <a:ea typeface="+mn-ea"/>
                <a:cs typeface="_PDMS_Saleem_QuranFont" pitchFamily="2" charset="-78"/>
              </a:rPr>
              <a:t>ٱلْمُؤْمِنِينَ</a:t>
            </a:r>
            <a:r>
              <a:rPr lang="ar-SA" sz="9200" kern="1200" dirty="0">
                <a:solidFill>
                  <a:schemeClr val="bg1"/>
                </a:solidFill>
                <a:latin typeface="_PDMS_Saleem_QuranFont" pitchFamily="2" charset="-78"/>
                <a:ea typeface="+mn-ea"/>
                <a:cs typeface="_PDMS_Saleem_QuranFont" pitchFamily="2" charset="-78"/>
              </a:rPr>
              <a:t> </a:t>
            </a:r>
            <a:r>
              <a:rPr lang="ar-SA" sz="9200" kern="1200" dirty="0" err="1">
                <a:solidFill>
                  <a:schemeClr val="bg1"/>
                </a:solidFill>
                <a:latin typeface="_PDMS_Saleem_QuranFont" pitchFamily="2" charset="-78"/>
                <a:ea typeface="+mn-ea"/>
                <a:cs typeface="_PDMS_Saleem_QuranFont" pitchFamily="2" charset="-78"/>
              </a:rPr>
              <a:t>وَإِلَىٰ</a:t>
            </a:r>
            <a:r>
              <a:rPr lang="ar-SA" sz="9200" kern="1200" dirty="0">
                <a:solidFill>
                  <a:schemeClr val="bg1"/>
                </a:solidFill>
                <a:latin typeface="_PDMS_Saleem_QuranFont" pitchFamily="2" charset="-78"/>
                <a:ea typeface="+mn-ea"/>
                <a:cs typeface="_PDMS_Saleem_QuranFont" pitchFamily="2" charset="-78"/>
              </a:rPr>
              <a:t> فَاطِمَةَ</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b="1" kern="1200" dirty="0">
                <a:solidFill>
                  <a:schemeClr val="tx1"/>
                </a:solidFill>
                <a:ea typeface="MS Mincho" pitchFamily="49" charset="-128"/>
              </a:rPr>
              <a:t>to the Commander of the Faithful, to Fatimah</a:t>
            </a:r>
            <a:r>
              <a:rPr lang="en-US" b="1" kern="1200" dirty="0" smtClean="0">
                <a:solidFill>
                  <a:schemeClr val="tx1"/>
                </a:solidFill>
                <a:ea typeface="MS Mincho" pitchFamily="49" charset="-128"/>
              </a:rPr>
              <a:t>,</a:t>
            </a:r>
          </a:p>
          <a:p>
            <a:pPr marL="342900" indent="-342900" eaLnBrk="1" hangingPunct="1">
              <a:defRPr/>
            </a:pPr>
            <a:r>
              <a:rPr lang="ur-PK" dirty="0">
                <a:solidFill>
                  <a:schemeClr val="tx1"/>
                </a:solidFill>
              </a:rPr>
              <a:t> اور حضرت امیر المومنین (ع) اور حضرت فاطمہ زہرا </a:t>
            </a:r>
            <a:endParaRPr lang="en-US" b="1" kern="1200" dirty="0">
              <a:solidFill>
                <a:schemeClr val="tx1"/>
              </a:solidFill>
              <a:ea typeface="MS Mincho" pitchFamily="49" charset="-128"/>
            </a:endParaRPr>
          </a:p>
        </p:txBody>
      </p:sp>
      <p:sp>
        <p:nvSpPr>
          <p:cNvPr id="6144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it-IT" sz="3200" b="1" i="1">
                <a:solidFill>
                  <a:srgbClr val="FFFFFF"/>
                </a:solidFill>
                <a:ea typeface="MS Mincho" pitchFamily="49" charset="-128"/>
              </a:rPr>
              <a:t>wa ila amiri almu'minina wa ila fatimata</a:t>
            </a:r>
            <a:endParaRPr lang="fi-FI" sz="3200" b="1" i="1">
              <a:solidFill>
                <a:srgbClr val="FFFFFF"/>
              </a:solidFill>
              <a:ea typeface="MS Mincho" pitchFamily="49" charset="-128"/>
            </a:endParaRPr>
          </a:p>
        </p:txBody>
      </p:sp>
      <p:sp>
        <p:nvSpPr>
          <p:cNvPr id="6144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6144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514202" y="6050596"/>
            <a:ext cx="5163593" cy="369332"/>
          </a:xfrm>
          <a:prstGeom prst="rect">
            <a:avLst/>
          </a:prstGeom>
        </p:spPr>
        <p:txBody>
          <a:bodyPr wrap="none">
            <a:spAutoFit/>
          </a:bodyPr>
          <a:lstStyle/>
          <a:p>
            <a:r>
              <a:rPr lang="hi-IN" dirty="0"/>
              <a:t>और</a:t>
            </a:r>
            <a:r>
              <a:rPr lang="en-IN" dirty="0"/>
              <a:t> </a:t>
            </a:r>
            <a:r>
              <a:rPr lang="hi-IN" dirty="0"/>
              <a:t>हज़रत</a:t>
            </a:r>
            <a:r>
              <a:rPr lang="en-IN" dirty="0"/>
              <a:t> </a:t>
            </a:r>
            <a:r>
              <a:rPr lang="hi-IN" dirty="0"/>
              <a:t>अमीरुल</a:t>
            </a:r>
            <a:r>
              <a:rPr lang="en-IN" dirty="0"/>
              <a:t> </a:t>
            </a:r>
            <a:r>
              <a:rPr lang="hi-IN" dirty="0"/>
              <a:t>मोमिनीन</a:t>
            </a:r>
            <a:r>
              <a:rPr lang="en-IN" dirty="0"/>
              <a:t> </a:t>
            </a:r>
            <a:r>
              <a:rPr lang="hi-IN" dirty="0"/>
              <a:t>और</a:t>
            </a:r>
            <a:r>
              <a:rPr lang="en-IN" dirty="0"/>
              <a:t> </a:t>
            </a:r>
            <a:r>
              <a:rPr lang="hi-IN" dirty="0"/>
              <a:t>हज़रत</a:t>
            </a:r>
            <a:r>
              <a:rPr lang="en-IN" dirty="0"/>
              <a:t> </a:t>
            </a:r>
            <a:r>
              <a:rPr lang="hi-IN" dirty="0"/>
              <a:t>फात्मा</a:t>
            </a:r>
            <a:r>
              <a:rPr lang="en-IN" dirty="0"/>
              <a:t> </a:t>
            </a:r>
            <a:r>
              <a:rPr lang="hi-IN" dirty="0"/>
              <a:t>ज़हरा</a:t>
            </a:r>
            <a:r>
              <a:rPr lang="en-IN" dirty="0"/>
              <a:t> </a:t>
            </a:r>
          </a:p>
        </p:txBody>
      </p:sp>
    </p:spTree>
    <p:extLst>
      <p:ext uri="{BB962C8B-B14F-4D97-AF65-F5344CB8AC3E}">
        <p14:creationId xmlns:p14="http://schemas.microsoft.com/office/powerpoint/2010/main" val="430464587"/>
      </p:ext>
    </p:extLst>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90700" y="1602481"/>
            <a:ext cx="8763000" cy="1470025"/>
          </a:xfrm>
        </p:spPr>
        <p:txBody>
          <a:bodyPr/>
          <a:lstStyle/>
          <a:p>
            <a:pPr rtl="1" eaLnBrk="1" hangingPunct="1">
              <a:lnSpc>
                <a:spcPts val="8000"/>
              </a:lnSpc>
              <a:defRPr/>
            </a:pPr>
            <a:r>
              <a:rPr lang="ar-SA" sz="9200" kern="1200" dirty="0" err="1">
                <a:solidFill>
                  <a:schemeClr val="bg1"/>
                </a:solidFill>
                <a:latin typeface="_PDMS_Saleem_QuranFont" pitchFamily="2" charset="-78"/>
                <a:ea typeface="+mn-ea"/>
                <a:cs typeface="_PDMS_Saleem_QuranFont" pitchFamily="2" charset="-78"/>
              </a:rPr>
              <a:t>وَإِلَىٰ</a:t>
            </a:r>
            <a:r>
              <a:rPr lang="ar-SA" sz="9200" kern="1200" dirty="0">
                <a:solidFill>
                  <a:schemeClr val="bg1"/>
                </a:solidFill>
                <a:latin typeface="_PDMS_Saleem_QuranFont" pitchFamily="2" charset="-78"/>
                <a:ea typeface="+mn-ea"/>
                <a:cs typeface="_PDMS_Saleem_QuranFont" pitchFamily="2" charset="-78"/>
              </a:rPr>
              <a:t> </a:t>
            </a:r>
            <a:r>
              <a:rPr lang="ar-SA" sz="9200" kern="1200" dirty="0" err="1">
                <a:solidFill>
                  <a:schemeClr val="bg1"/>
                </a:solidFill>
                <a:latin typeface="_PDMS_Saleem_QuranFont" pitchFamily="2" charset="-78"/>
                <a:ea typeface="+mn-ea"/>
                <a:cs typeface="_PDMS_Saleem_QuranFont" pitchFamily="2" charset="-78"/>
              </a:rPr>
              <a:t>ٱلْحَسَنِ</a:t>
            </a:r>
            <a:r>
              <a:rPr lang="ar-SA" sz="9200" kern="1200" dirty="0">
                <a:solidFill>
                  <a:schemeClr val="bg1"/>
                </a:solidFill>
                <a:latin typeface="_PDMS_Saleem_QuranFont" pitchFamily="2" charset="-78"/>
                <a:ea typeface="+mn-ea"/>
                <a:cs typeface="_PDMS_Saleem_QuranFont" pitchFamily="2" charset="-78"/>
              </a:rPr>
              <a:t> وَإِلَيْكَ بِمُوَالاَتِكَ</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to al-</a:t>
            </a:r>
            <a:r>
              <a:rPr lang="en-US" sz="2800" b="1" kern="1200" dirty="0" err="1">
                <a:solidFill>
                  <a:schemeClr val="tx1"/>
                </a:solidFill>
                <a:ea typeface="MS Mincho" pitchFamily="49" charset="-128"/>
              </a:rPr>
              <a:t>Hasan</a:t>
            </a:r>
            <a:r>
              <a:rPr lang="en-US" sz="2800" b="1" kern="1200" dirty="0">
                <a:solidFill>
                  <a:schemeClr val="tx1"/>
                </a:solidFill>
                <a:ea typeface="MS Mincho" pitchFamily="49" charset="-128"/>
              </a:rPr>
              <a:t>, and to you by means of loyalty to you</a:t>
            </a:r>
          </a:p>
          <a:p>
            <a:pPr marL="342900" indent="-342900" eaLnBrk="1" hangingPunct="1">
              <a:defRPr/>
            </a:pPr>
            <a:r>
              <a:rPr lang="ur-PK" sz="2800" dirty="0">
                <a:solidFill>
                  <a:schemeClr val="tx1"/>
                </a:solidFill>
              </a:rPr>
              <a:t> اور حضرت امام حسن (ع) اور آپ کی جناب میں آپ کی محبّت کے سبب سے</a:t>
            </a:r>
            <a:endParaRPr lang="en-US" sz="2800" b="1" kern="1200" dirty="0">
              <a:solidFill>
                <a:schemeClr val="tx1"/>
              </a:solidFill>
              <a:ea typeface="MS Mincho" pitchFamily="49" charset="-128"/>
            </a:endParaRPr>
          </a:p>
        </p:txBody>
      </p:sp>
      <p:sp>
        <p:nvSpPr>
          <p:cNvPr id="6246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ila alhasani wa ilayka bimuwalatika</a:t>
            </a:r>
          </a:p>
        </p:txBody>
      </p:sp>
      <p:sp>
        <p:nvSpPr>
          <p:cNvPr id="6246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6247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313113" y="5990925"/>
            <a:ext cx="6096000" cy="646331"/>
          </a:xfrm>
          <a:prstGeom prst="rect">
            <a:avLst/>
          </a:prstGeom>
        </p:spPr>
        <p:txBody>
          <a:bodyPr>
            <a:spAutoFit/>
          </a:bodyPr>
          <a:lstStyle/>
          <a:p>
            <a:r>
              <a:rPr lang="hi-IN" dirty="0"/>
              <a:t>और</a:t>
            </a:r>
            <a:r>
              <a:rPr lang="en-IN" dirty="0"/>
              <a:t> </a:t>
            </a:r>
            <a:r>
              <a:rPr lang="hi-IN" dirty="0"/>
              <a:t>हज़रत</a:t>
            </a:r>
            <a:r>
              <a:rPr lang="en-IN" dirty="0"/>
              <a:t> </a:t>
            </a:r>
            <a:r>
              <a:rPr lang="hi-IN" dirty="0"/>
              <a:t>ईमाम</a:t>
            </a:r>
            <a:r>
              <a:rPr lang="en-IN" dirty="0"/>
              <a:t> </a:t>
            </a:r>
            <a:r>
              <a:rPr lang="hi-IN" dirty="0"/>
              <a:t>हसन</a:t>
            </a:r>
            <a:r>
              <a:rPr lang="en-IN" dirty="0"/>
              <a:t> </a:t>
            </a:r>
            <a:r>
              <a:rPr lang="hi-IN" dirty="0"/>
              <a:t>और</a:t>
            </a:r>
            <a:r>
              <a:rPr lang="en-IN" dirty="0"/>
              <a:t> </a:t>
            </a:r>
            <a:r>
              <a:rPr lang="hi-IN" dirty="0"/>
              <a:t>आपके</a:t>
            </a:r>
            <a:r>
              <a:rPr lang="en-IN" dirty="0"/>
              <a:t> </a:t>
            </a:r>
            <a:r>
              <a:rPr lang="hi-IN" dirty="0"/>
              <a:t>जनाब</a:t>
            </a:r>
            <a:r>
              <a:rPr lang="en-IN" dirty="0"/>
              <a:t> </a:t>
            </a:r>
            <a:r>
              <a:rPr lang="hi-IN" dirty="0"/>
              <a:t>में</a:t>
            </a:r>
            <a:r>
              <a:rPr lang="en-IN" dirty="0"/>
              <a:t> </a:t>
            </a:r>
            <a:r>
              <a:rPr lang="hi-IN" dirty="0"/>
              <a:t>आपकी</a:t>
            </a:r>
            <a:r>
              <a:rPr lang="en-IN" dirty="0"/>
              <a:t> </a:t>
            </a:r>
            <a:r>
              <a:rPr lang="hi-IN" dirty="0"/>
              <a:t>मुहब्बत</a:t>
            </a:r>
            <a:r>
              <a:rPr lang="en-IN" dirty="0"/>
              <a:t> </a:t>
            </a:r>
            <a:r>
              <a:rPr lang="hi-IN" dirty="0"/>
              <a:t>के</a:t>
            </a:r>
            <a:r>
              <a:rPr lang="en-IN" dirty="0"/>
              <a:t> </a:t>
            </a:r>
            <a:r>
              <a:rPr lang="hi-IN" dirty="0"/>
              <a:t>सबब</a:t>
            </a:r>
            <a:r>
              <a:rPr lang="en-IN" dirty="0"/>
              <a:t> </a:t>
            </a:r>
            <a:r>
              <a:rPr lang="hi-IN" dirty="0"/>
              <a:t>से</a:t>
            </a:r>
            <a:r>
              <a:rPr lang="en-IN" dirty="0"/>
              <a:t>  </a:t>
            </a:r>
          </a:p>
        </p:txBody>
      </p:sp>
    </p:spTree>
    <p:extLst>
      <p:ext uri="{BB962C8B-B14F-4D97-AF65-F5344CB8AC3E}">
        <p14:creationId xmlns:p14="http://schemas.microsoft.com/office/powerpoint/2010/main" val="3696796822"/>
      </p:ext>
    </p:extLst>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90700" y="1448371"/>
            <a:ext cx="8763000" cy="1470025"/>
          </a:xfrm>
        </p:spPr>
        <p:txBody>
          <a:bodyPr/>
          <a:lstStyle/>
          <a:p>
            <a:pPr rtl="1" eaLnBrk="1" hangingPunct="1">
              <a:lnSpc>
                <a:spcPts val="8000"/>
              </a:lnSpc>
              <a:defRPr/>
            </a:pPr>
            <a:r>
              <a:rPr lang="ar-SA" sz="9200" kern="1200" dirty="0" err="1">
                <a:solidFill>
                  <a:schemeClr val="bg1"/>
                </a:solidFill>
                <a:latin typeface="_PDMS_Saleem_QuranFont" pitchFamily="2" charset="-78"/>
                <a:ea typeface="+mn-ea"/>
                <a:cs typeface="_PDMS_Saleem_QuranFont" pitchFamily="2" charset="-78"/>
              </a:rPr>
              <a:t>وَبِٱلْبَرَاءَةِ</a:t>
            </a:r>
            <a:r>
              <a:rPr lang="ar-SA" sz="9200" kern="1200" dirty="0">
                <a:solidFill>
                  <a:schemeClr val="bg1"/>
                </a:solidFill>
                <a:latin typeface="_PDMS_Saleem_QuranFont" pitchFamily="2" charset="-78"/>
                <a:ea typeface="+mn-ea"/>
                <a:cs typeface="_PDMS_Saleem_QuranFont" pitchFamily="2" charset="-78"/>
              </a:rPr>
              <a:t> (مِمَّنْ قَاتَلَكَ</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b="1" kern="1200" dirty="0">
                <a:solidFill>
                  <a:schemeClr val="tx1"/>
                </a:solidFill>
                <a:ea typeface="MS Mincho" pitchFamily="49" charset="-128"/>
              </a:rPr>
              <a:t>and by means of repudiation of those who fought against </a:t>
            </a:r>
            <a:r>
              <a:rPr lang="en-US" b="1" kern="1200" dirty="0" smtClean="0">
                <a:solidFill>
                  <a:schemeClr val="tx1"/>
                </a:solidFill>
                <a:ea typeface="MS Mincho" pitchFamily="49" charset="-128"/>
              </a:rPr>
              <a:t>you</a:t>
            </a:r>
          </a:p>
          <a:p>
            <a:pPr marL="342900" indent="-342900" eaLnBrk="1" hangingPunct="1">
              <a:defRPr/>
            </a:pPr>
            <a:r>
              <a:rPr lang="ur-PK" dirty="0">
                <a:solidFill>
                  <a:schemeClr val="tx1"/>
                </a:solidFill>
              </a:rPr>
              <a:t>اور بیزاری سے ان لوگوں کی جنہوں نے آپ کے ساتھ قتال کیا </a:t>
            </a:r>
            <a:endParaRPr lang="en-US" b="1" kern="1200" dirty="0">
              <a:solidFill>
                <a:schemeClr val="tx1"/>
              </a:solidFill>
              <a:ea typeface="MS Mincho" pitchFamily="49" charset="-128"/>
            </a:endParaRPr>
          </a:p>
        </p:txBody>
      </p:sp>
      <p:sp>
        <p:nvSpPr>
          <p:cNvPr id="6349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bilbara'ati (mimman qatalaka</a:t>
            </a:r>
          </a:p>
        </p:txBody>
      </p:sp>
      <p:sp>
        <p:nvSpPr>
          <p:cNvPr id="6349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6349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313113" y="6192486"/>
            <a:ext cx="4717958" cy="369332"/>
          </a:xfrm>
          <a:prstGeom prst="rect">
            <a:avLst/>
          </a:prstGeom>
        </p:spPr>
        <p:txBody>
          <a:bodyPr wrap="none">
            <a:spAutoFit/>
          </a:bodyPr>
          <a:lstStyle/>
          <a:p>
            <a:r>
              <a:rPr lang="hi-IN" dirty="0"/>
              <a:t>बेज़ारी</a:t>
            </a:r>
            <a:r>
              <a:rPr lang="en-IN" dirty="0"/>
              <a:t>  </a:t>
            </a:r>
            <a:r>
              <a:rPr lang="hi-IN" dirty="0"/>
              <a:t>लोगों</a:t>
            </a:r>
            <a:r>
              <a:rPr lang="en-IN" dirty="0"/>
              <a:t> </a:t>
            </a:r>
            <a:r>
              <a:rPr lang="hi-IN" dirty="0"/>
              <a:t>की</a:t>
            </a:r>
            <a:r>
              <a:rPr lang="en-IN" dirty="0"/>
              <a:t> </a:t>
            </a:r>
            <a:r>
              <a:rPr lang="hi-IN" dirty="0"/>
              <a:t>जिन्होंने</a:t>
            </a:r>
            <a:r>
              <a:rPr lang="en-IN" dirty="0"/>
              <a:t> </a:t>
            </a:r>
            <a:r>
              <a:rPr lang="hi-IN" dirty="0"/>
              <a:t>आपके</a:t>
            </a:r>
            <a:r>
              <a:rPr lang="en-IN" dirty="0"/>
              <a:t> </a:t>
            </a:r>
            <a:r>
              <a:rPr lang="hi-IN" dirty="0"/>
              <a:t>साथ</a:t>
            </a:r>
            <a:r>
              <a:rPr lang="en-IN" dirty="0"/>
              <a:t> </a:t>
            </a:r>
            <a:r>
              <a:rPr lang="hi-IN" dirty="0"/>
              <a:t>क़िताल</a:t>
            </a:r>
            <a:r>
              <a:rPr lang="en-IN" dirty="0"/>
              <a:t> </a:t>
            </a:r>
            <a:r>
              <a:rPr lang="hi-IN" dirty="0"/>
              <a:t>किया</a:t>
            </a:r>
            <a:endParaRPr lang="en-IN" dirty="0"/>
          </a:p>
        </p:txBody>
      </p:sp>
    </p:spTree>
    <p:extLst>
      <p:ext uri="{BB962C8B-B14F-4D97-AF65-F5344CB8AC3E}">
        <p14:creationId xmlns:p14="http://schemas.microsoft.com/office/powerpoint/2010/main" val="2208646732"/>
      </p:ext>
    </p:extLst>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592207"/>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وَنَصَبَ لَكَ </a:t>
            </a:r>
            <a:r>
              <a:rPr lang="ar-SA" sz="9200" kern="1200" dirty="0" err="1">
                <a:solidFill>
                  <a:schemeClr val="bg1"/>
                </a:solidFill>
                <a:latin typeface="_PDMS_Saleem_QuranFont" pitchFamily="2" charset="-78"/>
                <a:ea typeface="+mn-ea"/>
                <a:cs typeface="_PDMS_Saleem_QuranFont" pitchFamily="2" charset="-78"/>
              </a:rPr>
              <a:t>ٱلْحَرْبَ</a:t>
            </a:r>
            <a:endParaRPr lang="ar-SA" sz="92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and incurred your hostility,</a:t>
            </a:r>
          </a:p>
          <a:p>
            <a:pPr marL="342900" indent="-342900" eaLnBrk="1" hangingPunct="1">
              <a:defRPr/>
            </a:pPr>
            <a:r>
              <a:rPr lang="ur-PK" sz="3600" dirty="0">
                <a:solidFill>
                  <a:schemeClr val="tx1"/>
                </a:solidFill>
              </a:rPr>
              <a:t>اور قائم کیا آپ سے جنگ کو </a:t>
            </a:r>
            <a:endParaRPr lang="en-US" sz="3600" b="1" kern="1200" dirty="0">
              <a:solidFill>
                <a:schemeClr val="tx1"/>
              </a:solidFill>
              <a:ea typeface="MS Mincho" pitchFamily="49" charset="-128"/>
            </a:endParaRPr>
          </a:p>
        </p:txBody>
      </p:sp>
      <p:sp>
        <p:nvSpPr>
          <p:cNvPr id="6451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nasaba laka alharba</a:t>
            </a:r>
          </a:p>
        </p:txBody>
      </p:sp>
      <p:sp>
        <p:nvSpPr>
          <p:cNvPr id="6451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6451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518484" y="3244334"/>
            <a:ext cx="3155031" cy="369332"/>
          </a:xfrm>
          <a:prstGeom prst="rect">
            <a:avLst/>
          </a:prstGeom>
        </p:spPr>
        <p:txBody>
          <a:bodyPr wrap="none">
            <a:spAutoFit/>
          </a:bodyPr>
          <a:lstStyle/>
          <a:p>
            <a:r>
              <a:rPr lang="en-IN" dirty="0"/>
              <a:t> </a:t>
            </a:r>
            <a:r>
              <a:rPr lang="hi-IN" dirty="0"/>
              <a:t>और</a:t>
            </a:r>
            <a:r>
              <a:rPr lang="en-IN" dirty="0"/>
              <a:t> </a:t>
            </a:r>
            <a:r>
              <a:rPr lang="hi-IN" dirty="0"/>
              <a:t>क़ायम</a:t>
            </a:r>
            <a:r>
              <a:rPr lang="en-IN" dirty="0"/>
              <a:t> </a:t>
            </a:r>
            <a:r>
              <a:rPr lang="hi-IN" dirty="0"/>
              <a:t>किया</a:t>
            </a:r>
            <a:r>
              <a:rPr lang="en-IN" dirty="0"/>
              <a:t> </a:t>
            </a:r>
            <a:r>
              <a:rPr lang="hi-IN" dirty="0"/>
              <a:t>आपसे</a:t>
            </a:r>
            <a:r>
              <a:rPr lang="en-IN" dirty="0"/>
              <a:t> </a:t>
            </a:r>
            <a:r>
              <a:rPr lang="hi-IN" dirty="0"/>
              <a:t>जंग</a:t>
            </a:r>
            <a:r>
              <a:rPr lang="en-IN" dirty="0"/>
              <a:t> </a:t>
            </a:r>
            <a:r>
              <a:rPr lang="hi-IN" dirty="0"/>
              <a:t>को</a:t>
            </a:r>
            <a:r>
              <a:rPr lang="en-IN" dirty="0"/>
              <a:t> </a:t>
            </a:r>
          </a:p>
        </p:txBody>
      </p:sp>
    </p:spTree>
    <p:extLst>
      <p:ext uri="{BB962C8B-B14F-4D97-AF65-F5344CB8AC3E}">
        <p14:creationId xmlns:p14="http://schemas.microsoft.com/office/powerpoint/2010/main" val="4035043644"/>
      </p:ext>
    </p:extLst>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0" y="1530855"/>
            <a:ext cx="12192000" cy="1470025"/>
          </a:xfrm>
        </p:spPr>
        <p:txBody>
          <a:bodyPr/>
          <a:lstStyle/>
          <a:p>
            <a:pPr rtl="1" eaLnBrk="1" hangingPunct="1">
              <a:lnSpc>
                <a:spcPts val="8000"/>
              </a:lnSpc>
              <a:defRPr/>
            </a:pPr>
            <a:r>
              <a:rPr lang="ar-SA" sz="8500" kern="1200" dirty="0" err="1">
                <a:solidFill>
                  <a:schemeClr val="bg1"/>
                </a:solidFill>
                <a:latin typeface="_PDMS_Saleem_QuranFont" pitchFamily="2" charset="-78"/>
                <a:ea typeface="+mn-ea"/>
                <a:cs typeface="_PDMS_Saleem_QuranFont" pitchFamily="2" charset="-78"/>
              </a:rPr>
              <a:t>وَبِٱلْبَرَاءَةِ</a:t>
            </a:r>
            <a:r>
              <a:rPr lang="ar-SA" sz="8500" kern="1200" dirty="0">
                <a:solidFill>
                  <a:schemeClr val="bg1"/>
                </a:solidFill>
                <a:latin typeface="_PDMS_Saleem_QuranFont" pitchFamily="2" charset="-78"/>
                <a:ea typeface="+mn-ea"/>
                <a:cs typeface="_PDMS_Saleem_QuranFont" pitchFamily="2" charset="-78"/>
              </a:rPr>
              <a:t> مِمَّنْ اسَّسَ اسَاسَ </a:t>
            </a:r>
            <a:r>
              <a:rPr lang="ar-SA" sz="8500" kern="1200" dirty="0" err="1">
                <a:solidFill>
                  <a:schemeClr val="bg1"/>
                </a:solidFill>
                <a:latin typeface="_PDMS_Saleem_QuranFont" pitchFamily="2" charset="-78"/>
                <a:ea typeface="+mn-ea"/>
                <a:cs typeface="_PDMS_Saleem_QuranFont" pitchFamily="2" charset="-78"/>
              </a:rPr>
              <a:t>ٱلظُّلْمِ</a:t>
            </a:r>
            <a:r>
              <a:rPr lang="ar-SA" sz="8500" kern="1200" dirty="0">
                <a:solidFill>
                  <a:schemeClr val="bg1"/>
                </a:solidFill>
                <a:latin typeface="_PDMS_Saleem_QuranFont" pitchFamily="2" charset="-78"/>
                <a:ea typeface="+mn-ea"/>
                <a:cs typeface="_PDMS_Saleem_QuranFont" pitchFamily="2" charset="-78"/>
              </a:rPr>
              <a:t> </a:t>
            </a:r>
            <a:r>
              <a:rPr lang="ar-SA" sz="8500" kern="1200" dirty="0" err="1">
                <a:solidFill>
                  <a:schemeClr val="bg1"/>
                </a:solidFill>
                <a:latin typeface="_PDMS_Saleem_QuranFont" pitchFamily="2" charset="-78"/>
                <a:ea typeface="+mn-ea"/>
                <a:cs typeface="_PDMS_Saleem_QuranFont" pitchFamily="2" charset="-78"/>
              </a:rPr>
              <a:t>وَٱلْجَوْرِ</a:t>
            </a:r>
            <a:r>
              <a:rPr lang="ar-SA" sz="8500" kern="1200" dirty="0">
                <a:solidFill>
                  <a:schemeClr val="bg1"/>
                </a:solidFill>
                <a:latin typeface="_PDMS_Saleem_QuranFont" pitchFamily="2" charset="-78"/>
                <a:ea typeface="+mn-ea"/>
                <a:cs typeface="_PDMS_Saleem_QuranFont" pitchFamily="2" charset="-78"/>
              </a:rPr>
              <a:t> عَلَيْكُمْ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and repudiation of those who laid the basis of persecution and wronging against you all.</a:t>
            </a:r>
          </a:p>
          <a:p>
            <a:pPr marL="342900" indent="-342900" eaLnBrk="1" hangingPunct="1">
              <a:defRPr/>
            </a:pPr>
            <a:r>
              <a:rPr lang="ur-PK" sz="2800" dirty="0">
                <a:solidFill>
                  <a:schemeClr val="tx1"/>
                </a:solidFill>
              </a:rPr>
              <a:t>اور ان لوگوں کو بیزاری کی وجہ سے جنہوں نے قائم کیا بنیاد ظلم و ستم کو،</a:t>
            </a:r>
            <a:endParaRPr lang="en-US" sz="2800" b="1" kern="1200" dirty="0">
              <a:solidFill>
                <a:schemeClr val="tx1"/>
              </a:solidFill>
              <a:ea typeface="MS Mincho" pitchFamily="49" charset="-128"/>
            </a:endParaRPr>
          </a:p>
        </p:txBody>
      </p:sp>
      <p:sp>
        <p:nvSpPr>
          <p:cNvPr id="6554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bilbara'ati mimman assasa asasa alzzulmi waljawri `alaykum</a:t>
            </a:r>
          </a:p>
        </p:txBody>
      </p:sp>
      <p:sp>
        <p:nvSpPr>
          <p:cNvPr id="6554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6554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48000" y="3105835"/>
            <a:ext cx="6096000" cy="646331"/>
          </a:xfrm>
          <a:prstGeom prst="rect">
            <a:avLst/>
          </a:prstGeom>
        </p:spPr>
        <p:txBody>
          <a:bodyPr>
            <a:spAutoFit/>
          </a:bodyPr>
          <a:lstStyle/>
          <a:p>
            <a:r>
              <a:rPr lang="hi-IN" dirty="0"/>
              <a:t>और</a:t>
            </a:r>
            <a:r>
              <a:rPr lang="en-IN" dirty="0"/>
              <a:t> </a:t>
            </a:r>
            <a:r>
              <a:rPr lang="hi-IN" dirty="0"/>
              <a:t>इन</a:t>
            </a:r>
            <a:r>
              <a:rPr lang="en-IN" dirty="0"/>
              <a:t> </a:t>
            </a:r>
            <a:r>
              <a:rPr lang="hi-IN" dirty="0"/>
              <a:t>लोगों</a:t>
            </a:r>
            <a:r>
              <a:rPr lang="en-IN" dirty="0"/>
              <a:t> </a:t>
            </a:r>
            <a:r>
              <a:rPr lang="hi-IN" dirty="0"/>
              <a:t>को</a:t>
            </a:r>
            <a:r>
              <a:rPr lang="en-IN" dirty="0"/>
              <a:t> </a:t>
            </a:r>
            <a:r>
              <a:rPr lang="hi-IN" dirty="0"/>
              <a:t>बेज़ारी</a:t>
            </a:r>
            <a:r>
              <a:rPr lang="en-IN" dirty="0"/>
              <a:t> </a:t>
            </a:r>
            <a:r>
              <a:rPr lang="hi-IN" dirty="0"/>
              <a:t>की</a:t>
            </a:r>
            <a:r>
              <a:rPr lang="en-IN" dirty="0"/>
              <a:t> </a:t>
            </a:r>
            <a:r>
              <a:rPr lang="hi-IN" dirty="0"/>
              <a:t>वजह</a:t>
            </a:r>
            <a:r>
              <a:rPr lang="en-IN" dirty="0"/>
              <a:t> </a:t>
            </a:r>
            <a:r>
              <a:rPr lang="hi-IN" dirty="0"/>
              <a:t>से</a:t>
            </a:r>
            <a:r>
              <a:rPr lang="en-IN" dirty="0"/>
              <a:t> </a:t>
            </a:r>
            <a:r>
              <a:rPr lang="hi-IN" dirty="0"/>
              <a:t>जिन्होंने</a:t>
            </a:r>
            <a:r>
              <a:rPr lang="en-IN" dirty="0"/>
              <a:t> </a:t>
            </a:r>
            <a:r>
              <a:rPr lang="hi-IN" dirty="0"/>
              <a:t>क़ायम</a:t>
            </a:r>
            <a:r>
              <a:rPr lang="en-IN" dirty="0"/>
              <a:t> </a:t>
            </a:r>
            <a:r>
              <a:rPr lang="hi-IN" dirty="0"/>
              <a:t>किया</a:t>
            </a:r>
            <a:r>
              <a:rPr lang="en-IN" dirty="0"/>
              <a:t> </a:t>
            </a:r>
            <a:r>
              <a:rPr lang="hi-IN" dirty="0"/>
              <a:t>बुन्यादे</a:t>
            </a:r>
            <a:r>
              <a:rPr lang="en-IN" dirty="0"/>
              <a:t> </a:t>
            </a:r>
            <a:r>
              <a:rPr lang="hi-IN" dirty="0"/>
              <a:t>ज़ुल्मो</a:t>
            </a:r>
            <a:r>
              <a:rPr lang="en-IN" dirty="0"/>
              <a:t> </a:t>
            </a:r>
            <a:r>
              <a:rPr lang="hi-IN" dirty="0"/>
              <a:t>सितम</a:t>
            </a:r>
            <a:r>
              <a:rPr lang="en-IN" dirty="0"/>
              <a:t> </a:t>
            </a:r>
          </a:p>
        </p:txBody>
      </p:sp>
    </p:spTree>
    <p:extLst>
      <p:ext uri="{BB962C8B-B14F-4D97-AF65-F5344CB8AC3E}">
        <p14:creationId xmlns:p14="http://schemas.microsoft.com/office/powerpoint/2010/main" val="571049265"/>
      </p:ext>
    </p:extLst>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90700" y="1397001"/>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وَابْرَا </a:t>
            </a:r>
            <a:r>
              <a:rPr lang="ar-SA" sz="9200" kern="1200" dirty="0" err="1">
                <a:solidFill>
                  <a:schemeClr val="bg1"/>
                </a:solidFill>
                <a:latin typeface="_PDMS_Saleem_QuranFont" pitchFamily="2" charset="-78"/>
                <a:ea typeface="+mn-ea"/>
                <a:cs typeface="_PDMS_Saleem_QuranFont" pitchFamily="2" charset="-78"/>
              </a:rPr>
              <a:t>إِلَىٰ</a:t>
            </a:r>
            <a:r>
              <a:rPr lang="ar-SA" sz="9200" kern="1200" dirty="0">
                <a:solidFill>
                  <a:schemeClr val="bg1"/>
                </a:solidFill>
                <a:latin typeface="_PDMS_Saleem_QuranFont" pitchFamily="2" charset="-78"/>
                <a:ea typeface="+mn-ea"/>
                <a:cs typeface="_PDMS_Saleem_QuranFont" pitchFamily="2" charset="-78"/>
              </a:rPr>
              <a:t> </a:t>
            </a:r>
            <a:r>
              <a:rPr lang="ar-SA" sz="9200" kern="1200" dirty="0" err="1">
                <a:solidFill>
                  <a:schemeClr val="bg1"/>
                </a:solidFill>
                <a:latin typeface="_PDMS_Saleem_QuranFont" pitchFamily="2" charset="-78"/>
                <a:ea typeface="+mn-ea"/>
                <a:cs typeface="_PDMS_Saleem_QuranFont" pitchFamily="2" charset="-78"/>
              </a:rPr>
              <a:t>ٱللَّهِ</a:t>
            </a:r>
            <a:r>
              <a:rPr lang="ar-SA" sz="9200" kern="1200" dirty="0">
                <a:solidFill>
                  <a:schemeClr val="bg1"/>
                </a:solidFill>
                <a:latin typeface="_PDMS_Saleem_QuranFont" pitchFamily="2" charset="-78"/>
                <a:ea typeface="+mn-ea"/>
                <a:cs typeface="_PDMS_Saleem_QuranFont" pitchFamily="2" charset="-78"/>
              </a:rPr>
              <a:t> </a:t>
            </a:r>
            <a:r>
              <a:rPr lang="ar-SA" sz="9200" kern="1200" dirty="0" err="1">
                <a:solidFill>
                  <a:schemeClr val="bg1"/>
                </a:solidFill>
                <a:latin typeface="_PDMS_Saleem_QuranFont" pitchFamily="2" charset="-78"/>
                <a:ea typeface="+mn-ea"/>
                <a:cs typeface="_PDMS_Saleem_QuranFont" pitchFamily="2" charset="-78"/>
              </a:rPr>
              <a:t>وَإِلَىٰ</a:t>
            </a:r>
            <a:r>
              <a:rPr lang="ar-SA" sz="9200" kern="1200" dirty="0">
                <a:solidFill>
                  <a:schemeClr val="bg1"/>
                </a:solidFill>
                <a:latin typeface="_PDMS_Saleem_QuranFont" pitchFamily="2" charset="-78"/>
                <a:ea typeface="+mn-ea"/>
                <a:cs typeface="_PDMS_Saleem_QuranFont" pitchFamily="2" charset="-78"/>
              </a:rPr>
              <a:t> رَسُولِهِ)</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I also repudiate, in the presence of Allah and His Messenger,</a:t>
            </a:r>
          </a:p>
          <a:p>
            <a:pPr marL="342900" indent="-342900" eaLnBrk="1" hangingPunct="1">
              <a:defRPr/>
            </a:pPr>
            <a:r>
              <a:rPr lang="ur-PK" sz="2800" dirty="0">
                <a:solidFill>
                  <a:schemeClr val="tx1"/>
                </a:solidFill>
              </a:rPr>
              <a:t>آپ حضرات پر اور بیزاری کرتا ہوں درگاہ خدا میں اور بارگاہ رسالتمآب میں </a:t>
            </a:r>
            <a:endParaRPr lang="en-US" sz="2800" b="1" kern="1200" dirty="0">
              <a:solidFill>
                <a:schemeClr val="tx1"/>
              </a:solidFill>
              <a:ea typeface="MS Mincho" pitchFamily="49" charset="-128"/>
            </a:endParaRPr>
          </a:p>
        </p:txBody>
      </p:sp>
      <p:sp>
        <p:nvSpPr>
          <p:cNvPr id="6656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abra'u ila allahi wa ila rasulihi)</a:t>
            </a:r>
          </a:p>
        </p:txBody>
      </p:sp>
      <p:sp>
        <p:nvSpPr>
          <p:cNvPr id="6656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6656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48000" y="3105835"/>
            <a:ext cx="6096000" cy="646331"/>
          </a:xfrm>
          <a:prstGeom prst="rect">
            <a:avLst/>
          </a:prstGeom>
        </p:spPr>
        <p:txBody>
          <a:bodyPr>
            <a:spAutoFit/>
          </a:bodyPr>
          <a:lstStyle/>
          <a:p>
            <a:r>
              <a:rPr lang="hi-IN" dirty="0"/>
              <a:t>को</a:t>
            </a:r>
            <a:r>
              <a:rPr lang="en-IN" dirty="0"/>
              <a:t> </a:t>
            </a:r>
            <a:r>
              <a:rPr lang="hi-IN" dirty="0"/>
              <a:t>आप</a:t>
            </a:r>
            <a:r>
              <a:rPr lang="en-IN" dirty="0"/>
              <a:t> </a:t>
            </a:r>
            <a:r>
              <a:rPr lang="hi-IN" dirty="0"/>
              <a:t>हज़रात</a:t>
            </a:r>
            <a:r>
              <a:rPr lang="en-IN" dirty="0"/>
              <a:t> </a:t>
            </a:r>
            <a:r>
              <a:rPr lang="hi-IN" dirty="0"/>
              <a:t>पर</a:t>
            </a:r>
            <a:r>
              <a:rPr lang="en-IN" dirty="0"/>
              <a:t>, </a:t>
            </a:r>
            <a:r>
              <a:rPr lang="hi-IN" dirty="0"/>
              <a:t>और</a:t>
            </a:r>
            <a:r>
              <a:rPr lang="en-IN" dirty="0"/>
              <a:t> </a:t>
            </a:r>
            <a:r>
              <a:rPr lang="hi-IN" dirty="0"/>
              <a:t>बेज़ारी</a:t>
            </a:r>
            <a:r>
              <a:rPr lang="en-IN" dirty="0"/>
              <a:t> </a:t>
            </a:r>
            <a:r>
              <a:rPr lang="hi-IN" dirty="0"/>
              <a:t>करता</a:t>
            </a:r>
            <a:r>
              <a:rPr lang="en-IN" dirty="0"/>
              <a:t> </a:t>
            </a:r>
            <a:r>
              <a:rPr lang="hi-IN" dirty="0"/>
              <a:t>हूँ</a:t>
            </a:r>
            <a:r>
              <a:rPr lang="en-IN" dirty="0"/>
              <a:t> </a:t>
            </a:r>
            <a:r>
              <a:rPr lang="hi-IN" dirty="0"/>
              <a:t>दरगाहे</a:t>
            </a:r>
            <a:r>
              <a:rPr lang="en-IN" dirty="0"/>
              <a:t> </a:t>
            </a:r>
            <a:r>
              <a:rPr lang="hi-IN" dirty="0"/>
              <a:t>ख़ुदा</a:t>
            </a:r>
            <a:r>
              <a:rPr lang="en-IN" dirty="0"/>
              <a:t> </a:t>
            </a:r>
            <a:r>
              <a:rPr lang="hi-IN" dirty="0"/>
              <a:t>में</a:t>
            </a:r>
            <a:r>
              <a:rPr lang="en-IN" dirty="0"/>
              <a:t> </a:t>
            </a:r>
            <a:r>
              <a:rPr lang="hi-IN" dirty="0"/>
              <a:t>और</a:t>
            </a:r>
            <a:r>
              <a:rPr lang="en-IN" dirty="0"/>
              <a:t> </a:t>
            </a:r>
            <a:r>
              <a:rPr lang="hi-IN" dirty="0"/>
              <a:t>बारगाहे</a:t>
            </a:r>
            <a:r>
              <a:rPr lang="en-IN" dirty="0"/>
              <a:t> </a:t>
            </a:r>
            <a:r>
              <a:rPr lang="hi-IN" dirty="0"/>
              <a:t>रिसालत</a:t>
            </a:r>
            <a:r>
              <a:rPr lang="en-IN" dirty="0"/>
              <a:t> </a:t>
            </a:r>
            <a:r>
              <a:rPr lang="hi-IN" dirty="0"/>
              <a:t>म</a:t>
            </a:r>
            <a:r>
              <a:rPr lang="en-IN" dirty="0"/>
              <a:t>'</a:t>
            </a:r>
            <a:r>
              <a:rPr lang="hi-IN" dirty="0"/>
              <a:t>आब</a:t>
            </a:r>
            <a:r>
              <a:rPr lang="en-IN" dirty="0"/>
              <a:t> </a:t>
            </a:r>
            <a:r>
              <a:rPr lang="hi-IN" dirty="0"/>
              <a:t>में</a:t>
            </a:r>
            <a:r>
              <a:rPr lang="en-IN" dirty="0"/>
              <a:t> </a:t>
            </a:r>
          </a:p>
        </p:txBody>
      </p:sp>
    </p:spTree>
    <p:extLst>
      <p:ext uri="{BB962C8B-B14F-4D97-AF65-F5344CB8AC3E}">
        <p14:creationId xmlns:p14="http://schemas.microsoft.com/office/powerpoint/2010/main" val="344436661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90700" y="1373188"/>
            <a:ext cx="8763000"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اَللَّهُمَّ صَلِّ </a:t>
            </a:r>
            <a:r>
              <a:rPr lang="ar-SA" sz="6600" kern="1200" dirty="0" err="1">
                <a:solidFill>
                  <a:schemeClr val="bg1"/>
                </a:solidFill>
                <a:latin typeface="_PDMS_Saleem_QuranFont" pitchFamily="2" charset="-78"/>
                <a:ea typeface="+mn-ea"/>
                <a:cs typeface="_PDMS_Saleem_QuranFont" pitchFamily="2" charset="-78"/>
              </a:rPr>
              <a:t>عَلَىٰ</a:t>
            </a:r>
            <a:r>
              <a:rPr lang="ar-SA" sz="6600" kern="1200" dirty="0">
                <a:solidFill>
                  <a:schemeClr val="bg1"/>
                </a:solidFill>
                <a:latin typeface="_PDMS_Saleem_QuranFont" pitchFamily="2" charset="-78"/>
                <a:ea typeface="+mn-ea"/>
                <a:cs typeface="_PDMS_Saleem_QuranFont" pitchFamily="2" charset="-78"/>
              </a:rPr>
              <a:t> مُحَمَّدٍ وَآلِ مُحَمَّدٍ</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O' </a:t>
            </a:r>
            <a:r>
              <a:rPr lang="en-US" sz="2800" b="1" kern="1200" dirty="0" err="1">
                <a:solidFill>
                  <a:schemeClr val="tx1"/>
                </a:solidFill>
                <a:ea typeface="MS Mincho" pitchFamily="49" charset="-128"/>
              </a:rPr>
              <a:t>Alláh</a:t>
            </a:r>
            <a:r>
              <a:rPr lang="en-US" sz="2800" b="1" kern="1200" dirty="0">
                <a:solidFill>
                  <a:schemeClr val="tx1"/>
                </a:solidFill>
                <a:ea typeface="MS Mincho" pitchFamily="49" charset="-128"/>
              </a:rPr>
              <a:t> send Your blessings on Muhammad</a:t>
            </a:r>
          </a:p>
          <a:p>
            <a:pPr marL="342900" indent="-342900" eaLnBrk="1" hangingPunct="1">
              <a:defRPr/>
            </a:pPr>
            <a:r>
              <a:rPr lang="en-US" sz="2800" b="1" kern="1200" dirty="0">
                <a:solidFill>
                  <a:schemeClr val="tx1"/>
                </a:solidFill>
                <a:ea typeface="MS Mincho" pitchFamily="49" charset="-128"/>
              </a:rPr>
              <a:t>and the family of Muhammad.</a:t>
            </a:r>
          </a:p>
          <a:p>
            <a:pPr marL="342900" indent="-342900" eaLnBrk="1" hangingPunct="1">
              <a:defRPr/>
            </a:pPr>
            <a:r>
              <a:rPr lang="ar-SA" altLang="en-US" sz="2800" b="1" dirty="0">
                <a:solidFill>
                  <a:schemeClr val="tx1"/>
                </a:solidFill>
                <a:latin typeface="Alvi Nastaleeq" pitchFamily="2" charset="0"/>
              </a:rPr>
              <a:t>اے الله! رحمت فرما محمد وآل)ع( محمد پر </a:t>
            </a:r>
          </a:p>
          <a:p>
            <a:pPr marL="342900" indent="-342900" eaLnBrk="1" hangingPunct="1">
              <a:defRPr/>
            </a:pPr>
            <a:endParaRPr lang="en-US" sz="2800" b="1" kern="1200" dirty="0">
              <a:solidFill>
                <a:schemeClr val="tx1"/>
              </a:solidFill>
              <a:ea typeface="MS Mincho" pitchFamily="49" charset="-128"/>
            </a:endParaRPr>
          </a:p>
        </p:txBody>
      </p:sp>
      <p:sp>
        <p:nvSpPr>
          <p:cNvPr id="12292" name="Subtitle 4"/>
          <p:cNvSpPr txBox="1">
            <a:spLocks/>
          </p:cNvSpPr>
          <p:nvPr/>
        </p:nvSpPr>
        <p:spPr bwMode="auto">
          <a:xfrm>
            <a:off x="1828800" y="5280058"/>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allahumma salli `ala muhammadin wa ali muhammadin</a:t>
            </a:r>
          </a:p>
        </p:txBody>
      </p:sp>
      <p:sp>
        <p:nvSpPr>
          <p:cNvPr id="1229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dirty="0">
                <a:solidFill>
                  <a:srgbClr val="FFFFFF"/>
                </a:solidFill>
                <a:latin typeface="Trebuchet MS" pitchFamily="34" charset="0"/>
              </a:rPr>
              <a:t>زِيَارَةِ عَاشُورَاء</a:t>
            </a:r>
          </a:p>
        </p:txBody>
      </p:sp>
      <p:sp>
        <p:nvSpPr>
          <p:cNvPr id="1229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798379" y="4826555"/>
            <a:ext cx="6457217" cy="461665"/>
          </a:xfrm>
          <a:prstGeom prst="rect">
            <a:avLst/>
          </a:prstGeom>
        </p:spPr>
        <p:txBody>
          <a:bodyPr wrap="none">
            <a:spAutoFit/>
          </a:bodyPr>
          <a:lstStyle/>
          <a:p>
            <a:r>
              <a:rPr lang="hi-IN" sz="2400" dirty="0">
                <a:latin typeface="Nirmala UI" pitchFamily="34" charset="0"/>
                <a:cs typeface="Nirmala UI" pitchFamily="34" charset="0"/>
              </a:rPr>
              <a:t>ऐ अल्लाह रहमत फरमा मोहम्मद व आले </a:t>
            </a:r>
            <a:r>
              <a:rPr lang="hi-IN" sz="2400" dirty="0" smtClean="0">
                <a:latin typeface="Nirmala UI" pitchFamily="34" charset="0"/>
                <a:cs typeface="Nirmala UI" pitchFamily="34" charset="0"/>
              </a:rPr>
              <a:t>मोहम्मद </a:t>
            </a:r>
            <a:r>
              <a:rPr lang="hi-IN" sz="2400" dirty="0">
                <a:latin typeface="Nirmala UI" pitchFamily="34" charset="0"/>
                <a:cs typeface="Nirmala UI" pitchFamily="34" charset="0"/>
              </a:rPr>
              <a:t>पर </a:t>
            </a:r>
            <a:endParaRPr lang="en-IN" sz="2400" dirty="0">
              <a:latin typeface="Nirmala UI" pitchFamily="34" charset="0"/>
              <a:cs typeface="Nirmala UI" pitchFamily="34" charset="0"/>
            </a:endParaRPr>
          </a:p>
        </p:txBody>
      </p:sp>
    </p:spTree>
    <p:extLst>
      <p:ext uri="{BB962C8B-B14F-4D97-AF65-F5344CB8AC3E}">
        <p14:creationId xmlns:p14="http://schemas.microsoft.com/office/powerpoint/2010/main" val="1107841576"/>
      </p:ext>
    </p:extLst>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469206"/>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مِمَّنْ اسَّسَ اسَاسَ </a:t>
            </a:r>
            <a:r>
              <a:rPr lang="ar-SA" sz="9200" kern="1200" dirty="0" err="1">
                <a:solidFill>
                  <a:schemeClr val="bg1"/>
                </a:solidFill>
                <a:latin typeface="_PDMS_Saleem_QuranFont" pitchFamily="2" charset="-78"/>
                <a:ea typeface="+mn-ea"/>
                <a:cs typeface="_PDMS_Saleem_QuranFont" pitchFamily="2" charset="-78"/>
              </a:rPr>
              <a:t>ذٰلِكَ</a:t>
            </a:r>
            <a:endParaRPr lang="ar-SA" sz="92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those who laid the basis of all that,</a:t>
            </a:r>
          </a:p>
          <a:p>
            <a:pPr marL="342900" indent="-342900" eaLnBrk="1" hangingPunct="1">
              <a:defRPr/>
            </a:pPr>
            <a:r>
              <a:rPr lang="ur-PK" sz="3600" dirty="0">
                <a:solidFill>
                  <a:schemeClr val="tx1"/>
                </a:solidFill>
              </a:rPr>
              <a:t>ان لوگوں سے جنہوں نے </a:t>
            </a:r>
            <a:endParaRPr lang="en-US" sz="3600" b="1" kern="1200" dirty="0">
              <a:solidFill>
                <a:schemeClr val="tx1"/>
              </a:solidFill>
              <a:ea typeface="MS Mincho" pitchFamily="49" charset="-128"/>
            </a:endParaRPr>
          </a:p>
        </p:txBody>
      </p:sp>
      <p:sp>
        <p:nvSpPr>
          <p:cNvPr id="6758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mimman assasa asasa dhalika</a:t>
            </a:r>
          </a:p>
        </p:txBody>
      </p:sp>
      <p:sp>
        <p:nvSpPr>
          <p:cNvPr id="6758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6759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5065108" y="3244334"/>
            <a:ext cx="2061783" cy="369332"/>
          </a:xfrm>
          <a:prstGeom prst="rect">
            <a:avLst/>
          </a:prstGeom>
        </p:spPr>
        <p:txBody>
          <a:bodyPr wrap="none">
            <a:spAutoFit/>
          </a:bodyPr>
          <a:lstStyle/>
          <a:p>
            <a:r>
              <a:rPr lang="hi-IN" dirty="0"/>
              <a:t>इन</a:t>
            </a:r>
            <a:r>
              <a:rPr lang="en-IN" dirty="0"/>
              <a:t> </a:t>
            </a:r>
            <a:r>
              <a:rPr lang="hi-IN" dirty="0"/>
              <a:t>लोगों</a:t>
            </a:r>
            <a:r>
              <a:rPr lang="en-IN" dirty="0"/>
              <a:t> </a:t>
            </a:r>
            <a:r>
              <a:rPr lang="hi-IN" dirty="0"/>
              <a:t>से</a:t>
            </a:r>
            <a:r>
              <a:rPr lang="en-IN" dirty="0"/>
              <a:t> </a:t>
            </a:r>
            <a:r>
              <a:rPr lang="hi-IN" dirty="0"/>
              <a:t>जिन्होंने</a:t>
            </a:r>
            <a:r>
              <a:rPr lang="en-IN" dirty="0"/>
              <a:t> </a:t>
            </a:r>
          </a:p>
        </p:txBody>
      </p:sp>
    </p:spTree>
    <p:extLst>
      <p:ext uri="{BB962C8B-B14F-4D97-AF65-F5344CB8AC3E}">
        <p14:creationId xmlns:p14="http://schemas.microsoft.com/office/powerpoint/2010/main" val="3679970564"/>
      </p:ext>
    </p:extLst>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9878" y="1417549"/>
            <a:ext cx="8763000" cy="1470025"/>
          </a:xfrm>
        </p:spPr>
        <p:txBody>
          <a:bodyPr/>
          <a:lstStyle/>
          <a:p>
            <a:pPr rtl="1" eaLnBrk="1" hangingPunct="1">
              <a:lnSpc>
                <a:spcPts val="8000"/>
              </a:lnSpc>
              <a:defRPr/>
            </a:pPr>
            <a:r>
              <a:rPr lang="ar-SA" sz="9200" kern="1200" dirty="0" err="1">
                <a:solidFill>
                  <a:schemeClr val="bg1"/>
                </a:solidFill>
                <a:latin typeface="_PDMS_Saleem_QuranFont" pitchFamily="2" charset="-78"/>
                <a:ea typeface="+mn-ea"/>
                <a:cs typeface="_PDMS_Saleem_QuranFont" pitchFamily="2" charset="-78"/>
              </a:rPr>
              <a:t>وَبَنَىٰ</a:t>
            </a:r>
            <a:r>
              <a:rPr lang="ar-SA" sz="9200" kern="1200" dirty="0">
                <a:solidFill>
                  <a:schemeClr val="bg1"/>
                </a:solidFill>
                <a:latin typeface="_PDMS_Saleem_QuranFont" pitchFamily="2" charset="-78"/>
                <a:ea typeface="+mn-ea"/>
                <a:cs typeface="_PDMS_Saleem_QuranFont" pitchFamily="2" charset="-78"/>
              </a:rPr>
              <a:t> عَلَيْهِ بُنْيَانَهُ</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established their foundations on it,</a:t>
            </a:r>
          </a:p>
          <a:p>
            <a:pPr marL="342900" indent="-342900" eaLnBrk="1" hangingPunct="1">
              <a:defRPr/>
            </a:pPr>
            <a:r>
              <a:rPr lang="ur-PK" sz="3600" dirty="0">
                <a:solidFill>
                  <a:schemeClr val="tx1"/>
                </a:solidFill>
              </a:rPr>
              <a:t>اسکی بنیاد ڈالی</a:t>
            </a:r>
            <a:endParaRPr lang="en-US" sz="3600" b="1" kern="1200" dirty="0">
              <a:solidFill>
                <a:schemeClr val="tx1"/>
              </a:solidFill>
              <a:ea typeface="MS Mincho" pitchFamily="49" charset="-128"/>
            </a:endParaRPr>
          </a:p>
        </p:txBody>
      </p:sp>
      <p:sp>
        <p:nvSpPr>
          <p:cNvPr id="6861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bana `alayhi bunyanahu</a:t>
            </a:r>
          </a:p>
        </p:txBody>
      </p:sp>
      <p:sp>
        <p:nvSpPr>
          <p:cNvPr id="6861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6861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5126022" y="3244334"/>
            <a:ext cx="1939955" cy="369332"/>
          </a:xfrm>
          <a:prstGeom prst="rect">
            <a:avLst/>
          </a:prstGeom>
        </p:spPr>
        <p:txBody>
          <a:bodyPr wrap="none">
            <a:spAutoFit/>
          </a:bodyPr>
          <a:lstStyle/>
          <a:p>
            <a:r>
              <a:rPr lang="hi-IN" dirty="0"/>
              <a:t>इसकी</a:t>
            </a:r>
            <a:r>
              <a:rPr lang="en-IN" dirty="0"/>
              <a:t> </a:t>
            </a:r>
            <a:r>
              <a:rPr lang="hi-IN" dirty="0"/>
              <a:t>बुन्याद</a:t>
            </a:r>
            <a:r>
              <a:rPr lang="en-IN" dirty="0"/>
              <a:t> </a:t>
            </a:r>
            <a:r>
              <a:rPr lang="hi-IN" dirty="0"/>
              <a:t>डाली</a:t>
            </a:r>
            <a:r>
              <a:rPr lang="en-IN" dirty="0"/>
              <a:t> </a:t>
            </a:r>
          </a:p>
        </p:txBody>
      </p:sp>
    </p:spTree>
    <p:extLst>
      <p:ext uri="{BB962C8B-B14F-4D97-AF65-F5344CB8AC3E}">
        <p14:creationId xmlns:p14="http://schemas.microsoft.com/office/powerpoint/2010/main" val="872034549"/>
      </p:ext>
    </p:extLst>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0" y="1438389"/>
            <a:ext cx="12192000" cy="1470025"/>
          </a:xfrm>
        </p:spPr>
        <p:txBody>
          <a:bodyPr/>
          <a:lstStyle/>
          <a:p>
            <a:pPr rtl="1" eaLnBrk="1" hangingPunct="1">
              <a:lnSpc>
                <a:spcPts val="8000"/>
              </a:lnSpc>
              <a:defRPr/>
            </a:pPr>
            <a:r>
              <a:rPr lang="ar-SA" sz="8800" kern="1200" dirty="0" err="1">
                <a:solidFill>
                  <a:schemeClr val="bg1"/>
                </a:solidFill>
                <a:latin typeface="_PDMS_Saleem_QuranFont" pitchFamily="2" charset="-78"/>
                <a:ea typeface="+mn-ea"/>
                <a:cs typeface="_PDMS_Saleem_QuranFont" pitchFamily="2" charset="-78"/>
              </a:rPr>
              <a:t>وَجَرَىٰ</a:t>
            </a:r>
            <a:r>
              <a:rPr lang="ar-SA" sz="8800" kern="1200" dirty="0">
                <a:solidFill>
                  <a:schemeClr val="bg1"/>
                </a:solidFill>
                <a:latin typeface="_PDMS_Saleem_QuranFont" pitchFamily="2" charset="-78"/>
                <a:ea typeface="+mn-ea"/>
                <a:cs typeface="_PDMS_Saleem_QuranFont" pitchFamily="2" charset="-78"/>
              </a:rPr>
              <a:t> فِي ظُلْمِهِ وَجَوْرِهِ عَلَيْكُمْ </a:t>
            </a:r>
            <a:r>
              <a:rPr lang="ar-SA" sz="8800" kern="1200" dirty="0" err="1">
                <a:solidFill>
                  <a:schemeClr val="bg1"/>
                </a:solidFill>
                <a:latin typeface="_PDMS_Saleem_QuranFont" pitchFamily="2" charset="-78"/>
                <a:ea typeface="+mn-ea"/>
                <a:cs typeface="_PDMS_Saleem_QuranFont" pitchFamily="2" charset="-78"/>
              </a:rPr>
              <a:t>وَعلىٰ</a:t>
            </a:r>
            <a:r>
              <a:rPr lang="ar-SA" sz="8800" kern="1200" dirty="0">
                <a:solidFill>
                  <a:schemeClr val="bg1"/>
                </a:solidFill>
                <a:latin typeface="_PDMS_Saleem_QuranFont" pitchFamily="2" charset="-78"/>
                <a:ea typeface="+mn-ea"/>
                <a:cs typeface="_PDMS_Saleem_QuranFont" pitchFamily="2" charset="-78"/>
              </a:rPr>
              <a:t> اشْيَاعِكُمْ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and continued in wronging and persecuting you and your adherents.</a:t>
            </a:r>
          </a:p>
          <a:p>
            <a:pPr marL="342900" indent="-342900" eaLnBrk="1" hangingPunct="1">
              <a:defRPr/>
            </a:pPr>
            <a:r>
              <a:rPr lang="ur-PK" sz="2800" dirty="0">
                <a:solidFill>
                  <a:schemeClr val="tx1"/>
                </a:solidFill>
              </a:rPr>
              <a:t> اور اس کو مستحکم کرتے رہے اور قائم رہے آپ حضرات پر ظلم و ستم کرنے پر</a:t>
            </a:r>
            <a:endParaRPr lang="en-US" sz="2800" b="1" kern="1200" dirty="0">
              <a:solidFill>
                <a:schemeClr val="tx1"/>
              </a:solidFill>
              <a:ea typeface="MS Mincho" pitchFamily="49" charset="-128"/>
            </a:endParaRPr>
          </a:p>
        </p:txBody>
      </p:sp>
      <p:sp>
        <p:nvSpPr>
          <p:cNvPr id="6963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jara fi zulmihi wa jawrihi `alaykum wa `ala ashya`ikum</a:t>
            </a:r>
          </a:p>
        </p:txBody>
      </p:sp>
      <p:sp>
        <p:nvSpPr>
          <p:cNvPr id="6963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6963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48000" y="3105835"/>
            <a:ext cx="6096000" cy="646331"/>
          </a:xfrm>
          <a:prstGeom prst="rect">
            <a:avLst/>
          </a:prstGeom>
        </p:spPr>
        <p:txBody>
          <a:bodyPr>
            <a:spAutoFit/>
          </a:bodyPr>
          <a:lstStyle/>
          <a:p>
            <a:r>
              <a:rPr lang="hi-IN" dirty="0"/>
              <a:t>और</a:t>
            </a:r>
            <a:r>
              <a:rPr lang="en-IN" dirty="0"/>
              <a:t> </a:t>
            </a:r>
            <a:r>
              <a:rPr lang="hi-IN" dirty="0"/>
              <a:t>इसको</a:t>
            </a:r>
            <a:r>
              <a:rPr lang="en-IN" dirty="0"/>
              <a:t> </a:t>
            </a:r>
            <a:r>
              <a:rPr lang="hi-IN" dirty="0"/>
              <a:t>मुस्तहकम</a:t>
            </a:r>
            <a:r>
              <a:rPr lang="en-IN" dirty="0"/>
              <a:t> </a:t>
            </a:r>
            <a:r>
              <a:rPr lang="hi-IN" dirty="0"/>
              <a:t>करते</a:t>
            </a:r>
            <a:r>
              <a:rPr lang="en-IN" dirty="0"/>
              <a:t> </a:t>
            </a:r>
            <a:r>
              <a:rPr lang="hi-IN" dirty="0"/>
              <a:t>रहे</a:t>
            </a:r>
            <a:r>
              <a:rPr lang="en-IN" dirty="0"/>
              <a:t> </a:t>
            </a:r>
            <a:r>
              <a:rPr lang="hi-IN" dirty="0"/>
              <a:t>और</a:t>
            </a:r>
            <a:r>
              <a:rPr lang="en-IN" dirty="0"/>
              <a:t> </a:t>
            </a:r>
            <a:r>
              <a:rPr lang="hi-IN" dirty="0"/>
              <a:t>क़ायम</a:t>
            </a:r>
            <a:r>
              <a:rPr lang="en-IN" dirty="0"/>
              <a:t> </a:t>
            </a:r>
            <a:r>
              <a:rPr lang="hi-IN" dirty="0"/>
              <a:t>रहे</a:t>
            </a:r>
            <a:r>
              <a:rPr lang="en-IN" dirty="0"/>
              <a:t> </a:t>
            </a:r>
            <a:r>
              <a:rPr lang="hi-IN" dirty="0"/>
              <a:t>आप</a:t>
            </a:r>
            <a:r>
              <a:rPr lang="en-IN" dirty="0"/>
              <a:t> </a:t>
            </a:r>
            <a:r>
              <a:rPr lang="hi-IN" dirty="0"/>
              <a:t>हज़रात</a:t>
            </a:r>
            <a:r>
              <a:rPr lang="en-IN" dirty="0"/>
              <a:t> </a:t>
            </a:r>
            <a:r>
              <a:rPr lang="hi-IN" dirty="0"/>
              <a:t>पर</a:t>
            </a:r>
            <a:r>
              <a:rPr lang="en-IN" dirty="0"/>
              <a:t> </a:t>
            </a:r>
            <a:r>
              <a:rPr lang="hi-IN" dirty="0"/>
              <a:t>ज़ुल्मो</a:t>
            </a:r>
            <a:r>
              <a:rPr lang="en-IN" dirty="0"/>
              <a:t> </a:t>
            </a:r>
            <a:r>
              <a:rPr lang="hi-IN" dirty="0"/>
              <a:t>सितम</a:t>
            </a:r>
            <a:r>
              <a:rPr lang="en-IN" dirty="0"/>
              <a:t> </a:t>
            </a:r>
            <a:r>
              <a:rPr lang="hi-IN" dirty="0"/>
              <a:t>करने</a:t>
            </a:r>
            <a:r>
              <a:rPr lang="en-IN" dirty="0"/>
              <a:t> </a:t>
            </a:r>
            <a:r>
              <a:rPr lang="hi-IN" dirty="0"/>
              <a:t>पर</a:t>
            </a:r>
            <a:r>
              <a:rPr lang="en-IN" dirty="0"/>
              <a:t> </a:t>
            </a:r>
          </a:p>
        </p:txBody>
      </p:sp>
    </p:spTree>
    <p:extLst>
      <p:ext uri="{BB962C8B-B14F-4D97-AF65-F5344CB8AC3E}">
        <p14:creationId xmlns:p14="http://schemas.microsoft.com/office/powerpoint/2010/main" val="3339374270"/>
      </p:ext>
    </p:extLst>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438097"/>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بَرِئْتُ </a:t>
            </a:r>
            <a:r>
              <a:rPr lang="ar-SA" sz="9200" kern="1200" dirty="0" err="1">
                <a:solidFill>
                  <a:schemeClr val="bg1"/>
                </a:solidFill>
                <a:latin typeface="_PDMS_Saleem_QuranFont" pitchFamily="2" charset="-78"/>
                <a:ea typeface="+mn-ea"/>
                <a:cs typeface="_PDMS_Saleem_QuranFont" pitchFamily="2" charset="-78"/>
              </a:rPr>
              <a:t>إِلَىٰ</a:t>
            </a:r>
            <a:r>
              <a:rPr lang="ar-SA" sz="9200" kern="1200" dirty="0">
                <a:solidFill>
                  <a:schemeClr val="bg1"/>
                </a:solidFill>
                <a:latin typeface="_PDMS_Saleem_QuranFont" pitchFamily="2" charset="-78"/>
                <a:ea typeface="+mn-ea"/>
                <a:cs typeface="_PDMS_Saleem_QuranFont" pitchFamily="2" charset="-78"/>
              </a:rPr>
              <a:t> </a:t>
            </a:r>
            <a:r>
              <a:rPr lang="ar-SA" sz="9200" kern="1200" dirty="0" err="1">
                <a:solidFill>
                  <a:schemeClr val="bg1"/>
                </a:solidFill>
                <a:latin typeface="_PDMS_Saleem_QuranFont" pitchFamily="2" charset="-78"/>
                <a:ea typeface="+mn-ea"/>
                <a:cs typeface="_PDMS_Saleem_QuranFont" pitchFamily="2" charset="-78"/>
              </a:rPr>
              <a:t>ٱللَّهِ</a:t>
            </a:r>
            <a:r>
              <a:rPr lang="ar-SA" sz="9200" kern="1200" dirty="0">
                <a:solidFill>
                  <a:schemeClr val="bg1"/>
                </a:solidFill>
                <a:latin typeface="_PDMS_Saleem_QuranFont" pitchFamily="2" charset="-78"/>
                <a:ea typeface="+mn-ea"/>
                <a:cs typeface="_PDMS_Saleem_QuranFont" pitchFamily="2" charset="-78"/>
              </a:rPr>
              <a:t> وَإِلَيْكُمْ مِنْهُمْ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b="1" kern="1200" dirty="0">
                <a:solidFill>
                  <a:schemeClr val="tx1"/>
                </a:solidFill>
                <a:ea typeface="MS Mincho" pitchFamily="49" charset="-128"/>
              </a:rPr>
              <a:t>In the presence of Allah and you all do I repudiate these</a:t>
            </a:r>
            <a:r>
              <a:rPr lang="en-US" b="1" kern="1200" dirty="0" smtClean="0">
                <a:solidFill>
                  <a:schemeClr val="tx1"/>
                </a:solidFill>
                <a:ea typeface="MS Mincho" pitchFamily="49" charset="-128"/>
              </a:rPr>
              <a:t>.</a:t>
            </a:r>
          </a:p>
          <a:p>
            <a:pPr marL="342900" indent="-342900" eaLnBrk="1" hangingPunct="1">
              <a:defRPr/>
            </a:pPr>
            <a:r>
              <a:rPr lang="ur-PK" dirty="0">
                <a:solidFill>
                  <a:schemeClr val="tx1"/>
                </a:solidFill>
              </a:rPr>
              <a:t> اور آپ حضرات کی پیروی کرنے والوں پر، بیزاری کرتا ہوں </a:t>
            </a:r>
            <a:endParaRPr lang="en-US" b="1" kern="1200" dirty="0">
              <a:solidFill>
                <a:schemeClr val="tx1"/>
              </a:solidFill>
              <a:ea typeface="MS Mincho" pitchFamily="49" charset="-128"/>
            </a:endParaRPr>
          </a:p>
        </p:txBody>
      </p:sp>
      <p:sp>
        <p:nvSpPr>
          <p:cNvPr id="7066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bari'tu ila allahi wa ilaykum minhum</a:t>
            </a:r>
          </a:p>
        </p:txBody>
      </p:sp>
      <p:sp>
        <p:nvSpPr>
          <p:cNvPr id="7066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066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442068" y="3244334"/>
            <a:ext cx="5307863" cy="369332"/>
          </a:xfrm>
          <a:prstGeom prst="rect">
            <a:avLst/>
          </a:prstGeom>
        </p:spPr>
        <p:txBody>
          <a:bodyPr wrap="none">
            <a:spAutoFit/>
          </a:bodyPr>
          <a:lstStyle/>
          <a:p>
            <a:r>
              <a:rPr lang="hi-IN" dirty="0"/>
              <a:t>और</a:t>
            </a:r>
            <a:r>
              <a:rPr lang="en-IN" dirty="0"/>
              <a:t> </a:t>
            </a:r>
            <a:r>
              <a:rPr lang="hi-IN" dirty="0"/>
              <a:t>आप</a:t>
            </a:r>
            <a:r>
              <a:rPr lang="en-IN" dirty="0"/>
              <a:t> </a:t>
            </a:r>
            <a:r>
              <a:rPr lang="hi-IN" dirty="0"/>
              <a:t>हज़रात</a:t>
            </a:r>
            <a:r>
              <a:rPr lang="en-IN" dirty="0"/>
              <a:t> </a:t>
            </a:r>
            <a:r>
              <a:rPr lang="hi-IN" dirty="0"/>
              <a:t>की</a:t>
            </a:r>
            <a:r>
              <a:rPr lang="en-IN" dirty="0"/>
              <a:t> </a:t>
            </a:r>
            <a:r>
              <a:rPr lang="hi-IN" dirty="0"/>
              <a:t>पैरवी</a:t>
            </a:r>
            <a:r>
              <a:rPr lang="en-IN" dirty="0"/>
              <a:t> </a:t>
            </a:r>
            <a:r>
              <a:rPr lang="hi-IN" dirty="0"/>
              <a:t>करने</a:t>
            </a:r>
            <a:r>
              <a:rPr lang="en-IN" dirty="0"/>
              <a:t> </a:t>
            </a:r>
            <a:r>
              <a:rPr lang="hi-IN" dirty="0"/>
              <a:t>वालों</a:t>
            </a:r>
            <a:r>
              <a:rPr lang="en-IN" dirty="0"/>
              <a:t> </a:t>
            </a:r>
            <a:r>
              <a:rPr lang="hi-IN" dirty="0"/>
              <a:t>पर</a:t>
            </a:r>
            <a:r>
              <a:rPr lang="en-IN" dirty="0"/>
              <a:t> </a:t>
            </a:r>
            <a:r>
              <a:rPr lang="hi-IN" dirty="0"/>
              <a:t>बेज़ारी</a:t>
            </a:r>
            <a:r>
              <a:rPr lang="en-IN" dirty="0"/>
              <a:t> </a:t>
            </a:r>
            <a:r>
              <a:rPr lang="hi-IN" dirty="0"/>
              <a:t>करता</a:t>
            </a:r>
            <a:r>
              <a:rPr lang="en-IN" dirty="0"/>
              <a:t> </a:t>
            </a:r>
            <a:r>
              <a:rPr lang="hi-IN" dirty="0"/>
              <a:t>हूँ</a:t>
            </a:r>
            <a:r>
              <a:rPr lang="en-IN" dirty="0"/>
              <a:t>, </a:t>
            </a:r>
          </a:p>
        </p:txBody>
      </p:sp>
    </p:spTree>
    <p:extLst>
      <p:ext uri="{BB962C8B-B14F-4D97-AF65-F5344CB8AC3E}">
        <p14:creationId xmlns:p14="http://schemas.microsoft.com/office/powerpoint/2010/main" val="60377289"/>
      </p:ext>
    </p:extLst>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541129"/>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وَاتَقَرَّبُ </a:t>
            </a:r>
            <a:r>
              <a:rPr lang="ar-SA" sz="9200" kern="1200" dirty="0" err="1">
                <a:solidFill>
                  <a:schemeClr val="bg1"/>
                </a:solidFill>
                <a:latin typeface="_PDMS_Saleem_QuranFont" pitchFamily="2" charset="-78"/>
                <a:ea typeface="+mn-ea"/>
                <a:cs typeface="_PDMS_Saleem_QuranFont" pitchFamily="2" charset="-78"/>
              </a:rPr>
              <a:t>إِلَىٰ</a:t>
            </a:r>
            <a:r>
              <a:rPr lang="ar-SA" sz="9200" kern="1200" dirty="0">
                <a:solidFill>
                  <a:schemeClr val="bg1"/>
                </a:solidFill>
                <a:latin typeface="_PDMS_Saleem_QuranFont" pitchFamily="2" charset="-78"/>
                <a:ea typeface="+mn-ea"/>
                <a:cs typeface="_PDMS_Saleem_QuranFont" pitchFamily="2" charset="-78"/>
              </a:rPr>
              <a:t> </a:t>
            </a:r>
            <a:r>
              <a:rPr lang="ar-SA" sz="9200" kern="1200" dirty="0" err="1">
                <a:solidFill>
                  <a:schemeClr val="bg1"/>
                </a:solidFill>
                <a:latin typeface="_PDMS_Saleem_QuranFont" pitchFamily="2" charset="-78"/>
                <a:ea typeface="+mn-ea"/>
                <a:cs typeface="_PDMS_Saleem_QuranFont" pitchFamily="2" charset="-78"/>
              </a:rPr>
              <a:t>ٱللَّهِ</a:t>
            </a:r>
            <a:r>
              <a:rPr lang="ar-SA" sz="9200" kern="1200" dirty="0">
                <a:solidFill>
                  <a:schemeClr val="bg1"/>
                </a:solidFill>
                <a:latin typeface="_PDMS_Saleem_QuranFont" pitchFamily="2" charset="-78"/>
                <a:ea typeface="+mn-ea"/>
                <a:cs typeface="_PDMS_Saleem_QuranFont" pitchFamily="2" charset="-78"/>
              </a:rPr>
              <a:t> ثُمَّ إِلَيْكُمْ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And I seek nearness to Allah and then to you all</a:t>
            </a:r>
          </a:p>
          <a:p>
            <a:pPr marL="342900" indent="-342900" eaLnBrk="1" hangingPunct="1">
              <a:defRPr/>
            </a:pPr>
            <a:r>
              <a:rPr lang="ur-PK" sz="2800" dirty="0">
                <a:solidFill>
                  <a:schemeClr val="tx1"/>
                </a:solidFill>
              </a:rPr>
              <a:t>میں خدا کی طرف اور آپ کی طرف ان لوگوں سے اور تقرب چاھتا ہوں میں خدا کی طرف پھر آپ حضرت کی طرف،</a:t>
            </a:r>
            <a:endParaRPr lang="en-US" sz="2800" b="1" kern="1200" dirty="0">
              <a:solidFill>
                <a:schemeClr val="tx1"/>
              </a:solidFill>
              <a:ea typeface="MS Mincho" pitchFamily="49" charset="-128"/>
            </a:endParaRPr>
          </a:p>
        </p:txBody>
      </p:sp>
      <p:sp>
        <p:nvSpPr>
          <p:cNvPr id="7168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ataqarrabu ila allahi thumma ilaykum</a:t>
            </a:r>
          </a:p>
        </p:txBody>
      </p:sp>
      <p:sp>
        <p:nvSpPr>
          <p:cNvPr id="7168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168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48000" y="3105835"/>
            <a:ext cx="6096000" cy="646331"/>
          </a:xfrm>
          <a:prstGeom prst="rect">
            <a:avLst/>
          </a:prstGeom>
        </p:spPr>
        <p:txBody>
          <a:bodyPr>
            <a:spAutoFit/>
          </a:bodyPr>
          <a:lstStyle/>
          <a:p>
            <a:r>
              <a:rPr lang="hi-IN" dirty="0"/>
              <a:t>मैं</a:t>
            </a:r>
            <a:r>
              <a:rPr lang="en-IN" dirty="0"/>
              <a:t> </a:t>
            </a:r>
            <a:r>
              <a:rPr lang="hi-IN" dirty="0"/>
              <a:t>ख़ुदा</a:t>
            </a:r>
            <a:r>
              <a:rPr lang="en-IN" dirty="0"/>
              <a:t> </a:t>
            </a:r>
            <a:r>
              <a:rPr lang="hi-IN" dirty="0"/>
              <a:t>की</a:t>
            </a:r>
            <a:r>
              <a:rPr lang="en-IN" dirty="0"/>
              <a:t> </a:t>
            </a:r>
            <a:r>
              <a:rPr lang="hi-IN" dirty="0"/>
              <a:t>तरफ़</a:t>
            </a:r>
            <a:r>
              <a:rPr lang="en-IN" dirty="0"/>
              <a:t> </a:t>
            </a:r>
            <a:r>
              <a:rPr lang="hi-IN" dirty="0"/>
              <a:t>और</a:t>
            </a:r>
            <a:r>
              <a:rPr lang="en-IN" dirty="0"/>
              <a:t> </a:t>
            </a:r>
            <a:r>
              <a:rPr lang="hi-IN" dirty="0"/>
              <a:t>आपकी</a:t>
            </a:r>
            <a:r>
              <a:rPr lang="en-IN" dirty="0"/>
              <a:t> </a:t>
            </a:r>
            <a:r>
              <a:rPr lang="hi-IN" dirty="0"/>
              <a:t>तरफ़</a:t>
            </a:r>
            <a:r>
              <a:rPr lang="en-IN" dirty="0"/>
              <a:t> </a:t>
            </a:r>
            <a:r>
              <a:rPr lang="hi-IN" dirty="0"/>
              <a:t>इन</a:t>
            </a:r>
            <a:r>
              <a:rPr lang="en-IN" dirty="0"/>
              <a:t> </a:t>
            </a:r>
            <a:r>
              <a:rPr lang="hi-IN" dirty="0"/>
              <a:t>लोगों</a:t>
            </a:r>
            <a:r>
              <a:rPr lang="en-IN" dirty="0"/>
              <a:t> </a:t>
            </a:r>
            <a:r>
              <a:rPr lang="hi-IN" dirty="0"/>
              <a:t>से</a:t>
            </a:r>
            <a:r>
              <a:rPr lang="en-IN" dirty="0"/>
              <a:t> </a:t>
            </a:r>
            <a:r>
              <a:rPr lang="hi-IN" dirty="0"/>
              <a:t>तक़र्रुब</a:t>
            </a:r>
            <a:r>
              <a:rPr lang="en-IN" dirty="0"/>
              <a:t> </a:t>
            </a:r>
            <a:r>
              <a:rPr lang="hi-IN" dirty="0"/>
              <a:t>चाहता</a:t>
            </a:r>
            <a:r>
              <a:rPr lang="en-IN" dirty="0"/>
              <a:t> </a:t>
            </a:r>
            <a:r>
              <a:rPr lang="hi-IN" dirty="0"/>
              <a:t>हूँ</a:t>
            </a:r>
            <a:r>
              <a:rPr lang="en-IN" dirty="0"/>
              <a:t> </a:t>
            </a:r>
            <a:r>
              <a:rPr lang="hi-IN" dirty="0"/>
              <a:t>ख़ुदा</a:t>
            </a:r>
            <a:r>
              <a:rPr lang="en-IN" dirty="0"/>
              <a:t> </a:t>
            </a:r>
            <a:r>
              <a:rPr lang="hi-IN" dirty="0"/>
              <a:t>की</a:t>
            </a:r>
            <a:r>
              <a:rPr lang="en-IN" dirty="0"/>
              <a:t> </a:t>
            </a:r>
            <a:r>
              <a:rPr lang="hi-IN" dirty="0"/>
              <a:t>तरफ़</a:t>
            </a:r>
            <a:r>
              <a:rPr lang="en-IN" dirty="0"/>
              <a:t> </a:t>
            </a:r>
            <a:r>
              <a:rPr lang="hi-IN" dirty="0"/>
              <a:t>फिर</a:t>
            </a:r>
            <a:r>
              <a:rPr lang="en-IN" dirty="0"/>
              <a:t> </a:t>
            </a:r>
            <a:r>
              <a:rPr lang="hi-IN" dirty="0"/>
              <a:t>आप</a:t>
            </a:r>
            <a:r>
              <a:rPr lang="en-IN" dirty="0"/>
              <a:t> </a:t>
            </a:r>
            <a:r>
              <a:rPr lang="hi-IN" dirty="0"/>
              <a:t>हज़रात</a:t>
            </a:r>
            <a:r>
              <a:rPr lang="en-IN" dirty="0"/>
              <a:t> </a:t>
            </a:r>
            <a:r>
              <a:rPr lang="hi-IN" dirty="0"/>
              <a:t>की</a:t>
            </a:r>
            <a:r>
              <a:rPr lang="en-IN" dirty="0"/>
              <a:t> </a:t>
            </a:r>
            <a:r>
              <a:rPr lang="hi-IN" dirty="0"/>
              <a:t>तरफ़</a:t>
            </a:r>
            <a:r>
              <a:rPr lang="en-IN" dirty="0"/>
              <a:t> </a:t>
            </a:r>
          </a:p>
        </p:txBody>
      </p:sp>
    </p:spTree>
    <p:extLst>
      <p:ext uri="{BB962C8B-B14F-4D97-AF65-F5344CB8AC3E}">
        <p14:creationId xmlns:p14="http://schemas.microsoft.com/office/powerpoint/2010/main" val="2495353557"/>
      </p:ext>
    </p:extLst>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510307"/>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بِمُوَالاَتِكُمْ وَمُوَالاَةِ وَلِيِّكُمْ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by means of declaring loyalty to you and to your loyalists</a:t>
            </a:r>
          </a:p>
          <a:p>
            <a:pPr marL="342900" indent="-342900" eaLnBrk="1" hangingPunct="1">
              <a:defRPr/>
            </a:pPr>
            <a:r>
              <a:rPr lang="ur-PK" sz="2800" dirty="0">
                <a:solidFill>
                  <a:schemeClr val="tx1"/>
                </a:solidFill>
              </a:rPr>
              <a:t> آپ حضرات کی دوستی سے اور آپ کے دوستوں کی دوستی سے</a:t>
            </a:r>
            <a:endParaRPr lang="en-US" sz="2800" b="1" kern="1200" dirty="0">
              <a:solidFill>
                <a:schemeClr val="tx1"/>
              </a:solidFill>
              <a:ea typeface="MS Mincho" pitchFamily="49" charset="-128"/>
            </a:endParaRPr>
          </a:p>
        </p:txBody>
      </p:sp>
      <p:sp>
        <p:nvSpPr>
          <p:cNvPr id="7270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bimuwalatikum wa muwalati waliyyikum</a:t>
            </a:r>
          </a:p>
        </p:txBody>
      </p:sp>
      <p:sp>
        <p:nvSpPr>
          <p:cNvPr id="7270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271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466113" y="3244334"/>
            <a:ext cx="5259773" cy="369332"/>
          </a:xfrm>
          <a:prstGeom prst="rect">
            <a:avLst/>
          </a:prstGeom>
        </p:spPr>
        <p:txBody>
          <a:bodyPr wrap="none">
            <a:spAutoFit/>
          </a:bodyPr>
          <a:lstStyle/>
          <a:p>
            <a:r>
              <a:rPr lang="hi-IN" dirty="0"/>
              <a:t>आप</a:t>
            </a:r>
            <a:r>
              <a:rPr lang="en-IN" dirty="0"/>
              <a:t> </a:t>
            </a:r>
            <a:r>
              <a:rPr lang="hi-IN" dirty="0"/>
              <a:t>हज़रात</a:t>
            </a:r>
            <a:r>
              <a:rPr lang="en-IN" dirty="0"/>
              <a:t> </a:t>
            </a:r>
            <a:r>
              <a:rPr lang="hi-IN" dirty="0"/>
              <a:t>को</a:t>
            </a:r>
            <a:r>
              <a:rPr lang="en-IN" dirty="0"/>
              <a:t> </a:t>
            </a:r>
            <a:r>
              <a:rPr lang="hi-IN" dirty="0"/>
              <a:t>दोस्ती</a:t>
            </a:r>
            <a:r>
              <a:rPr lang="en-IN" dirty="0"/>
              <a:t> </a:t>
            </a:r>
            <a:r>
              <a:rPr lang="hi-IN" dirty="0"/>
              <a:t>से</a:t>
            </a:r>
            <a:r>
              <a:rPr lang="en-IN" dirty="0"/>
              <a:t> </a:t>
            </a:r>
            <a:r>
              <a:rPr lang="hi-IN" dirty="0"/>
              <a:t>और</a:t>
            </a:r>
            <a:r>
              <a:rPr lang="en-IN" dirty="0"/>
              <a:t> </a:t>
            </a:r>
            <a:r>
              <a:rPr lang="hi-IN" dirty="0"/>
              <a:t>आपके</a:t>
            </a:r>
            <a:r>
              <a:rPr lang="en-IN" dirty="0"/>
              <a:t> </a:t>
            </a:r>
            <a:r>
              <a:rPr lang="hi-IN" dirty="0"/>
              <a:t>दोस्तों</a:t>
            </a:r>
            <a:r>
              <a:rPr lang="en-IN" dirty="0"/>
              <a:t> </a:t>
            </a:r>
            <a:r>
              <a:rPr lang="hi-IN" dirty="0"/>
              <a:t>की</a:t>
            </a:r>
            <a:r>
              <a:rPr lang="en-IN" dirty="0"/>
              <a:t> </a:t>
            </a:r>
            <a:r>
              <a:rPr lang="hi-IN" dirty="0"/>
              <a:t>दोस्ती</a:t>
            </a:r>
            <a:r>
              <a:rPr lang="en-IN" dirty="0"/>
              <a:t> </a:t>
            </a:r>
            <a:r>
              <a:rPr lang="hi-IN" dirty="0"/>
              <a:t>से</a:t>
            </a:r>
            <a:r>
              <a:rPr lang="en-IN" dirty="0"/>
              <a:t> </a:t>
            </a:r>
          </a:p>
        </p:txBody>
      </p:sp>
    </p:spTree>
    <p:extLst>
      <p:ext uri="{BB962C8B-B14F-4D97-AF65-F5344CB8AC3E}">
        <p14:creationId xmlns:p14="http://schemas.microsoft.com/office/powerpoint/2010/main" val="2926180751"/>
      </p:ext>
    </p:extLst>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90700" y="1458645"/>
            <a:ext cx="8763000" cy="1470025"/>
          </a:xfrm>
        </p:spPr>
        <p:txBody>
          <a:bodyPr/>
          <a:lstStyle/>
          <a:p>
            <a:pPr rtl="1" eaLnBrk="1" hangingPunct="1">
              <a:lnSpc>
                <a:spcPts val="8000"/>
              </a:lnSpc>
              <a:defRPr/>
            </a:pPr>
            <a:r>
              <a:rPr lang="ar-SA" sz="9200" kern="1200" dirty="0" err="1">
                <a:solidFill>
                  <a:schemeClr val="bg1"/>
                </a:solidFill>
                <a:latin typeface="_PDMS_Saleem_QuranFont" pitchFamily="2" charset="-78"/>
                <a:ea typeface="+mn-ea"/>
                <a:cs typeface="_PDMS_Saleem_QuranFont" pitchFamily="2" charset="-78"/>
              </a:rPr>
              <a:t>وَبِٱلْبَرَاءَةِ</a:t>
            </a:r>
            <a:r>
              <a:rPr lang="ar-SA" sz="9200" kern="1200" dirty="0">
                <a:solidFill>
                  <a:schemeClr val="bg1"/>
                </a:solidFill>
                <a:latin typeface="_PDMS_Saleem_QuranFont" pitchFamily="2" charset="-78"/>
                <a:ea typeface="+mn-ea"/>
                <a:cs typeface="_PDMS_Saleem_QuranFont" pitchFamily="2" charset="-78"/>
              </a:rPr>
              <a:t> مِنْ اعْدَائِكُمْ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b="1" kern="1200" dirty="0">
                <a:solidFill>
                  <a:schemeClr val="tx1"/>
                </a:solidFill>
                <a:ea typeface="MS Mincho" pitchFamily="49" charset="-128"/>
              </a:rPr>
              <a:t>and declaring repudiation of your </a:t>
            </a:r>
            <a:r>
              <a:rPr lang="en-US" b="1" kern="1200" dirty="0" smtClean="0">
                <a:solidFill>
                  <a:schemeClr val="tx1"/>
                </a:solidFill>
                <a:ea typeface="MS Mincho" pitchFamily="49" charset="-128"/>
              </a:rPr>
              <a:t>enemies</a:t>
            </a:r>
          </a:p>
          <a:p>
            <a:pPr marL="342900" indent="-342900" eaLnBrk="1" hangingPunct="1">
              <a:defRPr/>
            </a:pPr>
            <a:r>
              <a:rPr lang="ur-PK" dirty="0">
                <a:solidFill>
                  <a:schemeClr val="tx1"/>
                </a:solidFill>
              </a:rPr>
              <a:t> اور بیزاری سے آپ حضرات کے دشمنوں سے اور ان لوگوں سے </a:t>
            </a:r>
            <a:endParaRPr lang="en-US" b="1" kern="1200" dirty="0">
              <a:solidFill>
                <a:schemeClr val="tx1"/>
              </a:solidFill>
              <a:ea typeface="MS Mincho" pitchFamily="49" charset="-128"/>
            </a:endParaRPr>
          </a:p>
        </p:txBody>
      </p:sp>
      <p:sp>
        <p:nvSpPr>
          <p:cNvPr id="7373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bilbara'ati min a`da'ikum</a:t>
            </a:r>
          </a:p>
        </p:txBody>
      </p:sp>
      <p:sp>
        <p:nvSpPr>
          <p:cNvPr id="7373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373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462907" y="3244334"/>
            <a:ext cx="5266185" cy="369332"/>
          </a:xfrm>
          <a:prstGeom prst="rect">
            <a:avLst/>
          </a:prstGeom>
        </p:spPr>
        <p:txBody>
          <a:bodyPr wrap="none">
            <a:spAutoFit/>
          </a:bodyPr>
          <a:lstStyle/>
          <a:p>
            <a:r>
              <a:rPr lang="hi-IN" dirty="0"/>
              <a:t>और</a:t>
            </a:r>
            <a:r>
              <a:rPr lang="en-IN" dirty="0"/>
              <a:t> </a:t>
            </a:r>
            <a:r>
              <a:rPr lang="hi-IN" dirty="0"/>
              <a:t>बेज़ारी</a:t>
            </a:r>
            <a:r>
              <a:rPr lang="en-IN" dirty="0"/>
              <a:t> </a:t>
            </a:r>
            <a:r>
              <a:rPr lang="hi-IN" dirty="0"/>
              <a:t>से</a:t>
            </a:r>
            <a:r>
              <a:rPr lang="en-IN" dirty="0"/>
              <a:t> </a:t>
            </a:r>
            <a:r>
              <a:rPr lang="hi-IN" dirty="0"/>
              <a:t>आप</a:t>
            </a:r>
            <a:r>
              <a:rPr lang="en-IN" dirty="0"/>
              <a:t> </a:t>
            </a:r>
            <a:r>
              <a:rPr lang="hi-IN" dirty="0"/>
              <a:t>हज़रात</a:t>
            </a:r>
            <a:r>
              <a:rPr lang="en-IN" dirty="0"/>
              <a:t> </a:t>
            </a:r>
            <a:r>
              <a:rPr lang="hi-IN" dirty="0"/>
              <a:t>के</a:t>
            </a:r>
            <a:r>
              <a:rPr lang="en-IN" dirty="0"/>
              <a:t> </a:t>
            </a:r>
            <a:r>
              <a:rPr lang="hi-IN" dirty="0"/>
              <a:t>दुश्मनों</a:t>
            </a:r>
            <a:r>
              <a:rPr lang="en-IN" dirty="0"/>
              <a:t> </a:t>
            </a:r>
            <a:r>
              <a:rPr lang="hi-IN" dirty="0"/>
              <a:t>से</a:t>
            </a:r>
            <a:r>
              <a:rPr lang="en-IN" dirty="0"/>
              <a:t> </a:t>
            </a:r>
            <a:r>
              <a:rPr lang="hi-IN" dirty="0"/>
              <a:t>और</a:t>
            </a:r>
            <a:r>
              <a:rPr lang="en-IN" dirty="0"/>
              <a:t> </a:t>
            </a:r>
            <a:r>
              <a:rPr lang="hi-IN" dirty="0"/>
              <a:t>इन</a:t>
            </a:r>
            <a:r>
              <a:rPr lang="en-IN" dirty="0"/>
              <a:t> </a:t>
            </a:r>
            <a:r>
              <a:rPr lang="hi-IN" dirty="0"/>
              <a:t>लोगों</a:t>
            </a:r>
            <a:r>
              <a:rPr lang="en-IN" dirty="0"/>
              <a:t> </a:t>
            </a:r>
            <a:r>
              <a:rPr lang="hi-IN" dirty="0"/>
              <a:t>से</a:t>
            </a:r>
            <a:r>
              <a:rPr lang="en-IN" dirty="0"/>
              <a:t> </a:t>
            </a:r>
          </a:p>
        </p:txBody>
      </p:sp>
    </p:spTree>
    <p:extLst>
      <p:ext uri="{BB962C8B-B14F-4D97-AF65-F5344CB8AC3E}">
        <p14:creationId xmlns:p14="http://schemas.microsoft.com/office/powerpoint/2010/main" val="2665296487"/>
      </p:ext>
    </p:extLst>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469206"/>
            <a:ext cx="8763000" cy="1470025"/>
          </a:xfrm>
        </p:spPr>
        <p:txBody>
          <a:bodyPr/>
          <a:lstStyle/>
          <a:p>
            <a:pPr rtl="1" eaLnBrk="1" hangingPunct="1">
              <a:lnSpc>
                <a:spcPts val="8000"/>
              </a:lnSpc>
              <a:defRPr/>
            </a:pPr>
            <a:r>
              <a:rPr lang="ar-SA" sz="9200" kern="1200" dirty="0" err="1">
                <a:solidFill>
                  <a:schemeClr val="bg1"/>
                </a:solidFill>
                <a:latin typeface="_PDMS_Saleem_QuranFont" pitchFamily="2" charset="-78"/>
                <a:ea typeface="+mn-ea"/>
                <a:cs typeface="_PDMS_Saleem_QuranFont" pitchFamily="2" charset="-78"/>
              </a:rPr>
              <a:t>وَٱلنَّاصِبِينَ</a:t>
            </a:r>
            <a:r>
              <a:rPr lang="ar-SA" sz="9200" kern="1200" dirty="0">
                <a:solidFill>
                  <a:schemeClr val="bg1"/>
                </a:solidFill>
                <a:latin typeface="_PDMS_Saleem_QuranFont" pitchFamily="2" charset="-78"/>
                <a:ea typeface="+mn-ea"/>
                <a:cs typeface="_PDMS_Saleem_QuranFont" pitchFamily="2" charset="-78"/>
              </a:rPr>
              <a:t> لَكُمُ </a:t>
            </a:r>
            <a:r>
              <a:rPr lang="ar-SA" sz="9200" kern="1200" dirty="0" err="1">
                <a:solidFill>
                  <a:schemeClr val="bg1"/>
                </a:solidFill>
                <a:latin typeface="_PDMS_Saleem_QuranFont" pitchFamily="2" charset="-78"/>
                <a:ea typeface="+mn-ea"/>
                <a:cs typeface="_PDMS_Saleem_QuranFont" pitchFamily="2" charset="-78"/>
              </a:rPr>
              <a:t>ٱلْحَرْبَ</a:t>
            </a:r>
            <a:endParaRPr lang="ar-SA" sz="92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and those who incur animosity of you</a:t>
            </a:r>
          </a:p>
          <a:p>
            <a:pPr marL="342900" indent="-342900" eaLnBrk="1" hangingPunct="1">
              <a:defRPr/>
            </a:pPr>
            <a:r>
              <a:rPr lang="ur-PK" sz="3600" dirty="0">
                <a:solidFill>
                  <a:schemeClr val="tx1"/>
                </a:solidFill>
              </a:rPr>
              <a:t>جنہوں نے آپ حضرات سے جنگ کی</a:t>
            </a:r>
            <a:endParaRPr lang="en-US" sz="3600" b="1" kern="1200" dirty="0">
              <a:solidFill>
                <a:schemeClr val="tx1"/>
              </a:solidFill>
              <a:ea typeface="MS Mincho" pitchFamily="49" charset="-128"/>
            </a:endParaRPr>
          </a:p>
        </p:txBody>
      </p:sp>
      <p:sp>
        <p:nvSpPr>
          <p:cNvPr id="7475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walnnasibina lakum alharba</a:t>
            </a:r>
          </a:p>
        </p:txBody>
      </p:sp>
      <p:sp>
        <p:nvSpPr>
          <p:cNvPr id="7475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475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570582" y="3244334"/>
            <a:ext cx="3050835" cy="369332"/>
          </a:xfrm>
          <a:prstGeom prst="rect">
            <a:avLst/>
          </a:prstGeom>
        </p:spPr>
        <p:txBody>
          <a:bodyPr wrap="none">
            <a:spAutoFit/>
          </a:bodyPr>
          <a:lstStyle/>
          <a:p>
            <a:r>
              <a:rPr lang="hi-IN" dirty="0"/>
              <a:t>जिन्होंने</a:t>
            </a:r>
            <a:r>
              <a:rPr lang="en-IN" dirty="0"/>
              <a:t> </a:t>
            </a:r>
            <a:r>
              <a:rPr lang="hi-IN" dirty="0"/>
              <a:t>आप</a:t>
            </a:r>
            <a:r>
              <a:rPr lang="en-IN" dirty="0"/>
              <a:t> </a:t>
            </a:r>
            <a:r>
              <a:rPr lang="hi-IN" dirty="0"/>
              <a:t>हज़रात</a:t>
            </a:r>
            <a:r>
              <a:rPr lang="en-IN" dirty="0"/>
              <a:t> </a:t>
            </a:r>
            <a:r>
              <a:rPr lang="hi-IN" dirty="0"/>
              <a:t>से</a:t>
            </a:r>
            <a:r>
              <a:rPr lang="en-IN" dirty="0"/>
              <a:t> </a:t>
            </a:r>
            <a:r>
              <a:rPr lang="hi-IN" dirty="0"/>
              <a:t>जंग</a:t>
            </a:r>
            <a:r>
              <a:rPr lang="en-IN" dirty="0"/>
              <a:t> </a:t>
            </a:r>
            <a:r>
              <a:rPr lang="hi-IN" dirty="0"/>
              <a:t>की</a:t>
            </a:r>
            <a:r>
              <a:rPr lang="en-IN" dirty="0"/>
              <a:t> </a:t>
            </a:r>
          </a:p>
        </p:txBody>
      </p:sp>
    </p:spTree>
    <p:extLst>
      <p:ext uri="{BB962C8B-B14F-4D97-AF65-F5344CB8AC3E}">
        <p14:creationId xmlns:p14="http://schemas.microsoft.com/office/powerpoint/2010/main" val="165272170"/>
      </p:ext>
    </p:extLst>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058239" y="1469205"/>
            <a:ext cx="9888876" cy="1470025"/>
          </a:xfrm>
        </p:spPr>
        <p:txBody>
          <a:bodyPr/>
          <a:lstStyle/>
          <a:p>
            <a:pPr rtl="1" eaLnBrk="1" hangingPunct="1">
              <a:lnSpc>
                <a:spcPts val="8000"/>
              </a:lnSpc>
              <a:defRPr/>
            </a:pPr>
            <a:r>
              <a:rPr lang="ar-SA" sz="9200" kern="1200" dirty="0" err="1">
                <a:solidFill>
                  <a:schemeClr val="bg1"/>
                </a:solidFill>
                <a:latin typeface="_PDMS_Saleem_QuranFont" pitchFamily="2" charset="-78"/>
                <a:ea typeface="+mn-ea"/>
                <a:cs typeface="_PDMS_Saleem_QuranFont" pitchFamily="2" charset="-78"/>
              </a:rPr>
              <a:t>وَبِٱلْبَرَاءَةِ</a:t>
            </a:r>
            <a:r>
              <a:rPr lang="ar-SA" sz="9200" kern="1200" dirty="0">
                <a:solidFill>
                  <a:schemeClr val="bg1"/>
                </a:solidFill>
                <a:latin typeface="_PDMS_Saleem_QuranFont" pitchFamily="2" charset="-78"/>
                <a:ea typeface="+mn-ea"/>
                <a:cs typeface="_PDMS_Saleem_QuranFont" pitchFamily="2" charset="-78"/>
              </a:rPr>
              <a:t> مِنْ اشْيَاعِهِمْ وَاتْبَاعِهِمْ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and repudiation of their adherents and followers.</a:t>
            </a:r>
          </a:p>
          <a:p>
            <a:pPr marL="342900" indent="-342900" eaLnBrk="1" hangingPunct="1">
              <a:defRPr/>
            </a:pPr>
            <a:r>
              <a:rPr lang="ur-PK" sz="2800" dirty="0">
                <a:solidFill>
                  <a:schemeClr val="tx1"/>
                </a:solidFill>
              </a:rPr>
              <a:t> اور بیزاری سے ان ا پیروی کرنے والوں سے اور ان کے اتباع کرنے والوں سے،</a:t>
            </a:r>
            <a:endParaRPr lang="en-US" sz="2800" b="1" kern="1200" dirty="0">
              <a:solidFill>
                <a:schemeClr val="tx1"/>
              </a:solidFill>
              <a:ea typeface="MS Mincho" pitchFamily="49" charset="-128"/>
            </a:endParaRPr>
          </a:p>
        </p:txBody>
      </p:sp>
      <p:sp>
        <p:nvSpPr>
          <p:cNvPr id="7578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bilbara'ati min ashya`ihim wa atba`ihim</a:t>
            </a:r>
          </a:p>
        </p:txBody>
      </p:sp>
      <p:sp>
        <p:nvSpPr>
          <p:cNvPr id="7578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578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48000" y="3105835"/>
            <a:ext cx="6096000" cy="646331"/>
          </a:xfrm>
          <a:prstGeom prst="rect">
            <a:avLst/>
          </a:prstGeom>
        </p:spPr>
        <p:txBody>
          <a:bodyPr>
            <a:spAutoFit/>
          </a:bodyPr>
          <a:lstStyle/>
          <a:p>
            <a:r>
              <a:rPr lang="hi-IN" dirty="0"/>
              <a:t>और</a:t>
            </a:r>
            <a:r>
              <a:rPr lang="en-IN" dirty="0"/>
              <a:t> </a:t>
            </a:r>
            <a:r>
              <a:rPr lang="hi-IN" dirty="0"/>
              <a:t>बेज़ारी</a:t>
            </a:r>
            <a:r>
              <a:rPr lang="en-IN" dirty="0"/>
              <a:t> </a:t>
            </a:r>
            <a:r>
              <a:rPr lang="hi-IN" dirty="0"/>
              <a:t>से</a:t>
            </a:r>
            <a:r>
              <a:rPr lang="en-IN" dirty="0"/>
              <a:t> </a:t>
            </a:r>
            <a:r>
              <a:rPr lang="hi-IN" dirty="0"/>
              <a:t>इन</a:t>
            </a:r>
            <a:r>
              <a:rPr lang="en-IN" dirty="0"/>
              <a:t> </a:t>
            </a:r>
            <a:r>
              <a:rPr lang="hi-IN" dirty="0"/>
              <a:t>पैरवी</a:t>
            </a:r>
            <a:r>
              <a:rPr lang="en-IN" dirty="0"/>
              <a:t> </a:t>
            </a:r>
            <a:r>
              <a:rPr lang="hi-IN" dirty="0"/>
              <a:t>करने</a:t>
            </a:r>
            <a:r>
              <a:rPr lang="en-IN" dirty="0"/>
              <a:t> </a:t>
            </a:r>
            <a:r>
              <a:rPr lang="hi-IN" dirty="0"/>
              <a:t>वालों</a:t>
            </a:r>
            <a:r>
              <a:rPr lang="en-IN" dirty="0"/>
              <a:t> </a:t>
            </a:r>
            <a:r>
              <a:rPr lang="hi-IN" dirty="0"/>
              <a:t>से</a:t>
            </a:r>
            <a:r>
              <a:rPr lang="en-IN" dirty="0"/>
              <a:t> </a:t>
            </a:r>
            <a:r>
              <a:rPr lang="hi-IN" dirty="0"/>
              <a:t>और</a:t>
            </a:r>
            <a:r>
              <a:rPr lang="en-IN" dirty="0"/>
              <a:t> </a:t>
            </a:r>
            <a:r>
              <a:rPr lang="hi-IN" dirty="0"/>
              <a:t>इनके</a:t>
            </a:r>
            <a:r>
              <a:rPr lang="en-IN" dirty="0"/>
              <a:t> </a:t>
            </a:r>
            <a:r>
              <a:rPr lang="hi-IN" dirty="0"/>
              <a:t>इत्तेबा</a:t>
            </a:r>
            <a:r>
              <a:rPr lang="en-IN" dirty="0"/>
              <a:t> </a:t>
            </a:r>
            <a:r>
              <a:rPr lang="hi-IN" dirty="0"/>
              <a:t>करने</a:t>
            </a:r>
            <a:r>
              <a:rPr lang="en-IN" dirty="0"/>
              <a:t> </a:t>
            </a:r>
            <a:r>
              <a:rPr lang="hi-IN" dirty="0"/>
              <a:t>वालों</a:t>
            </a:r>
            <a:r>
              <a:rPr lang="en-IN" dirty="0"/>
              <a:t> </a:t>
            </a:r>
            <a:r>
              <a:rPr lang="hi-IN" dirty="0"/>
              <a:t>से</a:t>
            </a:r>
            <a:r>
              <a:rPr lang="en-IN" dirty="0"/>
              <a:t>, </a:t>
            </a:r>
          </a:p>
        </p:txBody>
      </p:sp>
    </p:spTree>
    <p:extLst>
      <p:ext uri="{BB962C8B-B14F-4D97-AF65-F5344CB8AC3E}">
        <p14:creationId xmlns:p14="http://schemas.microsoft.com/office/powerpoint/2010/main" val="4092968376"/>
      </p:ext>
    </p:extLst>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32757" y="1397001"/>
            <a:ext cx="8763000" cy="1470025"/>
          </a:xfrm>
        </p:spPr>
        <p:txBody>
          <a:bodyPr/>
          <a:lstStyle/>
          <a:p>
            <a:pPr rtl="1" eaLnBrk="1" hangingPunct="1">
              <a:lnSpc>
                <a:spcPts val="8000"/>
              </a:lnSpc>
              <a:defRPr/>
            </a:pPr>
            <a:r>
              <a:rPr lang="ar-SA" sz="9200" kern="1200" dirty="0">
                <a:solidFill>
                  <a:schemeClr val="bg1"/>
                </a:solidFill>
                <a:latin typeface="_PDMS_Saleem_QuranFont" pitchFamily="2" charset="-78"/>
                <a:ea typeface="+mn-ea"/>
                <a:cs typeface="_PDMS_Saleem_QuranFont" pitchFamily="2" charset="-78"/>
              </a:rPr>
              <a:t>إِنِّي سِلْمٌ لِمَنْ سَالَمَكُمْ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b="1" kern="1200" dirty="0">
                <a:solidFill>
                  <a:schemeClr val="tx1"/>
                </a:solidFill>
                <a:ea typeface="MS Mincho" pitchFamily="49" charset="-128"/>
              </a:rPr>
              <a:t>I am verily at peace with those who have been at peace with you</a:t>
            </a:r>
            <a:r>
              <a:rPr lang="en-US" b="1" kern="1200" dirty="0" smtClean="0">
                <a:solidFill>
                  <a:schemeClr val="tx1"/>
                </a:solidFill>
                <a:ea typeface="MS Mincho" pitchFamily="49" charset="-128"/>
              </a:rPr>
              <a:t>,</a:t>
            </a:r>
          </a:p>
          <a:p>
            <a:pPr marL="342900" indent="-342900" eaLnBrk="1" hangingPunct="1">
              <a:defRPr/>
            </a:pPr>
            <a:r>
              <a:rPr lang="ur-PK" dirty="0">
                <a:solidFill>
                  <a:schemeClr val="tx1"/>
                </a:solidFill>
              </a:rPr>
              <a:t>میں صلح کرنے والا ہوں ہر اس شخص سے جو آپ سے صلح کرنے والا ہو</a:t>
            </a:r>
            <a:endParaRPr lang="en-US" b="1" kern="1200" dirty="0">
              <a:solidFill>
                <a:schemeClr val="tx1"/>
              </a:solidFill>
              <a:ea typeface="MS Mincho" pitchFamily="49" charset="-128"/>
            </a:endParaRPr>
          </a:p>
        </p:txBody>
      </p:sp>
      <p:sp>
        <p:nvSpPr>
          <p:cNvPr id="7680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inni silmun liman salamakum</a:t>
            </a:r>
          </a:p>
        </p:txBody>
      </p:sp>
      <p:sp>
        <p:nvSpPr>
          <p:cNvPr id="7680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680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48000" y="3105835"/>
            <a:ext cx="6096000" cy="646331"/>
          </a:xfrm>
          <a:prstGeom prst="rect">
            <a:avLst/>
          </a:prstGeom>
        </p:spPr>
        <p:txBody>
          <a:bodyPr>
            <a:spAutoFit/>
          </a:bodyPr>
          <a:lstStyle/>
          <a:p>
            <a:r>
              <a:rPr lang="hi-IN" dirty="0"/>
              <a:t>मैं</a:t>
            </a:r>
            <a:r>
              <a:rPr lang="en-IN" dirty="0"/>
              <a:t> </a:t>
            </a:r>
            <a:r>
              <a:rPr lang="hi-IN" dirty="0"/>
              <a:t>सुलह</a:t>
            </a:r>
            <a:r>
              <a:rPr lang="en-IN" dirty="0"/>
              <a:t> </a:t>
            </a:r>
            <a:r>
              <a:rPr lang="hi-IN" dirty="0"/>
              <a:t>करने</a:t>
            </a:r>
            <a:r>
              <a:rPr lang="en-IN" dirty="0"/>
              <a:t> </a:t>
            </a:r>
            <a:r>
              <a:rPr lang="hi-IN" dirty="0"/>
              <a:t>वाला</a:t>
            </a:r>
            <a:r>
              <a:rPr lang="en-IN" dirty="0"/>
              <a:t> </a:t>
            </a:r>
            <a:r>
              <a:rPr lang="hi-IN" dirty="0"/>
              <a:t>हूँ</a:t>
            </a:r>
            <a:r>
              <a:rPr lang="en-IN" dirty="0"/>
              <a:t> </a:t>
            </a:r>
            <a:r>
              <a:rPr lang="hi-IN" dirty="0"/>
              <a:t>हर</a:t>
            </a:r>
            <a:r>
              <a:rPr lang="en-IN" dirty="0"/>
              <a:t> </a:t>
            </a:r>
            <a:r>
              <a:rPr lang="hi-IN" dirty="0"/>
              <a:t>इस</a:t>
            </a:r>
            <a:r>
              <a:rPr lang="en-IN" dirty="0"/>
              <a:t> </a:t>
            </a:r>
            <a:r>
              <a:rPr lang="hi-IN" dirty="0"/>
              <a:t>शख्स</a:t>
            </a:r>
            <a:r>
              <a:rPr lang="en-IN" dirty="0"/>
              <a:t> </a:t>
            </a:r>
            <a:r>
              <a:rPr lang="hi-IN" dirty="0"/>
              <a:t>से</a:t>
            </a:r>
            <a:r>
              <a:rPr lang="en-IN" dirty="0"/>
              <a:t> </a:t>
            </a:r>
            <a:r>
              <a:rPr lang="hi-IN" dirty="0"/>
              <a:t>जो</a:t>
            </a:r>
            <a:r>
              <a:rPr lang="en-IN" dirty="0"/>
              <a:t> </a:t>
            </a:r>
            <a:r>
              <a:rPr lang="hi-IN" dirty="0"/>
              <a:t>आप</a:t>
            </a:r>
            <a:r>
              <a:rPr lang="en-IN" dirty="0"/>
              <a:t> </a:t>
            </a:r>
            <a:r>
              <a:rPr lang="hi-IN" dirty="0"/>
              <a:t>से</a:t>
            </a:r>
            <a:r>
              <a:rPr lang="en-IN" dirty="0"/>
              <a:t> </a:t>
            </a:r>
            <a:r>
              <a:rPr lang="hi-IN" dirty="0"/>
              <a:t>सुलह</a:t>
            </a:r>
            <a:r>
              <a:rPr lang="en-IN" dirty="0"/>
              <a:t> </a:t>
            </a:r>
            <a:r>
              <a:rPr lang="hi-IN" dirty="0"/>
              <a:t>करने</a:t>
            </a:r>
            <a:r>
              <a:rPr lang="en-IN" dirty="0"/>
              <a:t> </a:t>
            </a:r>
            <a:r>
              <a:rPr lang="hi-IN" dirty="0"/>
              <a:t>वाला</a:t>
            </a:r>
            <a:r>
              <a:rPr lang="en-IN" dirty="0"/>
              <a:t> </a:t>
            </a:r>
            <a:r>
              <a:rPr lang="hi-IN" dirty="0"/>
              <a:t>हो</a:t>
            </a:r>
            <a:r>
              <a:rPr lang="en-IN" dirty="0"/>
              <a:t> </a:t>
            </a:r>
          </a:p>
        </p:txBody>
      </p:sp>
    </p:spTree>
    <p:extLst>
      <p:ext uri="{BB962C8B-B14F-4D97-AF65-F5344CB8AC3E}">
        <p14:creationId xmlns:p14="http://schemas.microsoft.com/office/powerpoint/2010/main" val="532243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90700" y="1397001"/>
            <a:ext cx="8763000"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بِسْمِ اللَّهِ الرَّحْمَنِ الرَّحِيمِ</a:t>
            </a:r>
          </a:p>
        </p:txBody>
      </p:sp>
      <p:sp>
        <p:nvSpPr>
          <p:cNvPr id="12" name="Subtitle 4"/>
          <p:cNvSpPr>
            <a:spLocks noGrp="1"/>
          </p:cNvSpPr>
          <p:nvPr>
            <p:ph type="subTitle" idx="1"/>
          </p:nvPr>
        </p:nvSpPr>
        <p:spPr>
          <a:xfrm>
            <a:off x="1770857" y="2912331"/>
            <a:ext cx="8686800" cy="1752600"/>
          </a:xfrm>
        </p:spPr>
        <p:txBody>
          <a:bodyPr/>
          <a:lstStyle/>
          <a:p>
            <a:pPr marL="342900" indent="-342900" eaLnBrk="1" hangingPunct="1">
              <a:defRPr/>
            </a:pPr>
            <a:r>
              <a:rPr lang="en-US" sz="3600" b="1" kern="1200" dirty="0">
                <a:solidFill>
                  <a:schemeClr val="bg1"/>
                </a:solidFill>
                <a:ea typeface="MS Mincho" pitchFamily="49" charset="-128"/>
              </a:rPr>
              <a:t>In the Name of </a:t>
            </a:r>
            <a:r>
              <a:rPr lang="en-US" sz="3600" b="1" kern="1200" dirty="0" err="1">
                <a:solidFill>
                  <a:schemeClr val="bg1"/>
                </a:solidFill>
                <a:ea typeface="MS Mincho" pitchFamily="49" charset="-128"/>
              </a:rPr>
              <a:t>Alláh</a:t>
            </a:r>
            <a:r>
              <a:rPr lang="en-US" sz="3600" b="1" kern="1200" dirty="0">
                <a:solidFill>
                  <a:schemeClr val="bg1"/>
                </a:solidFill>
                <a:ea typeface="MS Mincho" pitchFamily="49" charset="-128"/>
              </a:rPr>
              <a:t>, </a:t>
            </a:r>
          </a:p>
          <a:p>
            <a:pPr marL="342900" indent="-342900" eaLnBrk="1" hangingPunct="1">
              <a:defRPr/>
            </a:pPr>
            <a:r>
              <a:rPr lang="en-US" sz="3600" b="1" kern="1200" dirty="0">
                <a:solidFill>
                  <a:schemeClr val="bg1"/>
                </a:solidFill>
                <a:ea typeface="MS Mincho" pitchFamily="49" charset="-128"/>
              </a:rPr>
              <a:t>the All-beneficent, the All-merciful.</a:t>
            </a:r>
          </a:p>
          <a:p>
            <a:pPr marL="342900" indent="-342900" eaLnBrk="1" hangingPunct="1">
              <a:defRPr/>
            </a:pPr>
            <a:r>
              <a:rPr lang="ar-SA" altLang="en-US" sz="3600" b="1" dirty="0">
                <a:solidFill>
                  <a:schemeClr val="tx1"/>
                </a:solidFill>
                <a:latin typeface="Alvi Nastaleeq" pitchFamily="2" charset="0"/>
              </a:rPr>
              <a:t>عظیم اور دائمی رحمتوں والے خدا کے نام سے</a:t>
            </a:r>
          </a:p>
          <a:p>
            <a:pPr marL="342900" indent="-342900" eaLnBrk="1" hangingPunct="1">
              <a:defRPr/>
            </a:pPr>
            <a:r>
              <a:rPr lang="en-US" sz="3600" b="1" kern="1200" dirty="0">
                <a:solidFill>
                  <a:schemeClr val="bg1"/>
                </a:solidFill>
                <a:ea typeface="MS Mincho" pitchFamily="49" charset="-128"/>
              </a:rPr>
              <a:t> </a:t>
            </a:r>
          </a:p>
        </p:txBody>
      </p:sp>
      <p:sp>
        <p:nvSpPr>
          <p:cNvPr id="13316" name="Subtitle 4"/>
          <p:cNvSpPr txBox="1">
            <a:spLocks/>
          </p:cNvSpPr>
          <p:nvPr/>
        </p:nvSpPr>
        <p:spPr bwMode="auto">
          <a:xfrm>
            <a:off x="1828799" y="5105400"/>
            <a:ext cx="9863191"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hi-IN" sz="2400" dirty="0">
                <a:latin typeface="Nirmala UI" pitchFamily="34" charset="0"/>
                <a:cs typeface="Nirmala UI" pitchFamily="34" charset="0"/>
              </a:rPr>
              <a:t>शुरू करता हूँ अल्लाह के नाम से जो बड़ा मेहरबान और निहायत रहम वाला है   </a:t>
            </a:r>
            <a:endParaRPr lang="fi-FI" sz="2400" i="1" dirty="0">
              <a:solidFill>
                <a:srgbClr val="FFFFFF"/>
              </a:solidFill>
              <a:latin typeface="Nirmala UI" pitchFamily="34" charset="0"/>
              <a:ea typeface="MS Mincho" pitchFamily="49" charset="-128"/>
              <a:cs typeface="Nirmala UI" pitchFamily="34" charset="0"/>
            </a:endParaRPr>
          </a:p>
          <a:p>
            <a:pPr algn="ctr" eaLnBrk="1" fontAlgn="base" hangingPunct="1">
              <a:spcBef>
                <a:spcPct val="20000"/>
              </a:spcBef>
              <a:spcAft>
                <a:spcPct val="0"/>
              </a:spcAft>
            </a:pPr>
            <a:r>
              <a:rPr lang="fi-FI" sz="3200" b="1" i="1" dirty="0">
                <a:solidFill>
                  <a:srgbClr val="FFFFFF"/>
                </a:solidFill>
                <a:ea typeface="MS Mincho" pitchFamily="49" charset="-128"/>
              </a:rPr>
              <a:t>bismi allahi alrrahmini alrrahimi </a:t>
            </a:r>
          </a:p>
        </p:txBody>
      </p:sp>
      <p:sp>
        <p:nvSpPr>
          <p:cNvPr id="1331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331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Tree>
    <p:extLst>
      <p:ext uri="{BB962C8B-B14F-4D97-AF65-F5344CB8AC3E}">
        <p14:creationId xmlns:p14="http://schemas.microsoft.com/office/powerpoint/2010/main" val="3763225835"/>
      </p:ext>
    </p:extLst>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وَحَرْبٌ لِمَنْ حَارَبَكُمْ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b="1" kern="1200" dirty="0">
                <a:solidFill>
                  <a:schemeClr val="tx1"/>
                </a:solidFill>
                <a:ea typeface="MS Mincho" pitchFamily="49" charset="-128"/>
              </a:rPr>
              <a:t>I am at war against those who fought against you</a:t>
            </a:r>
            <a:r>
              <a:rPr lang="en-US" b="1" kern="1200" dirty="0" smtClean="0">
                <a:solidFill>
                  <a:schemeClr val="tx1"/>
                </a:solidFill>
                <a:ea typeface="MS Mincho" pitchFamily="49" charset="-128"/>
              </a:rPr>
              <a:t>,</a:t>
            </a:r>
          </a:p>
          <a:p>
            <a:pPr marL="342900" indent="-342900" eaLnBrk="1" hangingPunct="1">
              <a:defRPr/>
            </a:pPr>
            <a:r>
              <a:rPr lang="ur-PK" dirty="0">
                <a:solidFill>
                  <a:schemeClr val="tx1"/>
                </a:solidFill>
              </a:rPr>
              <a:t>  اور جنگ کرنے والا ہوں جو آپ حضرات سے جنگ کرے</a:t>
            </a:r>
            <a:endParaRPr lang="en-US" b="1" kern="1200" dirty="0">
              <a:solidFill>
                <a:schemeClr val="tx1"/>
              </a:solidFill>
              <a:ea typeface="MS Mincho" pitchFamily="49" charset="-128"/>
            </a:endParaRPr>
          </a:p>
        </p:txBody>
      </p:sp>
      <p:sp>
        <p:nvSpPr>
          <p:cNvPr id="7782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harbun liman harabakum</a:t>
            </a:r>
          </a:p>
        </p:txBody>
      </p:sp>
      <p:sp>
        <p:nvSpPr>
          <p:cNvPr id="7782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783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777096" y="3244334"/>
            <a:ext cx="4637808" cy="369332"/>
          </a:xfrm>
          <a:prstGeom prst="rect">
            <a:avLst/>
          </a:prstGeom>
        </p:spPr>
        <p:txBody>
          <a:bodyPr wrap="none">
            <a:spAutoFit/>
          </a:bodyPr>
          <a:lstStyle/>
          <a:p>
            <a:r>
              <a:rPr lang="hi-IN" dirty="0"/>
              <a:t>और</a:t>
            </a:r>
            <a:r>
              <a:rPr lang="en-IN" dirty="0"/>
              <a:t> </a:t>
            </a:r>
            <a:r>
              <a:rPr lang="hi-IN" dirty="0"/>
              <a:t>जंग</a:t>
            </a:r>
            <a:r>
              <a:rPr lang="en-IN" dirty="0"/>
              <a:t> </a:t>
            </a:r>
            <a:r>
              <a:rPr lang="hi-IN" dirty="0"/>
              <a:t>करने</a:t>
            </a:r>
            <a:r>
              <a:rPr lang="en-IN" dirty="0"/>
              <a:t> </a:t>
            </a:r>
            <a:r>
              <a:rPr lang="hi-IN" dirty="0"/>
              <a:t>वाला</a:t>
            </a:r>
            <a:r>
              <a:rPr lang="en-IN" dirty="0"/>
              <a:t> </a:t>
            </a:r>
            <a:r>
              <a:rPr lang="hi-IN" dirty="0"/>
              <a:t>हूँ</a:t>
            </a:r>
            <a:r>
              <a:rPr lang="en-IN" dirty="0"/>
              <a:t> </a:t>
            </a:r>
            <a:r>
              <a:rPr lang="hi-IN" dirty="0"/>
              <a:t>जो</a:t>
            </a:r>
            <a:r>
              <a:rPr lang="en-IN" dirty="0"/>
              <a:t> </a:t>
            </a:r>
            <a:r>
              <a:rPr lang="hi-IN" dirty="0"/>
              <a:t>आप</a:t>
            </a:r>
            <a:r>
              <a:rPr lang="en-IN" dirty="0"/>
              <a:t> </a:t>
            </a:r>
            <a:r>
              <a:rPr lang="hi-IN" dirty="0"/>
              <a:t>हज़रात</a:t>
            </a:r>
            <a:r>
              <a:rPr lang="en-IN" dirty="0"/>
              <a:t> </a:t>
            </a:r>
            <a:r>
              <a:rPr lang="hi-IN" dirty="0"/>
              <a:t>से</a:t>
            </a:r>
            <a:r>
              <a:rPr lang="en-IN" dirty="0"/>
              <a:t> </a:t>
            </a:r>
            <a:r>
              <a:rPr lang="hi-IN" dirty="0"/>
              <a:t>जंग</a:t>
            </a:r>
            <a:r>
              <a:rPr lang="en-IN" dirty="0"/>
              <a:t> </a:t>
            </a:r>
            <a:r>
              <a:rPr lang="hi-IN" dirty="0"/>
              <a:t>करे</a:t>
            </a:r>
            <a:r>
              <a:rPr lang="en-IN" dirty="0"/>
              <a:t> </a:t>
            </a:r>
          </a:p>
        </p:txBody>
      </p:sp>
    </p:spTree>
    <p:extLst>
      <p:ext uri="{BB962C8B-B14F-4D97-AF65-F5344CB8AC3E}">
        <p14:creationId xmlns:p14="http://schemas.microsoft.com/office/powerpoint/2010/main" val="716065160"/>
      </p:ext>
    </p:extLst>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وَوَلِيٌّ لِمَنْ وَالاَكُمْ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loyalist to those who have been loyalist to you,</a:t>
            </a:r>
          </a:p>
          <a:p>
            <a:pPr marL="342900" indent="-342900" eaLnBrk="1" hangingPunct="1">
              <a:defRPr/>
            </a:pPr>
            <a:r>
              <a:rPr lang="ur-PK" sz="2800" dirty="0">
                <a:solidFill>
                  <a:schemeClr val="tx1"/>
                </a:solidFill>
              </a:rPr>
              <a:t> اور دوست ہوں اس شخص کا جو آپ حضرات کو دوست رکھے</a:t>
            </a:r>
            <a:endParaRPr lang="en-US" sz="2800" b="1" kern="1200" dirty="0">
              <a:solidFill>
                <a:schemeClr val="tx1"/>
              </a:solidFill>
              <a:ea typeface="MS Mincho" pitchFamily="49" charset="-128"/>
            </a:endParaRPr>
          </a:p>
        </p:txBody>
      </p:sp>
      <p:sp>
        <p:nvSpPr>
          <p:cNvPr id="7885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waliyyun liman walakum</a:t>
            </a:r>
          </a:p>
        </p:txBody>
      </p:sp>
      <p:sp>
        <p:nvSpPr>
          <p:cNvPr id="7885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885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329330" y="3244334"/>
            <a:ext cx="3533340" cy="369332"/>
          </a:xfrm>
          <a:prstGeom prst="rect">
            <a:avLst/>
          </a:prstGeom>
        </p:spPr>
        <p:txBody>
          <a:bodyPr wrap="none">
            <a:spAutoFit/>
          </a:bodyPr>
          <a:lstStyle/>
          <a:p>
            <a:r>
              <a:rPr lang="hi-IN" dirty="0"/>
              <a:t>और</a:t>
            </a:r>
            <a:r>
              <a:rPr lang="en-IN" dirty="0"/>
              <a:t> </a:t>
            </a:r>
            <a:r>
              <a:rPr lang="hi-IN" dirty="0"/>
              <a:t>दोस्त</a:t>
            </a:r>
            <a:r>
              <a:rPr lang="en-IN" dirty="0"/>
              <a:t> </a:t>
            </a:r>
            <a:r>
              <a:rPr lang="hi-IN" dirty="0"/>
              <a:t>हूँ</a:t>
            </a:r>
            <a:r>
              <a:rPr lang="en-IN" dirty="0"/>
              <a:t> </a:t>
            </a:r>
            <a:r>
              <a:rPr lang="hi-IN" dirty="0"/>
              <a:t>इस</a:t>
            </a:r>
            <a:r>
              <a:rPr lang="en-IN" dirty="0"/>
              <a:t> </a:t>
            </a:r>
            <a:r>
              <a:rPr lang="hi-IN" dirty="0"/>
              <a:t>शख्स</a:t>
            </a:r>
            <a:r>
              <a:rPr lang="en-IN" dirty="0"/>
              <a:t> </a:t>
            </a:r>
            <a:r>
              <a:rPr lang="hi-IN" dirty="0"/>
              <a:t>का</a:t>
            </a:r>
            <a:r>
              <a:rPr lang="en-IN" dirty="0"/>
              <a:t>  </a:t>
            </a:r>
            <a:r>
              <a:rPr lang="hi-IN" dirty="0"/>
              <a:t>दोस्त</a:t>
            </a:r>
            <a:r>
              <a:rPr lang="en-IN" dirty="0"/>
              <a:t> </a:t>
            </a:r>
            <a:r>
              <a:rPr lang="hi-IN" dirty="0"/>
              <a:t>रखे</a:t>
            </a:r>
            <a:r>
              <a:rPr lang="en-IN" dirty="0"/>
              <a:t> </a:t>
            </a:r>
          </a:p>
        </p:txBody>
      </p:sp>
    </p:spTree>
    <p:extLst>
      <p:ext uri="{BB962C8B-B14F-4D97-AF65-F5344CB8AC3E}">
        <p14:creationId xmlns:p14="http://schemas.microsoft.com/office/powerpoint/2010/main" val="4136154879"/>
      </p:ext>
    </p:extLst>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وَعَدُوٌّ لِمَنْ عَادَاكُمْ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and enemy of those who have shown enmity towards you.</a:t>
            </a:r>
          </a:p>
          <a:p>
            <a:pPr marL="342900" indent="-342900" eaLnBrk="1" hangingPunct="1">
              <a:defRPr/>
            </a:pPr>
            <a:r>
              <a:rPr lang="ur-PK" sz="2800" dirty="0">
                <a:solidFill>
                  <a:schemeClr val="tx1"/>
                </a:solidFill>
              </a:rPr>
              <a:t> اور دشمن ہوں ہر اس شخص کا جو آپ حضرات سے دشمنی رکھے، </a:t>
            </a:r>
            <a:endParaRPr lang="en-US" sz="2800" b="1" kern="1200" dirty="0">
              <a:solidFill>
                <a:schemeClr val="tx1"/>
              </a:solidFill>
              <a:ea typeface="MS Mincho" pitchFamily="49" charset="-128"/>
            </a:endParaRPr>
          </a:p>
        </p:txBody>
      </p:sp>
      <p:sp>
        <p:nvSpPr>
          <p:cNvPr id="7987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`aduwwun liman `adakum</a:t>
            </a:r>
          </a:p>
        </p:txBody>
      </p:sp>
      <p:sp>
        <p:nvSpPr>
          <p:cNvPr id="7987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7987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223258" y="3244334"/>
            <a:ext cx="5745484" cy="369332"/>
          </a:xfrm>
          <a:prstGeom prst="rect">
            <a:avLst/>
          </a:prstGeom>
        </p:spPr>
        <p:txBody>
          <a:bodyPr wrap="none">
            <a:spAutoFit/>
          </a:bodyPr>
          <a:lstStyle/>
          <a:p>
            <a:r>
              <a:rPr lang="hi-IN" dirty="0"/>
              <a:t>और</a:t>
            </a:r>
            <a:r>
              <a:rPr lang="en-IN" dirty="0"/>
              <a:t> </a:t>
            </a:r>
            <a:r>
              <a:rPr lang="hi-IN" dirty="0"/>
              <a:t>दुश्मन</a:t>
            </a:r>
            <a:r>
              <a:rPr lang="en-IN" dirty="0"/>
              <a:t> </a:t>
            </a:r>
            <a:r>
              <a:rPr lang="hi-IN" dirty="0"/>
              <a:t>हूँ</a:t>
            </a:r>
            <a:r>
              <a:rPr lang="en-IN" dirty="0"/>
              <a:t> </a:t>
            </a:r>
            <a:r>
              <a:rPr lang="hi-IN" dirty="0"/>
              <a:t>हर</a:t>
            </a:r>
            <a:r>
              <a:rPr lang="en-IN" dirty="0"/>
              <a:t> </a:t>
            </a:r>
            <a:r>
              <a:rPr lang="hi-IN" dirty="0"/>
              <a:t>इस</a:t>
            </a:r>
            <a:r>
              <a:rPr lang="en-IN" dirty="0"/>
              <a:t> </a:t>
            </a:r>
            <a:r>
              <a:rPr lang="hi-IN" dirty="0"/>
              <a:t>शख्स</a:t>
            </a:r>
            <a:r>
              <a:rPr lang="en-IN" dirty="0"/>
              <a:t> </a:t>
            </a:r>
            <a:r>
              <a:rPr lang="hi-IN" dirty="0"/>
              <a:t>का</a:t>
            </a:r>
            <a:r>
              <a:rPr lang="en-IN" dirty="0"/>
              <a:t> </a:t>
            </a:r>
            <a:r>
              <a:rPr lang="hi-IN" dirty="0"/>
              <a:t>जो</a:t>
            </a:r>
            <a:r>
              <a:rPr lang="en-IN" dirty="0"/>
              <a:t> </a:t>
            </a:r>
            <a:r>
              <a:rPr lang="hi-IN" dirty="0"/>
              <a:t>आप</a:t>
            </a:r>
            <a:r>
              <a:rPr lang="en-IN" dirty="0"/>
              <a:t> </a:t>
            </a:r>
            <a:r>
              <a:rPr lang="hi-IN" dirty="0"/>
              <a:t>हज़रात</a:t>
            </a:r>
            <a:r>
              <a:rPr lang="en-IN" dirty="0"/>
              <a:t> </a:t>
            </a:r>
            <a:r>
              <a:rPr lang="hi-IN" dirty="0"/>
              <a:t>से</a:t>
            </a:r>
            <a:r>
              <a:rPr lang="en-IN" dirty="0"/>
              <a:t> </a:t>
            </a:r>
            <a:r>
              <a:rPr lang="hi-IN" dirty="0"/>
              <a:t>दुश्मनी</a:t>
            </a:r>
            <a:r>
              <a:rPr lang="en-IN" dirty="0"/>
              <a:t> </a:t>
            </a:r>
            <a:r>
              <a:rPr lang="hi-IN" dirty="0"/>
              <a:t>रखे</a:t>
            </a:r>
            <a:r>
              <a:rPr lang="en-IN" dirty="0"/>
              <a:t>, </a:t>
            </a:r>
          </a:p>
        </p:txBody>
      </p:sp>
    </p:spTree>
    <p:extLst>
      <p:ext uri="{BB962C8B-B14F-4D97-AF65-F5344CB8AC3E}">
        <p14:creationId xmlns:p14="http://schemas.microsoft.com/office/powerpoint/2010/main" val="1889241974"/>
      </p:ext>
    </p:extLst>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err="1">
                <a:solidFill>
                  <a:schemeClr val="bg1"/>
                </a:solidFill>
                <a:latin typeface="Arabic Typesetting" panose="03020402040406030203" pitchFamily="66" charset="-78"/>
                <a:ea typeface="+mn-ea"/>
                <a:cs typeface="Arabic Typesetting" panose="03020402040406030203" pitchFamily="66" charset="-78"/>
              </a:rPr>
              <a:t>فَاسْالُ</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ٱللَّهَ</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ٱلَّذِي</a:t>
            </a:r>
            <a:r>
              <a:rPr lang="ar-SA" sz="9200" kern="1200" dirty="0">
                <a:solidFill>
                  <a:schemeClr val="bg1"/>
                </a:solidFill>
                <a:latin typeface="Arabic Typesetting" panose="03020402040406030203" pitchFamily="66" charset="-78"/>
                <a:ea typeface="+mn-ea"/>
                <a:cs typeface="Arabic Typesetting" panose="03020402040406030203" pitchFamily="66" charset="-78"/>
              </a:rPr>
              <a:t> اكْرَمَنِي بِمَعْرِفَتِكُمْ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So, I beseech Allah Who has endued me with the honor of recognizing you</a:t>
            </a:r>
          </a:p>
          <a:p>
            <a:pPr marL="342900" indent="-342900" eaLnBrk="1" hangingPunct="1">
              <a:defRPr/>
            </a:pPr>
            <a:r>
              <a:rPr lang="ur-PK" sz="2800" dirty="0">
                <a:solidFill>
                  <a:schemeClr val="tx1"/>
                </a:solidFill>
              </a:rPr>
              <a:t>پاس میں سوال کرتا ہوں اس خدا سے جس نے مجھے بزرگی عطا فرمائی </a:t>
            </a:r>
            <a:endParaRPr lang="en-US" sz="2800" b="1" kern="1200" dirty="0">
              <a:solidFill>
                <a:schemeClr val="tx1"/>
              </a:solidFill>
              <a:ea typeface="MS Mincho" pitchFamily="49" charset="-128"/>
            </a:endParaRPr>
          </a:p>
        </p:txBody>
      </p:sp>
      <p:sp>
        <p:nvSpPr>
          <p:cNvPr id="8090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fa'as'alu allaha alladhi akramani bima`rifatikum</a:t>
            </a:r>
          </a:p>
        </p:txBody>
      </p:sp>
      <p:sp>
        <p:nvSpPr>
          <p:cNvPr id="8090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8090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48531" y="6334375"/>
            <a:ext cx="6094938" cy="369332"/>
          </a:xfrm>
          <a:prstGeom prst="rect">
            <a:avLst/>
          </a:prstGeom>
        </p:spPr>
        <p:txBody>
          <a:bodyPr wrap="none">
            <a:spAutoFit/>
          </a:bodyPr>
          <a:lstStyle/>
          <a:p>
            <a:r>
              <a:rPr lang="hi-IN" dirty="0"/>
              <a:t>बस</a:t>
            </a:r>
            <a:r>
              <a:rPr lang="en-IN" dirty="0"/>
              <a:t> </a:t>
            </a:r>
            <a:r>
              <a:rPr lang="hi-IN" dirty="0"/>
              <a:t>मैं</a:t>
            </a:r>
            <a:r>
              <a:rPr lang="en-IN" dirty="0"/>
              <a:t> </a:t>
            </a:r>
            <a:r>
              <a:rPr lang="hi-IN" dirty="0"/>
              <a:t>सवाल</a:t>
            </a:r>
            <a:r>
              <a:rPr lang="en-IN" dirty="0"/>
              <a:t> </a:t>
            </a:r>
            <a:r>
              <a:rPr lang="hi-IN" dirty="0"/>
              <a:t>करता</a:t>
            </a:r>
            <a:r>
              <a:rPr lang="en-IN" dirty="0"/>
              <a:t> </a:t>
            </a:r>
            <a:r>
              <a:rPr lang="hi-IN" dirty="0"/>
              <a:t>हूँ</a:t>
            </a:r>
            <a:r>
              <a:rPr lang="en-IN" dirty="0"/>
              <a:t> </a:t>
            </a:r>
            <a:r>
              <a:rPr lang="hi-IN" dirty="0"/>
              <a:t>इस</a:t>
            </a:r>
            <a:r>
              <a:rPr lang="en-IN" dirty="0"/>
              <a:t> </a:t>
            </a:r>
            <a:r>
              <a:rPr lang="hi-IN" dirty="0"/>
              <a:t>खुदा</a:t>
            </a:r>
            <a:r>
              <a:rPr lang="en-IN" dirty="0"/>
              <a:t> </a:t>
            </a:r>
            <a:r>
              <a:rPr lang="hi-IN" dirty="0"/>
              <a:t>से</a:t>
            </a:r>
            <a:r>
              <a:rPr lang="en-IN" dirty="0"/>
              <a:t> </a:t>
            </a:r>
            <a:r>
              <a:rPr lang="hi-IN" dirty="0"/>
              <a:t>जिस</a:t>
            </a:r>
            <a:r>
              <a:rPr lang="en-IN" dirty="0"/>
              <a:t> </a:t>
            </a:r>
            <a:r>
              <a:rPr lang="hi-IN" dirty="0"/>
              <a:t>ने</a:t>
            </a:r>
            <a:r>
              <a:rPr lang="en-IN" dirty="0"/>
              <a:t> </a:t>
            </a:r>
            <a:r>
              <a:rPr lang="hi-IN" dirty="0"/>
              <a:t>मुझे</a:t>
            </a:r>
            <a:r>
              <a:rPr lang="en-IN" dirty="0"/>
              <a:t> </a:t>
            </a:r>
            <a:r>
              <a:rPr lang="hi-IN" dirty="0"/>
              <a:t>बुज़ुर्गी</a:t>
            </a:r>
            <a:r>
              <a:rPr lang="en-IN" dirty="0"/>
              <a:t> </a:t>
            </a:r>
            <a:r>
              <a:rPr lang="hi-IN" dirty="0"/>
              <a:t>अता</a:t>
            </a:r>
            <a:r>
              <a:rPr lang="en-IN" dirty="0"/>
              <a:t> </a:t>
            </a:r>
            <a:r>
              <a:rPr lang="hi-IN" dirty="0"/>
              <a:t>फ़रमाई</a:t>
            </a:r>
            <a:r>
              <a:rPr lang="en-IN" dirty="0"/>
              <a:t> </a:t>
            </a:r>
          </a:p>
        </p:txBody>
      </p:sp>
    </p:spTree>
    <p:extLst>
      <p:ext uri="{BB962C8B-B14F-4D97-AF65-F5344CB8AC3E}">
        <p14:creationId xmlns:p14="http://schemas.microsoft.com/office/powerpoint/2010/main" val="3951708943"/>
      </p:ext>
    </p:extLst>
  </p:cSld>
  <p:clrMapOvr>
    <a:masterClrMapping/>
  </p:clrMapOvr>
  <p:transition>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وَمَعْرِفَةِ اوْلِيَائِكُمْ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and recognizing your loyalists</a:t>
            </a:r>
          </a:p>
          <a:p>
            <a:pPr marL="342900" indent="-342900" eaLnBrk="1" hangingPunct="1">
              <a:defRPr/>
            </a:pPr>
            <a:r>
              <a:rPr lang="ur-PK" sz="3600" dirty="0">
                <a:solidFill>
                  <a:schemeClr val="tx1"/>
                </a:solidFill>
              </a:rPr>
              <a:t>آپ کی معرفت کی وجہ سے اور آپ کے دوستوں کی معرفت کی وجہ سے </a:t>
            </a:r>
            <a:endParaRPr lang="en-US" sz="3600" b="1" kern="1200" dirty="0">
              <a:solidFill>
                <a:schemeClr val="tx1"/>
              </a:solidFill>
              <a:ea typeface="MS Mincho" pitchFamily="49" charset="-128"/>
            </a:endParaRPr>
          </a:p>
        </p:txBody>
      </p:sp>
      <p:sp>
        <p:nvSpPr>
          <p:cNvPr id="8192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ma`rifati awliya'ikum</a:t>
            </a:r>
          </a:p>
        </p:txBody>
      </p:sp>
      <p:sp>
        <p:nvSpPr>
          <p:cNvPr id="8192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8192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1487487" y="5880566"/>
            <a:ext cx="7451561" cy="369332"/>
          </a:xfrm>
          <a:prstGeom prst="rect">
            <a:avLst/>
          </a:prstGeom>
        </p:spPr>
        <p:txBody>
          <a:bodyPr wrap="square">
            <a:spAutoFit/>
          </a:bodyPr>
          <a:lstStyle/>
          <a:p>
            <a:r>
              <a:rPr lang="hi-IN" dirty="0"/>
              <a:t>आप</a:t>
            </a:r>
            <a:r>
              <a:rPr lang="en-IN" dirty="0"/>
              <a:t> </a:t>
            </a:r>
            <a:r>
              <a:rPr lang="hi-IN" dirty="0"/>
              <a:t>की</a:t>
            </a:r>
            <a:r>
              <a:rPr lang="en-IN" dirty="0"/>
              <a:t> </a:t>
            </a:r>
            <a:r>
              <a:rPr lang="hi-IN" dirty="0"/>
              <a:t>मारेफ़त</a:t>
            </a:r>
            <a:r>
              <a:rPr lang="en-IN" dirty="0"/>
              <a:t> </a:t>
            </a:r>
            <a:r>
              <a:rPr lang="hi-IN" dirty="0"/>
              <a:t>की</a:t>
            </a:r>
            <a:r>
              <a:rPr lang="en-IN" dirty="0"/>
              <a:t> </a:t>
            </a:r>
            <a:r>
              <a:rPr lang="hi-IN" dirty="0"/>
              <a:t>वजह</a:t>
            </a:r>
            <a:r>
              <a:rPr lang="en-IN" dirty="0"/>
              <a:t> </a:t>
            </a:r>
            <a:r>
              <a:rPr lang="hi-IN" dirty="0"/>
              <a:t>से </a:t>
            </a:r>
            <a:r>
              <a:rPr lang="hi-IN" dirty="0" smtClean="0"/>
              <a:t>और</a:t>
            </a:r>
            <a:r>
              <a:rPr lang="en-GB" dirty="0"/>
              <a:t> </a:t>
            </a:r>
            <a:r>
              <a:rPr lang="hi-IN" dirty="0" smtClean="0"/>
              <a:t>आपके</a:t>
            </a:r>
            <a:r>
              <a:rPr lang="en-IN" dirty="0" smtClean="0"/>
              <a:t> </a:t>
            </a:r>
            <a:r>
              <a:rPr lang="en-IN" dirty="0" err="1" smtClean="0"/>
              <a:t>दोस्तों</a:t>
            </a:r>
            <a:r>
              <a:rPr lang="en-IN" dirty="0" smtClean="0"/>
              <a:t> </a:t>
            </a:r>
            <a:r>
              <a:rPr lang="hi-IN" dirty="0" smtClean="0"/>
              <a:t>की</a:t>
            </a:r>
            <a:r>
              <a:rPr lang="en-IN" dirty="0" smtClean="0"/>
              <a:t> </a:t>
            </a:r>
            <a:r>
              <a:rPr lang="hi-IN" dirty="0" smtClean="0"/>
              <a:t>मारेफ़त</a:t>
            </a:r>
            <a:r>
              <a:rPr lang="en-IN" dirty="0" smtClean="0"/>
              <a:t> </a:t>
            </a:r>
            <a:r>
              <a:rPr lang="hi-IN" dirty="0" smtClean="0"/>
              <a:t>की</a:t>
            </a:r>
            <a:r>
              <a:rPr lang="en-IN" dirty="0" smtClean="0"/>
              <a:t> </a:t>
            </a:r>
            <a:r>
              <a:rPr lang="hi-IN" dirty="0" smtClean="0"/>
              <a:t>वजह</a:t>
            </a:r>
            <a:r>
              <a:rPr lang="en-IN" dirty="0" smtClean="0"/>
              <a:t> </a:t>
            </a:r>
            <a:r>
              <a:rPr lang="hi-IN" dirty="0" smtClean="0"/>
              <a:t>से </a:t>
            </a:r>
            <a:endParaRPr lang="en-IN" dirty="0"/>
          </a:p>
        </p:txBody>
      </p:sp>
    </p:spTree>
    <p:extLst>
      <p:ext uri="{BB962C8B-B14F-4D97-AF65-F5344CB8AC3E}">
        <p14:creationId xmlns:p14="http://schemas.microsoft.com/office/powerpoint/2010/main" val="3436180653"/>
      </p:ext>
    </p:extLst>
  </p:cSld>
  <p:clrMapOvr>
    <a:masterClrMapping/>
  </p:clrMapOvr>
  <p:transition>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وَرَزَقَنِيَ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ٱلْبَرَاءَةَ</a:t>
            </a:r>
            <a:r>
              <a:rPr lang="ar-SA" sz="9200" kern="1200" dirty="0">
                <a:solidFill>
                  <a:schemeClr val="bg1"/>
                </a:solidFill>
                <a:latin typeface="Arabic Typesetting" panose="03020402040406030203" pitchFamily="66" charset="-78"/>
                <a:ea typeface="+mn-ea"/>
                <a:cs typeface="Arabic Typesetting" panose="03020402040406030203" pitchFamily="66" charset="-78"/>
              </a:rPr>
              <a:t> مِنْ اعْدَائِكُمْ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and Who conferred upon me with repudiation of your enemies,</a:t>
            </a:r>
          </a:p>
          <a:p>
            <a:pPr marL="342900" indent="-342900" eaLnBrk="1" hangingPunct="1">
              <a:defRPr/>
            </a:pPr>
            <a:r>
              <a:rPr lang="ur-PK" sz="3600" dirty="0">
                <a:solidFill>
                  <a:schemeClr val="tx1"/>
                </a:solidFill>
              </a:rPr>
              <a:t>اور نصیب کیا بیزاری کرنا آپ کے دشمنوں سے</a:t>
            </a:r>
            <a:endParaRPr lang="en-US" sz="3600" b="1" kern="1200" dirty="0">
              <a:solidFill>
                <a:schemeClr val="tx1"/>
              </a:solidFill>
              <a:ea typeface="MS Mincho" pitchFamily="49" charset="-128"/>
            </a:endParaRPr>
          </a:p>
        </p:txBody>
      </p:sp>
      <p:sp>
        <p:nvSpPr>
          <p:cNvPr id="8294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it-IT" sz="3200" b="1" i="1">
                <a:solidFill>
                  <a:srgbClr val="FFFFFF"/>
                </a:solidFill>
                <a:ea typeface="MS Mincho" pitchFamily="49" charset="-128"/>
              </a:rPr>
              <a:t>wa razaqani albara'ata min a`da'ikum</a:t>
            </a:r>
            <a:endParaRPr lang="fi-FI" sz="3200" b="1" i="1">
              <a:solidFill>
                <a:srgbClr val="FFFFFF"/>
              </a:solidFill>
              <a:ea typeface="MS Mincho" pitchFamily="49" charset="-128"/>
            </a:endParaRPr>
          </a:p>
        </p:txBody>
      </p:sp>
      <p:sp>
        <p:nvSpPr>
          <p:cNvPr id="8294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8295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866061" y="6160955"/>
            <a:ext cx="4459875" cy="369332"/>
          </a:xfrm>
          <a:prstGeom prst="rect">
            <a:avLst/>
          </a:prstGeom>
        </p:spPr>
        <p:txBody>
          <a:bodyPr wrap="none">
            <a:spAutoFit/>
          </a:bodyPr>
          <a:lstStyle/>
          <a:p>
            <a:r>
              <a:rPr lang="hi-IN" dirty="0"/>
              <a:t>और</a:t>
            </a:r>
            <a:r>
              <a:rPr lang="en-IN" dirty="0"/>
              <a:t> </a:t>
            </a:r>
            <a:r>
              <a:rPr lang="hi-IN" dirty="0"/>
              <a:t>नसीब</a:t>
            </a:r>
            <a:r>
              <a:rPr lang="en-IN" dirty="0"/>
              <a:t> </a:t>
            </a:r>
            <a:r>
              <a:rPr lang="hi-IN" dirty="0"/>
              <a:t>किया</a:t>
            </a:r>
            <a:r>
              <a:rPr lang="en-IN" dirty="0"/>
              <a:t> </a:t>
            </a:r>
            <a:r>
              <a:rPr lang="hi-IN" dirty="0"/>
              <a:t>बेज़ारी</a:t>
            </a:r>
            <a:r>
              <a:rPr lang="en-IN" dirty="0"/>
              <a:t> </a:t>
            </a:r>
            <a:r>
              <a:rPr lang="hi-IN" dirty="0"/>
              <a:t>करना</a:t>
            </a:r>
            <a:r>
              <a:rPr lang="en-IN" dirty="0"/>
              <a:t> </a:t>
            </a:r>
            <a:r>
              <a:rPr lang="hi-IN" dirty="0"/>
              <a:t>आपके</a:t>
            </a:r>
            <a:r>
              <a:rPr lang="en-IN" dirty="0"/>
              <a:t> </a:t>
            </a:r>
            <a:r>
              <a:rPr lang="hi-IN" dirty="0"/>
              <a:t>दुश्मनों</a:t>
            </a:r>
            <a:r>
              <a:rPr lang="en-IN" dirty="0"/>
              <a:t> </a:t>
            </a:r>
            <a:r>
              <a:rPr lang="hi-IN" dirty="0"/>
              <a:t>से</a:t>
            </a:r>
            <a:r>
              <a:rPr lang="en-IN" dirty="0"/>
              <a:t> </a:t>
            </a:r>
          </a:p>
        </p:txBody>
      </p:sp>
    </p:spTree>
    <p:extLst>
      <p:ext uri="{BB962C8B-B14F-4D97-AF65-F5344CB8AC3E}">
        <p14:creationId xmlns:p14="http://schemas.microsoft.com/office/powerpoint/2010/main" val="233215733"/>
      </p:ext>
    </p:extLst>
  </p:cSld>
  <p:clrMapOvr>
    <a:masterClrMapping/>
  </p:clrMapOvr>
  <p:transition>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انْ يَجْعَلَنِي مَعَكُمْ فِي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ٱلدُّنْيَا</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وَٱلآخِرَةِ</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to include me with you in this world and in the Hereafter</a:t>
            </a:r>
          </a:p>
          <a:p>
            <a:pPr marL="342900" indent="-342900" eaLnBrk="1" hangingPunct="1">
              <a:defRPr/>
            </a:pPr>
            <a:r>
              <a:rPr lang="ur-PK" sz="3600" dirty="0">
                <a:solidFill>
                  <a:schemeClr val="tx1"/>
                </a:solidFill>
              </a:rPr>
              <a:t> یہ کہ قرار دے مجھ کو آپ حضرات کے ساتھ </a:t>
            </a:r>
            <a:endParaRPr lang="en-US" sz="3600" b="1" kern="1200" dirty="0">
              <a:solidFill>
                <a:schemeClr val="tx1"/>
              </a:solidFill>
              <a:ea typeface="MS Mincho" pitchFamily="49" charset="-128"/>
            </a:endParaRPr>
          </a:p>
        </p:txBody>
      </p:sp>
      <p:sp>
        <p:nvSpPr>
          <p:cNvPr id="8397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an yaj`alani ma`akum fi alddunya wal-akhirati</a:t>
            </a:r>
          </a:p>
        </p:txBody>
      </p:sp>
      <p:sp>
        <p:nvSpPr>
          <p:cNvPr id="8397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8397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197140" y="6160955"/>
            <a:ext cx="5745484" cy="369332"/>
          </a:xfrm>
          <a:prstGeom prst="rect">
            <a:avLst/>
          </a:prstGeom>
        </p:spPr>
        <p:txBody>
          <a:bodyPr wrap="none">
            <a:spAutoFit/>
          </a:bodyPr>
          <a:lstStyle/>
          <a:p>
            <a:r>
              <a:rPr lang="hi-IN" dirty="0"/>
              <a:t>यह</a:t>
            </a:r>
            <a:r>
              <a:rPr lang="en-IN" dirty="0"/>
              <a:t> </a:t>
            </a:r>
            <a:r>
              <a:rPr lang="hi-IN" dirty="0"/>
              <a:t>की</a:t>
            </a:r>
            <a:r>
              <a:rPr lang="en-IN" dirty="0"/>
              <a:t> </a:t>
            </a:r>
            <a:r>
              <a:rPr lang="hi-IN" dirty="0"/>
              <a:t>क़रार</a:t>
            </a:r>
            <a:r>
              <a:rPr lang="en-IN" dirty="0"/>
              <a:t> </a:t>
            </a:r>
            <a:r>
              <a:rPr lang="hi-IN" dirty="0"/>
              <a:t>दे</a:t>
            </a:r>
            <a:r>
              <a:rPr lang="en-IN" dirty="0"/>
              <a:t> </a:t>
            </a:r>
            <a:r>
              <a:rPr lang="hi-IN" dirty="0"/>
              <a:t>मुझ</a:t>
            </a:r>
            <a:r>
              <a:rPr lang="en-IN" dirty="0"/>
              <a:t> </a:t>
            </a:r>
            <a:r>
              <a:rPr lang="hi-IN" dirty="0"/>
              <a:t>को</a:t>
            </a:r>
            <a:r>
              <a:rPr lang="en-IN" dirty="0"/>
              <a:t> </a:t>
            </a:r>
            <a:r>
              <a:rPr lang="hi-IN" dirty="0"/>
              <a:t>आप</a:t>
            </a:r>
            <a:r>
              <a:rPr lang="en-IN" dirty="0"/>
              <a:t> </a:t>
            </a:r>
            <a:r>
              <a:rPr lang="hi-IN" dirty="0"/>
              <a:t>हज़रात</a:t>
            </a:r>
            <a:r>
              <a:rPr lang="en-IN" dirty="0"/>
              <a:t>  </a:t>
            </a:r>
            <a:r>
              <a:rPr lang="hi-IN" dirty="0"/>
              <a:t>साथ</a:t>
            </a:r>
            <a:r>
              <a:rPr lang="en-IN" dirty="0"/>
              <a:t> </a:t>
            </a:r>
            <a:r>
              <a:rPr lang="en-IN" dirty="0" smtClean="0"/>
              <a:t> </a:t>
            </a:r>
            <a:r>
              <a:rPr lang="hi-IN" dirty="0"/>
              <a:t>दुन्या</a:t>
            </a:r>
            <a:r>
              <a:rPr lang="en-IN" dirty="0"/>
              <a:t> </a:t>
            </a:r>
            <a:r>
              <a:rPr lang="hi-IN" dirty="0"/>
              <a:t>व</a:t>
            </a:r>
            <a:r>
              <a:rPr lang="en-IN" dirty="0"/>
              <a:t> </a:t>
            </a:r>
            <a:r>
              <a:rPr lang="hi-IN" dirty="0"/>
              <a:t>आख़ेरत</a:t>
            </a:r>
            <a:r>
              <a:rPr lang="en-IN" dirty="0"/>
              <a:t> </a:t>
            </a:r>
            <a:r>
              <a:rPr lang="hi-IN" dirty="0"/>
              <a:t>में</a:t>
            </a:r>
            <a:r>
              <a:rPr lang="en-IN" dirty="0"/>
              <a:t> </a:t>
            </a:r>
          </a:p>
        </p:txBody>
      </p:sp>
    </p:spTree>
    <p:extLst>
      <p:ext uri="{BB962C8B-B14F-4D97-AF65-F5344CB8AC3E}">
        <p14:creationId xmlns:p14="http://schemas.microsoft.com/office/powerpoint/2010/main" val="1321347811"/>
      </p:ext>
    </p:extLst>
  </p:cSld>
  <p:clrMapOvr>
    <a:masterClrMapping/>
  </p:clrMapOvr>
  <p:transition>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وَانْ يُثَبِّتَ لِي عِنْدَكُمْ قَدَمَ صِدْقٍ</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and to make firm step of honesty for me with you</a:t>
            </a:r>
          </a:p>
          <a:p>
            <a:pPr marL="342900" indent="-342900" eaLnBrk="1" hangingPunct="1">
              <a:defRPr/>
            </a:pPr>
            <a:r>
              <a:rPr lang="ur-PK" sz="3600" dirty="0">
                <a:solidFill>
                  <a:schemeClr val="tx1"/>
                </a:solidFill>
              </a:rPr>
              <a:t>اور یہ کہ ثابت قدم رکھے</a:t>
            </a:r>
            <a:endParaRPr lang="en-US" sz="3600" b="1" kern="1200" dirty="0">
              <a:solidFill>
                <a:schemeClr val="tx1"/>
              </a:solidFill>
              <a:ea typeface="MS Mincho" pitchFamily="49" charset="-128"/>
            </a:endParaRPr>
          </a:p>
        </p:txBody>
      </p:sp>
      <p:sp>
        <p:nvSpPr>
          <p:cNvPr id="8499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an yuthabbita li `indakum qadama sidqin</a:t>
            </a:r>
          </a:p>
        </p:txBody>
      </p:sp>
      <p:sp>
        <p:nvSpPr>
          <p:cNvPr id="8499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8499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684394" y="5877175"/>
            <a:ext cx="2823209" cy="369332"/>
          </a:xfrm>
          <a:prstGeom prst="rect">
            <a:avLst/>
          </a:prstGeom>
        </p:spPr>
        <p:txBody>
          <a:bodyPr wrap="none">
            <a:spAutoFit/>
          </a:bodyPr>
          <a:lstStyle/>
          <a:p>
            <a:r>
              <a:rPr lang="hi-IN" dirty="0"/>
              <a:t>और</a:t>
            </a:r>
            <a:r>
              <a:rPr lang="en-IN" dirty="0"/>
              <a:t> </a:t>
            </a:r>
            <a:r>
              <a:rPr lang="hi-IN" dirty="0"/>
              <a:t>यह</a:t>
            </a:r>
            <a:r>
              <a:rPr lang="en-IN" dirty="0"/>
              <a:t> </a:t>
            </a:r>
            <a:r>
              <a:rPr lang="hi-IN" dirty="0"/>
              <a:t>की</a:t>
            </a:r>
            <a:r>
              <a:rPr lang="en-IN" dirty="0"/>
              <a:t> </a:t>
            </a:r>
            <a:r>
              <a:rPr lang="hi-IN" dirty="0"/>
              <a:t>साबित</a:t>
            </a:r>
            <a:r>
              <a:rPr lang="en-IN" dirty="0"/>
              <a:t> </a:t>
            </a:r>
            <a:r>
              <a:rPr lang="hi-IN" dirty="0"/>
              <a:t>क़दम</a:t>
            </a:r>
            <a:r>
              <a:rPr lang="en-IN" dirty="0"/>
              <a:t> </a:t>
            </a:r>
            <a:r>
              <a:rPr lang="hi-IN" dirty="0"/>
              <a:t>रखे</a:t>
            </a:r>
            <a:r>
              <a:rPr lang="en-IN" dirty="0"/>
              <a:t> </a:t>
            </a:r>
          </a:p>
        </p:txBody>
      </p:sp>
    </p:spTree>
    <p:extLst>
      <p:ext uri="{BB962C8B-B14F-4D97-AF65-F5344CB8AC3E}">
        <p14:creationId xmlns:p14="http://schemas.microsoft.com/office/powerpoint/2010/main" val="252216777"/>
      </p:ext>
    </p:extLst>
  </p:cSld>
  <p:clrMapOvr>
    <a:masterClrMapping/>
  </p:clrMapOvr>
  <p:transition>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فِي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ٱلدُّنْيَا</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وَٱلآخِرَةِ</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in this world and in the Hereafter.</a:t>
            </a:r>
          </a:p>
          <a:p>
            <a:pPr marL="342900" indent="-342900" eaLnBrk="1" hangingPunct="1">
              <a:defRPr/>
            </a:pPr>
            <a:r>
              <a:rPr lang="ur-PK" sz="3600" dirty="0">
                <a:solidFill>
                  <a:schemeClr val="tx1"/>
                </a:solidFill>
              </a:rPr>
              <a:t>دنیا و آخرت میں </a:t>
            </a:r>
            <a:endParaRPr lang="en-US" sz="3600" b="1" kern="1200" dirty="0">
              <a:solidFill>
                <a:schemeClr val="tx1"/>
              </a:solidFill>
              <a:ea typeface="MS Mincho" pitchFamily="49" charset="-128"/>
            </a:endParaRPr>
          </a:p>
        </p:txBody>
      </p:sp>
      <p:sp>
        <p:nvSpPr>
          <p:cNvPr id="8602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fi alddunya wal-akhirati</a:t>
            </a:r>
          </a:p>
        </p:txBody>
      </p:sp>
      <p:sp>
        <p:nvSpPr>
          <p:cNvPr id="8602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8602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3" name="Rectangle 2"/>
          <p:cNvSpPr/>
          <p:nvPr/>
        </p:nvSpPr>
        <p:spPr>
          <a:xfrm>
            <a:off x="5105984" y="5908707"/>
            <a:ext cx="1980029" cy="369332"/>
          </a:xfrm>
          <a:prstGeom prst="rect">
            <a:avLst/>
          </a:prstGeom>
        </p:spPr>
        <p:txBody>
          <a:bodyPr wrap="none">
            <a:spAutoFit/>
          </a:bodyPr>
          <a:lstStyle/>
          <a:p>
            <a:r>
              <a:rPr lang="en-IN" dirty="0"/>
              <a:t> </a:t>
            </a:r>
            <a:r>
              <a:rPr lang="hi-IN" dirty="0"/>
              <a:t>दुन्या</a:t>
            </a:r>
            <a:r>
              <a:rPr lang="en-IN" dirty="0"/>
              <a:t> </a:t>
            </a:r>
            <a:r>
              <a:rPr lang="hi-IN" dirty="0"/>
              <a:t>व</a:t>
            </a:r>
            <a:r>
              <a:rPr lang="en-IN" dirty="0"/>
              <a:t> </a:t>
            </a:r>
            <a:r>
              <a:rPr lang="hi-IN" dirty="0"/>
              <a:t>आख़ेरत</a:t>
            </a:r>
            <a:r>
              <a:rPr lang="en-IN" dirty="0"/>
              <a:t> </a:t>
            </a:r>
            <a:r>
              <a:rPr lang="hi-IN" dirty="0"/>
              <a:t>में</a:t>
            </a:r>
            <a:r>
              <a:rPr lang="en-IN" dirty="0"/>
              <a:t> </a:t>
            </a:r>
          </a:p>
        </p:txBody>
      </p:sp>
    </p:spTree>
    <p:extLst>
      <p:ext uri="{BB962C8B-B14F-4D97-AF65-F5344CB8AC3E}">
        <p14:creationId xmlns:p14="http://schemas.microsoft.com/office/powerpoint/2010/main" val="2321960726"/>
      </p:ext>
    </p:extLst>
  </p:cSld>
  <p:clrMapOvr>
    <a:masterClrMapping/>
  </p:clrMapOvr>
  <p:transition>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وَاسْالُهُ انْ يُبَلِّغَنِيَ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ٱلْمَقَامَ</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ٱلْمَحْمُودَ</a:t>
            </a:r>
            <a:r>
              <a:rPr lang="ar-SA" sz="9200" kern="1200" dirty="0">
                <a:solidFill>
                  <a:schemeClr val="bg1"/>
                </a:solidFill>
                <a:latin typeface="Arabic Typesetting" panose="03020402040406030203" pitchFamily="66" charset="-78"/>
                <a:ea typeface="+mn-ea"/>
                <a:cs typeface="Arabic Typesetting" panose="03020402040406030203" pitchFamily="66" charset="-78"/>
              </a:rPr>
              <a:t> لَكُمْ عِنْدَ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ٱللَّهِ</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I also beseech Him to make me attain the praiseworthy status that you enjoy with Allah</a:t>
            </a:r>
          </a:p>
          <a:p>
            <a:pPr marL="342900" indent="-342900" eaLnBrk="1" hangingPunct="1">
              <a:defRPr/>
            </a:pPr>
            <a:r>
              <a:rPr lang="ur-PK" sz="2800" dirty="0">
                <a:solidFill>
                  <a:schemeClr val="tx1"/>
                </a:solidFill>
              </a:rPr>
              <a:t>مجھ کو آپکی محبّت میں سچائی کے ساتھ دنیا و آخرت میں اور سوال کرتا ہوں میں خدا سے کہ پہنچائے مجھ کو مقام محمود میں</a:t>
            </a:r>
            <a:endParaRPr lang="en-US" sz="2800" b="1" kern="1200" dirty="0">
              <a:solidFill>
                <a:schemeClr val="tx1"/>
              </a:solidFill>
              <a:ea typeface="MS Mincho" pitchFamily="49" charset="-128"/>
            </a:endParaRPr>
          </a:p>
        </p:txBody>
      </p:sp>
      <p:sp>
        <p:nvSpPr>
          <p:cNvPr id="8704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as'aluhu an yuballighani almaqama almahmuda lakum `inda allahi</a:t>
            </a:r>
          </a:p>
        </p:txBody>
      </p:sp>
      <p:sp>
        <p:nvSpPr>
          <p:cNvPr id="8704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8704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124200" y="6211669"/>
            <a:ext cx="6096000" cy="646331"/>
          </a:xfrm>
          <a:prstGeom prst="rect">
            <a:avLst/>
          </a:prstGeom>
        </p:spPr>
        <p:txBody>
          <a:bodyPr>
            <a:spAutoFit/>
          </a:bodyPr>
          <a:lstStyle/>
          <a:p>
            <a:r>
              <a:rPr lang="hi-IN" dirty="0"/>
              <a:t>मुझ</a:t>
            </a:r>
            <a:r>
              <a:rPr lang="en-IN" dirty="0"/>
              <a:t> </a:t>
            </a:r>
            <a:r>
              <a:rPr lang="hi-IN" dirty="0"/>
              <a:t>को</a:t>
            </a:r>
            <a:r>
              <a:rPr lang="en-IN" dirty="0"/>
              <a:t> </a:t>
            </a:r>
            <a:r>
              <a:rPr lang="hi-IN" dirty="0"/>
              <a:t>आपकी</a:t>
            </a:r>
            <a:r>
              <a:rPr lang="en-IN" dirty="0"/>
              <a:t> </a:t>
            </a:r>
            <a:r>
              <a:rPr lang="hi-IN" dirty="0"/>
              <a:t>मुहब्बत</a:t>
            </a:r>
            <a:r>
              <a:rPr lang="en-IN" dirty="0"/>
              <a:t> </a:t>
            </a:r>
            <a:r>
              <a:rPr lang="hi-IN" dirty="0"/>
              <a:t>में</a:t>
            </a:r>
            <a:r>
              <a:rPr lang="en-IN" dirty="0"/>
              <a:t> </a:t>
            </a:r>
            <a:r>
              <a:rPr lang="hi-IN" dirty="0"/>
              <a:t>सच्चाई</a:t>
            </a:r>
            <a:r>
              <a:rPr lang="en-IN" dirty="0"/>
              <a:t> </a:t>
            </a:r>
            <a:r>
              <a:rPr lang="hi-IN" dirty="0"/>
              <a:t>के</a:t>
            </a:r>
            <a:r>
              <a:rPr lang="en-IN" dirty="0"/>
              <a:t> </a:t>
            </a:r>
            <a:r>
              <a:rPr lang="hi-IN" dirty="0"/>
              <a:t>साथ</a:t>
            </a:r>
            <a:r>
              <a:rPr lang="en-IN" dirty="0"/>
              <a:t> </a:t>
            </a:r>
            <a:r>
              <a:rPr lang="hi-IN" dirty="0"/>
              <a:t>दुन्या</a:t>
            </a:r>
            <a:r>
              <a:rPr lang="en-IN" dirty="0"/>
              <a:t> </a:t>
            </a:r>
            <a:r>
              <a:rPr lang="hi-IN" dirty="0"/>
              <a:t>व</a:t>
            </a:r>
            <a:r>
              <a:rPr lang="en-IN" dirty="0"/>
              <a:t> </a:t>
            </a:r>
            <a:r>
              <a:rPr lang="hi-IN" dirty="0"/>
              <a:t>आख़ेरत</a:t>
            </a:r>
            <a:r>
              <a:rPr lang="en-IN" dirty="0"/>
              <a:t> </a:t>
            </a:r>
            <a:r>
              <a:rPr lang="hi-IN" dirty="0"/>
              <a:t>में</a:t>
            </a:r>
            <a:r>
              <a:rPr lang="en-IN" dirty="0"/>
              <a:t> </a:t>
            </a:r>
            <a:r>
              <a:rPr lang="hi-IN" dirty="0"/>
              <a:t>और</a:t>
            </a:r>
            <a:r>
              <a:rPr lang="en-IN" dirty="0"/>
              <a:t> </a:t>
            </a:r>
            <a:r>
              <a:rPr lang="hi-IN" dirty="0"/>
              <a:t>सवाल</a:t>
            </a:r>
            <a:r>
              <a:rPr lang="en-IN" dirty="0"/>
              <a:t> </a:t>
            </a:r>
            <a:r>
              <a:rPr lang="hi-IN" dirty="0"/>
              <a:t>करता</a:t>
            </a:r>
            <a:r>
              <a:rPr lang="en-IN" dirty="0"/>
              <a:t> </a:t>
            </a:r>
            <a:r>
              <a:rPr lang="hi-IN" dirty="0"/>
              <a:t>हूँ</a:t>
            </a:r>
            <a:r>
              <a:rPr lang="en-IN" dirty="0"/>
              <a:t> </a:t>
            </a:r>
            <a:r>
              <a:rPr lang="hi-IN" dirty="0"/>
              <a:t>मैं</a:t>
            </a:r>
            <a:r>
              <a:rPr lang="en-IN" dirty="0"/>
              <a:t> </a:t>
            </a:r>
            <a:r>
              <a:rPr lang="hi-IN" dirty="0"/>
              <a:t>ख़ुदा</a:t>
            </a:r>
            <a:r>
              <a:rPr lang="en-IN" dirty="0"/>
              <a:t> </a:t>
            </a:r>
            <a:r>
              <a:rPr lang="hi-IN" dirty="0"/>
              <a:t>से</a:t>
            </a:r>
            <a:r>
              <a:rPr lang="en-IN" dirty="0"/>
              <a:t> </a:t>
            </a:r>
            <a:r>
              <a:rPr lang="hi-IN" dirty="0"/>
              <a:t>की</a:t>
            </a:r>
            <a:r>
              <a:rPr lang="en-IN" dirty="0"/>
              <a:t> </a:t>
            </a:r>
            <a:r>
              <a:rPr lang="hi-IN" dirty="0"/>
              <a:t>पहुँचाए</a:t>
            </a:r>
            <a:r>
              <a:rPr lang="en-IN" dirty="0"/>
              <a:t> </a:t>
            </a:r>
            <a:r>
              <a:rPr lang="hi-IN" dirty="0"/>
              <a:t>मुझ</a:t>
            </a:r>
            <a:r>
              <a:rPr lang="en-IN" dirty="0"/>
              <a:t> </a:t>
            </a:r>
            <a:r>
              <a:rPr lang="hi-IN" dirty="0"/>
              <a:t>को</a:t>
            </a:r>
            <a:r>
              <a:rPr lang="en-IN" dirty="0"/>
              <a:t> </a:t>
            </a:r>
            <a:r>
              <a:rPr lang="hi-IN" dirty="0"/>
              <a:t>मुक़ामे</a:t>
            </a:r>
            <a:r>
              <a:rPr lang="en-IN" dirty="0"/>
              <a:t> </a:t>
            </a:r>
            <a:r>
              <a:rPr lang="hi-IN" dirty="0"/>
              <a:t>महमूद</a:t>
            </a:r>
            <a:r>
              <a:rPr lang="en-IN" dirty="0"/>
              <a:t> </a:t>
            </a:r>
            <a:r>
              <a:rPr lang="hi-IN" dirty="0"/>
              <a:t>में</a:t>
            </a:r>
            <a:r>
              <a:rPr lang="en-IN" dirty="0"/>
              <a:t> </a:t>
            </a:r>
          </a:p>
        </p:txBody>
      </p:sp>
    </p:spTree>
    <p:extLst>
      <p:ext uri="{BB962C8B-B14F-4D97-AF65-F5344CB8AC3E}">
        <p14:creationId xmlns:p14="http://schemas.microsoft.com/office/powerpoint/2010/main" val="337021232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466681"/>
            <a:ext cx="8763000"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اَلسَّلاَمُ عَلَيْكَ يَا ابَا عَبْدِ </a:t>
            </a:r>
            <a:r>
              <a:rPr lang="ar-SA" sz="6600" kern="1200" dirty="0" err="1">
                <a:solidFill>
                  <a:schemeClr val="bg1"/>
                </a:solidFill>
                <a:latin typeface="_PDMS_Saleem_QuranFont" pitchFamily="2" charset="-78"/>
                <a:ea typeface="+mn-ea"/>
                <a:cs typeface="_PDMS_Saleem_QuranFont" pitchFamily="2" charset="-78"/>
              </a:rPr>
              <a:t>ٱللَّهِ</a:t>
            </a:r>
            <a:endParaRPr lang="ar-SA" sz="66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Peace be upon you, O Abu-`Abdullah.</a:t>
            </a:r>
          </a:p>
          <a:p>
            <a:pPr marL="342900" indent="-342900" eaLnBrk="1" hangingPunct="1">
              <a:defRPr/>
            </a:pPr>
            <a:r>
              <a:rPr lang="ur-PK" sz="3600" dirty="0">
                <a:solidFill>
                  <a:schemeClr val="tx1"/>
                </a:solidFill>
              </a:rPr>
              <a:t>سلام ہو آپ پر اے ابو عبد الله الحسین (ع)،</a:t>
            </a:r>
            <a:endParaRPr lang="en-US" sz="3600" b="1" kern="1200" dirty="0">
              <a:solidFill>
                <a:schemeClr val="tx1"/>
              </a:solidFill>
              <a:ea typeface="MS Mincho" pitchFamily="49" charset="-128"/>
            </a:endParaRPr>
          </a:p>
        </p:txBody>
      </p:sp>
      <p:sp>
        <p:nvSpPr>
          <p:cNvPr id="1434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es-ES" sz="3200" b="1" i="1">
                <a:solidFill>
                  <a:srgbClr val="FFFFFF"/>
                </a:solidFill>
                <a:ea typeface="MS Mincho" pitchFamily="49" charset="-128"/>
              </a:rPr>
              <a:t>alssalamu `alayka ya aba `abdillahi</a:t>
            </a:r>
            <a:endParaRPr lang="fi-FI" sz="3200" b="1" i="1">
              <a:solidFill>
                <a:srgbClr val="FFFFFF"/>
              </a:solidFill>
              <a:ea typeface="MS Mincho" pitchFamily="49" charset="-128"/>
            </a:endParaRPr>
          </a:p>
        </p:txBody>
      </p:sp>
      <p:sp>
        <p:nvSpPr>
          <p:cNvPr id="1434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434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647075" y="4736068"/>
            <a:ext cx="6542176" cy="461665"/>
          </a:xfrm>
          <a:prstGeom prst="rect">
            <a:avLst/>
          </a:prstGeom>
        </p:spPr>
        <p:txBody>
          <a:bodyPr wrap="none">
            <a:spAutoFit/>
          </a:bodyPr>
          <a:lstStyle/>
          <a:p>
            <a:r>
              <a:rPr lang="hi-IN" sz="2400" dirty="0">
                <a:latin typeface="Nirmala UI" pitchFamily="34" charset="0"/>
                <a:cs typeface="Nirmala UI" pitchFamily="34" charset="0"/>
              </a:rPr>
              <a:t>सलाम हो आप पर ऐ अबु अब्दुल्लाह अल'हुसैन (अ:स), </a:t>
            </a:r>
            <a:endParaRPr lang="en-IN" sz="2400" dirty="0"/>
          </a:p>
        </p:txBody>
      </p:sp>
    </p:spTree>
    <p:extLst>
      <p:ext uri="{BB962C8B-B14F-4D97-AF65-F5344CB8AC3E}">
        <p14:creationId xmlns:p14="http://schemas.microsoft.com/office/powerpoint/2010/main" val="3391835330"/>
      </p:ext>
    </p:extLst>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وَانْ يَرْزُقَنِي طَلَبَ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ثَارِي</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and to bestow upon me with the chance to take my own vengeance</a:t>
            </a:r>
          </a:p>
          <a:p>
            <a:pPr marL="342900" indent="-342900" eaLnBrk="1" hangingPunct="1">
              <a:defRPr/>
            </a:pPr>
            <a:r>
              <a:rPr lang="ur-PK" sz="2800" dirty="0">
                <a:solidFill>
                  <a:schemeClr val="tx1"/>
                </a:solidFill>
              </a:rPr>
              <a:t>جو آپ حضرات کے لئے خدا کے نزدیک ہے اور یہ کہ خدا نصیب کرے مجھے کو طلب کرنا حق </a:t>
            </a:r>
            <a:endParaRPr lang="en-US" sz="2800" b="1" kern="1200" dirty="0">
              <a:solidFill>
                <a:schemeClr val="tx1"/>
              </a:solidFill>
              <a:ea typeface="MS Mincho" pitchFamily="49" charset="-128"/>
            </a:endParaRPr>
          </a:p>
        </p:txBody>
      </p:sp>
      <p:sp>
        <p:nvSpPr>
          <p:cNvPr id="8806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an yarzuqani talaba tha'ri</a:t>
            </a:r>
          </a:p>
        </p:txBody>
      </p:sp>
      <p:sp>
        <p:nvSpPr>
          <p:cNvPr id="8806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8807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552497" y="5912097"/>
            <a:ext cx="6096000" cy="646331"/>
          </a:xfrm>
          <a:prstGeom prst="rect">
            <a:avLst/>
          </a:prstGeom>
        </p:spPr>
        <p:txBody>
          <a:bodyPr>
            <a:spAutoFit/>
          </a:bodyPr>
          <a:lstStyle/>
          <a:p>
            <a:r>
              <a:rPr lang="hi-IN" dirty="0"/>
              <a:t>जो</a:t>
            </a:r>
            <a:r>
              <a:rPr lang="en-IN" dirty="0"/>
              <a:t> </a:t>
            </a:r>
            <a:r>
              <a:rPr lang="hi-IN" dirty="0"/>
              <a:t>आप</a:t>
            </a:r>
            <a:r>
              <a:rPr lang="en-IN" dirty="0"/>
              <a:t> </a:t>
            </a:r>
            <a:r>
              <a:rPr lang="hi-IN" dirty="0"/>
              <a:t>हज़रात</a:t>
            </a:r>
            <a:r>
              <a:rPr lang="en-IN" dirty="0"/>
              <a:t> </a:t>
            </a:r>
            <a:r>
              <a:rPr lang="hi-IN" dirty="0"/>
              <a:t>के</a:t>
            </a:r>
            <a:r>
              <a:rPr lang="en-IN" dirty="0"/>
              <a:t> </a:t>
            </a:r>
            <a:r>
              <a:rPr lang="hi-IN" dirty="0"/>
              <a:t>लिए</a:t>
            </a:r>
            <a:r>
              <a:rPr lang="en-IN" dirty="0"/>
              <a:t> </a:t>
            </a:r>
            <a:r>
              <a:rPr lang="hi-IN" dirty="0"/>
              <a:t>खुदा</a:t>
            </a:r>
            <a:r>
              <a:rPr lang="en-IN" dirty="0"/>
              <a:t> </a:t>
            </a:r>
            <a:r>
              <a:rPr lang="hi-IN" dirty="0"/>
              <a:t>के</a:t>
            </a:r>
            <a:r>
              <a:rPr lang="en-IN" dirty="0"/>
              <a:t> </a:t>
            </a:r>
            <a:r>
              <a:rPr lang="hi-IN" dirty="0"/>
              <a:t>नज़दीक</a:t>
            </a:r>
            <a:r>
              <a:rPr lang="en-IN" dirty="0"/>
              <a:t> </a:t>
            </a:r>
            <a:r>
              <a:rPr lang="hi-IN" dirty="0"/>
              <a:t>है</a:t>
            </a:r>
            <a:r>
              <a:rPr lang="en-IN" dirty="0"/>
              <a:t> </a:t>
            </a:r>
            <a:r>
              <a:rPr lang="hi-IN" dirty="0"/>
              <a:t>और</a:t>
            </a:r>
            <a:r>
              <a:rPr lang="en-IN" dirty="0"/>
              <a:t> </a:t>
            </a:r>
            <a:r>
              <a:rPr lang="hi-IN" dirty="0"/>
              <a:t>यह</a:t>
            </a:r>
            <a:r>
              <a:rPr lang="en-IN" dirty="0"/>
              <a:t> </a:t>
            </a:r>
            <a:r>
              <a:rPr lang="hi-IN" dirty="0"/>
              <a:t>की</a:t>
            </a:r>
            <a:r>
              <a:rPr lang="en-IN" dirty="0"/>
              <a:t> </a:t>
            </a:r>
            <a:r>
              <a:rPr lang="hi-IN" dirty="0"/>
              <a:t>ख़ुदा</a:t>
            </a:r>
            <a:r>
              <a:rPr lang="en-IN" dirty="0"/>
              <a:t> </a:t>
            </a:r>
            <a:r>
              <a:rPr lang="hi-IN" dirty="0"/>
              <a:t>नसीब</a:t>
            </a:r>
            <a:r>
              <a:rPr lang="en-IN" dirty="0"/>
              <a:t> </a:t>
            </a:r>
            <a:r>
              <a:rPr lang="hi-IN" dirty="0"/>
              <a:t>करे</a:t>
            </a:r>
            <a:r>
              <a:rPr lang="en-IN" dirty="0"/>
              <a:t> </a:t>
            </a:r>
            <a:r>
              <a:rPr lang="hi-IN" dirty="0"/>
              <a:t>मुझ</a:t>
            </a:r>
            <a:r>
              <a:rPr lang="en-IN" dirty="0"/>
              <a:t> </a:t>
            </a:r>
            <a:r>
              <a:rPr lang="hi-IN" dirty="0"/>
              <a:t>को</a:t>
            </a:r>
            <a:r>
              <a:rPr lang="en-IN" dirty="0"/>
              <a:t> </a:t>
            </a:r>
            <a:r>
              <a:rPr lang="hi-IN" dirty="0"/>
              <a:t>तालाब</a:t>
            </a:r>
            <a:r>
              <a:rPr lang="en-IN" dirty="0"/>
              <a:t> </a:t>
            </a:r>
            <a:r>
              <a:rPr lang="hi-IN" dirty="0"/>
              <a:t>करना</a:t>
            </a:r>
            <a:r>
              <a:rPr lang="en-IN" dirty="0"/>
              <a:t> </a:t>
            </a:r>
            <a:r>
              <a:rPr lang="hi-IN" dirty="0"/>
              <a:t>हक़</a:t>
            </a:r>
            <a:r>
              <a:rPr lang="en-IN" dirty="0"/>
              <a:t> </a:t>
            </a:r>
          </a:p>
        </p:txBody>
      </p:sp>
    </p:spTree>
    <p:extLst>
      <p:ext uri="{BB962C8B-B14F-4D97-AF65-F5344CB8AC3E}">
        <p14:creationId xmlns:p14="http://schemas.microsoft.com/office/powerpoint/2010/main" val="690575762"/>
      </p:ext>
    </p:extLst>
  </p:cSld>
  <p:clrMapOvr>
    <a:masterClrMapping/>
  </p:clrMapOvr>
  <p:transition>
    <p:fad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مَعَ إِمَامِ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هُدىًٰ</a:t>
            </a:r>
            <a:r>
              <a:rPr lang="ar-SA" sz="9200" kern="1200" dirty="0">
                <a:solidFill>
                  <a:schemeClr val="bg1"/>
                </a:solidFill>
                <a:latin typeface="Arabic Typesetting" panose="03020402040406030203" pitchFamily="66" charset="-78"/>
                <a:ea typeface="+mn-ea"/>
                <a:cs typeface="Arabic Typesetting" panose="03020402040406030203" pitchFamily="66" charset="-78"/>
              </a:rPr>
              <a:t> ظَاهِرٍ</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b="1" kern="1200" dirty="0">
                <a:solidFill>
                  <a:schemeClr val="tx1"/>
                </a:solidFill>
                <a:ea typeface="MS Mincho" pitchFamily="49" charset="-128"/>
              </a:rPr>
              <a:t>with a leader of true guidance who is (Divinely) </a:t>
            </a:r>
            <a:r>
              <a:rPr lang="en-US" b="1" kern="1200" dirty="0" smtClean="0">
                <a:solidFill>
                  <a:schemeClr val="tx1"/>
                </a:solidFill>
                <a:ea typeface="MS Mincho" pitchFamily="49" charset="-128"/>
              </a:rPr>
              <a:t>sustained</a:t>
            </a:r>
          </a:p>
          <a:p>
            <a:pPr marL="342900" indent="-342900" eaLnBrk="1" hangingPunct="1">
              <a:defRPr/>
            </a:pPr>
            <a:r>
              <a:rPr lang="ur-PK" dirty="0">
                <a:solidFill>
                  <a:schemeClr val="tx1"/>
                </a:solidFill>
              </a:rPr>
              <a:t> آپ کے خون کے ساتھ حضرت امام مہدی (ع) آخر الزماں کے</a:t>
            </a:r>
            <a:endParaRPr lang="en-US" b="1" kern="1200" dirty="0">
              <a:solidFill>
                <a:schemeClr val="tx1"/>
              </a:solidFill>
              <a:ea typeface="MS Mincho" pitchFamily="49" charset="-128"/>
            </a:endParaRPr>
          </a:p>
        </p:txBody>
      </p:sp>
      <p:sp>
        <p:nvSpPr>
          <p:cNvPr id="8909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ma`a imami hudan zahirin</a:t>
            </a:r>
          </a:p>
        </p:txBody>
      </p:sp>
      <p:sp>
        <p:nvSpPr>
          <p:cNvPr id="8909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8909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986286" y="5987534"/>
            <a:ext cx="4219425" cy="369332"/>
          </a:xfrm>
          <a:prstGeom prst="rect">
            <a:avLst/>
          </a:prstGeom>
        </p:spPr>
        <p:txBody>
          <a:bodyPr wrap="none">
            <a:spAutoFit/>
          </a:bodyPr>
          <a:lstStyle/>
          <a:p>
            <a:r>
              <a:rPr lang="hi-IN" dirty="0"/>
              <a:t>आपके</a:t>
            </a:r>
            <a:r>
              <a:rPr lang="en-IN" dirty="0"/>
              <a:t> </a:t>
            </a:r>
            <a:r>
              <a:rPr lang="hi-IN" dirty="0"/>
              <a:t>ख़ून</a:t>
            </a:r>
            <a:r>
              <a:rPr lang="en-IN" dirty="0"/>
              <a:t>  </a:t>
            </a:r>
            <a:r>
              <a:rPr lang="hi-IN" dirty="0"/>
              <a:t>ईमाम</a:t>
            </a:r>
            <a:r>
              <a:rPr lang="en-IN" dirty="0"/>
              <a:t> </a:t>
            </a:r>
            <a:r>
              <a:rPr lang="hi-IN" dirty="0"/>
              <a:t>मेहदी</a:t>
            </a:r>
            <a:r>
              <a:rPr lang="en-IN" dirty="0"/>
              <a:t> </a:t>
            </a:r>
            <a:r>
              <a:rPr lang="hi-IN" dirty="0"/>
              <a:t>आख़िर</a:t>
            </a:r>
            <a:r>
              <a:rPr lang="en-IN" dirty="0"/>
              <a:t> </a:t>
            </a:r>
            <a:r>
              <a:rPr lang="hi-IN" dirty="0"/>
              <a:t>उज़-ज़माँ</a:t>
            </a:r>
            <a:r>
              <a:rPr lang="en-IN" dirty="0"/>
              <a:t> </a:t>
            </a:r>
            <a:r>
              <a:rPr lang="hi-IN" dirty="0"/>
              <a:t>के</a:t>
            </a:r>
            <a:r>
              <a:rPr lang="en-IN" dirty="0"/>
              <a:t> </a:t>
            </a:r>
          </a:p>
        </p:txBody>
      </p:sp>
    </p:spTree>
    <p:extLst>
      <p:ext uri="{BB962C8B-B14F-4D97-AF65-F5344CB8AC3E}">
        <p14:creationId xmlns:p14="http://schemas.microsoft.com/office/powerpoint/2010/main" val="2810488607"/>
      </p:ext>
    </p:extLst>
  </p:cSld>
  <p:clrMapOvr>
    <a:masterClrMapping/>
  </p:clrMapOvr>
  <p:transition>
    <p:fad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نَاطِقٍ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بِٱلْحَقِّ</a:t>
            </a:r>
            <a:r>
              <a:rPr lang="ar-SA" sz="9200" kern="1200" dirty="0">
                <a:solidFill>
                  <a:schemeClr val="bg1"/>
                </a:solidFill>
                <a:latin typeface="Arabic Typesetting" panose="03020402040406030203" pitchFamily="66" charset="-78"/>
                <a:ea typeface="+mn-ea"/>
                <a:cs typeface="Arabic Typesetting" panose="03020402040406030203" pitchFamily="66" charset="-78"/>
              </a:rPr>
              <a:t> مِنْكُمْ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b="1" kern="1200" dirty="0">
                <a:solidFill>
                  <a:schemeClr val="tx1"/>
                </a:solidFill>
                <a:ea typeface="MS Mincho" pitchFamily="49" charset="-128"/>
              </a:rPr>
              <a:t>and expressing the truth from among you</a:t>
            </a:r>
            <a:r>
              <a:rPr lang="en-US" b="1" kern="1200" dirty="0" smtClean="0">
                <a:solidFill>
                  <a:schemeClr val="tx1"/>
                </a:solidFill>
                <a:ea typeface="MS Mincho" pitchFamily="49" charset="-128"/>
              </a:rPr>
              <a:t>.</a:t>
            </a:r>
          </a:p>
          <a:p>
            <a:pPr marL="342900" indent="-342900" eaLnBrk="1" hangingPunct="1">
              <a:defRPr/>
            </a:pPr>
            <a:r>
              <a:rPr lang="ur-PK" dirty="0">
                <a:solidFill>
                  <a:schemeClr val="tx1"/>
                </a:solidFill>
              </a:rPr>
              <a:t> جو ظاہر ہونے والے ہیں گویا ہونے والے ہیں  حق کے ساتھ جو آپ میں سے ہیں</a:t>
            </a:r>
            <a:endParaRPr lang="en-US" b="1" kern="1200" dirty="0">
              <a:solidFill>
                <a:schemeClr val="tx1"/>
              </a:solidFill>
              <a:ea typeface="MS Mincho" pitchFamily="49" charset="-128"/>
            </a:endParaRPr>
          </a:p>
        </p:txBody>
      </p:sp>
      <p:sp>
        <p:nvSpPr>
          <p:cNvPr id="9011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natiqin bilhaqqi minkum</a:t>
            </a:r>
          </a:p>
        </p:txBody>
      </p:sp>
      <p:sp>
        <p:nvSpPr>
          <p:cNvPr id="9011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9011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48000" y="5785973"/>
            <a:ext cx="6096000" cy="369332"/>
          </a:xfrm>
          <a:prstGeom prst="rect">
            <a:avLst/>
          </a:prstGeom>
        </p:spPr>
        <p:txBody>
          <a:bodyPr>
            <a:spAutoFit/>
          </a:bodyPr>
          <a:lstStyle/>
          <a:p>
            <a:r>
              <a:rPr lang="hi-IN" dirty="0"/>
              <a:t>जो</a:t>
            </a:r>
            <a:r>
              <a:rPr lang="en-IN" dirty="0"/>
              <a:t> </a:t>
            </a:r>
            <a:r>
              <a:rPr lang="hi-IN" dirty="0"/>
              <a:t>ज़ाहिर</a:t>
            </a:r>
            <a:r>
              <a:rPr lang="en-IN" dirty="0"/>
              <a:t> </a:t>
            </a:r>
            <a:r>
              <a:rPr lang="hi-IN" dirty="0"/>
              <a:t>होने</a:t>
            </a:r>
            <a:r>
              <a:rPr lang="en-IN" dirty="0"/>
              <a:t> </a:t>
            </a:r>
            <a:r>
              <a:rPr lang="hi-IN" dirty="0"/>
              <a:t>वाले</a:t>
            </a:r>
            <a:r>
              <a:rPr lang="en-IN" dirty="0"/>
              <a:t> </a:t>
            </a:r>
            <a:r>
              <a:rPr lang="hi-IN" dirty="0"/>
              <a:t>हैं</a:t>
            </a:r>
            <a:r>
              <a:rPr lang="en-IN" dirty="0"/>
              <a:t> </a:t>
            </a:r>
            <a:r>
              <a:rPr lang="en-IN" dirty="0" err="1"/>
              <a:t>गोया</a:t>
            </a:r>
            <a:r>
              <a:rPr lang="en-IN" dirty="0"/>
              <a:t> </a:t>
            </a:r>
            <a:r>
              <a:rPr lang="en-IN" dirty="0" err="1"/>
              <a:t>होने</a:t>
            </a:r>
            <a:r>
              <a:rPr lang="en-IN" dirty="0"/>
              <a:t> </a:t>
            </a:r>
            <a:r>
              <a:rPr lang="en-IN" dirty="0" err="1"/>
              <a:t>वाले</a:t>
            </a:r>
            <a:r>
              <a:rPr lang="en-IN" dirty="0"/>
              <a:t> </a:t>
            </a:r>
            <a:r>
              <a:rPr lang="en-IN" dirty="0" err="1"/>
              <a:t>हैं</a:t>
            </a:r>
            <a:r>
              <a:rPr lang="en-IN" dirty="0"/>
              <a:t> </a:t>
            </a:r>
            <a:r>
              <a:rPr lang="hi-IN" dirty="0" smtClean="0"/>
              <a:t>हक़</a:t>
            </a:r>
            <a:r>
              <a:rPr lang="en-IN" dirty="0"/>
              <a:t> </a:t>
            </a:r>
            <a:r>
              <a:rPr lang="hi-IN" dirty="0"/>
              <a:t>के</a:t>
            </a:r>
            <a:r>
              <a:rPr lang="en-IN" dirty="0"/>
              <a:t> </a:t>
            </a:r>
            <a:r>
              <a:rPr lang="hi-IN" dirty="0"/>
              <a:t>साथ</a:t>
            </a:r>
            <a:r>
              <a:rPr lang="en-IN" dirty="0"/>
              <a:t> </a:t>
            </a:r>
            <a:r>
              <a:rPr lang="hi-IN" dirty="0"/>
              <a:t>जो</a:t>
            </a:r>
            <a:r>
              <a:rPr lang="en-IN" dirty="0"/>
              <a:t> </a:t>
            </a:r>
            <a:r>
              <a:rPr lang="hi-IN" dirty="0"/>
              <a:t>आप</a:t>
            </a:r>
            <a:r>
              <a:rPr lang="en-IN" dirty="0"/>
              <a:t> </a:t>
            </a:r>
            <a:r>
              <a:rPr lang="hi-IN" dirty="0"/>
              <a:t>में</a:t>
            </a:r>
            <a:r>
              <a:rPr lang="en-IN" dirty="0"/>
              <a:t> </a:t>
            </a:r>
            <a:r>
              <a:rPr lang="hi-IN" dirty="0"/>
              <a:t>से</a:t>
            </a:r>
            <a:r>
              <a:rPr lang="en-IN" dirty="0"/>
              <a:t> </a:t>
            </a:r>
            <a:r>
              <a:rPr lang="hi-IN" dirty="0"/>
              <a:t>हैं</a:t>
            </a:r>
            <a:r>
              <a:rPr lang="en-IN" dirty="0"/>
              <a:t> </a:t>
            </a:r>
          </a:p>
        </p:txBody>
      </p:sp>
    </p:spTree>
    <p:extLst>
      <p:ext uri="{BB962C8B-B14F-4D97-AF65-F5344CB8AC3E}">
        <p14:creationId xmlns:p14="http://schemas.microsoft.com/office/powerpoint/2010/main" val="2307008515"/>
      </p:ext>
    </p:extLst>
  </p:cSld>
  <p:clrMapOvr>
    <a:masterClrMapping/>
  </p:clrMapOvr>
  <p:transition>
    <p:fad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وَاسْالُ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ٱللَّهَ</a:t>
            </a:r>
            <a:r>
              <a:rPr lang="ar-SA" sz="9200" kern="1200" dirty="0">
                <a:solidFill>
                  <a:schemeClr val="bg1"/>
                </a:solidFill>
                <a:latin typeface="Arabic Typesetting" panose="03020402040406030203" pitchFamily="66" charset="-78"/>
                <a:ea typeface="+mn-ea"/>
                <a:cs typeface="Arabic Typesetting" panose="03020402040406030203" pitchFamily="66" charset="-78"/>
              </a:rPr>
              <a:t> بِحَقِّكُمْ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I also beseech Allah in your names</a:t>
            </a:r>
          </a:p>
          <a:p>
            <a:pPr marL="342900" indent="-342900" eaLnBrk="1" hangingPunct="1">
              <a:defRPr/>
            </a:pPr>
            <a:r>
              <a:rPr lang="ur-PK" sz="3600" dirty="0">
                <a:solidFill>
                  <a:schemeClr val="tx1"/>
                </a:solidFill>
              </a:rPr>
              <a:t> اور میں سوال کرتا ہوں میں خدا سے واسطہ دے کر</a:t>
            </a:r>
            <a:endParaRPr lang="en-US" sz="3600" b="1" kern="1200" dirty="0">
              <a:solidFill>
                <a:schemeClr val="tx1"/>
              </a:solidFill>
              <a:ea typeface="MS Mincho" pitchFamily="49" charset="-128"/>
            </a:endParaRPr>
          </a:p>
        </p:txBody>
      </p:sp>
      <p:sp>
        <p:nvSpPr>
          <p:cNvPr id="9114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as'alu allaha bihaqqikum</a:t>
            </a:r>
          </a:p>
        </p:txBody>
      </p:sp>
      <p:sp>
        <p:nvSpPr>
          <p:cNvPr id="9114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9114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936298" y="4736068"/>
            <a:ext cx="3972562" cy="369332"/>
          </a:xfrm>
          <a:prstGeom prst="rect">
            <a:avLst/>
          </a:prstGeom>
        </p:spPr>
        <p:txBody>
          <a:bodyPr wrap="none">
            <a:spAutoFit/>
          </a:bodyPr>
          <a:lstStyle/>
          <a:p>
            <a:r>
              <a:rPr lang="hi-IN" dirty="0"/>
              <a:t>और</a:t>
            </a:r>
            <a:r>
              <a:rPr lang="en-IN" dirty="0"/>
              <a:t> </a:t>
            </a:r>
            <a:r>
              <a:rPr lang="hi-IN" dirty="0"/>
              <a:t>सवाल</a:t>
            </a:r>
            <a:r>
              <a:rPr lang="en-IN" dirty="0"/>
              <a:t> </a:t>
            </a:r>
            <a:r>
              <a:rPr lang="hi-IN" dirty="0"/>
              <a:t>करता</a:t>
            </a:r>
            <a:r>
              <a:rPr lang="en-IN" dirty="0"/>
              <a:t> </a:t>
            </a:r>
            <a:r>
              <a:rPr lang="hi-IN" dirty="0"/>
              <a:t>हूँ</a:t>
            </a:r>
            <a:r>
              <a:rPr lang="en-IN" dirty="0"/>
              <a:t> </a:t>
            </a:r>
            <a:r>
              <a:rPr lang="hi-IN" dirty="0"/>
              <a:t>मैं</a:t>
            </a:r>
            <a:r>
              <a:rPr lang="en-IN" dirty="0"/>
              <a:t> </a:t>
            </a:r>
            <a:r>
              <a:rPr lang="hi-IN" dirty="0"/>
              <a:t>ख़ुदा</a:t>
            </a:r>
            <a:r>
              <a:rPr lang="en-IN" dirty="0"/>
              <a:t> </a:t>
            </a:r>
            <a:r>
              <a:rPr lang="hi-IN" dirty="0"/>
              <a:t>से</a:t>
            </a:r>
            <a:r>
              <a:rPr lang="en-IN" dirty="0"/>
              <a:t> </a:t>
            </a:r>
            <a:r>
              <a:rPr lang="hi-IN" dirty="0"/>
              <a:t>वास्ता</a:t>
            </a:r>
            <a:r>
              <a:rPr lang="en-IN" dirty="0"/>
              <a:t> </a:t>
            </a:r>
            <a:r>
              <a:rPr lang="hi-IN" dirty="0"/>
              <a:t>देकर</a:t>
            </a:r>
            <a:r>
              <a:rPr lang="en-IN" dirty="0"/>
              <a:t> </a:t>
            </a:r>
          </a:p>
        </p:txBody>
      </p:sp>
    </p:spTree>
    <p:extLst>
      <p:ext uri="{BB962C8B-B14F-4D97-AF65-F5344CB8AC3E}">
        <p14:creationId xmlns:p14="http://schemas.microsoft.com/office/powerpoint/2010/main" val="2974545304"/>
      </p:ext>
    </p:extLst>
  </p:cSld>
  <p:clrMapOvr>
    <a:masterClrMapping/>
  </p:clrMapOvr>
  <p:transition>
    <p:fad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وَبِٱلشَّانِ</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ٱلَّذِي</a:t>
            </a:r>
            <a:r>
              <a:rPr lang="ar-SA" sz="9200" kern="1200" dirty="0">
                <a:solidFill>
                  <a:schemeClr val="bg1"/>
                </a:solidFill>
                <a:latin typeface="Arabic Typesetting" panose="03020402040406030203" pitchFamily="66" charset="-78"/>
                <a:ea typeface="+mn-ea"/>
                <a:cs typeface="Arabic Typesetting" panose="03020402040406030203" pitchFamily="66" charset="-78"/>
              </a:rPr>
              <a:t> لَكُمْ عِنْدَهُ</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and in the name of the standing that you enjoy with Him</a:t>
            </a:r>
          </a:p>
          <a:p>
            <a:pPr marL="342900" indent="-342900" eaLnBrk="1" hangingPunct="1">
              <a:defRPr/>
            </a:pPr>
            <a:r>
              <a:rPr lang="ur-PK" sz="2800" dirty="0">
                <a:solidFill>
                  <a:schemeClr val="tx1"/>
                </a:solidFill>
              </a:rPr>
              <a:t>آپ حضرات کا اور آپ حضرات کی اس شان کا جو اس کے نزدیک ہے یہ کہ </a:t>
            </a:r>
            <a:endParaRPr lang="en-US" sz="2800" b="1" kern="1200" dirty="0">
              <a:solidFill>
                <a:schemeClr val="tx1"/>
              </a:solidFill>
              <a:ea typeface="MS Mincho" pitchFamily="49" charset="-128"/>
            </a:endParaRPr>
          </a:p>
        </p:txBody>
      </p:sp>
      <p:sp>
        <p:nvSpPr>
          <p:cNvPr id="9216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bilshsha'ni alladhi lakum `indahu</a:t>
            </a:r>
          </a:p>
        </p:txBody>
      </p:sp>
      <p:sp>
        <p:nvSpPr>
          <p:cNvPr id="9216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9216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48000" y="5638800"/>
            <a:ext cx="6096000" cy="646331"/>
          </a:xfrm>
          <a:prstGeom prst="rect">
            <a:avLst/>
          </a:prstGeom>
        </p:spPr>
        <p:txBody>
          <a:bodyPr>
            <a:spAutoFit/>
          </a:bodyPr>
          <a:lstStyle/>
          <a:p>
            <a:r>
              <a:rPr lang="hi-IN" dirty="0"/>
              <a:t>आप</a:t>
            </a:r>
            <a:r>
              <a:rPr lang="en-IN" dirty="0"/>
              <a:t> </a:t>
            </a:r>
            <a:r>
              <a:rPr lang="hi-IN" dirty="0"/>
              <a:t>हज़रात</a:t>
            </a:r>
            <a:r>
              <a:rPr lang="en-IN" dirty="0"/>
              <a:t> </a:t>
            </a:r>
            <a:r>
              <a:rPr lang="hi-IN" dirty="0"/>
              <a:t>का</a:t>
            </a:r>
            <a:r>
              <a:rPr lang="en-IN" dirty="0"/>
              <a:t> </a:t>
            </a:r>
            <a:r>
              <a:rPr lang="hi-IN" dirty="0"/>
              <a:t>और</a:t>
            </a:r>
            <a:r>
              <a:rPr lang="en-IN" dirty="0"/>
              <a:t> </a:t>
            </a:r>
            <a:r>
              <a:rPr lang="hi-IN" dirty="0"/>
              <a:t>आप</a:t>
            </a:r>
            <a:r>
              <a:rPr lang="en-IN" dirty="0"/>
              <a:t> </a:t>
            </a:r>
            <a:r>
              <a:rPr lang="hi-IN" dirty="0"/>
              <a:t>हज़रत</a:t>
            </a:r>
            <a:r>
              <a:rPr lang="en-IN" dirty="0"/>
              <a:t> </a:t>
            </a:r>
            <a:r>
              <a:rPr lang="hi-IN" dirty="0"/>
              <a:t>की</a:t>
            </a:r>
            <a:r>
              <a:rPr lang="en-IN" dirty="0"/>
              <a:t> </a:t>
            </a:r>
            <a:r>
              <a:rPr lang="hi-IN" dirty="0"/>
              <a:t>इस</a:t>
            </a:r>
            <a:r>
              <a:rPr lang="en-IN" dirty="0"/>
              <a:t> </a:t>
            </a:r>
            <a:r>
              <a:rPr lang="hi-IN" dirty="0"/>
              <a:t>शान</a:t>
            </a:r>
            <a:r>
              <a:rPr lang="en-IN" dirty="0"/>
              <a:t> </a:t>
            </a:r>
            <a:r>
              <a:rPr lang="hi-IN" dirty="0"/>
              <a:t>का</a:t>
            </a:r>
            <a:r>
              <a:rPr lang="en-IN" dirty="0"/>
              <a:t> </a:t>
            </a:r>
            <a:r>
              <a:rPr lang="hi-IN" dirty="0"/>
              <a:t>जो</a:t>
            </a:r>
            <a:r>
              <a:rPr lang="en-IN" dirty="0"/>
              <a:t> </a:t>
            </a:r>
            <a:r>
              <a:rPr lang="hi-IN" dirty="0"/>
              <a:t>इसके</a:t>
            </a:r>
            <a:r>
              <a:rPr lang="en-IN" dirty="0"/>
              <a:t> </a:t>
            </a:r>
            <a:r>
              <a:rPr lang="hi-IN" dirty="0"/>
              <a:t>नज़दीक</a:t>
            </a:r>
            <a:r>
              <a:rPr lang="en-IN" dirty="0"/>
              <a:t> </a:t>
            </a:r>
            <a:r>
              <a:rPr lang="hi-IN" dirty="0"/>
              <a:t>है</a:t>
            </a:r>
            <a:r>
              <a:rPr lang="en-IN" dirty="0"/>
              <a:t> </a:t>
            </a:r>
            <a:r>
              <a:rPr lang="hi-IN" dirty="0"/>
              <a:t>यह</a:t>
            </a:r>
            <a:r>
              <a:rPr lang="en-IN" dirty="0"/>
              <a:t> </a:t>
            </a:r>
            <a:r>
              <a:rPr lang="hi-IN" dirty="0"/>
              <a:t>की</a:t>
            </a:r>
            <a:r>
              <a:rPr lang="en-IN" dirty="0"/>
              <a:t> </a:t>
            </a:r>
          </a:p>
        </p:txBody>
      </p:sp>
    </p:spTree>
    <p:extLst>
      <p:ext uri="{BB962C8B-B14F-4D97-AF65-F5344CB8AC3E}">
        <p14:creationId xmlns:p14="http://schemas.microsoft.com/office/powerpoint/2010/main" val="3399811116"/>
      </p:ext>
    </p:extLst>
  </p:cSld>
  <p:clrMapOvr>
    <a:masterClrMapping/>
  </p:clrMapOvr>
  <p:transition>
    <p:fad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انْ يُعْطِيَنِي بِمُصَابِي بِكُمْ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b="1" kern="1200" dirty="0">
                <a:solidFill>
                  <a:schemeClr val="tx1"/>
                </a:solidFill>
                <a:ea typeface="MS Mincho" pitchFamily="49" charset="-128"/>
              </a:rPr>
              <a:t>to recompense me for my commiserations for </a:t>
            </a:r>
            <a:r>
              <a:rPr lang="en-US" b="1" kern="1200" dirty="0" smtClean="0">
                <a:solidFill>
                  <a:schemeClr val="tx1"/>
                </a:solidFill>
                <a:ea typeface="MS Mincho" pitchFamily="49" charset="-128"/>
              </a:rPr>
              <a:t>you</a:t>
            </a:r>
          </a:p>
          <a:p>
            <a:pPr marL="342900" indent="-342900" eaLnBrk="1" hangingPunct="1">
              <a:defRPr/>
            </a:pPr>
            <a:r>
              <a:rPr lang="ur-PK" dirty="0">
                <a:solidFill>
                  <a:schemeClr val="tx1"/>
                </a:solidFill>
              </a:rPr>
              <a:t>اتا کرے اجر مجھ کو آپ کی  مصیبت میں بہتر اس اجر سے </a:t>
            </a:r>
            <a:endParaRPr lang="en-US" b="1" kern="1200" dirty="0">
              <a:solidFill>
                <a:schemeClr val="tx1"/>
              </a:solidFill>
              <a:ea typeface="MS Mincho" pitchFamily="49" charset="-128"/>
            </a:endParaRPr>
          </a:p>
        </p:txBody>
      </p:sp>
      <p:sp>
        <p:nvSpPr>
          <p:cNvPr id="9318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an yu`tiyani bimusabi bikum</a:t>
            </a:r>
          </a:p>
        </p:txBody>
      </p:sp>
      <p:sp>
        <p:nvSpPr>
          <p:cNvPr id="9318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9319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268141" y="6003300"/>
            <a:ext cx="5655715" cy="369332"/>
          </a:xfrm>
          <a:prstGeom prst="rect">
            <a:avLst/>
          </a:prstGeom>
        </p:spPr>
        <p:txBody>
          <a:bodyPr wrap="none">
            <a:spAutoFit/>
          </a:bodyPr>
          <a:lstStyle/>
          <a:p>
            <a:r>
              <a:rPr lang="hi-IN" dirty="0"/>
              <a:t>अता</a:t>
            </a:r>
            <a:r>
              <a:rPr lang="en-IN" dirty="0"/>
              <a:t> </a:t>
            </a:r>
            <a:r>
              <a:rPr lang="hi-IN" dirty="0"/>
              <a:t>करे</a:t>
            </a:r>
            <a:r>
              <a:rPr lang="en-IN" dirty="0"/>
              <a:t> </a:t>
            </a:r>
            <a:r>
              <a:rPr lang="hi-IN" dirty="0"/>
              <a:t>अजर</a:t>
            </a:r>
            <a:r>
              <a:rPr lang="en-IN" dirty="0"/>
              <a:t> </a:t>
            </a:r>
            <a:r>
              <a:rPr lang="hi-IN" dirty="0"/>
              <a:t>मुझ</a:t>
            </a:r>
            <a:r>
              <a:rPr lang="en-IN" dirty="0"/>
              <a:t> </a:t>
            </a:r>
            <a:r>
              <a:rPr lang="hi-IN" dirty="0"/>
              <a:t>को</a:t>
            </a:r>
            <a:r>
              <a:rPr lang="en-IN" dirty="0"/>
              <a:t> </a:t>
            </a:r>
            <a:r>
              <a:rPr lang="hi-IN" dirty="0"/>
              <a:t>आपकी</a:t>
            </a:r>
            <a:r>
              <a:rPr lang="en-IN" dirty="0"/>
              <a:t> </a:t>
            </a:r>
            <a:r>
              <a:rPr lang="hi-IN" dirty="0"/>
              <a:t>मुसीबत</a:t>
            </a:r>
            <a:r>
              <a:rPr lang="en-IN" dirty="0"/>
              <a:t> </a:t>
            </a:r>
            <a:r>
              <a:rPr lang="hi-IN" dirty="0"/>
              <a:t>में</a:t>
            </a:r>
            <a:r>
              <a:rPr lang="en-IN" dirty="0"/>
              <a:t> </a:t>
            </a:r>
            <a:r>
              <a:rPr lang="hi-IN" dirty="0"/>
              <a:t>बेहतर</a:t>
            </a:r>
            <a:r>
              <a:rPr lang="en-IN" dirty="0"/>
              <a:t> </a:t>
            </a:r>
            <a:r>
              <a:rPr lang="hi-IN" dirty="0"/>
              <a:t>इस</a:t>
            </a:r>
            <a:r>
              <a:rPr lang="en-IN" dirty="0"/>
              <a:t> </a:t>
            </a:r>
            <a:r>
              <a:rPr lang="hi-IN" dirty="0"/>
              <a:t>अजर</a:t>
            </a:r>
            <a:r>
              <a:rPr lang="en-IN" dirty="0"/>
              <a:t> </a:t>
            </a:r>
            <a:r>
              <a:rPr lang="hi-IN" dirty="0"/>
              <a:t>से</a:t>
            </a:r>
            <a:r>
              <a:rPr lang="en-IN" dirty="0"/>
              <a:t> </a:t>
            </a:r>
          </a:p>
        </p:txBody>
      </p:sp>
    </p:spTree>
    <p:extLst>
      <p:ext uri="{BB962C8B-B14F-4D97-AF65-F5344CB8AC3E}">
        <p14:creationId xmlns:p14="http://schemas.microsoft.com/office/powerpoint/2010/main" val="2444900699"/>
      </p:ext>
    </p:extLst>
  </p:cSld>
  <p:clrMapOvr>
    <a:masterClrMapping/>
  </p:clrMapOvr>
  <p:transition>
    <p:fad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افْضَلَ مَا يُعْطِي مُصَاباً بِمُصِيبَتِهِ</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400" b="1" kern="1200" dirty="0">
                <a:solidFill>
                  <a:schemeClr val="tx1"/>
                </a:solidFill>
                <a:ea typeface="MS Mincho" pitchFamily="49" charset="-128"/>
              </a:rPr>
              <a:t>with the most favorite thing that He ever gives as compensation for misfortunes that has afflicted</a:t>
            </a:r>
          </a:p>
          <a:p>
            <a:pPr marL="342900" indent="-342900" eaLnBrk="1" hangingPunct="1">
              <a:defRPr/>
            </a:pPr>
            <a:r>
              <a:rPr lang="ur-PK" sz="2400" dirty="0">
                <a:solidFill>
                  <a:schemeClr val="tx1"/>
                </a:solidFill>
              </a:rPr>
              <a:t>جو دیگا کسی مصیبت زدہ کو اس کی مصیبت کا کس قدر عظیم ہے آپ کی </a:t>
            </a:r>
            <a:r>
              <a:rPr lang="en-US" sz="2400" b="1" kern="1200" dirty="0">
                <a:solidFill>
                  <a:schemeClr val="tx1"/>
                </a:solidFill>
                <a:ea typeface="MS Mincho" pitchFamily="49" charset="-128"/>
              </a:rPr>
              <a:t>.</a:t>
            </a:r>
          </a:p>
        </p:txBody>
      </p:sp>
      <p:sp>
        <p:nvSpPr>
          <p:cNvPr id="9421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it-IT" sz="3200" b="1" i="1">
                <a:solidFill>
                  <a:srgbClr val="FFFFFF"/>
                </a:solidFill>
                <a:ea typeface="MS Mincho" pitchFamily="49" charset="-128"/>
              </a:rPr>
              <a:t>afdala ma yu`ti musaban bimusibatihi</a:t>
            </a:r>
            <a:endParaRPr lang="fi-FI" sz="3200" b="1" i="1">
              <a:solidFill>
                <a:srgbClr val="FFFFFF"/>
              </a:solidFill>
              <a:ea typeface="MS Mincho" pitchFamily="49" charset="-128"/>
            </a:endParaRPr>
          </a:p>
        </p:txBody>
      </p:sp>
      <p:sp>
        <p:nvSpPr>
          <p:cNvPr id="9421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9421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48000" y="4459097"/>
            <a:ext cx="6096000" cy="646331"/>
          </a:xfrm>
          <a:prstGeom prst="rect">
            <a:avLst/>
          </a:prstGeom>
        </p:spPr>
        <p:txBody>
          <a:bodyPr>
            <a:spAutoFit/>
          </a:bodyPr>
          <a:lstStyle/>
          <a:p>
            <a:r>
              <a:rPr lang="hi-IN" dirty="0"/>
              <a:t>जो</a:t>
            </a:r>
            <a:r>
              <a:rPr lang="en-IN" dirty="0"/>
              <a:t> </a:t>
            </a:r>
            <a:r>
              <a:rPr lang="hi-IN" dirty="0"/>
              <a:t>देगा</a:t>
            </a:r>
            <a:r>
              <a:rPr lang="en-IN" dirty="0"/>
              <a:t> </a:t>
            </a:r>
            <a:r>
              <a:rPr lang="hi-IN" dirty="0"/>
              <a:t>किसी</a:t>
            </a:r>
            <a:r>
              <a:rPr lang="en-IN" dirty="0"/>
              <a:t> </a:t>
            </a:r>
            <a:r>
              <a:rPr lang="hi-IN" dirty="0"/>
              <a:t>मुसीबत</a:t>
            </a:r>
            <a:r>
              <a:rPr lang="en-IN" dirty="0"/>
              <a:t> </a:t>
            </a:r>
            <a:r>
              <a:rPr lang="hi-IN" dirty="0"/>
              <a:t>ज़दा</a:t>
            </a:r>
            <a:r>
              <a:rPr lang="en-IN" dirty="0"/>
              <a:t> </a:t>
            </a:r>
            <a:r>
              <a:rPr lang="hi-IN" dirty="0"/>
              <a:t>को</a:t>
            </a:r>
            <a:r>
              <a:rPr lang="en-IN" dirty="0"/>
              <a:t> </a:t>
            </a:r>
            <a:r>
              <a:rPr lang="hi-IN" dirty="0"/>
              <a:t>इसकी</a:t>
            </a:r>
            <a:r>
              <a:rPr lang="en-IN" dirty="0"/>
              <a:t> </a:t>
            </a:r>
            <a:r>
              <a:rPr lang="hi-IN" dirty="0"/>
              <a:t>मुसीबत</a:t>
            </a:r>
            <a:r>
              <a:rPr lang="en-IN" dirty="0"/>
              <a:t> </a:t>
            </a:r>
            <a:r>
              <a:rPr lang="hi-IN" dirty="0"/>
              <a:t>का</a:t>
            </a:r>
            <a:r>
              <a:rPr lang="en-IN" dirty="0"/>
              <a:t>, </a:t>
            </a:r>
            <a:r>
              <a:rPr lang="hi-IN" dirty="0"/>
              <a:t>किस</a:t>
            </a:r>
            <a:r>
              <a:rPr lang="en-IN" dirty="0"/>
              <a:t> </a:t>
            </a:r>
            <a:r>
              <a:rPr lang="hi-IN" dirty="0"/>
              <a:t>क़दर</a:t>
            </a:r>
            <a:r>
              <a:rPr lang="en-IN" dirty="0"/>
              <a:t> </a:t>
            </a:r>
            <a:r>
              <a:rPr lang="hi-IN" dirty="0"/>
              <a:t>अज़ीम</a:t>
            </a:r>
            <a:r>
              <a:rPr lang="en-IN" dirty="0"/>
              <a:t> </a:t>
            </a:r>
            <a:r>
              <a:rPr lang="hi-IN" dirty="0"/>
              <a:t>है</a:t>
            </a:r>
            <a:r>
              <a:rPr lang="en-IN" dirty="0"/>
              <a:t> </a:t>
            </a:r>
            <a:r>
              <a:rPr lang="hi-IN" dirty="0"/>
              <a:t>आपकी</a:t>
            </a:r>
            <a:r>
              <a:rPr lang="en-IN" dirty="0"/>
              <a:t> </a:t>
            </a:r>
          </a:p>
        </p:txBody>
      </p:sp>
    </p:spTree>
    <p:extLst>
      <p:ext uri="{BB962C8B-B14F-4D97-AF65-F5344CB8AC3E}">
        <p14:creationId xmlns:p14="http://schemas.microsoft.com/office/powerpoint/2010/main" val="3717647275"/>
      </p:ext>
    </p:extLst>
  </p:cSld>
  <p:clrMapOvr>
    <a:masterClrMapping/>
  </p:clrMapOvr>
  <p:transition>
    <p:fade/>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مُصِيبَةً مَا اعْظَمَهَا</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(Your) misfortune has been so astounding</a:t>
            </a:r>
          </a:p>
          <a:p>
            <a:pPr marL="342900" indent="-342900" eaLnBrk="1" hangingPunct="1">
              <a:defRPr/>
            </a:pPr>
            <a:r>
              <a:rPr lang="ur-PK" sz="3600" dirty="0">
                <a:solidFill>
                  <a:schemeClr val="tx1"/>
                </a:solidFill>
              </a:rPr>
              <a:t>اور بڑی ہے بلا</a:t>
            </a:r>
            <a:endParaRPr lang="en-US" sz="3600" b="1" kern="1200" dirty="0">
              <a:solidFill>
                <a:schemeClr val="tx1"/>
              </a:solidFill>
              <a:ea typeface="MS Mincho" pitchFamily="49" charset="-128"/>
            </a:endParaRPr>
          </a:p>
        </p:txBody>
      </p:sp>
      <p:sp>
        <p:nvSpPr>
          <p:cNvPr id="9523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musibatan ma a`zamaha</a:t>
            </a:r>
          </a:p>
        </p:txBody>
      </p:sp>
      <p:sp>
        <p:nvSpPr>
          <p:cNvPr id="9523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9523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5542578" y="5971768"/>
            <a:ext cx="1611339" cy="369332"/>
          </a:xfrm>
          <a:prstGeom prst="rect">
            <a:avLst/>
          </a:prstGeom>
        </p:spPr>
        <p:txBody>
          <a:bodyPr wrap="none">
            <a:spAutoFit/>
          </a:bodyPr>
          <a:lstStyle/>
          <a:p>
            <a:r>
              <a:rPr lang="hi-IN" dirty="0"/>
              <a:t>और</a:t>
            </a:r>
            <a:r>
              <a:rPr lang="en-IN" dirty="0"/>
              <a:t> </a:t>
            </a:r>
            <a:r>
              <a:rPr lang="hi-IN" dirty="0"/>
              <a:t>बड़ी</a:t>
            </a:r>
            <a:r>
              <a:rPr lang="en-IN" dirty="0"/>
              <a:t> </a:t>
            </a:r>
            <a:r>
              <a:rPr lang="hi-IN" dirty="0"/>
              <a:t>है</a:t>
            </a:r>
            <a:r>
              <a:rPr lang="en-IN" dirty="0"/>
              <a:t> </a:t>
            </a:r>
            <a:r>
              <a:rPr lang="hi-IN" dirty="0"/>
              <a:t>बला</a:t>
            </a:r>
            <a:r>
              <a:rPr lang="en-IN" dirty="0"/>
              <a:t> </a:t>
            </a:r>
          </a:p>
        </p:txBody>
      </p:sp>
    </p:spTree>
    <p:extLst>
      <p:ext uri="{BB962C8B-B14F-4D97-AF65-F5344CB8AC3E}">
        <p14:creationId xmlns:p14="http://schemas.microsoft.com/office/powerpoint/2010/main" val="3813677855"/>
      </p:ext>
    </p:extLst>
  </p:cSld>
  <p:clrMapOvr>
    <a:masterClrMapping/>
  </p:clrMapOvr>
  <p:transition>
    <p:fad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وَاعْظَمَ رَزِيَّتَهَا فِي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ٱلإِسْلاَمِ</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and so catastrophic for Islam</a:t>
            </a:r>
          </a:p>
          <a:p>
            <a:pPr marL="342900" indent="-342900" eaLnBrk="1" hangingPunct="1">
              <a:defRPr/>
            </a:pPr>
            <a:r>
              <a:rPr lang="ur-PK" sz="3600" dirty="0">
                <a:solidFill>
                  <a:schemeClr val="tx1"/>
                </a:solidFill>
              </a:rPr>
              <a:t> اس کی اسلام میں</a:t>
            </a:r>
            <a:endParaRPr lang="en-US" sz="3600" b="1" kern="1200" dirty="0">
              <a:solidFill>
                <a:schemeClr val="tx1"/>
              </a:solidFill>
              <a:ea typeface="MS Mincho" pitchFamily="49" charset="-128"/>
            </a:endParaRPr>
          </a:p>
        </p:txBody>
      </p:sp>
      <p:sp>
        <p:nvSpPr>
          <p:cNvPr id="9626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it-IT" sz="3200" b="1" i="1">
                <a:solidFill>
                  <a:srgbClr val="FFFFFF"/>
                </a:solidFill>
                <a:ea typeface="MS Mincho" pitchFamily="49" charset="-128"/>
              </a:rPr>
              <a:t>wa a`zama raziyyataha fi al-islami</a:t>
            </a:r>
            <a:endParaRPr lang="fi-FI" sz="3200" b="1" i="1">
              <a:solidFill>
                <a:srgbClr val="FFFFFF"/>
              </a:solidFill>
              <a:ea typeface="MS Mincho" pitchFamily="49" charset="-128"/>
            </a:endParaRPr>
          </a:p>
        </p:txBody>
      </p:sp>
      <p:sp>
        <p:nvSpPr>
          <p:cNvPr id="9626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9626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48000" y="5638800"/>
            <a:ext cx="6096000" cy="369332"/>
          </a:xfrm>
          <a:prstGeom prst="rect">
            <a:avLst/>
          </a:prstGeom>
        </p:spPr>
        <p:txBody>
          <a:bodyPr>
            <a:spAutoFit/>
          </a:bodyPr>
          <a:lstStyle/>
          <a:p>
            <a:r>
              <a:rPr lang="hi-IN" dirty="0"/>
              <a:t>इसकी</a:t>
            </a:r>
            <a:r>
              <a:rPr lang="en-IN" dirty="0"/>
              <a:t> </a:t>
            </a:r>
            <a:r>
              <a:rPr lang="hi-IN" dirty="0"/>
              <a:t>इस्लाम</a:t>
            </a:r>
            <a:r>
              <a:rPr lang="en-IN" dirty="0"/>
              <a:t> </a:t>
            </a:r>
            <a:r>
              <a:rPr lang="hi-IN" dirty="0"/>
              <a:t>में</a:t>
            </a:r>
            <a:r>
              <a:rPr lang="en-IN" dirty="0"/>
              <a:t> </a:t>
            </a:r>
          </a:p>
        </p:txBody>
      </p:sp>
    </p:spTree>
    <p:extLst>
      <p:ext uri="{BB962C8B-B14F-4D97-AF65-F5344CB8AC3E}">
        <p14:creationId xmlns:p14="http://schemas.microsoft.com/office/powerpoint/2010/main" val="445313541"/>
      </p:ext>
    </p:extLst>
  </p:cSld>
  <p:clrMapOvr>
    <a:masterClrMapping/>
  </p:clrMapOvr>
  <p:transition>
    <p:fad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وَفِي جَمِيعِ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ٱلسَّمَاوَاتِ</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وَٱلارْضِ</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and for all the heavens and the entire earth.</a:t>
            </a:r>
          </a:p>
          <a:p>
            <a:pPr marL="342900" indent="-342900" eaLnBrk="1" hangingPunct="1">
              <a:defRPr/>
            </a:pPr>
            <a:r>
              <a:rPr lang="ur-PK" sz="3600" dirty="0">
                <a:solidFill>
                  <a:schemeClr val="tx1"/>
                </a:solidFill>
              </a:rPr>
              <a:t> اور تمام اہل آسمانوں اور اہل زمین پر،</a:t>
            </a:r>
            <a:endParaRPr lang="en-US" sz="3600" b="1" kern="1200" dirty="0">
              <a:solidFill>
                <a:schemeClr val="tx1"/>
              </a:solidFill>
              <a:ea typeface="MS Mincho" pitchFamily="49" charset="-128"/>
            </a:endParaRPr>
          </a:p>
        </p:txBody>
      </p:sp>
      <p:sp>
        <p:nvSpPr>
          <p:cNvPr id="9728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pl-PL" sz="3200" b="1" i="1">
                <a:solidFill>
                  <a:srgbClr val="FFFFFF"/>
                </a:solidFill>
                <a:ea typeface="MS Mincho" pitchFamily="49" charset="-128"/>
              </a:rPr>
              <a:t>wa fi jami`i alssamawati wal-ardi</a:t>
            </a:r>
            <a:endParaRPr lang="fi-FI" sz="3200" b="1" i="1">
              <a:solidFill>
                <a:srgbClr val="FFFFFF"/>
              </a:solidFill>
              <a:ea typeface="MS Mincho" pitchFamily="49" charset="-128"/>
            </a:endParaRPr>
          </a:p>
        </p:txBody>
      </p:sp>
      <p:sp>
        <p:nvSpPr>
          <p:cNvPr id="9728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9728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48000" y="5657671"/>
            <a:ext cx="6096000" cy="369332"/>
          </a:xfrm>
          <a:prstGeom prst="rect">
            <a:avLst/>
          </a:prstGeom>
        </p:spPr>
        <p:txBody>
          <a:bodyPr>
            <a:spAutoFit/>
          </a:bodyPr>
          <a:lstStyle/>
          <a:p>
            <a:r>
              <a:rPr lang="hi-IN" dirty="0"/>
              <a:t>और</a:t>
            </a:r>
            <a:r>
              <a:rPr lang="en-IN" dirty="0"/>
              <a:t> </a:t>
            </a:r>
            <a:r>
              <a:rPr lang="hi-IN" dirty="0"/>
              <a:t>तमाम</a:t>
            </a:r>
            <a:r>
              <a:rPr lang="en-IN" dirty="0"/>
              <a:t> </a:t>
            </a:r>
            <a:r>
              <a:rPr lang="hi-IN" dirty="0"/>
              <a:t>अहले</a:t>
            </a:r>
            <a:r>
              <a:rPr lang="en-IN" dirty="0"/>
              <a:t> </a:t>
            </a:r>
            <a:r>
              <a:rPr lang="hi-IN" dirty="0"/>
              <a:t>आसमानों</a:t>
            </a:r>
            <a:r>
              <a:rPr lang="en-IN" dirty="0"/>
              <a:t> </a:t>
            </a:r>
            <a:r>
              <a:rPr lang="hi-IN" dirty="0"/>
              <a:t>और</a:t>
            </a:r>
            <a:r>
              <a:rPr lang="en-IN" dirty="0"/>
              <a:t> </a:t>
            </a:r>
            <a:r>
              <a:rPr lang="hi-IN" dirty="0"/>
              <a:t>अहले</a:t>
            </a:r>
            <a:r>
              <a:rPr lang="en-IN" dirty="0"/>
              <a:t> </a:t>
            </a:r>
            <a:r>
              <a:rPr lang="hi-IN" dirty="0"/>
              <a:t>ज़मीन</a:t>
            </a:r>
            <a:r>
              <a:rPr lang="en-IN" dirty="0"/>
              <a:t> </a:t>
            </a:r>
            <a:r>
              <a:rPr lang="hi-IN" dirty="0"/>
              <a:t>पर</a:t>
            </a:r>
            <a:r>
              <a:rPr lang="en-IN" dirty="0"/>
              <a:t>, </a:t>
            </a:r>
          </a:p>
        </p:txBody>
      </p:sp>
    </p:spTree>
    <p:extLst>
      <p:ext uri="{BB962C8B-B14F-4D97-AF65-F5344CB8AC3E}">
        <p14:creationId xmlns:p14="http://schemas.microsoft.com/office/powerpoint/2010/main" val="4073609322"/>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421416"/>
            <a:ext cx="8763000" cy="1470025"/>
          </a:xfrm>
        </p:spPr>
        <p:txBody>
          <a:bodyPr/>
          <a:lstStyle/>
          <a:p>
            <a:pPr rtl="1" eaLnBrk="1" hangingPunct="1">
              <a:lnSpc>
                <a:spcPts val="8000"/>
              </a:lnSpc>
              <a:defRPr/>
            </a:pPr>
            <a:r>
              <a:rPr lang="ar-SA" sz="6600" kern="1200" dirty="0">
                <a:solidFill>
                  <a:schemeClr val="bg1"/>
                </a:solidFill>
                <a:latin typeface="_PDMS_Saleem_QuranFont" pitchFamily="2" charset="-78"/>
                <a:ea typeface="+mn-ea"/>
                <a:cs typeface="_PDMS_Saleem_QuranFont" pitchFamily="2" charset="-78"/>
              </a:rPr>
              <a:t>اَلسَّلاَمُ عَلَيْكَ يَا بْنَ رَسُولِ </a:t>
            </a:r>
            <a:r>
              <a:rPr lang="ar-SA" sz="6600" kern="1200" dirty="0" err="1">
                <a:solidFill>
                  <a:schemeClr val="bg1"/>
                </a:solidFill>
                <a:latin typeface="_PDMS_Saleem_QuranFont" pitchFamily="2" charset="-78"/>
                <a:ea typeface="+mn-ea"/>
                <a:cs typeface="_PDMS_Saleem_QuranFont" pitchFamily="2" charset="-78"/>
              </a:rPr>
              <a:t>ٱللَّهِ</a:t>
            </a:r>
            <a:endParaRPr lang="ar-SA" sz="6600" kern="1200" dirty="0">
              <a:solidFill>
                <a:schemeClr val="bg1"/>
              </a:solidFill>
              <a:latin typeface="_PDMS_Saleem_QuranFont" pitchFamily="2" charset="-78"/>
              <a:ea typeface="+mn-ea"/>
              <a:cs typeface="_PDMS_Saleem_QuranFont" pitchFamily="2"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Peace be upon you, O son of Allah’s Messenger.</a:t>
            </a:r>
          </a:p>
          <a:p>
            <a:pPr marL="342900" indent="-342900" eaLnBrk="1" hangingPunct="1">
              <a:defRPr/>
            </a:pPr>
            <a:r>
              <a:rPr lang="ur-PK" sz="3600" dirty="0">
                <a:solidFill>
                  <a:schemeClr val="tx1"/>
                </a:solidFill>
              </a:rPr>
              <a:t>سلام ہو آپ پر اے فرزند رسول خدا (ص)</a:t>
            </a:r>
            <a:endParaRPr lang="en-US" sz="3600" b="1" kern="1200" dirty="0">
              <a:solidFill>
                <a:schemeClr val="tx1"/>
              </a:solidFill>
              <a:ea typeface="MS Mincho" pitchFamily="49" charset="-128"/>
            </a:endParaRPr>
          </a:p>
        </p:txBody>
      </p:sp>
      <p:sp>
        <p:nvSpPr>
          <p:cNvPr id="15364" name="Subtitle 4"/>
          <p:cNvSpPr txBox="1">
            <a:spLocks/>
          </p:cNvSpPr>
          <p:nvPr/>
        </p:nvSpPr>
        <p:spPr bwMode="auto">
          <a:xfrm>
            <a:off x="1828800" y="5875961"/>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dirty="0">
                <a:solidFill>
                  <a:srgbClr val="FFFFFF"/>
                </a:solidFill>
                <a:ea typeface="MS Mincho" pitchFamily="49" charset="-128"/>
              </a:rPr>
              <a:t>alssalamu `alayka yabna rasuli allahi</a:t>
            </a:r>
          </a:p>
        </p:txBody>
      </p:sp>
      <p:sp>
        <p:nvSpPr>
          <p:cNvPr id="1536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536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272481" y="5371085"/>
            <a:ext cx="5019323" cy="461665"/>
          </a:xfrm>
          <a:prstGeom prst="rect">
            <a:avLst/>
          </a:prstGeom>
        </p:spPr>
        <p:txBody>
          <a:bodyPr wrap="none">
            <a:spAutoFit/>
          </a:bodyPr>
          <a:lstStyle/>
          <a:p>
            <a:r>
              <a:rPr lang="hi-IN" sz="2400" dirty="0">
                <a:latin typeface="Nirmala UI" pitchFamily="34" charset="0"/>
                <a:cs typeface="Nirmala UI" pitchFamily="34" charset="0"/>
              </a:rPr>
              <a:t>सलाम हो आप पर ऐ फ़रज़न्द रसूले खुदा, </a:t>
            </a:r>
            <a:endParaRPr lang="en-IN" sz="2400" dirty="0"/>
          </a:p>
        </p:txBody>
      </p:sp>
    </p:spTree>
    <p:extLst>
      <p:ext uri="{BB962C8B-B14F-4D97-AF65-F5344CB8AC3E}">
        <p14:creationId xmlns:p14="http://schemas.microsoft.com/office/powerpoint/2010/main" val="3627714620"/>
      </p:ext>
    </p:extLst>
  </p:cSld>
  <p:clrMapOvr>
    <a:masterClrMapping/>
  </p:clrMapOvr>
  <p:transition>
    <p:fad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اَللَّهُمَّ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ٱجْعَلْنِي</a:t>
            </a:r>
            <a:r>
              <a:rPr lang="ar-SA" sz="9200" kern="1200" dirty="0">
                <a:solidFill>
                  <a:schemeClr val="bg1"/>
                </a:solidFill>
                <a:latin typeface="Arabic Typesetting" panose="03020402040406030203" pitchFamily="66" charset="-78"/>
                <a:ea typeface="+mn-ea"/>
                <a:cs typeface="Arabic Typesetting" panose="03020402040406030203" pitchFamily="66" charset="-78"/>
              </a:rPr>
              <a:t> فِي مَقَامِي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هٰذَا</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O Allah, (please) make me in this situation of mine</a:t>
            </a:r>
          </a:p>
          <a:p>
            <a:pPr marL="342900" indent="-342900" eaLnBrk="1" hangingPunct="1">
              <a:defRPr/>
            </a:pPr>
            <a:r>
              <a:rPr lang="ur-PK" sz="3600" dirty="0">
                <a:solidFill>
                  <a:schemeClr val="tx1"/>
                </a:solidFill>
              </a:rPr>
              <a:t> خدا وندا قرار دے مجھ کو اس مقام میں</a:t>
            </a:r>
            <a:endParaRPr lang="en-US" sz="3600" b="1" kern="1200" dirty="0">
              <a:solidFill>
                <a:schemeClr val="tx1"/>
              </a:solidFill>
              <a:ea typeface="MS Mincho" pitchFamily="49" charset="-128"/>
            </a:endParaRPr>
          </a:p>
        </p:txBody>
      </p:sp>
      <p:sp>
        <p:nvSpPr>
          <p:cNvPr id="9830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allahumma ij`alni fi maqami hadha</a:t>
            </a:r>
          </a:p>
        </p:txBody>
      </p:sp>
      <p:sp>
        <p:nvSpPr>
          <p:cNvPr id="9830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9831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48000" y="5906557"/>
            <a:ext cx="6096000" cy="369332"/>
          </a:xfrm>
          <a:prstGeom prst="rect">
            <a:avLst/>
          </a:prstGeom>
        </p:spPr>
        <p:txBody>
          <a:bodyPr>
            <a:spAutoFit/>
          </a:bodyPr>
          <a:lstStyle/>
          <a:p>
            <a:r>
              <a:rPr lang="hi-IN" dirty="0"/>
              <a:t>ख़ुदा</a:t>
            </a:r>
            <a:r>
              <a:rPr lang="en-IN" dirty="0"/>
              <a:t> </a:t>
            </a:r>
            <a:r>
              <a:rPr lang="hi-IN" dirty="0"/>
              <a:t>वंदा</a:t>
            </a:r>
            <a:r>
              <a:rPr lang="en-IN" dirty="0"/>
              <a:t> </a:t>
            </a:r>
            <a:r>
              <a:rPr lang="hi-IN" dirty="0"/>
              <a:t>क़रार</a:t>
            </a:r>
            <a:r>
              <a:rPr lang="en-IN" dirty="0"/>
              <a:t> </a:t>
            </a:r>
            <a:r>
              <a:rPr lang="hi-IN" dirty="0"/>
              <a:t>दे</a:t>
            </a:r>
            <a:r>
              <a:rPr lang="en-IN" dirty="0"/>
              <a:t> </a:t>
            </a:r>
            <a:r>
              <a:rPr lang="hi-IN" dirty="0"/>
              <a:t>मुझ</a:t>
            </a:r>
            <a:r>
              <a:rPr lang="en-IN" dirty="0"/>
              <a:t> </a:t>
            </a:r>
            <a:r>
              <a:rPr lang="hi-IN" dirty="0"/>
              <a:t>को</a:t>
            </a:r>
            <a:r>
              <a:rPr lang="en-IN" dirty="0"/>
              <a:t> </a:t>
            </a:r>
            <a:r>
              <a:rPr lang="hi-IN" dirty="0"/>
              <a:t>इस</a:t>
            </a:r>
            <a:r>
              <a:rPr lang="en-IN" dirty="0"/>
              <a:t> </a:t>
            </a:r>
            <a:r>
              <a:rPr lang="hi-IN" dirty="0"/>
              <a:t>मुक़ाम</a:t>
            </a:r>
            <a:r>
              <a:rPr lang="en-IN" dirty="0"/>
              <a:t> </a:t>
            </a:r>
            <a:r>
              <a:rPr lang="hi-IN" dirty="0" smtClean="0"/>
              <a:t>में</a:t>
            </a:r>
            <a:endParaRPr lang="en-IN" dirty="0"/>
          </a:p>
        </p:txBody>
      </p:sp>
    </p:spTree>
    <p:extLst>
      <p:ext uri="{BB962C8B-B14F-4D97-AF65-F5344CB8AC3E}">
        <p14:creationId xmlns:p14="http://schemas.microsoft.com/office/powerpoint/2010/main" val="2204885976"/>
      </p:ext>
    </p:extLst>
  </p:cSld>
  <p:clrMapOvr>
    <a:masterClrMapping/>
  </p:clrMapOvr>
  <p:transition>
    <p:fade/>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مِمَّنْ تَنَالُهُ مِنْكَ صَلَوَاتٌ وَرَحْمَةٌ وَمَغْفِرَةٌ</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one of those who receive blessings, mercy, and forgiveness from You.</a:t>
            </a:r>
          </a:p>
          <a:p>
            <a:pPr marL="342900" indent="-342900" eaLnBrk="1" hangingPunct="1">
              <a:defRPr/>
            </a:pPr>
            <a:r>
              <a:rPr lang="ur-PK" sz="2800" dirty="0">
                <a:solidFill>
                  <a:schemeClr val="tx1"/>
                </a:solidFill>
              </a:rPr>
              <a:t> ان لوگوں سے جن کو حاصل ہوتی ہے تیری بارگاہ سے رحمت اور برکت مغفرت </a:t>
            </a:r>
            <a:endParaRPr lang="en-US" sz="2800" b="1" kern="1200" dirty="0">
              <a:solidFill>
                <a:schemeClr val="tx1"/>
              </a:solidFill>
              <a:ea typeface="MS Mincho" pitchFamily="49" charset="-128"/>
            </a:endParaRPr>
          </a:p>
        </p:txBody>
      </p:sp>
      <p:sp>
        <p:nvSpPr>
          <p:cNvPr id="9933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mimman tanaluhu minka salawatun wa rahmatun wa maghfiratun</a:t>
            </a:r>
          </a:p>
        </p:txBody>
      </p:sp>
      <p:sp>
        <p:nvSpPr>
          <p:cNvPr id="9933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9933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843048" y="6199266"/>
            <a:ext cx="7136524" cy="646331"/>
          </a:xfrm>
          <a:prstGeom prst="rect">
            <a:avLst/>
          </a:prstGeom>
        </p:spPr>
        <p:txBody>
          <a:bodyPr wrap="square">
            <a:spAutoFit/>
          </a:bodyPr>
          <a:lstStyle/>
          <a:p>
            <a:r>
              <a:rPr lang="en-IN" dirty="0"/>
              <a:t> </a:t>
            </a:r>
            <a:r>
              <a:rPr lang="hi-IN" dirty="0"/>
              <a:t>इन</a:t>
            </a:r>
            <a:r>
              <a:rPr lang="en-IN" dirty="0"/>
              <a:t> </a:t>
            </a:r>
            <a:r>
              <a:rPr lang="hi-IN" dirty="0"/>
              <a:t>लोगों</a:t>
            </a:r>
            <a:r>
              <a:rPr lang="en-IN" dirty="0"/>
              <a:t> </a:t>
            </a:r>
            <a:r>
              <a:rPr lang="hi-IN" dirty="0"/>
              <a:t>से</a:t>
            </a:r>
            <a:r>
              <a:rPr lang="en-IN" dirty="0"/>
              <a:t> </a:t>
            </a:r>
            <a:r>
              <a:rPr lang="hi-IN" dirty="0"/>
              <a:t>जिन</a:t>
            </a:r>
            <a:r>
              <a:rPr lang="en-IN" dirty="0"/>
              <a:t> </a:t>
            </a:r>
            <a:r>
              <a:rPr lang="hi-IN" dirty="0"/>
              <a:t>को</a:t>
            </a:r>
            <a:r>
              <a:rPr lang="en-IN" dirty="0"/>
              <a:t> </a:t>
            </a:r>
            <a:r>
              <a:rPr lang="hi-IN" dirty="0"/>
              <a:t>हासिल</a:t>
            </a:r>
            <a:r>
              <a:rPr lang="en-IN" dirty="0"/>
              <a:t> </a:t>
            </a:r>
            <a:r>
              <a:rPr lang="hi-IN" dirty="0"/>
              <a:t>होती</a:t>
            </a:r>
            <a:r>
              <a:rPr lang="en-IN" dirty="0"/>
              <a:t> </a:t>
            </a:r>
            <a:r>
              <a:rPr lang="hi-IN" dirty="0"/>
              <a:t>है</a:t>
            </a:r>
            <a:r>
              <a:rPr lang="en-IN" dirty="0"/>
              <a:t> </a:t>
            </a:r>
            <a:r>
              <a:rPr lang="hi-IN" dirty="0"/>
              <a:t>तेरी</a:t>
            </a:r>
            <a:r>
              <a:rPr lang="en-IN" dirty="0"/>
              <a:t> </a:t>
            </a:r>
            <a:r>
              <a:rPr lang="hi-IN" dirty="0"/>
              <a:t>बारगाह</a:t>
            </a:r>
            <a:r>
              <a:rPr lang="en-IN" dirty="0"/>
              <a:t> </a:t>
            </a:r>
            <a:r>
              <a:rPr lang="hi-IN" dirty="0"/>
              <a:t>से</a:t>
            </a:r>
            <a:r>
              <a:rPr lang="en-IN" dirty="0"/>
              <a:t> </a:t>
            </a:r>
            <a:r>
              <a:rPr lang="hi-IN" dirty="0"/>
              <a:t>रहमत</a:t>
            </a:r>
            <a:r>
              <a:rPr lang="en-IN" dirty="0"/>
              <a:t> </a:t>
            </a:r>
            <a:r>
              <a:rPr lang="hi-IN" dirty="0"/>
              <a:t>और</a:t>
            </a:r>
            <a:r>
              <a:rPr lang="en-IN" dirty="0"/>
              <a:t> </a:t>
            </a:r>
            <a:r>
              <a:rPr lang="hi-IN" dirty="0"/>
              <a:t>बरकत</a:t>
            </a:r>
            <a:r>
              <a:rPr lang="en-IN" dirty="0"/>
              <a:t> </a:t>
            </a:r>
            <a:r>
              <a:rPr lang="hi-IN" dirty="0"/>
              <a:t>मग़फ़ेरत</a:t>
            </a:r>
            <a:r>
              <a:rPr lang="en-IN" dirty="0"/>
              <a:t>, </a:t>
            </a:r>
          </a:p>
        </p:txBody>
      </p:sp>
    </p:spTree>
    <p:extLst>
      <p:ext uri="{BB962C8B-B14F-4D97-AF65-F5344CB8AC3E}">
        <p14:creationId xmlns:p14="http://schemas.microsoft.com/office/powerpoint/2010/main" val="990580501"/>
      </p:ext>
    </p:extLst>
  </p:cSld>
  <p:clrMapOvr>
    <a:masterClrMapping/>
  </p:clrMapOvr>
  <p:transition>
    <p:fade/>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اَللَّهُمَّ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ٱجْعَلْ</a:t>
            </a:r>
            <a:r>
              <a:rPr lang="ar-SA" sz="9200" kern="1200" dirty="0">
                <a:solidFill>
                  <a:schemeClr val="bg1"/>
                </a:solidFill>
                <a:latin typeface="Arabic Typesetting" panose="03020402040406030203" pitchFamily="66" charset="-78"/>
                <a:ea typeface="+mn-ea"/>
                <a:cs typeface="Arabic Typesetting" panose="03020402040406030203" pitchFamily="66" charset="-78"/>
              </a:rPr>
              <a:t> مَحْيَايَ مَحْيَا</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O Allah, (please) make me live my lifetime in the same way as</a:t>
            </a:r>
          </a:p>
          <a:p>
            <a:pPr marL="342900" indent="-342900" eaLnBrk="1" hangingPunct="1">
              <a:defRPr/>
            </a:pPr>
            <a:r>
              <a:rPr lang="ur-PK" sz="2800" dirty="0">
                <a:solidFill>
                  <a:schemeClr val="tx1"/>
                </a:solidFill>
              </a:rPr>
              <a:t>خدا وندا قرار دے میری زندگی محمّد (ص)  </a:t>
            </a:r>
            <a:endParaRPr lang="en-US" sz="2800" b="1" kern="1200" dirty="0">
              <a:solidFill>
                <a:schemeClr val="tx1"/>
              </a:solidFill>
              <a:ea typeface="MS Mincho" pitchFamily="49" charset="-128"/>
            </a:endParaRPr>
          </a:p>
        </p:txBody>
      </p:sp>
      <p:sp>
        <p:nvSpPr>
          <p:cNvPr id="10035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allahumma ij`al mahyaya mahya</a:t>
            </a:r>
          </a:p>
        </p:txBody>
      </p:sp>
      <p:sp>
        <p:nvSpPr>
          <p:cNvPr id="10035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0035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811517" y="5959394"/>
            <a:ext cx="6096000" cy="369332"/>
          </a:xfrm>
          <a:prstGeom prst="rect">
            <a:avLst/>
          </a:prstGeom>
        </p:spPr>
        <p:txBody>
          <a:bodyPr>
            <a:spAutoFit/>
          </a:bodyPr>
          <a:lstStyle/>
          <a:p>
            <a:r>
              <a:rPr lang="hi-IN" dirty="0" smtClean="0"/>
              <a:t>ख़ुदा</a:t>
            </a:r>
            <a:r>
              <a:rPr lang="en-IN" dirty="0"/>
              <a:t> </a:t>
            </a:r>
            <a:r>
              <a:rPr lang="hi-IN" dirty="0"/>
              <a:t>वंदा</a:t>
            </a:r>
            <a:r>
              <a:rPr lang="en-IN" dirty="0"/>
              <a:t> </a:t>
            </a:r>
            <a:r>
              <a:rPr lang="hi-IN" dirty="0"/>
              <a:t>क़रार</a:t>
            </a:r>
            <a:r>
              <a:rPr lang="en-IN" dirty="0"/>
              <a:t> </a:t>
            </a:r>
            <a:r>
              <a:rPr lang="hi-IN" dirty="0"/>
              <a:t>दे</a:t>
            </a:r>
            <a:r>
              <a:rPr lang="en-IN" dirty="0"/>
              <a:t> </a:t>
            </a:r>
            <a:r>
              <a:rPr lang="hi-IN" dirty="0"/>
              <a:t>मेरी</a:t>
            </a:r>
            <a:r>
              <a:rPr lang="en-IN" dirty="0"/>
              <a:t> </a:t>
            </a:r>
            <a:r>
              <a:rPr lang="hi-IN" dirty="0"/>
              <a:t>ज़िन्दगी</a:t>
            </a:r>
            <a:r>
              <a:rPr lang="en-IN" dirty="0"/>
              <a:t> </a:t>
            </a:r>
          </a:p>
        </p:txBody>
      </p:sp>
    </p:spTree>
    <p:extLst>
      <p:ext uri="{BB962C8B-B14F-4D97-AF65-F5344CB8AC3E}">
        <p14:creationId xmlns:p14="http://schemas.microsoft.com/office/powerpoint/2010/main" val="507656945"/>
      </p:ext>
    </p:extLst>
  </p:cSld>
  <p:clrMapOvr>
    <a:masterClrMapping/>
  </p:clrMapOvr>
  <p:transition>
    <p:fade/>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 مُحَمَّدٍ وَآلِ مُحَمَّدٍ</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bg1"/>
                </a:solidFill>
                <a:ea typeface="MS Mincho" pitchFamily="49" charset="-128"/>
              </a:rPr>
              <a:t>Muhammad and Muhammad’s Household lived</a:t>
            </a:r>
          </a:p>
          <a:p>
            <a:pPr marL="342900" indent="-342900" eaLnBrk="1" hangingPunct="1">
              <a:defRPr/>
            </a:pPr>
            <a:r>
              <a:rPr lang="ur-PK" sz="3600" dirty="0">
                <a:solidFill>
                  <a:schemeClr val="tx1"/>
                </a:solidFill>
              </a:rPr>
              <a:t>و آل محمّد (ع) کے ساتھ</a:t>
            </a:r>
            <a:endParaRPr lang="en-US" sz="3600" b="1" kern="1200" dirty="0">
              <a:solidFill>
                <a:schemeClr val="bg1"/>
              </a:solidFill>
              <a:ea typeface="MS Mincho" pitchFamily="49" charset="-128"/>
            </a:endParaRPr>
          </a:p>
          <a:p>
            <a:pPr marL="342900" indent="-342900" eaLnBrk="1" hangingPunct="1">
              <a:defRPr/>
            </a:pPr>
            <a:endParaRPr lang="en-US" sz="3600" b="1" kern="1200" dirty="0">
              <a:solidFill>
                <a:schemeClr val="bg1"/>
              </a:solidFill>
              <a:ea typeface="MS Mincho" pitchFamily="49" charset="-128"/>
            </a:endParaRPr>
          </a:p>
        </p:txBody>
      </p:sp>
      <p:sp>
        <p:nvSpPr>
          <p:cNvPr id="10138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muhammadin wa ali muhammadin</a:t>
            </a:r>
          </a:p>
        </p:txBody>
      </p:sp>
      <p:sp>
        <p:nvSpPr>
          <p:cNvPr id="10138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0138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4603501" y="6003300"/>
            <a:ext cx="3137397" cy="369332"/>
          </a:xfrm>
          <a:prstGeom prst="rect">
            <a:avLst/>
          </a:prstGeom>
        </p:spPr>
        <p:txBody>
          <a:bodyPr wrap="none">
            <a:spAutoFit/>
          </a:bodyPr>
          <a:lstStyle/>
          <a:p>
            <a:r>
              <a:rPr lang="hi-IN" dirty="0"/>
              <a:t>मोहमद</a:t>
            </a:r>
            <a:r>
              <a:rPr lang="en-IN" dirty="0"/>
              <a:t> </a:t>
            </a:r>
            <a:r>
              <a:rPr lang="hi-IN" dirty="0"/>
              <a:t>व</a:t>
            </a:r>
            <a:r>
              <a:rPr lang="en-IN" dirty="0"/>
              <a:t> </a:t>
            </a:r>
            <a:r>
              <a:rPr lang="hi-IN" dirty="0"/>
              <a:t>आले</a:t>
            </a:r>
            <a:r>
              <a:rPr lang="en-IN" dirty="0"/>
              <a:t> </a:t>
            </a:r>
            <a:r>
              <a:rPr lang="hi-IN" dirty="0"/>
              <a:t>मोहम्मद</a:t>
            </a:r>
            <a:r>
              <a:rPr lang="en-IN" dirty="0"/>
              <a:t> </a:t>
            </a:r>
            <a:r>
              <a:rPr lang="hi-IN" dirty="0"/>
              <a:t>के</a:t>
            </a:r>
            <a:r>
              <a:rPr lang="en-IN" dirty="0"/>
              <a:t> </a:t>
            </a:r>
            <a:r>
              <a:rPr lang="hi-IN" dirty="0"/>
              <a:t>साथ</a:t>
            </a:r>
            <a:r>
              <a:rPr lang="en-IN" dirty="0"/>
              <a:t> </a:t>
            </a:r>
          </a:p>
        </p:txBody>
      </p:sp>
    </p:spTree>
    <p:extLst>
      <p:ext uri="{BB962C8B-B14F-4D97-AF65-F5344CB8AC3E}">
        <p14:creationId xmlns:p14="http://schemas.microsoft.com/office/powerpoint/2010/main" val="246037831"/>
      </p:ext>
    </p:extLst>
  </p:cSld>
  <p:clrMapOvr>
    <a:masterClrMapping/>
  </p:clrMapOvr>
  <p:transition>
    <p:fade/>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وَمَمَاتِي مَمَاتَ مُحَمَّدٍ وَآلِ مُحَمَّدٍ</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and make me die on the same principles on which Muhammad and Muhammad’s Household died.</a:t>
            </a:r>
          </a:p>
          <a:p>
            <a:pPr marL="342900" indent="-342900" eaLnBrk="1" hangingPunct="1">
              <a:defRPr/>
            </a:pPr>
            <a:r>
              <a:rPr lang="ur-PK" sz="2800" dirty="0">
                <a:solidFill>
                  <a:schemeClr val="tx1"/>
                </a:solidFill>
              </a:rPr>
              <a:t>اور میری موت کو موت  محمّد (ص) و آل محمّد (ع) کے ساتھ </a:t>
            </a:r>
            <a:endParaRPr lang="en-US" sz="2800" b="1" kern="1200" dirty="0">
              <a:solidFill>
                <a:schemeClr val="tx1"/>
              </a:solidFill>
              <a:ea typeface="MS Mincho" pitchFamily="49" charset="-128"/>
            </a:endParaRPr>
          </a:p>
        </p:txBody>
      </p:sp>
      <p:sp>
        <p:nvSpPr>
          <p:cNvPr id="10240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 mamati mamata muhammadin wa ali muhammadin</a:t>
            </a:r>
          </a:p>
        </p:txBody>
      </p:sp>
      <p:sp>
        <p:nvSpPr>
          <p:cNvPr id="10240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0240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334134" y="6274871"/>
            <a:ext cx="6096000" cy="369332"/>
          </a:xfrm>
          <a:prstGeom prst="rect">
            <a:avLst/>
          </a:prstGeom>
        </p:spPr>
        <p:txBody>
          <a:bodyPr>
            <a:spAutoFit/>
          </a:bodyPr>
          <a:lstStyle/>
          <a:p>
            <a:r>
              <a:rPr lang="hi-IN" dirty="0"/>
              <a:t>और</a:t>
            </a:r>
            <a:r>
              <a:rPr lang="en-IN" dirty="0"/>
              <a:t> </a:t>
            </a:r>
            <a:r>
              <a:rPr lang="hi-IN" dirty="0"/>
              <a:t>मेरी</a:t>
            </a:r>
            <a:r>
              <a:rPr lang="en-IN" dirty="0"/>
              <a:t> </a:t>
            </a:r>
            <a:r>
              <a:rPr lang="hi-IN" dirty="0"/>
              <a:t>मौत</a:t>
            </a:r>
            <a:r>
              <a:rPr lang="en-IN" dirty="0"/>
              <a:t> </a:t>
            </a:r>
            <a:r>
              <a:rPr lang="hi-IN" dirty="0"/>
              <a:t>को</a:t>
            </a:r>
            <a:r>
              <a:rPr lang="en-IN" dirty="0"/>
              <a:t> </a:t>
            </a:r>
            <a:r>
              <a:rPr lang="hi-IN" dirty="0"/>
              <a:t>मोहमद</a:t>
            </a:r>
            <a:r>
              <a:rPr lang="en-IN" dirty="0"/>
              <a:t> </a:t>
            </a:r>
            <a:r>
              <a:rPr lang="hi-IN" dirty="0"/>
              <a:t>व</a:t>
            </a:r>
            <a:r>
              <a:rPr lang="en-IN" dirty="0"/>
              <a:t> </a:t>
            </a:r>
            <a:r>
              <a:rPr lang="hi-IN" dirty="0"/>
              <a:t>आले</a:t>
            </a:r>
            <a:r>
              <a:rPr lang="en-IN" dirty="0"/>
              <a:t> </a:t>
            </a:r>
            <a:r>
              <a:rPr lang="hi-IN" dirty="0"/>
              <a:t>मोहम्मद</a:t>
            </a:r>
            <a:r>
              <a:rPr lang="en-IN" dirty="0"/>
              <a:t> </a:t>
            </a:r>
            <a:r>
              <a:rPr lang="hi-IN" dirty="0"/>
              <a:t>के</a:t>
            </a:r>
            <a:r>
              <a:rPr lang="en-IN" dirty="0"/>
              <a:t> </a:t>
            </a:r>
            <a:r>
              <a:rPr lang="hi-IN" dirty="0"/>
              <a:t>साथ</a:t>
            </a:r>
            <a:r>
              <a:rPr lang="en-IN" dirty="0"/>
              <a:t>, </a:t>
            </a:r>
          </a:p>
        </p:txBody>
      </p:sp>
    </p:spTree>
    <p:extLst>
      <p:ext uri="{BB962C8B-B14F-4D97-AF65-F5344CB8AC3E}">
        <p14:creationId xmlns:p14="http://schemas.microsoft.com/office/powerpoint/2010/main" val="4066067718"/>
      </p:ext>
    </p:extLst>
  </p:cSld>
  <p:clrMapOvr>
    <a:masterClrMapping/>
  </p:clrMapOvr>
  <p:transition>
    <p:fade/>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اَللَّهُمَّ إِنَّ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هٰذَا</a:t>
            </a:r>
            <a:r>
              <a:rPr lang="ar-SA" sz="9200" kern="1200" dirty="0">
                <a:solidFill>
                  <a:schemeClr val="bg1"/>
                </a:solidFill>
                <a:latin typeface="Arabic Typesetting" panose="03020402040406030203" pitchFamily="66" charset="-78"/>
                <a:ea typeface="+mn-ea"/>
                <a:cs typeface="Arabic Typesetting" panose="03020402040406030203" pitchFamily="66" charset="-78"/>
              </a:rPr>
              <a:t> يَوْمٌ</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O Allah, this day</a:t>
            </a:r>
          </a:p>
          <a:p>
            <a:pPr marL="342900" indent="-342900" eaLnBrk="1" hangingPunct="1">
              <a:defRPr/>
            </a:pPr>
            <a:r>
              <a:rPr lang="ur-PK" sz="3600" dirty="0">
                <a:solidFill>
                  <a:schemeClr val="tx1"/>
                </a:solidFill>
              </a:rPr>
              <a:t>خدا وندا یہ وہ دن ہے</a:t>
            </a:r>
            <a:endParaRPr lang="en-US" sz="3600" b="1" kern="1200" dirty="0">
              <a:solidFill>
                <a:schemeClr val="tx1"/>
              </a:solidFill>
              <a:ea typeface="MS Mincho" pitchFamily="49" charset="-128"/>
            </a:endParaRPr>
          </a:p>
        </p:txBody>
      </p:sp>
      <p:sp>
        <p:nvSpPr>
          <p:cNvPr id="103428"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allahumma inna hadha yawmun</a:t>
            </a:r>
          </a:p>
        </p:txBody>
      </p:sp>
      <p:sp>
        <p:nvSpPr>
          <p:cNvPr id="103429"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03430"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066257" y="5940404"/>
            <a:ext cx="6096000" cy="369332"/>
          </a:xfrm>
          <a:prstGeom prst="rect">
            <a:avLst/>
          </a:prstGeom>
        </p:spPr>
        <p:txBody>
          <a:bodyPr>
            <a:spAutoFit/>
          </a:bodyPr>
          <a:lstStyle/>
          <a:p>
            <a:r>
              <a:rPr lang="hi-IN" dirty="0"/>
              <a:t>ख़ुदा</a:t>
            </a:r>
            <a:r>
              <a:rPr lang="en-IN" dirty="0"/>
              <a:t> </a:t>
            </a:r>
            <a:r>
              <a:rPr lang="hi-IN" dirty="0"/>
              <a:t>वंदा</a:t>
            </a:r>
            <a:r>
              <a:rPr lang="en-IN" dirty="0"/>
              <a:t> </a:t>
            </a:r>
            <a:r>
              <a:rPr lang="hi-IN" dirty="0"/>
              <a:t>यह</a:t>
            </a:r>
            <a:r>
              <a:rPr lang="en-IN" dirty="0"/>
              <a:t> </a:t>
            </a:r>
            <a:r>
              <a:rPr lang="hi-IN" dirty="0"/>
              <a:t>वह</a:t>
            </a:r>
            <a:r>
              <a:rPr lang="en-IN" dirty="0"/>
              <a:t> </a:t>
            </a:r>
            <a:r>
              <a:rPr lang="hi-IN" dirty="0"/>
              <a:t>दिन</a:t>
            </a:r>
            <a:r>
              <a:rPr lang="en-IN" dirty="0"/>
              <a:t> </a:t>
            </a:r>
            <a:r>
              <a:rPr lang="hi-IN" dirty="0"/>
              <a:t>है</a:t>
            </a:r>
            <a:r>
              <a:rPr lang="en-IN" dirty="0"/>
              <a:t> </a:t>
            </a:r>
          </a:p>
        </p:txBody>
      </p:sp>
    </p:spTree>
    <p:extLst>
      <p:ext uri="{BB962C8B-B14F-4D97-AF65-F5344CB8AC3E}">
        <p14:creationId xmlns:p14="http://schemas.microsoft.com/office/powerpoint/2010/main" val="1396300958"/>
      </p:ext>
    </p:extLst>
  </p:cSld>
  <p:clrMapOvr>
    <a:masterClrMapping/>
  </p:clrMapOvr>
  <p:transition>
    <p:fade/>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a:solidFill>
                  <a:schemeClr val="bg1"/>
                </a:solidFill>
                <a:latin typeface="Arabic Typesetting" panose="03020402040406030203" pitchFamily="66" charset="-78"/>
                <a:ea typeface="+mn-ea"/>
                <a:cs typeface="Arabic Typesetting" panose="03020402040406030203" pitchFamily="66" charset="-78"/>
              </a:rPr>
              <a:t>تَبَرَّكَتْ بِهِ بَنُو امَيَّةَ</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has been regarded as blessed day by the descendants of </a:t>
            </a:r>
            <a:r>
              <a:rPr lang="en-US" sz="3600" b="1" kern="1200" dirty="0" err="1">
                <a:solidFill>
                  <a:schemeClr val="tx1"/>
                </a:solidFill>
                <a:ea typeface="MS Mincho" pitchFamily="49" charset="-128"/>
              </a:rPr>
              <a:t>Umayyah</a:t>
            </a:r>
            <a:endParaRPr lang="en-US" sz="3600" b="1" kern="1200" dirty="0">
              <a:solidFill>
                <a:schemeClr val="tx1"/>
              </a:solidFill>
              <a:ea typeface="MS Mincho" pitchFamily="49" charset="-128"/>
            </a:endParaRPr>
          </a:p>
          <a:p>
            <a:pPr marL="342900" indent="-342900" eaLnBrk="1" hangingPunct="1">
              <a:defRPr/>
            </a:pPr>
            <a:r>
              <a:rPr lang="ur-PK" sz="3600" dirty="0">
                <a:solidFill>
                  <a:schemeClr val="tx1"/>
                </a:solidFill>
              </a:rPr>
              <a:t>جب کو بنی امیہ نے برکت کا دن قرار دیا ہے</a:t>
            </a:r>
            <a:endParaRPr lang="en-US" sz="3600" b="1" kern="1200" dirty="0">
              <a:solidFill>
                <a:schemeClr val="tx1"/>
              </a:solidFill>
              <a:ea typeface="MS Mincho" pitchFamily="49" charset="-128"/>
            </a:endParaRPr>
          </a:p>
        </p:txBody>
      </p:sp>
      <p:sp>
        <p:nvSpPr>
          <p:cNvPr id="104452"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tabarrakat bihi banu umayyata</a:t>
            </a:r>
          </a:p>
        </p:txBody>
      </p:sp>
      <p:sp>
        <p:nvSpPr>
          <p:cNvPr id="104453"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04454"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2890345" y="5861576"/>
            <a:ext cx="6096000" cy="369332"/>
          </a:xfrm>
          <a:prstGeom prst="rect">
            <a:avLst/>
          </a:prstGeom>
        </p:spPr>
        <p:txBody>
          <a:bodyPr>
            <a:spAutoFit/>
          </a:bodyPr>
          <a:lstStyle/>
          <a:p>
            <a:r>
              <a:rPr lang="hi-IN" dirty="0"/>
              <a:t>जबकि</a:t>
            </a:r>
            <a:r>
              <a:rPr lang="en-IN" dirty="0"/>
              <a:t> </a:t>
            </a:r>
            <a:r>
              <a:rPr lang="hi-IN" dirty="0"/>
              <a:t>बानी</a:t>
            </a:r>
            <a:r>
              <a:rPr lang="en-IN" dirty="0"/>
              <a:t> </a:t>
            </a:r>
            <a:r>
              <a:rPr lang="hi-IN" dirty="0"/>
              <a:t>उमैय्या</a:t>
            </a:r>
            <a:r>
              <a:rPr lang="en-IN" dirty="0"/>
              <a:t> </a:t>
            </a:r>
            <a:r>
              <a:rPr lang="hi-IN" dirty="0"/>
              <a:t>ने</a:t>
            </a:r>
            <a:r>
              <a:rPr lang="en-IN" dirty="0"/>
              <a:t> </a:t>
            </a:r>
            <a:r>
              <a:rPr lang="hi-IN" dirty="0"/>
              <a:t>बरकत</a:t>
            </a:r>
            <a:r>
              <a:rPr lang="en-IN" dirty="0"/>
              <a:t> </a:t>
            </a:r>
            <a:r>
              <a:rPr lang="hi-IN" dirty="0"/>
              <a:t>का</a:t>
            </a:r>
            <a:r>
              <a:rPr lang="en-IN" dirty="0"/>
              <a:t> </a:t>
            </a:r>
            <a:r>
              <a:rPr lang="hi-IN" dirty="0"/>
              <a:t>दिन</a:t>
            </a:r>
            <a:r>
              <a:rPr lang="en-IN" dirty="0"/>
              <a:t> </a:t>
            </a:r>
            <a:r>
              <a:rPr lang="hi-IN" dirty="0"/>
              <a:t>क़रार</a:t>
            </a:r>
            <a:r>
              <a:rPr lang="en-IN" dirty="0"/>
              <a:t> </a:t>
            </a:r>
            <a:r>
              <a:rPr lang="hi-IN" dirty="0"/>
              <a:t>दिया</a:t>
            </a:r>
            <a:r>
              <a:rPr lang="en-IN" dirty="0"/>
              <a:t> </a:t>
            </a:r>
            <a:r>
              <a:rPr lang="hi-IN" dirty="0"/>
              <a:t>है</a:t>
            </a:r>
            <a:r>
              <a:rPr lang="en-IN" dirty="0"/>
              <a:t> </a:t>
            </a:r>
          </a:p>
        </p:txBody>
      </p:sp>
    </p:spTree>
    <p:extLst>
      <p:ext uri="{BB962C8B-B14F-4D97-AF65-F5344CB8AC3E}">
        <p14:creationId xmlns:p14="http://schemas.microsoft.com/office/powerpoint/2010/main" val="2281958546"/>
      </p:ext>
    </p:extLst>
  </p:cSld>
  <p:clrMapOvr>
    <a:masterClrMapping/>
  </p:clrMapOvr>
  <p:transition>
    <p:fade/>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err="1">
                <a:solidFill>
                  <a:schemeClr val="bg1"/>
                </a:solidFill>
                <a:latin typeface="Arabic Typesetting" panose="03020402040406030203" pitchFamily="66" charset="-78"/>
                <a:ea typeface="+mn-ea"/>
                <a:cs typeface="Arabic Typesetting" panose="03020402040406030203" pitchFamily="66" charset="-78"/>
              </a:rPr>
              <a:t>وَٱبْنُ</a:t>
            </a:r>
            <a:r>
              <a:rPr lang="ar-SA" sz="9200" kern="1200" dirty="0">
                <a:solidFill>
                  <a:schemeClr val="bg1"/>
                </a:solidFill>
                <a:latin typeface="Arabic Typesetting" panose="03020402040406030203" pitchFamily="66" charset="-78"/>
                <a:ea typeface="+mn-ea"/>
                <a:cs typeface="Arabic Typesetting" panose="03020402040406030203" pitchFamily="66" charset="-78"/>
              </a:rPr>
              <a:t> آكِلَةِ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ٱلاكبَادِ</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and by the son of the liver-eater woman,</a:t>
            </a:r>
          </a:p>
          <a:p>
            <a:pPr marL="342900" indent="-342900" eaLnBrk="1" hangingPunct="1">
              <a:defRPr/>
            </a:pPr>
            <a:r>
              <a:rPr lang="ur-PK" sz="3600" dirty="0">
                <a:solidFill>
                  <a:schemeClr val="tx1"/>
                </a:solidFill>
              </a:rPr>
              <a:t>اور بیٹے نے زن جگر خوارہ کے</a:t>
            </a:r>
            <a:endParaRPr lang="en-US" sz="3600" b="1" kern="1200" dirty="0">
              <a:solidFill>
                <a:schemeClr val="tx1"/>
              </a:solidFill>
              <a:ea typeface="MS Mincho" pitchFamily="49" charset="-128"/>
            </a:endParaRPr>
          </a:p>
        </p:txBody>
      </p:sp>
      <p:sp>
        <p:nvSpPr>
          <p:cNvPr id="105476"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wabnu akilati al-akbadi</a:t>
            </a:r>
          </a:p>
        </p:txBody>
      </p:sp>
      <p:sp>
        <p:nvSpPr>
          <p:cNvPr id="105477"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05478"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313113" y="5779358"/>
            <a:ext cx="6096000" cy="369332"/>
          </a:xfrm>
          <a:prstGeom prst="rect">
            <a:avLst/>
          </a:prstGeom>
        </p:spPr>
        <p:txBody>
          <a:bodyPr>
            <a:spAutoFit/>
          </a:bodyPr>
          <a:lstStyle/>
          <a:p>
            <a:r>
              <a:rPr lang="hi-IN" dirty="0"/>
              <a:t>और</a:t>
            </a:r>
            <a:r>
              <a:rPr lang="en-IN" dirty="0"/>
              <a:t> </a:t>
            </a:r>
            <a:r>
              <a:rPr lang="hi-IN" dirty="0"/>
              <a:t>बेटे</a:t>
            </a:r>
            <a:r>
              <a:rPr lang="en-IN" dirty="0"/>
              <a:t> </a:t>
            </a:r>
            <a:r>
              <a:rPr lang="hi-IN" dirty="0"/>
              <a:t>ने</a:t>
            </a:r>
            <a:r>
              <a:rPr lang="en-IN" dirty="0"/>
              <a:t> </a:t>
            </a:r>
            <a:r>
              <a:rPr lang="hi-IN" dirty="0"/>
              <a:t>ज़ने</a:t>
            </a:r>
            <a:r>
              <a:rPr lang="en-IN" dirty="0"/>
              <a:t> </a:t>
            </a:r>
            <a:r>
              <a:rPr lang="hi-IN" dirty="0"/>
              <a:t>जिगर</a:t>
            </a:r>
            <a:r>
              <a:rPr lang="en-IN" dirty="0"/>
              <a:t> </a:t>
            </a:r>
            <a:r>
              <a:rPr lang="hi-IN" dirty="0"/>
              <a:t>ख्वारह</a:t>
            </a:r>
            <a:r>
              <a:rPr lang="en-IN" dirty="0"/>
              <a:t> </a:t>
            </a:r>
            <a:r>
              <a:rPr lang="hi-IN" dirty="0"/>
              <a:t>के</a:t>
            </a:r>
            <a:r>
              <a:rPr lang="en-IN" dirty="0"/>
              <a:t> </a:t>
            </a:r>
          </a:p>
        </p:txBody>
      </p:sp>
    </p:spTree>
    <p:extLst>
      <p:ext uri="{BB962C8B-B14F-4D97-AF65-F5344CB8AC3E}">
        <p14:creationId xmlns:p14="http://schemas.microsoft.com/office/powerpoint/2010/main" val="2018614314"/>
      </p:ext>
    </p:extLst>
  </p:cSld>
  <p:clrMapOvr>
    <a:masterClrMapping/>
  </p:clrMapOvr>
  <p:transition>
    <p:fade/>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ٱللَّعِينُ</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ٱبْنُ</a:t>
            </a:r>
            <a:r>
              <a:rPr lang="ar-SA" sz="9200" kern="1200" dirty="0">
                <a:solidFill>
                  <a:schemeClr val="bg1"/>
                </a:solidFill>
                <a:latin typeface="Arabic Typesetting" panose="03020402040406030203" pitchFamily="66" charset="-78"/>
                <a:ea typeface="+mn-ea"/>
                <a:cs typeface="Arabic Typesetting" panose="03020402040406030203" pitchFamily="66" charset="-78"/>
              </a:rPr>
              <a:t> </a:t>
            </a:r>
            <a:r>
              <a:rPr lang="ar-SA" sz="9200" kern="1200" dirty="0" err="1">
                <a:solidFill>
                  <a:schemeClr val="bg1"/>
                </a:solidFill>
                <a:latin typeface="Arabic Typesetting" panose="03020402040406030203" pitchFamily="66" charset="-78"/>
                <a:ea typeface="+mn-ea"/>
                <a:cs typeface="Arabic Typesetting" panose="03020402040406030203" pitchFamily="66" charset="-78"/>
              </a:rPr>
              <a:t>ٱللَّعِينِ</a:t>
            </a:r>
            <a:endParaRPr lang="ar-SA" sz="9200" kern="1200" dirty="0">
              <a:solidFill>
                <a:schemeClr val="bg1"/>
              </a:solidFill>
              <a:latin typeface="Arabic Typesetting" panose="03020402040406030203" pitchFamily="66" charset="-78"/>
              <a:ea typeface="+mn-ea"/>
              <a:cs typeface="Arabic Typesetting" panose="03020402040406030203" pitchFamily="66" charset="-78"/>
            </a:endParaRP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2800" b="1" kern="1200" dirty="0">
                <a:solidFill>
                  <a:schemeClr val="tx1"/>
                </a:solidFill>
                <a:ea typeface="MS Mincho" pitchFamily="49" charset="-128"/>
              </a:rPr>
              <a:t>the one who is been withhold of any blessings and son of the whom has been withhold of any blessings</a:t>
            </a:r>
          </a:p>
          <a:p>
            <a:pPr marL="342900" indent="-342900" eaLnBrk="1" hangingPunct="1">
              <a:defRPr/>
            </a:pPr>
            <a:r>
              <a:rPr lang="ur-PK" sz="2800" dirty="0">
                <a:solidFill>
                  <a:schemeClr val="tx1"/>
                </a:solidFill>
              </a:rPr>
              <a:t> جو ملعون ہے اور بیٹا ہے ملعون کا، </a:t>
            </a:r>
            <a:endParaRPr lang="en-US" sz="2800" b="1" kern="1200" dirty="0">
              <a:solidFill>
                <a:schemeClr val="tx1"/>
              </a:solidFill>
              <a:ea typeface="MS Mincho" pitchFamily="49" charset="-128"/>
            </a:endParaRPr>
          </a:p>
        </p:txBody>
      </p:sp>
      <p:sp>
        <p:nvSpPr>
          <p:cNvPr id="106500"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alla`inu ibnu alla`ini</a:t>
            </a:r>
          </a:p>
        </p:txBody>
      </p:sp>
      <p:sp>
        <p:nvSpPr>
          <p:cNvPr id="106501"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06502"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124200" y="5807499"/>
            <a:ext cx="6096000" cy="369332"/>
          </a:xfrm>
          <a:prstGeom prst="rect">
            <a:avLst/>
          </a:prstGeom>
        </p:spPr>
        <p:txBody>
          <a:bodyPr>
            <a:spAutoFit/>
          </a:bodyPr>
          <a:lstStyle/>
          <a:p>
            <a:r>
              <a:rPr lang="hi-IN" dirty="0"/>
              <a:t>जो</a:t>
            </a:r>
            <a:r>
              <a:rPr lang="en-IN" dirty="0"/>
              <a:t> </a:t>
            </a:r>
            <a:r>
              <a:rPr lang="hi-IN" dirty="0"/>
              <a:t>मलऊन</a:t>
            </a:r>
            <a:r>
              <a:rPr lang="en-IN" dirty="0"/>
              <a:t> </a:t>
            </a:r>
            <a:r>
              <a:rPr lang="hi-IN" dirty="0"/>
              <a:t>है</a:t>
            </a:r>
            <a:r>
              <a:rPr lang="en-IN" dirty="0"/>
              <a:t> </a:t>
            </a:r>
            <a:r>
              <a:rPr lang="hi-IN" dirty="0"/>
              <a:t>और</a:t>
            </a:r>
            <a:r>
              <a:rPr lang="en-IN" dirty="0"/>
              <a:t> </a:t>
            </a:r>
            <a:r>
              <a:rPr lang="hi-IN" dirty="0"/>
              <a:t>बीटा</a:t>
            </a:r>
            <a:r>
              <a:rPr lang="en-IN" dirty="0"/>
              <a:t> </a:t>
            </a:r>
            <a:r>
              <a:rPr lang="hi-IN" dirty="0"/>
              <a:t>मलऊन</a:t>
            </a:r>
            <a:r>
              <a:rPr lang="en-IN" dirty="0"/>
              <a:t> </a:t>
            </a:r>
            <a:r>
              <a:rPr lang="hi-IN" dirty="0"/>
              <a:t>का</a:t>
            </a:r>
            <a:r>
              <a:rPr lang="en-IN" dirty="0"/>
              <a:t>, </a:t>
            </a:r>
          </a:p>
        </p:txBody>
      </p:sp>
    </p:spTree>
    <p:extLst>
      <p:ext uri="{BB962C8B-B14F-4D97-AF65-F5344CB8AC3E}">
        <p14:creationId xmlns:p14="http://schemas.microsoft.com/office/powerpoint/2010/main" val="980301184"/>
      </p:ext>
    </p:extLst>
  </p:cSld>
  <p:clrMapOvr>
    <a:masterClrMapping/>
  </p:clrMapOvr>
  <p:transition>
    <p:fade/>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752600" y="1828801"/>
            <a:ext cx="8763000" cy="1470025"/>
          </a:xfrm>
        </p:spPr>
        <p:txBody>
          <a:bodyPr/>
          <a:lstStyle/>
          <a:p>
            <a:pPr rtl="1" eaLnBrk="1" hangingPunct="1">
              <a:lnSpc>
                <a:spcPts val="8000"/>
              </a:lnSpc>
              <a:defRPr/>
            </a:pPr>
            <a:r>
              <a:rPr lang="ar-SA" sz="9200" kern="1200" dirty="0" err="1">
                <a:solidFill>
                  <a:schemeClr val="bg1"/>
                </a:solidFill>
                <a:latin typeface="Arabic Typesetting" panose="03020402040406030203" pitchFamily="66" charset="-78"/>
                <a:ea typeface="+mn-ea"/>
                <a:cs typeface="Arabic Typesetting" panose="03020402040406030203" pitchFamily="66" charset="-78"/>
              </a:rPr>
              <a:t>عَلَىٰ</a:t>
            </a:r>
            <a:r>
              <a:rPr lang="ar-SA" sz="9200" kern="1200" dirty="0">
                <a:solidFill>
                  <a:schemeClr val="bg1"/>
                </a:solidFill>
                <a:latin typeface="Arabic Typesetting" panose="03020402040406030203" pitchFamily="66" charset="-78"/>
                <a:ea typeface="+mn-ea"/>
                <a:cs typeface="Arabic Typesetting" panose="03020402040406030203" pitchFamily="66" charset="-78"/>
              </a:rPr>
              <a:t> لِسَانِكَ وَلِسَانِ نَبِيِّكَ</a:t>
            </a:r>
          </a:p>
        </p:txBody>
      </p:sp>
      <p:sp>
        <p:nvSpPr>
          <p:cNvPr id="12" name="Subtitle 4"/>
          <p:cNvSpPr>
            <a:spLocks noGrp="1"/>
          </p:cNvSpPr>
          <p:nvPr>
            <p:ph type="subTitle" idx="1"/>
          </p:nvPr>
        </p:nvSpPr>
        <p:spPr>
          <a:xfrm>
            <a:off x="1752600" y="3292475"/>
            <a:ext cx="8686800" cy="1752600"/>
          </a:xfrm>
        </p:spPr>
        <p:txBody>
          <a:bodyPr/>
          <a:lstStyle/>
          <a:p>
            <a:pPr marL="342900" indent="-342900" eaLnBrk="1" hangingPunct="1">
              <a:defRPr/>
            </a:pPr>
            <a:r>
              <a:rPr lang="en-US" sz="3600" b="1" kern="1200" dirty="0">
                <a:solidFill>
                  <a:schemeClr val="tx1"/>
                </a:solidFill>
                <a:ea typeface="MS Mincho" pitchFamily="49" charset="-128"/>
              </a:rPr>
              <a:t>by the tongue of You and by the tongue of Your Prophet,</a:t>
            </a:r>
          </a:p>
          <a:p>
            <a:pPr marL="342900" indent="-342900" eaLnBrk="1" hangingPunct="1">
              <a:defRPr/>
            </a:pPr>
            <a:r>
              <a:rPr lang="ur-PK" sz="3600" dirty="0">
                <a:solidFill>
                  <a:schemeClr val="tx1"/>
                </a:solidFill>
              </a:rPr>
              <a:t>تیرے قول سے اور تیرے نبی (ص) کے قول سے، </a:t>
            </a:r>
            <a:endParaRPr lang="en-US" sz="3600" b="1" kern="1200" dirty="0">
              <a:solidFill>
                <a:schemeClr val="tx1"/>
              </a:solidFill>
              <a:ea typeface="MS Mincho" pitchFamily="49" charset="-128"/>
            </a:endParaRPr>
          </a:p>
        </p:txBody>
      </p:sp>
      <p:sp>
        <p:nvSpPr>
          <p:cNvPr id="107524" name="Subtitle 4"/>
          <p:cNvSpPr txBox="1">
            <a:spLocks/>
          </p:cNvSpPr>
          <p:nvPr/>
        </p:nvSpPr>
        <p:spPr bwMode="auto">
          <a:xfrm>
            <a:off x="1828800" y="510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20000"/>
              </a:spcBef>
              <a:spcAft>
                <a:spcPct val="0"/>
              </a:spcAft>
            </a:pPr>
            <a:r>
              <a:rPr lang="fi-FI" sz="3200" b="1" i="1">
                <a:solidFill>
                  <a:srgbClr val="FFFFFF"/>
                </a:solidFill>
                <a:ea typeface="MS Mincho" pitchFamily="49" charset="-128"/>
              </a:rPr>
              <a:t>`ala lisanika wa lisani nabiyyika</a:t>
            </a:r>
          </a:p>
        </p:txBody>
      </p:sp>
      <p:sp>
        <p:nvSpPr>
          <p:cNvPr id="107525" name="Text Box 3"/>
          <p:cNvSpPr txBox="1">
            <a:spLocks noChangeArrowheads="1"/>
          </p:cNvSpPr>
          <p:nvPr/>
        </p:nvSpPr>
        <p:spPr bwMode="auto">
          <a:xfrm>
            <a:off x="1524001" y="1036638"/>
            <a:ext cx="9180513" cy="336550"/>
          </a:xfrm>
          <a:prstGeom prst="rect">
            <a:avLst/>
          </a:prstGeom>
          <a:gradFill rotWithShape="1">
            <a:gsLst>
              <a:gs pos="0">
                <a:srgbClr val="651500"/>
              </a:gs>
              <a:gs pos="50000">
                <a:srgbClr val="DA2E00"/>
              </a:gs>
              <a:gs pos="100000">
                <a:srgbClr val="6515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fontAlgn="base" hangingPunct="1">
              <a:spcBef>
                <a:spcPct val="0"/>
              </a:spcBef>
              <a:spcAft>
                <a:spcPct val="0"/>
              </a:spcAft>
            </a:pPr>
            <a:r>
              <a:rPr lang="ar-SA" sz="1600" b="1">
                <a:solidFill>
                  <a:srgbClr val="FFFFFF"/>
                </a:solidFill>
                <a:latin typeface="Trebuchet MS" pitchFamily="34" charset="0"/>
              </a:rPr>
              <a:t>زِيَارَةِ عَاشُورَاء</a:t>
            </a:r>
          </a:p>
        </p:txBody>
      </p:sp>
      <p:sp>
        <p:nvSpPr>
          <p:cNvPr id="107526" name="Rectangle 4"/>
          <p:cNvSpPr>
            <a:spLocks noChangeArrowheads="1"/>
          </p:cNvSpPr>
          <p:nvPr/>
        </p:nvSpPr>
        <p:spPr bwMode="auto">
          <a:xfrm>
            <a:off x="1487487" y="1058864"/>
            <a:ext cx="1825626"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sz="1600" b="1">
                <a:solidFill>
                  <a:srgbClr val="FFFF99"/>
                </a:solidFill>
                <a:latin typeface="Trebuchet MS" pitchFamily="34" charset="0"/>
                <a:cs typeface="Arial" pitchFamily="34" charset="0"/>
              </a:rPr>
              <a:t>Ziy</a:t>
            </a:r>
            <a:r>
              <a:rPr lang="en-GB" sz="1600" b="1">
                <a:solidFill>
                  <a:srgbClr val="FFFF99"/>
                </a:solidFill>
                <a:latin typeface="Arial" pitchFamily="34" charset="0"/>
                <a:cs typeface="Arial" pitchFamily="34" charset="0"/>
              </a:rPr>
              <a:t>á</a:t>
            </a:r>
            <a:r>
              <a:rPr lang="en-GB" sz="1600" b="1">
                <a:solidFill>
                  <a:srgbClr val="FFFF99"/>
                </a:solidFill>
                <a:latin typeface="Trebuchet MS" pitchFamily="34" charset="0"/>
                <a:cs typeface="Arial" pitchFamily="34" charset="0"/>
              </a:rPr>
              <a:t>rah </a:t>
            </a:r>
            <a:r>
              <a:rPr lang="en-GB" sz="1600" b="1">
                <a:solidFill>
                  <a:srgbClr val="FFFF99"/>
                </a:solidFill>
                <a:latin typeface="Arial" pitchFamily="34" charset="0"/>
                <a:cs typeface="Arial" pitchFamily="34" charset="0"/>
              </a:rPr>
              <a:t>A'ashura</a:t>
            </a:r>
            <a:endParaRPr lang="en-US" sz="1600" b="1">
              <a:solidFill>
                <a:srgbClr val="FFFF99"/>
              </a:solidFill>
              <a:latin typeface="Trebuchet MS" pitchFamily="34" charset="0"/>
              <a:cs typeface="Arial" pitchFamily="34" charset="0"/>
            </a:endParaRPr>
          </a:p>
        </p:txBody>
      </p:sp>
      <p:sp>
        <p:nvSpPr>
          <p:cNvPr id="2" name="Rectangle 1"/>
          <p:cNvSpPr/>
          <p:nvPr/>
        </p:nvSpPr>
        <p:spPr>
          <a:xfrm>
            <a:off x="3313113" y="5870561"/>
            <a:ext cx="6096000" cy="369332"/>
          </a:xfrm>
          <a:prstGeom prst="rect">
            <a:avLst/>
          </a:prstGeom>
        </p:spPr>
        <p:txBody>
          <a:bodyPr>
            <a:spAutoFit/>
          </a:bodyPr>
          <a:lstStyle/>
          <a:p>
            <a:r>
              <a:rPr lang="hi-IN" dirty="0"/>
              <a:t>तेरे</a:t>
            </a:r>
            <a:r>
              <a:rPr lang="en-IN" dirty="0"/>
              <a:t> </a:t>
            </a:r>
            <a:r>
              <a:rPr lang="hi-IN" dirty="0"/>
              <a:t>क़ौल</a:t>
            </a:r>
            <a:r>
              <a:rPr lang="en-IN" dirty="0"/>
              <a:t> </a:t>
            </a:r>
            <a:r>
              <a:rPr lang="hi-IN" dirty="0"/>
              <a:t>से</a:t>
            </a:r>
            <a:r>
              <a:rPr lang="en-IN" dirty="0"/>
              <a:t> </a:t>
            </a:r>
            <a:r>
              <a:rPr lang="hi-IN" dirty="0"/>
              <a:t>और</a:t>
            </a:r>
            <a:r>
              <a:rPr lang="en-IN" dirty="0"/>
              <a:t> </a:t>
            </a:r>
            <a:r>
              <a:rPr lang="hi-IN" dirty="0"/>
              <a:t>तेरे</a:t>
            </a:r>
            <a:r>
              <a:rPr lang="en-IN" dirty="0"/>
              <a:t> </a:t>
            </a:r>
            <a:r>
              <a:rPr lang="hi-IN" dirty="0"/>
              <a:t>नबी</a:t>
            </a:r>
            <a:r>
              <a:rPr lang="en-IN" dirty="0"/>
              <a:t> </a:t>
            </a:r>
            <a:r>
              <a:rPr lang="hi-IN" dirty="0"/>
              <a:t>के</a:t>
            </a:r>
            <a:r>
              <a:rPr lang="en-IN" dirty="0"/>
              <a:t> </a:t>
            </a:r>
            <a:r>
              <a:rPr lang="hi-IN" dirty="0"/>
              <a:t>क़ौल</a:t>
            </a:r>
            <a:r>
              <a:rPr lang="en-IN" dirty="0"/>
              <a:t> </a:t>
            </a:r>
            <a:r>
              <a:rPr lang="hi-IN" dirty="0"/>
              <a:t>से</a:t>
            </a:r>
            <a:r>
              <a:rPr lang="en-IN" dirty="0"/>
              <a:t>, </a:t>
            </a:r>
          </a:p>
        </p:txBody>
      </p:sp>
    </p:spTree>
    <p:extLst>
      <p:ext uri="{BB962C8B-B14F-4D97-AF65-F5344CB8AC3E}">
        <p14:creationId xmlns:p14="http://schemas.microsoft.com/office/powerpoint/2010/main" val="3841479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TotalTime>
  <Words>9360</Words>
  <Application>Microsoft Office PowerPoint</Application>
  <PresentationFormat>Widescreen</PresentationFormat>
  <Paragraphs>1054</Paragraphs>
  <Slides>150</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150</vt:i4>
      </vt:variant>
    </vt:vector>
  </HeadingPairs>
  <TitlesOfParts>
    <vt:vector size="161" baseType="lpstr">
      <vt:lpstr>MS Mincho</vt:lpstr>
      <vt:lpstr>_PDMS_Saleem_QuranFont</vt:lpstr>
      <vt:lpstr>Al-Arial</vt:lpstr>
      <vt:lpstr>Alvi Nastaleeq</vt:lpstr>
      <vt:lpstr>Arabic Typesetting</vt:lpstr>
      <vt:lpstr>Arial</vt:lpstr>
      <vt:lpstr>Calibri</vt:lpstr>
      <vt:lpstr>Nirmala UI</vt:lpstr>
      <vt:lpstr>Times New Roman</vt:lpstr>
      <vt:lpstr>Trebuchet MS</vt:lpstr>
      <vt:lpstr>Default Design</vt:lpstr>
      <vt:lpstr>PowerPoint Presentation</vt:lpstr>
      <vt:lpstr>PowerPoint Presentation</vt:lpstr>
      <vt:lpstr>PowerPoint Presentation</vt:lpstr>
      <vt:lpstr>PowerPoint Presentation</vt:lpstr>
      <vt:lpstr>PowerPoint Presentation</vt:lpstr>
      <vt:lpstr>اَللَّهُمَّ صَلِّ عَلَىٰ مُحَمَّدٍ وَآلِ مُحَمَّدٍ</vt:lpstr>
      <vt:lpstr>بِسْمِ اللَّهِ الرَّحْمَنِ الرَّحِيمِ</vt:lpstr>
      <vt:lpstr>اَلسَّلاَمُ عَلَيْكَ يَا ابَا عَبْدِ ٱللَّهِ</vt:lpstr>
      <vt:lpstr>اَلسَّلاَمُ عَلَيْكَ يَا بْنَ رَسُولِ ٱللَّهِ</vt:lpstr>
      <vt:lpstr>السَّلاَمُ عَلَيكَ يَا خِيَرَةِ ٱللَّهِ وَٱبْنَ خَيرَتِهِ</vt:lpstr>
      <vt:lpstr>اَلسَّلاَمُ عَلَيْكَ يَا بْنَ امِيرِ ٱلْمُؤْمِنِينَ</vt:lpstr>
      <vt:lpstr>وَٱبْنَ سَيِّدِ ٱلْوَصِيِّينَ</vt:lpstr>
      <vt:lpstr>اَلسَّلاَمُ عَلَيْكَ يَا بْنَ فَاطِمَةَ</vt:lpstr>
      <vt:lpstr>سَيِّدَةِ نِسَاءِ ٱلْعَالَمِينَ</vt:lpstr>
      <vt:lpstr>اَلسَّلاَمُ عَلَيْكَ يَا ثَارَ ٱللَّهِ وَٱبْنَ ثَارِهِ وَٱلْوِتْرَ ٱلْمَوْتُورَ</vt:lpstr>
      <vt:lpstr>اَلسَّلاَمُ عَلَيْكَ وَعَلَىٰ ٱلارْوَاحِ ٱلَّتِي حَلَّتْ بِفِنَائِكَ</vt:lpstr>
      <vt:lpstr>عَلَيْكُمْ مِنِّي جَمِيعاً سَلاَمُ ٱللَّهِ ابَداً</vt:lpstr>
      <vt:lpstr>مَا بَقيتُ وَبَقِيَ ٱللَّيْلُ وَٱلنَّهَارُ</vt:lpstr>
      <vt:lpstr>يَا ابَا عَبْدِ ٱللَّهِ</vt:lpstr>
      <vt:lpstr>لَقَدْ عَظُمَتِ ٱلرَّزِيَّةُ</vt:lpstr>
      <vt:lpstr>وَجَلَّتْ وَعَظُمَتِ ٱلْمُصيبَةُ بِكَ</vt:lpstr>
      <vt:lpstr>عَلَيْنَا وَعَلَىٰ جَمِيعِ اهْلِ ٱلإِسْلاَمِ</vt:lpstr>
      <vt:lpstr>وَجَلَّتْ وَعَظُمَتْ مُصيبَتُكَ</vt:lpstr>
      <vt:lpstr>فِي ٱلسَّمَاوَاتِ عَلَىٰ جَمِيعِ اهْلِ ٱلسَّمَاوَاتِ</vt:lpstr>
      <vt:lpstr>فَلَعَنَ ٱللَّهُ امَّةً اسَّسَتْ اسَاسَ ٱلظُّلْمِ وَٱلْجَوْرِ</vt:lpstr>
      <vt:lpstr>عَلَيْكُمْ اهْلَ ٱلْبَيْتِ</vt:lpstr>
      <vt:lpstr>وَلَعَنَ ٱللَّهُ امَّةً دَفَعَتْكُمْ عَنْ مَقَامِكُمْ</vt:lpstr>
      <vt:lpstr>وَازَالَتْكُمْ عَنْ مَرَاتِبِكُمُ ٱلَّتِي رَتَّبَكُمُ ٱللَّهُ فِيهَا</vt:lpstr>
      <vt:lpstr>وَلَعَنَ ٱللَّهُ امَّةً قَتَلَتْكُمْ</vt:lpstr>
      <vt:lpstr>وَلَعَنَ ٱللَّهُ ٱلْمُمَهِّدِينَ لَهُمْ</vt:lpstr>
      <vt:lpstr>بِٱلتَّمْكِينِ مِنْ قِتَالِكُمْ</vt:lpstr>
      <vt:lpstr>بَرِئْتُ إِلَىٰ ٱللَّهِ وَإِلَيْكُمْ مِنْهُمْ</vt:lpstr>
      <vt:lpstr>وَمِنْ اشْيَاعِهِمْ وَاتْبَاعِهِمْ وَاوْلِيَائِهِمْ</vt:lpstr>
      <vt:lpstr>يَا ابَا عَبْدِ ٱللَّهِ</vt:lpstr>
      <vt:lpstr>إِنِّي سِلْمٌ لِمَنْ سَالَمَكُمْ</vt:lpstr>
      <vt:lpstr>وَحَرْبٌ لِمَنْ حَارَبَكُمْ إِلَىٰ يَوْمِ ٱلْقِيَامَةِ</vt:lpstr>
      <vt:lpstr>وَلَعَنَ ٱللَّهُ آلَ زِيَادٍ وَآلَ مَرْوَانَ</vt:lpstr>
      <vt:lpstr>وَلَعَنَ ٱللَّهُ بَنِي امَيَّةَ قَاطِبَةً</vt:lpstr>
      <vt:lpstr>وَلَعَنَ ٱللَّهُ ٱبْنَ مَرْجَانَةَ</vt:lpstr>
      <vt:lpstr>وَلَعَنَ ٱللَّهُ عُمَرَ بْنَ سَعْدٍ</vt:lpstr>
      <vt:lpstr>وَلَعَنَ ٱللَّهُ شِمْراً</vt:lpstr>
      <vt:lpstr>وَلَعَنَ ٱللَّهُ امَّةً اسْرَجَتْ وَالْجَمَتْ</vt:lpstr>
      <vt:lpstr>وَتَنَقَّبَتْ لِقِتَالِكَ</vt:lpstr>
      <vt:lpstr>بِابِي انْتَ وَامِّي</vt:lpstr>
      <vt:lpstr>لَقَدْ عَظُمَ مُصَابِي بِكَ</vt:lpstr>
      <vt:lpstr>فَاسْالُ ٱللَّهَ ٱلَّذِي اكْرَمَ مَقَامَكَ وَاكْرَمَنِي بِكَ</vt:lpstr>
      <vt:lpstr>انْ يَرْزُقَنِي طَلَبَ ثَارِكَ</vt:lpstr>
      <vt:lpstr>مَعَ إِمَامٍ مَنْصُورٍ مِنْ اهْلِ بَيْتِ مُحَمَّدٍ</vt:lpstr>
      <vt:lpstr>صَلَّىٰ ٱللَّهُ عَلَيْهِ وَآلِهِ</vt:lpstr>
      <vt:lpstr>اَللَّهُمَّ ٱجْعَلْنِي عِنْدَكَ وَجِيهاً</vt:lpstr>
      <vt:lpstr>بِٱلْحُسَيْنِ عَلَيْهِ ٱلسَّلاَمُ فِي ٱلدُّنْيَا وَٱلآخِرَةِ</vt:lpstr>
      <vt:lpstr>يَا ابَا عَبْدِ ٱللَّهِ</vt:lpstr>
      <vt:lpstr>إِنِّي اتَقَرَّبُ إِلَىٰ ٱللَّهِ وَإِلَىٰ رَسُولِهِ</vt:lpstr>
      <vt:lpstr>وَإِلَىٰ امِيرِ ٱلْمُؤْمِنِينَ وَإِلَىٰ فَاطِمَةَ</vt:lpstr>
      <vt:lpstr>وَإِلَىٰ ٱلْحَسَنِ وَإِلَيْكَ بِمُوَالاَتِكَ</vt:lpstr>
      <vt:lpstr>وَبِٱلْبَرَاءَةِ (مِمَّنْ قَاتَلَكَ</vt:lpstr>
      <vt:lpstr>وَنَصَبَ لَكَ ٱلْحَرْبَ</vt:lpstr>
      <vt:lpstr>وَبِٱلْبَرَاءَةِ مِمَّنْ اسَّسَ اسَاسَ ٱلظُّلْمِ وَٱلْجَوْرِ عَلَيْكُمْ</vt:lpstr>
      <vt:lpstr>وَابْرَا إِلَىٰ ٱللَّهِ وَإِلَىٰ رَسُولِهِ)</vt:lpstr>
      <vt:lpstr>مِمَّنْ اسَّسَ اسَاسَ ذٰلِكَ</vt:lpstr>
      <vt:lpstr>وَبَنَىٰ عَلَيْهِ بُنْيَانَهُ</vt:lpstr>
      <vt:lpstr>وَجَرَىٰ فِي ظُلْمِهِ وَجَوْرِهِ عَلَيْكُمْ وَعلىٰ اشْيَاعِكُمْ</vt:lpstr>
      <vt:lpstr>بَرِئْتُ إِلَىٰ ٱللَّهِ وَإِلَيْكُمْ مِنْهُمْ</vt:lpstr>
      <vt:lpstr>وَاتَقَرَّبُ إِلَىٰ ٱللَّهِ ثُمَّ إِلَيْكُمْ</vt:lpstr>
      <vt:lpstr>بِمُوَالاَتِكُمْ وَمُوَالاَةِ وَلِيِّكُمْ</vt:lpstr>
      <vt:lpstr>وَبِٱلْبَرَاءَةِ مِنْ اعْدَائِكُمْ</vt:lpstr>
      <vt:lpstr>وَٱلنَّاصِبِينَ لَكُمُ ٱلْحَرْبَ</vt:lpstr>
      <vt:lpstr>وَبِٱلْبَرَاءَةِ مِنْ اشْيَاعِهِمْ وَاتْبَاعِهِمْ</vt:lpstr>
      <vt:lpstr>إِنِّي سِلْمٌ لِمَنْ سَالَمَكُمْ</vt:lpstr>
      <vt:lpstr>وَحَرْبٌ لِمَنْ حَارَبَكُمْ</vt:lpstr>
      <vt:lpstr>وَوَلِيٌّ لِمَنْ وَالاَكُمْ</vt:lpstr>
      <vt:lpstr>وَعَدُوٌّ لِمَنْ عَادَاكُمْ</vt:lpstr>
      <vt:lpstr>فَاسْالُ ٱللَّهَ ٱلَّذِي اكْرَمَنِي بِمَعْرِفَتِكُمْ</vt:lpstr>
      <vt:lpstr>وَمَعْرِفَةِ اوْلِيَائِكُمْ</vt:lpstr>
      <vt:lpstr>وَرَزَقَنِيَ ٱلْبَرَاءَةَ مِنْ اعْدَائِكُمْ</vt:lpstr>
      <vt:lpstr>انْ يَجْعَلَنِي مَعَكُمْ فِي ٱلدُّنْيَا وَٱلآخِرَةِ</vt:lpstr>
      <vt:lpstr>وَانْ يُثَبِّتَ لِي عِنْدَكُمْ قَدَمَ صِدْقٍ</vt:lpstr>
      <vt:lpstr>فِي ٱلدُّنْيَا وَٱلآخِرَةِ</vt:lpstr>
      <vt:lpstr>وَاسْالُهُ انْ يُبَلِّغَنِيَ ٱلْمَقَامَ ٱلْمَحْمُودَ لَكُمْ عِنْدَ ٱللَّهِ</vt:lpstr>
      <vt:lpstr>وَانْ يَرْزُقَنِي طَلَبَ ثَارِي</vt:lpstr>
      <vt:lpstr>مَعَ إِمَامِ هُدىًٰ ظَاهِرٍ</vt:lpstr>
      <vt:lpstr>نَاطِقٍ بِٱلْحَقِّ مِنْكُمْ</vt:lpstr>
      <vt:lpstr>وَاسْالُ ٱللَّهَ بِحَقِّكُمْ</vt:lpstr>
      <vt:lpstr>وَبِٱلشَّانِ ٱلَّذِي لَكُمْ عِنْدَهُ</vt:lpstr>
      <vt:lpstr>انْ يُعْطِيَنِي بِمُصَابِي بِكُمْ</vt:lpstr>
      <vt:lpstr>افْضَلَ مَا يُعْطِي مُصَاباً بِمُصِيبَتِهِ</vt:lpstr>
      <vt:lpstr>مُصِيبَةً مَا اعْظَمَهَا</vt:lpstr>
      <vt:lpstr>وَاعْظَمَ رَزِيَّتَهَا فِي ٱلإِسْلاَمِ</vt:lpstr>
      <vt:lpstr>وَفِي جَمِيعِ ٱلسَّمَاوَاتِ وَٱلارْضِ</vt:lpstr>
      <vt:lpstr>اَللَّهُمَّ ٱجْعَلْنِي فِي مَقَامِي هٰذَا</vt:lpstr>
      <vt:lpstr>مِمَّنْ تَنَالُهُ مِنْكَ صَلَوَاتٌ وَرَحْمَةٌ وَمَغْفِرَةٌ</vt:lpstr>
      <vt:lpstr>اَللَّهُمَّ ٱجْعَلْ مَحْيَايَ مَحْيَا</vt:lpstr>
      <vt:lpstr> مُحَمَّدٍ وَآلِ مُحَمَّدٍ</vt:lpstr>
      <vt:lpstr>وَمَمَاتِي مَمَاتَ مُحَمَّدٍ وَآلِ مُحَمَّدٍ</vt:lpstr>
      <vt:lpstr>اَللَّهُمَّ إِنَّ هٰذَا يَوْمٌ</vt:lpstr>
      <vt:lpstr>تَبَرَّكَتْ بِهِ بَنُو امَيَّةَ</vt:lpstr>
      <vt:lpstr>وَٱبْنُ آكِلَةِ ٱلاكبَادِ</vt:lpstr>
      <vt:lpstr>ٱللَّعِينُ ٱبْنُ ٱللَّعِينِ</vt:lpstr>
      <vt:lpstr>عَلَىٰ لِسَانِكَ وَلِسَانِ نَبِيِّكَ</vt:lpstr>
      <vt:lpstr>صَلَّىٰ ٱللَّهُ عَلَيْهِ وَآلِهِ</vt:lpstr>
      <vt:lpstr>فِي كُلِّ مَوْطِنٍ وَمَوْقِفٍ</vt:lpstr>
      <vt:lpstr>وَقَفَ فِيهِ نَبِيُّكَ صَلَّىٰ ٱللَّهُ عَلَيْهِ وَآلِهِ</vt:lpstr>
      <vt:lpstr>اَللَّهُمَّ ٱلْعَنْ ابَا سُفْيَانَ وَمُعَاوِيَةَ وَيَزيدَ بْنَ مُعَاوِيَةَ</vt:lpstr>
      <vt:lpstr>عَلَيْهِمْ مِنْكَ ٱللَّعْنَةُ ابَدَ ٱلآبِدِينَ</vt:lpstr>
      <vt:lpstr>وَهٰذَا يَوْمٌ فَرِحَتْ بِهِ آلُ زِيَادٍ وَآلُ مَرْوَانَ</vt:lpstr>
      <vt:lpstr>بِقَتْلِهِمُ ٱلْحُسَيْنَ صَلَوَاتُ ٱللَّهِ عَلَيْهِ</vt:lpstr>
      <vt:lpstr>اَللَّهُمَّ فَضَاعِفْ عَلَيْهِمُ ٱللَّعْنَ مِنْكَ</vt:lpstr>
      <vt:lpstr>وَٱلْعَذَابَ (ٱلالِيمَ)</vt:lpstr>
      <vt:lpstr>اَللَّهُمَّ إِنِّي اتَقَرَّبُ إِلَيْكَ فِي هٰذَا ٱلْيَوْمِ</vt:lpstr>
      <vt:lpstr>وَفِي مَوْقِفِي هٰذَا</vt:lpstr>
      <vt:lpstr>وَايَّامِ حَيَاتِي</vt:lpstr>
      <vt:lpstr>بِٱلْبَرَاءَةِ مِنْهُمْ وَٱللَّعْنَةِ عَلَيْهِمْ</vt:lpstr>
      <vt:lpstr>وَبِٱلْمُوَالاَةِ لِنَبِيِّكَ وَآلِ نَبِيِّكَ</vt:lpstr>
      <vt:lpstr>عَلَيْهِ وَعَلَيْهِمُ ٱلسَّلاَمُ</vt:lpstr>
      <vt:lpstr>PowerPoint Presentation</vt:lpstr>
      <vt:lpstr>اَللَّهُمَّ ٱلْعَنْ اوَّلَ ظَالِمٍ</vt:lpstr>
      <vt:lpstr>ظَلَمَ حَقَّ مُحَمَّدٍ وَآلِ مُحَمَّدٍ</vt:lpstr>
      <vt:lpstr>وَآخِرَ تَابِعٍ لَهُ عَلَىٰ ذٰلِكَ</vt:lpstr>
      <vt:lpstr>اَللَّهُمَّ ٱلْعَنِ ٱلْعِصَابَةَ ٱلَّتِي جَاهَدَتِ ٱلْحُسَيْنَ) عليه السلام(</vt:lpstr>
      <vt:lpstr>وَشَايَعَتْ وَبَايَعَتْ وَتَابَعَتْ عَلَىٰ قَتْلِهِ</vt:lpstr>
      <vt:lpstr>اَللَّهُمَّ ٱلْعَنْهُمْ جَمِيعاً</vt:lpstr>
      <vt:lpstr>PowerPoint Presentation</vt:lpstr>
      <vt:lpstr>اَلسَّلاَمُ عَلَيْكَ يَا ابَا عَبْدِ ٱللَّهِ</vt:lpstr>
      <vt:lpstr>وَعَلَىٰ ٱلارْوَاحِ ٱلَّتِي حَلَّتْ بِفِنَائِكَ</vt:lpstr>
      <vt:lpstr>عَلَيْكَ مِنِّي سَلاَمُ ٱللَّهِ ابَداً</vt:lpstr>
      <vt:lpstr>مَا بَقيتُ وَبَقِيَ ٱللَّيْلُ وَٱلنَّهَارُ</vt:lpstr>
      <vt:lpstr>وَلاَ جَعَلَهُ ٱللَّهُ آخِرَ ٱلْعَهْدِ مِنِّي لِزِيَارَتِكُمْ</vt:lpstr>
      <vt:lpstr>اَلسَّلاَمُ عَلَىٰ ٱلْحُسَيْنِ</vt:lpstr>
      <vt:lpstr>وَعَلَىٰ عَلِيِّ بْنِ ٱلْحُسَيْنِ</vt:lpstr>
      <vt:lpstr>وَعَلَىٰ اوْلاَدِ ٱلْحُسَيْنِ</vt:lpstr>
      <vt:lpstr>وَعَلَىٰ اصْحَابِ ٱلْحُسَيْنِ</vt:lpstr>
      <vt:lpstr>THEN RECITE</vt:lpstr>
      <vt:lpstr>اَللَّهُمَّ خُصَّ انْتَ اوَّلَ ظَالِمٍ بِٱللَّعْنِ مِنِّي</vt:lpstr>
      <vt:lpstr>وَٱبْدَا بِهِ اوَّلاَ</vt:lpstr>
      <vt:lpstr>ثُمَّ ٱلْعَنِ ٱلثَّانِيَ وَٱلثَّالِثَ وَٱلرَّابِعَ</vt:lpstr>
      <vt:lpstr>اَللَّهُمَّ ٱلْعَنْ يَزِيدَ خَامِساً</vt:lpstr>
      <vt:lpstr>وَٱلْعَنْ عُبَيْدَ ٱللَّهِ بْنَ زِيَادٍ وَٱبْنَ مَرْجَانَةَ</vt:lpstr>
      <vt:lpstr>وَعُمَرَ بْنَ سَعْدٍ وَشِمْراً</vt:lpstr>
      <vt:lpstr>وَآلَ ابِي سُفْيَانَ وَآلَ زِيَادٍ وَآلَ مَرْوَانَ</vt:lpstr>
      <vt:lpstr>إِلَىٰ يَوْمِ ٱلْقِيَامَةِ</vt:lpstr>
      <vt:lpstr>PowerPoint Presentation</vt:lpstr>
      <vt:lpstr>اَللَّهُمَّ لَكَ ٱلْحَمْدُ</vt:lpstr>
      <vt:lpstr>حَمْدَ ٱلشَّاكِرِينَ لَكَ عَلَىٰ مُصَابِهِمْ</vt:lpstr>
      <vt:lpstr>اَلْحَمْدُ لِلَّهِ عَلَىٰ عَظِيمِ رَزِيَّتِي</vt:lpstr>
      <vt:lpstr>اَللَّهُمَّ ٱرْزُقْنِي شَفَاعَةَ ٱلْحُسَيْنِ يَوْمَ ٱلْوُرُودِ</vt:lpstr>
      <vt:lpstr>وَثَبِّتْ لِي قَدَمَ صِدْقٍ عِنْدَكَ</vt:lpstr>
      <vt:lpstr>مَعَ ٱلْحُسَيْنِ وَاصْحَابِ ٱلْحُسَيْنِ</vt:lpstr>
      <vt:lpstr>ٱلَّذينَ بَذَلُوٱ مُهَجَهُمْ دُونَ ٱلْحُسَيْنِ عَلَيْهِ ٱلسَّلاَمُ</vt:lpstr>
      <vt:lpstr>اَللَّهُمَّ صَلِّ عَلَىٰ مُحَمَّدٍ وَآلِ مُحَمَّدٍ</vt:lpstr>
      <vt:lpstr>Two rakáts Namaaz for Hadiya  Ziyáráh of Ashurá</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18</cp:revision>
  <dcterms:created xsi:type="dcterms:W3CDTF">2020-08-27T09:09:02Z</dcterms:created>
  <dcterms:modified xsi:type="dcterms:W3CDTF">2020-08-28T03:23:53Z</dcterms:modified>
</cp:coreProperties>
</file>