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52" r:id="rId2"/>
    <p:sldId id="5053" r:id="rId3"/>
    <p:sldId id="5054" r:id="rId4"/>
    <p:sldId id="4860" r:id="rId5"/>
    <p:sldId id="4861" r:id="rId6"/>
    <p:sldId id="4862" r:id="rId7"/>
    <p:sldId id="4863" r:id="rId8"/>
    <p:sldId id="4864" r:id="rId9"/>
    <p:sldId id="4865" r:id="rId10"/>
    <p:sldId id="4866" r:id="rId11"/>
    <p:sldId id="4867" r:id="rId12"/>
    <p:sldId id="4868" r:id="rId13"/>
    <p:sldId id="4869" r:id="rId14"/>
    <p:sldId id="4870" r:id="rId15"/>
    <p:sldId id="4871" r:id="rId16"/>
    <p:sldId id="4872" r:id="rId17"/>
    <p:sldId id="4873" r:id="rId18"/>
    <p:sldId id="4874" r:id="rId19"/>
    <p:sldId id="4875" r:id="rId20"/>
    <p:sldId id="4876" r:id="rId21"/>
    <p:sldId id="4877" r:id="rId22"/>
    <p:sldId id="4878" r:id="rId23"/>
    <p:sldId id="4879" r:id="rId24"/>
    <p:sldId id="4880" r:id="rId25"/>
    <p:sldId id="4881" r:id="rId26"/>
    <p:sldId id="4882" r:id="rId27"/>
    <p:sldId id="4883" r:id="rId28"/>
    <p:sldId id="4884" r:id="rId29"/>
    <p:sldId id="4885" r:id="rId30"/>
    <p:sldId id="4886" r:id="rId31"/>
    <p:sldId id="4887" r:id="rId32"/>
    <p:sldId id="4888" r:id="rId33"/>
    <p:sldId id="4889" r:id="rId34"/>
    <p:sldId id="4890" r:id="rId35"/>
    <p:sldId id="4891" r:id="rId36"/>
    <p:sldId id="4892" r:id="rId37"/>
    <p:sldId id="4893" r:id="rId38"/>
    <p:sldId id="4894" r:id="rId39"/>
    <p:sldId id="4895" r:id="rId40"/>
    <p:sldId id="4896" r:id="rId41"/>
    <p:sldId id="4897" r:id="rId42"/>
    <p:sldId id="4898" r:id="rId43"/>
    <p:sldId id="4899" r:id="rId44"/>
    <p:sldId id="4900" r:id="rId45"/>
    <p:sldId id="4901" r:id="rId46"/>
    <p:sldId id="4902" r:id="rId47"/>
    <p:sldId id="4903" r:id="rId48"/>
    <p:sldId id="4904" r:id="rId49"/>
    <p:sldId id="4905" r:id="rId50"/>
    <p:sldId id="5055" r:id="rId51"/>
  </p:sldIdLst>
  <p:sldSz cx="9144000" cy="6858000" type="screen4x3"/>
  <p:notesSz cx="64008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00000"/>
    <a:srgbClr val="000099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84956-0CC2-4694-9D2D-2467F25F62BC}" v="1576" dt="2020-04-07T20:24:20.385"/>
    <p1510:client id="{39CBD4C1-184E-4327-8026-74A095257613}" v="87" dt="2020-04-07T15:45:48.847"/>
    <p1510:client id="{9A0E14CC-FCB1-4AFA-BDE3-99DFD0E29F3B}" v="392" dt="2020-04-08T11:45:41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01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94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DB1E04-9C93-4F4E-87BA-65021A195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ABF13-3972-4E05-80EF-F338CA559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C7930-5A0A-43A1-A8B6-156859A97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1E7A3D-E83D-462E-8E22-65ED617997D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8169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EF34D9-C97B-4F8D-AE79-DE53FCB0E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419E6A-1FEF-4E4A-91CE-A51B6ED5B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4B8CD-3EFA-4299-8C61-38E73B16E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124E7-09F0-470F-9B26-84927EE972A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93596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2BB6F7-5CB5-4E3F-8AF4-8419F96DD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2D3B6E-7A28-4BFA-95BA-BF7DD6EEBC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2C204B-C706-4C77-AAC2-A9DCFE47A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8B95F-81EE-4EF0-BD0D-C29BC91CAAD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73047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37F430-F16A-4C7B-B236-9408B533A4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CABDDC-AAFF-451C-9B1A-0AD808307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E087BA-7129-41A6-A6CA-AE71B84D7C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B47EA-5D2D-44B5-B00B-9EB09598820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26565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2985DA-3725-4A28-B450-8CD0D85430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8DB53C-B0ED-438B-B3D5-61AD338650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E02C7A-ED15-4DD4-BFFD-6670D4EAA7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0D4B9-0318-455C-B9C1-8BB506B4761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30178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2092FA-E61C-4F6C-BA59-2658594887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822F7D-330A-4CF3-A8D0-6209CFD1B9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10388E-11D9-4277-9489-37016BD87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22B72-9C01-4C25-8037-C40ED675806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8479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6F40A1-B697-4F34-91E0-9ADAD6589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5ABE4F-2A8D-4FA2-AE62-232FF8E9B2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C29A7A-6BDB-4894-A7EF-1EAE1EE4D0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CE551-000D-49CC-AA49-1672F102B6D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1227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484766C-898A-454A-9A43-47A2FFDD5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FA8736-A817-46A9-BC41-8A723AA9D2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D1DB9D-71EF-4240-92E5-DBD43FACDE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41C89-0F5C-4636-A8F9-3DCE73C27E7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81674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7B182F-A89F-43BA-8466-F84CCC2509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DFA919-3BC9-4AF4-A9B0-28018595B4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7B8ADD-E0E6-4D30-B96C-6119333EB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2DD61-5DCA-4840-B9D2-BB7CCF2A78E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15730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9DC5DA-E62F-4DF7-BC65-E3F5F14B85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CD00A1-9379-4730-95BC-B6170185E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AFAF78-A28C-4AC3-9893-34E3C5A4D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E5E0F-40DD-47AB-8B4E-5124FC0C177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6603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FD11B4-93D6-48E9-B18E-00886AF307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63232C-CAB8-40A0-B0DB-06B43A470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B0791F-CBA9-465D-B96B-70E2B6D44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05F36-3A88-4AA8-812E-AAAF0128834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86685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405A52-8C2E-40A2-8620-AAFB51FB3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1A9FA4-1C7D-46F2-8CF7-948B1921E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38A590-10C0-4C1A-8545-4901061CC0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836F13-8176-4C82-A792-F06ED1C872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3DF23F8-A0C4-4683-B9D8-078DC22E960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66"/>
                </a:solidFill>
              </a:defRPr>
            </a:lvl1pPr>
          </a:lstStyle>
          <a:p>
            <a:fld id="{0543D2D5-7C63-49C9-A11D-E57D636DA732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13">
            <a:extLst>
              <a:ext uri="{FF2B5EF4-FFF2-40B4-BE49-F238E27FC236}">
                <a16:creationId xmlns:a16="http://schemas.microsoft.com/office/drawing/2014/main" id="{0A93CED8-3DE8-44C3-B894-55986A777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0467" name="Text Box 13">
            <a:extLst>
              <a:ext uri="{FF2B5EF4-FFF2-40B4-BE49-F238E27FC236}">
                <a16:creationId xmlns:a16="http://schemas.microsoft.com/office/drawing/2014/main" id="{8DC69CF8-5B66-47D7-B28D-F819BD643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  <p:sp>
        <p:nvSpPr>
          <p:cNvPr id="190468" name="AutoShape 2">
            <a:extLst>
              <a:ext uri="{FF2B5EF4-FFF2-40B4-BE49-F238E27FC236}">
                <a16:creationId xmlns:a16="http://schemas.microsoft.com/office/drawing/2014/main" id="{D05F82B0-703E-4B6D-9847-78BDD7A68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8" y="914400"/>
            <a:ext cx="8234362" cy="49387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0469" name="Text Box 5">
            <a:extLst>
              <a:ext uri="{FF2B5EF4-FFF2-40B4-BE49-F238E27FC236}">
                <a16:creationId xmlns:a16="http://schemas.microsoft.com/office/drawing/2014/main" id="{2B5ADB3E-EC00-4003-8966-12DAD44EF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838200"/>
            <a:ext cx="7488237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 i="1">
                <a:solidFill>
                  <a:schemeClr val="tx2"/>
                </a:solidFill>
                <a:latin typeface="Trebuchet MS" panose="020B0603020202020204" pitchFamily="34" charset="0"/>
              </a:rPr>
              <a:t>Salawaat taught By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 i="1">
                <a:solidFill>
                  <a:schemeClr val="tx2"/>
                </a:solidFill>
                <a:latin typeface="Trebuchet MS" panose="020B0603020202020204" pitchFamily="34" charset="0"/>
              </a:rPr>
              <a:t>Imam Zainul Abideen (A.S)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 i="1">
                <a:solidFill>
                  <a:schemeClr val="tx2"/>
                </a:solidFill>
                <a:latin typeface="Trebuchet MS" panose="020B0603020202020204" pitchFamily="34" charset="0"/>
              </a:rPr>
              <a:t>Mafateeh Al Jinaa n (Pg. 156)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6A44332-B367-430E-A8EF-09FE831BD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163" y="2568575"/>
            <a:ext cx="7107237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solidFill>
                  <a:srgbClr val="FFFF00"/>
                </a:solidFill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شَجَرَةِ النُّبُوَّةِ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23AE347D-ED9D-490A-9C47-F31540E20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4343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sz="3600" b="1" i="1" kern="1200" dirty="0">
                <a:solidFill>
                  <a:srgbClr val="FFFF00"/>
                </a:solidFill>
                <a:ea typeface="MS Mincho" pitchFamily="49" charset="-128"/>
              </a:rPr>
              <a:t>shajarati </a:t>
            </a:r>
            <a:r>
              <a:rPr lang="it-IT" sz="3600" b="1" i="1" kern="1200" dirty="0" smtClean="0">
                <a:solidFill>
                  <a:srgbClr val="FFFF00"/>
                </a:solidFill>
                <a:ea typeface="MS Mincho" pitchFamily="49" charset="-128"/>
              </a:rPr>
              <a:t>alnnbuwwati</a:t>
            </a:r>
          </a:p>
          <a:p>
            <a:pPr marL="342900" indent="-342900" eaLnBrk="1" hangingPunct="1">
              <a:defRPr/>
            </a:pPr>
            <a:r>
              <a:rPr lang="it-IT" sz="3600" b="1" i="1" kern="1200" smtClean="0">
                <a:solidFill>
                  <a:srgbClr val="FFFF00"/>
                </a:solidFill>
                <a:ea typeface="MS Mincho" pitchFamily="49" charset="-128"/>
              </a:rPr>
              <a:t>Duas.org</a:t>
            </a:r>
            <a:endParaRPr lang="it-IT" sz="3600" b="1" i="1" kern="1200" dirty="0">
              <a:solidFill>
                <a:srgbClr val="FFFF00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EF3E6BCB-1F3B-4951-9E39-3E8F1BFE5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الْفُلْكِ الْجَارِيَةِ فِي اللُّجَجِ الْغَامِرَةِ،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4E448436-8556-4FC4-BA60-CB2697CA2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sailing ships through the abysmal waves.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جو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پناہ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بھنوروں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چلتی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ہوئی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کشتی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ہیں</a:t>
            </a:r>
            <a:endParaRPr lang="en-US" dirty="0" err="1"/>
          </a:p>
        </p:txBody>
      </p:sp>
      <p:sp>
        <p:nvSpPr>
          <p:cNvPr id="199684" name="Subtitle 4">
            <a:extLst>
              <a:ext uri="{FF2B5EF4-FFF2-40B4-BE49-F238E27FC236}">
                <a16:creationId xmlns:a16="http://schemas.microsoft.com/office/drawing/2014/main" id="{E12858CB-8DC9-41A7-AB1A-655ADDF4725D}"/>
              </a:ext>
            </a:extLst>
          </p:cNvPr>
          <p:cNvSpPr txBox="1">
            <a:spLocks/>
          </p:cNvSpPr>
          <p:nvPr/>
        </p:nvSpPr>
        <p:spPr bwMode="auto">
          <a:xfrm>
            <a:off x="232913" y="5410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alfulki aljariyati fi allujaji alghamirati</a:t>
            </a:r>
          </a:p>
        </p:txBody>
      </p:sp>
      <p:sp>
        <p:nvSpPr>
          <p:cNvPr id="199685" name="Text Box 13">
            <a:extLst>
              <a:ext uri="{FF2B5EF4-FFF2-40B4-BE49-F238E27FC236}">
                <a16:creationId xmlns:a16="http://schemas.microsoft.com/office/drawing/2014/main" id="{E5467A68-2933-4D83-9CF0-3C72E9B48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9686" name="Text Box 13">
            <a:extLst>
              <a:ext uri="{FF2B5EF4-FFF2-40B4-BE49-F238E27FC236}">
                <a16:creationId xmlns:a16="http://schemas.microsoft.com/office/drawing/2014/main" id="{AB22969E-5154-4DA8-A45E-4BA3DF19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A96444C7-FBB6-40D8-B789-194FBBE82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يَأْمَنُ مَنْ رَكِبَهَا،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288E7C23-D44A-4905-B740-396C23B6B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 who embarks on will be saved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کہ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جائے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گا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اس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سوار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ہوگا</a:t>
            </a:r>
            <a:endParaRPr lang="en-US" dirty="0" err="1"/>
          </a:p>
        </p:txBody>
      </p:sp>
      <p:sp>
        <p:nvSpPr>
          <p:cNvPr id="200708" name="Subtitle 4">
            <a:extLst>
              <a:ext uri="{FF2B5EF4-FFF2-40B4-BE49-F238E27FC236}">
                <a16:creationId xmlns:a16="http://schemas.microsoft.com/office/drawing/2014/main" id="{4C52D434-DD22-48F3-8691-0C0D347F6531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yamanu man rakibaha</a:t>
            </a:r>
          </a:p>
        </p:txBody>
      </p:sp>
      <p:sp>
        <p:nvSpPr>
          <p:cNvPr id="200709" name="Text Box 13">
            <a:extLst>
              <a:ext uri="{FF2B5EF4-FFF2-40B4-BE49-F238E27FC236}">
                <a16:creationId xmlns:a16="http://schemas.microsoft.com/office/drawing/2014/main" id="{CA823862-FC44-4B65-B2BF-DFC01E1ED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0710" name="Text Box 13">
            <a:extLst>
              <a:ext uri="{FF2B5EF4-FFF2-40B4-BE49-F238E27FC236}">
                <a16:creationId xmlns:a16="http://schemas.microsoft.com/office/drawing/2014/main" id="{B1F704CF-DC63-40F6-AAD0-0FD2675F1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04C1BBB7-22D9-4696-B506-AEF1B2FBB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وَيَغْرَقُ مَنْ تَرَكَهَا،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C3DFA061-D117-4EC1-8547-66A1F9EB1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but he who abandons will be drowned.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غرق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ہوگا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چھوڑ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گا</a:t>
            </a:r>
            <a:endParaRPr lang="en-US" dirty="0" err="1"/>
          </a:p>
        </p:txBody>
      </p:sp>
      <p:sp>
        <p:nvSpPr>
          <p:cNvPr id="201732" name="Subtitle 4">
            <a:extLst>
              <a:ext uri="{FF2B5EF4-FFF2-40B4-BE49-F238E27FC236}">
                <a16:creationId xmlns:a16="http://schemas.microsoft.com/office/drawing/2014/main" id="{FB649853-058E-4160-9871-6B24A5E870E5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yaghraqu man tarakaha</a:t>
            </a:r>
          </a:p>
        </p:txBody>
      </p:sp>
      <p:sp>
        <p:nvSpPr>
          <p:cNvPr id="201733" name="Text Box 13">
            <a:extLst>
              <a:ext uri="{FF2B5EF4-FFF2-40B4-BE49-F238E27FC236}">
                <a16:creationId xmlns:a16="http://schemas.microsoft.com/office/drawing/2014/main" id="{DF65FAB2-E15A-496C-9918-8C4F09D95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1734" name="Text Box 13">
            <a:extLst>
              <a:ext uri="{FF2B5EF4-FFF2-40B4-BE49-F238E27FC236}">
                <a16:creationId xmlns:a16="http://schemas.microsoft.com/office/drawing/2014/main" id="{6AEDF12F-41F0-4C79-A7F8-E07DDF5F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6BC9BC26-F108-4B4F-90F8-9A4A113FA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الْمُتَقَدِّمُ لَهُمْ مَارِقٌ،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1DDA2BD0-6A71-4B9E-87F5-16363E8F7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 who precedes them will miss the Right Path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آگے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نکلنے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دین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خارج</a:t>
            </a:r>
            <a:r>
              <a:rPr lang="en-US" sz="3600" kern="1200" dirty="0">
                <a:ea typeface="+mn-lt"/>
                <a:cs typeface="+mn-lt"/>
              </a:rPr>
              <a:t> </a:t>
            </a:r>
            <a:endParaRPr lang="en-US" dirty="0"/>
          </a:p>
        </p:txBody>
      </p:sp>
      <p:sp>
        <p:nvSpPr>
          <p:cNvPr id="202756" name="Subtitle 4">
            <a:extLst>
              <a:ext uri="{FF2B5EF4-FFF2-40B4-BE49-F238E27FC236}">
                <a16:creationId xmlns:a16="http://schemas.microsoft.com/office/drawing/2014/main" id="{C2F83D93-0D58-4D0A-B78D-3D14FA4731CF}"/>
              </a:ext>
            </a:extLst>
          </p:cNvPr>
          <p:cNvSpPr txBox="1">
            <a:spLocks/>
          </p:cNvSpPr>
          <p:nvPr/>
        </p:nvSpPr>
        <p:spPr bwMode="auto">
          <a:xfrm>
            <a:off x="261668" y="5266426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almutaqaddmu lahum mariqun</a:t>
            </a:r>
          </a:p>
        </p:txBody>
      </p:sp>
      <p:sp>
        <p:nvSpPr>
          <p:cNvPr id="202757" name="Text Box 13">
            <a:extLst>
              <a:ext uri="{FF2B5EF4-FFF2-40B4-BE49-F238E27FC236}">
                <a16:creationId xmlns:a16="http://schemas.microsoft.com/office/drawing/2014/main" id="{82AA1CC6-63F2-4711-B283-3E8C89F3E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2758" name="Text Box 13">
            <a:extLst>
              <a:ext uri="{FF2B5EF4-FFF2-40B4-BE49-F238E27FC236}">
                <a16:creationId xmlns:a16="http://schemas.microsoft.com/office/drawing/2014/main" id="{F280CAD7-A47B-4E56-BCEC-BFC36511D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FB21CA25-76EA-46FC-B86D-681605EB2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وَالْمُتَأَخِّرُ عَنْهُمْ زَاهِقٌ،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B01CADAB-9379-40A2-ADA0-0F140E9FD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/>
              </a:rPr>
              <a:t>and he misses them will lose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پیچھے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جانے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نابود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جائے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گا</a:t>
            </a:r>
            <a:endParaRPr lang="en-US" dirty="0" err="1"/>
          </a:p>
          <a:p>
            <a:pPr marL="342900" indent="-342900">
              <a:defRPr/>
            </a:pPr>
            <a:endParaRPr lang="en-US" sz="3600" kern="1200"/>
          </a:p>
        </p:txBody>
      </p:sp>
      <p:sp>
        <p:nvSpPr>
          <p:cNvPr id="203780" name="Subtitle 4">
            <a:extLst>
              <a:ext uri="{FF2B5EF4-FFF2-40B4-BE49-F238E27FC236}">
                <a16:creationId xmlns:a16="http://schemas.microsoft.com/office/drawing/2014/main" id="{3B48AB44-0EDD-4243-A48F-97E94903870B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wal-mutakhkhru `anhum zahiqun</a:t>
            </a:r>
          </a:p>
        </p:txBody>
      </p:sp>
      <p:sp>
        <p:nvSpPr>
          <p:cNvPr id="203781" name="Text Box 13">
            <a:extLst>
              <a:ext uri="{FF2B5EF4-FFF2-40B4-BE49-F238E27FC236}">
                <a16:creationId xmlns:a16="http://schemas.microsoft.com/office/drawing/2014/main" id="{26855648-EAE3-4E93-B632-3245C5F9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3782" name="Text Box 13">
            <a:extLst>
              <a:ext uri="{FF2B5EF4-FFF2-40B4-BE49-F238E27FC236}">
                <a16:creationId xmlns:a16="http://schemas.microsoft.com/office/drawing/2014/main" id="{0DB83FD1-71FA-4247-83AE-CA8D3A008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C956783C-562A-4BEB-9FF5-9123F6117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وَاللازِمُ لَهُمْ لاحِقٌ.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8F895DE-D99F-40E2-84D7-DF178170B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but he who adheres to them will win.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ساتھ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رہنے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حق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تک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پہنچ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جائے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گا</a:t>
            </a:r>
            <a:endParaRPr lang="en-US" dirty="0" err="1"/>
          </a:p>
        </p:txBody>
      </p:sp>
      <p:sp>
        <p:nvSpPr>
          <p:cNvPr id="204804" name="Subtitle 4">
            <a:extLst>
              <a:ext uri="{FF2B5EF4-FFF2-40B4-BE49-F238E27FC236}">
                <a16:creationId xmlns:a16="http://schemas.microsoft.com/office/drawing/2014/main" id="{B9C45280-9FBD-4DEE-9F24-A526A71221F0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wal-lazimu lahum lahiqun</a:t>
            </a:r>
          </a:p>
        </p:txBody>
      </p:sp>
      <p:sp>
        <p:nvSpPr>
          <p:cNvPr id="204805" name="Text Box 13">
            <a:extLst>
              <a:ext uri="{FF2B5EF4-FFF2-40B4-BE49-F238E27FC236}">
                <a16:creationId xmlns:a16="http://schemas.microsoft.com/office/drawing/2014/main" id="{0D51368A-E208-438D-8122-EA11C3F7C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4806" name="Text Box 13">
            <a:extLst>
              <a:ext uri="{FF2B5EF4-FFF2-40B4-BE49-F238E27FC236}">
                <a16:creationId xmlns:a16="http://schemas.microsoft.com/office/drawing/2014/main" id="{B54DB749-BBA8-4DA1-99FE-555D5ECEC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4785D95D-843F-4B86-8CDB-3046F2640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صَلِّ عَلَى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18A7551A-A677-4C96-94BE-E628AE82C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(please do) send blessings upon Muhammad and the Household of Muhammad—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! 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نازل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/>
          </a:p>
        </p:txBody>
      </p:sp>
      <p:sp>
        <p:nvSpPr>
          <p:cNvPr id="205828" name="Subtitle 4">
            <a:extLst>
              <a:ext uri="{FF2B5EF4-FFF2-40B4-BE49-F238E27FC236}">
                <a16:creationId xmlns:a16="http://schemas.microsoft.com/office/drawing/2014/main" id="{83A9AD29-EE07-4203-BA0C-04D971CF1F71}"/>
              </a:ext>
            </a:extLst>
          </p:cNvPr>
          <p:cNvSpPr txBox="1">
            <a:spLocks/>
          </p:cNvSpPr>
          <p:nvPr/>
        </p:nvSpPr>
        <p:spPr bwMode="auto">
          <a:xfrm>
            <a:off x="261668" y="5237672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205829" name="Text Box 13">
            <a:extLst>
              <a:ext uri="{FF2B5EF4-FFF2-40B4-BE49-F238E27FC236}">
                <a16:creationId xmlns:a16="http://schemas.microsoft.com/office/drawing/2014/main" id="{4FDCB9BB-C1BE-445D-8394-993B25DDD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5830" name="Text Box 13">
            <a:extLst>
              <a:ext uri="{FF2B5EF4-FFF2-40B4-BE49-F238E27FC236}">
                <a16:creationId xmlns:a16="http://schemas.microsoft.com/office/drawing/2014/main" id="{908BEA28-1D14-4F03-AD71-E84E0FA92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5F536EAE-FE59-40B2-93C5-CEA2A903B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الْكَهْفِ الْحَصِينِ،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2F86225D-F17B-4BCA-BA9D-8582736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impregnable shelter;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جو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پائیدار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جائے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پناہ</a:t>
            </a:r>
            <a:endParaRPr lang="en-US" dirty="0" err="1"/>
          </a:p>
        </p:txBody>
      </p:sp>
      <p:sp>
        <p:nvSpPr>
          <p:cNvPr id="206852" name="Subtitle 4">
            <a:extLst>
              <a:ext uri="{FF2B5EF4-FFF2-40B4-BE49-F238E27FC236}">
                <a16:creationId xmlns:a16="http://schemas.microsoft.com/office/drawing/2014/main" id="{84D2F25C-FBDD-4DEA-B083-D05D948E6AF6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alkahfi alhasini</a:t>
            </a:r>
          </a:p>
        </p:txBody>
      </p:sp>
      <p:sp>
        <p:nvSpPr>
          <p:cNvPr id="206853" name="Text Box 13">
            <a:extLst>
              <a:ext uri="{FF2B5EF4-FFF2-40B4-BE49-F238E27FC236}">
                <a16:creationId xmlns:a16="http://schemas.microsoft.com/office/drawing/2014/main" id="{67095CF0-2336-4585-867B-171EE72B3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6854" name="Text Box 13">
            <a:extLst>
              <a:ext uri="{FF2B5EF4-FFF2-40B4-BE49-F238E27FC236}">
                <a16:creationId xmlns:a16="http://schemas.microsoft.com/office/drawing/2014/main" id="{C7E0B0DB-7C7C-4E59-A84B-57CB15965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E8BEE029-600B-4A47-B05D-0334B1EB5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وَغِيَاثِ الْمُضْطَرِّ الْمُسْتَكِينِ،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B0776D8-AAE4-459B-9130-05894C2B5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/>
              </a:rPr>
              <a:t>and the succorers of the helpless, distressed ones;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ar-SA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پریشان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بے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چارے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فریاد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پہنچنے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والے</a:t>
            </a:r>
            <a:r>
              <a:rPr lang="en-US" sz="3600" kern="1200" dirty="0">
                <a:ea typeface="+mn-lt"/>
                <a:cs typeface="+mn-lt"/>
              </a:rPr>
              <a:t>،</a:t>
            </a:r>
            <a:endParaRPr lang="en-US" dirty="0"/>
          </a:p>
        </p:txBody>
      </p:sp>
      <p:sp>
        <p:nvSpPr>
          <p:cNvPr id="207876" name="Subtitle 4">
            <a:extLst>
              <a:ext uri="{FF2B5EF4-FFF2-40B4-BE49-F238E27FC236}">
                <a16:creationId xmlns:a16="http://schemas.microsoft.com/office/drawing/2014/main" id="{08A6E3C0-7ECC-4BFC-B530-A0C96FC0F991}"/>
              </a:ext>
            </a:extLst>
          </p:cNvPr>
          <p:cNvSpPr txBox="1">
            <a:spLocks/>
          </p:cNvSpPr>
          <p:nvPr/>
        </p:nvSpPr>
        <p:spPr bwMode="auto">
          <a:xfrm>
            <a:off x="261668" y="507952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ghiyathi almudtarr almustakini</a:t>
            </a:r>
          </a:p>
        </p:txBody>
      </p:sp>
      <p:sp>
        <p:nvSpPr>
          <p:cNvPr id="207877" name="Text Box 13">
            <a:extLst>
              <a:ext uri="{FF2B5EF4-FFF2-40B4-BE49-F238E27FC236}">
                <a16:creationId xmlns:a16="http://schemas.microsoft.com/office/drawing/2014/main" id="{17F1A608-6337-41FA-A992-971D53422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7878" name="Text Box 13">
            <a:extLst>
              <a:ext uri="{FF2B5EF4-FFF2-40B4-BE49-F238E27FC236}">
                <a16:creationId xmlns:a16="http://schemas.microsoft.com/office/drawing/2014/main" id="{7412E9A1-E50C-4A26-9B87-618D42787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C2B4948B-87F3-4346-91C2-42729AA1D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وَمَلْجَاَ الْهَارِبِينَ،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0ACE6F75-6BF0-42C9-AF94-783D1C876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haven of the fugitives;</a:t>
            </a:r>
          </a:p>
          <a:p>
            <a:pPr marL="342900" indent="-342900">
              <a:defRPr/>
            </a:pPr>
            <a:r>
              <a:rPr lang="en-US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بھاگنے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ڈرنے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کیلئے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جائے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امان</a:t>
            </a:r>
            <a:endParaRPr lang="en-US" dirty="0" err="1"/>
          </a:p>
        </p:txBody>
      </p:sp>
      <p:sp>
        <p:nvSpPr>
          <p:cNvPr id="208900" name="Subtitle 4">
            <a:extLst>
              <a:ext uri="{FF2B5EF4-FFF2-40B4-BE49-F238E27FC236}">
                <a16:creationId xmlns:a16="http://schemas.microsoft.com/office/drawing/2014/main" id="{AC7059BF-C9D5-433C-94A1-131303A2C271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malja alharibina</a:t>
            </a:r>
          </a:p>
        </p:txBody>
      </p:sp>
      <p:sp>
        <p:nvSpPr>
          <p:cNvPr id="208901" name="Text Box 13">
            <a:extLst>
              <a:ext uri="{FF2B5EF4-FFF2-40B4-BE49-F238E27FC236}">
                <a16:creationId xmlns:a16="http://schemas.microsoft.com/office/drawing/2014/main" id="{E867D806-7564-4F3D-953D-380EAD82C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8902" name="Text Box 13">
            <a:extLst>
              <a:ext uri="{FF2B5EF4-FFF2-40B4-BE49-F238E27FC236}">
                <a16:creationId xmlns:a16="http://schemas.microsoft.com/office/drawing/2014/main" id="{4A047627-CE4F-4936-86F8-68073FE72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0E5A5B2E-19F6-431A-85EB-133FA4786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884238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اَللَّهُمَّ صَلِّ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عَلَىٰ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8C9AD4F8-5C2F-46A0-8B3B-5A67572E3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! 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نازل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191492" name="Subtitle 4">
            <a:extLst>
              <a:ext uri="{FF2B5EF4-FFF2-40B4-BE49-F238E27FC236}">
                <a16:creationId xmlns:a16="http://schemas.microsoft.com/office/drawing/2014/main" id="{7BA2C4B6-1784-4079-BC91-1BBD53FAC50C}"/>
              </a:ext>
            </a:extLst>
          </p:cNvPr>
          <p:cNvSpPr txBox="1">
            <a:spLocks/>
          </p:cNvSpPr>
          <p:nvPr/>
        </p:nvSpPr>
        <p:spPr bwMode="auto">
          <a:xfrm>
            <a:off x="232913" y="53483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191493" name="Text Box 13">
            <a:extLst>
              <a:ext uri="{FF2B5EF4-FFF2-40B4-BE49-F238E27FC236}">
                <a16:creationId xmlns:a16="http://schemas.microsoft.com/office/drawing/2014/main" id="{D747B161-0839-45B4-870C-1CD43877B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1494" name="Text Box 13">
            <a:extLst>
              <a:ext uri="{FF2B5EF4-FFF2-40B4-BE49-F238E27FC236}">
                <a16:creationId xmlns:a16="http://schemas.microsoft.com/office/drawing/2014/main" id="{A48F7325-1EE1-42D5-883D-B6C965D9A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1537393B-A1C2-464B-AD0F-3CFAF437F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وَعِصْمَةِ الْمُعْتَصِمِينَ.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50DF51E3-46E4-4A09-9DCD-1A415AA12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asylum of those who seek refuge.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ساتھ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رہنے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والوں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نگہدار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ہیں</a:t>
            </a:r>
            <a:endParaRPr lang="en-US" dirty="0" err="1"/>
          </a:p>
        </p:txBody>
      </p:sp>
      <p:sp>
        <p:nvSpPr>
          <p:cNvPr id="209924" name="Subtitle 4">
            <a:extLst>
              <a:ext uri="{FF2B5EF4-FFF2-40B4-BE49-F238E27FC236}">
                <a16:creationId xmlns:a16="http://schemas.microsoft.com/office/drawing/2014/main" id="{03F9CD77-A94F-4E1D-B112-0EBED4130719}"/>
              </a:ext>
            </a:extLst>
          </p:cNvPr>
          <p:cNvSpPr txBox="1">
            <a:spLocks/>
          </p:cNvSpPr>
          <p:nvPr/>
        </p:nvSpPr>
        <p:spPr bwMode="auto">
          <a:xfrm>
            <a:off x="304800" y="506514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`ismati almu`tasimina</a:t>
            </a:r>
          </a:p>
        </p:txBody>
      </p:sp>
      <p:sp>
        <p:nvSpPr>
          <p:cNvPr id="209925" name="Text Box 13">
            <a:extLst>
              <a:ext uri="{FF2B5EF4-FFF2-40B4-BE49-F238E27FC236}">
                <a16:creationId xmlns:a16="http://schemas.microsoft.com/office/drawing/2014/main" id="{DD78B49F-5459-4CC3-BCA7-A1746BECF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09926" name="Text Box 13">
            <a:extLst>
              <a:ext uri="{FF2B5EF4-FFF2-40B4-BE49-F238E27FC236}">
                <a16:creationId xmlns:a16="http://schemas.microsoft.com/office/drawing/2014/main" id="{655E50DD-7802-4E43-9B3C-6EB4E831F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2A83A37D-22D2-4560-8D34-2BFE87AA1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صَلِّ عَلَى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0A06B6E0-0AC2-4379-AB43-3FD1CA7C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(please do) send blessings upon Muhammad and the Household of Muhammad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نازل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10948" name="Subtitle 4">
            <a:extLst>
              <a:ext uri="{FF2B5EF4-FFF2-40B4-BE49-F238E27FC236}">
                <a16:creationId xmlns:a16="http://schemas.microsoft.com/office/drawing/2014/main" id="{95581274-BE84-4CD0-93CF-FF6ACE615839}"/>
              </a:ext>
            </a:extLst>
          </p:cNvPr>
          <p:cNvSpPr txBox="1">
            <a:spLocks/>
          </p:cNvSpPr>
          <p:nvPr/>
        </p:nvSpPr>
        <p:spPr bwMode="auto">
          <a:xfrm>
            <a:off x="261668" y="5467709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210949" name="Text Box 13">
            <a:extLst>
              <a:ext uri="{FF2B5EF4-FFF2-40B4-BE49-F238E27FC236}">
                <a16:creationId xmlns:a16="http://schemas.microsoft.com/office/drawing/2014/main" id="{486A37E5-2CDA-419E-97E9-E0F474BF9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0950" name="Text Box 13">
            <a:extLst>
              <a:ext uri="{FF2B5EF4-FFF2-40B4-BE49-F238E27FC236}">
                <a16:creationId xmlns:a16="http://schemas.microsoft.com/office/drawing/2014/main" id="{F5754D64-EC04-4666-8E42-CD079B62F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C7A94DCD-0C0E-45A8-A70C-5B64E02A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صَلاةً كَثِيرَةً تَكُونُ لَهُمْ رِضاً،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118A3E02-62E3-4376-B231-9B802927B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much blessings that please them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بہت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بہت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جوان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لیے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وجہ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خوشنودی</a:t>
            </a:r>
            <a:endParaRPr lang="en-US" dirty="0" err="1"/>
          </a:p>
        </p:txBody>
      </p:sp>
      <p:sp>
        <p:nvSpPr>
          <p:cNvPr id="211972" name="Subtitle 4">
            <a:extLst>
              <a:ext uri="{FF2B5EF4-FFF2-40B4-BE49-F238E27FC236}">
                <a16:creationId xmlns:a16="http://schemas.microsoft.com/office/drawing/2014/main" id="{7E50DC76-7FC3-4B46-BDC2-B8D2150116F8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salatan kathiratan takunu lahum ridan</a:t>
            </a:r>
          </a:p>
        </p:txBody>
      </p:sp>
      <p:sp>
        <p:nvSpPr>
          <p:cNvPr id="211973" name="Text Box 13">
            <a:extLst>
              <a:ext uri="{FF2B5EF4-FFF2-40B4-BE49-F238E27FC236}">
                <a16:creationId xmlns:a16="http://schemas.microsoft.com/office/drawing/2014/main" id="{C16B4AD6-4733-4574-8EF1-38154E0E1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1974" name="Text Box 13">
            <a:extLst>
              <a:ext uri="{FF2B5EF4-FFF2-40B4-BE49-F238E27FC236}">
                <a16:creationId xmlns:a16="http://schemas.microsoft.com/office/drawing/2014/main" id="{1ED8BD1D-3625-4729-8338-F6D02A167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F1479C55-A597-408C-9D2D-5739ED459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وَلِحَقِّ مُحَمَّدٍ وَآلِ مُحَمَّدٍ أَدَاءً وَقَضَاءً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ECC0F5DE-1EBE-40D4-8683-7715FD7A6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settle all (our) duties towards Muhammad and the Household of Muhammad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(ع) 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واجب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حق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ادائیگی</a:t>
            </a:r>
            <a:endParaRPr lang="en-US" dirty="0" err="1"/>
          </a:p>
        </p:txBody>
      </p:sp>
      <p:sp>
        <p:nvSpPr>
          <p:cNvPr id="212996" name="Subtitle 4">
            <a:extLst>
              <a:ext uri="{FF2B5EF4-FFF2-40B4-BE49-F238E27FC236}">
                <a16:creationId xmlns:a16="http://schemas.microsoft.com/office/drawing/2014/main" id="{0995C879-32DA-4F4B-9006-91A018FBFCE8}"/>
              </a:ext>
            </a:extLst>
          </p:cNvPr>
          <p:cNvSpPr txBox="1">
            <a:spLocks/>
          </p:cNvSpPr>
          <p:nvPr/>
        </p:nvSpPr>
        <p:spPr bwMode="auto">
          <a:xfrm>
            <a:off x="261668" y="539582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lihaqq muhammadin wa ali muhammadin ada‘an wa qada‘an </a:t>
            </a:r>
          </a:p>
        </p:txBody>
      </p:sp>
      <p:sp>
        <p:nvSpPr>
          <p:cNvPr id="212997" name="Text Box 13">
            <a:extLst>
              <a:ext uri="{FF2B5EF4-FFF2-40B4-BE49-F238E27FC236}">
                <a16:creationId xmlns:a16="http://schemas.microsoft.com/office/drawing/2014/main" id="{FCF2CCBB-4421-4CFF-BB6E-DA2913942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2998" name="Text Box 13">
            <a:extLst>
              <a:ext uri="{FF2B5EF4-FFF2-40B4-BE49-F238E27FC236}">
                <a16:creationId xmlns:a16="http://schemas.microsoft.com/office/drawing/2014/main" id="{75A7F70F-BCF0-427F-B91E-8B016D42C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C1BD1539-9911-4BEF-93CF-91E9B2CA6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بِحَوْلٍ مِنْكَ وَقُوَّةٍ يَا رَبَّ الْعَالَمِينَ.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C6781EB2-5DC5-4DC0-9277-10E24B2E8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by Your might and power; O the Lord of the worlds.</a:t>
            </a:r>
          </a:p>
          <a:p>
            <a:pPr marL="342900" indent="-342900">
              <a:defRPr/>
            </a:pPr>
            <a:r>
              <a:rPr lang="en-US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اس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پورا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کاموجب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تیری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قوت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طاقت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جہانوں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پروردگار</a:t>
            </a:r>
            <a:endParaRPr lang="en-US" dirty="0" err="1"/>
          </a:p>
        </p:txBody>
      </p:sp>
      <p:sp>
        <p:nvSpPr>
          <p:cNvPr id="214020" name="Subtitle 4">
            <a:extLst>
              <a:ext uri="{FF2B5EF4-FFF2-40B4-BE49-F238E27FC236}">
                <a16:creationId xmlns:a16="http://schemas.microsoft.com/office/drawing/2014/main" id="{AC1ABDEC-CE1D-4374-86F2-CFBE8FD88389}"/>
              </a:ext>
            </a:extLst>
          </p:cNvPr>
          <p:cNvSpPr txBox="1">
            <a:spLocks/>
          </p:cNvSpPr>
          <p:nvPr/>
        </p:nvSpPr>
        <p:spPr bwMode="auto">
          <a:xfrm>
            <a:off x="232913" y="54245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bihawlin minka wa quwwatin ya rabb al`alamina</a:t>
            </a:r>
          </a:p>
        </p:txBody>
      </p:sp>
      <p:sp>
        <p:nvSpPr>
          <p:cNvPr id="214021" name="Text Box 13">
            <a:extLst>
              <a:ext uri="{FF2B5EF4-FFF2-40B4-BE49-F238E27FC236}">
                <a16:creationId xmlns:a16="http://schemas.microsoft.com/office/drawing/2014/main" id="{390B512C-8D25-4B75-A6C2-E94968F36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4022" name="Text Box 13">
            <a:extLst>
              <a:ext uri="{FF2B5EF4-FFF2-40B4-BE49-F238E27FC236}">
                <a16:creationId xmlns:a16="http://schemas.microsoft.com/office/drawing/2014/main" id="{B0715F91-66A1-4109-A0D5-D2ED9E6E3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55C7FBF6-B827-45C8-852A-4C45EE4EB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صَلِّ عَلَى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75ED5ED5-FC6B-4891-9E21-232E4C30F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(please do) send blessings upon Muhammad and the Household of Muhammad—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نازل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15044" name="Subtitle 4">
            <a:extLst>
              <a:ext uri="{FF2B5EF4-FFF2-40B4-BE49-F238E27FC236}">
                <a16:creationId xmlns:a16="http://schemas.microsoft.com/office/drawing/2014/main" id="{BB6451E8-FFEE-465E-8F15-D17C44E2A90D}"/>
              </a:ext>
            </a:extLst>
          </p:cNvPr>
          <p:cNvSpPr txBox="1">
            <a:spLocks/>
          </p:cNvSpPr>
          <p:nvPr/>
        </p:nvSpPr>
        <p:spPr bwMode="auto">
          <a:xfrm>
            <a:off x="261668" y="5280804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215045" name="Text Box 13">
            <a:extLst>
              <a:ext uri="{FF2B5EF4-FFF2-40B4-BE49-F238E27FC236}">
                <a16:creationId xmlns:a16="http://schemas.microsoft.com/office/drawing/2014/main" id="{E2F86053-81C9-4D95-92F3-C66E09D0F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5046" name="Text Box 13">
            <a:extLst>
              <a:ext uri="{FF2B5EF4-FFF2-40B4-BE49-F238E27FC236}">
                <a16:creationId xmlns:a16="http://schemas.microsoft.com/office/drawing/2014/main" id="{8188148B-99B9-42CC-B7A7-3C45D3848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8D9E55DD-6132-400A-A4DD-6369143ED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الطَّيِّبِينَ الأَبْرَارِ الأَخْيَارِ،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00DA7B06-A5C9-4235-B167-D4ED906E5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pure, the pious, the righteous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جو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پاکیزہ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تر</a:t>
            </a:r>
            <a:r>
              <a:rPr lang="en-US" sz="3600" kern="1200" dirty="0">
                <a:ea typeface="+mn-lt"/>
                <a:cs typeface="+mn-lt"/>
              </a:rPr>
              <a:t>، </a:t>
            </a:r>
            <a:r>
              <a:rPr lang="en-US" sz="3600" kern="1200" dirty="0" err="1">
                <a:ea typeface="+mn-lt"/>
                <a:cs typeface="+mn-lt"/>
              </a:rPr>
              <a:t>خوش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کردار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نیکو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ہیں</a:t>
            </a:r>
            <a:endParaRPr lang="en-US" dirty="0" err="1"/>
          </a:p>
        </p:txBody>
      </p:sp>
      <p:sp>
        <p:nvSpPr>
          <p:cNvPr id="216068" name="Subtitle 4">
            <a:extLst>
              <a:ext uri="{FF2B5EF4-FFF2-40B4-BE49-F238E27FC236}">
                <a16:creationId xmlns:a16="http://schemas.microsoft.com/office/drawing/2014/main" id="{A99915A1-617E-4114-846F-25191B835B1A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alttayyibina alabrari al-akhyari</a:t>
            </a:r>
          </a:p>
        </p:txBody>
      </p:sp>
      <p:sp>
        <p:nvSpPr>
          <p:cNvPr id="216069" name="Text Box 13">
            <a:extLst>
              <a:ext uri="{FF2B5EF4-FFF2-40B4-BE49-F238E27FC236}">
                <a16:creationId xmlns:a16="http://schemas.microsoft.com/office/drawing/2014/main" id="{01544F42-65B4-4F95-A416-8B0610563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6070" name="Text Box 13">
            <a:extLst>
              <a:ext uri="{FF2B5EF4-FFF2-40B4-BE49-F238E27FC236}">
                <a16:creationId xmlns:a16="http://schemas.microsoft.com/office/drawing/2014/main" id="{85A8DFF3-E550-43A5-A21A-CED8602DD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68625BBC-8A6A-40F4-9F30-18D2C9A1B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الَّذِينَ أَوْجَبْتَ حُقُوقَهُمْ،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D87A7D1-0B59-407D-9DBB-3837E7F0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rights have been made incumbent upon us by You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جن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حقوق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واجب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کیے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17092" name="Subtitle 4">
            <a:extLst>
              <a:ext uri="{FF2B5EF4-FFF2-40B4-BE49-F238E27FC236}">
                <a16:creationId xmlns:a16="http://schemas.microsoft.com/office/drawing/2014/main" id="{626817D3-CFEF-4F7F-BE47-CF3BB9EC2530}"/>
              </a:ext>
            </a:extLst>
          </p:cNvPr>
          <p:cNvSpPr txBox="1">
            <a:spLocks/>
          </p:cNvSpPr>
          <p:nvPr/>
        </p:nvSpPr>
        <p:spPr bwMode="auto">
          <a:xfrm>
            <a:off x="261668" y="538144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alladhina awjabta huquqahum</a:t>
            </a:r>
          </a:p>
        </p:txBody>
      </p:sp>
      <p:sp>
        <p:nvSpPr>
          <p:cNvPr id="217093" name="Text Box 13">
            <a:extLst>
              <a:ext uri="{FF2B5EF4-FFF2-40B4-BE49-F238E27FC236}">
                <a16:creationId xmlns:a16="http://schemas.microsoft.com/office/drawing/2014/main" id="{5CEC4003-9278-4EFF-BCF1-42E3D1E5D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7094" name="Text Box 13">
            <a:extLst>
              <a:ext uri="{FF2B5EF4-FFF2-40B4-BE49-F238E27FC236}">
                <a16:creationId xmlns:a16="http://schemas.microsoft.com/office/drawing/2014/main" id="{72854F03-B71C-4EB1-BD0F-DE812B292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5BD8658E-1ECE-4EF3-A2CB-307052144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وَفَرَضْتَ طَاعَتَهُمْ وَوِلايَتَهُمْ.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F8272BF9-3590-4314-B3BC-2EF1B96BD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obedience to whom has been deemed obligatory upon us by You and whose (divinely commissioned) leadership has been (also) deemed obligatory upon us by You.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اطاعت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محبت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فرض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قرار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دیا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ہے</a:t>
            </a:r>
            <a:endParaRPr lang="en-US" dirty="0" err="1"/>
          </a:p>
        </p:txBody>
      </p:sp>
      <p:sp>
        <p:nvSpPr>
          <p:cNvPr id="218116" name="Subtitle 4">
            <a:extLst>
              <a:ext uri="{FF2B5EF4-FFF2-40B4-BE49-F238E27FC236}">
                <a16:creationId xmlns:a16="http://schemas.microsoft.com/office/drawing/2014/main" id="{F5C0D642-7000-4282-906A-685818FB8D90}"/>
              </a:ext>
            </a:extLst>
          </p:cNvPr>
          <p:cNvSpPr txBox="1">
            <a:spLocks/>
          </p:cNvSpPr>
          <p:nvPr/>
        </p:nvSpPr>
        <p:spPr bwMode="auto">
          <a:xfrm>
            <a:off x="132272" y="6183702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faradta ta`atahum wa wilaiyatahum</a:t>
            </a:r>
          </a:p>
        </p:txBody>
      </p:sp>
      <p:sp>
        <p:nvSpPr>
          <p:cNvPr id="218117" name="Text Box 13">
            <a:extLst>
              <a:ext uri="{FF2B5EF4-FFF2-40B4-BE49-F238E27FC236}">
                <a16:creationId xmlns:a16="http://schemas.microsoft.com/office/drawing/2014/main" id="{A3A0E551-C4DC-42B2-97AB-232325618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8118" name="Text Box 13">
            <a:extLst>
              <a:ext uri="{FF2B5EF4-FFF2-40B4-BE49-F238E27FC236}">
                <a16:creationId xmlns:a16="http://schemas.microsoft.com/office/drawing/2014/main" id="{A87F4622-E971-4BA9-A785-8198BB5F4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C292F423-F0AD-422B-8C85-A9D2FBA62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صَلِّ عَلَى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03905365-C51D-4C59-BE34-5D4211F00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(please do) send blessings upon Muhammad and the Household of Muhammad;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نازل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/>
          </a:p>
        </p:txBody>
      </p:sp>
      <p:sp>
        <p:nvSpPr>
          <p:cNvPr id="219140" name="Subtitle 4">
            <a:extLst>
              <a:ext uri="{FF2B5EF4-FFF2-40B4-BE49-F238E27FC236}">
                <a16:creationId xmlns:a16="http://schemas.microsoft.com/office/drawing/2014/main" id="{F2288B1F-AE0C-47C5-8CC4-B1A9D00B8BDC}"/>
              </a:ext>
            </a:extLst>
          </p:cNvPr>
          <p:cNvSpPr txBox="1">
            <a:spLocks/>
          </p:cNvSpPr>
          <p:nvPr/>
        </p:nvSpPr>
        <p:spPr bwMode="auto">
          <a:xfrm>
            <a:off x="161026" y="5539596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 </a:t>
            </a:r>
          </a:p>
        </p:txBody>
      </p:sp>
      <p:sp>
        <p:nvSpPr>
          <p:cNvPr id="219141" name="Text Box 13">
            <a:extLst>
              <a:ext uri="{FF2B5EF4-FFF2-40B4-BE49-F238E27FC236}">
                <a16:creationId xmlns:a16="http://schemas.microsoft.com/office/drawing/2014/main" id="{699A4718-1A05-4CCD-A91B-EB0C09264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19142" name="Text Box 13">
            <a:extLst>
              <a:ext uri="{FF2B5EF4-FFF2-40B4-BE49-F238E27FC236}">
                <a16:creationId xmlns:a16="http://schemas.microsoft.com/office/drawing/2014/main" id="{E276FB7B-F639-42AD-BFED-502751EDC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E1D4CD02-BB57-4A5C-AECC-4A6A9FBE8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731838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بِسْمِ اللَّهِ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الرَّحْمَٰنِ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الرَّحِيمِ</a:t>
            </a:r>
            <a:endParaRPr lang="en-US" sz="8000" kern="1200" dirty="0"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130CEC8A-DE56-4F75-B831-565F68D21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192516" name="Subtitle 4">
            <a:extLst>
              <a:ext uri="{FF2B5EF4-FFF2-40B4-BE49-F238E27FC236}">
                <a16:creationId xmlns:a16="http://schemas.microsoft.com/office/drawing/2014/main" id="{7FBB462E-3BF1-4A64-A604-61CCCC1186EC}"/>
              </a:ext>
            </a:extLst>
          </p:cNvPr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bismi allahi alrrahmini alrrahimi </a:t>
            </a:r>
          </a:p>
        </p:txBody>
      </p:sp>
      <p:sp>
        <p:nvSpPr>
          <p:cNvPr id="192517" name="Text Box 13">
            <a:extLst>
              <a:ext uri="{FF2B5EF4-FFF2-40B4-BE49-F238E27FC236}">
                <a16:creationId xmlns:a16="http://schemas.microsoft.com/office/drawing/2014/main" id="{9148BE4F-3791-43DC-BEE6-94785FF6F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2518" name="Text Box 13">
            <a:extLst>
              <a:ext uri="{FF2B5EF4-FFF2-40B4-BE49-F238E27FC236}">
                <a16:creationId xmlns:a16="http://schemas.microsoft.com/office/drawing/2014/main" id="{36B1F0E2-F408-44F6-8E91-DA0BAE4C7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E3DDCA1C-9ECF-4A29-825A-E37F076AF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وَاعْمُرْ قَلْبِي بِطَاعَتِكَ،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588DC9A2-2C02-49EB-8BA9-E136C1BC2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/>
              </a:rPr>
              <a:t>and fill in my heart with the obedience to You;</a:t>
            </a:r>
            <a:endParaRPr lang="en-US" sz="3600" b="1" kern="1200" dirty="0">
              <a:ea typeface="MS Mincho" pitchFamily="49" charset="-128"/>
            </a:endParaRP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اطاعت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آباد</a:t>
            </a:r>
            <a:r>
              <a:rPr lang="ar-SA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sz="3600" b="1" kern="1200" dirty="0" err="1">
              <a:ea typeface="MS Mincho" pitchFamily="49" charset="-128"/>
            </a:endParaRPr>
          </a:p>
        </p:txBody>
      </p:sp>
      <p:sp>
        <p:nvSpPr>
          <p:cNvPr id="220164" name="Subtitle 4">
            <a:extLst>
              <a:ext uri="{FF2B5EF4-FFF2-40B4-BE49-F238E27FC236}">
                <a16:creationId xmlns:a16="http://schemas.microsoft.com/office/drawing/2014/main" id="{147593B8-E020-4615-835D-B4E20E80A51A}"/>
              </a:ext>
            </a:extLst>
          </p:cNvPr>
          <p:cNvSpPr txBox="1">
            <a:spLocks/>
          </p:cNvSpPr>
          <p:nvPr/>
        </p:nvSpPr>
        <p:spPr bwMode="auto">
          <a:xfrm>
            <a:off x="261668" y="539582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a`mur qalby bita`atika</a:t>
            </a:r>
          </a:p>
        </p:txBody>
      </p:sp>
      <p:sp>
        <p:nvSpPr>
          <p:cNvPr id="220165" name="Text Box 13">
            <a:extLst>
              <a:ext uri="{FF2B5EF4-FFF2-40B4-BE49-F238E27FC236}">
                <a16:creationId xmlns:a16="http://schemas.microsoft.com/office/drawing/2014/main" id="{7537DF3E-8EDD-421C-961C-026C4C10E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0166" name="Text Box 13">
            <a:extLst>
              <a:ext uri="{FF2B5EF4-FFF2-40B4-BE49-F238E27FC236}">
                <a16:creationId xmlns:a16="http://schemas.microsoft.com/office/drawing/2014/main" id="{857CF2C8-5DDD-4F2A-849F-0895B6AED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4046ECED-0C5C-48F1-95A1-A31CDFFF4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وَلا تُخْزِنِي بِمَعْصِيَتِكَ،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00F95EF5-47F3-409A-A157-AF61AFB36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disgrace me by acts of disobedience to You;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اپنی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نافرمانی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مجھے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رسوا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خوار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21188" name="Subtitle 4">
            <a:extLst>
              <a:ext uri="{FF2B5EF4-FFF2-40B4-BE49-F238E27FC236}">
                <a16:creationId xmlns:a16="http://schemas.microsoft.com/office/drawing/2014/main" id="{20BB18ED-C9F0-475B-9ADE-E74727DF68F2}"/>
              </a:ext>
            </a:extLst>
          </p:cNvPr>
          <p:cNvSpPr txBox="1">
            <a:spLocks/>
          </p:cNvSpPr>
          <p:nvPr/>
        </p:nvSpPr>
        <p:spPr bwMode="auto">
          <a:xfrm>
            <a:off x="232913" y="5323936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la tukhziny bima`siyatika</a:t>
            </a:r>
          </a:p>
        </p:txBody>
      </p:sp>
      <p:sp>
        <p:nvSpPr>
          <p:cNvPr id="221189" name="Text Box 13">
            <a:extLst>
              <a:ext uri="{FF2B5EF4-FFF2-40B4-BE49-F238E27FC236}">
                <a16:creationId xmlns:a16="http://schemas.microsoft.com/office/drawing/2014/main" id="{9AD28785-2488-41F4-A3D4-0C19D5C31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1190" name="Text Box 13">
            <a:extLst>
              <a:ext uri="{FF2B5EF4-FFF2-40B4-BE49-F238E27FC236}">
                <a16:creationId xmlns:a16="http://schemas.microsoft.com/office/drawing/2014/main" id="{7B3A8FB2-90E4-480B-ACAF-8E2421153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052000AF-F9A4-46E9-A0BC-2F7CDFFEE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وَارْزُقْنِي مُوَاسَاةَ مَنْ قَتَّرْتَ عَلَيْهِ مِنْ رِزْقِكَ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27E41391-40F6-4A40-BA9F-7CD2976C7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me the feeling of sympathy towards those whom You have decided to straiten their sustenance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جس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رزق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تنگی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مجھے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اس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ہمدردی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توفیق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دے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22212" name="Subtitle 4">
            <a:extLst>
              <a:ext uri="{FF2B5EF4-FFF2-40B4-BE49-F238E27FC236}">
                <a16:creationId xmlns:a16="http://schemas.microsoft.com/office/drawing/2014/main" id="{F106C97B-5A63-4197-ACB1-BC059CFBAB1D}"/>
              </a:ext>
            </a:extLst>
          </p:cNvPr>
          <p:cNvSpPr txBox="1">
            <a:spLocks/>
          </p:cNvSpPr>
          <p:nvPr/>
        </p:nvSpPr>
        <p:spPr bwMode="auto">
          <a:xfrm>
            <a:off x="232913" y="565461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warzuqny mwasata man qattrta `alayhi min rizqika </a:t>
            </a:r>
          </a:p>
        </p:txBody>
      </p:sp>
      <p:sp>
        <p:nvSpPr>
          <p:cNvPr id="222213" name="Text Box 13">
            <a:extLst>
              <a:ext uri="{FF2B5EF4-FFF2-40B4-BE49-F238E27FC236}">
                <a16:creationId xmlns:a16="http://schemas.microsoft.com/office/drawing/2014/main" id="{17118FAC-76A0-4C27-AEAA-206C377D2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2214" name="Text Box 13">
            <a:extLst>
              <a:ext uri="{FF2B5EF4-FFF2-40B4-BE49-F238E27FC236}">
                <a16:creationId xmlns:a16="http://schemas.microsoft.com/office/drawing/2014/main" id="{560F9336-E08E-44C1-849F-1880FE71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AFE6386D-7F0F-43F6-903D-8961A70A8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بِمَا وَسَّعْتَ عَلَيَّ مِنْ فَضْلِكَ،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B0373709-7345-4353-974F-495DD1E5E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by means of Your favors that You have decided to make expansive for me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کیونکہ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فضل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ar-SA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میرے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رزق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فراخی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23236" name="Subtitle 4">
            <a:extLst>
              <a:ext uri="{FF2B5EF4-FFF2-40B4-BE49-F238E27FC236}">
                <a16:creationId xmlns:a16="http://schemas.microsoft.com/office/drawing/2014/main" id="{640F4BCE-2480-433C-A767-FA3F99E6857F}"/>
              </a:ext>
            </a:extLst>
          </p:cNvPr>
          <p:cNvSpPr txBox="1">
            <a:spLocks/>
          </p:cNvSpPr>
          <p:nvPr/>
        </p:nvSpPr>
        <p:spPr bwMode="auto">
          <a:xfrm>
            <a:off x="261668" y="5568351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v-SE" altLang="en-US" b="1" i="1">
                <a:ea typeface="MS Mincho" panose="02020609040205080304" pitchFamily="49" charset="-128"/>
              </a:rPr>
              <a:t>bima wa ss`ta `alayy min fadlika</a:t>
            </a:r>
          </a:p>
        </p:txBody>
      </p:sp>
      <p:sp>
        <p:nvSpPr>
          <p:cNvPr id="223237" name="Text Box 13">
            <a:extLst>
              <a:ext uri="{FF2B5EF4-FFF2-40B4-BE49-F238E27FC236}">
                <a16:creationId xmlns:a16="http://schemas.microsoft.com/office/drawing/2014/main" id="{DA571314-976B-4C24-987B-627AC32EE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3238" name="Text Box 13">
            <a:extLst>
              <a:ext uri="{FF2B5EF4-FFF2-40B4-BE49-F238E27FC236}">
                <a16:creationId xmlns:a16="http://schemas.microsoft.com/office/drawing/2014/main" id="{B4E0112E-FC92-42B4-9273-BE78A3168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19899D3B-C227-4AC1-BD3C-09C1C9290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وَنَشَرْتَ عَلَيَّ مِنْ عَدْلِكَ،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2FC3E421-BD19-407A-84F7-B83092127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by means of that with which You have covered me out of Your fairness;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مجھ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عدل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کوپھیلایا</a:t>
            </a:r>
            <a:endParaRPr lang="en-US" dirty="0" err="1"/>
          </a:p>
        </p:txBody>
      </p:sp>
      <p:sp>
        <p:nvSpPr>
          <p:cNvPr id="224260" name="Subtitle 4">
            <a:extLst>
              <a:ext uri="{FF2B5EF4-FFF2-40B4-BE49-F238E27FC236}">
                <a16:creationId xmlns:a16="http://schemas.microsoft.com/office/drawing/2014/main" id="{1E5D9F33-0E6F-4A58-92F6-F1CAA3511C9B}"/>
              </a:ext>
            </a:extLst>
          </p:cNvPr>
          <p:cNvSpPr txBox="1">
            <a:spLocks/>
          </p:cNvSpPr>
          <p:nvPr/>
        </p:nvSpPr>
        <p:spPr bwMode="auto">
          <a:xfrm>
            <a:off x="261668" y="5553974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wa nasharta `alayy min `adlika</a:t>
            </a:r>
          </a:p>
        </p:txBody>
      </p:sp>
      <p:sp>
        <p:nvSpPr>
          <p:cNvPr id="224261" name="Text Box 13">
            <a:extLst>
              <a:ext uri="{FF2B5EF4-FFF2-40B4-BE49-F238E27FC236}">
                <a16:creationId xmlns:a16="http://schemas.microsoft.com/office/drawing/2014/main" id="{CB31E501-3FE8-4BAB-8586-3EB97616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4262" name="Text Box 13">
            <a:extLst>
              <a:ext uri="{FF2B5EF4-FFF2-40B4-BE49-F238E27FC236}">
                <a16:creationId xmlns:a16="http://schemas.microsoft.com/office/drawing/2014/main" id="{BB67CDB7-5F4C-4C89-98AA-A7435E0B8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FF1E7222-87AE-4231-9B92-146859A64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وَأَحْيَيْتَنِي تَحْتَ ظِلِّكَ،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8A9D3477-026C-4043-8341-535E5EB0B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me live under Your shade.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مجھے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سائے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تلے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زندہ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رکھا</a:t>
            </a:r>
            <a:endParaRPr lang="en-US" dirty="0" err="1"/>
          </a:p>
        </p:txBody>
      </p:sp>
      <p:sp>
        <p:nvSpPr>
          <p:cNvPr id="225284" name="Subtitle 4">
            <a:extLst>
              <a:ext uri="{FF2B5EF4-FFF2-40B4-BE49-F238E27FC236}">
                <a16:creationId xmlns:a16="http://schemas.microsoft.com/office/drawing/2014/main" id="{BB3FC16A-CD58-4BAE-B9A7-E68E6BFB07D5}"/>
              </a:ext>
            </a:extLst>
          </p:cNvPr>
          <p:cNvSpPr txBox="1">
            <a:spLocks/>
          </p:cNvSpPr>
          <p:nvPr/>
        </p:nvSpPr>
        <p:spPr bwMode="auto">
          <a:xfrm>
            <a:off x="261668" y="5568351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ahiyaytany tahta zillka</a:t>
            </a:r>
          </a:p>
        </p:txBody>
      </p:sp>
      <p:sp>
        <p:nvSpPr>
          <p:cNvPr id="225285" name="Text Box 13">
            <a:extLst>
              <a:ext uri="{FF2B5EF4-FFF2-40B4-BE49-F238E27FC236}">
                <a16:creationId xmlns:a16="http://schemas.microsoft.com/office/drawing/2014/main" id="{AEF53E66-8F13-4252-8094-205541E43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5286" name="Text Box 13">
            <a:extLst>
              <a:ext uri="{FF2B5EF4-FFF2-40B4-BE49-F238E27FC236}">
                <a16:creationId xmlns:a16="http://schemas.microsoft.com/office/drawing/2014/main" id="{9C6BC817-658E-4A72-9EF9-76685B9D0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7D301EB-47D5-4C11-B0AE-74D4F8B79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وَهذَا شَهْرُ نَبِيِّكَ سَيِّدِ رُسُلِكَ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9517CF03-AF91-47C6-803A-5A22F9CBF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This is the month of Your Prophet and the Master of Your Messengers.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یہ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نبی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مہینہ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رسولوں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سردار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ہیں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26308" name="Subtitle 4">
            <a:extLst>
              <a:ext uri="{FF2B5EF4-FFF2-40B4-BE49-F238E27FC236}">
                <a16:creationId xmlns:a16="http://schemas.microsoft.com/office/drawing/2014/main" id="{FA1BB605-B457-47E9-B042-ECA29A2F5513}"/>
              </a:ext>
            </a:extLst>
          </p:cNvPr>
          <p:cNvSpPr txBox="1">
            <a:spLocks/>
          </p:cNvSpPr>
          <p:nvPr/>
        </p:nvSpPr>
        <p:spPr bwMode="auto">
          <a:xfrm>
            <a:off x="232913" y="585589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hadha shahru nabiyyka sayyidi rusulika</a:t>
            </a:r>
          </a:p>
        </p:txBody>
      </p:sp>
      <p:sp>
        <p:nvSpPr>
          <p:cNvPr id="226309" name="Text Box 13">
            <a:extLst>
              <a:ext uri="{FF2B5EF4-FFF2-40B4-BE49-F238E27FC236}">
                <a16:creationId xmlns:a16="http://schemas.microsoft.com/office/drawing/2014/main" id="{097E909D-40EA-4A40-9B87-98DAB10AC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6310" name="Text Box 13">
            <a:extLst>
              <a:ext uri="{FF2B5EF4-FFF2-40B4-BE49-F238E27FC236}">
                <a16:creationId xmlns:a16="http://schemas.microsoft.com/office/drawing/2014/main" id="{62642233-C13C-4C1D-8E78-F33FE17D5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85E096F8-62E0-4581-B6E5-1EBF17A5E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شَعْبَانُ الَّذِي حَفَفْتَهُ مِنْكَ بِالرَّحْمَةِ وَالرِّضْوَانِ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76AE2D1D-1EA0-4CE3-91EC-DA417A042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690004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It is Sha`ban, which You have encompassed with Your mercy and pleasure,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یہ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ماہ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شعبان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رضامندی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ساتھ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گھیرا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ہے</a:t>
            </a:r>
            <a:endParaRPr lang="en-US" dirty="0" err="1"/>
          </a:p>
          <a:p>
            <a:pPr marL="342900" indent="-342900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27332" name="Subtitle 4">
            <a:extLst>
              <a:ext uri="{FF2B5EF4-FFF2-40B4-BE49-F238E27FC236}">
                <a16:creationId xmlns:a16="http://schemas.microsoft.com/office/drawing/2014/main" id="{278C86FA-7BEB-4D10-AD79-AD49C0C30491}"/>
              </a:ext>
            </a:extLst>
          </p:cNvPr>
          <p:cNvSpPr txBox="1">
            <a:spLocks/>
          </p:cNvSpPr>
          <p:nvPr/>
        </p:nvSpPr>
        <p:spPr bwMode="auto">
          <a:xfrm>
            <a:off x="304800" y="565461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sha`banu alladhy hafaftahu minka bilrrahmati wal-rridwani</a:t>
            </a:r>
          </a:p>
        </p:txBody>
      </p:sp>
      <p:sp>
        <p:nvSpPr>
          <p:cNvPr id="227333" name="Text Box 13">
            <a:extLst>
              <a:ext uri="{FF2B5EF4-FFF2-40B4-BE49-F238E27FC236}">
                <a16:creationId xmlns:a16="http://schemas.microsoft.com/office/drawing/2014/main" id="{9331FECE-3693-4E16-9CBC-8E3ACF29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7334" name="Text Box 13">
            <a:extLst>
              <a:ext uri="{FF2B5EF4-FFF2-40B4-BE49-F238E27FC236}">
                <a16:creationId xmlns:a16="http://schemas.microsoft.com/office/drawing/2014/main" id="{AA3F46EC-93C6-45C7-980E-5BFF1FC80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FC63E56C-8C02-470E-A75B-970A17991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الَّذِي كَانَ رَسُولُ اللّهِ صَلَّى اللّهُ عَلَيْهِ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وَآلِهِ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وَسَلَّمَ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024689EC-784D-4369-B6F0-0D252A5A5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on which the Messenger of Allah—peace and blessings be upon him and his Family—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یہ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وہی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مہینہ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جس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حضرت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رسول</a:t>
            </a:r>
            <a:r>
              <a:rPr lang="en-US" sz="3600" kern="1200" dirty="0">
                <a:ea typeface="+mn-lt"/>
                <a:cs typeface="+mn-lt"/>
              </a:rPr>
              <a:t> ﷺ</a:t>
            </a:r>
            <a:endParaRPr lang="en-US" dirty="0" err="1"/>
          </a:p>
        </p:txBody>
      </p:sp>
      <p:sp>
        <p:nvSpPr>
          <p:cNvPr id="228356" name="Subtitle 4">
            <a:extLst>
              <a:ext uri="{FF2B5EF4-FFF2-40B4-BE49-F238E27FC236}">
                <a16:creationId xmlns:a16="http://schemas.microsoft.com/office/drawing/2014/main" id="{1AB26B84-A994-4E87-B842-C61BC1CE3462}"/>
              </a:ext>
            </a:extLst>
          </p:cNvPr>
          <p:cNvSpPr txBox="1">
            <a:spLocks/>
          </p:cNvSpPr>
          <p:nvPr/>
        </p:nvSpPr>
        <p:spPr bwMode="auto">
          <a:xfrm>
            <a:off x="261668" y="5453332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alladhy kana rasulu allahi salla allahu `alayhi wa alihi wa sallama </a:t>
            </a:r>
            <a:endParaRPr lang="it-IT" altLang="en-US" b="1" i="1">
              <a:ea typeface="MS Mincho" panose="02020609040205080304" pitchFamily="49" charset="-128"/>
            </a:endParaRPr>
          </a:p>
        </p:txBody>
      </p:sp>
      <p:sp>
        <p:nvSpPr>
          <p:cNvPr id="228357" name="Text Box 13">
            <a:extLst>
              <a:ext uri="{FF2B5EF4-FFF2-40B4-BE49-F238E27FC236}">
                <a16:creationId xmlns:a16="http://schemas.microsoft.com/office/drawing/2014/main" id="{2C61FBC9-635A-4FD7-8914-6C9398E44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8358" name="Text Box 13">
            <a:extLst>
              <a:ext uri="{FF2B5EF4-FFF2-40B4-BE49-F238E27FC236}">
                <a16:creationId xmlns:a16="http://schemas.microsoft.com/office/drawing/2014/main" id="{B11989A3-9BD6-41C2-B63A-0388335D1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6227B81A-A82A-4EE0-8252-F1135267A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يَدْأَبُ فِي صِيَامِهِ وَقِيَامِهِ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CB1D1E90-C834-423B-AF82-1AE6F3905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used to observe fasting painstakingly and used to spend it with acts of worship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فروتنی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روزے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رکھتے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صلوٰة</a:t>
            </a:r>
            <a:r>
              <a:rPr lang="en-US" sz="3600" kern="1200" dirty="0">
                <a:ea typeface="+mn-lt"/>
                <a:cs typeface="+mn-lt"/>
              </a:rPr>
              <a:t>  </a:t>
            </a:r>
            <a:r>
              <a:rPr lang="en-US" sz="3600" kern="1200" dirty="0" err="1">
                <a:ea typeface="+mn-lt"/>
                <a:cs typeface="+mn-lt"/>
              </a:rPr>
              <a:t>قیام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کرتے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تھے</a:t>
            </a:r>
            <a:endParaRPr lang="en-US" dirty="0" err="1"/>
          </a:p>
        </p:txBody>
      </p:sp>
      <p:sp>
        <p:nvSpPr>
          <p:cNvPr id="229380" name="Subtitle 4">
            <a:extLst>
              <a:ext uri="{FF2B5EF4-FFF2-40B4-BE49-F238E27FC236}">
                <a16:creationId xmlns:a16="http://schemas.microsoft.com/office/drawing/2014/main" id="{DE45379A-BB03-4351-B3D2-EFA2CDD6F685}"/>
              </a:ext>
            </a:extLst>
          </p:cNvPr>
          <p:cNvSpPr txBox="1">
            <a:spLocks/>
          </p:cNvSpPr>
          <p:nvPr/>
        </p:nvSpPr>
        <p:spPr bwMode="auto">
          <a:xfrm>
            <a:off x="304800" y="5985294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yad’abu fi siamihi wa qiamihi</a:t>
            </a:r>
          </a:p>
        </p:txBody>
      </p:sp>
      <p:sp>
        <p:nvSpPr>
          <p:cNvPr id="229381" name="Text Box 13">
            <a:extLst>
              <a:ext uri="{FF2B5EF4-FFF2-40B4-BE49-F238E27FC236}">
                <a16:creationId xmlns:a16="http://schemas.microsoft.com/office/drawing/2014/main" id="{D6C30960-CB82-43B5-8555-6363DC634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29382" name="Text Box 13">
            <a:extLst>
              <a:ext uri="{FF2B5EF4-FFF2-40B4-BE49-F238E27FC236}">
                <a16:creationId xmlns:a16="http://schemas.microsoft.com/office/drawing/2014/main" id="{9D0BB30B-C630-4E90-B26B-A06F20141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A8A14E3E-00D8-415D-92B5-F1CA85358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شَجَرَةِ النُّبُوَّةِ،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8BBAA5E-9984-4EC7-9436-201E0250F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/>
              </a:rPr>
              <a:t>the tree of Prophethood;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نبوت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شجر</a:t>
            </a:r>
            <a:endParaRPr lang="en-US" dirty="0" err="1"/>
          </a:p>
        </p:txBody>
      </p:sp>
      <p:sp>
        <p:nvSpPr>
          <p:cNvPr id="193540" name="Subtitle 4">
            <a:extLst>
              <a:ext uri="{FF2B5EF4-FFF2-40B4-BE49-F238E27FC236}">
                <a16:creationId xmlns:a16="http://schemas.microsoft.com/office/drawing/2014/main" id="{A3FCFCAE-8140-4FAF-B285-FBB58C217461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shajarati alnnbuwwati</a:t>
            </a:r>
          </a:p>
        </p:txBody>
      </p:sp>
      <p:sp>
        <p:nvSpPr>
          <p:cNvPr id="193541" name="Text Box 13">
            <a:extLst>
              <a:ext uri="{FF2B5EF4-FFF2-40B4-BE49-F238E27FC236}">
                <a16:creationId xmlns:a16="http://schemas.microsoft.com/office/drawing/2014/main" id="{AB867E03-B9B4-46B6-821A-712722205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3542" name="Text Box 13">
            <a:extLst>
              <a:ext uri="{FF2B5EF4-FFF2-40B4-BE49-F238E27FC236}">
                <a16:creationId xmlns:a16="http://schemas.microsoft.com/office/drawing/2014/main" id="{CEA80C75-62BB-44B0-825D-B1E3DF4C7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30A3817E-28D0-41AD-8776-24D5C4550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فِي لَيَالِيهِ وَأَيَّامِهِ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B3996639-A59B-4A30-8211-AD66DD534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on all of its days and night</a:t>
            </a:r>
          </a:p>
          <a:p>
            <a:pPr marL="342900" indent="-342900">
              <a:defRPr/>
            </a:pPr>
            <a:r>
              <a:rPr lang="en-US" sz="3600" b="1" kern="1200" dirty="0" err="1">
                <a:ea typeface="MS Mincho"/>
              </a:rPr>
              <a:t>اس</a:t>
            </a:r>
            <a:r>
              <a:rPr lang="en-US" sz="3600" b="1" kern="1200" dirty="0">
                <a:ea typeface="MS Mincho"/>
              </a:rPr>
              <a:t> </a:t>
            </a:r>
            <a:r>
              <a:rPr lang="en-US" sz="3600" b="1" kern="1200" dirty="0" err="1">
                <a:ea typeface="MS Mincho"/>
              </a:rPr>
              <a:t>کے</a:t>
            </a:r>
            <a:r>
              <a:rPr lang="en-US" sz="3600" b="1" kern="1200" dirty="0">
                <a:ea typeface="MS Mincho"/>
              </a:rPr>
              <a:t> </a:t>
            </a:r>
            <a:r>
              <a:rPr lang="en-US" sz="3600" b="1" kern="1200" dirty="0" err="1">
                <a:ea typeface="MS Mincho"/>
              </a:rPr>
              <a:t>ہر</a:t>
            </a:r>
            <a:r>
              <a:rPr lang="en-US" sz="3600" b="1" kern="1200" dirty="0">
                <a:ea typeface="MS Mincho"/>
              </a:rPr>
              <a:t> </a:t>
            </a:r>
            <a:r>
              <a:rPr lang="en-US" sz="3600" b="1" kern="1200" dirty="0" err="1">
                <a:ea typeface="MS Mincho"/>
              </a:rPr>
              <a:t>دن</a:t>
            </a:r>
            <a:r>
              <a:rPr lang="en-US" sz="3600" b="1" kern="1200" dirty="0">
                <a:ea typeface="MS Mincho"/>
              </a:rPr>
              <a:t> </a:t>
            </a:r>
            <a:r>
              <a:rPr lang="en-US" sz="3600" b="1" kern="1200" dirty="0" err="1">
                <a:ea typeface="MS Mincho"/>
              </a:rPr>
              <a:t>اور</a:t>
            </a:r>
            <a:r>
              <a:rPr lang="en-US" sz="3600" b="1" kern="1200" dirty="0">
                <a:ea typeface="MS Mincho"/>
              </a:rPr>
              <a:t> </a:t>
            </a:r>
            <a:r>
              <a:rPr lang="en-US" sz="3600" b="1" kern="1200" dirty="0" err="1">
                <a:ea typeface="MS Mincho"/>
              </a:rPr>
              <a:t>رات</a:t>
            </a:r>
            <a:r>
              <a:rPr lang="en-US" sz="3600" b="1" kern="1200" dirty="0">
                <a:ea typeface="MS Mincho"/>
              </a:rPr>
              <a:t> </a:t>
            </a:r>
            <a:r>
              <a:rPr lang="en-US" sz="3600" b="1" kern="1200" dirty="0" err="1">
                <a:ea typeface="MS Mincho"/>
              </a:rPr>
              <a:t>میں</a:t>
            </a:r>
            <a:endParaRPr lang="en-US" sz="3600" b="1" kern="1200" dirty="0" err="1">
              <a:ea typeface="MS Mincho" pitchFamily="49" charset="-128"/>
            </a:endParaRPr>
          </a:p>
        </p:txBody>
      </p:sp>
      <p:sp>
        <p:nvSpPr>
          <p:cNvPr id="230404" name="Subtitle 4">
            <a:extLst>
              <a:ext uri="{FF2B5EF4-FFF2-40B4-BE49-F238E27FC236}">
                <a16:creationId xmlns:a16="http://schemas.microsoft.com/office/drawing/2014/main" id="{EA20DAD0-435C-4914-A0A8-83DEEC076722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fi layalihi wa ayyamihi</a:t>
            </a:r>
          </a:p>
        </p:txBody>
      </p:sp>
      <p:sp>
        <p:nvSpPr>
          <p:cNvPr id="230405" name="Text Box 13">
            <a:extLst>
              <a:ext uri="{FF2B5EF4-FFF2-40B4-BE49-F238E27FC236}">
                <a16:creationId xmlns:a16="http://schemas.microsoft.com/office/drawing/2014/main" id="{4B9B53F1-F4CB-4A18-AA06-1318F6CA7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0406" name="Text Box 13">
            <a:extLst>
              <a:ext uri="{FF2B5EF4-FFF2-40B4-BE49-F238E27FC236}">
                <a16:creationId xmlns:a16="http://schemas.microsoft.com/office/drawing/2014/main" id="{BE50D9DD-7FF6-4204-BE11-F49142014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5BB2ADB1-8FDB-4A7C-9CB9-3AB068C3B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بُخُوعاً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لَكَ فِي إكْرَامِهِ وَإعْظَامِهِ إلَى مَحَلِّ حِمَامِهِ.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0BEB356-B9B0-4C00-9A9A-D582F87EF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on account of Your honoring and dignifying this month, up to his death.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تیری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فرمانبرداری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اس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مہینے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مراتب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درجات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باعث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زندگی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ایسا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کرتے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رہے</a:t>
            </a:r>
            <a:endParaRPr lang="en-US" dirty="0" err="1"/>
          </a:p>
        </p:txBody>
      </p:sp>
      <p:sp>
        <p:nvSpPr>
          <p:cNvPr id="231428" name="Subtitle 4">
            <a:extLst>
              <a:ext uri="{FF2B5EF4-FFF2-40B4-BE49-F238E27FC236}">
                <a16:creationId xmlns:a16="http://schemas.microsoft.com/office/drawing/2014/main" id="{04F8CD27-E2C5-4EA7-A750-62CEB27ECC99}"/>
              </a:ext>
            </a:extLst>
          </p:cNvPr>
          <p:cNvSpPr txBox="1">
            <a:spLocks/>
          </p:cNvSpPr>
          <p:nvPr/>
        </p:nvSpPr>
        <p:spPr bwMode="auto">
          <a:xfrm>
            <a:off x="261668" y="571212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bukhu`an laka fi ikramihi wa i`zamihi ila mahall himamihi</a:t>
            </a:r>
          </a:p>
        </p:txBody>
      </p:sp>
      <p:sp>
        <p:nvSpPr>
          <p:cNvPr id="231429" name="Text Box 13">
            <a:extLst>
              <a:ext uri="{FF2B5EF4-FFF2-40B4-BE49-F238E27FC236}">
                <a16:creationId xmlns:a16="http://schemas.microsoft.com/office/drawing/2014/main" id="{041AFFD0-06E0-4232-8C41-D013519F9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1430" name="Text Box 13">
            <a:extLst>
              <a:ext uri="{FF2B5EF4-FFF2-40B4-BE49-F238E27FC236}">
                <a16:creationId xmlns:a16="http://schemas.microsoft.com/office/drawing/2014/main" id="{1E4A0C45-0ADF-41B4-8D3F-7505F2E29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6DA98CBB-7BA8-4C96-95EF-4598E21EC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فَأَعِنَّا عَلَى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الإسْتِنَانِ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بِسُنَّتِهِ فِيهِ،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E1CD79B8-92A0-40B0-BB3E-7B561C1F7D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978989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400" b="1" kern="1200" dirty="0">
                <a:ea typeface="MS Mincho"/>
              </a:rPr>
              <a:t>O Allah: (please do) help us follow the example of him (i.e. the Holy Prophet as regards the honoring of this month)</a:t>
            </a:r>
            <a:endParaRPr lang="en-US" sz="3400"/>
          </a:p>
          <a:p>
            <a:pPr marL="342900" indent="-342900">
              <a:defRPr/>
            </a:pPr>
            <a:r>
              <a:rPr lang="en-US" sz="3400" kern="1200" dirty="0" err="1"/>
              <a:t>اے</a:t>
            </a:r>
            <a:r>
              <a:rPr lang="en-US" sz="3400" kern="1200" dirty="0"/>
              <a:t> </a:t>
            </a:r>
            <a:r>
              <a:rPr lang="en-US" sz="3400" kern="1200" dirty="0" err="1"/>
              <a:t>معبود</a:t>
            </a:r>
            <a:r>
              <a:rPr lang="en-US" sz="3400" kern="1200" dirty="0"/>
              <a:t>! </a:t>
            </a:r>
            <a:r>
              <a:rPr lang="en-US" sz="3400" kern="1200" dirty="0" err="1"/>
              <a:t>پس</a:t>
            </a:r>
            <a:r>
              <a:rPr lang="en-US" sz="3400" kern="1200" dirty="0"/>
              <a:t> </a:t>
            </a:r>
            <a:r>
              <a:rPr lang="en-US" sz="3400" kern="1200" dirty="0" err="1"/>
              <a:t>اس</a:t>
            </a:r>
            <a:r>
              <a:rPr lang="en-US" sz="3400" kern="1200" dirty="0"/>
              <a:t> </a:t>
            </a:r>
            <a:r>
              <a:rPr lang="ar-SA" sz="3400" kern="1200" dirty="0"/>
              <a:t> </a:t>
            </a:r>
            <a:r>
              <a:rPr lang="en-US" sz="3400" kern="1200" dirty="0" err="1"/>
              <a:t>مہینے</a:t>
            </a:r>
            <a:r>
              <a:rPr lang="en-US" sz="3400" kern="1200" dirty="0"/>
              <a:t> </a:t>
            </a:r>
            <a:r>
              <a:rPr lang="en-US" sz="3400" kern="1200" dirty="0" err="1"/>
              <a:t>میں</a:t>
            </a:r>
            <a:r>
              <a:rPr lang="en-US" sz="3400" kern="1200" dirty="0"/>
              <a:t> </a:t>
            </a:r>
            <a:r>
              <a:rPr lang="en-US" sz="3400" kern="1200" dirty="0" err="1"/>
              <a:t>ہمیں</a:t>
            </a:r>
            <a:r>
              <a:rPr lang="en-US" sz="3400" kern="1200" dirty="0"/>
              <a:t> </a:t>
            </a:r>
            <a:r>
              <a:rPr lang="en-US" sz="3400" kern="1200" dirty="0" err="1"/>
              <a:t>ان</a:t>
            </a:r>
            <a:r>
              <a:rPr lang="en-US" sz="3400" kern="1200" dirty="0"/>
              <a:t> </a:t>
            </a:r>
            <a:r>
              <a:rPr lang="en-US" sz="3400" kern="1200" dirty="0" err="1"/>
              <a:t>کی</a:t>
            </a:r>
            <a:r>
              <a:rPr lang="en-US" sz="3400" kern="1200" dirty="0"/>
              <a:t> </a:t>
            </a:r>
            <a:r>
              <a:rPr lang="en-US" sz="3400" kern="1200" dirty="0" err="1"/>
              <a:t>سنت</a:t>
            </a:r>
            <a:r>
              <a:rPr lang="en-US" sz="3400" kern="1200" dirty="0"/>
              <a:t> </a:t>
            </a:r>
            <a:r>
              <a:rPr lang="en-US" sz="3400" kern="1200" dirty="0" err="1"/>
              <a:t>کی</a:t>
            </a:r>
            <a:r>
              <a:rPr lang="en-US" sz="3400" kern="1200" dirty="0"/>
              <a:t> </a:t>
            </a:r>
            <a:r>
              <a:rPr lang="en-US" sz="3400" kern="1200" dirty="0" err="1"/>
              <a:t>پیروی</a:t>
            </a:r>
            <a:r>
              <a:rPr lang="en-US" sz="3600" kern="1200" dirty="0"/>
              <a:t> </a:t>
            </a:r>
            <a:endParaRPr lang="en-US"/>
          </a:p>
        </p:txBody>
      </p:sp>
      <p:sp>
        <p:nvSpPr>
          <p:cNvPr id="232452" name="Subtitle 4">
            <a:extLst>
              <a:ext uri="{FF2B5EF4-FFF2-40B4-BE49-F238E27FC236}">
                <a16:creationId xmlns:a16="http://schemas.microsoft.com/office/drawing/2014/main" id="{9F3B29F7-9BF6-480D-9965-7B61411DCF9D}"/>
              </a:ext>
            </a:extLst>
          </p:cNvPr>
          <p:cNvSpPr txBox="1">
            <a:spLocks/>
          </p:cNvSpPr>
          <p:nvPr/>
        </p:nvSpPr>
        <p:spPr bwMode="auto">
          <a:xfrm>
            <a:off x="304800" y="5648864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allahumma fa`inna `ala alastinani bisunntihi fihi</a:t>
            </a:r>
          </a:p>
        </p:txBody>
      </p:sp>
      <p:sp>
        <p:nvSpPr>
          <p:cNvPr id="232453" name="Text Box 13">
            <a:extLst>
              <a:ext uri="{FF2B5EF4-FFF2-40B4-BE49-F238E27FC236}">
                <a16:creationId xmlns:a16="http://schemas.microsoft.com/office/drawing/2014/main" id="{31829F60-70FB-493B-B8F0-D2664B95F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2454" name="Text Box 13">
            <a:extLst>
              <a:ext uri="{FF2B5EF4-FFF2-40B4-BE49-F238E27FC236}">
                <a16:creationId xmlns:a16="http://schemas.microsoft.com/office/drawing/2014/main" id="{C3C3CAC8-3A16-4E96-886B-5C972FBE0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1F50404D-B0CF-43EE-B383-FAEC8D5C5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وَنَيْلِ الشَّفَاعَةِ لَدَيْهِ.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648158A9-566D-4E67-ACC4-EEE07DDCD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help us attain nearness to him.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شفاعت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حصول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مدد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/>
          </a:p>
        </p:txBody>
      </p:sp>
      <p:sp>
        <p:nvSpPr>
          <p:cNvPr id="233476" name="Subtitle 4">
            <a:extLst>
              <a:ext uri="{FF2B5EF4-FFF2-40B4-BE49-F238E27FC236}">
                <a16:creationId xmlns:a16="http://schemas.microsoft.com/office/drawing/2014/main" id="{051D16E6-8DD8-4C9F-80A8-807C41E090AF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nayli alshshfa`ati ladayhi</a:t>
            </a:r>
          </a:p>
        </p:txBody>
      </p:sp>
      <p:sp>
        <p:nvSpPr>
          <p:cNvPr id="233477" name="Text Box 13">
            <a:extLst>
              <a:ext uri="{FF2B5EF4-FFF2-40B4-BE49-F238E27FC236}">
                <a16:creationId xmlns:a16="http://schemas.microsoft.com/office/drawing/2014/main" id="{F0E6E783-ECA4-4B86-B4D1-8564FE12E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3478" name="Text Box 13">
            <a:extLst>
              <a:ext uri="{FF2B5EF4-FFF2-40B4-BE49-F238E27FC236}">
                <a16:creationId xmlns:a16="http://schemas.microsoft.com/office/drawing/2014/main" id="{8BAFD433-B8FB-477C-A830-96090AEFD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88722F5A-E05C-44B5-A35D-7A7A4D51F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وَاجْعَلْهُ لِي شَفِيعاً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مُشَفَّعاً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CF26047F-EF6F-4BE2-8176-6AF70A22F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(please do) decide him as my interceder (before You) whose intercession for me is acceptable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؛ </a:t>
            </a:r>
            <a:r>
              <a:rPr lang="en-US" sz="3600" kern="1200" dirty="0" err="1">
                <a:ea typeface="+mn-lt"/>
                <a:cs typeface="+mn-lt"/>
              </a:rPr>
              <a:t>آنحضرت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میرا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شفیع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بنا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جن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شفاعت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مقبول</a:t>
            </a:r>
            <a:r>
              <a:rPr lang="en-US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ہے</a:t>
            </a:r>
            <a:endParaRPr lang="en-US" dirty="0" err="1"/>
          </a:p>
          <a:p>
            <a:pPr marL="342900" indent="-342900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34500" name="Subtitle 4">
            <a:extLst>
              <a:ext uri="{FF2B5EF4-FFF2-40B4-BE49-F238E27FC236}">
                <a16:creationId xmlns:a16="http://schemas.microsoft.com/office/drawing/2014/main" id="{D2134497-3E38-475A-B729-EE2A0A2B5B25}"/>
              </a:ext>
            </a:extLst>
          </p:cNvPr>
          <p:cNvSpPr txBox="1">
            <a:spLocks/>
          </p:cNvSpPr>
          <p:nvPr/>
        </p:nvSpPr>
        <p:spPr bwMode="auto">
          <a:xfrm>
            <a:off x="232913" y="589903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allahumma waj`alhu li shafi`an mushaffa`an</a:t>
            </a:r>
          </a:p>
        </p:txBody>
      </p:sp>
      <p:sp>
        <p:nvSpPr>
          <p:cNvPr id="234501" name="Text Box 13">
            <a:extLst>
              <a:ext uri="{FF2B5EF4-FFF2-40B4-BE49-F238E27FC236}">
                <a16:creationId xmlns:a16="http://schemas.microsoft.com/office/drawing/2014/main" id="{0AEDD547-BCD7-4CAF-9D16-D7CD5C18C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4502" name="Text Box 13">
            <a:extLst>
              <a:ext uri="{FF2B5EF4-FFF2-40B4-BE49-F238E27FC236}">
                <a16:creationId xmlns:a16="http://schemas.microsoft.com/office/drawing/2014/main" id="{783DD871-96B1-4883-ACF1-6E5F6D344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31CE2281-6F83-47EC-8065-25CF9E19E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وَطَرِيقاً إلَيْكَ مَهْيَعاً،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777A4623-EA30-4DB3-AC4C-1D4DD6445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as my clear path toward You;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لیے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طرف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کھلا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راستہ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قرار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دے</a:t>
            </a:r>
            <a:r>
              <a:rPr lang="en-US" sz="3600" kern="1200" dirty="0">
                <a:ea typeface="+mn-lt"/>
                <a:cs typeface="+mn-lt"/>
              </a:rPr>
              <a:t> </a:t>
            </a:r>
            <a:endParaRPr lang="en-US" dirty="0"/>
          </a:p>
        </p:txBody>
      </p:sp>
      <p:sp>
        <p:nvSpPr>
          <p:cNvPr id="235524" name="Subtitle 4">
            <a:extLst>
              <a:ext uri="{FF2B5EF4-FFF2-40B4-BE49-F238E27FC236}">
                <a16:creationId xmlns:a16="http://schemas.microsoft.com/office/drawing/2014/main" id="{152A47E4-2683-4359-A6B4-A0F04030399F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tariqan ilayka mahiya`an</a:t>
            </a:r>
          </a:p>
        </p:txBody>
      </p:sp>
      <p:sp>
        <p:nvSpPr>
          <p:cNvPr id="235525" name="Text Box 13">
            <a:extLst>
              <a:ext uri="{FF2B5EF4-FFF2-40B4-BE49-F238E27FC236}">
                <a16:creationId xmlns:a16="http://schemas.microsoft.com/office/drawing/2014/main" id="{7BA02F24-39A5-40D8-90B8-4BED611A8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5526" name="Text Box 13">
            <a:extLst>
              <a:ext uri="{FF2B5EF4-FFF2-40B4-BE49-F238E27FC236}">
                <a16:creationId xmlns:a16="http://schemas.microsoft.com/office/drawing/2014/main" id="{338562CA-1670-4C6B-8C70-6D8981A33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C158E4EE-4908-437F-9CB0-74D5F28BB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72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وَاجْعَلْنِي لَهُ مُتَّبِعاً حَتَّى أَلْقَاكَ يَوْمَ الْقِيَامَةِ عَنِّي رَاضِياً،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B6AE47AF-D4FB-4CF1-9972-32D4579FC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400" b="1" kern="1200" dirty="0">
                <a:ea typeface="MS Mincho"/>
              </a:rPr>
              <a:t>and make me follow him until I meet You on the Resurrection Day enjoying Your pleasure with me</a:t>
            </a:r>
          </a:p>
          <a:p>
            <a:pPr marL="342900" indent="-342900">
              <a:defRPr/>
            </a:pPr>
            <a:r>
              <a:rPr lang="en-US" sz="3400" kern="1200" dirty="0" err="1">
                <a:ea typeface="+mn-lt"/>
                <a:cs typeface="+mn-lt"/>
              </a:rPr>
              <a:t>مجھے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انکا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سچا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پیروکار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بنادے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یہاں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تک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کہ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میں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روز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قیامت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تیرے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حضور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پیش</a:t>
            </a:r>
            <a:r>
              <a:rPr lang="en-US" sz="3400" kern="1200" dirty="0">
                <a:ea typeface="+mn-lt"/>
                <a:cs typeface="+mn-lt"/>
              </a:rPr>
              <a:t> </a:t>
            </a:r>
            <a:r>
              <a:rPr lang="en-US" sz="3400" kern="1200" dirty="0" err="1">
                <a:ea typeface="+mn-lt"/>
                <a:cs typeface="+mn-lt"/>
              </a:rPr>
              <a:t>ہوں</a:t>
            </a:r>
            <a:r>
              <a:rPr lang="en-US" sz="3400" kern="1200" dirty="0">
                <a:ea typeface="+mn-lt"/>
                <a:cs typeface="+mn-lt"/>
              </a:rPr>
              <a:t> </a:t>
            </a:r>
            <a:r>
              <a:rPr lang="en-US" sz="3400" kern="1200" dirty="0" err="1">
                <a:ea typeface="+mn-lt"/>
                <a:cs typeface="+mn-lt"/>
              </a:rPr>
              <a:t>جبکہ</a:t>
            </a:r>
            <a:r>
              <a:rPr lang="en-US" sz="3400" kern="1200" dirty="0">
                <a:ea typeface="+mn-lt"/>
                <a:cs typeface="+mn-lt"/>
              </a:rPr>
              <a:t> </a:t>
            </a:r>
            <a:r>
              <a:rPr lang="en-US" sz="3400" kern="1200" dirty="0" err="1">
                <a:ea typeface="+mn-lt"/>
                <a:cs typeface="+mn-lt"/>
              </a:rPr>
              <a:t>تو</a:t>
            </a:r>
            <a:r>
              <a:rPr lang="en-US" sz="3400" kern="1200" dirty="0">
                <a:ea typeface="+mn-lt"/>
                <a:cs typeface="+mn-lt"/>
              </a:rPr>
              <a:t> </a:t>
            </a:r>
            <a:r>
              <a:rPr lang="en-US" sz="3400" kern="1200" dirty="0" err="1">
                <a:ea typeface="+mn-lt"/>
                <a:cs typeface="+mn-lt"/>
              </a:rPr>
              <a:t>مجھسے</a:t>
            </a:r>
            <a:r>
              <a:rPr lang="en-US" sz="3400" kern="1200" dirty="0">
                <a:ea typeface="+mn-lt"/>
                <a:cs typeface="+mn-lt"/>
              </a:rPr>
              <a:t> </a:t>
            </a:r>
            <a:r>
              <a:rPr lang="en-US" sz="3400" kern="1200" dirty="0" err="1">
                <a:ea typeface="+mn-lt"/>
                <a:cs typeface="+mn-lt"/>
              </a:rPr>
              <a:t>ر</a:t>
            </a:r>
            <a:r>
              <a:rPr lang="en-US" sz="3600" kern="1200" dirty="0" err="1">
                <a:ea typeface="+mn-lt"/>
                <a:cs typeface="+mn-lt"/>
              </a:rPr>
              <a:t>اضی</a:t>
            </a:r>
            <a:r>
              <a:rPr lang="en-US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ہو</a:t>
            </a:r>
            <a:endParaRPr lang="en-US" dirty="0" err="1"/>
          </a:p>
        </p:txBody>
      </p:sp>
      <p:sp>
        <p:nvSpPr>
          <p:cNvPr id="236548" name="Subtitle 4">
            <a:extLst>
              <a:ext uri="{FF2B5EF4-FFF2-40B4-BE49-F238E27FC236}">
                <a16:creationId xmlns:a16="http://schemas.microsoft.com/office/drawing/2014/main" id="{D1396B94-6724-4B9C-87D5-23263CCCAEA9}"/>
              </a:ext>
            </a:extLst>
          </p:cNvPr>
          <p:cNvSpPr txBox="1">
            <a:spLocks/>
          </p:cNvSpPr>
          <p:nvPr/>
        </p:nvSpPr>
        <p:spPr bwMode="auto">
          <a:xfrm>
            <a:off x="261668" y="565461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waj`alny lahu muttbi`an hatta alqaka yawma alqiamati `anni radiyan</a:t>
            </a:r>
          </a:p>
        </p:txBody>
      </p:sp>
      <p:sp>
        <p:nvSpPr>
          <p:cNvPr id="236549" name="Text Box 13">
            <a:extLst>
              <a:ext uri="{FF2B5EF4-FFF2-40B4-BE49-F238E27FC236}">
                <a16:creationId xmlns:a16="http://schemas.microsoft.com/office/drawing/2014/main" id="{EC817026-E003-4C96-AD27-8F3D46207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6550" name="Text Box 13">
            <a:extLst>
              <a:ext uri="{FF2B5EF4-FFF2-40B4-BE49-F238E27FC236}">
                <a16:creationId xmlns:a16="http://schemas.microsoft.com/office/drawing/2014/main" id="{98F1FA1C-8159-4363-9C7A-822ABDE1E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FFAF3797-2C48-4218-ADCE-A01E74B1D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وَعَنْ ذُنُوبِي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غَاضِياً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2B5DB48C-A8BC-489A-833E-E6ED0DA4F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Your overlooking my sins</a:t>
            </a:r>
          </a:p>
          <a:p>
            <a:pPr marL="342900" indent="-342900">
              <a:defRPr/>
            </a:pP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گناہوں</a:t>
            </a:r>
            <a:r>
              <a:rPr lang="ar-SA" sz="3600" kern="1200" dirty="0">
                <a:ea typeface="+mn-lt"/>
                <a:cs typeface="+mn-lt"/>
              </a:rPr>
              <a:t> </a:t>
            </a:r>
            <a:r>
              <a:rPr lang="en-US" sz="3600" kern="1200" dirty="0" err="1">
                <a:ea typeface="+mn-lt"/>
                <a:cs typeface="+mn-lt"/>
              </a:rPr>
              <a:t>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چشم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پوشی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کرے</a:t>
            </a:r>
            <a:endParaRPr lang="en-US" dirty="0" err="1"/>
          </a:p>
        </p:txBody>
      </p:sp>
      <p:sp>
        <p:nvSpPr>
          <p:cNvPr id="237572" name="Subtitle 4">
            <a:extLst>
              <a:ext uri="{FF2B5EF4-FFF2-40B4-BE49-F238E27FC236}">
                <a16:creationId xmlns:a16="http://schemas.microsoft.com/office/drawing/2014/main" id="{BE178E00-F4DD-4510-B1F3-8E8E239C2810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`an dhunuby ghadiyan</a:t>
            </a:r>
          </a:p>
        </p:txBody>
      </p:sp>
      <p:sp>
        <p:nvSpPr>
          <p:cNvPr id="237573" name="Text Box 13">
            <a:extLst>
              <a:ext uri="{FF2B5EF4-FFF2-40B4-BE49-F238E27FC236}">
                <a16:creationId xmlns:a16="http://schemas.microsoft.com/office/drawing/2014/main" id="{6CEA0761-18A5-449F-B928-FFD3427E9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7574" name="Text Box 13">
            <a:extLst>
              <a:ext uri="{FF2B5EF4-FFF2-40B4-BE49-F238E27FC236}">
                <a16:creationId xmlns:a16="http://schemas.microsoft.com/office/drawing/2014/main" id="{C6CE6113-5C06-4B3D-B3EF-9F27AD42A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F61B5C21-ADFF-425B-89F3-76B641D6A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قَدْ أَوْجَبْتَ لِي مِنْكَ الرَّحْمَةَ وَالرِّضْوَانَ،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E0D592EC-93E8-4CBA-95C5-74255C81F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thus You will confer upon me with Your mercy and pleasure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ایسے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تو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میرے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لیے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اپنی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خوشنودی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لازم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رکھی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ہو</a:t>
            </a:r>
            <a:endParaRPr lang="en-US" dirty="0" err="1"/>
          </a:p>
        </p:txBody>
      </p:sp>
      <p:sp>
        <p:nvSpPr>
          <p:cNvPr id="238596" name="Subtitle 4">
            <a:extLst>
              <a:ext uri="{FF2B5EF4-FFF2-40B4-BE49-F238E27FC236}">
                <a16:creationId xmlns:a16="http://schemas.microsoft.com/office/drawing/2014/main" id="{2A327379-D3FD-40EB-A4E6-6B244FE56EF1}"/>
              </a:ext>
            </a:extLst>
          </p:cNvPr>
          <p:cNvSpPr txBox="1">
            <a:spLocks/>
          </p:cNvSpPr>
          <p:nvPr/>
        </p:nvSpPr>
        <p:spPr bwMode="auto">
          <a:xfrm>
            <a:off x="261668" y="533831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qad awjabta li minka alrrahmata wal-rridwana</a:t>
            </a:r>
          </a:p>
        </p:txBody>
      </p:sp>
      <p:sp>
        <p:nvSpPr>
          <p:cNvPr id="238597" name="Text Box 13">
            <a:extLst>
              <a:ext uri="{FF2B5EF4-FFF2-40B4-BE49-F238E27FC236}">
                <a16:creationId xmlns:a16="http://schemas.microsoft.com/office/drawing/2014/main" id="{8ED03D4D-5BAD-443E-83C8-E095DF215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8598" name="Text Box 13">
            <a:extLst>
              <a:ext uri="{FF2B5EF4-FFF2-40B4-BE49-F238E27FC236}">
                <a16:creationId xmlns:a16="http://schemas.microsoft.com/office/drawing/2014/main" id="{156CC9F0-52EE-4E8C-A639-68F871E2F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37859E7F-DBD2-4104-9784-BC51C4C47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وَأَنْزَلْتَنِي دَارَ الْقَرَارِ وَمَحَلِّ الأَخْيَارِ.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454EBF54-5A12-49AB-8183-C9A43D364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allow me to reside in the Eternal Abode and the Place of the Righteous.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مجھے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دارالقرار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صالح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لوگوں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ساتھ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رہنے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مہلت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دے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239620" name="Subtitle 4">
            <a:extLst>
              <a:ext uri="{FF2B5EF4-FFF2-40B4-BE49-F238E27FC236}">
                <a16:creationId xmlns:a16="http://schemas.microsoft.com/office/drawing/2014/main" id="{C6F39A67-F30F-4894-AE32-F1626CB3C60E}"/>
              </a:ext>
            </a:extLst>
          </p:cNvPr>
          <p:cNvSpPr txBox="1">
            <a:spLocks/>
          </p:cNvSpPr>
          <p:nvPr/>
        </p:nvSpPr>
        <p:spPr bwMode="auto">
          <a:xfrm>
            <a:off x="146649" y="56402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anzaltany dara alqarari wa mahall al-akhyari</a:t>
            </a:r>
          </a:p>
        </p:txBody>
      </p:sp>
      <p:sp>
        <p:nvSpPr>
          <p:cNvPr id="239621" name="Text Box 13">
            <a:extLst>
              <a:ext uri="{FF2B5EF4-FFF2-40B4-BE49-F238E27FC236}">
                <a16:creationId xmlns:a16="http://schemas.microsoft.com/office/drawing/2014/main" id="{CA5DD5BB-B521-4F32-9C1B-7DC2C16E4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39622" name="Text Box 13">
            <a:extLst>
              <a:ext uri="{FF2B5EF4-FFF2-40B4-BE49-F238E27FC236}">
                <a16:creationId xmlns:a16="http://schemas.microsoft.com/office/drawing/2014/main" id="{2F03FA56-E927-4E3D-AC72-13312E12D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4FAFEB80-C45E-4D15-9C2D-A260655F8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وَمَوضِعِ الرِّسَالَةِ،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B52F9886-FBDF-41AC-8301-3542F8FE7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>
              <a:defRPr/>
            </a:pPr>
            <a:r>
              <a:rPr lang="en-US" sz="3600" b="1" kern="1200" dirty="0">
                <a:ea typeface="MS Mincho"/>
                <a:cs typeface="+mn-lt"/>
              </a:rPr>
              <a:t>and the trustees of the (Divine) Mission;</a:t>
            </a:r>
            <a:endParaRPr lang="en-US" sz="3600" kern="1200" dirty="0">
              <a:ea typeface="+mn-lt"/>
              <a:cs typeface="+mn-lt"/>
            </a:endParaRPr>
          </a:p>
          <a:p>
            <a:pPr marL="342900" indent="-342900">
              <a:defRPr/>
            </a:pPr>
            <a:r>
              <a:rPr lang="en-US" sz="3600" kern="1200" dirty="0" err="1">
                <a:ea typeface="MS Mincho"/>
                <a:cs typeface="+mn-lt"/>
              </a:rPr>
              <a:t>رسالت</a:t>
            </a:r>
            <a:r>
              <a:rPr lang="en-US" sz="3600" kern="1200" dirty="0">
                <a:ea typeface="MS Mincho"/>
                <a:cs typeface="+mn-lt"/>
              </a:rPr>
              <a:t> </a:t>
            </a:r>
            <a:r>
              <a:rPr lang="en-US" sz="3600" kern="1200" dirty="0" err="1">
                <a:ea typeface="MS Mincho"/>
                <a:cs typeface="+mn-lt"/>
              </a:rPr>
              <a:t>کا</a:t>
            </a:r>
            <a:r>
              <a:rPr lang="en-US" sz="3600" kern="1200" dirty="0">
                <a:ea typeface="MS Mincho"/>
                <a:cs typeface="+mn-lt"/>
              </a:rPr>
              <a:t> </a:t>
            </a:r>
            <a:r>
              <a:rPr lang="en-US" sz="3600" kern="1200" dirty="0" err="1">
                <a:ea typeface="MS Mincho"/>
                <a:cs typeface="+mn-lt"/>
              </a:rPr>
              <a:t>مقام</a:t>
            </a:r>
            <a:endParaRPr lang="en-US" dirty="0" err="1"/>
          </a:p>
          <a:p>
            <a:pPr marL="342900" indent="-342900">
              <a:defRPr/>
            </a:pPr>
            <a:r>
              <a:rPr lang="en-US" sz="3600" kern="1200" dirty="0">
                <a:ea typeface="+mn-lt"/>
                <a:cs typeface="+mn-lt"/>
              </a:rPr>
              <a:t>،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194564" name="Subtitle 4">
            <a:extLst>
              <a:ext uri="{FF2B5EF4-FFF2-40B4-BE49-F238E27FC236}">
                <a16:creationId xmlns:a16="http://schemas.microsoft.com/office/drawing/2014/main" id="{08018037-B466-4C87-8EDA-FCFBE4124212}"/>
              </a:ext>
            </a:extLst>
          </p:cNvPr>
          <p:cNvSpPr txBox="1">
            <a:spLocks/>
          </p:cNvSpPr>
          <p:nvPr/>
        </p:nvSpPr>
        <p:spPr bwMode="auto">
          <a:xfrm>
            <a:off x="304800" y="515140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mawdi`i alrrisalati</a:t>
            </a:r>
          </a:p>
        </p:txBody>
      </p:sp>
      <p:sp>
        <p:nvSpPr>
          <p:cNvPr id="194565" name="Text Box 13">
            <a:extLst>
              <a:ext uri="{FF2B5EF4-FFF2-40B4-BE49-F238E27FC236}">
                <a16:creationId xmlns:a16="http://schemas.microsoft.com/office/drawing/2014/main" id="{97BA8CB6-6546-44A1-B1D8-9279882D5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4566" name="Text Box 13">
            <a:extLst>
              <a:ext uri="{FF2B5EF4-FFF2-40B4-BE49-F238E27FC236}">
                <a16:creationId xmlns:a16="http://schemas.microsoft.com/office/drawing/2014/main" id="{6DF3F719-38F1-407F-9B77-28112EB28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8BFF77FE-B1AA-4091-AE93-CBE76D2F8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884238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اَللَّهُمَّ صَلِّ </a:t>
            </a:r>
            <a:r>
              <a:rPr lang="ar-SA" sz="8000" kern="1200" dirty="0" err="1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عَلَىٰ</a:t>
            </a: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C369662-7141-49D8-942C-94602705A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Alláh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40644" name="Subtitle 4">
            <a:extLst>
              <a:ext uri="{FF2B5EF4-FFF2-40B4-BE49-F238E27FC236}">
                <a16:creationId xmlns:a16="http://schemas.microsoft.com/office/drawing/2014/main" id="{C2A2DCA3-D111-4570-B653-AF8EAAC082E5}"/>
              </a:ext>
            </a:extLst>
          </p:cNvPr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240645" name="Text Box 13">
            <a:extLst>
              <a:ext uri="{FF2B5EF4-FFF2-40B4-BE49-F238E27FC236}">
                <a16:creationId xmlns:a16="http://schemas.microsoft.com/office/drawing/2014/main" id="{A524BC68-653E-48E1-84EC-488ABD254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240646" name="Text Box 13">
            <a:extLst>
              <a:ext uri="{FF2B5EF4-FFF2-40B4-BE49-F238E27FC236}">
                <a16:creationId xmlns:a16="http://schemas.microsoft.com/office/drawing/2014/main" id="{9C3A423D-C76D-4DBE-A059-A3C8BA1F7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AE62ACF7-340B-4EDB-84DA-9B6DF49AF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وَمُخْتَلَفِ الْمَلائِكَةِ،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F1E2927-1F16-4D26-9AD3-77399CA00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frequently visited by the angels;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فرشتوں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آمد</a:t>
            </a:r>
            <a:r>
              <a:rPr lang="en-US" sz="3600" kern="1200" dirty="0">
                <a:ea typeface="+mn-lt"/>
                <a:cs typeface="+mn-lt"/>
              </a:rPr>
              <a:t> و </a:t>
            </a:r>
            <a:r>
              <a:rPr lang="en-US" sz="3600" kern="1200" dirty="0" err="1">
                <a:ea typeface="+mn-lt"/>
                <a:cs typeface="+mn-lt"/>
              </a:rPr>
              <a:t>رفت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جگہ</a:t>
            </a:r>
            <a:endParaRPr lang="en-US" dirty="0" err="1"/>
          </a:p>
        </p:txBody>
      </p:sp>
      <p:sp>
        <p:nvSpPr>
          <p:cNvPr id="195588" name="Subtitle 4">
            <a:extLst>
              <a:ext uri="{FF2B5EF4-FFF2-40B4-BE49-F238E27FC236}">
                <a16:creationId xmlns:a16="http://schemas.microsoft.com/office/drawing/2014/main" id="{563C23B6-3D68-4154-813B-D47B58ADEFC1}"/>
              </a:ext>
            </a:extLst>
          </p:cNvPr>
          <p:cNvSpPr txBox="1">
            <a:spLocks/>
          </p:cNvSpPr>
          <p:nvPr/>
        </p:nvSpPr>
        <p:spPr bwMode="auto">
          <a:xfrm>
            <a:off x="261668" y="509389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mukhtalafi almala’ikati</a:t>
            </a:r>
          </a:p>
        </p:txBody>
      </p:sp>
      <p:sp>
        <p:nvSpPr>
          <p:cNvPr id="195589" name="Text Box 13">
            <a:extLst>
              <a:ext uri="{FF2B5EF4-FFF2-40B4-BE49-F238E27FC236}">
                <a16:creationId xmlns:a16="http://schemas.microsoft.com/office/drawing/2014/main" id="{A9652C98-CA81-4E93-80B0-36230AAE6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5590" name="Text Box 13">
            <a:extLst>
              <a:ext uri="{FF2B5EF4-FFF2-40B4-BE49-F238E27FC236}">
                <a16:creationId xmlns:a16="http://schemas.microsoft.com/office/drawing/2014/main" id="{877F8E12-6BEF-43CF-B6CC-EF586E024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606C5040-BF74-4190-AA74-DE6015EEF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وَمَعْدِنِ الْعِلْمِ،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4FF027B1-AD63-442D-9599-1AB525F52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core of knowledge;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علم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کے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خزانے</a:t>
            </a:r>
            <a:endParaRPr lang="en-US" dirty="0" err="1"/>
          </a:p>
        </p:txBody>
      </p:sp>
      <p:sp>
        <p:nvSpPr>
          <p:cNvPr id="196612" name="Subtitle 4">
            <a:extLst>
              <a:ext uri="{FF2B5EF4-FFF2-40B4-BE49-F238E27FC236}">
                <a16:creationId xmlns:a16="http://schemas.microsoft.com/office/drawing/2014/main" id="{FBF735A1-EE78-4BB9-8099-13ACAD6D5D59}"/>
              </a:ext>
            </a:extLst>
          </p:cNvPr>
          <p:cNvSpPr txBox="1">
            <a:spLocks/>
          </p:cNvSpPr>
          <p:nvPr/>
        </p:nvSpPr>
        <p:spPr bwMode="auto">
          <a:xfrm>
            <a:off x="304800" y="4648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ma`dini al`ilmi</a:t>
            </a:r>
          </a:p>
        </p:txBody>
      </p:sp>
      <p:sp>
        <p:nvSpPr>
          <p:cNvPr id="196613" name="Text Box 13">
            <a:extLst>
              <a:ext uri="{FF2B5EF4-FFF2-40B4-BE49-F238E27FC236}">
                <a16:creationId xmlns:a16="http://schemas.microsoft.com/office/drawing/2014/main" id="{5DC105B4-A41B-4A48-9DA1-E4A4294C4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6614" name="Text Box 13">
            <a:extLst>
              <a:ext uri="{FF2B5EF4-FFF2-40B4-BE49-F238E27FC236}">
                <a16:creationId xmlns:a16="http://schemas.microsoft.com/office/drawing/2014/main" id="{000157AF-B89E-4994-81A3-C8439943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D70A7820-4E9D-43FD-B4BB-F51DE2A59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وَأَهْلِ بَيْتِ الْوَحْيِ.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22265209-BB01-4264-B19B-02F7A8D53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Household of the Divine Revelation.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اور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خانہ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وحی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میں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رہنے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والے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ہیں</a:t>
            </a:r>
            <a:endParaRPr lang="en-US" dirty="0" err="1"/>
          </a:p>
        </p:txBody>
      </p:sp>
      <p:sp>
        <p:nvSpPr>
          <p:cNvPr id="197636" name="Subtitle 4">
            <a:extLst>
              <a:ext uri="{FF2B5EF4-FFF2-40B4-BE49-F238E27FC236}">
                <a16:creationId xmlns:a16="http://schemas.microsoft.com/office/drawing/2014/main" id="{91C27C6D-AEE2-45DB-968A-1AB5B84864DE}"/>
              </a:ext>
            </a:extLst>
          </p:cNvPr>
          <p:cNvSpPr txBox="1">
            <a:spLocks/>
          </p:cNvSpPr>
          <p:nvPr/>
        </p:nvSpPr>
        <p:spPr bwMode="auto">
          <a:xfrm>
            <a:off x="261668" y="5352691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en-US" b="1" i="1">
                <a:ea typeface="MS Mincho" panose="02020609040205080304" pitchFamily="49" charset="-128"/>
              </a:rPr>
              <a:t>wa ahli bayti alwahii</a:t>
            </a:r>
          </a:p>
        </p:txBody>
      </p:sp>
      <p:sp>
        <p:nvSpPr>
          <p:cNvPr id="197637" name="Text Box 13">
            <a:extLst>
              <a:ext uri="{FF2B5EF4-FFF2-40B4-BE49-F238E27FC236}">
                <a16:creationId xmlns:a16="http://schemas.microsoft.com/office/drawing/2014/main" id="{88531C0B-D18B-4BBD-8370-E8B04DF6D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7638" name="Text Box 13">
            <a:extLst>
              <a:ext uri="{FF2B5EF4-FFF2-40B4-BE49-F238E27FC236}">
                <a16:creationId xmlns:a16="http://schemas.microsoft.com/office/drawing/2014/main" id="{652984F5-8419-443F-94D7-C54DBCD01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98EA903F-940C-4367-9C91-24C5A711B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000" kern="1200" dirty="0"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اللّهُمَّ صَلِّ عَلَى مُحَمَّدٍ وَآلِ مُحَمَّدٍ</a:t>
            </a: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509B9C24-EB57-4B18-A9C5-AD4BE23CA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(please do) send blessings upon Muhammad and the Family of Muhammad—</a:t>
            </a:r>
          </a:p>
          <a:p>
            <a:pPr marL="342900" indent="-342900">
              <a:defRPr/>
            </a:pPr>
            <a:r>
              <a:rPr lang="en-US" sz="3600" kern="1200" dirty="0" err="1">
                <a:ea typeface="+mn-lt"/>
                <a:cs typeface="+mn-lt"/>
              </a:rPr>
              <a:t>اے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معبود</a:t>
            </a:r>
            <a:r>
              <a:rPr lang="en-US" sz="3600" kern="1200" dirty="0">
                <a:ea typeface="+mn-lt"/>
                <a:cs typeface="+mn-lt"/>
              </a:rPr>
              <a:t>! 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وآل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محمد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پر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رحمت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نازل</a:t>
            </a:r>
            <a:r>
              <a:rPr lang="en-US" sz="3600" kern="1200" dirty="0">
                <a:ea typeface="+mn-lt"/>
                <a:cs typeface="+mn-lt"/>
              </a:rPr>
              <a:t> </a:t>
            </a:r>
            <a:r>
              <a:rPr lang="en-US" sz="3600" kern="1200" dirty="0" err="1">
                <a:ea typeface="+mn-lt"/>
                <a:cs typeface="+mn-lt"/>
              </a:rPr>
              <a:t>فرما</a:t>
            </a:r>
            <a:endParaRPr lang="en-US" dirty="0" err="1">
              <a:ea typeface="+mn-lt"/>
              <a:cs typeface="+mn-lt"/>
            </a:endParaRPr>
          </a:p>
        </p:txBody>
      </p:sp>
      <p:sp>
        <p:nvSpPr>
          <p:cNvPr id="198660" name="Subtitle 4">
            <a:extLst>
              <a:ext uri="{FF2B5EF4-FFF2-40B4-BE49-F238E27FC236}">
                <a16:creationId xmlns:a16="http://schemas.microsoft.com/office/drawing/2014/main" id="{24397114-10DB-4882-B27F-D54FDC9687ED}"/>
              </a:ext>
            </a:extLst>
          </p:cNvPr>
          <p:cNvSpPr txBox="1">
            <a:spLocks/>
          </p:cNvSpPr>
          <p:nvPr/>
        </p:nvSpPr>
        <p:spPr bwMode="auto">
          <a:xfrm>
            <a:off x="261668" y="543895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i-FI" altLang="en-US" b="1" i="1"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198661" name="Text Box 13">
            <a:extLst>
              <a:ext uri="{FF2B5EF4-FFF2-40B4-BE49-F238E27FC236}">
                <a16:creationId xmlns:a16="http://schemas.microsoft.com/office/drawing/2014/main" id="{7F5CB476-6E23-4699-A03D-D68468329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en-US" sz="1600" b="1">
                <a:solidFill>
                  <a:srgbClr val="FFFF99"/>
                </a:solidFill>
                <a:latin typeface="Simplified Arabic" panose="02020603050405020304" pitchFamily="18" charset="-78"/>
                <a:ea typeface="Attari_Quran" pitchFamily="2" charset="0"/>
                <a:cs typeface="Simplified Arabic" panose="02020603050405020304" pitchFamily="18" charset="-78"/>
              </a:rPr>
              <a:t>أعمال ليلة النصف من شهر شعبان</a:t>
            </a:r>
          </a:p>
        </p:txBody>
      </p:sp>
      <p:sp>
        <p:nvSpPr>
          <p:cNvPr id="198662" name="Text Box 13">
            <a:extLst>
              <a:ext uri="{FF2B5EF4-FFF2-40B4-BE49-F238E27FC236}">
                <a16:creationId xmlns:a16="http://schemas.microsoft.com/office/drawing/2014/main" id="{9A546EBF-337F-4319-A064-0C8503972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267200" cy="3397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A’maal for the 15th Night of Sha'aban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12731</TotalTime>
  <Words>2273</Words>
  <Application>Microsoft Office PowerPoint</Application>
  <PresentationFormat>On-screen Show (4:3)</PresentationFormat>
  <Paragraphs>304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MS Mincho</vt:lpstr>
      <vt:lpstr>Arial</vt:lpstr>
      <vt:lpstr>Attari_Quran</vt:lpstr>
      <vt:lpstr>Simplified Arabic</vt:lpstr>
      <vt:lpstr>Trebuchet MS</vt:lpstr>
      <vt:lpstr>Default Design</vt:lpstr>
      <vt:lpstr>شَجَرَةِ النُّبُوَّةِ</vt:lpstr>
      <vt:lpstr>اَللَّهُمَّ صَلِّ عَلَىٰ مُحَمَّدٍ وَآلِ مُحَمَّدٍ</vt:lpstr>
      <vt:lpstr>بِسْمِ اللَّهِ الرَّحْمَٰنِ الرَّحِيمِ</vt:lpstr>
      <vt:lpstr>شَجَرَةِ النُّبُوَّةِ،</vt:lpstr>
      <vt:lpstr>وَمَوضِعِ الرِّسَالَةِ،</vt:lpstr>
      <vt:lpstr>وَمُخْتَلَفِ الْمَلائِكَةِ،</vt:lpstr>
      <vt:lpstr>وَمَعْدِنِ الْعِلْمِ،</vt:lpstr>
      <vt:lpstr>وَأَهْلِ بَيْتِ الْوَحْيِ.</vt:lpstr>
      <vt:lpstr>اللّهُمَّ صَلِّ عَلَى مُحَمَّدٍ وَآلِ مُحَمَّدٍ</vt:lpstr>
      <vt:lpstr>الْفُلْكِ الْجَارِيَةِ فِي اللُّجَجِ الْغَامِرَةِ،</vt:lpstr>
      <vt:lpstr>يَأْمَنُ مَنْ رَكِبَهَا،</vt:lpstr>
      <vt:lpstr>وَيَغْرَقُ مَنْ تَرَكَهَا،</vt:lpstr>
      <vt:lpstr>الْمُتَقَدِّمُ لَهُمْ مَارِقٌ،</vt:lpstr>
      <vt:lpstr>وَالْمُتَأَخِّرُ عَنْهُمْ زَاهِقٌ،</vt:lpstr>
      <vt:lpstr>وَاللازِمُ لَهُمْ لاحِقٌ.</vt:lpstr>
      <vt:lpstr>اللّهُمَّ صَلِّ عَلَى مُحَمَّدٍ وَآلِ مُحَمَّدٍ</vt:lpstr>
      <vt:lpstr>الْكَهْفِ الْحَصِينِ،</vt:lpstr>
      <vt:lpstr>وَغِيَاثِ الْمُضْطَرِّ الْمُسْتَكِينِ،</vt:lpstr>
      <vt:lpstr>وَمَلْجَاَ الْهَارِبِينَ،</vt:lpstr>
      <vt:lpstr>وَعِصْمَةِ الْمُعْتَصِمِينَ.</vt:lpstr>
      <vt:lpstr>اللّهُمَّ صَلِّ عَلَى مُحَمَّدٍ وَآلِ مُحَمَّدٍ</vt:lpstr>
      <vt:lpstr>صَلاةً كَثِيرَةً تَكُونُ لَهُمْ رِضاً،</vt:lpstr>
      <vt:lpstr>وَلِحَقِّ مُحَمَّدٍ وَآلِ مُحَمَّدٍ أَدَاءً وَقَضَاءً</vt:lpstr>
      <vt:lpstr>بِحَوْلٍ مِنْكَ وَقُوَّةٍ يَا رَبَّ الْعَالَمِينَ.</vt:lpstr>
      <vt:lpstr>اللّهُمَّ صَلِّ عَلَى مُحَمَّدٍ وَآلِ مُحَمَّدٍ</vt:lpstr>
      <vt:lpstr>الطَّيِّبِينَ الأَبْرَارِ الأَخْيَارِ،</vt:lpstr>
      <vt:lpstr>الَّذِينَ أَوْجَبْتَ حُقُوقَهُمْ،</vt:lpstr>
      <vt:lpstr>وَفَرَضْتَ طَاعَتَهُمْ وَوِلايَتَهُمْ.</vt:lpstr>
      <vt:lpstr>اللّهُمَّ صَلِّ عَلَى مُحَمَّدٍ وَآلِ مُحَمَّدٍ</vt:lpstr>
      <vt:lpstr>وَاعْمُرْ قَلْبِي بِطَاعَتِكَ،</vt:lpstr>
      <vt:lpstr>وَلا تُخْزِنِي بِمَعْصِيَتِكَ،</vt:lpstr>
      <vt:lpstr>وَارْزُقْنِي مُوَاسَاةَ مَنْ قَتَّرْتَ عَلَيْهِ مِنْ رِزْقِكَ</vt:lpstr>
      <vt:lpstr>بِمَا وَسَّعْتَ عَلَيَّ مِنْ فَضْلِكَ،</vt:lpstr>
      <vt:lpstr>وَنَشَرْتَ عَلَيَّ مِنْ عَدْلِكَ،</vt:lpstr>
      <vt:lpstr>وَأَحْيَيْتَنِي تَحْتَ ظِلِّكَ،</vt:lpstr>
      <vt:lpstr>وَهذَا شَهْرُ نَبِيِّكَ سَيِّدِ رُسُلِكَ</vt:lpstr>
      <vt:lpstr>شَعْبَانُ الَّذِي حَفَفْتَهُ مِنْكَ بِالرَّحْمَةِ وَالرِّضْوَانِ</vt:lpstr>
      <vt:lpstr>الَّذِي كَانَ رَسُولُ اللّهِ صَلَّى اللّهُ عَلَيْهِ وَآلِهِ وَسَلَّمَ</vt:lpstr>
      <vt:lpstr>يَدْأَبُ فِي صِيَامِهِ وَقِيَامِهِ</vt:lpstr>
      <vt:lpstr>فِي لَيَالِيهِ وَأَيَّامِهِ</vt:lpstr>
      <vt:lpstr>بُخُوعاً لَكَ فِي إكْرَامِهِ وَإعْظَامِهِ إلَى مَحَلِّ حِمَامِهِ.</vt:lpstr>
      <vt:lpstr>اللّهُمَّ فَأَعِنَّا عَلَى الإسْتِنَانِ بِسُنَّتِهِ فِيهِ،</vt:lpstr>
      <vt:lpstr>وَنَيْلِ الشَّفَاعَةِ لَدَيْهِ.</vt:lpstr>
      <vt:lpstr>اللّهُمَّ وَاجْعَلْهُ لِي شَفِيعاً مُشَفَّعاً،</vt:lpstr>
      <vt:lpstr>وَطَرِيقاً إلَيْكَ مَهْيَعاً،</vt:lpstr>
      <vt:lpstr>وَاجْعَلْنِي لَهُ مُتَّبِعاً حَتَّى أَلْقَاكَ يَوْمَ الْقِيَامَةِ عَنِّي رَاضِياً،</vt:lpstr>
      <vt:lpstr>وَعَنْ ذُنُوبِي غَاضِياً،</vt:lpstr>
      <vt:lpstr>قَدْ أَوْجَبْتَ لِي مِنْكَ الرَّحْمَةَ وَالرِّضْوَانَ،</vt:lpstr>
      <vt:lpstr>وَأَنْزَلْتَنِي دَارَ الْقَرَارِ وَمَحَلِّ الأَخْيَارِ.</vt:lpstr>
      <vt:lpstr>اَللَّهُمَّ صَلِّ عَلَىٰ مُحَمَّدٍ وَآلِ مُحَمَّدٍ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A Muljiani</cp:lastModifiedBy>
  <cp:revision>3495</cp:revision>
  <cp:lastPrinted>1601-01-01T00:00:00Z</cp:lastPrinted>
  <dcterms:created xsi:type="dcterms:W3CDTF">1601-01-01T00:00:00Z</dcterms:created>
  <dcterms:modified xsi:type="dcterms:W3CDTF">2022-03-21T06:20:10Z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