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858000" cy="9144000"/>
  <p:embeddedFontLst>
    <p:embeddedFont>
      <p:font typeface="Lato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9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90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Lato-regular.fnt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Lato-italic.fntdata"/><Relationship Id="rId14" Type="http://schemas.openxmlformats.org/officeDocument/2006/relationships/slide" Target="slides/slide9.xml"/><Relationship Id="rId36" Type="http://schemas.openxmlformats.org/officeDocument/2006/relationships/font" Target="fonts/Lato-bold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38" Type="http://schemas.openxmlformats.org/officeDocument/2006/relationships/font" Target="fonts/Lato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6" name="Google Shape;176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5" name="Google Shape;185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4" name="Google Shape;194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3" name="Google Shape;203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2" name="Google Shape;212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1" name="Google Shape;221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0" name="Google Shape;230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9" name="Google Shape;239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8" name="Google Shape;248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7" name="Google Shape;257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6" name="Google Shape;266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5" name="Google Shape;275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4" name="Google Shape;284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3" name="Google Shape;293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2" name="Google Shape;302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1" name="Google Shape;311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0" name="Google Shape;320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9" name="Google Shape;329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8" name="Google Shape;338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833019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66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66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000066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000066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66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hyperlink" Target="http://drive.google.com/file/d/1vqx1f_6X6GV8qBfxXgX1_BMXH2eOCE45/view" TargetMode="External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75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481712" y="891329"/>
            <a:ext cx="11330700" cy="594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Supplication for: In Yearning to Ask Forgiveness from God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en-US" sz="6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دُعَاؤُهُ فِي الِاشْتِيَاقِ الى طَلَبِ المَغفِرَةِ مِن الله</a:t>
            </a:r>
            <a:endParaRPr b="0" i="0" sz="60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en-US" sz="5400" u="none" cap="none" strike="noStrike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اللہ سے بخشش مانگنے کی آرزو اور شوق کی دعا</a:t>
            </a:r>
            <a:endParaRPr b="0" i="0" sz="5400" u="none" cap="none" strike="noStrike">
              <a:solidFill>
                <a:srgbClr val="1F1F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1" i="0" sz="4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Dua no </a:t>
            </a:r>
            <a:r>
              <a:rPr lang="en-US" sz="4000">
                <a:solidFill>
                  <a:srgbClr val="002060"/>
                </a:solidFill>
              </a:rPr>
              <a:t>9</a:t>
            </a:r>
            <a:r>
              <a:rPr b="0" i="0" lang="en-US" sz="4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from 'Sahifa Sajjadia'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by Imam Zainul Abideen(as)</a:t>
            </a:r>
            <a:endParaRPr b="0" i="0" sz="8800" u="none" cap="none" strike="noStrike">
              <a:solidFill>
                <a:srgbClr val="002060"/>
              </a:solidFill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7091205" y="133925"/>
            <a:ext cx="5461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823B"/>
                </a:solidFill>
                <a:highlight>
                  <a:schemeClr val="dk2"/>
                </a:highlight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rgbClr val="000000"/>
              </a:solidFill>
              <a:highlight>
                <a:schemeClr val="dk2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12191935" y="102920"/>
            <a:ext cx="0" cy="251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3" title="sahifasajjadia-09forgiveness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619375" y="6296575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2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وَيُسْخِطُكَ الْآخَرُ عَلَيْنَا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70" name="Google Shape;170;p22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the other angering You against us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71" name="Google Shape;171;p22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yuskhituka al-ākharu ‘alaynā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2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دوسرا ہمیں تیرے غضب میں مبتلا کرتا ہو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2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3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فَمِلْ بِنَا إِلَى مَا يُرْضِيكَ عَنَّا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79" name="Google Shape;179;p23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Incline us toward what pleases You about us</a:t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80" name="Google Shape;180;p23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 mil binā ilā mā yurḍīka ‘annā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3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تو ہمیں اسی طرف مائل کر دے جو ہمیں تیرے نزدیک راضی کرے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3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4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وَأَوْهِنْ قُوَّتَنَا عَمَّا يُسْخِطُكَ عَلَيْنَا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88" name="Google Shape;188;p24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weaken our strength in what angers You against us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89" name="Google Shape;189;p24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awhin quwwatanā ‘ammā yuskhituka ‘alaynā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4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اس کام کے مقابلے میں ہماری قوت کو کمزور کر دے جو تجھے ناراض کرتا ہو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4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5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وَلَا تُخَلِّ فِي ذَلِكَ بَيْنَ نُفُوسِنَا وَاخْتِيَارِهَا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97" name="Google Shape;197;p25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do not leave it to our souls and their choices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98" name="Google Shape;198;p25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lā tukhallī fī dhālika bayna nufūsinā wa ikhtiyārihā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5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اس معاملے میں ہمیں ہمارے نفس اور اس کے اختیار پر نہ چھوڑ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5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فَإِنَّهَا مُخْتَارَةٌ لِلْبَاطِلِ إِلَّا مَا وَفَّقْتَ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06" name="Google Shape;206;p26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For they choose falsehood unless You grant success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07" name="Google Shape;207;p26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 innahā mukhtāratun lil-bāṭili illā mā waffaqta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6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کیونکہ نفس باطل کو اختیار کرنے والا ہے مگر جسے تو توفیق دے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6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أَمَّارَةٌ بِالسُّوءِ إِلَّا مَا رَحِمْتَ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15" name="Google Shape;215;p27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Inclined to evil unless You show mercy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16" name="Google Shape;216;p27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Ammāratun bis-sū’i illā mā raḥimta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7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برائی کا حکم دینے والا ہے مگر جس پر تو رحم فرمائے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7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8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اللَّهُمَّ وَإِنَّكَ مِنَ الضَّعْفِ خَلَقْتَنَا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24" name="Google Shape;224;p28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O Allah, You created us from weakness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25" name="Google Shape;225;p28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Allāhumma wa innaka mina aḍ-ḍa‘fi khalaqtanā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28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اے اللہ! تو نے ہمیں کمزوری سے پیدا کیا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28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9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وَعَلَى الْوَهْنِ بَنَيْتَنَا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33" name="Google Shape;233;p29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built us upon frailty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34" name="Google Shape;234;p29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‘alā al-wahni banaytanā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9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ناتوانی پر ہماری بنیاد رکھی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29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0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وَمِنْ مَاءٍ مَهِينٍ ابْتَدَأْتَنَا</a:t>
            </a:r>
            <a:endParaRPr/>
          </a:p>
        </p:txBody>
      </p:sp>
      <p:sp>
        <p:nvSpPr>
          <p:cNvPr id="242" name="Google Shape;242;p30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began us from a despised fluid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43" name="Google Shape;243;p30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min mā’in mahīnin ibtada’tanā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30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ہمیں ایک حقیر پانی سے شروع کیا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30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1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فَلَا حَوْلَ لَنَا إِلَّا بِقُوَّتِكَ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51" name="Google Shape;251;p31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So we have no power except through Your strength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52" name="Google Shape;252;p31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 lā ḥawla lanā illā bi-quwwatika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1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پس ہمیں کوئی طاقت نہیں مگر تیری طاقت سے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1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بِسْمِ ٱللَّـهِ ٱلرَّحْمَـٰنِ ٱلرَّحِيمِ</a:t>
            </a:r>
            <a:endParaRPr/>
          </a:p>
        </p:txBody>
      </p:sp>
      <p:sp>
        <p:nvSpPr>
          <p:cNvPr id="98" name="Google Shape;98;p14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In the Name of Allāh, </a:t>
            </a:r>
            <a:endParaRPr/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the All-beneficent, the All-merciful. 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462916" y="5791200"/>
            <a:ext cx="11466194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bismi allahi alrrahmini alrrahimi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462916" y="4526280"/>
            <a:ext cx="11266170" cy="367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اللہ کے نام سے شروع کرتا ہوں جو بے حد مہربان، نہایت رحم فرمانے والا ہے۔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2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وَلَا قُوَّةَ لَنَا إِلَّا بِعَوْنِكَ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60" name="Google Shape;260;p32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no strength except through Your help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61" name="Google Shape;261;p32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lā quwwata lanā illā bi-‘awnika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32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ہمیں کوئی قوت نہیں مگر تیری مدد سے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32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3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فَأَيِّدْنَا بِتَوْفِيقِكَ وَسَدِّدْنَا بِتَسْدِيدِكَ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69" name="Google Shape;269;p33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So support us with Your guidance and direct us with Your direction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70" name="Google Shape;270;p33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 ayyidnā bi-tawfīqika wa saddidnā bi-tasdīdika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33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پس ہمیں اپنی توفیق سے مضبوط کر اور اپنی رہنمائی سے درست راستے پر رکھ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33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وَأَعْمِ أَبْصَارَ قُلُوبِنَا عَمَّا خَالَفَ مَحَبَّتَكَ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78" name="Google Shape;278;p34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blind the sights of our hearts to what opposes Your love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79" name="Google Shape;279;p34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a‘mi abṣāra qulūbinā ‘ammā khālafa maḥabbataka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34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ہمارے دلوں کی آنکھوں کو ہر اس چیز سے اندھا کر دے جو تیری محبت کے خلاف ہو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34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5"/>
          <p:cNvSpPr txBox="1"/>
          <p:nvPr>
            <p:ph type="ctrTitle"/>
          </p:nvPr>
        </p:nvSpPr>
        <p:spPr>
          <a:xfrm>
            <a:off x="60960" y="2379607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وَلَا تَجْعَلْ لِشَيْءٍ مِنْ جَوَارِحِنَا نُفُوذًا فِي مَعْصِيَتِكَ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87" name="Google Shape;287;p35"/>
          <p:cNvSpPr txBox="1"/>
          <p:nvPr>
            <p:ph idx="1" type="subTitle"/>
          </p:nvPr>
        </p:nvSpPr>
        <p:spPr>
          <a:xfrm>
            <a:off x="462916" y="3010420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45720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let none of our limbs find way to Your disobedience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88" name="Google Shape;288;p35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lā taj‘al lishay’in min jawāriḥinā nufūdhan fī ma‘ṣiyatika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5"/>
          <p:cNvSpPr/>
          <p:nvPr/>
        </p:nvSpPr>
        <p:spPr>
          <a:xfrm>
            <a:off x="462916" y="474957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ہمارے کسی عضو کو تیری نافرمانی میں داخل ہونے کا راستہ نہ دے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5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6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اللَّهُمَّ فَصَلِّ عَلَى مُحَمَّدٍ وَآلِهِ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96" name="Google Shape;296;p36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O Allah, so send blessings upon Muhammad and his family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97" name="Google Shape;297;p36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Allāhumma fa ṣalli ‘alā Muḥammadin wa ālihi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36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اے اللہ! پس محمد ﷺ اور ان کی آل پر درود بھیج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36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7"/>
          <p:cNvSpPr txBox="1"/>
          <p:nvPr>
            <p:ph type="ctrTitle"/>
          </p:nvPr>
        </p:nvSpPr>
        <p:spPr>
          <a:xfrm>
            <a:off x="60960" y="153108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وَاجْعَلْ هَمَسَاتِ قُلُوبِنَا وَحَرَكَاتِ أَعْضَائِنَا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305" name="Google Shape;305;p37"/>
          <p:cNvSpPr txBox="1"/>
          <p:nvPr>
            <p:ph idx="1" type="subTitle"/>
          </p:nvPr>
        </p:nvSpPr>
        <p:spPr>
          <a:xfrm>
            <a:off x="462916" y="274246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make the whispers of our hearts and movements of our limbs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306" name="Google Shape;306;p37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aj‘al hamasāti qulūbinā wa ḥarakāti a‘ḍā’inā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37"/>
          <p:cNvSpPr/>
          <p:nvPr/>
        </p:nvSpPr>
        <p:spPr>
          <a:xfrm>
            <a:off x="462916" y="4883555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ہمارے دلوں کے خیالات اور ہمارے اعضاء کی حرکات کو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37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8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وَلَمَحَاتِ أَعْيُنِنَا وَلَهَجَاتِ أَلْسِنَتِنَا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314" name="Google Shape;314;p38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the glances of our eyes and utterances of our tongues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315" name="Google Shape;315;p38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lamaḥāti a‘yuninā wa lahajāti alsinatinā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38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ہماری آنکھوں کی نگاہوں اور ہماری زبانوں کے الفاظ کو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38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9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فِي مُوجِبَاتِ ثَوَابِكَ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323" name="Google Shape;323;p39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Be among the causes of Your reward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324" name="Google Shape;324;p39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Fī mūjibāti thawābika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39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تیری جزا کے اسباب میں شامل فرما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39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0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حَتَّى لَا تَفُوتَنَا حَسَنَةٌ نَسْتَحِقُّ بِهَا جَزَاءَكَ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332" name="Google Shape;332;p40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So no good deed passes us by which earns Your reward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333" name="Google Shape;333;p40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Ḥattā lā tafūtanā ḥasanatun nastaḥiqqu bihā jazā’aka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40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تاکہ کوئی نیکی ہم سے فوت نہ ہو جس پر ہم تیرے اجر کے مستحق ہوں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40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41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وَلَا تَبْقَى لَنَا سَيِّئَةٌ نَسْتَوْجِبُ بِهَا عِقَابَكَ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341" name="Google Shape;341;p41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no evil deed remains for us that deserves Your punishment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342" name="Google Shape;342;p41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lā tabqā lanā sayyi’atun nastaḥjibu bihā ‘iqābaka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41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کوئی برائی ہمارے لیے باقی نہ رہے جس پر ہم تیرے عذاب کے مستحق ہوں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41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أَللَّهُمَّ صَلِّ عَلَى مُحَمَّدٍ وَآلِهِ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07" name="Google Shape;107;p15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O Allah, send blessings upon Muhammad and his family</a:t>
            </a:r>
            <a:endParaRPr>
              <a:solidFill>
                <a:srgbClr val="0066CC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Allāhumma ṣalli ‘alā Muḥammadin wa ālihi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اے اللہ! محمد ﷺ اور ان کی آل پر درود بھیج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وَصَيِّرْنَا إِلَى مَحْبُوبِكَ مِنَ التَّوْبَةِ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16" name="Google Shape;116;p16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lead us to Your beloved repentance</a:t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17" name="Google Shape;117;p16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ṣayyirnā ilā maḥbūbika mina at-tawbati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6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ہمیں اپنی محبوب توبہ کی طرف لے جا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6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وَأَزِلْنَا عَنْ مَكْرُوهِكَ مِنَ الْإِصْرَارِ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25" name="Google Shape;125;p17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remove us from Your disliked persistence in sin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26" name="Google Shape;126;p17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azilnā ‘an makrūhika mina al-iṣrāri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ہمیں گناہ پر اصرار جیسے ناپسندیدہ عمل سے دور کر دے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7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"/>
          <p:cNvSpPr txBox="1"/>
          <p:nvPr>
            <p:ph type="ctrTitle"/>
          </p:nvPr>
        </p:nvSpPr>
        <p:spPr>
          <a:xfrm>
            <a:off x="60960" y="1888354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أَللَّهُمَّ وَمَتَى وَقَفْنَا بَيْنَ نَقْصَيْنِ فِي دِينٍ أَوْ دُنْيَا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34" name="Google Shape;134;p18"/>
          <p:cNvSpPr txBox="1"/>
          <p:nvPr>
            <p:ph idx="1" type="subTitle"/>
          </p:nvPr>
        </p:nvSpPr>
        <p:spPr>
          <a:xfrm>
            <a:off x="462916" y="3055080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O Allah, whenever we stand between two shortcomings in religion Or worldly matters,</a:t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35" name="Google Shape;135;p18"/>
          <p:cNvSpPr txBox="1"/>
          <p:nvPr/>
        </p:nvSpPr>
        <p:spPr>
          <a:xfrm>
            <a:off x="462916" y="6137564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Allāhumma wa matā waqafnā bayna naqṣayni fī dīnin Aw dunyā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8"/>
          <p:cNvSpPr/>
          <p:nvPr/>
        </p:nvSpPr>
        <p:spPr>
          <a:xfrm>
            <a:off x="462916" y="5180692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اے اللہ! جب ہم دین یا دنیا میں دو کمیوں کے درمیان کھڑے ہوں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8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فَأَوْقِعِ النَّقْصَ بِأَسْرَعِهِمَا فَنَاءً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43" name="Google Shape;143;p19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let the shortcoming fall on what perishes fastest</a:t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44" name="Google Shape;144;p19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 awqi‘i an-naqṣa bi-asra‘ihimā fanā’an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9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تو اس کمی کو اس پر ڈال دے جو سب سے جلد فنا ہونے والی ہو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9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وَاجْعَلِ التَّوْبَةَ فِي أَطْوَلِهِمَا بَقَاءً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52" name="Google Shape;152;p20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make repentance endure in what lasts longest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53" name="Google Shape;153;p20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aj‘ali at-tawbata fī aṭwalihimā baqā’an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0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توبہ کو اس میں رکھ دے جو سب سے زیادہ باقی رہنے والی ہو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0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/>
          <p:cNvSpPr txBox="1"/>
          <p:nvPr>
            <p:ph type="ctrTitle"/>
          </p:nvPr>
        </p:nvSpPr>
        <p:spPr>
          <a:xfrm>
            <a:off x="60960" y="112914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وَإِذَا هَمَمْنَا بِهَمَّيْنِ يُرْضِيكَ أَحَدُهُمَا عَنَّا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61" name="Google Shape;161;p21"/>
          <p:cNvSpPr txBox="1"/>
          <p:nvPr>
            <p:ph idx="1" type="subTitle"/>
          </p:nvPr>
        </p:nvSpPr>
        <p:spPr>
          <a:xfrm>
            <a:off x="462916" y="265314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when we intend two matters, one pleasing You about us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62" name="Google Shape;162;p21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 idhā hammamnā bi-hammayni yurḍīka aḥaduhumā ‘annā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1"/>
          <p:cNvSpPr/>
          <p:nvPr/>
        </p:nvSpPr>
        <p:spPr>
          <a:xfrm>
            <a:off x="462916" y="452628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b="0" i="0" lang="en-US" sz="5280" u="none" cap="none" strike="noStrike">
                <a:solidFill>
                  <a:srgbClr val="000066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اور جب ہم دو کاموں کا ارادہ کریں جن میں سے ایک ہمیں تیرے نزدیک راضی کرتا ہو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1"/>
          <p:cNvSpPr txBox="1"/>
          <p:nvPr/>
        </p:nvSpPr>
        <p:spPr>
          <a:xfrm>
            <a:off x="6935363" y="226024"/>
            <a:ext cx="4011000" cy="9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No 9. In Yearning to Ask Forgiveness from God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t/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