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6858000" cx="12192000"/>
  <p:notesSz cx="6858000" cy="9144000"/>
  <p:embeddedFontLst>
    <p:embeddedFont>
      <p:font typeface="Lato"/>
      <p:regular r:id="rId32"/>
      <p:bold r:id="rId33"/>
      <p:italic r:id="rId34"/>
      <p:boldItalic r:id="rId35"/>
    </p:embeddedFont>
    <p:embeddedFont>
      <p:font typeface="Noto Nastaliq Urdu"/>
      <p:regular r:id="rId36"/>
      <p:bold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9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90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Lato-bold.fntdata"/><Relationship Id="rId10" Type="http://schemas.openxmlformats.org/officeDocument/2006/relationships/slide" Target="slides/slide5.xml"/><Relationship Id="rId32" Type="http://schemas.openxmlformats.org/officeDocument/2006/relationships/font" Target="fonts/Lato-regular.fntdata"/><Relationship Id="rId13" Type="http://schemas.openxmlformats.org/officeDocument/2006/relationships/slide" Target="slides/slide8.xml"/><Relationship Id="rId35" Type="http://schemas.openxmlformats.org/officeDocument/2006/relationships/font" Target="fonts/Lato-boldItalic.fntdata"/><Relationship Id="rId12" Type="http://schemas.openxmlformats.org/officeDocument/2006/relationships/slide" Target="slides/slide7.xml"/><Relationship Id="rId34" Type="http://schemas.openxmlformats.org/officeDocument/2006/relationships/font" Target="fonts/Lato-italic.fntdata"/><Relationship Id="rId15" Type="http://schemas.openxmlformats.org/officeDocument/2006/relationships/slide" Target="slides/slide10.xml"/><Relationship Id="rId37" Type="http://schemas.openxmlformats.org/officeDocument/2006/relationships/font" Target="fonts/NotoNastaliqUrdu-bold.fntdata"/><Relationship Id="rId14" Type="http://schemas.openxmlformats.org/officeDocument/2006/relationships/slide" Target="slides/slide9.xml"/><Relationship Id="rId36" Type="http://schemas.openxmlformats.org/officeDocument/2006/relationships/font" Target="fonts/NotoNastaliqUrdu-regular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6" name="Google Shape;176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5" name="Google Shape;185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4" name="Google Shape;194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3" name="Google Shape;203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2" name="Google Shape;212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1" name="Google Shape;221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0" name="Google Shape;230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9" name="Google Shape;239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8" name="Google Shape;248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7" name="Google Shape;257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6" name="Google Shape;266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5" name="Google Shape;275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4" name="Google Shape;284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3" name="Google Shape;293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2" name="Google Shape;302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1" name="Google Shape;311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833019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66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0066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66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000066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000066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66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66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hyperlink" Target="http://drive.google.com/file/d/1SPr0Y4z7EXSSEJ1KylAcePKahIegJtiy/view" TargetMode="External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89" name="Google Shape;89;p13"/>
          <p:cNvSpPr txBox="1"/>
          <p:nvPr/>
        </p:nvSpPr>
        <p:spPr>
          <a:xfrm>
            <a:off x="609600" y="1471910"/>
            <a:ext cx="10515600" cy="52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Supplication In Seeking Asylum with God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en-US" sz="6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دُعَاؤُهُ فِي اللَّجَإِ إِلَى اللَّهِ تَعَالَىه</a:t>
            </a:r>
            <a:endParaRPr b="0" i="0" sz="60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en-US" sz="5400" u="none" cap="none" strike="noStrike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اللہ تعالیٰ کی بارگاہ میں پناہ لینے کے وقت کی دعا</a:t>
            </a:r>
            <a:endParaRPr b="0" i="0" sz="5400" u="none" cap="none" strike="noStrike">
              <a:solidFill>
                <a:srgbClr val="1F1F1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1" i="0" sz="4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Dua no </a:t>
            </a:r>
            <a:r>
              <a:rPr lang="en-US" sz="4000">
                <a:solidFill>
                  <a:srgbClr val="002060"/>
                </a:solidFill>
              </a:rPr>
              <a:t>10</a:t>
            </a:r>
            <a:r>
              <a:rPr b="0" i="0" lang="en-US" sz="4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from 'Sahifa Sajjadia'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by Imam Zainul Abideen(as)</a:t>
            </a:r>
            <a:endParaRPr b="0" i="0" sz="8800" u="none" cap="none" strike="noStrike">
              <a:solidFill>
                <a:srgbClr val="002060"/>
              </a:solidFill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8268610" y="102925"/>
            <a:ext cx="4722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823B"/>
                </a:solidFill>
                <a:highlight>
                  <a:schemeClr val="dk1"/>
                </a:highlight>
                <a:latin typeface="Trebuchet MS"/>
                <a:ea typeface="Trebuchet MS"/>
                <a:cs typeface="Trebuchet MS"/>
                <a:sym typeface="Trebuchet MS"/>
              </a:rPr>
              <a:t>No </a:t>
            </a:r>
            <a:r>
              <a:rPr b="1" lang="en-US" sz="1800">
                <a:solidFill>
                  <a:srgbClr val="00823B"/>
                </a:solidFill>
                <a:highlight>
                  <a:schemeClr val="dk1"/>
                </a:highlight>
                <a:latin typeface="Trebuchet MS"/>
                <a:ea typeface="Trebuchet MS"/>
                <a:cs typeface="Trebuchet MS"/>
                <a:sym typeface="Trebuchet MS"/>
              </a:rPr>
              <a:t>10</a:t>
            </a:r>
            <a:r>
              <a:rPr b="1" i="0" lang="en-US" sz="1800" u="none" cap="none" strike="noStrike">
                <a:solidFill>
                  <a:srgbClr val="00823B"/>
                </a:solidFill>
                <a:highlight>
                  <a:schemeClr val="dk1"/>
                </a:highlight>
                <a:latin typeface="Trebuchet MS"/>
                <a:ea typeface="Trebuchet MS"/>
                <a:cs typeface="Trebuchet MS"/>
                <a:sym typeface="Trebuchet MS"/>
              </a:rPr>
              <a:t>. In Seeking Asylum with God</a:t>
            </a:r>
            <a:endParaRPr b="0" i="0" sz="1400" u="none" cap="none" strike="noStrike">
              <a:solidFill>
                <a:srgbClr val="000000"/>
              </a:solidFill>
              <a:highlight>
                <a:schemeClr val="dk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12191935" y="102920"/>
            <a:ext cx="0" cy="251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3" title="sahifasajjadia-10asylum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633150" y="6278800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2"/>
          <p:cNvSpPr txBox="1"/>
          <p:nvPr>
            <p:ph type="ctrTitle"/>
          </p:nvPr>
        </p:nvSpPr>
        <p:spPr>
          <a:xfrm>
            <a:off x="50985" y="1670033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وَأَنَا أَفْقَرُ الفُقَرَاءِ إِلَيْكَ، فَاجْبُرْ فَاقَتَنَا بِوُسْعِكَ،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70" name="Google Shape;170;p22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I am the poorest of the poor to You, so mend our poverty with Your ability,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71" name="Google Shape;171;p22"/>
          <p:cNvSpPr txBox="1"/>
          <p:nvPr/>
        </p:nvSpPr>
        <p:spPr>
          <a:xfrm>
            <a:off x="462916" y="6054969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Waanā afqaru alfuqarāʾ ilayka, faajbur fāqatana biwusʿika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2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میں تیری طرف سب سے بڑا محتاج ہوں، پس اپنی وسعت سے ہماری محتاجی دور فرما۔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73" name="Google Shape;173;p22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3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وَلَا تَقْطَعْ رَجَاءَنَا بِمَنْعِكَ،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79" name="Google Shape;179;p23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do not cut off our hope by withholding,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80" name="Google Shape;180;p23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Walā taqṭaʿ rajāʾanā bimanʿika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3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اپنے روک لینے سے ہماری امید کو منقطع نہ فرما۔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82" name="Google Shape;182;p23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4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فَتَكُونَ قَدْ أَشْقَيْتَ مَنِ اسْتَسْعَدَ بِكَ،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88" name="Google Shape;188;p24"/>
          <p:cNvSpPr txBox="1"/>
          <p:nvPr>
            <p:ph idx="1" type="subTitle"/>
          </p:nvPr>
        </p:nvSpPr>
        <p:spPr>
          <a:xfrm>
            <a:off x="464504" y="2643278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So You would have made wretched one who sought happiness through You,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89" name="Google Shape;189;p24"/>
          <p:cNvSpPr txBox="1"/>
          <p:nvPr/>
        </p:nvSpPr>
        <p:spPr>
          <a:xfrm>
            <a:off x="462916" y="6025662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Fatakūna qad ashqayta mani istasʿada bika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4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40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کہ ایسا نہ ہو کہ تو اس کو بدبخت کر دے جس نے تجھ سے سعادت چاہی۔</a:t>
            </a:r>
            <a:endParaRPr b="0" i="0" sz="40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91" name="Google Shape;191;p24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5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 حَرَمْتَ مَنِ اسْتَرْفَدَ فَضْلَكَ.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97" name="Google Shape;197;p25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harmed one who sought the bounty from You.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98" name="Google Shape;198;p25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</a:t>
            </a:r>
            <a:r>
              <a:rPr i="1" lang="en-US" sz="2640">
                <a:solidFill>
                  <a:srgbClr val="0066CC"/>
                </a:solidFill>
              </a:rPr>
              <a:t>h</a:t>
            </a: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aramta mani istarfada faḍlaka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5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7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اس کو محروم کر دے جس نے تیرے فضل کی امید رکھی۔</a:t>
            </a:r>
            <a:endParaRPr b="0" i="0" sz="37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00" name="Google Shape;200;p25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فَإِلَى مَنْ حِينَئِذٍ مُنْقَلَبُنَا عَنْكَ،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06" name="Google Shape;206;p26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Then to whom shall we turn away from You,?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07" name="Google Shape;207;p26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Failā man ḥīnaʾiḏin munqalabunā ʿanka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6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پھر اس وقت تیرے سوا ہم کس کی طرف پلٹیں گے؟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09" name="Google Shape;209;p26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وَإِلَى أَيْنَ مَذْهَبُنَا عَنْ بَابِكَ،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15" name="Google Shape;215;p27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where shall we go away from Your door,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16" name="Google Shape;216;p27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Wailā ayna maḏhabunā ʿan bābika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7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تیرے دروازے کے سوا ہم کہاں جائیں گے؟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18" name="Google Shape;218;p27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8"/>
          <p:cNvSpPr txBox="1"/>
          <p:nvPr>
            <p:ph type="ctrTitle"/>
          </p:nvPr>
        </p:nvSpPr>
        <p:spPr>
          <a:xfrm>
            <a:off x="50985" y="1699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سُبْحَانَكَ نَحْنُ الْمُضْطَرُّونَ الَّذِينَ أَوْجَبْتَ إِجَابَتَهُمْ،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24" name="Google Shape;224;p28"/>
          <p:cNvSpPr txBox="1"/>
          <p:nvPr>
            <p:ph idx="1" type="subTitle"/>
          </p:nvPr>
        </p:nvSpPr>
        <p:spPr>
          <a:xfrm>
            <a:off x="464504" y="2965663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Glory be to You, we are the distressed ones whose answer You have made obligatory,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25" name="Google Shape;225;p28"/>
          <p:cNvSpPr txBox="1"/>
          <p:nvPr/>
        </p:nvSpPr>
        <p:spPr>
          <a:xfrm>
            <a:off x="462916" y="6201508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Subḥānaka naḥnu almuḍṭarrūna alladhīna awjabta ijābatahum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28"/>
          <p:cNvSpPr/>
          <p:nvPr/>
        </p:nvSpPr>
        <p:spPr>
          <a:xfrm>
            <a:off x="462891" y="521737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8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تو پاک ہے! ہم وہ بے بس لوگ ہیں جن کی دعا قبول کرنا تو نے لازم قرار دیا ہے۔</a:t>
            </a:r>
            <a:endParaRPr b="0" i="0" sz="38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27" name="Google Shape;227;p28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9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وَأَهْلُ السُّوءِ الَّذِينَ وَعَدْتَ الْكَشْفَ عَنْهُمْ.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33" name="Google Shape;233;p29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the people of evil whom You promised to relieve.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34" name="Google Shape;234;p29"/>
          <p:cNvSpPr txBox="1"/>
          <p:nvPr/>
        </p:nvSpPr>
        <p:spPr>
          <a:xfrm>
            <a:off x="462916" y="6201508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Waahlu assūʾ alladhīna waʿadta alkashfa ʿanhum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9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40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ہم وہ گناہ گار ہیں جن سے مصیبت دور کرنے کا تو نے وعدہ کیا ہے۔</a:t>
            </a:r>
            <a:endParaRPr b="0" i="0" sz="40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36" name="Google Shape;236;p29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0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وَأَشْبَهُ الأَشْيَاءِ بِمَشِيئَتِكَ،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42" name="Google Shape;242;p30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the most resembling of things to Your will,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43" name="Google Shape;243;p30"/>
          <p:cNvSpPr txBox="1"/>
          <p:nvPr/>
        </p:nvSpPr>
        <p:spPr>
          <a:xfrm>
            <a:off x="462916" y="6025662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Waashbahu alashyāʾ bimashīʾatika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30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تمام چیزوں میں تیری مشیت کے سب سے زیادہ موافق،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45" name="Google Shape;245;p30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1"/>
          <p:cNvSpPr txBox="1"/>
          <p:nvPr>
            <p:ph type="ctrTitle"/>
          </p:nvPr>
        </p:nvSpPr>
        <p:spPr>
          <a:xfrm>
            <a:off x="50985" y="1611417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وَأَوْلَى الأُمُورِ بِكَ فِي عَظَمَتِكَ رَحْمَةُ مَنِ اسْتَرْحَمَكَ،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51" name="Google Shape;251;p31"/>
          <p:cNvSpPr txBox="1"/>
          <p:nvPr>
            <p:ph idx="1" type="subTitle"/>
          </p:nvPr>
        </p:nvSpPr>
        <p:spPr>
          <a:xfrm>
            <a:off x="464504" y="2760509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the most befitting of matters for You in Your greatness is the mercy upon one who seeks it from You,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52" name="Google Shape;252;p31"/>
          <p:cNvSpPr txBox="1"/>
          <p:nvPr/>
        </p:nvSpPr>
        <p:spPr>
          <a:xfrm>
            <a:off x="462916" y="6201508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Waawlā alumūri bika fī ʿaẓamatika raḥmatu mani istarḥamaka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1"/>
          <p:cNvSpPr/>
          <p:nvPr/>
        </p:nvSpPr>
        <p:spPr>
          <a:xfrm>
            <a:off x="462891" y="5188062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4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تیری عظمت کے شایانِ شان سب سے بڑھ کر یہ ہے کہ تو اس پر رحم کرے جو تجھ سے رحم مانگے۔</a:t>
            </a:r>
            <a:endParaRPr b="0" i="0" sz="34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54" name="Google Shape;254;p31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بِسْمِ ٱللَّـهِ ٱلرَّحْمَـٰنِ ٱلرَّحِيمِ</a:t>
            </a:r>
            <a:endParaRPr/>
          </a:p>
        </p:txBody>
      </p:sp>
      <p:sp>
        <p:nvSpPr>
          <p:cNvPr id="98" name="Google Shape;98;p14"/>
          <p:cNvSpPr txBox="1"/>
          <p:nvPr>
            <p:ph idx="1" type="subTitle"/>
          </p:nvPr>
        </p:nvSpPr>
        <p:spPr>
          <a:xfrm>
            <a:off x="464504" y="2773675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In the Name of Allāh, </a:t>
            </a:r>
            <a:endParaRPr/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the All-beneficent, the All-merciful. 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bismi allahi alrrahmini alrrahimi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462891" y="4569630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41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عظیم اور دائمی رحمتوں والے خدا کے نام سے </a:t>
            </a:r>
            <a:endParaRPr b="0" i="0" sz="300" u="none" cap="none" strike="noStrike">
              <a:solidFill>
                <a:srgbClr val="000000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In Seeking Asylum with God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2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وَغَوْثُ مَنِ اسْتَغَاثَ بِكَ،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60" name="Google Shape;260;p32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the aid to one who seeks help from You,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61" name="Google Shape;261;p32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Waghawthu mani istaghātha bika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32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44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اس کی مدد کرے جو تجھ سے فریاد کرے۔</a:t>
            </a:r>
            <a:endParaRPr b="0" i="0" sz="44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63" name="Google Shape;263;p32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3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فَارْحَمْ تَضَرُّعَنَا إِلَيْكَ،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69" name="Google Shape;269;p33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So have mercy upon our supplication to You,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70" name="Google Shape;270;p33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Farḥam taḍarruʿanā ilayka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33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44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پس ہماری عاجزانہ دعا پر رحم فرما۔</a:t>
            </a:r>
            <a:endParaRPr b="0" i="0" sz="44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72" name="Google Shape;272;p33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وَأَغْنِنَا إِذْ طَرَحْنَا أَنْفُسَنَا بَيْنَ يَدَيْكَ.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78" name="Google Shape;278;p34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enrich us as we have cast ourselves before You.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79" name="Google Shape;279;p34"/>
          <p:cNvSpPr txBox="1"/>
          <p:nvPr/>
        </p:nvSpPr>
        <p:spPr>
          <a:xfrm>
            <a:off x="462916" y="6054969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Waaghninā idh ṭaraḥnā anfusanā bayna yadayka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34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8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ہمیں بے نیاز کر دے، جب کہ ہم نے خود کو تیرے حضور ڈال دیا ہے۔</a:t>
            </a:r>
            <a:endParaRPr b="0" i="0" sz="38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81" name="Google Shape;281;p34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5"/>
          <p:cNvSpPr txBox="1"/>
          <p:nvPr>
            <p:ph type="ctrTitle"/>
          </p:nvPr>
        </p:nvSpPr>
        <p:spPr>
          <a:xfrm>
            <a:off x="50985" y="1699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اللَّهُمَّ إِنَّ الشَّيْطَانَ قَدْ شَمِتَ بِنَا إِذْ شَايَعْنَاهُ عَلَى مَعْصِيَتِكَ،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87" name="Google Shape;287;p35"/>
          <p:cNvSpPr txBox="1"/>
          <p:nvPr>
            <p:ph idx="1" type="subTitle"/>
          </p:nvPr>
        </p:nvSpPr>
        <p:spPr>
          <a:xfrm>
            <a:off x="464504" y="2907047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O Allah, Satan has rejoiced over us when we sided with him in disobeying You,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88" name="Google Shape;288;p35"/>
          <p:cNvSpPr txBox="1"/>
          <p:nvPr/>
        </p:nvSpPr>
        <p:spPr>
          <a:xfrm>
            <a:off x="462916" y="5937738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Allāhumma inna ashshayṭāna qad shamita binā idh shāyaʿnāhu ʿalā maʿṣiyatika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5"/>
          <p:cNvSpPr/>
          <p:nvPr/>
        </p:nvSpPr>
        <p:spPr>
          <a:xfrm>
            <a:off x="903840" y="5129450"/>
            <a:ext cx="104598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5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اے اللہ! شیطان ہم پر ہنسا جب ہم نے تیری نافرمانی میں اس کا ساتھ دیا۔</a:t>
            </a:r>
            <a:endParaRPr b="0" i="0" sz="35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90" name="Google Shape;290;p35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6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فَصَلِّ عَلَى مُحَمَّدٍ وَآلِهِ،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296" name="Google Shape;296;p36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So send blessings upon Muhammad and his family,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297" name="Google Shape;297;p36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Faṣalli ʿalā Muḥammadin waālihi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36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پس محمد  اور ان کی آل پر درود بھیج۔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299" name="Google Shape;299;p36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7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وَلَا تُشْمِتْهُ بِنَا بَعْدَ تَرْكِنَا إِيَّاهُ لَكَ،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305" name="Google Shape;305;p37"/>
          <p:cNvSpPr txBox="1"/>
          <p:nvPr>
            <p:ph idx="1" type="subTitle"/>
          </p:nvPr>
        </p:nvSpPr>
        <p:spPr>
          <a:xfrm>
            <a:off x="464504" y="2526047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do not let him rejoice over us after we abandoned him for Your sake,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306" name="Google Shape;306;p37"/>
          <p:cNvSpPr txBox="1"/>
          <p:nvPr/>
        </p:nvSpPr>
        <p:spPr>
          <a:xfrm>
            <a:off x="462916" y="6084277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Walā tushmithu binā baʿda tarkinā iyyāhu laka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37"/>
          <p:cNvSpPr/>
          <p:nvPr/>
        </p:nvSpPr>
        <p:spPr>
          <a:xfrm>
            <a:off x="462891" y="5012216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جب ہم نے تیری خاطر اسے چھوڑ دیا ہے تو اسے ہم پر دوبارہ خوش ہونے کا موقع نہ دے۔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308" name="Google Shape;308;p37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8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وَرَغْبَتِنَا عَنْهُ إِلَيْكَ.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314" name="Google Shape;314;p38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turned our desire away from him towards You.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315" name="Google Shape;315;p38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Waraghabatinā ʿanhu ilayka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38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8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ہماری رغبت کو اس سے ہٹا کر اپنی طرف پھیر دے۔</a:t>
            </a:r>
            <a:endParaRPr b="0" i="0" sz="38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317" name="Google Shape;317;p38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اللَّهُمَّ إِنْ تَشَأْ تَعْفُ عَنَّا فَبِفَضْلِكَ،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07" name="Google Shape;107;p15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O Allah, if You will, You forgive us by Your grace,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Allāhumma in tashaʾ taʿfu ʿannā fabifaḍlika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41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اے اللہ! اگر تو چاہے تو اپنے فضل سے ہمیں معاف فرما دے۔</a:t>
            </a:r>
            <a:endParaRPr b="0" i="0" sz="41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وَإِنْ تَشَأْ تُعَذِّبْنَا فَبِعَدْلِكَ،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16" name="Google Shape;116;p16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if You will, You punish us by Your justice,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17" name="Google Shape;117;p16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Wa-in tashaʾ tuʿaḏḏibnā fibiʿadlika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6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41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اگر تو چاہے تو اپنے عدل کے مطابق ہمیں سزا دے۔</a:t>
            </a:r>
            <a:endParaRPr b="0" i="0" sz="41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19" name="Google Shape;119;p16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فَسَهِّلْ لَنَا عَفْوَكَ بِمَنِّكَ،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25" name="Google Shape;125;p17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So make easy for us Your pardon by Your bounty,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26" name="Google Shape;126;p17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Fasahhil lanā ʿafwaka bimanika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41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پس اپنے احسان سے ہمارے لیے اپنی معافی کو آسان فرما۔</a:t>
            </a:r>
            <a:endParaRPr b="0" i="0" sz="41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28" name="Google Shape;128;p17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وَأَجِرْنَا مِنْ عَذَابِكَ بِتَجَاوُزِكَ؛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34" name="Google Shape;134;p18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save us from Your punishment by Your forgiveness;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35" name="Google Shape;135;p18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Wa-ajirnā min ʿaḏābika bitajāwuzika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8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41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اپنی درگزر کے ذریعے ہمیں اپنے عذاب سے بچا لے۔</a:t>
            </a:r>
            <a:endParaRPr b="0" i="0" sz="41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37" name="Google Shape;137;p18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فَإِنَّهُ لَا طَاقَةَ لَنَا بِعَدْلِكَ،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43" name="Google Shape;143;p19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For we have no strength to bear Your justice,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44" name="Google Shape;144;p19"/>
          <p:cNvSpPr txBox="1"/>
          <p:nvPr/>
        </p:nvSpPr>
        <p:spPr>
          <a:xfrm>
            <a:off x="462916" y="5791200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Fa-innahu lā ṭāqata lanā biʿadlika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9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کیونکہ ہمیں تیرے عدل کو برداشت کرنے کی طاقت نہیں۔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46" name="Google Shape;146;p19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/>
          <p:cNvSpPr txBox="1"/>
          <p:nvPr>
            <p:ph type="ctrTitle"/>
          </p:nvPr>
        </p:nvSpPr>
        <p:spPr>
          <a:xfrm>
            <a:off x="50985" y="1318340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وَلَا نَجَاةَ لِأَحَدٍ مِنَّا دُونَ عَفْوِكَ.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52" name="Google Shape;152;p20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And none of us can be saved without Your pardon.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53" name="Google Shape;153;p20"/>
          <p:cNvSpPr txBox="1"/>
          <p:nvPr/>
        </p:nvSpPr>
        <p:spPr>
          <a:xfrm>
            <a:off x="462916" y="6113585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Wa-lā najāta li-aḥadin minnā dūna ʿafwika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0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اور ہم میں سے کسی کے لیے بھی تیری معافی کے بغیر نجات نہیں۔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55" name="Google Shape;155;p20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/>
          <p:cNvSpPr txBox="1"/>
          <p:nvPr>
            <p:ph type="ctrTitle"/>
          </p:nvPr>
        </p:nvSpPr>
        <p:spPr>
          <a:xfrm>
            <a:off x="50985" y="1640725"/>
            <a:ext cx="115671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14182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7319">
                <a:latin typeface="Arabic Typesetting"/>
                <a:ea typeface="Arabic Typesetting"/>
                <a:cs typeface="Arabic Typesetting"/>
                <a:sym typeface="Arabic Typesetting"/>
              </a:rPr>
              <a:t>يَا غَنِيَّ الأَغْنِيَاءِهَا، نَحْنُ عِبَادُكَ بَيْنَ يَدَيْكَ،</a:t>
            </a:r>
            <a:endParaRPr sz="7319"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161" name="Google Shape;161;p21"/>
          <p:cNvSpPr txBox="1"/>
          <p:nvPr>
            <p:ph idx="1" type="subTitle"/>
          </p:nvPr>
        </p:nvSpPr>
        <p:spPr>
          <a:xfrm>
            <a:off x="464504" y="3082894"/>
            <a:ext cx="1146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rPr lang="en-US">
                <a:solidFill>
                  <a:srgbClr val="0066CC"/>
                </a:solidFill>
              </a:rPr>
              <a:t>O Richest of the rich, here we are, Your servants before You,</a:t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  <a:p>
            <a:pPr indent="-382013" lvl="0" marL="382013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66CC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rgbClr val="0066CC"/>
              </a:solidFill>
            </a:endParaRPr>
          </a:p>
        </p:txBody>
      </p:sp>
      <p:sp>
        <p:nvSpPr>
          <p:cNvPr id="162" name="Google Shape;162;p21"/>
          <p:cNvSpPr txBox="1"/>
          <p:nvPr/>
        </p:nvSpPr>
        <p:spPr>
          <a:xfrm>
            <a:off x="462916" y="6142892"/>
            <a:ext cx="114663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noAutofit/>
          </a:bodyPr>
          <a:lstStyle/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b="0" i="1" lang="en-US" sz="2640" u="none" cap="none" strike="noStrik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Yā ghanīya alaghniyāʾ, hā naḥnu ʿibāduka bayna yadayka</a:t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17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t/>
            </a:r>
            <a:endParaRPr b="0" i="1" sz="2640" u="none" cap="none" strike="noStrike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1"/>
          <p:cNvSpPr/>
          <p:nvPr/>
        </p:nvSpPr>
        <p:spPr>
          <a:xfrm>
            <a:off x="462891" y="5129447"/>
            <a:ext cx="11266200" cy="36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925" lIns="101850" spcFirstLastPara="1" rIns="101850" wrap="square" tIns="50925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80"/>
              <a:buFont typeface="Arial"/>
              <a:buNone/>
            </a:pPr>
            <a:r>
              <a:rPr b="0" i="0" lang="en-US" sz="3980" u="none" cap="none" strike="noStrike">
                <a:solidFill>
                  <a:srgbClr val="000066"/>
                </a:solidFill>
                <a:latin typeface="Noto Nastaliq Urdu"/>
                <a:ea typeface="Noto Nastaliq Urdu"/>
                <a:cs typeface="Noto Nastaliq Urdu"/>
                <a:sym typeface="Noto Nastaliq Urdu"/>
              </a:rPr>
              <a:t>اے سب بے نیازوں سے بے نیاز! ہم تیرے بندے تیرے حضور حاضر ہیں۔</a:t>
            </a:r>
            <a:endParaRPr b="0" i="0" sz="3980" u="none" cap="none" strike="noStrike">
              <a:solidFill>
                <a:srgbClr val="000066"/>
              </a:solidFill>
              <a:latin typeface="Noto Nastaliq Urdu"/>
              <a:ea typeface="Noto Nastaliq Urdu"/>
              <a:cs typeface="Noto Nastaliq Urdu"/>
              <a:sym typeface="Noto Nastaliq Urdu"/>
            </a:endParaRPr>
          </a:p>
        </p:txBody>
      </p:sp>
      <p:sp>
        <p:nvSpPr>
          <p:cNvPr id="164" name="Google Shape;164;p21"/>
          <p:cNvSpPr txBox="1"/>
          <p:nvPr/>
        </p:nvSpPr>
        <p:spPr>
          <a:xfrm>
            <a:off x="5867375" y="408736"/>
            <a:ext cx="4495800" cy="3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925" lIns="101850" spcFirstLastPara="1" rIns="101850" wrap="square" tIns="509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</a:pPr>
            <a:r>
              <a:rPr b="1" i="0" lang="en-US" sz="1679" u="none" cap="none" strike="noStrike">
                <a:solidFill>
                  <a:srgbClr val="004821"/>
                </a:solidFill>
                <a:latin typeface="Lato"/>
                <a:ea typeface="Lato"/>
                <a:cs typeface="Lato"/>
                <a:sym typeface="Lato"/>
              </a:rPr>
              <a:t>Dua 10:  In Seeking Asylum with Gods</a:t>
            </a:r>
            <a:endParaRPr b="1" i="0" sz="1679" u="none" cap="none" strike="noStrike">
              <a:solidFill>
                <a:srgbClr val="00482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