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893" r:id="rId19"/>
    <p:sldId id="3909" r:id="rId20"/>
    <p:sldId id="341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630997" y="938214"/>
            <a:ext cx="8961755" cy="5114239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35274" y="5267644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Translation, Urdu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33066" y="938214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35275" y="1828801"/>
            <a:ext cx="329128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r-PK" sz="8000" b="1" i="0">
                <a:solidFill>
                  <a:srgbClr val="FFFF0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عَلِيُّ يَا عَظِيمُ</a:t>
            </a:r>
            <a:endParaRPr lang="ur-PK" sz="8000" b="0" i="0">
              <a:solidFill>
                <a:srgbClr val="FFFF0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514600" y="4320362"/>
            <a:ext cx="701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0" i="0">
                <a:solidFill>
                  <a:srgbClr val="FFFF00"/>
                </a:solidFill>
                <a:effectLst/>
                <a:latin typeface="Lato"/>
              </a:rPr>
              <a:t>It has been narrated to recite this dua </a:t>
            </a:r>
            <a:r>
              <a:rPr lang="en-US" b="1" i="0">
                <a:solidFill>
                  <a:srgbClr val="FFFF00"/>
                </a:solidFill>
                <a:effectLst/>
                <a:latin typeface="Lato"/>
              </a:rPr>
              <a:t>after each and every obligatory prayer</a:t>
            </a:r>
            <a:r>
              <a:rPr lang="en-US" b="0" i="0">
                <a:solidFill>
                  <a:srgbClr val="FFFF00"/>
                </a:solidFill>
                <a:effectLst/>
                <a:latin typeface="Lato"/>
              </a:rPr>
              <a:t> in the month of Ramadan:</a:t>
            </a:r>
          </a:p>
        </p:txBody>
      </p:sp>
      <p:sp>
        <p:nvSpPr>
          <p:cNvPr id="2" name="Rectangle 1"/>
          <p:cNvSpPr/>
          <p:nvPr/>
        </p:nvSpPr>
        <p:spPr>
          <a:xfrm>
            <a:off x="2142132" y="3304657"/>
            <a:ext cx="8068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0">
                <a:solidFill>
                  <a:srgbClr val="FFFF00"/>
                </a:solidFill>
                <a:effectLst/>
                <a:latin typeface="Lato"/>
              </a:rPr>
              <a:t>Ya Aliyu Ya Azeem </a:t>
            </a:r>
            <a:endParaRPr lang="en-US" sz="3600" b="0" i="0">
              <a:solidFill>
                <a:srgbClr val="FFFF00"/>
              </a:solidFill>
              <a:effectLst/>
              <a:latin typeface="Lato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وَشَرَّفْتَهُ وَفَضَّلْتَهُ عَلَىٰ ٱلشُّهُورِ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honored, and preferred to the other months.</a:t>
            </a:r>
          </a:p>
          <a:p>
            <a:br>
              <a:rPr lang="en-US" sz="2000">
                <a:solidFill>
                  <a:srgbClr val="002060"/>
                </a:solidFill>
              </a:rPr>
            </a:br>
            <a:endParaRPr lang="en-US" sz="3600" b="1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مکرم، اشرف اور تمام مہینوں سے افضل قراردیا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63855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sharraftahu wa faddaltahu `ala alshshuhuri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6148E2D-E1CE-482C-8C00-C6BCC6E5C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295DDE8-D613-439C-92C8-CBA8649F3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4900" y="2257601"/>
            <a:ext cx="10134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ٱلشَّهْرُ ٱلَّذِي فَرَضْتَ صِيَامَهُ عَلَيَّ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6670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It is the month that You imposed upon me to observe fasting in it.</a:t>
            </a:r>
          </a:p>
          <a:p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اور اس میں روزہ کو واجب قرارد یا ہے۔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6768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huwa alshsharhu alladhi faradta siyamahu `alayya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4B8B687-545B-4B52-BBB1-2DC89F4D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506D1384-C261-40EC-B4B5-E1E51B2B6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1975908"/>
            <a:ext cx="10972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شَهْرُ رَمَضَانَ ٱلَّذِي أَنْزَلْتَ فِيهِ الْقُرْآنَ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2060"/>
                </a:solidFill>
                <a:effectLst/>
                <a:latin typeface="Lato"/>
              </a:rPr>
              <a:t>It is the month of Ramadan during which You revealed the Qur'an</a:t>
            </a:r>
          </a:p>
          <a:p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یہ ماہ رمضان جس میں تو نے قرآن نازل کیا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79895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huwa shahru ramadana alladhi anzalta fihi alqur`ana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898AB80-7EE5-47C1-A545-AB9014582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7EF1C422-9B10-441C-9815-46A5DF4C1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11277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هُدَىً لِلنَّاسِ وَبَيِّنَاتٍ مِنَ ٱلْهُدَىٰ وَٱلْفُرْقَانِ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737908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2060"/>
                </a:solidFill>
                <a:effectLst/>
                <a:latin typeface="Lato"/>
              </a:rPr>
              <a:t>as guidance for people, clear proofs on true guidance, and distinction (between the right and the wrong).</a:t>
            </a:r>
            <a:endParaRPr lang="ar-OM" sz="2800" b="0" i="0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en-US" sz="2800" b="0" i="0">
              <a:solidFill>
                <a:srgbClr val="002060"/>
              </a:solidFill>
              <a:effectLst/>
              <a:latin typeface="Lato"/>
            </a:endParaRPr>
          </a:p>
          <a:p>
            <a:r>
              <a:rPr lang="ur-PK">
                <a:solidFill>
                  <a:srgbClr val="002060"/>
                </a:solidFill>
              </a:rPr>
              <a:t>جو لوگوں کے لئے ہدایت ہے اور حق و باطل کہ تفرقہ اور ہدایت کے لئے بہترین نشانی ہے</a:t>
            </a:r>
            <a:endParaRPr lang="en-US" sz="4800" b="1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hudan linnasi wa bayyinatin min alhuda walfurqani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27F4F8F-211B-4A46-8117-69994BD28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F67260F-B5A3-4B7A-9737-B5A504FEF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وَجَعَلْتَ فِيهِ لَيْلَةَ ٱلْقَدْرِ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2060"/>
                </a:solidFill>
                <a:effectLst/>
                <a:latin typeface="Lato"/>
              </a:rPr>
              <a:t>You decided the Grand Night to be in it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اور جس مہینےمیں شب قدر قراردی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3588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ja`alta fihi laylata alqadri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366D7A3-F7A9-483C-9444-D9BAD884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7E4817A5-4942-4A92-836D-44C696553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وَجَعَلْتَهَا خَيْراً مِنَ الفِ شَهْرٍ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5527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and You have decided it to be more favorable that one thousand months.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اور اسے ہزار مہینوں سے بہتر قرار دیا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0" i="1">
                <a:solidFill>
                  <a:srgbClr val="002060"/>
                </a:solidFill>
                <a:effectLst/>
                <a:latin typeface="Lato"/>
              </a:rPr>
              <a:t>wa ja`altaha khayran min alfi shahrin</a:t>
            </a:r>
            <a:br>
              <a:rPr lang="fi-FI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4295D7E-A4E5-4193-8E90-0AE48B6D2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858EFA36-08C5-4112-9C1E-B3593EB46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6837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فَيَا ذَا ٱلْمَنِّ وَلاَ يُمَنُّ عَلَيْكَ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So, O Lord of graces! None can ever do favor to You!</a:t>
            </a:r>
            <a:endParaRPr lang="ar-OM" b="0" i="0">
              <a:solidFill>
                <a:srgbClr val="002060"/>
              </a:solidFill>
              <a:effectLst/>
              <a:latin typeface="Lato"/>
            </a:endParaRPr>
          </a:p>
          <a:p>
            <a:pPr algn="ctr"/>
            <a:endParaRPr lang="ar-OM" b="0" i="0">
              <a:solidFill>
                <a:srgbClr val="002060"/>
              </a:solidFill>
              <a:effectLst/>
              <a:latin typeface="Lato"/>
            </a:endParaRPr>
          </a:p>
          <a:p>
            <a:r>
              <a:rPr lang="ur-PK">
                <a:solidFill>
                  <a:srgbClr val="002060"/>
                </a:solidFill>
              </a:rPr>
              <a:t>اے میرے محسن جس پر کسی کا احسان نہیں ہے</a:t>
            </a:r>
            <a:endParaRPr lang="en-US" sz="4800" b="1" kern="1200">
              <a:solidFill>
                <a:srgbClr val="002060"/>
              </a:solidFill>
              <a:ea typeface="MS Mincho" pitchFamily="49" charset="-128"/>
            </a:endParaRPr>
          </a:p>
          <a:p>
            <a:pPr algn="ctr"/>
            <a:endParaRPr lang="en-US" b="0" i="0">
              <a:solidFill>
                <a:srgbClr val="002060"/>
              </a:solidFill>
              <a:effectLst/>
              <a:latin typeface="Lato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62292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0" i="1">
                <a:solidFill>
                  <a:srgbClr val="002060"/>
                </a:solidFill>
                <a:effectLst/>
                <a:latin typeface="Lato"/>
              </a:rPr>
              <a:t>faya dhalmanni wa la yumannu `alayka</a:t>
            </a:r>
            <a:br>
              <a:rPr lang="fi-FI" sz="3200">
                <a:solidFill>
                  <a:srgbClr val="002060"/>
                </a:solidFill>
              </a:rPr>
            </a:br>
            <a:endParaRPr lang="sv-SE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9B50A236-D8E1-428E-8F90-8F220C48B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C3BEB6B0-54EE-4983-A5C4-56F2FAE6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1"/>
            <a:ext cx="11811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مُنَّ عَلَيَّ بِفَكَاكِ رَقَبَتِي مِنَ ٱلنَّارِ فِي مَنْ تَمُنُّ عَلَيْهِ</a:t>
            </a:r>
            <a:endParaRPr lang="en-US" sz="199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335213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please, do me a favor by releasing me from the Fire and by including me with those to whom You do this favor,</a:t>
            </a: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مجھ پر یہ احسان فرما کہ میری گردن کو آتش جہنم سے </a:t>
            </a:r>
            <a:r>
              <a:rPr lang="ar-OM" sz="3600" kern="1200">
                <a:solidFill>
                  <a:srgbClr val="002060"/>
                </a:solidFill>
                <a:ea typeface="MS Mincho" pitchFamily="49" charset="-128"/>
              </a:rPr>
              <a:t> </a:t>
            </a: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آزاد کر دے</a:t>
            </a:r>
            <a:r>
              <a:rPr lang="ar-OM" sz="3600" kern="1200">
                <a:solidFill>
                  <a:srgbClr val="002060"/>
                </a:solidFill>
                <a:ea typeface="MS Mincho" pitchFamily="49" charset="-128"/>
              </a:rPr>
              <a:t> جیسا کہ تو نے اور لوگوں پر احسان کیا ہے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62100" y="544406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munna `alayya bifakaki raqabati min alnnari fi man tamunnu `alayhi</a:t>
            </a:r>
            <a:br>
              <a:rPr lang="en-US" sz="3200">
                <a:solidFill>
                  <a:srgbClr val="002060"/>
                </a:solidFill>
              </a:rPr>
            </a:br>
            <a:endParaRPr lang="fi-FI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98A13D2B-B5D5-4A29-ADDA-9CB7C8AA5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2CAA92C-8834-496A-AE42-FE73CACAA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وَأَدْخِلْنِي ٱلْجَنَّةَ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and allow me to enter Paradise,</a:t>
            </a:r>
          </a:p>
          <a:p>
            <a:endParaRPr lang="ar-OM" sz="2000"/>
          </a:p>
          <a:p>
            <a:br>
              <a:rPr lang="en-US">
                <a:solidFill>
                  <a:srgbClr val="002060"/>
                </a:solidFill>
              </a:rPr>
            </a:br>
            <a:r>
              <a:rPr lang="ur-PK">
                <a:solidFill>
                  <a:srgbClr val="002060"/>
                </a:solidFill>
              </a:rPr>
              <a:t>اور مجھے اپنی رحمت سے داخل جنت کردے</a:t>
            </a:r>
            <a:endParaRPr lang="en-US" sz="48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adkhilni aljannata</a:t>
            </a:r>
            <a:br>
              <a:rPr lang="en-US" sz="3200">
                <a:solidFill>
                  <a:srgbClr val="002060"/>
                </a:solidFill>
              </a:rPr>
            </a:br>
            <a:endParaRPr lang="fi-FI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EA613D8-E3B3-459A-875E-10A1A2BDD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F5C7CC4-D556-45E2-80C0-AF172153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بِرَحْمَتِكَ يَا أَرْحَمَ ٱلرَّاحِمِينَ</a:t>
            </a:r>
            <a:endParaRPr lang="en-US" sz="1028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on account of Your mercy. O most Merciful of all those who show mercy!</a:t>
            </a:r>
            <a:br>
              <a:rPr lang="en-US">
                <a:solidFill>
                  <a:srgbClr val="002060"/>
                </a:solidFill>
              </a:rPr>
            </a:br>
            <a:endParaRPr lang="ar-OM">
              <a:solidFill>
                <a:srgbClr val="002060"/>
              </a:solidFill>
            </a:endParaRPr>
          </a:p>
          <a:p>
            <a:pPr algn="ctr"/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اے بہترین مہربانی کرنے والے۔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birahmatika ya arhama alrrahimina</a:t>
            </a:r>
            <a:br>
              <a:rPr lang="en-US" sz="3200">
                <a:solidFill>
                  <a:srgbClr val="002060"/>
                </a:solidFill>
              </a:rPr>
            </a:br>
            <a:endParaRPr lang="fi-FI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EA613D8-E3B3-459A-875E-10A1A2BDD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F5C7CC4-D556-45E2-80C0-AF172153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9818601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272097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ea typeface="MS Mincho" pitchFamily="49" charset="-128"/>
              </a:rPr>
              <a:t>O' </a:t>
            </a:r>
            <a:r>
              <a:rPr lang="en-US" sz="3600" kern="1200" dirty="0" err="1">
                <a:ea typeface="MS Mincho" pitchFamily="49" charset="-128"/>
              </a:rPr>
              <a:t>Allāh</a:t>
            </a:r>
            <a:r>
              <a:rPr lang="en-US" sz="3600" kern="1200" dirty="0"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3600">
                <a:latin typeface="Alvi Nastaleeq" pitchFamily="2" charset="0"/>
                <a:cs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1524000" y="56768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2362200" y="1193411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31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0DE15A51-D315-42B5-95E9-6234E66C8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A2E11359-EA3D-48E9-BB16-1B254B289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5527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ea typeface="MS Mincho" pitchFamily="49" charset="-128"/>
              </a:rPr>
              <a:t>In the Name of </a:t>
            </a:r>
            <a:r>
              <a:rPr lang="en-US" sz="3600" kern="1200" dirty="0" err="1">
                <a:ea typeface="MS Mincho" pitchFamily="49" charset="-128"/>
              </a:rPr>
              <a:t>Allāh</a:t>
            </a:r>
            <a:r>
              <a:rPr lang="en-US" sz="3600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ea typeface="MS Mincho" pitchFamily="49" charset="-128"/>
              </a:rPr>
              <a:t>the All-merciful, </a:t>
            </a:r>
            <a:r>
              <a:rPr lang="en-US" sz="3600" kern="1200"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3600">
                <a:solidFill>
                  <a:srgbClr val="002060"/>
                </a:solidFill>
              </a:rPr>
              <a:t>خدا کے نام سے( شروع کرتا ہوں)جو بڑا مہربا ن نہایت رحم والا ہے</a:t>
            </a:r>
            <a:r>
              <a:rPr lang="ar-IQ" sz="3200">
                <a:solidFill>
                  <a:srgbClr val="002060"/>
                </a:solidFill>
              </a:rPr>
              <a:t> </a:t>
            </a:r>
            <a:endParaRPr lang="en-US" sz="3200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524000" y="592237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74AE91D-5E7D-4E94-8243-CC92B39C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113322AF-01AC-4716-8715-380F274D4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عَلِيُّ يَا عَظِيمُ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O Most High! O All-great!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اے خدا ئے علی و عظیم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59032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ya `aliyyu ya `azimu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4811CBE8-0237-4CD1-B222-B0F52413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E932BC04-45B5-4B06-8106-F1CB85AA1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غَفُورُ يَا رَحِيمُ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O All-forgiving! O All-merciful!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 اے مالک غفور و رحیم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1080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ya ghafuru ya rahimu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B9E61C1-877B-4237-B0F8-44E95348E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BB25EC91-31D0-4A38-8BD9-95569A8C1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أَنْتَ ٱلرَّبُّ ٱلْعَظِيمُ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You are the All-great Lord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 تو وہ رب عظیم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435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anta alrrabbu al`azimu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5611303-9ED1-4E00-9033-C56D42E07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34EED3-8398-4142-85DE-FCE7D4ABD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ٱلَّذِي لَيْسَ كَمِثْلِهِ شَيْءٌ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like Whom there is nothing,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جس کاکوئی مثل نہیں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96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alladhi laysa kamithlihi shay`un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96814EAB-7107-4518-B6D7-9A648714E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82EEF21B-B1EC-4BC2-9FA9-A5EB1B651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ٱلسَّمِيعُ ٱلْبَصِيرُ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and He is the All-hearing, the All-aware.</a:t>
            </a:r>
          </a:p>
          <a:p>
            <a:br>
              <a:rPr lang="en-US" sz="2000">
                <a:solidFill>
                  <a:srgbClr val="002060"/>
                </a:solidFill>
              </a:rPr>
            </a:br>
            <a:endParaRPr lang="en-US" sz="3600" b="1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اور وہ سب کا سننے والا اور دیکھنے والا ہے۔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0" i="1">
                <a:solidFill>
                  <a:srgbClr val="002060"/>
                </a:solidFill>
                <a:effectLst/>
                <a:latin typeface="Lato"/>
              </a:rPr>
              <a:t>wa huwa alssami`u albasiru</a:t>
            </a:r>
            <a:br>
              <a:rPr lang="pl-PL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3B71D1D-B4A1-470D-9D68-554BC7CB4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126391B4-7218-45A7-88B0-4958B9198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91440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وَهٰذَا شَهْرٌ عَظَّمْتَهُ وَكَرَّمْتَهُ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2060"/>
                </a:solidFill>
                <a:effectLst/>
                <a:latin typeface="Lato"/>
              </a:rPr>
              <a:t>This is a month that You have glorified, ennobled,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یہ وہ مہینہ ہے جس کو تو نے معظم،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2060"/>
                </a:solidFill>
                <a:effectLst/>
                <a:latin typeface="Lato"/>
              </a:rPr>
              <a:t>wa hadha shahrun `azzamtahu wa karramtahu</a:t>
            </a:r>
            <a:br>
              <a:rPr lang="en-US" sz="3200">
                <a:solidFill>
                  <a:srgbClr val="002060"/>
                </a:solidFill>
              </a:rPr>
            </a:br>
            <a:endParaRPr lang="it-IT" sz="3200" b="1" i="1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152400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5240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6A3BD80-4854-45BB-8B42-09F50959E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1028D407-D694-4DB2-ACB4-295A2CB8C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15373</TotalTime>
  <Words>1079</Words>
  <Application>Microsoft Office PowerPoint</Application>
  <PresentationFormat>Widescreen</PresentationFormat>
  <Paragraphs>175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Alvi Nastaleeq</vt:lpstr>
      <vt:lpstr>Arabic Typesetting</vt:lpstr>
      <vt:lpstr>Arial</vt:lpstr>
      <vt:lpstr>Calibri</vt:lpstr>
      <vt:lpstr>Lato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عَلِيُّ يَا عَظِيمُ</vt:lpstr>
      <vt:lpstr>يَا غَفُورُ يَا رَحِيمُ</vt:lpstr>
      <vt:lpstr>أَنْتَ ٱلرَّبُّ ٱلْعَظِيمُ</vt:lpstr>
      <vt:lpstr>ٱلَّذِي لَيْسَ كَمِثْلِهِ شَيْءٌ</vt:lpstr>
      <vt:lpstr>وَهُوَ ٱلسَّمِيعُ ٱلْبَصِيرُ</vt:lpstr>
      <vt:lpstr>وَهٰذَا شَهْرٌ عَظَّمْتَهُ وَكَرَّمْتَهُ</vt:lpstr>
      <vt:lpstr>وَشَرَّفْتَهُ وَفَضَّلْتَهُ عَلَىٰ ٱلشُّهُورِ</vt:lpstr>
      <vt:lpstr>وَهُوَ ٱلشَّهْرُ ٱلَّذِي فَرَضْتَ صِيَامَهُ عَلَيَّ </vt:lpstr>
      <vt:lpstr>وَهُوَ شَهْرُ رَمَضَانَ ٱلَّذِي أَنْزَلْتَ فِيهِ الْقُرْآنَ </vt:lpstr>
      <vt:lpstr>هُدَىً لِلنَّاسِ وَبَيِّنَاتٍ مِنَ ٱلْهُدَىٰ وَٱلْفُرْقَانِ</vt:lpstr>
      <vt:lpstr>وَجَعَلْتَ فِيهِ لَيْلَةَ ٱلْقَدْرِ</vt:lpstr>
      <vt:lpstr>وَجَعَلْتَهَا خَيْراً مِنَ الفِ شَهْرٍ</vt:lpstr>
      <vt:lpstr>فَيَا ذَا ٱلْمَنِّ وَلاَ يُمَنُّ عَلَيْكَ</vt:lpstr>
      <vt:lpstr>مُنَّ عَلَيَّ بِفَكَاكِ رَقَبَتِي مِنَ ٱلنَّارِ فِي مَنْ تَمُنُّ عَلَيْهِ</vt:lpstr>
      <vt:lpstr>وَأَدْخِلْنِي ٱلْجَنَّةَ</vt:lpstr>
      <vt:lpstr>بِرَحْمَتِكَ يَا أَرْحَمَ ٱلرَّاحِمِينَ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315</cp:revision>
  <cp:lastPrinted>1601-01-01T00:00:00Z</cp:lastPrinted>
  <dcterms:created xsi:type="dcterms:W3CDTF">1601-01-01T00:00:00Z</dcterms:created>
  <dcterms:modified xsi:type="dcterms:W3CDTF">2021-04-07T21:13:54Z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