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548" r:id="rId2"/>
    <p:sldId id="3443" r:id="rId3"/>
    <p:sldId id="3418" r:id="rId4"/>
    <p:sldId id="3507" r:id="rId5"/>
    <p:sldId id="3508" r:id="rId6"/>
    <p:sldId id="3509" r:id="rId7"/>
    <p:sldId id="3510" r:id="rId8"/>
    <p:sldId id="3511" r:id="rId9"/>
    <p:sldId id="3512" r:id="rId10"/>
    <p:sldId id="3514" r:id="rId11"/>
    <p:sldId id="3515" r:id="rId12"/>
    <p:sldId id="3516" r:id="rId13"/>
    <p:sldId id="3517" r:id="rId14"/>
    <p:sldId id="3518" r:id="rId15"/>
    <p:sldId id="3519" r:id="rId16"/>
    <p:sldId id="3520" r:id="rId17"/>
    <p:sldId id="3521" r:id="rId18"/>
    <p:sldId id="3522" r:id="rId19"/>
    <p:sldId id="3523" r:id="rId20"/>
    <p:sldId id="3524" r:id="rId21"/>
    <p:sldId id="3525" r:id="rId22"/>
    <p:sldId id="3526" r:id="rId23"/>
    <p:sldId id="3527" r:id="rId24"/>
    <p:sldId id="3537" r:id="rId25"/>
    <p:sldId id="3528" r:id="rId26"/>
    <p:sldId id="3529" r:id="rId27"/>
    <p:sldId id="3530" r:id="rId28"/>
    <p:sldId id="3538" r:id="rId29"/>
    <p:sldId id="3531" r:id="rId30"/>
    <p:sldId id="3532" r:id="rId31"/>
    <p:sldId id="3533" r:id="rId32"/>
    <p:sldId id="3534" r:id="rId33"/>
    <p:sldId id="3535" r:id="rId34"/>
    <p:sldId id="3536" r:id="rId35"/>
    <p:sldId id="3540" r:id="rId36"/>
    <p:sldId id="3541" r:id="rId37"/>
    <p:sldId id="3539" r:id="rId38"/>
    <p:sldId id="3542" r:id="rId39"/>
    <p:sldId id="3543" r:id="rId40"/>
    <p:sldId id="3544" r:id="rId41"/>
    <p:sldId id="3546" r:id="rId42"/>
    <p:sldId id="3549" r:id="rId43"/>
    <p:sldId id="3550" r:id="rId44"/>
    <p:sldId id="3547" r:id="rId45"/>
    <p:sldId id="3415" r:id="rId4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00"/>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varScale="1">
        <p:scale>
          <a:sx n="85" d="100"/>
          <a:sy n="85" d="100"/>
        </p:scale>
        <p:origin x="744" y="96"/>
      </p:cViewPr>
      <p:guideLst>
        <p:guide orient="horz" pos="2160"/>
        <p:guide pos="390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pitchFamily="34" charset="0"/>
                <a:cs typeface="Arial" pitchFamily="34" charset="0"/>
              </a:defRPr>
            </a:lvl1pPr>
          </a:lstStyle>
          <a:p>
            <a:pPr>
              <a:defRPr/>
            </a:pPr>
            <a:fld id="{7EA0D94F-3210-46A0-9A11-7C9D9103A409}" type="datetimeFigureOut">
              <a:rPr lang="en-US"/>
              <a:pPr>
                <a:defRPr/>
              </a:pPr>
              <a:t>5/1/2021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5FD1E14-B559-4ED5-BFC9-DB987F62D11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4D57C0-2E84-4FD1-8809-A667EBD85AA9}" type="slidenum">
              <a:rPr lang="ar-SA" altLang="en-US"/>
              <a:pPr>
                <a:defRPr/>
              </a:pPr>
              <a:t>‹#›</a:t>
            </a:fld>
            <a:endParaRPr lang="en-US" altLang="en-US"/>
          </a:p>
        </p:txBody>
      </p:sp>
    </p:spTree>
    <p:extLst>
      <p:ext uri="{BB962C8B-B14F-4D97-AF65-F5344CB8AC3E}">
        <p14:creationId xmlns:p14="http://schemas.microsoft.com/office/powerpoint/2010/main" val="88421780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1E4047-958E-4260-97B6-06294E7C30FB}" type="slidenum">
              <a:rPr lang="ar-SA" altLang="en-US"/>
              <a:pPr>
                <a:defRPr/>
              </a:pPr>
              <a:t>‹#›</a:t>
            </a:fld>
            <a:endParaRPr lang="en-US" altLang="en-US"/>
          </a:p>
        </p:txBody>
      </p:sp>
    </p:spTree>
    <p:extLst>
      <p:ext uri="{BB962C8B-B14F-4D97-AF65-F5344CB8AC3E}">
        <p14:creationId xmlns:p14="http://schemas.microsoft.com/office/powerpoint/2010/main" val="156241203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B1EA2B-4A0A-4261-BE7E-E39D9BC41C08}" type="slidenum">
              <a:rPr lang="ar-SA" altLang="en-US"/>
              <a:pPr>
                <a:defRPr/>
              </a:pPr>
              <a:t>‹#›</a:t>
            </a:fld>
            <a:endParaRPr lang="en-US" altLang="en-US"/>
          </a:p>
        </p:txBody>
      </p:sp>
    </p:spTree>
    <p:extLst>
      <p:ext uri="{BB962C8B-B14F-4D97-AF65-F5344CB8AC3E}">
        <p14:creationId xmlns:p14="http://schemas.microsoft.com/office/powerpoint/2010/main" val="10614513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8CA057-520B-4CEF-B64A-ECEBBEF6DA2C}" type="slidenum">
              <a:rPr lang="ar-SA" altLang="en-US"/>
              <a:pPr>
                <a:defRPr/>
              </a:pPr>
              <a:t>‹#›</a:t>
            </a:fld>
            <a:endParaRPr lang="en-US" altLang="en-US"/>
          </a:p>
        </p:txBody>
      </p:sp>
    </p:spTree>
    <p:extLst>
      <p:ext uri="{BB962C8B-B14F-4D97-AF65-F5344CB8AC3E}">
        <p14:creationId xmlns:p14="http://schemas.microsoft.com/office/powerpoint/2010/main" val="30884831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E31757-F81B-4AF7-8922-984DCE3C9F5F}" type="slidenum">
              <a:rPr lang="ar-SA" altLang="en-US"/>
              <a:pPr>
                <a:defRPr/>
              </a:pPr>
              <a:t>‹#›</a:t>
            </a:fld>
            <a:endParaRPr lang="en-US" altLang="en-US"/>
          </a:p>
        </p:txBody>
      </p:sp>
    </p:spTree>
    <p:extLst>
      <p:ext uri="{BB962C8B-B14F-4D97-AF65-F5344CB8AC3E}">
        <p14:creationId xmlns:p14="http://schemas.microsoft.com/office/powerpoint/2010/main" val="24429417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9C6C37-40CF-4F08-BCBF-811B69B0FFC0}" type="slidenum">
              <a:rPr lang="ar-SA" altLang="en-US"/>
              <a:pPr>
                <a:defRPr/>
              </a:pPr>
              <a:t>‹#›</a:t>
            </a:fld>
            <a:endParaRPr lang="en-US" altLang="en-US"/>
          </a:p>
        </p:txBody>
      </p:sp>
    </p:spTree>
    <p:extLst>
      <p:ext uri="{BB962C8B-B14F-4D97-AF65-F5344CB8AC3E}">
        <p14:creationId xmlns:p14="http://schemas.microsoft.com/office/powerpoint/2010/main" val="184913238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4390D4F-BEAB-4CCF-95FA-41DD7004C91D}" type="slidenum">
              <a:rPr lang="ar-SA" altLang="en-US"/>
              <a:pPr>
                <a:defRPr/>
              </a:pPr>
              <a:t>‹#›</a:t>
            </a:fld>
            <a:endParaRPr lang="en-US" altLang="en-US"/>
          </a:p>
        </p:txBody>
      </p:sp>
    </p:spTree>
    <p:extLst>
      <p:ext uri="{BB962C8B-B14F-4D97-AF65-F5344CB8AC3E}">
        <p14:creationId xmlns:p14="http://schemas.microsoft.com/office/powerpoint/2010/main" val="358835556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B7437BE-EFC0-4D7C-B7D0-3448D24F8935}" type="slidenum">
              <a:rPr lang="ar-SA" altLang="en-US"/>
              <a:pPr>
                <a:defRPr/>
              </a:pPr>
              <a:t>‹#›</a:t>
            </a:fld>
            <a:endParaRPr lang="en-US" altLang="en-US"/>
          </a:p>
        </p:txBody>
      </p:sp>
    </p:spTree>
    <p:extLst>
      <p:ext uri="{BB962C8B-B14F-4D97-AF65-F5344CB8AC3E}">
        <p14:creationId xmlns:p14="http://schemas.microsoft.com/office/powerpoint/2010/main" val="210321823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F8DA288-1AC8-4539-8273-7034D7DCEF16}" type="slidenum">
              <a:rPr lang="ar-SA" altLang="en-US"/>
              <a:pPr>
                <a:defRPr/>
              </a:pPr>
              <a:t>‹#›</a:t>
            </a:fld>
            <a:endParaRPr lang="en-US" altLang="en-US"/>
          </a:p>
        </p:txBody>
      </p:sp>
    </p:spTree>
    <p:extLst>
      <p:ext uri="{BB962C8B-B14F-4D97-AF65-F5344CB8AC3E}">
        <p14:creationId xmlns:p14="http://schemas.microsoft.com/office/powerpoint/2010/main" val="332249578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B30856-89DB-492B-B219-C45C4E56EF18}" type="slidenum">
              <a:rPr lang="ar-SA" altLang="en-US"/>
              <a:pPr>
                <a:defRPr/>
              </a:pPr>
              <a:t>‹#›</a:t>
            </a:fld>
            <a:endParaRPr lang="en-US" altLang="en-US"/>
          </a:p>
        </p:txBody>
      </p:sp>
    </p:spTree>
    <p:extLst>
      <p:ext uri="{BB962C8B-B14F-4D97-AF65-F5344CB8AC3E}">
        <p14:creationId xmlns:p14="http://schemas.microsoft.com/office/powerpoint/2010/main" val="255255320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96A4B0-7512-4A01-980D-0197EED19B82}" type="slidenum">
              <a:rPr lang="ar-SA" altLang="en-US"/>
              <a:pPr>
                <a:defRPr/>
              </a:pPr>
              <a:t>‹#›</a:t>
            </a:fld>
            <a:endParaRPr lang="en-US" altLang="en-US"/>
          </a:p>
        </p:txBody>
      </p:sp>
    </p:spTree>
    <p:extLst>
      <p:ext uri="{BB962C8B-B14F-4D97-AF65-F5344CB8AC3E}">
        <p14:creationId xmlns:p14="http://schemas.microsoft.com/office/powerpoint/2010/main" val="224597944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66"/>
                </a:solidFill>
              </a:defRPr>
            </a:lvl1pPr>
          </a:lstStyle>
          <a:p>
            <a:pPr>
              <a:defRPr/>
            </a:pPr>
            <a:fld id="{E9F615AA-37B2-4936-A263-C3F3E13E4F1D}"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duas.org/"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a:off x="2000250" y="762000"/>
            <a:ext cx="836295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3075" name="Rectangle 6"/>
          <p:cNvSpPr>
            <a:spLocks noChangeArrowheads="1"/>
          </p:cNvSpPr>
          <p:nvPr/>
        </p:nvSpPr>
        <p:spPr bwMode="auto">
          <a:xfrm>
            <a:off x="152400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chemeClr val="tx1"/>
                </a:solidFill>
              </a:rPr>
              <a:t> </a:t>
            </a:r>
          </a:p>
        </p:txBody>
      </p:sp>
      <p:sp>
        <p:nvSpPr>
          <p:cNvPr id="3076" name="Rectangle 7"/>
          <p:cNvSpPr>
            <a:spLocks noChangeArrowheads="1"/>
          </p:cNvSpPr>
          <p:nvPr/>
        </p:nvSpPr>
        <p:spPr bwMode="auto">
          <a:xfrm>
            <a:off x="152400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chemeClr val="tx1"/>
                </a:solidFill>
              </a:rPr>
              <a:t> </a:t>
            </a:r>
          </a:p>
        </p:txBody>
      </p:sp>
      <p:sp>
        <p:nvSpPr>
          <p:cNvPr id="3077" name="Rectangle 9"/>
          <p:cNvSpPr>
            <a:spLocks noChangeArrowheads="1"/>
          </p:cNvSpPr>
          <p:nvPr/>
        </p:nvSpPr>
        <p:spPr bwMode="auto">
          <a:xfrm>
            <a:off x="152400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chemeClr val="tx1"/>
                </a:solidFill>
              </a:rPr>
              <a:t> </a:t>
            </a:r>
          </a:p>
        </p:txBody>
      </p:sp>
      <p:sp>
        <p:nvSpPr>
          <p:cNvPr id="3078" name="Rectangle 3"/>
          <p:cNvSpPr>
            <a:spLocks noChangeArrowheads="1"/>
          </p:cNvSpPr>
          <p:nvPr/>
        </p:nvSpPr>
        <p:spPr bwMode="auto">
          <a:xfrm>
            <a:off x="2286000" y="1982212"/>
            <a:ext cx="77724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i="1" dirty="0">
                <a:solidFill>
                  <a:srgbClr val="FFFF00"/>
                </a:solidFill>
                <a:latin typeface="Trebuchet MS" panose="020B0603020202020204" pitchFamily="34" charset="0"/>
              </a:rPr>
              <a:t>Ziyārah of Imam Husayn (A.S.)</a:t>
            </a:r>
          </a:p>
          <a:p>
            <a:pPr algn="ctr" eaLnBrk="1" hangingPunct="1">
              <a:spcBef>
                <a:spcPct val="0"/>
              </a:spcBef>
              <a:buFontTx/>
              <a:buNone/>
            </a:pPr>
            <a:r>
              <a:rPr lang="en-US" altLang="en-US" sz="4800" b="1" i="1" dirty="0">
                <a:solidFill>
                  <a:srgbClr val="FFFF00"/>
                </a:solidFill>
                <a:latin typeface="Trebuchet MS" panose="020B0603020202020204" pitchFamily="34" charset="0"/>
              </a:rPr>
              <a:t>for </a:t>
            </a:r>
            <a:r>
              <a:rPr lang="en-US" altLang="en-US" sz="4800" b="1" i="1" dirty="0" err="1">
                <a:solidFill>
                  <a:srgbClr val="FFFF00"/>
                </a:solidFill>
                <a:latin typeface="Trebuchet MS" panose="020B0603020202020204" pitchFamily="34" charset="0"/>
              </a:rPr>
              <a:t>Laylatul</a:t>
            </a:r>
            <a:r>
              <a:rPr lang="en-US" altLang="en-US" sz="4800" b="1" i="1" dirty="0">
                <a:solidFill>
                  <a:srgbClr val="FFFF00"/>
                </a:solidFill>
                <a:latin typeface="Trebuchet MS" panose="020B0603020202020204" pitchFamily="34" charset="0"/>
              </a:rPr>
              <a:t> </a:t>
            </a:r>
            <a:r>
              <a:rPr lang="en-US" altLang="en-US" sz="4800" b="1" i="1" dirty="0" err="1">
                <a:solidFill>
                  <a:srgbClr val="FFFF00"/>
                </a:solidFill>
                <a:latin typeface="Trebuchet MS" panose="020B0603020202020204" pitchFamily="34" charset="0"/>
              </a:rPr>
              <a:t>Qadr</a:t>
            </a:r>
            <a:r>
              <a:rPr lang="en-US" altLang="en-US" sz="4800" b="1" i="1" dirty="0">
                <a:solidFill>
                  <a:srgbClr val="FFFF00"/>
                </a:solidFill>
                <a:latin typeface="Trebuchet MS" panose="020B0603020202020204" pitchFamily="34" charset="0"/>
              </a:rPr>
              <a:t> and </a:t>
            </a:r>
            <a:r>
              <a:rPr lang="en-US" altLang="en-US" sz="4800" b="1" i="1" dirty="0" err="1">
                <a:solidFill>
                  <a:srgbClr val="FFFF00"/>
                </a:solidFill>
                <a:latin typeface="Trebuchet MS" panose="020B0603020202020204" pitchFamily="34" charset="0"/>
              </a:rPr>
              <a:t>Yaum</a:t>
            </a:r>
            <a:r>
              <a:rPr lang="en-US" altLang="en-US" sz="4800" b="1" i="1" dirty="0">
                <a:solidFill>
                  <a:srgbClr val="FFFF00"/>
                </a:solidFill>
                <a:latin typeface="Trebuchet MS" panose="020B0603020202020204" pitchFamily="34" charset="0"/>
              </a:rPr>
              <a:t> al Eid (Eid day)</a:t>
            </a:r>
          </a:p>
        </p:txBody>
      </p:sp>
      <p:sp>
        <p:nvSpPr>
          <p:cNvPr id="3079" name="Rectangle 8"/>
          <p:cNvSpPr>
            <a:spLocks noChangeArrowheads="1"/>
          </p:cNvSpPr>
          <p:nvPr/>
        </p:nvSpPr>
        <p:spPr bwMode="auto">
          <a:xfrm>
            <a:off x="2895600" y="5257800"/>
            <a:ext cx="6553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i="1" dirty="0">
                <a:solidFill>
                  <a:srgbClr val="FFFF00"/>
                </a:solidFill>
              </a:rPr>
              <a:t>(Arabic text with English and Urdu Translation and English Transliteration) </a:t>
            </a:r>
          </a:p>
        </p:txBody>
      </p:sp>
      <p:sp>
        <p:nvSpPr>
          <p:cNvPr id="3080" name="Rectangle 5"/>
          <p:cNvSpPr>
            <a:spLocks noChangeArrowheads="1"/>
          </p:cNvSpPr>
          <p:nvPr/>
        </p:nvSpPr>
        <p:spPr bwMode="auto">
          <a:xfrm>
            <a:off x="1660525" y="5791200"/>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latin typeface="Trebuchet MS" panose="020B0603020202020204"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anose="020B0603020202020204" pitchFamily="34" charset="0"/>
            </a:endParaRPr>
          </a:p>
          <a:p>
            <a:pPr algn="ctr" eaLnBrk="1" hangingPunct="1">
              <a:spcBef>
                <a:spcPct val="0"/>
              </a:spcBef>
              <a:buFontTx/>
              <a:buNone/>
            </a:pPr>
            <a:r>
              <a:rPr lang="en-US" altLang="en-US" sz="1200" b="1" dirty="0">
                <a:latin typeface="Trebuchet MS" panose="020B0603020202020204" pitchFamily="34" charset="0"/>
              </a:rPr>
              <a:t>Kindly recite </a:t>
            </a:r>
            <a:r>
              <a:rPr lang="en-US" altLang="en-US" sz="1200" b="1" dirty="0" err="1">
                <a:latin typeface="Trebuchet MS" panose="020B0603020202020204" pitchFamily="34" charset="0"/>
              </a:rPr>
              <a:t>Sūrat</a:t>
            </a:r>
            <a:r>
              <a:rPr lang="en-US" altLang="en-US" sz="1200" b="1" dirty="0">
                <a:latin typeface="Trebuchet MS" panose="020B0603020202020204" pitchFamily="34" charset="0"/>
              </a:rPr>
              <a:t> al-</a:t>
            </a:r>
            <a:r>
              <a:rPr lang="en-US" altLang="en-US" sz="1200" b="1" dirty="0" err="1">
                <a:latin typeface="Trebuchet MS" panose="020B0603020202020204" pitchFamily="34" charset="0"/>
              </a:rPr>
              <a:t>Fātiḥah</a:t>
            </a:r>
            <a:r>
              <a:rPr lang="en-US" altLang="en-US" sz="1200" b="1" dirty="0">
                <a:latin typeface="Trebuchet MS" panose="020B0603020202020204" pitchFamily="34" charset="0"/>
              </a:rPr>
              <a:t> for </a:t>
            </a:r>
            <a:r>
              <a:rPr lang="en-US" altLang="en-US" sz="1200" b="1" dirty="0" err="1">
                <a:latin typeface="Trebuchet MS" panose="020B0603020202020204" pitchFamily="34" charset="0"/>
              </a:rPr>
              <a:t>Marhumeen</a:t>
            </a:r>
            <a:r>
              <a:rPr lang="en-US" altLang="en-US" sz="1200" b="1" dirty="0">
                <a:latin typeface="Trebuchet MS" panose="020B0603020202020204" pitchFamily="34" charset="0"/>
              </a:rPr>
              <a:t> of all those who have worked towards making this small work possible.</a:t>
            </a:r>
          </a:p>
        </p:txBody>
      </p:sp>
      <p:pic>
        <p:nvPicPr>
          <p:cNvPr id="308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45050" y="989013"/>
            <a:ext cx="262255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178373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وَأَمَرْتَ بِالْمَعْرُوفِ</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وَنَهَيْتَ عَنِ الْمُنْكَرِ</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you enjoined the right, And you forbade the wrong,</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amarta bilma`rūfi wa nahayta `ani almunkari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نے نیک کاموں کا حکم دیا اور برے کاموں سے منع کیا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22059018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وَتَلَوْتَ الْكِتَابَ حَقّ تِلاوَتِهِ</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وَجَاهَدْتَ فِي اللّهِ حَقّ جِهَادِهِ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76082"/>
            <a:ext cx="11734800" cy="1752600"/>
          </a:xfrm>
        </p:spPr>
        <p:txBody>
          <a:bodyPr/>
          <a:lstStyle/>
          <a:p>
            <a:pPr marL="342900" indent="-342900" eaLnBrk="1" hangingPunct="1">
              <a:defRPr/>
            </a:pPr>
            <a:r>
              <a:rPr lang="en-US" sz="3600" kern="1200" dirty="0">
                <a:ea typeface="MS Mincho" pitchFamily="49" charset="-128"/>
              </a:rPr>
              <a:t>And you recited the Book (i.e. the Holy Qur'ān) as exactly as it should be recited, And you strove for the sake of Allah as exactly as striving must be,</a:t>
            </a:r>
          </a:p>
        </p:txBody>
      </p:sp>
      <p:sp>
        <p:nvSpPr>
          <p:cNvPr id="5124" name="Subtitle 4"/>
          <p:cNvSpPr txBox="1">
            <a:spLocks/>
          </p:cNvSpPr>
          <p:nvPr/>
        </p:nvSpPr>
        <p:spPr bwMode="auto">
          <a:xfrm>
            <a:off x="289278" y="5480403"/>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talawta alkitāba ḥaqq tilāwatihi wa jāhadta fī allāhi ḥaqq jihādihi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65478" y="4390102"/>
            <a:ext cx="11658600" cy="800219"/>
          </a:xfrm>
          <a:prstGeom prst="rect">
            <a:avLst/>
          </a:prstGeom>
        </p:spPr>
        <p:txBody>
          <a:bodyPr wrap="square">
            <a:spAutoFit/>
          </a:bodyPr>
          <a:lstStyle/>
          <a:p>
            <a:pPr algn="ctr" rtl="1">
              <a:lnSpc>
                <a:spcPct val="115000"/>
              </a:lnSpc>
              <a:spcAft>
                <a:spcPts val="0"/>
              </a:spcAft>
            </a:pP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نے تلاوت قرآن کی جو تلاوت کا حق ہے آپ نے خدا کی راہ میں</a:t>
            </a:r>
            <a:r>
              <a:rPr lang="en-US"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جہاد کیا جو جہاد کا حق ہے  </a:t>
            </a:r>
            <a:endParaRPr lang="en-US" sz="36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482828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وَصَبَرْتَ عَلَى الأذَى فَي جَنْبِهِ مُحْتَسِباً حَتَّى أَتَاكَ الْيَقِينُ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you faced all troubles steadfastly for His sake, seeking his reward, until death came upon you.</a:t>
            </a:r>
          </a:p>
        </p:txBody>
      </p:sp>
      <p:sp>
        <p:nvSpPr>
          <p:cNvPr id="5124" name="Subtitle 4"/>
          <p:cNvSpPr txBox="1">
            <a:spLocks/>
          </p:cNvSpPr>
          <p:nvPr/>
        </p:nvSpPr>
        <p:spPr bwMode="auto">
          <a:xfrm>
            <a:off x="342900" y="565804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ṣabarta `alā aladhā fī janbihi muḥtasiban ḥattā atāka aliyaqīnu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42900" y="4187316"/>
            <a:ext cx="11658600" cy="1470724"/>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اور آپ نے خدا کی خاطر دکھوں پر صبر کیا امید اجر میں حتی کہ آپ نے شہادت پائی </a:t>
            </a:r>
          </a:p>
          <a:p>
            <a:pPr algn="ctr" rtl="1">
              <a:lnSpc>
                <a:spcPct val="115000"/>
              </a:lnSpc>
              <a:spcAft>
                <a:spcPts val="0"/>
              </a:spcAft>
            </a:pPr>
            <a:endParaRPr lang="en-US" sz="3600"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6101870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000" kern="1200" dirty="0">
                <a:latin typeface="Arabic Typesetting" panose="03020402040406030203" pitchFamily="66" charset="-78"/>
                <a:ea typeface="+mn-ea"/>
                <a:cs typeface="Arabic Typesetting" panose="03020402040406030203" pitchFamily="66" charset="-78"/>
              </a:rPr>
              <a:t>أَشْهَدُ أَنّ الّذِينَ خَالَفُوكَ وَحَارَبُوكَ</a:t>
            </a:r>
            <a:r>
              <a:rPr lang="en-US" sz="8000" kern="1200" dirty="0">
                <a:latin typeface="Arabic Typesetting" panose="03020402040406030203" pitchFamily="66" charset="-78"/>
                <a:ea typeface="+mn-ea"/>
                <a:cs typeface="Arabic Typesetting" panose="03020402040406030203" pitchFamily="66" charset="-78"/>
              </a:rPr>
              <a:t> </a:t>
            </a:r>
            <a:r>
              <a:rPr lang="ar-SA" sz="8000" kern="1200" dirty="0">
                <a:latin typeface="Arabic Typesetting" panose="03020402040406030203" pitchFamily="66" charset="-78"/>
                <a:ea typeface="+mn-ea"/>
                <a:cs typeface="Arabic Typesetting" panose="03020402040406030203" pitchFamily="66" charset="-78"/>
              </a:rPr>
              <a:t>وَالّذِينَ خَذَلُوكَ وَالّذِينَ قَتَلُوكَ</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also bear witness that those who dissented you and those who fought against you And those who let you down and those who slew you</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ash-hadu ann alladhīna khālafūka wa ḥārabūka wa ann alladhīna khadhalūka walladhīna qatalūka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1508105"/>
          </a:xfrm>
          <a:prstGeom prst="rect">
            <a:avLst/>
          </a:prstGeom>
        </p:spPr>
        <p:txBody>
          <a:bodyPr wrap="square">
            <a:spAutoFit/>
          </a:bodyPr>
          <a:lstStyle/>
          <a:p>
            <a:pPr algn="ctr" rtl="1">
              <a:lnSpc>
                <a:spcPct val="115000"/>
              </a:lnSpc>
              <a:spcAft>
                <a:spcPts val="0"/>
              </a:spcAft>
            </a:pP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گواہی دیتا ہوںکہ جنہوں</a:t>
            </a:r>
            <a:r>
              <a:rPr lang="en-US"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نے آپکی مخالفت کی اور آپ سے لڑے نیز جنہوں نے آپکا ساتھ نہ دیا اور جنہوں نے آپکو قتل کیا</a:t>
            </a:r>
            <a:r>
              <a:rPr lang="en-US"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endParaRPr lang="en-US" sz="36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140117556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000" kern="1200" dirty="0">
                <a:latin typeface="Arabic Typesetting" panose="03020402040406030203" pitchFamily="66" charset="-78"/>
                <a:ea typeface="+mn-ea"/>
                <a:cs typeface="Arabic Typesetting" panose="03020402040406030203" pitchFamily="66" charset="-78"/>
              </a:rPr>
              <a:t>مَلْعُونُونَ عَلَى لِسَانِ النّبِيّ الأُمِيِّ</a:t>
            </a:r>
            <a:r>
              <a:rPr lang="en-US" sz="8000" kern="1200" dirty="0">
                <a:latin typeface="Arabic Typesetting" panose="03020402040406030203" pitchFamily="66" charset="-78"/>
                <a:ea typeface="+mn-ea"/>
                <a:cs typeface="Arabic Typesetting" panose="03020402040406030203" pitchFamily="66" charset="-78"/>
              </a:rPr>
              <a:t> </a:t>
            </a:r>
            <a:r>
              <a:rPr lang="ar-SA" sz="8000" kern="1200" dirty="0">
                <a:latin typeface="Arabic Typesetting" panose="03020402040406030203" pitchFamily="66" charset="-78"/>
                <a:ea typeface="+mn-ea"/>
                <a:cs typeface="Arabic Typesetting" panose="03020402040406030203" pitchFamily="66" charset="-78"/>
              </a:rPr>
              <a:t>وَقَدْ خَابَ مَنِ افْتَرَى</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All those were accursed directly by the Meccan Prophet. And he who forges lies indeed fails to attain his desire.</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mal`ūnūna `alā lisāni alnnabiyy al-’ummiyy wa qad khāba mani aftarā</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58192"/>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وہ سب ملعون قرار دیئے گئے نبی امی کی زبان سے یقینا وہ ناکام رہا جس نے جھوٹا دعویٰ کیا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98643935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لَعَنَ اللّهُ الظَّالِمِينَ لَكُمْ مِنَ الأوَّلِينَ وَالآخِرِينَ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remove blessings from those who wronged you from among the past and the present generations.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la`ana allāhu alẓẓālimīna lakum mina al-awwalīna wal-ākhirīna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خدا کی لعنت ہو ان پر جنہوں نے آپ پر ظلم کیا ہے اولین وآخرین میں سے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18949850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وَضَاعَفَ عَلَيْهِمُ الْعَذَابَ الألِيمَ.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also double for them the painful torment.</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ḍā`afa `alayhimu al`adhāba al-alīma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اور دگنا ہو ان پر درد ناک عذاب</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66800955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تَوَجَّهْتُ نَحْوَ مَشْهَدِك يَا مَوْلايَ يَا بْنَ رَسُولِ اللّهِ</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زَائِراً عَارِفاً بِحَقّكَ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turn my attention towards you, O my master, O son of the Messenger of Alláh, Visiting you and acknowledging the standing that you enjoy,</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tawahjahtu nahwa mashhadik yā mawlāiya yabna rasūli allāhi zā’iran `ārifan biḥaqqka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1508105"/>
          </a:xfrm>
          <a:prstGeom prst="rect">
            <a:avLst/>
          </a:prstGeom>
        </p:spPr>
        <p:txBody>
          <a:bodyPr wrap="square">
            <a:spAutoFit/>
          </a:bodyPr>
          <a:lstStyle/>
          <a:p>
            <a:pPr algn="ctr" rtl="1">
              <a:lnSpc>
                <a:spcPct val="115000"/>
              </a:lnSpc>
              <a:spcAft>
                <a:spcPts val="0"/>
              </a:spcAft>
            </a:pP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آیا آپ کے ہاں اے میرے مولا اے رسول خدا(ص) کے فرزند زیارت کرنےاس راستے کو درست ہدایت جانتے ہوئے  </a:t>
            </a:r>
            <a:endParaRPr lang="en-US" sz="36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90153180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مُوَالِياً لأَوْلِيَائِكَ</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مُعَادِياً لأَعْدَائِكَ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declaring my loyalty to those who are loyal to you, And renouncing your enemies,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muwāliyan li-awliyā’ika mu`ādiyan li-a`dā’ika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پکاحق پہنچاتے ہوئے آپکے دوستوں سے دوستی آپکے دشمن سے دشمنی رکھتے ہوئے</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165274608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7200" kern="1200" dirty="0">
                <a:latin typeface="Arabic Typesetting" panose="03020402040406030203" pitchFamily="66" charset="-78"/>
                <a:ea typeface="+mn-ea"/>
                <a:cs typeface="Arabic Typesetting" panose="03020402040406030203" pitchFamily="66" charset="-78"/>
              </a:rPr>
              <a:t>مُسْتَبْصِراً بِالْهُدَى الّذِي أَنْتَ عَلَيْهِ</a:t>
            </a:r>
            <a:r>
              <a:rPr lang="en-US" sz="7200" kern="1200" dirty="0">
                <a:latin typeface="Arabic Typesetting" panose="03020402040406030203" pitchFamily="66" charset="-78"/>
                <a:ea typeface="+mn-ea"/>
                <a:cs typeface="Arabic Typesetting" panose="03020402040406030203" pitchFamily="66" charset="-78"/>
              </a:rPr>
              <a:t> </a:t>
            </a:r>
            <a:r>
              <a:rPr lang="ar-SA" sz="7200" kern="1200" dirty="0">
                <a:latin typeface="Arabic Typesetting" panose="03020402040406030203" pitchFamily="66" charset="-78"/>
                <a:ea typeface="+mn-ea"/>
                <a:cs typeface="Arabic Typesetting" panose="03020402040406030203" pitchFamily="66" charset="-78"/>
              </a:rPr>
              <a:t>عَارِفاً بِضَلالَةِ مَنْ خَالَفَكَ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seeking to follow the true guidance that you are following, And recognizing the deviation of those who oppose you;</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mustabṣiran bilhudā alladhy anta `alayhi `ārifan biḍalālati man khālafaka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538472"/>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جس پر آپ چلے اور اسے گمراہ سمجھتے ہوئے جس نے آپ سے مخالفت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166806025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GB" altLang="en-US" sz="1800" b="1" dirty="0">
                <a:solidFill>
                  <a:srgbClr val="FFFF99"/>
                </a:solidFill>
                <a:latin typeface="Trebuchet MS" panose="020B0603020202020204" pitchFamily="34" charset="0"/>
              </a:rPr>
              <a:t>Merits of </a:t>
            </a:r>
            <a:r>
              <a:rPr lang="en-GB" altLang="en-US" sz="1800" b="1" dirty="0" err="1">
                <a:solidFill>
                  <a:srgbClr val="FFFF99"/>
                </a:solidFill>
                <a:latin typeface="Trebuchet MS" panose="020B0603020202020204" pitchFamily="34" charset="0"/>
              </a:rPr>
              <a:t>Ziyārah</a:t>
            </a:r>
            <a:r>
              <a:rPr lang="en-GB" altLang="en-US" sz="1800" b="1" dirty="0">
                <a:solidFill>
                  <a:srgbClr val="FFFF99"/>
                </a:solidFill>
                <a:latin typeface="Trebuchet MS" panose="020B0603020202020204" pitchFamily="34" charset="0"/>
              </a:rPr>
              <a:t> of Imam Husayn (A) for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sp>
        <p:nvSpPr>
          <p:cNvPr id="4099" name="Text Box 2"/>
          <p:cNvSpPr txBox="1">
            <a:spLocks noChangeArrowheads="1"/>
          </p:cNvSpPr>
          <p:nvPr/>
        </p:nvSpPr>
        <p:spPr bwMode="auto">
          <a:xfrm>
            <a:off x="304800" y="752107"/>
            <a:ext cx="11582400" cy="5755422"/>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lvl="1" algn="ctr" eaLnBrk="1" hangingPunct="1">
              <a:spcBef>
                <a:spcPct val="0"/>
              </a:spcBef>
              <a:buFontTx/>
              <a:buNone/>
            </a:pPr>
            <a:r>
              <a:rPr lang="en-US" altLang="en-US" sz="2300" b="1" dirty="0">
                <a:solidFill>
                  <a:srgbClr val="FFFF00"/>
                </a:solidFill>
              </a:rPr>
              <a:t>According to Hadith, during </a:t>
            </a:r>
            <a:r>
              <a:rPr lang="en-US" altLang="en-US" sz="2300" b="1" dirty="0" err="1">
                <a:solidFill>
                  <a:srgbClr val="FFFF00"/>
                </a:solidFill>
              </a:rPr>
              <a:t>Laylatul</a:t>
            </a:r>
            <a:r>
              <a:rPr lang="en-US" altLang="en-US" sz="2300" b="1" dirty="0">
                <a:solidFill>
                  <a:srgbClr val="FFFF00"/>
                </a:solidFill>
              </a:rPr>
              <a:t> </a:t>
            </a:r>
            <a:r>
              <a:rPr lang="en-US" altLang="en-US" sz="2300" b="1" dirty="0" err="1">
                <a:solidFill>
                  <a:srgbClr val="FFFF00"/>
                </a:solidFill>
              </a:rPr>
              <a:t>Qadr</a:t>
            </a:r>
            <a:r>
              <a:rPr lang="en-US" altLang="en-US" sz="2300" b="1" dirty="0">
                <a:solidFill>
                  <a:srgbClr val="FFFF00"/>
                </a:solidFill>
              </a:rPr>
              <a:t> an angel proclaims from the </a:t>
            </a:r>
            <a:r>
              <a:rPr lang="en-US" altLang="en-US" sz="2300" b="1" dirty="0" err="1">
                <a:solidFill>
                  <a:srgbClr val="FFFF00"/>
                </a:solidFill>
              </a:rPr>
              <a:t>Arsh</a:t>
            </a:r>
            <a:r>
              <a:rPr lang="en-US" altLang="en-US" sz="2300" b="1" dirty="0">
                <a:solidFill>
                  <a:srgbClr val="FFFF00"/>
                </a:solidFill>
              </a:rPr>
              <a:t> (throne) on the Seventh sky that Allah has forgiven who have visited the grave of Imam Hussain (A).  While performing </a:t>
            </a:r>
            <a:r>
              <a:rPr lang="en-US" altLang="en-US" sz="2300" b="1" dirty="0" err="1">
                <a:solidFill>
                  <a:srgbClr val="FFFF00"/>
                </a:solidFill>
              </a:rPr>
              <a:t>Ziyarah</a:t>
            </a:r>
            <a:r>
              <a:rPr lang="en-US" altLang="en-US" sz="2300" b="1" dirty="0">
                <a:solidFill>
                  <a:srgbClr val="FFFF00"/>
                </a:solidFill>
              </a:rPr>
              <a:t> of Imam Hussain (A), remind yourself that on this night, the souls of 124,000 Prophets (peace be upon them all) visit Imam, who is aware of our inner spiritual reality and is hurt and repulsed by our record of repeated evil deeds, indifference to God’s commandments; thus, we should avoid disgracing ourselves in that great audience of Imam. Also, associate the themes in the ZIYARAH of: - Firm bond of love and obedience of God (SALAT). -Economic betterment of community (ZAKAT).  -Overall mobilization of forces towards virtue (AMR BIL MA`RUF).  -Overall cleansing of evil from society.  -All-out war in all spheres of life to promote truth (JIHAD). -Tremendous endurance of all ensuing difficulties (SABR). -Complete distancing (LA`NAH) from all forms of injustice (DHULM) with destiny- shaping opportunity of this night and resolve to become on active player in improving the future in preparation for the REAPPEARANCE OF AL-MAHDI.</a:t>
            </a:r>
          </a:p>
        </p:txBody>
      </p:sp>
      <p:pic>
        <p:nvPicPr>
          <p:cNvPr id="410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فَاشْفَعْ لِي عِنْدَ رَبّكَ.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So, (please) intercede for me before your Lord.</a:t>
            </a:r>
          </a:p>
        </p:txBody>
      </p:sp>
      <p:sp>
        <p:nvSpPr>
          <p:cNvPr id="5124" name="Subtitle 4"/>
          <p:cNvSpPr txBox="1">
            <a:spLocks/>
          </p:cNvSpPr>
          <p:nvPr/>
        </p:nvSpPr>
        <p:spPr bwMode="auto">
          <a:xfrm>
            <a:off x="304800" y="56388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fashfa` lī `inda rabbika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کی پس اپنے رب کے ہاں میری سفارش کریں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101853556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 يَا حُجّةَ اللّهِ فِي أَرْضِهِ وَسَمَائِهِ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the Argument of Allah in His lands and heavens.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yā ḥujjata allāhi fī arḍihi wa samā’ihi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خدا کی حجت اس کی زمین اور اسکے آسمان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93187218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صَلَّى اللّهُ عَلَى رُوحِكَ الطّيّبِ وَجَسَدِكَ الطَّاهِرِ</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bless your immaculate spirit and your pure body.</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ṣallā allāhu `alā rūḥika alṭṭayyibi wa jasadika alṭṭāhiri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خدا رحمت کرے آپ کی پاکیزہ روح پراور آپ کے جسم پاک پر</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91223186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وَعَلَيْكَ السّلامُ يَا مَوْلايَ وَرَحْمَةُ اللّهِ وَبَرَكَاتُهُ.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and Allah’s mercy and blessings be upon you; O my master.</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`alayka alssalāmu yā mawlāiya wa raḥmatu allāhi wa barakātuhu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اور آپ پر سلام ہو اے میرے مولا خدا کی رحمت ہو اور اس کی برکات ہو</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90735876"/>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800" b="1" dirty="0">
                <a:solidFill>
                  <a:srgbClr val="FFFF99"/>
                </a:solidFill>
                <a:latin typeface="Trebuchet MS" panose="020B0603020202020204" pitchFamily="34" charset="0"/>
              </a:rPr>
              <a:t>Ziyārah of Hazrat </a:t>
            </a:r>
            <a:r>
              <a:rPr lang="en-US" altLang="en-US" sz="1800" b="1" dirty="0" err="1">
                <a:solidFill>
                  <a:srgbClr val="FFFF99"/>
                </a:solidFill>
                <a:latin typeface="Trebuchet MS" panose="020B0603020202020204" pitchFamily="34" charset="0"/>
              </a:rPr>
              <a:t>Alí</a:t>
            </a:r>
            <a:r>
              <a:rPr lang="en-US" altLang="en-US" sz="1800" b="1" dirty="0">
                <a:solidFill>
                  <a:srgbClr val="FFFF99"/>
                </a:solidFill>
                <a:latin typeface="Trebuchet MS" panose="020B0603020202020204" pitchFamily="34" charset="0"/>
              </a:rPr>
              <a:t> Akbar (A) for</a:t>
            </a:r>
            <a:r>
              <a:rPr lang="en-GB" altLang="en-US" sz="1800" b="1" dirty="0">
                <a:solidFill>
                  <a:srgbClr val="FFFF99"/>
                </a:solidFill>
                <a:latin typeface="Trebuchet MS" panose="020B0603020202020204" pitchFamily="34" charset="0"/>
              </a:rPr>
              <a:t>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pic>
        <p:nvPicPr>
          <p:cNvPr id="410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p:cNvSpPr>
            <a:spLocks noChangeArrowheads="1"/>
          </p:cNvSpPr>
          <p:nvPr/>
        </p:nvSpPr>
        <p:spPr bwMode="auto">
          <a:xfrm>
            <a:off x="1752600" y="1000124"/>
            <a:ext cx="8915400" cy="4440555"/>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Ziyárah of </a:t>
            </a:r>
          </a:p>
          <a:p>
            <a:pPr algn="ctr" eaLnBrk="1" hangingPunct="1">
              <a:spcBef>
                <a:spcPct val="0"/>
              </a:spcBef>
              <a:buFontTx/>
              <a:buNone/>
            </a:pPr>
            <a:r>
              <a:rPr lang="en-GB" altLang="en-US" sz="5400" b="1" dirty="0" err="1">
                <a:solidFill>
                  <a:srgbClr val="FFFF00"/>
                </a:solidFill>
                <a:latin typeface="Century Gothic" panose="020B0502020202020204" pitchFamily="34" charset="0"/>
                <a:cs typeface="Traditional Arabic" pitchFamily="18" charset="0"/>
              </a:rPr>
              <a:t>Hazrat</a:t>
            </a:r>
            <a:r>
              <a:rPr lang="en-GB" altLang="en-US" sz="5400" b="1" dirty="0">
                <a:solidFill>
                  <a:srgbClr val="FFFF00"/>
                </a:solidFill>
                <a:latin typeface="Century Gothic" panose="020B0502020202020204" pitchFamily="34" charset="0"/>
                <a:cs typeface="Traditional Arabic" pitchFamily="18" charset="0"/>
              </a:rPr>
              <a:t> </a:t>
            </a:r>
            <a:r>
              <a:rPr lang="en-GB" altLang="en-US" sz="5400" b="1" dirty="0" err="1">
                <a:solidFill>
                  <a:srgbClr val="FFFF00"/>
                </a:solidFill>
                <a:latin typeface="Century Gothic" panose="020B0502020202020204" pitchFamily="34" charset="0"/>
                <a:cs typeface="Traditional Arabic" pitchFamily="18" charset="0"/>
              </a:rPr>
              <a:t>Alí</a:t>
            </a:r>
            <a:r>
              <a:rPr lang="en-GB" altLang="en-US" sz="5400" b="1" dirty="0">
                <a:solidFill>
                  <a:srgbClr val="FFFF00"/>
                </a:solidFill>
                <a:latin typeface="Century Gothic" panose="020B0502020202020204" pitchFamily="34" charset="0"/>
                <a:cs typeface="Traditional Arabic" pitchFamily="18" charset="0"/>
              </a:rPr>
              <a:t> Akbar (</a:t>
            </a:r>
            <a:r>
              <a:rPr lang="en-GB" altLang="en-US" sz="5400" b="1" dirty="0" err="1">
                <a:solidFill>
                  <a:srgbClr val="FFFF00"/>
                </a:solidFill>
                <a:latin typeface="Century Gothic" panose="020B0502020202020204" pitchFamily="34" charset="0"/>
                <a:cs typeface="Traditional Arabic" pitchFamily="18" charset="0"/>
              </a:rPr>
              <a:t>a.s</a:t>
            </a:r>
            <a:r>
              <a:rPr lang="en-GB" altLang="en-US" sz="5400" b="1" dirty="0">
                <a:solidFill>
                  <a:srgbClr val="FFFF00"/>
                </a:solidFill>
                <a:latin typeface="Century Gothic" panose="020B0502020202020204" pitchFamily="34" charset="0"/>
                <a:cs typeface="Traditional Arabic" pitchFamily="18" charset="0"/>
              </a:rPr>
              <a:t>.) for </a:t>
            </a:r>
            <a:r>
              <a:rPr lang="en-US" altLang="en-US" sz="5400" b="1" dirty="0" err="1">
                <a:solidFill>
                  <a:srgbClr val="FFFF00"/>
                </a:solidFill>
                <a:latin typeface="Century Gothic" panose="020B0502020202020204" pitchFamily="34" charset="0"/>
                <a:cs typeface="Traditional Arabic" pitchFamily="18" charset="0"/>
              </a:rPr>
              <a:t>Qadr</a:t>
            </a:r>
            <a:r>
              <a:rPr lang="en-US" altLang="en-US" sz="5400" b="1" dirty="0">
                <a:solidFill>
                  <a:srgbClr val="FFFF00"/>
                </a:solidFill>
                <a:latin typeface="Century Gothic" panose="020B0502020202020204" pitchFamily="34" charset="0"/>
                <a:cs typeface="Traditional Arabic" pitchFamily="18" charset="0"/>
              </a:rPr>
              <a:t> night and Eid day</a:t>
            </a:r>
          </a:p>
        </p:txBody>
      </p:sp>
    </p:spTree>
    <p:extLst>
      <p:ext uri="{BB962C8B-B14F-4D97-AF65-F5344CB8AC3E}">
        <p14:creationId xmlns:p14="http://schemas.microsoft.com/office/powerpoint/2010/main" val="234146211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7200" kern="1200" dirty="0">
                <a:latin typeface="Arabic Typesetting" panose="03020402040406030203" pitchFamily="66" charset="-78"/>
                <a:ea typeface="+mn-ea"/>
                <a:cs typeface="Arabic Typesetting" panose="03020402040406030203" pitchFamily="66" charset="-78"/>
              </a:rPr>
              <a:t>السّلامُ عَلَيْكَ يَا مَوْلايَ وَابْنَ مَوْلايَ</a:t>
            </a:r>
            <a:r>
              <a:rPr lang="en-US" sz="7200" kern="1200" dirty="0">
                <a:latin typeface="Arabic Typesetting" panose="03020402040406030203" pitchFamily="66" charset="-78"/>
                <a:ea typeface="+mn-ea"/>
                <a:cs typeface="Arabic Typesetting" panose="03020402040406030203" pitchFamily="66" charset="-78"/>
              </a:rPr>
              <a:t> </a:t>
            </a:r>
            <a:r>
              <a:rPr lang="ar-SA" sz="7200" kern="1200" dirty="0">
                <a:latin typeface="Arabic Typesetting" panose="03020402040406030203" pitchFamily="66" charset="-78"/>
                <a:ea typeface="+mn-ea"/>
                <a:cs typeface="Arabic Typesetting" panose="03020402040406030203" pitchFamily="66" charset="-78"/>
              </a:rPr>
              <a:t>وَرَحْمَةُ اللّهِ وَبَرَكَاتُهُ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my master and son of my master So be upon you Allah’s mercy and blessings.</a:t>
            </a:r>
          </a:p>
        </p:txBody>
      </p:sp>
      <p:sp>
        <p:nvSpPr>
          <p:cNvPr id="5124" name="Subtitle 4"/>
          <p:cNvSpPr txBox="1">
            <a:spLocks/>
          </p:cNvSpPr>
          <p:nvPr/>
        </p:nvSpPr>
        <p:spPr bwMode="auto">
          <a:xfrm>
            <a:off x="341489" y="51816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yā mawlāya wabna mawlāya wa raḥmatu allāhi wa barakātuhu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Alí</a:t>
            </a:r>
            <a:r>
              <a:rPr lang="en-US" altLang="en-US" sz="1600" b="1" dirty="0">
                <a:solidFill>
                  <a:srgbClr val="FFFF99"/>
                </a:solidFill>
                <a:latin typeface="Trebuchet MS" panose="020B0603020202020204" pitchFamily="34" charset="0"/>
              </a:rPr>
              <a:t> Akbar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ED15F9E9-07F0-469C-B416-C028A8451C9A}"/>
              </a:ext>
            </a:extLst>
          </p:cNvPr>
          <p:cNvSpPr/>
          <p:nvPr/>
        </p:nvSpPr>
        <p:spPr>
          <a:xfrm>
            <a:off x="381000" y="3962280"/>
            <a:ext cx="11658600" cy="800219"/>
          </a:xfrm>
          <a:prstGeom prst="rect">
            <a:avLst/>
          </a:prstGeom>
        </p:spPr>
        <p:txBody>
          <a:bodyPr wrap="square">
            <a:spAutoFit/>
          </a:bodyPr>
          <a:lstStyle/>
          <a:p>
            <a:pPr algn="ctr" rtl="1">
              <a:lnSpc>
                <a:spcPct val="115000"/>
              </a:lnSpc>
              <a:spcAft>
                <a:spcPts val="0"/>
              </a:spcAft>
            </a:pPr>
            <a:r>
              <a:rPr lang="ur-PK" sz="40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میرے مولا اور میرے مولا کے فرزندخداکی رحمت ہو اور اسکی برکات ہوں</a:t>
            </a:r>
            <a:endParaRPr lang="en-US" sz="36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663028969"/>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لَعَنَ اللّهُ مَنْ ظَلَمَكَ</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وَلَعَنَ اللّهُ مَنْ قَتَلَكَ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remove blessings from those who wronged you. May Allah remove blessings from those who slew you.</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la`ana allāhu man ẓalamaka wa la`ana allāhu man qatalaka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Alí</a:t>
            </a:r>
            <a:r>
              <a:rPr lang="en-US" altLang="en-US" sz="1600" b="1" dirty="0">
                <a:solidFill>
                  <a:srgbClr val="FFFF99"/>
                </a:solidFill>
                <a:latin typeface="Trebuchet MS" panose="020B0603020202020204" pitchFamily="34" charset="0"/>
              </a:rPr>
              <a:t> Akbar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357511"/>
            <a:ext cx="11658600" cy="800219"/>
          </a:xfrm>
          <a:prstGeom prst="rect">
            <a:avLst/>
          </a:prstGeom>
        </p:spPr>
        <p:txBody>
          <a:bodyPr wrap="square">
            <a:spAutoFit/>
          </a:bodyPr>
          <a:lstStyle/>
          <a:p>
            <a:pPr algn="ctr" rtl="1">
              <a:lnSpc>
                <a:spcPct val="115000"/>
              </a:lnSpc>
              <a:spcAft>
                <a:spcPts val="0"/>
              </a:spcAft>
            </a:pPr>
            <a:r>
              <a:rPr lang="ur-PK" sz="40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خدا لعنت کرے اس پر جس نے آپ پر ظلم کیا اور خدا لعنت کرے اس پر جس نے آپ کو قتل کیا</a:t>
            </a:r>
            <a:endParaRPr lang="en-US" sz="36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50503028"/>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وَضَاعَفَ عَلَيْهِمُ الْعَذَابَ الألِيمَ.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double the painful chastisement for them.</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ḍā`afa `alayhimu al`adhāba al-alīma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Alí</a:t>
            </a:r>
            <a:r>
              <a:rPr lang="en-US" altLang="en-US" sz="1600" b="1" dirty="0">
                <a:solidFill>
                  <a:srgbClr val="FFFF99"/>
                </a:solidFill>
                <a:latin typeface="Trebuchet MS" panose="020B0603020202020204" pitchFamily="34" charset="0"/>
              </a:rPr>
              <a:t> Akbar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نیز ان کے درد ناک عذاب میں کئی گنااضافہ کرے۔</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982398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800" b="1" dirty="0">
                <a:solidFill>
                  <a:srgbClr val="FFFF99"/>
                </a:solidFill>
                <a:latin typeface="Trebuchet MS" panose="020B0603020202020204" pitchFamily="34" charset="0"/>
              </a:rPr>
              <a:t>Ziyārah of other </a:t>
            </a:r>
            <a:r>
              <a:rPr lang="en-US" altLang="en-US" sz="1800" b="1" dirty="0" err="1">
                <a:solidFill>
                  <a:srgbClr val="FFFF99"/>
                </a:solidFill>
                <a:latin typeface="Trebuchet MS" panose="020B0603020202020204" pitchFamily="34" charset="0"/>
              </a:rPr>
              <a:t>Shuhadá</a:t>
            </a:r>
            <a:r>
              <a:rPr lang="en-US" altLang="en-US" sz="1800" b="1" dirty="0">
                <a:solidFill>
                  <a:srgbClr val="FFFF99"/>
                </a:solidFill>
                <a:latin typeface="Trebuchet MS" panose="020B0603020202020204" pitchFamily="34" charset="0"/>
              </a:rPr>
              <a:t> (A) for</a:t>
            </a:r>
            <a:r>
              <a:rPr lang="en-GB" altLang="en-US" sz="1800" b="1" dirty="0">
                <a:solidFill>
                  <a:srgbClr val="FFFF99"/>
                </a:solidFill>
                <a:latin typeface="Trebuchet MS" panose="020B0603020202020204" pitchFamily="34" charset="0"/>
              </a:rPr>
              <a:t>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pic>
        <p:nvPicPr>
          <p:cNvPr id="410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p:cNvSpPr>
            <a:spLocks noChangeArrowheads="1"/>
          </p:cNvSpPr>
          <p:nvPr/>
        </p:nvSpPr>
        <p:spPr bwMode="auto">
          <a:xfrm>
            <a:off x="1752600" y="1540191"/>
            <a:ext cx="8915400" cy="336042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Ziyárah of </a:t>
            </a:r>
          </a:p>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other </a:t>
            </a:r>
            <a:r>
              <a:rPr lang="en-GB" altLang="en-US" sz="5400" b="1" dirty="0" err="1">
                <a:solidFill>
                  <a:srgbClr val="FFFF00"/>
                </a:solidFill>
                <a:latin typeface="Century Gothic" panose="020B0502020202020204" pitchFamily="34" charset="0"/>
                <a:cs typeface="Traditional Arabic" pitchFamily="18" charset="0"/>
              </a:rPr>
              <a:t>Shuhadá</a:t>
            </a:r>
            <a:r>
              <a:rPr lang="en-GB" altLang="en-US" sz="5400" b="1" dirty="0">
                <a:solidFill>
                  <a:srgbClr val="FFFF00"/>
                </a:solidFill>
                <a:latin typeface="Century Gothic" panose="020B0502020202020204" pitchFamily="34" charset="0"/>
                <a:cs typeface="Traditional Arabic" pitchFamily="18" charset="0"/>
              </a:rPr>
              <a:t> (</a:t>
            </a:r>
            <a:r>
              <a:rPr lang="en-GB" altLang="en-US" sz="5400" b="1" dirty="0" err="1">
                <a:solidFill>
                  <a:srgbClr val="FFFF00"/>
                </a:solidFill>
                <a:latin typeface="Century Gothic" panose="020B0502020202020204" pitchFamily="34" charset="0"/>
                <a:cs typeface="Traditional Arabic" pitchFamily="18" charset="0"/>
              </a:rPr>
              <a:t>a.s</a:t>
            </a:r>
            <a:r>
              <a:rPr lang="en-GB" altLang="en-US" sz="5400" b="1" dirty="0">
                <a:solidFill>
                  <a:srgbClr val="FFFF00"/>
                </a:solidFill>
                <a:latin typeface="Century Gothic" panose="020B0502020202020204" pitchFamily="34" charset="0"/>
                <a:cs typeface="Traditional Arabic" pitchFamily="18" charset="0"/>
              </a:rPr>
              <a:t>.) for </a:t>
            </a:r>
            <a:r>
              <a:rPr lang="en-US" altLang="en-US" sz="5400" b="1" dirty="0" err="1">
                <a:solidFill>
                  <a:srgbClr val="FFFF00"/>
                </a:solidFill>
                <a:latin typeface="Century Gothic" panose="020B0502020202020204" pitchFamily="34" charset="0"/>
                <a:cs typeface="Traditional Arabic" pitchFamily="18" charset="0"/>
              </a:rPr>
              <a:t>Qadr</a:t>
            </a:r>
            <a:r>
              <a:rPr lang="en-US" altLang="en-US" sz="5400" b="1" dirty="0">
                <a:solidFill>
                  <a:srgbClr val="FFFF00"/>
                </a:solidFill>
                <a:latin typeface="Century Gothic" panose="020B0502020202020204" pitchFamily="34" charset="0"/>
                <a:cs typeface="Traditional Arabic" pitchFamily="18" charset="0"/>
              </a:rPr>
              <a:t> night and Eid day</a:t>
            </a:r>
          </a:p>
        </p:txBody>
      </p:sp>
    </p:spTree>
    <p:extLst>
      <p:ext uri="{BB962C8B-B14F-4D97-AF65-F5344CB8AC3E}">
        <p14:creationId xmlns:p14="http://schemas.microsoft.com/office/powerpoint/2010/main" val="382468478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عَلَيْكُمْ أَيّهَا الصّدِيقُونَ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the veracious ones.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`alayhi alssalāmu `alaykum ayyuhā alṣṣiddīqūna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سلام ہو آپ سب پر اے سچو</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87018507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O' Allāh send Your blessings on Muhammad</a:t>
            </a:r>
          </a:p>
          <a:p>
            <a:pPr marL="342900" indent="-342900" eaLnBrk="1" hangingPunct="1">
              <a:defRPr/>
            </a:pPr>
            <a:r>
              <a:rPr lang="en-US" sz="3600" kern="1200" dirty="0">
                <a:ea typeface="MS Mincho" pitchFamily="49" charset="-128"/>
              </a:rPr>
              <a:t>and the family of Muhammad.</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allāhumma ṣalli `alā muḥammadin wa āli muḥammad</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اے معبود محمد اور اسکی آل (ع)</a:t>
            </a:r>
            <a:r>
              <a:rPr lang="en-US"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پر رحمت فرما</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عَلَيْكُمْ أَيّهَا الشّهَدَاءُ الصَّابِرُونَ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the steadfast martyrs.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`alaykum ayyuhā alshshuhadā‘u alṣṣābirūna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سلام ہو آپ پر اے شہیدو جو بہت صبر کرنے والے</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38321317"/>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أَشْهَدُ أَنّكُمْ جَاهَدْتُمْ فِي سَبِيلِ اللّهِ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bear witness that you strove in the way of Allah,</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ash-hadu annakum jāhadtum fī sabīli allāhi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ہومیں گواہی دیتا ہوں  کہ یقیناً آپ نے خدا کی راہ میں جہاد کیا اور خدا کی خاطر</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81350187"/>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وَصَبَرْتُمْ عَلَى الأذَى فِي جَنْبِ اللّهِ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you acted patiently against harm for the sake of Allah,</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ṣabartum `alā aladhā fī janbi allāhi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دکھ تکلیف پر صبرسے کام لیا آپ نے۔</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517369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وَنَصَحْتُمْ لِلّهِ وَلِرَسُولِهِ حَتَّى أَتَاكُمُ الْيَقِينُ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you did sincerely for the sake of Allah and His Messenger until death came upon you.</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naṣaḥtum lillāhi wa lirasūlihi ḥattā atākumu aliyaqīnu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خدا و رسول(ص) سے  خلوص برتا حتیٰ کہ دنیا سے گزر گئے</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75509492"/>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أَشْهَدُ أَنّكُمْ أَحْيَاءٌ عِنْدَ رَبّكُمْ تُرْزَقُونَ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bear witness that you are alive and are being provided sustenance from your Lord.</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ash-hadu annakum aḥyā‘un `inda rabbkum turzaqūna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گواہی دیتا ہوں کہ ضرور آپ اپنے رب کی ہاں زندہ ہیں رزق پاتے ہیں</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9565832"/>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7200" kern="1200" dirty="0">
                <a:latin typeface="Arabic Typesetting" panose="03020402040406030203" pitchFamily="66" charset="-78"/>
                <a:ea typeface="+mn-ea"/>
                <a:cs typeface="Arabic Typesetting" panose="03020402040406030203" pitchFamily="66" charset="-78"/>
              </a:rPr>
              <a:t>فَجَزَاكُمُ اللّهُ عَنِ الإسْلامِ وَأَهْلِهِ أَفْضَلَ جَزَاءِ الْمُحْسِنِينَ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reward you with the best reward of the good-doers on behalf of Islam and its people,</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fajazākumu allāhu `anilislāmi wa ahlihi afḍala jazā‘i almuḥsinīna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00219"/>
          </a:xfrm>
          <a:prstGeom prst="rect">
            <a:avLst/>
          </a:prstGeom>
        </p:spPr>
        <p:txBody>
          <a:bodyPr wrap="square">
            <a:spAutoFit/>
          </a:bodyPr>
          <a:lstStyle/>
          <a:p>
            <a:pPr algn="ctr" rtl="1">
              <a:lnSpc>
                <a:spcPct val="115000"/>
              </a:lnSpc>
              <a:spcAft>
                <a:spcPts val="0"/>
              </a:spcAft>
            </a:pPr>
            <a:r>
              <a:rPr lang="ur-PK" sz="40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پس خدا تمہیں جزا دے اسلام اور اہل اسلام کی طرف سے بہترین جزائ جو نیکو کاروں کے لیے ہے</a:t>
            </a:r>
            <a:endParaRPr lang="en-US" sz="36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25546756"/>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وَجَمَعَ بَيْنَنَا وَبَيْنَكُمْ فِي مَحَلّ النّعِيمِ.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may He join us to you in the abode of bliss.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jama`a baynanā wa baynakum fī maḥall alnna`īmi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other </a:t>
            </a:r>
            <a:r>
              <a:rPr lang="en-US" altLang="en-US" sz="1600" b="1" dirty="0" err="1">
                <a:solidFill>
                  <a:srgbClr val="FFFF99"/>
                </a:solidFill>
                <a:latin typeface="Trebuchet MS" panose="020B0603020202020204" pitchFamily="34" charset="0"/>
              </a:rPr>
              <a:t>Shuhadá</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اور یکجا کرے ہمیں اور تم کونعمتوں والی جنت کے مکانوں میں</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40323530"/>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800" b="1" dirty="0">
                <a:solidFill>
                  <a:srgbClr val="FFFF99"/>
                </a:solidFill>
                <a:latin typeface="Trebuchet MS" panose="020B0603020202020204" pitchFamily="34" charset="0"/>
              </a:rPr>
              <a:t>Ziyārah of Hazrat </a:t>
            </a:r>
            <a:r>
              <a:rPr lang="en-US" altLang="en-US" sz="1800" b="1" dirty="0" err="1">
                <a:solidFill>
                  <a:srgbClr val="FFFF99"/>
                </a:solidFill>
                <a:latin typeface="Trebuchet MS" panose="020B0603020202020204" pitchFamily="34" charset="0"/>
              </a:rPr>
              <a:t>Abbás</a:t>
            </a:r>
            <a:r>
              <a:rPr lang="en-US" altLang="en-US" sz="1800" b="1" dirty="0">
                <a:solidFill>
                  <a:srgbClr val="FFFF99"/>
                </a:solidFill>
                <a:latin typeface="Trebuchet MS" panose="020B0603020202020204" pitchFamily="34" charset="0"/>
              </a:rPr>
              <a:t> (A) for</a:t>
            </a:r>
            <a:r>
              <a:rPr lang="en-GB" altLang="en-US" sz="1800" b="1" dirty="0">
                <a:solidFill>
                  <a:srgbClr val="FFFF99"/>
                </a:solidFill>
                <a:latin typeface="Trebuchet MS" panose="020B0603020202020204" pitchFamily="34" charset="0"/>
              </a:rPr>
              <a:t>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pic>
        <p:nvPicPr>
          <p:cNvPr id="410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p:cNvSpPr>
            <a:spLocks noChangeArrowheads="1"/>
          </p:cNvSpPr>
          <p:nvPr/>
        </p:nvSpPr>
        <p:spPr bwMode="auto">
          <a:xfrm>
            <a:off x="1752600" y="1540191"/>
            <a:ext cx="8915400" cy="336042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Ziyárah of </a:t>
            </a:r>
          </a:p>
          <a:p>
            <a:pPr algn="ctr" eaLnBrk="1" hangingPunct="1">
              <a:spcBef>
                <a:spcPct val="0"/>
              </a:spcBef>
              <a:buFontTx/>
              <a:buNone/>
            </a:pPr>
            <a:r>
              <a:rPr lang="en-GB" altLang="en-US" sz="5400" b="1" dirty="0" err="1">
                <a:solidFill>
                  <a:srgbClr val="FFFF00"/>
                </a:solidFill>
                <a:latin typeface="Century Gothic" panose="020B0502020202020204" pitchFamily="34" charset="0"/>
                <a:cs typeface="Traditional Arabic" pitchFamily="18" charset="0"/>
              </a:rPr>
              <a:t>Hazrat</a:t>
            </a:r>
            <a:r>
              <a:rPr lang="en-GB" altLang="en-US" sz="5400" b="1" dirty="0">
                <a:solidFill>
                  <a:srgbClr val="FFFF00"/>
                </a:solidFill>
                <a:latin typeface="Century Gothic" panose="020B0502020202020204" pitchFamily="34" charset="0"/>
                <a:cs typeface="Traditional Arabic" pitchFamily="18" charset="0"/>
              </a:rPr>
              <a:t> </a:t>
            </a:r>
            <a:r>
              <a:rPr lang="en-GB" altLang="en-US" sz="5400" b="1" dirty="0" err="1">
                <a:solidFill>
                  <a:srgbClr val="FFFF00"/>
                </a:solidFill>
                <a:latin typeface="Century Gothic" panose="020B0502020202020204" pitchFamily="34" charset="0"/>
                <a:cs typeface="Traditional Arabic" pitchFamily="18" charset="0"/>
              </a:rPr>
              <a:t>Abbás</a:t>
            </a:r>
            <a:r>
              <a:rPr lang="en-GB" altLang="en-US" sz="5400" b="1" dirty="0">
                <a:solidFill>
                  <a:srgbClr val="FFFF00"/>
                </a:solidFill>
                <a:latin typeface="Century Gothic" panose="020B0502020202020204" pitchFamily="34" charset="0"/>
                <a:cs typeface="Traditional Arabic" pitchFamily="18" charset="0"/>
              </a:rPr>
              <a:t> (</a:t>
            </a:r>
            <a:r>
              <a:rPr lang="en-GB" altLang="en-US" sz="5400" b="1" dirty="0" err="1">
                <a:solidFill>
                  <a:srgbClr val="FFFF00"/>
                </a:solidFill>
                <a:latin typeface="Century Gothic" panose="020B0502020202020204" pitchFamily="34" charset="0"/>
                <a:cs typeface="Traditional Arabic" pitchFamily="18" charset="0"/>
              </a:rPr>
              <a:t>a.s</a:t>
            </a:r>
            <a:r>
              <a:rPr lang="en-GB" altLang="en-US" sz="5400" b="1" dirty="0">
                <a:solidFill>
                  <a:srgbClr val="FFFF00"/>
                </a:solidFill>
                <a:latin typeface="Century Gothic" panose="020B0502020202020204" pitchFamily="34" charset="0"/>
                <a:cs typeface="Traditional Arabic" pitchFamily="18" charset="0"/>
              </a:rPr>
              <a:t>.) for </a:t>
            </a:r>
            <a:r>
              <a:rPr lang="en-US" altLang="en-US" sz="5400" b="1" dirty="0" err="1">
                <a:solidFill>
                  <a:srgbClr val="FFFF00"/>
                </a:solidFill>
                <a:latin typeface="Century Gothic" panose="020B0502020202020204" pitchFamily="34" charset="0"/>
                <a:cs typeface="Traditional Arabic" pitchFamily="18" charset="0"/>
              </a:rPr>
              <a:t>Qadr</a:t>
            </a:r>
            <a:r>
              <a:rPr lang="en-US" altLang="en-US" sz="5400" b="1" dirty="0">
                <a:solidFill>
                  <a:srgbClr val="FFFF00"/>
                </a:solidFill>
                <a:latin typeface="Century Gothic" panose="020B0502020202020204" pitchFamily="34" charset="0"/>
                <a:cs typeface="Traditional Arabic" pitchFamily="18" charset="0"/>
              </a:rPr>
              <a:t> night and Eid day</a:t>
            </a:r>
          </a:p>
        </p:txBody>
      </p:sp>
    </p:spTree>
    <p:extLst>
      <p:ext uri="{BB962C8B-B14F-4D97-AF65-F5344CB8AC3E}">
        <p14:creationId xmlns:p14="http://schemas.microsoft.com/office/powerpoint/2010/main" val="868405984"/>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 يَا بْنَ أَمِيرِ الْمُؤْمِنِينَ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the son of the Commander of the Believers.</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yabna amīri almu’minīna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Abbás</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امیر المومنین کے فرزند</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11242025"/>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000" kern="1200" dirty="0">
                <a:latin typeface="Arabic Typesetting" panose="03020402040406030203" pitchFamily="66" charset="-78"/>
                <a:ea typeface="+mn-ea"/>
                <a:cs typeface="Arabic Typesetting" panose="03020402040406030203" pitchFamily="66" charset="-78"/>
              </a:rPr>
              <a:t>السّلامُ عَلَيْكَ أَيّهَا الْعَبْدُ الصَّالِحُ</a:t>
            </a:r>
            <a:r>
              <a:rPr lang="en-US" sz="8000" kern="1200" dirty="0">
                <a:latin typeface="Arabic Typesetting" panose="03020402040406030203" pitchFamily="66" charset="-78"/>
                <a:ea typeface="+mn-ea"/>
                <a:cs typeface="Arabic Typesetting" panose="03020402040406030203" pitchFamily="66" charset="-78"/>
              </a:rPr>
              <a:t> </a:t>
            </a:r>
            <a:r>
              <a:rPr lang="ar-SA" sz="8000" kern="1200" dirty="0">
                <a:latin typeface="Arabic Typesetting" panose="03020402040406030203" pitchFamily="66" charset="-78"/>
                <a:ea typeface="+mn-ea"/>
                <a:cs typeface="Arabic Typesetting" panose="03020402040406030203" pitchFamily="66" charset="-78"/>
              </a:rPr>
              <a:t>الْمُطِيعُ لِلّهِ وَلِرَسُولِهِ</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the righteous servant (of Allah), The obedient to Allah and to His Messenger.</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ayyuhā al`abdu alṣṣāliḥu almuṭī`u lillāhi wa lirasūlihi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Abbás</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بندہ خوش کردار خدا اوراس کے رسول(ص) کے اطاعت گزار</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7128368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بِسْمِ ٱللَّـهِ ٱلرَّحْمَـٰنِ ٱلرَّحِيمِ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In the Name of Allāh, </a:t>
            </a:r>
          </a:p>
          <a:p>
            <a:pPr marL="342900" indent="-342900" eaLnBrk="1" hangingPunct="1">
              <a:defRPr/>
            </a:pPr>
            <a:r>
              <a:rPr lang="en-US" sz="3600" kern="1200" dirty="0">
                <a:ea typeface="MS Mincho" pitchFamily="49" charset="-128"/>
              </a:rPr>
              <a:t>the All-beneficent, the All-merciful.</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bis-mil-lāhir-raḥ- manir-raḥīm</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52400" y="4191000"/>
            <a:ext cx="118872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خدا کے نام سے( شروع کرتا ہوں)</a:t>
            </a:r>
            <a:r>
              <a:rPr lang="en-US"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جو بڑا مہربا ن نہایت رحم والا ہے</a:t>
            </a:r>
          </a:p>
        </p:txBody>
      </p:sp>
    </p:spTree>
    <p:extLst>
      <p:ext uri="{BB962C8B-B14F-4D97-AF65-F5344CB8AC3E}">
        <p14:creationId xmlns:p14="http://schemas.microsoft.com/office/powerpoint/2010/main" val="1684597783"/>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973137"/>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أَشْهَدُ أَنّكَ قَدْ جَاهَدْتَ وَنَصَحْتَ</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وَصَبَرْتَ حَتَّى أَتَاكَ الْيَقِينُ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bear witness that you strove (in the way of Allah) and acted sincerely and tolerated (harm) until death came upon you.</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ash-hadu annaka qad jāhadta wa naṣaḥta wa ṣabarta ḥattā atāka aliyaqīnu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Abbás</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1508105"/>
          </a:xfrm>
          <a:prstGeom prst="rect">
            <a:avLst/>
          </a:prstGeom>
        </p:spPr>
        <p:txBody>
          <a:bodyPr wrap="square">
            <a:spAutoFit/>
          </a:bodyPr>
          <a:lstStyle/>
          <a:p>
            <a:pPr algn="ctr" rtl="1">
              <a:lnSpc>
                <a:spcPct val="115000"/>
              </a:lnSpc>
              <a:spcAft>
                <a:spcPts val="0"/>
              </a:spcAft>
            </a:pPr>
            <a:r>
              <a:rPr lang="ur-PK" sz="40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گواہی دیتا ہوں کہ ضرور آپ نے جہاد کیا خیر اندیشی کی اور صبر سے کام لیا حتی کہ آپ دنیا سے چل بسے</a:t>
            </a:r>
            <a:endParaRPr lang="en-US" sz="36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91180875"/>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لَعَنَ اللّهُ الظَّالِمِينَ لَكُمْ مِنَ الأوَّلِينَ وَالآخِرِينَ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May Allah remove blessings from those who wronged you from the past and the present generations. </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la`ana allāhu alẓẓālimīna lakum mina al-awwalīna wal-ākhirīna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Abbás</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خدا کی لعنت ہو ان پر جنہوں نے آپ پر ظلم ڈھایا اولین و آخرین میں</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69805650"/>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وَأَلْحَقَهُمْ بِدَرْكِ الْجَحِيمِ.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And may He send them to the lowest layer of the blazing Hell.</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wa alḥaqahum bidarki aljaḥīmi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Hazrat </a:t>
            </a:r>
            <a:r>
              <a:rPr lang="en-US" altLang="en-US" sz="1600" b="1" dirty="0" err="1">
                <a:solidFill>
                  <a:srgbClr val="FFFF99"/>
                </a:solidFill>
                <a:latin typeface="Trebuchet MS" panose="020B0603020202020204" pitchFamily="34" charset="0"/>
              </a:rPr>
              <a:t>Abbás</a:t>
            </a:r>
            <a:r>
              <a:rPr lang="en-US" altLang="en-US" sz="1600" b="1" dirty="0">
                <a:solidFill>
                  <a:srgbClr val="FFFF99"/>
                </a:solidFill>
                <a:latin typeface="Trebuchet MS" panose="020B0603020202020204" pitchFamily="34" charset="0"/>
              </a:rPr>
              <a:t>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ur-PK" sz="4400" b="1">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سے اور خدا ان کو جہنم کے نچلے درجے میں پھینکے۔</a:t>
            </a:r>
            <a:endParaRPr lang="en-US" sz="4000" b="1" dirty="0">
              <a:solidFill>
                <a:srgbClr val="000066"/>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46189468"/>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O' Allāh send Your blessings on Muhammad</a:t>
            </a:r>
          </a:p>
          <a:p>
            <a:pPr marL="342900" indent="-342900" eaLnBrk="1" hangingPunct="1">
              <a:defRPr/>
            </a:pPr>
            <a:r>
              <a:rPr lang="en-US" sz="3600" kern="1200" dirty="0">
                <a:ea typeface="MS Mincho" pitchFamily="49" charset="-128"/>
              </a:rPr>
              <a:t>and the family of Muhammad.</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allāhumma ṣalli `alā muḥammadin wa āli muḥammad</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اے معبود محمد اور اسکی آل (ع)</a:t>
            </a:r>
            <a:r>
              <a:rPr lang="en-US"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پر رحمت فرما</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918859221"/>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800" b="1" dirty="0">
                <a:solidFill>
                  <a:srgbClr val="FFFF99"/>
                </a:solidFill>
                <a:latin typeface="Trebuchet MS" panose="020B0603020202020204" pitchFamily="34" charset="0"/>
              </a:rPr>
              <a:t>Ziyārah of other </a:t>
            </a:r>
            <a:r>
              <a:rPr lang="en-US" altLang="en-US" sz="1800" b="1" dirty="0" err="1">
                <a:solidFill>
                  <a:srgbClr val="FFFF99"/>
                </a:solidFill>
                <a:latin typeface="Trebuchet MS" panose="020B0603020202020204" pitchFamily="34" charset="0"/>
              </a:rPr>
              <a:t>Shuhadá</a:t>
            </a:r>
            <a:r>
              <a:rPr lang="en-US" altLang="en-US" sz="1800" b="1" dirty="0">
                <a:solidFill>
                  <a:srgbClr val="FFFF99"/>
                </a:solidFill>
                <a:latin typeface="Trebuchet MS" panose="020B0603020202020204" pitchFamily="34" charset="0"/>
              </a:rPr>
              <a:t> (A) for</a:t>
            </a:r>
            <a:r>
              <a:rPr lang="en-GB" altLang="en-US" sz="1800" b="1" dirty="0">
                <a:solidFill>
                  <a:srgbClr val="FFFF99"/>
                </a:solidFill>
                <a:latin typeface="Trebuchet MS" panose="020B0603020202020204" pitchFamily="34" charset="0"/>
              </a:rPr>
              <a:t>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pic>
        <p:nvPicPr>
          <p:cNvPr id="410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p:cNvSpPr>
            <a:spLocks noChangeArrowheads="1"/>
          </p:cNvSpPr>
          <p:nvPr/>
        </p:nvSpPr>
        <p:spPr bwMode="auto">
          <a:xfrm>
            <a:off x="1752600" y="1540191"/>
            <a:ext cx="8915400" cy="336042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Please recite </a:t>
            </a:r>
          </a:p>
          <a:p>
            <a:pPr algn="ctr" eaLnBrk="1" hangingPunct="1">
              <a:spcBef>
                <a:spcPct val="0"/>
              </a:spcBef>
              <a:buFontTx/>
              <a:buNone/>
            </a:pPr>
            <a:r>
              <a:rPr lang="en-GB" altLang="en-US" sz="5400" b="1" dirty="0">
                <a:solidFill>
                  <a:srgbClr val="FFFF00"/>
                </a:solidFill>
                <a:latin typeface="Century Gothic" panose="020B0502020202020204" pitchFamily="34" charset="0"/>
                <a:cs typeface="Traditional Arabic" pitchFamily="18" charset="0"/>
              </a:rPr>
              <a:t>TWO </a:t>
            </a:r>
            <a:r>
              <a:rPr lang="en-GB" altLang="en-US" sz="5400" b="1" dirty="0" err="1">
                <a:solidFill>
                  <a:srgbClr val="FFFF00"/>
                </a:solidFill>
                <a:latin typeface="Century Gothic" panose="020B0502020202020204" pitchFamily="34" charset="0"/>
                <a:cs typeface="Traditional Arabic" pitchFamily="18" charset="0"/>
              </a:rPr>
              <a:t>Rakaat</a:t>
            </a:r>
            <a:r>
              <a:rPr lang="en-GB" altLang="en-US" sz="5400" b="1" dirty="0">
                <a:solidFill>
                  <a:srgbClr val="FFFF00"/>
                </a:solidFill>
                <a:latin typeface="Century Gothic" panose="020B0502020202020204" pitchFamily="34" charset="0"/>
                <a:cs typeface="Traditional Arabic" pitchFamily="18" charset="0"/>
              </a:rPr>
              <a:t> </a:t>
            </a:r>
            <a:r>
              <a:rPr lang="en-GB" altLang="en-US" sz="5400" b="1" dirty="0" err="1">
                <a:solidFill>
                  <a:srgbClr val="FFFF00"/>
                </a:solidFill>
                <a:latin typeface="Century Gothic" panose="020B0502020202020204" pitchFamily="34" charset="0"/>
                <a:cs typeface="Traditional Arabic" pitchFamily="18" charset="0"/>
              </a:rPr>
              <a:t>Salaatul</a:t>
            </a:r>
            <a:r>
              <a:rPr lang="en-GB" altLang="en-US" sz="5400" b="1" dirty="0">
                <a:solidFill>
                  <a:srgbClr val="FFFF00"/>
                </a:solidFill>
                <a:latin typeface="Century Gothic" panose="020B0502020202020204" pitchFamily="34" charset="0"/>
                <a:cs typeface="Traditional Arabic" pitchFamily="18" charset="0"/>
              </a:rPr>
              <a:t> Hadiya </a:t>
            </a:r>
            <a:r>
              <a:rPr lang="en-GB" altLang="en-US" sz="5400" b="1" dirty="0" err="1">
                <a:solidFill>
                  <a:srgbClr val="FFFF00"/>
                </a:solidFill>
                <a:latin typeface="Century Gothic" panose="020B0502020202020204" pitchFamily="34" charset="0"/>
                <a:cs typeface="Traditional Arabic" pitchFamily="18" charset="0"/>
              </a:rPr>
              <a:t>Ziyarah</a:t>
            </a:r>
            <a:endParaRPr lang="en-GB" altLang="en-US" sz="5400" b="1" dirty="0">
              <a:solidFill>
                <a:srgbClr val="FFFF00"/>
              </a:solidFill>
              <a:latin typeface="Century Gothic" panose="020B0502020202020204" pitchFamily="34" charset="0"/>
              <a:cs typeface="Traditional Arabic" pitchFamily="18" charset="0"/>
            </a:endParaRPr>
          </a:p>
        </p:txBody>
      </p:sp>
    </p:spTree>
    <p:extLst>
      <p:ext uri="{BB962C8B-B14F-4D97-AF65-F5344CB8AC3E}">
        <p14:creationId xmlns:p14="http://schemas.microsoft.com/office/powerpoint/2010/main" val="4189358605"/>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AutoShape 2"/>
          <p:cNvSpPr>
            <a:spLocks noChangeArrowheads="1"/>
          </p:cNvSpPr>
          <p:nvPr/>
        </p:nvSpPr>
        <p:spPr bwMode="auto">
          <a:xfrm>
            <a:off x="2217738" y="838200"/>
            <a:ext cx="7993062" cy="4920615"/>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6000" b="1" dirty="0">
                <a:solidFill>
                  <a:srgbClr val="FFFF00"/>
                </a:solidFill>
              </a:rPr>
              <a:t>Please recite  </a:t>
            </a:r>
            <a:br>
              <a:rPr lang="en-US" altLang="en-US" sz="6000" b="1" dirty="0">
                <a:solidFill>
                  <a:srgbClr val="FFFF00"/>
                </a:solidFill>
              </a:rPr>
            </a:br>
            <a:r>
              <a:rPr lang="en-US" altLang="en-US" sz="6000" b="1" dirty="0" err="1">
                <a:solidFill>
                  <a:srgbClr val="FFFF00"/>
                </a:solidFill>
              </a:rPr>
              <a:t>Sūrat</a:t>
            </a:r>
            <a:r>
              <a:rPr lang="en-US" altLang="en-US" sz="6000" b="1" dirty="0">
                <a:solidFill>
                  <a:srgbClr val="FFFF00"/>
                </a:solidFill>
              </a:rPr>
              <a:t> al-</a:t>
            </a:r>
            <a:r>
              <a:rPr lang="en-US" altLang="en-US" sz="6000" b="1" dirty="0" err="1">
                <a:solidFill>
                  <a:srgbClr val="FFFF00"/>
                </a:solidFill>
              </a:rPr>
              <a:t>Fātiḥah</a:t>
            </a:r>
            <a:br>
              <a:rPr lang="en-US" altLang="en-US" sz="6000" b="1" dirty="0">
                <a:solidFill>
                  <a:srgbClr val="FFFF00"/>
                </a:solidFill>
              </a:rPr>
            </a:br>
            <a:r>
              <a:rPr lang="en-US" altLang="en-US" sz="6000" b="1" dirty="0">
                <a:solidFill>
                  <a:srgbClr val="FFFF00"/>
                </a:solidFill>
              </a:rPr>
              <a:t>for</a:t>
            </a:r>
            <a:br>
              <a:rPr lang="en-US" altLang="en-US" sz="6000" b="1" dirty="0">
                <a:solidFill>
                  <a:srgbClr val="FFFF00"/>
                </a:solidFill>
              </a:rPr>
            </a:br>
            <a:r>
              <a:rPr lang="en-US" altLang="en-US" sz="6000" b="1" dirty="0">
                <a:solidFill>
                  <a:srgbClr val="FFFF00"/>
                </a:solidFill>
              </a:rPr>
              <a:t>ALL MARHUMEEN</a:t>
            </a:r>
            <a:endParaRPr lang="en-US" altLang="en-US" sz="6000" dirty="0">
              <a:solidFill>
                <a:schemeClr val="tx1"/>
              </a:solidFill>
            </a:endParaRPr>
          </a:p>
        </p:txBody>
      </p:sp>
      <p:sp>
        <p:nvSpPr>
          <p:cNvPr id="62469" name="Rectangle 5"/>
          <p:cNvSpPr>
            <a:spLocks noChangeArrowheads="1"/>
          </p:cNvSpPr>
          <p:nvPr/>
        </p:nvSpPr>
        <p:spPr bwMode="auto">
          <a:xfrm>
            <a:off x="1779587" y="5715000"/>
            <a:ext cx="88884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200" b="1" dirty="0">
              <a:latin typeface="Trebuchet MS" panose="020B0603020202020204" pitchFamily="34" charset="0"/>
            </a:endParaRPr>
          </a:p>
          <a:p>
            <a:pPr algn="ctr" eaLnBrk="1" hangingPunct="1">
              <a:spcBef>
                <a:spcPct val="0"/>
              </a:spcBef>
              <a:buFontTx/>
              <a:buNone/>
            </a:pPr>
            <a:r>
              <a:rPr lang="en-US" altLang="en-US" sz="1100" b="1" dirty="0"/>
              <a:t>For any errors / comments please write to: duas.org@gmail.com</a:t>
            </a:r>
            <a:endParaRPr lang="en-US" altLang="en-US" sz="1200" b="1" dirty="0">
              <a:latin typeface="Trebuchet MS" panose="020B0603020202020204" pitchFamily="34" charset="0"/>
            </a:endParaRPr>
          </a:p>
          <a:p>
            <a:pPr algn="ctr" eaLnBrk="1" hangingPunct="1">
              <a:spcBef>
                <a:spcPct val="0"/>
              </a:spcBef>
              <a:buFontTx/>
              <a:buNone/>
            </a:pPr>
            <a:r>
              <a:rPr lang="en-US" altLang="en-US" sz="1200" b="1" dirty="0">
                <a:latin typeface="Trebuchet MS" panose="020B0603020202020204" pitchFamily="34" charset="0"/>
              </a:rPr>
              <a:t>Kindly recite </a:t>
            </a:r>
            <a:r>
              <a:rPr lang="en-US" altLang="en-US" sz="1200" b="1" dirty="0" err="1">
                <a:latin typeface="Trebuchet MS" panose="020B0603020202020204" pitchFamily="34" charset="0"/>
              </a:rPr>
              <a:t>Sūrat</a:t>
            </a:r>
            <a:r>
              <a:rPr lang="en-US" altLang="en-US" sz="1200" b="1" dirty="0">
                <a:latin typeface="Trebuchet MS" panose="020B0603020202020204" pitchFamily="34" charset="0"/>
              </a:rPr>
              <a:t> al-</a:t>
            </a:r>
            <a:r>
              <a:rPr lang="en-US" altLang="en-US" sz="1200" b="1" dirty="0" err="1">
                <a:latin typeface="Trebuchet MS" panose="020B0603020202020204" pitchFamily="34" charset="0"/>
              </a:rPr>
              <a:t>Fātiḥah</a:t>
            </a:r>
            <a:r>
              <a:rPr lang="en-US" altLang="en-US" sz="1200" b="1" dirty="0">
                <a:latin typeface="Trebuchet MS" panose="020B0603020202020204" pitchFamily="34" charset="0"/>
              </a:rPr>
              <a:t> for </a:t>
            </a:r>
            <a:r>
              <a:rPr lang="en-US" altLang="en-US" sz="1200" b="1" dirty="0" err="1">
                <a:latin typeface="Trebuchet MS" panose="020B0603020202020204" pitchFamily="34" charset="0"/>
              </a:rPr>
              <a:t>Marhumeen</a:t>
            </a:r>
            <a:r>
              <a:rPr lang="en-US" altLang="en-US" sz="1200" b="1" dirty="0">
                <a:latin typeface="Trebuchet MS" panose="020B0603020202020204" pitchFamily="34" charset="0"/>
              </a:rPr>
              <a:t> of all those who have worked towards making this small work possible.</a:t>
            </a:r>
          </a:p>
        </p:txBody>
      </p:sp>
      <p:pic>
        <p:nvPicPr>
          <p:cNvPr id="62470" name="Picture 1">
            <a:hlinkClick r:id="rId2"/>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59400" y="811621"/>
            <a:ext cx="1676400" cy="398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p:cNvSpPr txBox="1">
            <a:spLocks noChangeArrowheads="1"/>
          </p:cNvSpPr>
          <p:nvPr/>
        </p:nvSpPr>
        <p:spPr bwMode="auto">
          <a:xfrm>
            <a:off x="304800" y="227013"/>
            <a:ext cx="11582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800" b="1" dirty="0">
                <a:solidFill>
                  <a:srgbClr val="FFFF99"/>
                </a:solidFill>
                <a:latin typeface="Trebuchet MS" panose="020B0603020202020204" pitchFamily="34" charset="0"/>
              </a:rPr>
              <a:t>Ziyārah of Imam Husayn (A) for the </a:t>
            </a:r>
            <a:r>
              <a:rPr lang="en-US" altLang="en-US" sz="1800" b="1" dirty="0" err="1">
                <a:solidFill>
                  <a:srgbClr val="FFFF99"/>
                </a:solidFill>
                <a:latin typeface="Trebuchet MS" panose="020B0603020202020204" pitchFamily="34" charset="0"/>
              </a:rPr>
              <a:t>Qadr</a:t>
            </a:r>
            <a:r>
              <a:rPr lang="en-US" altLang="en-US" sz="1800" b="1" dirty="0">
                <a:solidFill>
                  <a:srgbClr val="FFFF99"/>
                </a:solidFill>
                <a:latin typeface="Trebuchet MS" panose="020B0603020202020204" pitchFamily="34" charset="0"/>
              </a:rPr>
              <a:t> night and Eid day</a:t>
            </a:r>
            <a:endParaRPr lang="en-GB" altLang="en-US" sz="1800" b="1" dirty="0">
              <a:solidFill>
                <a:srgbClr val="FFFF99"/>
              </a:solidFill>
              <a:latin typeface="Trebuchet MS" panose="020B0603020202020204" pitchFamily="34" charset="0"/>
            </a:endParaRPr>
          </a:p>
        </p:txBody>
      </p:sp>
      <p:pic>
        <p:nvPicPr>
          <p:cNvPr id="9"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00203"/>
            <a:ext cx="1885406" cy="40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ks-Arab" sz="8800" kern="1200" dirty="0">
                <a:latin typeface="Arabic Typesetting" panose="03020402040406030203" pitchFamily="66" charset="-78"/>
                <a:ea typeface="+mn-ea"/>
                <a:cs typeface="Arabic Typesetting" panose="03020402040406030203" pitchFamily="66" charset="-78"/>
              </a:rPr>
              <a:t>السّلامُ عَلَيْكَ يَا بْنَ رَسُولِ اللّهِ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son of Allah’s Messenger.</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yabna rasūli allāhi</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رسول(ص) خداکے فرزند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91038565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 يَا بْنَ أَمِيرِالْمُؤْمِنِينَ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son of the Commander of the Faithful.</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yabna amīrilmu’minīna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امیرالمومنین(ع) کے فرزند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04164791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 يَا بْنَ الصّدّيقَةِ الطَّاهِرَةِ</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فَاطِمَةَ سَيّدَةِ نِسَاءِ الْعَالَمِينَ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son of the veracious, immaculate lady </a:t>
            </a:r>
            <a:r>
              <a:rPr lang="en-US" sz="3600" kern="1200" dirty="0" err="1">
                <a:ea typeface="MS Mincho" pitchFamily="49" charset="-128"/>
              </a:rPr>
              <a:t>Fāṭimah</a:t>
            </a:r>
            <a:r>
              <a:rPr lang="en-US" sz="3600" kern="1200" dirty="0">
                <a:ea typeface="MS Mincho" pitchFamily="49" charset="-128"/>
              </a:rPr>
              <a:t>, the Doyenne of the women of the world.</a:t>
            </a: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yabna alṣṣiddīqati alṭṭāhirati sayyidati nisā‘i al`ālamīna</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00219"/>
          </a:xfrm>
          <a:prstGeom prst="rect">
            <a:avLst/>
          </a:prstGeom>
        </p:spPr>
        <p:txBody>
          <a:bodyPr wrap="square">
            <a:spAutoFit/>
          </a:bodyPr>
          <a:lstStyle/>
          <a:p>
            <a:pPr algn="ctr" rtl="1">
              <a:lnSpc>
                <a:spcPct val="115000"/>
              </a:lnSpc>
              <a:spcAft>
                <a:spcPts val="0"/>
              </a:spcAft>
            </a:pPr>
            <a:r>
              <a:rPr lang="ar-SA" sz="40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ہواے فاطمہ(ع) کے فرزند جو بہت سچی پاکیزہ اور تمام جہانوں کی عورتوں کی سردار ہیں </a:t>
            </a:r>
            <a:endParaRPr lang="en-US" sz="36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20443505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السّلامُ عَلَيْكَ يَا مَوْلايَ يَا أَبَا عَبْدِاللّهِ</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وَرَحْمَةُ اللّهِ وَبَرَكَاتُهُ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Peace be upon you; O my master, </a:t>
            </a:r>
            <a:r>
              <a:rPr lang="en-US" sz="3600" kern="1200" dirty="0" err="1">
                <a:ea typeface="MS Mincho" pitchFamily="49" charset="-128"/>
              </a:rPr>
              <a:t>Abū</a:t>
            </a:r>
            <a:r>
              <a:rPr lang="en-US" sz="3600" kern="1200" dirty="0">
                <a:ea typeface="MS Mincho" pitchFamily="49" charset="-128"/>
              </a:rPr>
              <a:t>-`</a:t>
            </a:r>
            <a:r>
              <a:rPr lang="en-US" sz="3600" kern="1200" dirty="0" err="1">
                <a:ea typeface="MS Mincho" pitchFamily="49" charset="-128"/>
              </a:rPr>
              <a:t>Abdullāh</a:t>
            </a:r>
            <a:r>
              <a:rPr lang="en-US" sz="3600" kern="1200" dirty="0">
                <a:ea typeface="MS Mincho" pitchFamily="49" charset="-128"/>
              </a:rPr>
              <a:t>.   So be Allah’s mercy and blessings.</a:t>
            </a:r>
          </a:p>
          <a:p>
            <a:pPr marL="342900" indent="-342900" eaLnBrk="1" hangingPunct="1">
              <a:defRPr/>
            </a:pPr>
            <a:endParaRPr lang="en-US" sz="3600" b="1" kern="1200" dirty="0">
              <a:ea typeface="MS Mincho" pitchFamily="49" charset="-128"/>
            </a:endParaRP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alssalāmu `alayka yā mawlāiya yā abā `abdillāhi wa raḥmatu allāhi wa barakātuhu</a:t>
            </a: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آپ پر سلام ہو اے میرے مولا اے</a:t>
            </a:r>
            <a:r>
              <a:rPr lang="en-US"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ابا عبداللہ خدا کی رحمت ہو اور اس کی برکات ہوں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298359065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15975"/>
            <a:ext cx="11658600" cy="1470025"/>
          </a:xfrm>
        </p:spPr>
        <p:txBody>
          <a:bodyPr/>
          <a:lstStyle/>
          <a:p>
            <a:pPr rtl="1" eaLnBrk="1" hangingPunct="1">
              <a:lnSpc>
                <a:spcPts val="8500"/>
              </a:lnSpc>
              <a:defRPr/>
            </a:pPr>
            <a:r>
              <a:rPr lang="ar-SA" sz="8800" kern="1200" dirty="0">
                <a:latin typeface="Arabic Typesetting" panose="03020402040406030203" pitchFamily="66" charset="-78"/>
                <a:ea typeface="+mn-ea"/>
                <a:cs typeface="Arabic Typesetting" panose="03020402040406030203" pitchFamily="66" charset="-78"/>
              </a:rPr>
              <a:t>أَشْهَدُ أَنّكَ قَدْ أَقَمْتَ الصّلاةَ</a:t>
            </a:r>
            <a:r>
              <a:rPr lang="en-US" sz="8800" kern="1200" dirty="0">
                <a:latin typeface="Arabic Typesetting" panose="03020402040406030203" pitchFamily="66" charset="-78"/>
                <a:ea typeface="+mn-ea"/>
                <a:cs typeface="Arabic Typesetting" panose="03020402040406030203" pitchFamily="66" charset="-78"/>
              </a:rPr>
              <a:t> </a:t>
            </a:r>
            <a:r>
              <a:rPr lang="ar-SA" sz="8800" kern="1200" dirty="0">
                <a:latin typeface="Arabic Typesetting" panose="03020402040406030203" pitchFamily="66" charset="-78"/>
                <a:ea typeface="+mn-ea"/>
                <a:cs typeface="Arabic Typesetting" panose="03020402040406030203" pitchFamily="66" charset="-78"/>
              </a:rPr>
              <a:t>وَآتَيْتَ الزّكَاةَ</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90800"/>
            <a:ext cx="11734800" cy="1752600"/>
          </a:xfrm>
        </p:spPr>
        <p:txBody>
          <a:bodyPr/>
          <a:lstStyle/>
          <a:p>
            <a:pPr marL="342900" indent="-342900" eaLnBrk="1" hangingPunct="1">
              <a:defRPr/>
            </a:pPr>
            <a:r>
              <a:rPr lang="en-US" sz="3600" kern="1200" dirty="0">
                <a:ea typeface="MS Mincho" pitchFamily="49" charset="-128"/>
              </a:rPr>
              <a:t>I bear witness that you offered the prayers, And you defrayed the </a:t>
            </a:r>
            <a:r>
              <a:rPr lang="en-US" sz="3600" kern="1200" dirty="0" err="1">
                <a:ea typeface="MS Mincho" pitchFamily="49" charset="-128"/>
              </a:rPr>
              <a:t>zakāt</a:t>
            </a:r>
            <a:r>
              <a:rPr lang="en-US" sz="3600" kern="1200" dirty="0">
                <a:ea typeface="MS Mincho" pitchFamily="49" charset="-128"/>
              </a:rPr>
              <a:t>,</a:t>
            </a:r>
          </a:p>
        </p:txBody>
      </p:sp>
      <p:sp>
        <p:nvSpPr>
          <p:cNvPr id="5124" name="Subtitle 4"/>
          <p:cNvSpPr txBox="1">
            <a:spLocks/>
          </p:cNvSpPr>
          <p:nvPr/>
        </p:nvSpPr>
        <p:spPr bwMode="auto">
          <a:xfrm>
            <a:off x="304800" y="5715000"/>
            <a:ext cx="1173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ctr" eaLnBrk="1" hangingPunct="1">
              <a:buFontTx/>
              <a:buNone/>
            </a:pPr>
            <a:r>
              <a:rPr lang="fi-FI" altLang="en-US" i="1" dirty="0">
                <a:ea typeface="MS Mincho" pitchFamily="49" charset="-128"/>
              </a:rPr>
              <a:t>ash-hadu annaka qad aqamta alṣṣalata wa ātayta alzzakata</a:t>
            </a:r>
          </a:p>
          <a:p>
            <a:pPr algn="ctr" eaLnBrk="1" hangingPunct="1">
              <a:buFontTx/>
              <a:buNone/>
            </a:pPr>
            <a:endParaRPr lang="fi-FI" altLang="en-US" b="1" i="1" dirty="0">
              <a:ea typeface="MS Mincho" pitchFamily="49" charset="-128"/>
            </a:endParaRPr>
          </a:p>
        </p:txBody>
      </p:sp>
      <p:sp>
        <p:nvSpPr>
          <p:cNvPr id="5125" name="Text Box 13"/>
          <p:cNvSpPr txBox="1">
            <a:spLocks noChangeArrowheads="1"/>
          </p:cNvSpPr>
          <p:nvPr/>
        </p:nvSpPr>
        <p:spPr bwMode="auto">
          <a:xfrm>
            <a:off x="609600" y="0"/>
            <a:ext cx="115824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rgbClr val="000066"/>
                </a:solidFill>
                <a:latin typeface="Arial" panose="020B0604020202020204" pitchFamily="34" charset="0"/>
                <a:cs typeface="Arial" panose="020B0604020202020204" pitchFamily="34" charset="0"/>
              </a:defRPr>
            </a:lvl1pPr>
            <a:lvl2pPr marL="742950" indent="-285750">
              <a:spcBef>
                <a:spcPct val="20000"/>
              </a:spcBef>
              <a:buChar char="–"/>
              <a:defRPr sz="2800">
                <a:solidFill>
                  <a:srgbClr val="000066"/>
                </a:solidFill>
                <a:latin typeface="Arial" panose="020B0604020202020204" pitchFamily="34" charset="0"/>
                <a:cs typeface="Arial" panose="020B0604020202020204" pitchFamily="34" charset="0"/>
              </a:defRPr>
            </a:lvl2pPr>
            <a:lvl3pPr marL="1143000" indent="-228600">
              <a:spcBef>
                <a:spcPct val="20000"/>
              </a:spcBef>
              <a:buChar char="•"/>
              <a:defRPr sz="2400">
                <a:solidFill>
                  <a:srgbClr val="000066"/>
                </a:solidFill>
                <a:latin typeface="Arial" panose="020B0604020202020204" pitchFamily="34" charset="0"/>
                <a:cs typeface="Arial" panose="020B0604020202020204" pitchFamily="34" charset="0"/>
              </a:defRPr>
            </a:lvl3pPr>
            <a:lvl4pPr marL="1600200" indent="-228600">
              <a:spcBef>
                <a:spcPct val="20000"/>
              </a:spcBef>
              <a:buChar char="–"/>
              <a:defRPr sz="2000">
                <a:solidFill>
                  <a:srgbClr val="000066"/>
                </a:solidFill>
                <a:latin typeface="Arial" panose="020B0604020202020204" pitchFamily="34" charset="0"/>
                <a:cs typeface="Arial" panose="020B0604020202020204" pitchFamily="34" charset="0"/>
              </a:defRPr>
            </a:lvl4pPr>
            <a:lvl5pPr marL="2057400" indent="-228600">
              <a:spcBef>
                <a:spcPct val="20000"/>
              </a:spcBef>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rgbClr val="000066"/>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en-US" altLang="en-US" sz="1600" b="1" dirty="0">
                <a:solidFill>
                  <a:srgbClr val="FFFF99"/>
                </a:solidFill>
                <a:latin typeface="Trebuchet MS" panose="020B0603020202020204" pitchFamily="34" charset="0"/>
              </a:rPr>
              <a:t>Ziyārah of Imam Husayn (A) for </a:t>
            </a:r>
            <a:r>
              <a:rPr lang="en-US" altLang="en-US" sz="1600" b="1" dirty="0" err="1">
                <a:solidFill>
                  <a:srgbClr val="FFFF99"/>
                </a:solidFill>
                <a:latin typeface="Trebuchet MS" panose="020B0603020202020204" pitchFamily="34" charset="0"/>
              </a:rPr>
              <a:t>Qadr</a:t>
            </a:r>
            <a:r>
              <a:rPr lang="en-US" altLang="en-US" sz="1600" b="1" dirty="0">
                <a:solidFill>
                  <a:srgbClr val="FFFF99"/>
                </a:solidFill>
                <a:latin typeface="Trebuchet MS" panose="020B0603020202020204" pitchFamily="34" charset="0"/>
              </a:rPr>
              <a:t> night and Eid day</a:t>
            </a:r>
            <a:endParaRPr lang="ar-SA" altLang="en-US" sz="1600" b="1" dirty="0">
              <a:solidFill>
                <a:srgbClr val="FFFF99"/>
              </a:solidFill>
              <a:latin typeface="Trebuchet MS" panose="020B0603020202020204" pitchFamily="34" charset="0"/>
            </a:endParaRPr>
          </a:p>
        </p:txBody>
      </p:sp>
      <p:pic>
        <p:nvPicPr>
          <p:cNvPr id="51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66620" cy="338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4191000"/>
            <a:ext cx="11658600" cy="871008"/>
          </a:xfrm>
          <a:prstGeom prst="rect">
            <a:avLst/>
          </a:prstGeom>
        </p:spPr>
        <p:txBody>
          <a:bodyPr wrap="square">
            <a:spAutoFit/>
          </a:bodyPr>
          <a:lstStyle/>
          <a:p>
            <a:pPr algn="ctr" rtl="1">
              <a:lnSpc>
                <a:spcPct val="115000"/>
              </a:lnSpc>
              <a:spcAft>
                <a:spcPts val="0"/>
              </a:spcAft>
            </a:pPr>
            <a:r>
              <a:rPr lang="ar-SA" sz="4400" b="1" dirty="0">
                <a:solidFill>
                  <a:srgbClr val="000066"/>
                </a:solidFill>
                <a:latin typeface="Arabic Typesetting" panose="03020402040406030203" pitchFamily="66" charset="-78"/>
                <a:ea typeface="Times New Roman" panose="02020603050405020304" pitchFamily="18" charset="0"/>
                <a:cs typeface="Arabic Typesetting" panose="03020402040406030203" pitchFamily="66" charset="-78"/>
              </a:rPr>
              <a:t>میں گواہی دیتا ہوںکہ آپ نے نماز قائم کی اور زکوٰۃ دی </a:t>
            </a:r>
            <a:endParaRPr lang="en-US" sz="4000" b="1" dirty="0">
              <a:solidFill>
                <a:srgbClr val="000066"/>
              </a:solidFill>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3905779783"/>
      </p:ext>
    </p:extLst>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15595</TotalTime>
  <Words>2827</Words>
  <Application>Microsoft Office PowerPoint</Application>
  <PresentationFormat>Widescreen</PresentationFormat>
  <Paragraphs>221</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Arabic Typesetting</vt:lpstr>
      <vt:lpstr>Arial</vt:lpstr>
      <vt:lpstr>Calibri</vt:lpstr>
      <vt:lpstr>Century Gothic</vt:lpstr>
      <vt:lpstr>Trebuchet MS</vt:lpstr>
      <vt:lpstr>Default Design</vt:lpstr>
      <vt:lpstr>PowerPoint Presentation</vt:lpstr>
      <vt:lpstr>PowerPoint Presentation</vt:lpstr>
      <vt:lpstr>اَللَّهُمَّ صَلِّ عَلَى مُحَمَّدٍ وَ آلِ مُحَمَّد</vt:lpstr>
      <vt:lpstr>بِسْمِ ٱللَّـهِ ٱلرَّحْمَـٰنِ ٱلرَّحِيمِ</vt:lpstr>
      <vt:lpstr>السّلامُ عَلَيْكَ يَا بْنَ رَسُولِ اللّهِ</vt:lpstr>
      <vt:lpstr>السّلامُ عَلَيْكَ يَا بْنَ أَمِيرِالْمُؤْمِنِينَ</vt:lpstr>
      <vt:lpstr>السّلامُ عَلَيْكَ يَا بْنَ الصّدّيقَةِ الطَّاهِرَةِ فَاطِمَةَ سَيّدَةِ نِسَاءِ الْعَالَمِينَ</vt:lpstr>
      <vt:lpstr>السّلامُ عَلَيْكَ يَا مَوْلايَ يَا أَبَا عَبْدِاللّهِ وَرَحْمَةُ اللّهِ وَبَرَكَاتُهُ</vt:lpstr>
      <vt:lpstr>أَشْهَدُ أَنّكَ قَدْ أَقَمْتَ الصّلاةَ وَآتَيْتَ الزّكَاةَ</vt:lpstr>
      <vt:lpstr>وَأَمَرْتَ بِالْمَعْرُوفِ وَنَهَيْتَ عَنِ الْمُنْكَرِ</vt:lpstr>
      <vt:lpstr>وَتَلَوْتَ الْكِتَابَ حَقّ تِلاوَتِهِ وَجَاهَدْتَ فِي اللّهِ حَقّ جِهَادِهِ</vt:lpstr>
      <vt:lpstr>وَصَبَرْتَ عَلَى الأذَى فَي جَنْبِهِ مُحْتَسِباً حَتَّى أَتَاكَ الْيَقِينُ</vt:lpstr>
      <vt:lpstr>أَشْهَدُ أَنّ الّذِينَ خَالَفُوكَ وَحَارَبُوكَ وَالّذِينَ خَذَلُوكَ وَالّذِينَ قَتَلُوكَ</vt:lpstr>
      <vt:lpstr>مَلْعُونُونَ عَلَى لِسَانِ النّبِيّ الأُمِيِّ وَقَدْ خَابَ مَنِ افْتَرَى</vt:lpstr>
      <vt:lpstr>لَعَنَ اللّهُ الظَّالِمِينَ لَكُمْ مِنَ الأوَّلِينَ وَالآخِرِينَ</vt:lpstr>
      <vt:lpstr>وَضَاعَفَ عَلَيْهِمُ الْعَذَابَ الألِيمَ.</vt:lpstr>
      <vt:lpstr>تَوَجَّهْتُ نَحْوَ مَشْهَدِك يَا مَوْلايَ يَا بْنَ رَسُولِ اللّهِ زَائِراً عَارِفاً بِحَقّكَ</vt:lpstr>
      <vt:lpstr>مُوَالِياً لأَوْلِيَائِكَ مُعَادِياً لأَعْدَائِكَ</vt:lpstr>
      <vt:lpstr>مُسْتَبْصِراً بِالْهُدَى الّذِي أَنْتَ عَلَيْهِ عَارِفاً بِضَلالَةِ مَنْ خَالَفَكَ</vt:lpstr>
      <vt:lpstr>فَاشْفَعْ لِي عِنْدَ رَبّكَ.</vt:lpstr>
      <vt:lpstr>السّلامُ عَلَيْكَ يَا حُجّةَ اللّهِ فِي أَرْضِهِ وَسَمَائِهِ</vt:lpstr>
      <vt:lpstr>صَلَّى اللّهُ عَلَى رُوحِكَ الطّيّبِ وَجَسَدِكَ الطَّاهِرِ</vt:lpstr>
      <vt:lpstr>وَعَلَيْكَ السّلامُ يَا مَوْلايَ وَرَحْمَةُ اللّهِ وَبَرَكَاتُهُ.</vt:lpstr>
      <vt:lpstr>PowerPoint Presentation</vt:lpstr>
      <vt:lpstr>السّلامُ عَلَيْكَ يَا مَوْلايَ وَابْنَ مَوْلايَ وَرَحْمَةُ اللّهِ وَبَرَكَاتُهُ</vt:lpstr>
      <vt:lpstr>لَعَنَ اللّهُ مَنْ ظَلَمَكَ وَلَعَنَ اللّهُ مَنْ قَتَلَكَ</vt:lpstr>
      <vt:lpstr>وَضَاعَفَ عَلَيْهِمُ الْعَذَابَ الألِيمَ.</vt:lpstr>
      <vt:lpstr>PowerPoint Presentation</vt:lpstr>
      <vt:lpstr>السّلامُ عَلَيْكُمْ أَيّهَا الصّدِيقُونَ</vt:lpstr>
      <vt:lpstr>السّلامُ عَلَيْكُمْ أَيّهَا الشّهَدَاءُ الصَّابِرُونَ</vt:lpstr>
      <vt:lpstr>أَشْهَدُ أَنّكُمْ جَاهَدْتُمْ فِي سَبِيلِ اللّهِ</vt:lpstr>
      <vt:lpstr>وَصَبَرْتُمْ عَلَى الأذَى فِي جَنْبِ اللّهِ</vt:lpstr>
      <vt:lpstr>وَنَصَحْتُمْ لِلّهِ وَلِرَسُولِهِ حَتَّى أَتَاكُمُ الْيَقِينُ</vt:lpstr>
      <vt:lpstr>أَشْهَدُ أَنّكُمْ أَحْيَاءٌ عِنْدَ رَبّكُمْ تُرْزَقُونَ</vt:lpstr>
      <vt:lpstr>فَجَزَاكُمُ اللّهُ عَنِ الإسْلامِ وَأَهْلِهِ أَفْضَلَ جَزَاءِ الْمُحْسِنِينَ</vt:lpstr>
      <vt:lpstr>وَجَمَعَ بَيْنَنَا وَبَيْنَكُمْ فِي مَحَلّ النّعِيمِ.</vt:lpstr>
      <vt:lpstr>PowerPoint Presentation</vt:lpstr>
      <vt:lpstr>السّلامُ عَلَيْكَ يَا بْنَ أَمِيرِ الْمُؤْمِنِينَ</vt:lpstr>
      <vt:lpstr>السّلامُ عَلَيْكَ أَيّهَا الْعَبْدُ الصَّالِحُ الْمُطِيعُ لِلّهِ وَلِرَسُولِهِ</vt:lpstr>
      <vt:lpstr>أَشْهَدُ أَنّكَ قَدْ جَاهَدْتَ وَنَصَحْتَ وَصَبَرْتَ حَتَّى أَتَاكَ الْيَقِينُ</vt:lpstr>
      <vt:lpstr>لَعَنَ اللّهُ الظَّالِمِينَ لَكُمْ مِنَ الأوَّلِينَ وَالآخِرِينَ</vt:lpstr>
      <vt:lpstr>وَأَلْحَقَهُمْ بِدَرْكِ الْجَحِيمِ.</vt:lpstr>
      <vt:lpstr>اَللَّهُمَّ صَلِّ عَلَى مُحَمَّدٍ وَ آلِ مُحَمَّد</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Irfan Jarchivi</cp:lastModifiedBy>
  <cp:revision>339</cp:revision>
  <cp:lastPrinted>1601-01-01T00:00:00Z</cp:lastPrinted>
  <dcterms:created xsi:type="dcterms:W3CDTF">1601-01-01T00:00:00Z</dcterms:created>
  <dcterms:modified xsi:type="dcterms:W3CDTF">2021-05-01T18:42:35Z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