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7"/>
  </p:notesMasterIdLst>
  <p:sldIdLst>
    <p:sldId id="375" r:id="rId2"/>
    <p:sldId id="376" r:id="rId3"/>
    <p:sldId id="1348" r:id="rId4"/>
    <p:sldId id="1349" r:id="rId5"/>
    <p:sldId id="1534" r:id="rId6"/>
    <p:sldId id="1351" r:id="rId7"/>
    <p:sldId id="1535" r:id="rId8"/>
    <p:sldId id="1537" r:id="rId9"/>
    <p:sldId id="1539" r:id="rId10"/>
    <p:sldId id="1541" r:id="rId11"/>
    <p:sldId id="1542" r:id="rId12"/>
    <p:sldId id="1543" r:id="rId13"/>
    <p:sldId id="1544" r:id="rId14"/>
    <p:sldId id="1545" r:id="rId15"/>
    <p:sldId id="1553" r:id="rId16"/>
    <p:sldId id="1546" r:id="rId17"/>
    <p:sldId id="1547" r:id="rId18"/>
    <p:sldId id="1548" r:id="rId19"/>
    <p:sldId id="1549" r:id="rId20"/>
    <p:sldId id="1550" r:id="rId21"/>
    <p:sldId id="1551" r:id="rId22"/>
    <p:sldId id="1552" r:id="rId23"/>
    <p:sldId id="1554" r:id="rId24"/>
    <p:sldId id="1555" r:id="rId25"/>
    <p:sldId id="1566" r:id="rId26"/>
    <p:sldId id="1370" r:id="rId27"/>
    <p:sldId id="1371" r:id="rId28"/>
    <p:sldId id="1372" r:id="rId29"/>
    <p:sldId id="1373" r:id="rId30"/>
    <p:sldId id="1374" r:id="rId31"/>
    <p:sldId id="1375" r:id="rId32"/>
    <p:sldId id="1376" r:id="rId33"/>
    <p:sldId id="1377" r:id="rId34"/>
    <p:sldId id="1378" r:id="rId35"/>
    <p:sldId id="1379" r:id="rId36"/>
    <p:sldId id="1380" r:id="rId37"/>
    <p:sldId id="1381" r:id="rId38"/>
    <p:sldId id="1382" r:id="rId39"/>
    <p:sldId id="1383" r:id="rId40"/>
    <p:sldId id="1384" r:id="rId41"/>
    <p:sldId id="1385" r:id="rId42"/>
    <p:sldId id="1438" r:id="rId43"/>
    <p:sldId id="1439" r:id="rId44"/>
    <p:sldId id="1440" r:id="rId45"/>
    <p:sldId id="1441" r:id="rId46"/>
    <p:sldId id="1442" r:id="rId47"/>
    <p:sldId id="1443" r:id="rId48"/>
    <p:sldId id="1444" r:id="rId49"/>
    <p:sldId id="1445" r:id="rId50"/>
    <p:sldId id="1446" r:id="rId51"/>
    <p:sldId id="1447" r:id="rId52"/>
    <p:sldId id="1448" r:id="rId53"/>
    <p:sldId id="1449" r:id="rId54"/>
    <p:sldId id="1450" r:id="rId55"/>
    <p:sldId id="1451" r:id="rId56"/>
    <p:sldId id="1452" r:id="rId57"/>
    <p:sldId id="1453" r:id="rId58"/>
    <p:sldId id="1454" r:id="rId59"/>
    <p:sldId id="1455" r:id="rId60"/>
    <p:sldId id="1456" r:id="rId61"/>
    <p:sldId id="1457" r:id="rId62"/>
    <p:sldId id="1458" r:id="rId63"/>
    <p:sldId id="1459" r:id="rId64"/>
    <p:sldId id="1460" r:id="rId65"/>
    <p:sldId id="1461" r:id="rId66"/>
    <p:sldId id="1462" r:id="rId67"/>
    <p:sldId id="1463" r:id="rId68"/>
    <p:sldId id="1464" r:id="rId69"/>
    <p:sldId id="1465" r:id="rId70"/>
    <p:sldId id="1466" r:id="rId71"/>
    <p:sldId id="1467" r:id="rId72"/>
    <p:sldId id="1468" r:id="rId73"/>
    <p:sldId id="1469" r:id="rId74"/>
    <p:sldId id="1470" r:id="rId75"/>
    <p:sldId id="1471" r:id="rId76"/>
    <p:sldId id="1472" r:id="rId77"/>
    <p:sldId id="1473" r:id="rId78"/>
    <p:sldId id="1474" r:id="rId79"/>
    <p:sldId id="1475" r:id="rId80"/>
    <p:sldId id="1476" r:id="rId81"/>
    <p:sldId id="1477" r:id="rId82"/>
    <p:sldId id="1478" r:id="rId83"/>
    <p:sldId id="1568" r:id="rId84"/>
    <p:sldId id="1569" r:id="rId85"/>
    <p:sldId id="1570" r:id="rId86"/>
    <p:sldId id="1571" r:id="rId87"/>
    <p:sldId id="1572" r:id="rId88"/>
    <p:sldId id="1573" r:id="rId89"/>
    <p:sldId id="1574" r:id="rId90"/>
    <p:sldId id="1575" r:id="rId91"/>
    <p:sldId id="1567" r:id="rId92"/>
    <p:sldId id="1479" r:id="rId93"/>
    <p:sldId id="1480" r:id="rId94"/>
    <p:sldId id="1481" r:id="rId95"/>
    <p:sldId id="1482" r:id="rId96"/>
    <p:sldId id="1483" r:id="rId97"/>
    <p:sldId id="1484" r:id="rId98"/>
    <p:sldId id="1485" r:id="rId99"/>
    <p:sldId id="1486" r:id="rId100"/>
    <p:sldId id="1487" r:id="rId101"/>
    <p:sldId id="1488" r:id="rId102"/>
    <p:sldId id="1489" r:id="rId103"/>
    <p:sldId id="1490" r:id="rId104"/>
    <p:sldId id="1491" r:id="rId105"/>
    <p:sldId id="1492" r:id="rId106"/>
    <p:sldId id="1493" r:id="rId107"/>
    <p:sldId id="1494" r:id="rId108"/>
    <p:sldId id="1495" r:id="rId109"/>
    <p:sldId id="1496" r:id="rId110"/>
    <p:sldId id="1497" r:id="rId111"/>
    <p:sldId id="1498" r:id="rId112"/>
    <p:sldId id="1499" r:id="rId113"/>
    <p:sldId id="1500" r:id="rId114"/>
    <p:sldId id="1501" r:id="rId115"/>
    <p:sldId id="1502" r:id="rId116"/>
    <p:sldId id="1503" r:id="rId117"/>
    <p:sldId id="1504" r:id="rId118"/>
    <p:sldId id="1505" r:id="rId119"/>
    <p:sldId id="1506" r:id="rId120"/>
    <p:sldId id="1507" r:id="rId121"/>
    <p:sldId id="1508" r:id="rId122"/>
    <p:sldId id="1509" r:id="rId123"/>
    <p:sldId id="1510" r:id="rId124"/>
    <p:sldId id="1511" r:id="rId125"/>
    <p:sldId id="1512" r:id="rId126"/>
    <p:sldId id="1513" r:id="rId127"/>
    <p:sldId id="1514" r:id="rId128"/>
    <p:sldId id="1515" r:id="rId129"/>
    <p:sldId id="1516" r:id="rId130"/>
    <p:sldId id="1517" r:id="rId131"/>
    <p:sldId id="1518" r:id="rId132"/>
    <p:sldId id="1519" r:id="rId133"/>
    <p:sldId id="1520" r:id="rId134"/>
    <p:sldId id="1521" r:id="rId135"/>
    <p:sldId id="1522" r:id="rId136"/>
    <p:sldId id="1523" r:id="rId137"/>
    <p:sldId id="1524" r:id="rId138"/>
    <p:sldId id="1525" r:id="rId139"/>
    <p:sldId id="1526" r:id="rId140"/>
    <p:sldId id="1527" r:id="rId141"/>
    <p:sldId id="1528" r:id="rId142"/>
    <p:sldId id="1529" r:id="rId143"/>
    <p:sldId id="1530" r:id="rId144"/>
    <p:sldId id="1531" r:id="rId145"/>
    <p:sldId id="1532" r:id="rId146"/>
    <p:sldId id="1533" r:id="rId147"/>
    <p:sldId id="1042" r:id="rId148"/>
    <p:sldId id="1347" r:id="rId149"/>
    <p:sldId id="1350" r:id="rId150"/>
    <p:sldId id="1577" r:id="rId151"/>
    <p:sldId id="1596" r:id="rId152"/>
    <p:sldId id="1576" r:id="rId153"/>
    <p:sldId id="1578" r:id="rId154"/>
    <p:sldId id="1579" r:id="rId155"/>
    <p:sldId id="1580" r:id="rId156"/>
    <p:sldId id="1581" r:id="rId157"/>
    <p:sldId id="1597" r:id="rId158"/>
    <p:sldId id="1582" r:id="rId159"/>
    <p:sldId id="1583" r:id="rId160"/>
    <p:sldId id="1584" r:id="rId161"/>
    <p:sldId id="1585" r:id="rId162"/>
    <p:sldId id="1586" r:id="rId163"/>
    <p:sldId id="1599" r:id="rId164"/>
    <p:sldId id="1598" r:id="rId165"/>
    <p:sldId id="1600" r:id="rId166"/>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000066"/>
    <a:srgbClr val="00009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varScale="1">
        <p:scale>
          <a:sx n="85" d="100"/>
          <a:sy n="85" d="100"/>
        </p:scale>
        <p:origin x="1819"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588"/>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AD6166A-C3B1-4647-92D9-EE062125507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19" name="Rectangle 3">
            <a:extLst>
              <a:ext uri="{FF2B5EF4-FFF2-40B4-BE49-F238E27FC236}">
                <a16:creationId xmlns:a16="http://schemas.microsoft.com/office/drawing/2014/main" id="{57A2BD19-30D2-4921-8F59-F4381B59FFAC}"/>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9220" name="Rectangle 4">
            <a:extLst>
              <a:ext uri="{FF2B5EF4-FFF2-40B4-BE49-F238E27FC236}">
                <a16:creationId xmlns:a16="http://schemas.microsoft.com/office/drawing/2014/main" id="{6BEDFDA3-A8A4-426A-999F-AE10616D1369}"/>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FCB5BE9B-D9EC-44A9-9A19-0FFC9D008CE9}"/>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CFAEB970-8861-4663-950B-4C25D4DF8207}"/>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9223" name="Rectangle 7">
            <a:extLst>
              <a:ext uri="{FF2B5EF4-FFF2-40B4-BE49-F238E27FC236}">
                <a16:creationId xmlns:a16="http://schemas.microsoft.com/office/drawing/2014/main" id="{A5988320-1315-4387-924F-C207A8333749}"/>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B4DEBA6-CB78-44E8-88DA-540524EF848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E81E6-838A-4727-B9F1-1BD5F9199B9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4E3E539-F82F-4B70-B879-A7E9B61FCF2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875F4BF-773B-45D9-AE71-4B24593F0C2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BFF067-2E3F-4199-B360-4B8186DB178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A4380CC-6884-4037-80C0-F3952235EE68}"/>
              </a:ext>
            </a:extLst>
          </p:cNvPr>
          <p:cNvSpPr>
            <a:spLocks noGrp="1"/>
          </p:cNvSpPr>
          <p:nvPr>
            <p:ph type="sldNum" sz="quarter" idx="12"/>
          </p:nvPr>
        </p:nvSpPr>
        <p:spPr/>
        <p:txBody>
          <a:bodyPr/>
          <a:lstStyle>
            <a:lvl1pPr>
              <a:defRPr/>
            </a:lvl1pPr>
          </a:lstStyle>
          <a:p>
            <a:fld id="{E0ABFD17-6A3B-4390-8BE6-EF3C23C3BFBE}" type="slidenum">
              <a:rPr lang="en-US" altLang="en-US"/>
              <a:pPr/>
              <a:t>‹#›</a:t>
            </a:fld>
            <a:endParaRPr lang="en-US" altLang="en-US"/>
          </a:p>
        </p:txBody>
      </p:sp>
    </p:spTree>
    <p:extLst>
      <p:ext uri="{BB962C8B-B14F-4D97-AF65-F5344CB8AC3E}">
        <p14:creationId xmlns:p14="http://schemas.microsoft.com/office/powerpoint/2010/main" val="67009256"/>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2163-2429-4D8E-AD28-C5F918125BE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0E6CA15-58E0-4C9E-BA4B-6CA46E2CE30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24A5CE-F63A-4042-BF55-A7DF7686FCC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5C438FB-01D5-48AF-8F09-0D0A406A05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3A3932A-EB2C-4D11-A203-5DBC83A809E6}"/>
              </a:ext>
            </a:extLst>
          </p:cNvPr>
          <p:cNvSpPr>
            <a:spLocks noGrp="1"/>
          </p:cNvSpPr>
          <p:nvPr>
            <p:ph type="sldNum" sz="quarter" idx="12"/>
          </p:nvPr>
        </p:nvSpPr>
        <p:spPr/>
        <p:txBody>
          <a:bodyPr/>
          <a:lstStyle>
            <a:lvl1pPr>
              <a:defRPr/>
            </a:lvl1pPr>
          </a:lstStyle>
          <a:p>
            <a:fld id="{78394188-BD14-41A4-92B4-44853CDAA387}" type="slidenum">
              <a:rPr lang="en-US" altLang="en-US"/>
              <a:pPr/>
              <a:t>‹#›</a:t>
            </a:fld>
            <a:endParaRPr lang="en-US" altLang="en-US"/>
          </a:p>
        </p:txBody>
      </p:sp>
    </p:spTree>
    <p:extLst>
      <p:ext uri="{BB962C8B-B14F-4D97-AF65-F5344CB8AC3E}">
        <p14:creationId xmlns:p14="http://schemas.microsoft.com/office/powerpoint/2010/main" val="432704947"/>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453755-2D1B-435B-9795-1156218677C3}"/>
              </a:ext>
            </a:extLst>
          </p:cNvPr>
          <p:cNvSpPr>
            <a:spLocks noGrp="1"/>
          </p:cNvSpPr>
          <p:nvPr>
            <p:ph type="title" orient="vert"/>
          </p:nvPr>
        </p:nvSpPr>
        <p:spPr>
          <a:xfrm>
            <a:off x="6743700" y="228600"/>
            <a:ext cx="2171700" cy="5867400"/>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63564A9-4646-4D93-9572-447FC6019EB6}"/>
              </a:ext>
            </a:extLst>
          </p:cNvPr>
          <p:cNvSpPr>
            <a:spLocks noGrp="1"/>
          </p:cNvSpPr>
          <p:nvPr>
            <p:ph type="body" orient="vert" idx="1"/>
          </p:nvPr>
        </p:nvSpPr>
        <p:spPr>
          <a:xfrm>
            <a:off x="228600" y="228600"/>
            <a:ext cx="6362700" cy="5867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8747CA-113E-41F6-8AEA-6150467B692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23EAFB7-4E5B-49C9-A945-1E33FECB412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B16857E-3C6B-4289-B1B8-2647371D5A96}"/>
              </a:ext>
            </a:extLst>
          </p:cNvPr>
          <p:cNvSpPr>
            <a:spLocks noGrp="1"/>
          </p:cNvSpPr>
          <p:nvPr>
            <p:ph type="sldNum" sz="quarter" idx="12"/>
          </p:nvPr>
        </p:nvSpPr>
        <p:spPr/>
        <p:txBody>
          <a:bodyPr/>
          <a:lstStyle>
            <a:lvl1pPr>
              <a:defRPr/>
            </a:lvl1pPr>
          </a:lstStyle>
          <a:p>
            <a:fld id="{D4B73720-1E4A-47BC-814F-7C695D401CAC}" type="slidenum">
              <a:rPr lang="en-US" altLang="en-US"/>
              <a:pPr/>
              <a:t>‹#›</a:t>
            </a:fld>
            <a:endParaRPr lang="en-US" altLang="en-US"/>
          </a:p>
        </p:txBody>
      </p:sp>
    </p:spTree>
    <p:extLst>
      <p:ext uri="{BB962C8B-B14F-4D97-AF65-F5344CB8AC3E}">
        <p14:creationId xmlns:p14="http://schemas.microsoft.com/office/powerpoint/2010/main" val="563870776"/>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C2EFA-BCB5-4954-A44D-24714A634D7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6B84944-6F8C-4550-815B-BBB24DB63A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6751D35-9AB5-4DFE-96CD-B9A8005120E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244F670-63B7-4D92-A5DD-BF6B1D94231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8B03374-1A55-43C4-9819-1CE872EF9702}"/>
              </a:ext>
            </a:extLst>
          </p:cNvPr>
          <p:cNvSpPr>
            <a:spLocks noGrp="1"/>
          </p:cNvSpPr>
          <p:nvPr>
            <p:ph type="sldNum" sz="quarter" idx="12"/>
          </p:nvPr>
        </p:nvSpPr>
        <p:spPr/>
        <p:txBody>
          <a:bodyPr/>
          <a:lstStyle>
            <a:lvl1pPr>
              <a:defRPr/>
            </a:lvl1pPr>
          </a:lstStyle>
          <a:p>
            <a:fld id="{936A497B-C5A1-49DB-8497-BC1D15FBFED2}" type="slidenum">
              <a:rPr lang="en-US" altLang="en-US"/>
              <a:pPr/>
              <a:t>‹#›</a:t>
            </a:fld>
            <a:endParaRPr lang="en-US" altLang="en-US"/>
          </a:p>
        </p:txBody>
      </p:sp>
    </p:spTree>
    <p:extLst>
      <p:ext uri="{BB962C8B-B14F-4D97-AF65-F5344CB8AC3E}">
        <p14:creationId xmlns:p14="http://schemas.microsoft.com/office/powerpoint/2010/main" val="4235789953"/>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3C166-A55E-4BA1-9CED-616962B728C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C4649BA-7BE7-4E87-8EA6-1E8B4F887EB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B707D815-D7AD-457E-9D4D-64C13AC1493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A0B81A1-A94D-4F16-BABE-2830F8B6315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C1EC38B-5999-4D82-8465-630F8DADB6D7}"/>
              </a:ext>
            </a:extLst>
          </p:cNvPr>
          <p:cNvSpPr>
            <a:spLocks noGrp="1"/>
          </p:cNvSpPr>
          <p:nvPr>
            <p:ph type="sldNum" sz="quarter" idx="12"/>
          </p:nvPr>
        </p:nvSpPr>
        <p:spPr/>
        <p:txBody>
          <a:bodyPr/>
          <a:lstStyle>
            <a:lvl1pPr>
              <a:defRPr/>
            </a:lvl1pPr>
          </a:lstStyle>
          <a:p>
            <a:fld id="{BC5A40E7-CD4F-4ED2-85A7-5C3483C5D6E2}" type="slidenum">
              <a:rPr lang="en-US" altLang="en-US"/>
              <a:pPr/>
              <a:t>‹#›</a:t>
            </a:fld>
            <a:endParaRPr lang="en-US" altLang="en-US"/>
          </a:p>
        </p:txBody>
      </p:sp>
    </p:spTree>
    <p:extLst>
      <p:ext uri="{BB962C8B-B14F-4D97-AF65-F5344CB8AC3E}">
        <p14:creationId xmlns:p14="http://schemas.microsoft.com/office/powerpoint/2010/main" val="1725195828"/>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7D73-76C7-4532-AD50-57BB93F1B06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F4451B3-1DAA-4F85-950E-677D993F94CB}"/>
              </a:ext>
            </a:extLst>
          </p:cNvPr>
          <p:cNvSpPr>
            <a:spLocks noGrp="1"/>
          </p:cNvSpPr>
          <p:nvPr>
            <p:ph sz="half" idx="1"/>
          </p:nvPr>
        </p:nvSpPr>
        <p:spPr>
          <a:xfrm>
            <a:off x="228600" y="1524000"/>
            <a:ext cx="42672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84E9B62-B560-424A-90BE-D8AA84F5AEBE}"/>
              </a:ext>
            </a:extLst>
          </p:cNvPr>
          <p:cNvSpPr>
            <a:spLocks noGrp="1"/>
          </p:cNvSpPr>
          <p:nvPr>
            <p:ph sz="half" idx="2"/>
          </p:nvPr>
        </p:nvSpPr>
        <p:spPr>
          <a:xfrm>
            <a:off x="4648200" y="1524000"/>
            <a:ext cx="42672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7CA2A9C-6031-4ABC-B952-CDA6D0396F5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C99E020-1581-43C4-9B85-156FAB7D031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60C85D2-820C-4BBC-8CB9-B71469C8D7C8}"/>
              </a:ext>
            </a:extLst>
          </p:cNvPr>
          <p:cNvSpPr>
            <a:spLocks noGrp="1"/>
          </p:cNvSpPr>
          <p:nvPr>
            <p:ph type="sldNum" sz="quarter" idx="12"/>
          </p:nvPr>
        </p:nvSpPr>
        <p:spPr/>
        <p:txBody>
          <a:bodyPr/>
          <a:lstStyle>
            <a:lvl1pPr>
              <a:defRPr/>
            </a:lvl1pPr>
          </a:lstStyle>
          <a:p>
            <a:fld id="{A124D04E-A9C8-4609-8249-E7BCB3F4AB00}" type="slidenum">
              <a:rPr lang="en-US" altLang="en-US"/>
              <a:pPr/>
              <a:t>‹#›</a:t>
            </a:fld>
            <a:endParaRPr lang="en-US" altLang="en-US"/>
          </a:p>
        </p:txBody>
      </p:sp>
    </p:spTree>
    <p:extLst>
      <p:ext uri="{BB962C8B-B14F-4D97-AF65-F5344CB8AC3E}">
        <p14:creationId xmlns:p14="http://schemas.microsoft.com/office/powerpoint/2010/main" val="2803466770"/>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C6668-1954-4254-A62A-89505A452FCD}"/>
              </a:ext>
            </a:extLst>
          </p:cNvPr>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8920893-E448-41B1-B12C-EE3F9A08388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5A5D30-657C-4B98-98D1-0FD821BB650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A65B411-4F78-47F3-B231-16F97A35776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A903F9-C0FA-4496-86A9-825FE38ED12D}"/>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526F39C-D357-4382-BFAD-BBCAA1A85776}"/>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E8A0FDE1-44CC-4D90-9282-256A9F683C60}"/>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B31E5E78-B358-4A72-9A83-DA8CE7716DA9}"/>
              </a:ext>
            </a:extLst>
          </p:cNvPr>
          <p:cNvSpPr>
            <a:spLocks noGrp="1"/>
          </p:cNvSpPr>
          <p:nvPr>
            <p:ph type="sldNum" sz="quarter" idx="12"/>
          </p:nvPr>
        </p:nvSpPr>
        <p:spPr/>
        <p:txBody>
          <a:bodyPr/>
          <a:lstStyle>
            <a:lvl1pPr>
              <a:defRPr/>
            </a:lvl1pPr>
          </a:lstStyle>
          <a:p>
            <a:fld id="{06F824F8-4099-4C30-93A8-F089ABEEEA7D}" type="slidenum">
              <a:rPr lang="en-US" altLang="en-US"/>
              <a:pPr/>
              <a:t>‹#›</a:t>
            </a:fld>
            <a:endParaRPr lang="en-US" altLang="en-US"/>
          </a:p>
        </p:txBody>
      </p:sp>
    </p:spTree>
    <p:extLst>
      <p:ext uri="{BB962C8B-B14F-4D97-AF65-F5344CB8AC3E}">
        <p14:creationId xmlns:p14="http://schemas.microsoft.com/office/powerpoint/2010/main" val="2607428692"/>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B578A-B32F-4BC4-A8C4-DD9A5803282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A2250AC-E13E-4196-8694-4CD45F3D061B}"/>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4783AE2-89C3-46E1-9D5F-AEDD84D5ABDD}"/>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17F0C222-973D-43D2-928D-29C864C36E72}"/>
              </a:ext>
            </a:extLst>
          </p:cNvPr>
          <p:cNvSpPr>
            <a:spLocks noGrp="1"/>
          </p:cNvSpPr>
          <p:nvPr>
            <p:ph type="sldNum" sz="quarter" idx="12"/>
          </p:nvPr>
        </p:nvSpPr>
        <p:spPr/>
        <p:txBody>
          <a:bodyPr/>
          <a:lstStyle>
            <a:lvl1pPr>
              <a:defRPr/>
            </a:lvl1pPr>
          </a:lstStyle>
          <a:p>
            <a:fld id="{3A4BA3D4-22F7-4352-B78F-4C6D7EFF3CE9}" type="slidenum">
              <a:rPr lang="en-US" altLang="en-US"/>
              <a:pPr/>
              <a:t>‹#›</a:t>
            </a:fld>
            <a:endParaRPr lang="en-US" altLang="en-US"/>
          </a:p>
        </p:txBody>
      </p:sp>
    </p:spTree>
    <p:extLst>
      <p:ext uri="{BB962C8B-B14F-4D97-AF65-F5344CB8AC3E}">
        <p14:creationId xmlns:p14="http://schemas.microsoft.com/office/powerpoint/2010/main" val="1107003273"/>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D544EB-EEF1-4222-9300-E70A2085C044}"/>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7E6D2766-AC03-4714-A419-DCA4CD4A0E6B}"/>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E74EB358-70F1-402B-968D-D613E639ED1E}"/>
              </a:ext>
            </a:extLst>
          </p:cNvPr>
          <p:cNvSpPr>
            <a:spLocks noGrp="1"/>
          </p:cNvSpPr>
          <p:nvPr>
            <p:ph type="sldNum" sz="quarter" idx="12"/>
          </p:nvPr>
        </p:nvSpPr>
        <p:spPr/>
        <p:txBody>
          <a:bodyPr/>
          <a:lstStyle>
            <a:lvl1pPr>
              <a:defRPr/>
            </a:lvl1pPr>
          </a:lstStyle>
          <a:p>
            <a:fld id="{24ED8993-357B-4FA7-A4BE-5BAB237DB87F}" type="slidenum">
              <a:rPr lang="en-US" altLang="en-US"/>
              <a:pPr/>
              <a:t>‹#›</a:t>
            </a:fld>
            <a:endParaRPr lang="en-US" altLang="en-US"/>
          </a:p>
        </p:txBody>
      </p:sp>
    </p:spTree>
    <p:extLst>
      <p:ext uri="{BB962C8B-B14F-4D97-AF65-F5344CB8AC3E}">
        <p14:creationId xmlns:p14="http://schemas.microsoft.com/office/powerpoint/2010/main" val="3173025288"/>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CCE3C-4294-4478-B93C-1BABBFBC97A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D317573-F23C-4152-8D7A-76361283ECE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5187D3A-9C11-4329-BC35-90A4D00D05A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3ACFE0-700E-4402-A8E0-D14D7B20AC5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CB37610-9B6A-474E-8F6A-D06116E9D73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D397E939-46C4-45F4-9D3E-99A73B6CB4B1}"/>
              </a:ext>
            </a:extLst>
          </p:cNvPr>
          <p:cNvSpPr>
            <a:spLocks noGrp="1"/>
          </p:cNvSpPr>
          <p:nvPr>
            <p:ph type="sldNum" sz="quarter" idx="12"/>
          </p:nvPr>
        </p:nvSpPr>
        <p:spPr/>
        <p:txBody>
          <a:bodyPr/>
          <a:lstStyle>
            <a:lvl1pPr>
              <a:defRPr/>
            </a:lvl1pPr>
          </a:lstStyle>
          <a:p>
            <a:fld id="{ED607E81-FBCF-47DD-AB11-74408FA11DA6}" type="slidenum">
              <a:rPr lang="en-US" altLang="en-US"/>
              <a:pPr/>
              <a:t>‹#›</a:t>
            </a:fld>
            <a:endParaRPr lang="en-US" altLang="en-US"/>
          </a:p>
        </p:txBody>
      </p:sp>
    </p:spTree>
    <p:extLst>
      <p:ext uri="{BB962C8B-B14F-4D97-AF65-F5344CB8AC3E}">
        <p14:creationId xmlns:p14="http://schemas.microsoft.com/office/powerpoint/2010/main" val="2028129437"/>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D830-FA1A-442E-9D34-FD7A10104CB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64C5A88-C2EA-4854-A01E-5DB36AF1E95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C99A7E3-CF72-4F53-A52F-79C3E549A61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5AB7584-2EEE-4F63-AFA4-37B004A6139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28569FD-D7B7-42AE-8F13-C19CFC55ABFE}"/>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05F92F8-CB81-4AA0-85F0-DB9B51204E90}"/>
              </a:ext>
            </a:extLst>
          </p:cNvPr>
          <p:cNvSpPr>
            <a:spLocks noGrp="1"/>
          </p:cNvSpPr>
          <p:nvPr>
            <p:ph type="sldNum" sz="quarter" idx="12"/>
          </p:nvPr>
        </p:nvSpPr>
        <p:spPr/>
        <p:txBody>
          <a:bodyPr/>
          <a:lstStyle>
            <a:lvl1pPr>
              <a:defRPr/>
            </a:lvl1pPr>
          </a:lstStyle>
          <a:p>
            <a:fld id="{3A2026E7-714C-496E-BE64-A60D2E58B7B8}" type="slidenum">
              <a:rPr lang="en-US" altLang="en-US"/>
              <a:pPr/>
              <a:t>‹#›</a:t>
            </a:fld>
            <a:endParaRPr lang="en-US" altLang="en-US"/>
          </a:p>
        </p:txBody>
      </p:sp>
    </p:spTree>
    <p:extLst>
      <p:ext uri="{BB962C8B-B14F-4D97-AF65-F5344CB8AC3E}">
        <p14:creationId xmlns:p14="http://schemas.microsoft.com/office/powerpoint/2010/main" val="3111479724"/>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C390274-33CC-437C-96F6-E678FFB0D682}"/>
              </a:ext>
            </a:extLst>
          </p:cNvPr>
          <p:cNvSpPr>
            <a:spLocks noGrp="1" noChangeArrowheads="1"/>
          </p:cNvSpPr>
          <p:nvPr>
            <p:ph type="title"/>
          </p:nvPr>
        </p:nvSpPr>
        <p:spPr bwMode="auto">
          <a:xfrm>
            <a:off x="228600" y="2286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8A1A66B-CEC5-4C46-8EDB-28A6CD32B4C8}"/>
              </a:ext>
            </a:extLst>
          </p:cNvPr>
          <p:cNvSpPr>
            <a:spLocks noGrp="1" noChangeArrowheads="1"/>
          </p:cNvSpPr>
          <p:nvPr>
            <p:ph type="body" idx="1"/>
          </p:nvPr>
        </p:nvSpPr>
        <p:spPr bwMode="auto">
          <a:xfrm>
            <a:off x="228600" y="1524000"/>
            <a:ext cx="86868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7414507-D7FA-45EE-8089-35D07BF4E39B}"/>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rgbClr val="000066"/>
                </a:solidFill>
              </a:defRPr>
            </a:lvl1pPr>
          </a:lstStyle>
          <a:p>
            <a:endParaRPr lang="en-US" altLang="en-US"/>
          </a:p>
        </p:txBody>
      </p:sp>
      <p:sp>
        <p:nvSpPr>
          <p:cNvPr id="1029" name="Rectangle 5">
            <a:extLst>
              <a:ext uri="{FF2B5EF4-FFF2-40B4-BE49-F238E27FC236}">
                <a16:creationId xmlns:a16="http://schemas.microsoft.com/office/drawing/2014/main" id="{25772F54-1C55-41AE-A932-B4D285D32EC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solidFill>
                  <a:srgbClr val="000066"/>
                </a:solidFill>
                <a:latin typeface="+mj-lt"/>
              </a:defRPr>
            </a:lvl1pPr>
          </a:lstStyle>
          <a:p>
            <a:endParaRPr lang="en-US" altLang="en-US"/>
          </a:p>
        </p:txBody>
      </p:sp>
      <p:sp>
        <p:nvSpPr>
          <p:cNvPr id="1030" name="Rectangle 6">
            <a:extLst>
              <a:ext uri="{FF2B5EF4-FFF2-40B4-BE49-F238E27FC236}">
                <a16:creationId xmlns:a16="http://schemas.microsoft.com/office/drawing/2014/main" id="{A0CA0804-EBE9-4E0C-9117-2C8EC2183F06}"/>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defRPr>
            </a:lvl1pPr>
          </a:lstStyle>
          <a:p>
            <a:fld id="{C3A3F784-7BE8-4D1D-B3A8-DC13FD27E6A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rtl="0" eaLnBrk="0" fontAlgn="base" hangingPunct="0">
        <a:spcBef>
          <a:spcPct val="0"/>
        </a:spcBef>
        <a:spcAft>
          <a:spcPct val="0"/>
        </a:spcAft>
        <a:defRPr sz="3000" b="1" kern="1200">
          <a:solidFill>
            <a:srgbClr val="000066"/>
          </a:solidFill>
          <a:latin typeface="+mj-lt"/>
          <a:ea typeface="+mj-ea"/>
          <a:cs typeface="+mj-cs"/>
        </a:defRPr>
      </a:lvl1pPr>
      <a:lvl2pPr algn="ctr" rtl="0" eaLnBrk="0" fontAlgn="base" hangingPunct="0">
        <a:spcBef>
          <a:spcPct val="0"/>
        </a:spcBef>
        <a:spcAft>
          <a:spcPct val="0"/>
        </a:spcAft>
        <a:defRPr sz="3000" b="1">
          <a:solidFill>
            <a:srgbClr val="000066"/>
          </a:solidFill>
          <a:latin typeface="Al-Arial" pitchFamily="34" charset="0"/>
        </a:defRPr>
      </a:lvl2pPr>
      <a:lvl3pPr algn="ctr" rtl="0" eaLnBrk="0" fontAlgn="base" hangingPunct="0">
        <a:spcBef>
          <a:spcPct val="0"/>
        </a:spcBef>
        <a:spcAft>
          <a:spcPct val="0"/>
        </a:spcAft>
        <a:defRPr sz="3000" b="1">
          <a:solidFill>
            <a:srgbClr val="000066"/>
          </a:solidFill>
          <a:latin typeface="Al-Arial" pitchFamily="34" charset="0"/>
        </a:defRPr>
      </a:lvl3pPr>
      <a:lvl4pPr algn="ctr" rtl="0" eaLnBrk="0" fontAlgn="base" hangingPunct="0">
        <a:spcBef>
          <a:spcPct val="0"/>
        </a:spcBef>
        <a:spcAft>
          <a:spcPct val="0"/>
        </a:spcAft>
        <a:defRPr sz="3000" b="1">
          <a:solidFill>
            <a:srgbClr val="000066"/>
          </a:solidFill>
          <a:latin typeface="Al-Arial" pitchFamily="34" charset="0"/>
        </a:defRPr>
      </a:lvl4pPr>
      <a:lvl5pPr algn="ctr" rtl="0" eaLnBrk="0" fontAlgn="base" hangingPunct="0">
        <a:spcBef>
          <a:spcPct val="0"/>
        </a:spcBef>
        <a:spcAft>
          <a:spcPct val="0"/>
        </a:spcAft>
        <a:defRPr sz="3000" b="1">
          <a:solidFill>
            <a:srgbClr val="000066"/>
          </a:solidFill>
          <a:latin typeface="Al-Arial" pitchFamily="34" charset="0"/>
        </a:defRPr>
      </a:lvl5pPr>
      <a:lvl6pPr marL="457200" algn="ctr" rtl="0" eaLnBrk="0" fontAlgn="base" hangingPunct="0">
        <a:spcBef>
          <a:spcPct val="0"/>
        </a:spcBef>
        <a:spcAft>
          <a:spcPct val="0"/>
        </a:spcAft>
        <a:defRPr sz="3000" b="1">
          <a:solidFill>
            <a:srgbClr val="000066"/>
          </a:solidFill>
          <a:latin typeface="Al-Arial" pitchFamily="34" charset="0"/>
        </a:defRPr>
      </a:lvl6pPr>
      <a:lvl7pPr marL="914400" algn="ctr" rtl="0" eaLnBrk="0" fontAlgn="base" hangingPunct="0">
        <a:spcBef>
          <a:spcPct val="0"/>
        </a:spcBef>
        <a:spcAft>
          <a:spcPct val="0"/>
        </a:spcAft>
        <a:defRPr sz="3000" b="1">
          <a:solidFill>
            <a:srgbClr val="000066"/>
          </a:solidFill>
          <a:latin typeface="Al-Arial" pitchFamily="34" charset="0"/>
        </a:defRPr>
      </a:lvl7pPr>
      <a:lvl8pPr marL="1371600" algn="ctr" rtl="0" eaLnBrk="0" fontAlgn="base" hangingPunct="0">
        <a:spcBef>
          <a:spcPct val="0"/>
        </a:spcBef>
        <a:spcAft>
          <a:spcPct val="0"/>
        </a:spcAft>
        <a:defRPr sz="3000" b="1">
          <a:solidFill>
            <a:srgbClr val="000066"/>
          </a:solidFill>
          <a:latin typeface="Al-Arial" pitchFamily="34" charset="0"/>
        </a:defRPr>
      </a:lvl8pPr>
      <a:lvl9pPr marL="1828800" algn="ctr" rtl="0" eaLnBrk="0" fontAlgn="base" hangingPunct="0">
        <a:spcBef>
          <a:spcPct val="0"/>
        </a:spcBef>
        <a:spcAft>
          <a:spcPct val="0"/>
        </a:spcAft>
        <a:defRPr sz="3000" b="1">
          <a:solidFill>
            <a:srgbClr val="000066"/>
          </a:solidFill>
          <a:latin typeface="Al-Arial" pitchFamily="34" charset="0"/>
        </a:defRPr>
      </a:lvl9pPr>
    </p:titleStyle>
    <p:bodyStyle>
      <a:lvl1pPr marL="342900" indent="-342900" algn="l" rtl="0" eaLnBrk="0" fontAlgn="base" hangingPunct="0">
        <a:spcBef>
          <a:spcPct val="20000"/>
        </a:spcBef>
        <a:spcAft>
          <a:spcPct val="0"/>
        </a:spcAft>
        <a:defRPr sz="3200" kern="1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000066"/>
          </a:solidFill>
          <a:latin typeface="+mn-lt"/>
          <a:ea typeface="+mn-ea"/>
          <a:cs typeface="+mn-cs"/>
        </a:defRPr>
      </a:lvl2pPr>
      <a:lvl3pPr marL="1143000" indent="-228600" algn="l" rtl="0" eaLnBrk="0" fontAlgn="base" hangingPunct="0">
        <a:spcBef>
          <a:spcPct val="20000"/>
        </a:spcBef>
        <a:spcAft>
          <a:spcPct val="0"/>
        </a:spcAft>
        <a:buChar char="•"/>
        <a:defRPr sz="2400" kern="1200">
          <a:solidFill>
            <a:srgbClr val="000066"/>
          </a:solidFill>
          <a:latin typeface="+mn-lt"/>
          <a:ea typeface="+mn-ea"/>
          <a:cs typeface="+mn-cs"/>
        </a:defRPr>
      </a:lvl3pPr>
      <a:lvl4pPr marL="1600200" indent="-228600" algn="l" rtl="0" eaLnBrk="0" fontAlgn="base" hangingPunct="0">
        <a:spcBef>
          <a:spcPct val="20000"/>
        </a:spcBef>
        <a:spcAft>
          <a:spcPct val="0"/>
        </a:spcAft>
        <a:buChar char="–"/>
        <a:defRPr sz="2000" kern="1200">
          <a:solidFill>
            <a:srgbClr val="000066"/>
          </a:solidFill>
          <a:latin typeface="+mn-lt"/>
          <a:ea typeface="+mn-ea"/>
          <a:cs typeface="+mn-cs"/>
        </a:defRPr>
      </a:lvl4pPr>
      <a:lvl5pPr marL="2057400" indent="-228600" algn="l" rtl="0" eaLnBrk="0" fontAlgn="base" hangingPunct="0">
        <a:spcBef>
          <a:spcPct val="20000"/>
        </a:spcBef>
        <a:spcAft>
          <a:spcPct val="0"/>
        </a:spcAft>
        <a:buChar char="»"/>
        <a:defRPr sz="2000" kern="1200">
          <a:solidFill>
            <a:srgbClr val="0000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AutoShape 2">
            <a:extLst>
              <a:ext uri="{FF2B5EF4-FFF2-40B4-BE49-F238E27FC236}">
                <a16:creationId xmlns:a16="http://schemas.microsoft.com/office/drawing/2014/main" id="{6E7B87BC-6E37-4E8C-8D1F-68FBD0C5F635}"/>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78179" name="Rectangle 3">
            <a:extLst>
              <a:ext uri="{FF2B5EF4-FFF2-40B4-BE49-F238E27FC236}">
                <a16:creationId xmlns:a16="http://schemas.microsoft.com/office/drawing/2014/main" id="{15A41DB0-1AF8-4B41-B848-2B614B451F31}"/>
              </a:ext>
            </a:extLst>
          </p:cNvPr>
          <p:cNvSpPr>
            <a:spLocks noChangeArrowheads="1"/>
          </p:cNvSpPr>
          <p:nvPr/>
        </p:nvSpPr>
        <p:spPr bwMode="auto">
          <a:xfrm>
            <a:off x="611188" y="1325563"/>
            <a:ext cx="7921625" cy="311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6600" b="1">
                <a:solidFill>
                  <a:srgbClr val="FFFF00"/>
                </a:solidFill>
                <a:cs typeface="Traditional Arabic" panose="020B0604020202020204" pitchFamily="18" charset="-78"/>
              </a:rPr>
              <a:t>Ziyarah of </a:t>
            </a:r>
          </a:p>
          <a:p>
            <a:pPr eaLnBrk="1" hangingPunct="1"/>
            <a:r>
              <a:rPr lang="en-US" altLang="en-US" sz="6600" b="1">
                <a:solidFill>
                  <a:srgbClr val="FFFF00"/>
                </a:solidFill>
                <a:cs typeface="Traditional Arabic" panose="020B0604020202020204" pitchFamily="18" charset="-78"/>
              </a:rPr>
              <a:t>Imam Hus</a:t>
            </a:r>
            <a:r>
              <a:rPr lang="en-GB" altLang="en-US" sz="6600" b="1">
                <a:solidFill>
                  <a:srgbClr val="FFFF00"/>
                </a:solidFill>
                <a:cs typeface="Traditional Arabic" panose="020B0604020202020204" pitchFamily="18" charset="-78"/>
              </a:rPr>
              <a:t>á</a:t>
            </a:r>
            <a:r>
              <a:rPr lang="en-US" altLang="en-US" sz="6600" b="1">
                <a:solidFill>
                  <a:srgbClr val="FFFF00"/>
                </a:solidFill>
                <a:cs typeface="Traditional Arabic" panose="020B0604020202020204" pitchFamily="18" charset="-78"/>
              </a:rPr>
              <a:t>in (</a:t>
            </a:r>
            <a:r>
              <a:rPr lang="en-GB" altLang="en-US" sz="6600" b="1">
                <a:solidFill>
                  <a:srgbClr val="FFFF00"/>
                </a:solidFill>
                <a:cs typeface="Traditional Arabic" panose="020B0604020202020204" pitchFamily="18" charset="-78"/>
              </a:rPr>
              <a:t>á</a:t>
            </a:r>
            <a:r>
              <a:rPr lang="en-US" altLang="en-US" sz="6600" b="1">
                <a:solidFill>
                  <a:srgbClr val="FFFF00"/>
                </a:solidFill>
                <a:cs typeface="Traditional Arabic" panose="020B0604020202020204" pitchFamily="18" charset="-78"/>
              </a:rPr>
              <a:t>) on the Eid al- Fitr day</a:t>
            </a:r>
            <a:endParaRPr lang="en-GB" altLang="en-US"/>
          </a:p>
        </p:txBody>
      </p:sp>
      <p:sp>
        <p:nvSpPr>
          <p:cNvPr id="178181" name="Rectangle 5">
            <a:extLst>
              <a:ext uri="{FF2B5EF4-FFF2-40B4-BE49-F238E27FC236}">
                <a16:creationId xmlns:a16="http://schemas.microsoft.com/office/drawing/2014/main" id="{9E9FCC1B-DD17-492C-8713-38AF9FC52372}"/>
              </a:ext>
            </a:extLst>
          </p:cNvPr>
          <p:cNvSpPr>
            <a:spLocks noChangeArrowheads="1"/>
          </p:cNvSpPr>
          <p:nvPr/>
        </p:nvSpPr>
        <p:spPr bwMode="auto">
          <a:xfrm>
            <a:off x="179388" y="5949950"/>
            <a:ext cx="8785225"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1200" b="1">
                <a:solidFill>
                  <a:srgbClr val="000066"/>
                </a:solidFill>
                <a:latin typeface="Trebuchet MS" panose="020B0603020202020204" pitchFamily="34" charset="0"/>
                <a:cs typeface="Arial" panose="020B0604020202020204" pitchFamily="34" charset="0"/>
              </a:rPr>
              <a:t>Press SPACEBAR or ENTER key on the Keyboard or use mouse click to move along the slides.</a:t>
            </a:r>
          </a:p>
          <a:p>
            <a:pPr eaLnBrk="1" hangingPunct="1"/>
            <a:r>
              <a:rPr lang="en-US" altLang="en-US" sz="1100" b="1">
                <a:solidFill>
                  <a:srgbClr val="000066"/>
                </a:solidFill>
                <a:latin typeface="Arial" panose="020B0604020202020204" pitchFamily="34" charset="0"/>
                <a:cs typeface="Arial" panose="020B0604020202020204" pitchFamily="34" charset="0"/>
              </a:rPr>
              <a:t>For any errors/comments please write to: rehanL@hotmail.com</a:t>
            </a:r>
            <a:endParaRPr lang="en-US" altLang="en-US" sz="1200" b="1">
              <a:solidFill>
                <a:srgbClr val="000066"/>
              </a:solidFill>
              <a:latin typeface="Trebuchet MS" panose="020B0603020202020204" pitchFamily="34" charset="0"/>
              <a:cs typeface="Arial" panose="020B0604020202020204" pitchFamily="34" charset="0"/>
            </a:endParaRPr>
          </a:p>
          <a:p>
            <a:pPr eaLnBrk="1" hangingPunct="1"/>
            <a:r>
              <a:rPr lang="en-US" altLang="en-US" sz="1200" b="1">
                <a:solidFill>
                  <a:srgbClr val="000066"/>
                </a:solidFill>
                <a:latin typeface="Trebuchet MS" panose="020B0603020202020204" pitchFamily="34" charset="0"/>
                <a:cs typeface="Arial" panose="020B0604020202020204" pitchFamily="34" charset="0"/>
              </a:rPr>
              <a:t>Kindly recite Sura E Fatiha for Marhumeen of all those who have worked towards making this small work possible.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78178"/>
                                        </p:tgtEl>
                                        <p:attrNameLst>
                                          <p:attrName>style.visibility</p:attrName>
                                        </p:attrNameLst>
                                      </p:cBhvr>
                                      <p:to>
                                        <p:strVal val="visible"/>
                                      </p:to>
                                    </p:set>
                                    <p:anim calcmode="lin" valueType="num">
                                      <p:cBhvr>
                                        <p:cTn id="7" dur="2000" fill="hold"/>
                                        <p:tgtEl>
                                          <p:spTgt spid="178178"/>
                                        </p:tgtEl>
                                        <p:attrNameLst>
                                          <p:attrName>ppt_w</p:attrName>
                                        </p:attrNameLst>
                                      </p:cBhvr>
                                      <p:tavLst>
                                        <p:tav tm="0">
                                          <p:val>
                                            <p:fltVal val="0"/>
                                          </p:val>
                                        </p:tav>
                                        <p:tav tm="100000">
                                          <p:val>
                                            <p:strVal val="#ppt_w"/>
                                          </p:val>
                                        </p:tav>
                                      </p:tavLst>
                                    </p:anim>
                                    <p:anim calcmode="lin" valueType="num">
                                      <p:cBhvr>
                                        <p:cTn id="8" dur="2000" fill="hold"/>
                                        <p:tgtEl>
                                          <p:spTgt spid="178178"/>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78179"/>
                                        </p:tgtEl>
                                        <p:attrNameLst>
                                          <p:attrName>style.visibility</p:attrName>
                                        </p:attrNameLst>
                                      </p:cBhvr>
                                      <p:to>
                                        <p:strVal val="visible"/>
                                      </p:to>
                                    </p:set>
                                    <p:anim calcmode="lin" valueType="num">
                                      <p:cBhvr>
                                        <p:cTn id="11" dur="2000" fill="hold"/>
                                        <p:tgtEl>
                                          <p:spTgt spid="178179"/>
                                        </p:tgtEl>
                                        <p:attrNameLst>
                                          <p:attrName>ppt_w</p:attrName>
                                        </p:attrNameLst>
                                      </p:cBhvr>
                                      <p:tavLst>
                                        <p:tav tm="0">
                                          <p:val>
                                            <p:fltVal val="0"/>
                                          </p:val>
                                        </p:tav>
                                        <p:tav tm="100000">
                                          <p:val>
                                            <p:strVal val="#ppt_w"/>
                                          </p:val>
                                        </p:tav>
                                      </p:tavLst>
                                    </p:anim>
                                    <p:anim calcmode="lin" valueType="num">
                                      <p:cBhvr>
                                        <p:cTn id="12" dur="2000" fill="hold"/>
                                        <p:tgtEl>
                                          <p:spTgt spid="1781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0882" name="Rectangle 2">
            <a:extLst>
              <a:ext uri="{FF2B5EF4-FFF2-40B4-BE49-F238E27FC236}">
                <a16:creationId xmlns:a16="http://schemas.microsoft.com/office/drawing/2014/main" id="{24CFF267-DAC3-4882-AA82-5F3C6FD6853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جَاءَكَ مُسْتَجيراً بِكَ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قَاصِداً إِلَىٰ حَرَمِكَ</a:t>
            </a:r>
            <a:r>
              <a:rPr lang="en-US" altLang="en-US" sz="5400">
                <a:latin typeface="Times New Roman" panose="02020603050405020304" pitchFamily="18" charset="0"/>
                <a:cs typeface="Simplified Arabic" panose="02020603050405020304" pitchFamily="18" charset="-78"/>
              </a:rPr>
              <a:t> </a:t>
            </a:r>
          </a:p>
        </p:txBody>
      </p:sp>
      <p:sp>
        <p:nvSpPr>
          <p:cNvPr id="1530883" name="Rectangle 3">
            <a:extLst>
              <a:ext uri="{FF2B5EF4-FFF2-40B4-BE49-F238E27FC236}">
                <a16:creationId xmlns:a16="http://schemas.microsoft.com/office/drawing/2014/main" id="{44F2E181-AF7B-4E61-94B0-F60CE097A8D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have come to you, seeking your shelter, </a:t>
            </a:r>
          </a:p>
          <a:p>
            <a:r>
              <a:rPr lang="en-US" altLang="en-US" sz="3200" b="1">
                <a:latin typeface="Arial" panose="020B0604020202020204" pitchFamily="34" charset="0"/>
              </a:rPr>
              <a:t>heading for your sanctuary, </a:t>
            </a:r>
          </a:p>
        </p:txBody>
      </p:sp>
      <p:sp>
        <p:nvSpPr>
          <p:cNvPr id="1530884" name="Text Box 4">
            <a:extLst>
              <a:ext uri="{FF2B5EF4-FFF2-40B4-BE49-F238E27FC236}">
                <a16:creationId xmlns:a16="http://schemas.microsoft.com/office/drawing/2014/main" id="{44B9CF6D-6DA0-49F3-AC55-FEC9F3552B8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1858" name="Rectangle 2">
            <a:extLst>
              <a:ext uri="{FF2B5EF4-FFF2-40B4-BE49-F238E27FC236}">
                <a16:creationId xmlns:a16="http://schemas.microsoft.com/office/drawing/2014/main" id="{FB359BDA-FAE0-4258-9636-8295A881ADE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وَقَائِداً مِنَ ٱلْقَادَةِ</a:t>
            </a:r>
            <a:r>
              <a:rPr lang="en-US" altLang="en-US" sz="5400">
                <a:latin typeface="Times New Roman" panose="02020603050405020304" pitchFamily="18" charset="0"/>
                <a:cs typeface="Simplified Arabic" panose="02020603050405020304" pitchFamily="18" charset="-78"/>
              </a:rPr>
              <a:t> </a:t>
            </a:r>
          </a:p>
        </p:txBody>
      </p:sp>
      <p:sp>
        <p:nvSpPr>
          <p:cNvPr id="1401859" name="Rectangle 3">
            <a:extLst>
              <a:ext uri="{FF2B5EF4-FFF2-40B4-BE49-F238E27FC236}">
                <a16:creationId xmlns:a16="http://schemas.microsoft.com/office/drawing/2014/main" id="{324FEF3D-7C34-4522-9F72-20A58BBB4A77}"/>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one of the leaders, </a:t>
            </a:r>
          </a:p>
        </p:txBody>
      </p:sp>
      <p:sp>
        <p:nvSpPr>
          <p:cNvPr id="1401860" name="Text Box 4">
            <a:extLst>
              <a:ext uri="{FF2B5EF4-FFF2-40B4-BE49-F238E27FC236}">
                <a16:creationId xmlns:a16="http://schemas.microsoft.com/office/drawing/2014/main" id="{229A3E4D-A03B-45BE-8139-0E301A3E1D3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82" name="Rectangle 2">
            <a:extLst>
              <a:ext uri="{FF2B5EF4-FFF2-40B4-BE49-F238E27FC236}">
                <a16:creationId xmlns:a16="http://schemas.microsoft.com/office/drawing/2014/main" id="{76E737BA-30D1-40B8-8BCD-BCA9F612986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وَاكْرَمْتَهُ بِطِيبِ ٱلْوِلاَدَةِ</a:t>
            </a:r>
            <a:r>
              <a:rPr lang="en-US" altLang="en-US" sz="5400">
                <a:latin typeface="Times New Roman" panose="02020603050405020304" pitchFamily="18" charset="0"/>
                <a:cs typeface="Simplified Arabic" panose="02020603050405020304" pitchFamily="18" charset="-78"/>
              </a:rPr>
              <a:t> </a:t>
            </a:r>
          </a:p>
        </p:txBody>
      </p:sp>
      <p:sp>
        <p:nvSpPr>
          <p:cNvPr id="1402883" name="Rectangle 3">
            <a:extLst>
              <a:ext uri="{FF2B5EF4-FFF2-40B4-BE49-F238E27FC236}">
                <a16:creationId xmlns:a16="http://schemas.microsoft.com/office/drawing/2014/main" id="{F6F23CA3-D78C-49E4-9CD4-7D2E6C06840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honored him with immaculate birth, </a:t>
            </a:r>
          </a:p>
        </p:txBody>
      </p:sp>
      <p:sp>
        <p:nvSpPr>
          <p:cNvPr id="1402884" name="Text Box 4">
            <a:extLst>
              <a:ext uri="{FF2B5EF4-FFF2-40B4-BE49-F238E27FC236}">
                <a16:creationId xmlns:a16="http://schemas.microsoft.com/office/drawing/2014/main" id="{38B50F06-F430-4E92-B95A-E4B62A7BC1F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3906" name="Rectangle 2">
            <a:extLst>
              <a:ext uri="{FF2B5EF4-FFF2-40B4-BE49-F238E27FC236}">
                <a16:creationId xmlns:a16="http://schemas.microsoft.com/office/drawing/2014/main" id="{E0459890-58C0-42ED-A016-D4C096853D7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وَاعْطَيْتَهُ مَوَاريثَ ٱلانْبِيَاءِ</a:t>
            </a:r>
            <a:r>
              <a:rPr lang="en-US" altLang="en-US" sz="5400">
                <a:latin typeface="Times New Roman" panose="02020603050405020304" pitchFamily="18" charset="0"/>
                <a:cs typeface="Simplified Arabic" panose="02020603050405020304" pitchFamily="18" charset="-78"/>
              </a:rPr>
              <a:t> </a:t>
            </a:r>
          </a:p>
        </p:txBody>
      </p:sp>
      <p:sp>
        <p:nvSpPr>
          <p:cNvPr id="1403907" name="Rectangle 3">
            <a:extLst>
              <a:ext uri="{FF2B5EF4-FFF2-40B4-BE49-F238E27FC236}">
                <a16:creationId xmlns:a16="http://schemas.microsoft.com/office/drawing/2014/main" id="{039B9431-51CE-44B7-A4EA-DEDBFA59E38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gave him the inheritances of the prophets, </a:t>
            </a:r>
          </a:p>
        </p:txBody>
      </p:sp>
      <p:sp>
        <p:nvSpPr>
          <p:cNvPr id="1403908" name="Text Box 4">
            <a:extLst>
              <a:ext uri="{FF2B5EF4-FFF2-40B4-BE49-F238E27FC236}">
                <a16:creationId xmlns:a16="http://schemas.microsoft.com/office/drawing/2014/main" id="{167B9C98-4C0C-4B36-8C37-0E3DB270C5B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4930" name="Rectangle 2">
            <a:extLst>
              <a:ext uri="{FF2B5EF4-FFF2-40B4-BE49-F238E27FC236}">
                <a16:creationId xmlns:a16="http://schemas.microsoft.com/office/drawing/2014/main" id="{D54FA386-6EB3-4100-934A-3F5B63CD916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وَجَعَلْتَهُ حُجَّةً عَلَىٰ خَلْقِكَ مِنَ ٱلاوْصِيَاءِ</a:t>
            </a:r>
            <a:r>
              <a:rPr lang="en-US" altLang="en-US" sz="5400">
                <a:latin typeface="Times New Roman" panose="02020603050405020304" pitchFamily="18" charset="0"/>
                <a:cs typeface="Simplified Arabic" panose="02020603050405020304" pitchFamily="18" charset="-78"/>
              </a:rPr>
              <a:t> </a:t>
            </a:r>
          </a:p>
        </p:txBody>
      </p:sp>
      <p:sp>
        <p:nvSpPr>
          <p:cNvPr id="1404931" name="Rectangle 3">
            <a:extLst>
              <a:ext uri="{FF2B5EF4-FFF2-40B4-BE49-F238E27FC236}">
                <a16:creationId xmlns:a16="http://schemas.microsoft.com/office/drawing/2014/main" id="{AE0C5B41-4D09-4C05-8848-C046E459A87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made him argument against Your creatures and one of the Successors. </a:t>
            </a:r>
          </a:p>
        </p:txBody>
      </p:sp>
      <p:sp>
        <p:nvSpPr>
          <p:cNvPr id="1404932" name="Text Box 4">
            <a:extLst>
              <a:ext uri="{FF2B5EF4-FFF2-40B4-BE49-F238E27FC236}">
                <a16:creationId xmlns:a16="http://schemas.microsoft.com/office/drawing/2014/main" id="{889824D5-15D0-4383-952E-A55D7EE8095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5954" name="Rectangle 2">
            <a:extLst>
              <a:ext uri="{FF2B5EF4-FFF2-40B4-BE49-F238E27FC236}">
                <a16:creationId xmlns:a16="http://schemas.microsoft.com/office/drawing/2014/main" id="{378D1B3A-1FE8-47C4-A02B-879CE8AAEC8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فَاعْذَرَ فِي ٱلدُّعَاءِ</a:t>
            </a:r>
            <a:r>
              <a:rPr lang="en-US" altLang="en-US" sz="5400">
                <a:latin typeface="Times New Roman" panose="02020603050405020304" pitchFamily="18" charset="0"/>
                <a:cs typeface="Simplified Arabic" panose="02020603050405020304" pitchFamily="18" charset="-78"/>
              </a:rPr>
              <a:t> </a:t>
            </a:r>
          </a:p>
        </p:txBody>
      </p:sp>
      <p:sp>
        <p:nvSpPr>
          <p:cNvPr id="1405955" name="Rectangle 3">
            <a:extLst>
              <a:ext uri="{FF2B5EF4-FFF2-40B4-BE49-F238E27FC236}">
                <a16:creationId xmlns:a16="http://schemas.microsoft.com/office/drawing/2014/main" id="{E11E26E0-D964-4F9D-8E3E-5562ED7C3E8A}"/>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So, he called to You flawlessly, </a:t>
            </a:r>
          </a:p>
        </p:txBody>
      </p:sp>
      <p:sp>
        <p:nvSpPr>
          <p:cNvPr id="1405956" name="Text Box 4">
            <a:extLst>
              <a:ext uri="{FF2B5EF4-FFF2-40B4-BE49-F238E27FC236}">
                <a16:creationId xmlns:a16="http://schemas.microsoft.com/office/drawing/2014/main" id="{6F63A905-A3A2-4F93-99BD-EE188603FE3C}"/>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6978" name="Rectangle 2">
            <a:extLst>
              <a:ext uri="{FF2B5EF4-FFF2-40B4-BE49-F238E27FC236}">
                <a16:creationId xmlns:a16="http://schemas.microsoft.com/office/drawing/2014/main" id="{CC0F196C-ADA6-4FCB-A706-509800ED76D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وَمَنَحَ ٱلنَّصِيحَةَ</a:t>
            </a:r>
            <a:r>
              <a:rPr lang="en-US" altLang="en-US" sz="5400">
                <a:latin typeface="Times New Roman" panose="02020603050405020304" pitchFamily="18" charset="0"/>
                <a:cs typeface="Simplified Arabic" panose="02020603050405020304" pitchFamily="18" charset="-78"/>
              </a:rPr>
              <a:t> </a:t>
            </a:r>
          </a:p>
        </p:txBody>
      </p:sp>
      <p:sp>
        <p:nvSpPr>
          <p:cNvPr id="1406979" name="Rectangle 3">
            <a:extLst>
              <a:ext uri="{FF2B5EF4-FFF2-40B4-BE49-F238E27FC236}">
                <a16:creationId xmlns:a16="http://schemas.microsoft.com/office/drawing/2014/main" id="{D1F6DD05-890A-4F2D-AACF-D62070CB148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gave advice, </a:t>
            </a:r>
          </a:p>
        </p:txBody>
      </p:sp>
      <p:sp>
        <p:nvSpPr>
          <p:cNvPr id="1406980" name="Text Box 4">
            <a:extLst>
              <a:ext uri="{FF2B5EF4-FFF2-40B4-BE49-F238E27FC236}">
                <a16:creationId xmlns:a16="http://schemas.microsoft.com/office/drawing/2014/main" id="{376A5F44-48D6-4AFF-91AA-6689C6DFE1F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8002" name="Rectangle 2">
            <a:extLst>
              <a:ext uri="{FF2B5EF4-FFF2-40B4-BE49-F238E27FC236}">
                <a16:creationId xmlns:a16="http://schemas.microsoft.com/office/drawing/2014/main" id="{ED83B733-31BD-4070-B13C-00E241D2B7C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وَبَذَلَ مُهْجَتَهُ فِيكَ</a:t>
            </a:r>
            <a:r>
              <a:rPr lang="en-US" altLang="en-US" sz="5400">
                <a:latin typeface="Times New Roman" panose="02020603050405020304" pitchFamily="18" charset="0"/>
                <a:cs typeface="Simplified Arabic" panose="02020603050405020304" pitchFamily="18" charset="-78"/>
              </a:rPr>
              <a:t> </a:t>
            </a:r>
          </a:p>
        </p:txBody>
      </p:sp>
      <p:sp>
        <p:nvSpPr>
          <p:cNvPr id="1408003" name="Rectangle 3">
            <a:extLst>
              <a:ext uri="{FF2B5EF4-FFF2-40B4-BE49-F238E27FC236}">
                <a16:creationId xmlns:a16="http://schemas.microsoft.com/office/drawing/2014/main" id="{C8496929-EF8E-4098-AE39-DE3632FB286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sacrificed himself for Your sake </a:t>
            </a:r>
          </a:p>
        </p:txBody>
      </p:sp>
      <p:sp>
        <p:nvSpPr>
          <p:cNvPr id="1408004" name="Text Box 4">
            <a:extLst>
              <a:ext uri="{FF2B5EF4-FFF2-40B4-BE49-F238E27FC236}">
                <a16:creationId xmlns:a16="http://schemas.microsoft.com/office/drawing/2014/main" id="{AF98BBA1-1A20-4079-8586-510286946143}"/>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9026" name="Rectangle 2">
            <a:extLst>
              <a:ext uri="{FF2B5EF4-FFF2-40B4-BE49-F238E27FC236}">
                <a16:creationId xmlns:a16="http://schemas.microsoft.com/office/drawing/2014/main" id="{11F5119D-3FB2-4B00-8582-D025071F96E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حَتَّىٰ ٱسْتَنْقَذَ عِبَادَكَ مِنَ ٱلْجَهَالَةِ وَحَيْرَةِ ٱلضَّلاَلَةِ</a:t>
            </a:r>
            <a:r>
              <a:rPr lang="en-US" altLang="en-US" sz="5400">
                <a:latin typeface="Times New Roman" panose="02020603050405020304" pitchFamily="18" charset="0"/>
                <a:cs typeface="Simplified Arabic" panose="02020603050405020304" pitchFamily="18" charset="-78"/>
              </a:rPr>
              <a:t> </a:t>
            </a:r>
          </a:p>
        </p:txBody>
      </p:sp>
      <p:sp>
        <p:nvSpPr>
          <p:cNvPr id="1409027" name="Rectangle 3">
            <a:extLst>
              <a:ext uri="{FF2B5EF4-FFF2-40B4-BE49-F238E27FC236}">
                <a16:creationId xmlns:a16="http://schemas.microsoft.com/office/drawing/2014/main" id="{98347525-69BA-4E72-8AEC-05AB2E9388AB}"/>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until he could save Your servants from ignorance and perplexity of straying off. </a:t>
            </a:r>
          </a:p>
        </p:txBody>
      </p:sp>
      <p:sp>
        <p:nvSpPr>
          <p:cNvPr id="1409028" name="Text Box 4">
            <a:extLst>
              <a:ext uri="{FF2B5EF4-FFF2-40B4-BE49-F238E27FC236}">
                <a16:creationId xmlns:a16="http://schemas.microsoft.com/office/drawing/2014/main" id="{BADAF48C-17D9-43D6-B5F6-BF7A136D4DE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0050" name="Rectangle 2">
            <a:extLst>
              <a:ext uri="{FF2B5EF4-FFF2-40B4-BE49-F238E27FC236}">
                <a16:creationId xmlns:a16="http://schemas.microsoft.com/office/drawing/2014/main" id="{052B49CB-F268-444D-8988-5FC30AC2D8B5}"/>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وَقَدْ تَوَازَرَ عَلَيْهِ مَنْ غَرَّتْهُ ٱلدُّنْيَا</a:t>
            </a:r>
            <a:r>
              <a:rPr lang="en-US" altLang="en-US" sz="5400">
                <a:latin typeface="Times New Roman" panose="02020603050405020304" pitchFamily="18" charset="0"/>
                <a:cs typeface="Simplified Arabic" panose="02020603050405020304" pitchFamily="18" charset="-78"/>
              </a:rPr>
              <a:t> </a:t>
            </a:r>
          </a:p>
        </p:txBody>
      </p:sp>
      <p:sp>
        <p:nvSpPr>
          <p:cNvPr id="1410051" name="Rectangle 3">
            <a:extLst>
              <a:ext uri="{FF2B5EF4-FFF2-40B4-BE49-F238E27FC236}">
                <a16:creationId xmlns:a16="http://schemas.microsoft.com/office/drawing/2014/main" id="{F685BC28-BD95-4CC7-BFFA-70A206055D5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Yet, those whom were seduced by this worldly life, </a:t>
            </a:r>
          </a:p>
        </p:txBody>
      </p:sp>
      <p:sp>
        <p:nvSpPr>
          <p:cNvPr id="1410052" name="Text Box 4">
            <a:extLst>
              <a:ext uri="{FF2B5EF4-FFF2-40B4-BE49-F238E27FC236}">
                <a16:creationId xmlns:a16="http://schemas.microsoft.com/office/drawing/2014/main" id="{578445FB-06CD-4C26-A20E-6BB73A54620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1074" name="Rectangle 2">
            <a:extLst>
              <a:ext uri="{FF2B5EF4-FFF2-40B4-BE49-F238E27FC236}">
                <a16:creationId xmlns:a16="http://schemas.microsoft.com/office/drawing/2014/main" id="{39FC29C2-6580-490E-AAFD-7A32AD0C248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وَبَاعَ حَظَّهُ مِنَ ٱلآخِرَةِ بِٱلادْنَىٰ</a:t>
            </a:r>
            <a:r>
              <a:rPr lang="en-US" altLang="en-US" sz="5400">
                <a:latin typeface="Times New Roman" panose="02020603050405020304" pitchFamily="18" charset="0"/>
                <a:cs typeface="Simplified Arabic" panose="02020603050405020304" pitchFamily="18" charset="-78"/>
              </a:rPr>
              <a:t> </a:t>
            </a:r>
          </a:p>
        </p:txBody>
      </p:sp>
      <p:sp>
        <p:nvSpPr>
          <p:cNvPr id="1411075" name="Rectangle 3">
            <a:extLst>
              <a:ext uri="{FF2B5EF4-FFF2-40B4-BE49-F238E27FC236}">
                <a16:creationId xmlns:a16="http://schemas.microsoft.com/office/drawing/2014/main" id="{F5159E03-3E92-4C96-8F09-B6C25DC5299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those who sold their share of the Hereafter with the lowly price, </a:t>
            </a:r>
          </a:p>
        </p:txBody>
      </p:sp>
      <p:sp>
        <p:nvSpPr>
          <p:cNvPr id="1411076" name="Text Box 4">
            <a:extLst>
              <a:ext uri="{FF2B5EF4-FFF2-40B4-BE49-F238E27FC236}">
                <a16:creationId xmlns:a16="http://schemas.microsoft.com/office/drawing/2014/main" id="{620F9EF4-E2E0-49FC-96FD-89733F6D9E1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1906" name="Rectangle 2">
            <a:extLst>
              <a:ext uri="{FF2B5EF4-FFF2-40B4-BE49-F238E27FC236}">
                <a16:creationId xmlns:a16="http://schemas.microsoft.com/office/drawing/2014/main" id="{1DFE9832-C0D7-4EEE-8ECA-B5D1E75BEC1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مُتَوَجِّهاً إِلَىٰ مَقَامِكَ</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مُتَوَسِّلاً إِلَىٰ ٱللَّهِ تَعَالَىٰ بِكَ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endParaRPr lang="en-US" altLang="en-US" sz="5400">
              <a:latin typeface="Times New Roman" panose="02020603050405020304" pitchFamily="18" charset="0"/>
              <a:cs typeface="Simplified Arabic" panose="02020603050405020304" pitchFamily="18" charset="-78"/>
            </a:endParaRPr>
          </a:p>
        </p:txBody>
      </p:sp>
      <p:sp>
        <p:nvSpPr>
          <p:cNvPr id="1531907" name="Rectangle 3">
            <a:extLst>
              <a:ext uri="{FF2B5EF4-FFF2-40B4-BE49-F238E27FC236}">
                <a16:creationId xmlns:a16="http://schemas.microsoft.com/office/drawing/2014/main" id="{AD93F076-0CC3-433F-A08D-917462DF159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turning my face towards Your place, and beseeching Allah in your name. </a:t>
            </a:r>
          </a:p>
        </p:txBody>
      </p:sp>
      <p:sp>
        <p:nvSpPr>
          <p:cNvPr id="1531908" name="Text Box 4">
            <a:extLst>
              <a:ext uri="{FF2B5EF4-FFF2-40B4-BE49-F238E27FC236}">
                <a16:creationId xmlns:a16="http://schemas.microsoft.com/office/drawing/2014/main" id="{AC129572-0275-4592-B9E3-153526E6740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098" name="Rectangle 2">
            <a:extLst>
              <a:ext uri="{FF2B5EF4-FFF2-40B4-BE49-F238E27FC236}">
                <a16:creationId xmlns:a16="http://schemas.microsoft.com/office/drawing/2014/main" id="{A6434587-C248-4614-BD4B-E598F2B3F3E5}"/>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وَتَرَدَّىٰ فِي هَوَاهُ</a:t>
            </a:r>
            <a:r>
              <a:rPr lang="en-US" altLang="en-US" sz="5400">
                <a:latin typeface="Times New Roman" panose="02020603050405020304" pitchFamily="18" charset="0"/>
                <a:cs typeface="Simplified Arabic" panose="02020603050405020304" pitchFamily="18" charset="-78"/>
              </a:rPr>
              <a:t> </a:t>
            </a:r>
          </a:p>
        </p:txBody>
      </p:sp>
      <p:sp>
        <p:nvSpPr>
          <p:cNvPr id="1412099" name="Rectangle 3">
            <a:extLst>
              <a:ext uri="{FF2B5EF4-FFF2-40B4-BE49-F238E27FC236}">
                <a16:creationId xmlns:a16="http://schemas.microsoft.com/office/drawing/2014/main" id="{D7E0B6BD-11E2-46BB-8D83-6A175237B1C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those who perished because of following their desires, </a:t>
            </a:r>
          </a:p>
        </p:txBody>
      </p:sp>
      <p:sp>
        <p:nvSpPr>
          <p:cNvPr id="1412100" name="Text Box 4">
            <a:extLst>
              <a:ext uri="{FF2B5EF4-FFF2-40B4-BE49-F238E27FC236}">
                <a16:creationId xmlns:a16="http://schemas.microsoft.com/office/drawing/2014/main" id="{AE884E61-8D3E-4E88-A8AD-96ACF94DF36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22" name="Rectangle 2">
            <a:extLst>
              <a:ext uri="{FF2B5EF4-FFF2-40B4-BE49-F238E27FC236}">
                <a16:creationId xmlns:a16="http://schemas.microsoft.com/office/drawing/2014/main" id="{92F181B9-A4FE-4073-8396-3B229A268BD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وَاسْخَطَكَ وَاسْخَطَ نَبِيَّكَ</a:t>
            </a:r>
            <a:r>
              <a:rPr lang="en-US" altLang="en-US" sz="5400">
                <a:latin typeface="Times New Roman" panose="02020603050405020304" pitchFamily="18" charset="0"/>
                <a:cs typeface="Simplified Arabic" panose="02020603050405020304" pitchFamily="18" charset="-78"/>
              </a:rPr>
              <a:t> </a:t>
            </a:r>
          </a:p>
        </p:txBody>
      </p:sp>
      <p:sp>
        <p:nvSpPr>
          <p:cNvPr id="1413123" name="Rectangle 3">
            <a:extLst>
              <a:ext uri="{FF2B5EF4-FFF2-40B4-BE49-F238E27FC236}">
                <a16:creationId xmlns:a16="http://schemas.microsoft.com/office/drawing/2014/main" id="{8A2578A3-8F51-4693-A104-60E77A764F81}"/>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those who brought to themselves Your wrath and the wrath of Your Prophet, </a:t>
            </a:r>
          </a:p>
        </p:txBody>
      </p:sp>
      <p:sp>
        <p:nvSpPr>
          <p:cNvPr id="1413124" name="Text Box 4">
            <a:extLst>
              <a:ext uri="{FF2B5EF4-FFF2-40B4-BE49-F238E27FC236}">
                <a16:creationId xmlns:a16="http://schemas.microsoft.com/office/drawing/2014/main" id="{83733026-EECC-46D1-A462-E71E7D661CB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Rectangle 2">
            <a:extLst>
              <a:ext uri="{FF2B5EF4-FFF2-40B4-BE49-F238E27FC236}">
                <a16:creationId xmlns:a16="http://schemas.microsoft.com/office/drawing/2014/main" id="{0FE5F5EA-9106-4BC8-A700-FAB03E7F54B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وَاطَاعَ مِنْ عِبَادِكَ اوْلِي ٱلشِّقَاقِ وَٱلنِّفَاقِ</a:t>
            </a:r>
            <a:r>
              <a:rPr lang="en-US" altLang="en-US" sz="5400">
                <a:latin typeface="Times New Roman" panose="02020603050405020304" pitchFamily="18" charset="0"/>
                <a:cs typeface="Simplified Arabic" panose="02020603050405020304" pitchFamily="18" charset="-78"/>
              </a:rPr>
              <a:t> </a:t>
            </a:r>
          </a:p>
        </p:txBody>
      </p:sp>
      <p:sp>
        <p:nvSpPr>
          <p:cNvPr id="1414147" name="Rectangle 3">
            <a:extLst>
              <a:ext uri="{FF2B5EF4-FFF2-40B4-BE49-F238E27FC236}">
                <a16:creationId xmlns:a16="http://schemas.microsoft.com/office/drawing/2014/main" id="{4029F511-652A-4B44-A006-F0DA70ACE91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those who obeyed the dissident and hypocritical servants of You </a:t>
            </a:r>
          </a:p>
        </p:txBody>
      </p:sp>
      <p:sp>
        <p:nvSpPr>
          <p:cNvPr id="1414148" name="Text Box 4">
            <a:extLst>
              <a:ext uri="{FF2B5EF4-FFF2-40B4-BE49-F238E27FC236}">
                <a16:creationId xmlns:a16="http://schemas.microsoft.com/office/drawing/2014/main" id="{5452EFB5-60CD-4100-9F4E-F24BC301318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5170" name="Rectangle 2">
            <a:extLst>
              <a:ext uri="{FF2B5EF4-FFF2-40B4-BE49-F238E27FC236}">
                <a16:creationId xmlns:a16="http://schemas.microsoft.com/office/drawing/2014/main" id="{1C399530-A2C7-46F8-9A48-661FF2B2F51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وَحَمَلَةَ ٱلاوْزَارِ ٱلْمُسْتَوْجِبِينَ ٱلنَّارَ</a:t>
            </a:r>
            <a:r>
              <a:rPr lang="en-US" altLang="en-US" sz="5400">
                <a:latin typeface="Times New Roman" panose="02020603050405020304" pitchFamily="18" charset="0"/>
                <a:cs typeface="Simplified Arabic" panose="02020603050405020304" pitchFamily="18" charset="-78"/>
              </a:rPr>
              <a:t> </a:t>
            </a:r>
          </a:p>
        </p:txBody>
      </p:sp>
      <p:sp>
        <p:nvSpPr>
          <p:cNvPr id="1415171" name="Rectangle 3">
            <a:extLst>
              <a:ext uri="{FF2B5EF4-FFF2-40B4-BE49-F238E27FC236}">
                <a16:creationId xmlns:a16="http://schemas.microsoft.com/office/drawing/2014/main" id="{A6B9CBE3-16CD-494D-93FC-56BF73AC119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the bearers of the burdens (of sins) who deserve Hellfire</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all those supported each other against him; </a:t>
            </a:r>
          </a:p>
        </p:txBody>
      </p:sp>
      <p:sp>
        <p:nvSpPr>
          <p:cNvPr id="1415172" name="Text Box 4">
            <a:extLst>
              <a:ext uri="{FF2B5EF4-FFF2-40B4-BE49-F238E27FC236}">
                <a16:creationId xmlns:a16="http://schemas.microsoft.com/office/drawing/2014/main" id="{D0B58D8D-AB57-4D3B-B53E-4EB8B28CF87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6194" name="Rectangle 2">
            <a:extLst>
              <a:ext uri="{FF2B5EF4-FFF2-40B4-BE49-F238E27FC236}">
                <a16:creationId xmlns:a16="http://schemas.microsoft.com/office/drawing/2014/main" id="{4304CDE1-3BC0-4B1F-A3B3-0FD687B0C17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فَجَاهَدَهُمْ فِيكَ صَابِراً مُحْتَسِباً</a:t>
            </a:r>
            <a:r>
              <a:rPr lang="en-US" altLang="en-US" sz="5400">
                <a:latin typeface="Times New Roman" panose="02020603050405020304" pitchFamily="18" charset="0"/>
                <a:cs typeface="Simplified Arabic" panose="02020603050405020304" pitchFamily="18" charset="-78"/>
              </a:rPr>
              <a:t> </a:t>
            </a:r>
          </a:p>
        </p:txBody>
      </p:sp>
      <p:sp>
        <p:nvSpPr>
          <p:cNvPr id="1416195" name="Rectangle 3">
            <a:extLst>
              <a:ext uri="{FF2B5EF4-FFF2-40B4-BE49-F238E27FC236}">
                <a16:creationId xmlns:a16="http://schemas.microsoft.com/office/drawing/2014/main" id="{84B6F623-8EB7-4428-BF3C-AAFD96556E7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so, he fought against them with steadfastness and expectation of Your reward, </a:t>
            </a:r>
          </a:p>
        </p:txBody>
      </p:sp>
      <p:sp>
        <p:nvSpPr>
          <p:cNvPr id="1416196" name="Text Box 4">
            <a:extLst>
              <a:ext uri="{FF2B5EF4-FFF2-40B4-BE49-F238E27FC236}">
                <a16:creationId xmlns:a16="http://schemas.microsoft.com/office/drawing/2014/main" id="{E48C6BE4-B5FD-462C-84ED-04E328CC0D0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7218" name="Rectangle 2">
            <a:extLst>
              <a:ext uri="{FF2B5EF4-FFF2-40B4-BE49-F238E27FC236}">
                <a16:creationId xmlns:a16="http://schemas.microsoft.com/office/drawing/2014/main" id="{8F725DE6-37C6-43B9-B288-6BD62F6B58D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مُقْبِلاًَ غَيْرَ مُدْبِرٍ</a:t>
            </a:r>
            <a:r>
              <a:rPr lang="en-US" altLang="en-US" sz="5400">
                <a:latin typeface="Times New Roman" panose="02020603050405020304" pitchFamily="18" charset="0"/>
                <a:cs typeface="Simplified Arabic" panose="02020603050405020304" pitchFamily="18" charset="-78"/>
              </a:rPr>
              <a:t> </a:t>
            </a:r>
          </a:p>
        </p:txBody>
      </p:sp>
      <p:sp>
        <p:nvSpPr>
          <p:cNvPr id="1417219" name="Rectangle 3">
            <a:extLst>
              <a:ext uri="{FF2B5EF4-FFF2-40B4-BE49-F238E27FC236}">
                <a16:creationId xmlns:a16="http://schemas.microsoft.com/office/drawing/2014/main" id="{881987A9-06E0-4687-A6C4-54615912718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facing them courageously, never turning back, </a:t>
            </a:r>
          </a:p>
        </p:txBody>
      </p:sp>
      <p:sp>
        <p:nvSpPr>
          <p:cNvPr id="1417220" name="Text Box 4">
            <a:extLst>
              <a:ext uri="{FF2B5EF4-FFF2-40B4-BE49-F238E27FC236}">
                <a16:creationId xmlns:a16="http://schemas.microsoft.com/office/drawing/2014/main" id="{6E9F8FBF-4508-45B4-A1FD-B02920F08FE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8242" name="Rectangle 2">
            <a:extLst>
              <a:ext uri="{FF2B5EF4-FFF2-40B4-BE49-F238E27FC236}">
                <a16:creationId xmlns:a16="http://schemas.microsoft.com/office/drawing/2014/main" id="{6A427EBE-E40A-4A1B-B96A-2CF228799EB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لاََ تَاخُذُهُ فِي ٱللَّهِ لَوْمَةُ لاَئِمٍ</a:t>
            </a:r>
            <a:r>
              <a:rPr lang="en-US" altLang="en-US" sz="5400">
                <a:latin typeface="Times New Roman" panose="02020603050405020304" pitchFamily="18" charset="0"/>
                <a:cs typeface="Simplified Arabic" panose="02020603050405020304" pitchFamily="18" charset="-78"/>
              </a:rPr>
              <a:t> </a:t>
            </a:r>
          </a:p>
        </p:txBody>
      </p:sp>
      <p:sp>
        <p:nvSpPr>
          <p:cNvPr id="1418243" name="Rectangle 3">
            <a:extLst>
              <a:ext uri="{FF2B5EF4-FFF2-40B4-BE49-F238E27FC236}">
                <a16:creationId xmlns:a16="http://schemas.microsoft.com/office/drawing/2014/main" id="{D5D57597-CB8A-46F1-AADB-84E67A25782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never fearing the blame of anyone concerning carrying out his duty towards You </a:t>
            </a:r>
          </a:p>
        </p:txBody>
      </p:sp>
      <p:sp>
        <p:nvSpPr>
          <p:cNvPr id="1418244" name="Text Box 4">
            <a:extLst>
              <a:ext uri="{FF2B5EF4-FFF2-40B4-BE49-F238E27FC236}">
                <a16:creationId xmlns:a16="http://schemas.microsoft.com/office/drawing/2014/main" id="{DD4EE02D-8A8E-4242-BF26-FAA2C9E1A7E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9266" name="Rectangle 2">
            <a:extLst>
              <a:ext uri="{FF2B5EF4-FFF2-40B4-BE49-F238E27FC236}">
                <a16:creationId xmlns:a16="http://schemas.microsoft.com/office/drawing/2014/main" id="{56CC3F39-4FFC-45AB-88D9-5CEE857C38D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حَتَّىٰ سُفِكَ فِي طَاعَتِكَ دَمُهُ</a:t>
            </a:r>
            <a:r>
              <a:rPr lang="en-US" altLang="en-US" sz="5400">
                <a:latin typeface="Times New Roman" panose="02020603050405020304" pitchFamily="18" charset="0"/>
                <a:cs typeface="Simplified Arabic" panose="02020603050405020304" pitchFamily="18" charset="-78"/>
              </a:rPr>
              <a:t> </a:t>
            </a:r>
          </a:p>
        </p:txBody>
      </p:sp>
      <p:sp>
        <p:nvSpPr>
          <p:cNvPr id="1419267" name="Rectangle 3">
            <a:extLst>
              <a:ext uri="{FF2B5EF4-FFF2-40B4-BE49-F238E27FC236}">
                <a16:creationId xmlns:a16="http://schemas.microsoft.com/office/drawing/2014/main" id="{D1414E7F-8165-4112-A9F9-7D3A03EA2ADB}"/>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until his blood was shed while he was in obedience to You </a:t>
            </a:r>
          </a:p>
        </p:txBody>
      </p:sp>
      <p:sp>
        <p:nvSpPr>
          <p:cNvPr id="1419268" name="Text Box 4">
            <a:extLst>
              <a:ext uri="{FF2B5EF4-FFF2-40B4-BE49-F238E27FC236}">
                <a16:creationId xmlns:a16="http://schemas.microsoft.com/office/drawing/2014/main" id="{88F22B86-9F14-4213-A79B-D6C0E24560E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0290" name="Rectangle 2">
            <a:extLst>
              <a:ext uri="{FF2B5EF4-FFF2-40B4-BE49-F238E27FC236}">
                <a16:creationId xmlns:a16="http://schemas.microsoft.com/office/drawing/2014/main" id="{9D050CE4-8C71-4139-8768-7775D13430CD}"/>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وَٱسْتُبيحَ حَرِيـمُهُ</a:t>
            </a:r>
            <a:r>
              <a:rPr lang="en-US" altLang="en-US" sz="5400">
                <a:latin typeface="Times New Roman" panose="02020603050405020304" pitchFamily="18" charset="0"/>
                <a:cs typeface="Simplified Arabic" panose="02020603050405020304" pitchFamily="18" charset="-78"/>
              </a:rPr>
              <a:t> </a:t>
            </a:r>
          </a:p>
        </p:txBody>
      </p:sp>
      <p:sp>
        <p:nvSpPr>
          <p:cNvPr id="1420291" name="Rectangle 3">
            <a:extLst>
              <a:ext uri="{FF2B5EF4-FFF2-40B4-BE49-F238E27FC236}">
                <a16:creationId xmlns:a16="http://schemas.microsoft.com/office/drawing/2014/main" id="{9AB89529-8EF2-411B-99CD-79BE45B7236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his inviolability was also infringed. </a:t>
            </a:r>
          </a:p>
        </p:txBody>
      </p:sp>
      <p:sp>
        <p:nvSpPr>
          <p:cNvPr id="1420292" name="Text Box 4">
            <a:extLst>
              <a:ext uri="{FF2B5EF4-FFF2-40B4-BE49-F238E27FC236}">
                <a16:creationId xmlns:a16="http://schemas.microsoft.com/office/drawing/2014/main" id="{4A2188CE-8766-4DC3-81D8-6179D497F75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314" name="Rectangle 2">
            <a:extLst>
              <a:ext uri="{FF2B5EF4-FFF2-40B4-BE49-F238E27FC236}">
                <a16:creationId xmlns:a16="http://schemas.microsoft.com/office/drawing/2014/main" id="{7703E02D-03A7-4FD9-BDDF-4FB10DFB66B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ٱلْعَنْهُمْ لَعْناً وَبِيلاًَ</a:t>
            </a:r>
            <a:r>
              <a:rPr lang="en-US" altLang="en-US" sz="5400">
                <a:latin typeface="Times New Roman" panose="02020603050405020304" pitchFamily="18" charset="0"/>
                <a:cs typeface="Simplified Arabic" panose="02020603050405020304" pitchFamily="18" charset="-78"/>
              </a:rPr>
              <a:t> </a:t>
            </a:r>
          </a:p>
        </p:txBody>
      </p:sp>
      <p:sp>
        <p:nvSpPr>
          <p:cNvPr id="1421315" name="Rectangle 3">
            <a:extLst>
              <a:ext uri="{FF2B5EF4-FFF2-40B4-BE49-F238E27FC236}">
                <a16:creationId xmlns:a16="http://schemas.microsoft.com/office/drawing/2014/main" id="{D94DB9F0-606C-4378-A706-B5131772D997}"/>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Allah, curse them with incessant curses </a:t>
            </a:r>
          </a:p>
        </p:txBody>
      </p:sp>
      <p:sp>
        <p:nvSpPr>
          <p:cNvPr id="1421316" name="Text Box 4">
            <a:extLst>
              <a:ext uri="{FF2B5EF4-FFF2-40B4-BE49-F238E27FC236}">
                <a16:creationId xmlns:a16="http://schemas.microsoft.com/office/drawing/2014/main" id="{9101B6D2-BA43-49EB-A947-92DAF56A744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2930" name="Rectangle 2">
            <a:extLst>
              <a:ext uri="{FF2B5EF4-FFF2-40B4-BE49-F238E27FC236}">
                <a16:creationId xmlns:a16="http://schemas.microsoft.com/office/drawing/2014/main" id="{B6321135-70A3-4918-9ADF-BBEC1697691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اادْخُلُ يَا مَوْلاَيَ</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اادْخُلُ يَا وَلِيَّ ٱللَّهِ</a:t>
            </a:r>
            <a:r>
              <a:rPr lang="en-US" altLang="en-US" sz="5400">
                <a:latin typeface="Times New Roman" panose="02020603050405020304" pitchFamily="18" charset="0"/>
                <a:cs typeface="Simplified Arabic" panose="02020603050405020304" pitchFamily="18" charset="-78"/>
              </a:rPr>
              <a:t> </a:t>
            </a:r>
          </a:p>
        </p:txBody>
      </p:sp>
      <p:sp>
        <p:nvSpPr>
          <p:cNvPr id="1532931" name="Rectangle 3">
            <a:extLst>
              <a:ext uri="{FF2B5EF4-FFF2-40B4-BE49-F238E27FC236}">
                <a16:creationId xmlns:a16="http://schemas.microsoft.com/office/drawing/2014/main" id="{ED881670-483C-4B58-9E31-E1154B7431E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May I enter, O my master? </a:t>
            </a:r>
          </a:p>
          <a:p>
            <a:r>
              <a:rPr lang="en-US" altLang="en-US" sz="3200" b="1">
                <a:latin typeface="Arial" panose="020B0604020202020204" pitchFamily="34" charset="0"/>
              </a:rPr>
              <a:t>May I enter, O intimate servant of Allah? </a:t>
            </a:r>
          </a:p>
        </p:txBody>
      </p:sp>
      <p:sp>
        <p:nvSpPr>
          <p:cNvPr id="1532932" name="Text Box 4">
            <a:extLst>
              <a:ext uri="{FF2B5EF4-FFF2-40B4-BE49-F238E27FC236}">
                <a16:creationId xmlns:a16="http://schemas.microsoft.com/office/drawing/2014/main" id="{C904AA4E-71E0-43F4-895C-4C784CC1BC7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2338" name="Rectangle 2">
            <a:extLst>
              <a:ext uri="{FF2B5EF4-FFF2-40B4-BE49-F238E27FC236}">
                <a16:creationId xmlns:a16="http://schemas.microsoft.com/office/drawing/2014/main" id="{B5E41A66-E816-4E60-948D-54AC7B8352C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وَعَذِّبْهُمْ عَذَاباً الِيماً</a:t>
            </a:r>
            <a:r>
              <a:rPr lang="en-US" altLang="en-US" sz="5400">
                <a:latin typeface="Times New Roman" panose="02020603050405020304" pitchFamily="18" charset="0"/>
                <a:cs typeface="Simplified Arabic" panose="02020603050405020304" pitchFamily="18" charset="-78"/>
              </a:rPr>
              <a:t> </a:t>
            </a:r>
          </a:p>
        </p:txBody>
      </p:sp>
      <p:sp>
        <p:nvSpPr>
          <p:cNvPr id="1422339" name="Rectangle 3">
            <a:extLst>
              <a:ext uri="{FF2B5EF4-FFF2-40B4-BE49-F238E27FC236}">
                <a16:creationId xmlns:a16="http://schemas.microsoft.com/office/drawing/2014/main" id="{BE355125-1AEA-4C20-9E88-EAF45D30B9BF}"/>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chastise them with painful chastisement. </a:t>
            </a:r>
          </a:p>
        </p:txBody>
      </p:sp>
      <p:sp>
        <p:nvSpPr>
          <p:cNvPr id="1422340" name="Text Box 4">
            <a:extLst>
              <a:ext uri="{FF2B5EF4-FFF2-40B4-BE49-F238E27FC236}">
                <a16:creationId xmlns:a16="http://schemas.microsoft.com/office/drawing/2014/main" id="{C2F5D1A4-E050-4CF4-8307-88A78B56FC7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62" name="Rectangle 2">
            <a:extLst>
              <a:ext uri="{FF2B5EF4-FFF2-40B4-BE49-F238E27FC236}">
                <a16:creationId xmlns:a16="http://schemas.microsoft.com/office/drawing/2014/main" id="{203CF0D0-F79D-4DCF-BFE8-6CA4C39261F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وَلِيَّ ٱللَّهِ</a:t>
            </a:r>
            <a:r>
              <a:rPr lang="en-US" altLang="en-US" sz="5400">
                <a:latin typeface="Times New Roman" panose="02020603050405020304" pitchFamily="18" charset="0"/>
                <a:cs typeface="Simplified Arabic" panose="02020603050405020304" pitchFamily="18" charset="-78"/>
              </a:rPr>
              <a:t> </a:t>
            </a:r>
          </a:p>
        </p:txBody>
      </p:sp>
      <p:sp>
        <p:nvSpPr>
          <p:cNvPr id="1423363" name="Rectangle 3">
            <a:extLst>
              <a:ext uri="{FF2B5EF4-FFF2-40B4-BE49-F238E27FC236}">
                <a16:creationId xmlns:a16="http://schemas.microsoft.com/office/drawing/2014/main" id="{E52D274F-CFA8-45C7-8D0B-B9FF5B5A275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Allah</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s intimate servant. </a:t>
            </a:r>
          </a:p>
        </p:txBody>
      </p:sp>
      <p:sp>
        <p:nvSpPr>
          <p:cNvPr id="1423364" name="Text Box 4">
            <a:extLst>
              <a:ext uri="{FF2B5EF4-FFF2-40B4-BE49-F238E27FC236}">
                <a16:creationId xmlns:a16="http://schemas.microsoft.com/office/drawing/2014/main" id="{4EF199AD-A75A-463A-856C-3EBE93FF3D6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423365" name="Rectangle 5">
            <a:extLst>
              <a:ext uri="{FF2B5EF4-FFF2-40B4-BE49-F238E27FC236}">
                <a16:creationId xmlns:a16="http://schemas.microsoft.com/office/drawing/2014/main" id="{8AD50CE9-86F6-4394-85F1-C2C040FC0B09}"/>
              </a:ext>
            </a:extLst>
          </p:cNvPr>
          <p:cNvSpPr>
            <a:spLocks noChangeArrowheads="1"/>
          </p:cNvSpPr>
          <p:nvPr/>
        </p:nvSpPr>
        <p:spPr bwMode="auto">
          <a:xfrm>
            <a:off x="468313" y="639763"/>
            <a:ext cx="8280400" cy="7016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turn to Ali ibn Husayn (a), who is buried to the side of Imam Husayn’s feet, and say the following words  :</a:t>
            </a:r>
          </a:p>
        </p:txBody>
      </p:sp>
    </p:spTree>
  </p:cSld>
  <p:clrMapOvr>
    <a:masterClrMapping/>
  </p:clrMapOvr>
  <p:transition advClick="0">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4386" name="Rectangle 2">
            <a:extLst>
              <a:ext uri="{FF2B5EF4-FFF2-40B4-BE49-F238E27FC236}">
                <a16:creationId xmlns:a16="http://schemas.microsoft.com/office/drawing/2014/main" id="{CED7C898-B560-4D6D-B894-BB1446EC10C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بْنَ رَسُولِ ٱللَّهِ</a:t>
            </a:r>
            <a:r>
              <a:rPr lang="en-US" altLang="en-US" sz="5400">
                <a:latin typeface="Times New Roman" panose="02020603050405020304" pitchFamily="18" charset="0"/>
                <a:cs typeface="Simplified Arabic" panose="02020603050405020304" pitchFamily="18" charset="-78"/>
              </a:rPr>
              <a:t> </a:t>
            </a:r>
          </a:p>
        </p:txBody>
      </p:sp>
      <p:sp>
        <p:nvSpPr>
          <p:cNvPr id="1424387" name="Rectangle 3">
            <a:extLst>
              <a:ext uri="{FF2B5EF4-FFF2-40B4-BE49-F238E27FC236}">
                <a16:creationId xmlns:a16="http://schemas.microsoft.com/office/drawing/2014/main" id="{3F63F263-9B50-42DA-9790-A95CB92B713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son of Allah</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s Messenger. </a:t>
            </a:r>
          </a:p>
        </p:txBody>
      </p:sp>
      <p:sp>
        <p:nvSpPr>
          <p:cNvPr id="1424388" name="Text Box 4">
            <a:extLst>
              <a:ext uri="{FF2B5EF4-FFF2-40B4-BE49-F238E27FC236}">
                <a16:creationId xmlns:a16="http://schemas.microsoft.com/office/drawing/2014/main" id="{03B77AB1-D4D7-4B23-9DC6-1AC33D2B46D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5410" name="Rectangle 2">
            <a:extLst>
              <a:ext uri="{FF2B5EF4-FFF2-40B4-BE49-F238E27FC236}">
                <a16:creationId xmlns:a16="http://schemas.microsoft.com/office/drawing/2014/main" id="{FCBB7459-4FCE-47B8-A0EC-42AA44A6171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بْنَ خَاتَمِ ٱلنَّبِيِّينَ</a:t>
            </a:r>
            <a:r>
              <a:rPr lang="en-US" altLang="en-US" sz="5400">
                <a:latin typeface="Times New Roman" panose="02020603050405020304" pitchFamily="18" charset="0"/>
                <a:cs typeface="Simplified Arabic" panose="02020603050405020304" pitchFamily="18" charset="-78"/>
              </a:rPr>
              <a:t> </a:t>
            </a:r>
          </a:p>
        </p:txBody>
      </p:sp>
      <p:sp>
        <p:nvSpPr>
          <p:cNvPr id="1425411" name="Rectangle 3">
            <a:extLst>
              <a:ext uri="{FF2B5EF4-FFF2-40B4-BE49-F238E27FC236}">
                <a16:creationId xmlns:a16="http://schemas.microsoft.com/office/drawing/2014/main" id="{B8AF6710-F83F-44A0-9A0D-9651FE482EA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son of the seal of the prophets. </a:t>
            </a:r>
          </a:p>
        </p:txBody>
      </p:sp>
      <p:sp>
        <p:nvSpPr>
          <p:cNvPr id="1425412" name="Text Box 4">
            <a:extLst>
              <a:ext uri="{FF2B5EF4-FFF2-40B4-BE49-F238E27FC236}">
                <a16:creationId xmlns:a16="http://schemas.microsoft.com/office/drawing/2014/main" id="{850779BC-3B07-4E8D-B488-65014934E7E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6434" name="Rectangle 2">
            <a:extLst>
              <a:ext uri="{FF2B5EF4-FFF2-40B4-BE49-F238E27FC236}">
                <a16:creationId xmlns:a16="http://schemas.microsoft.com/office/drawing/2014/main" id="{DDE64ACE-6327-4F64-88A4-AB8AB0F38030}"/>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بْنَ فَاطِمَةَ</a:t>
            </a:r>
            <a:r>
              <a:rPr lang="en-US" altLang="en-US" sz="5400">
                <a:latin typeface="Times New Roman" panose="02020603050405020304" pitchFamily="18" charset="0"/>
                <a:cs typeface="Simplified Arabic" panose="02020603050405020304" pitchFamily="18" charset="-78"/>
              </a:rPr>
              <a:t> </a:t>
            </a:r>
          </a:p>
        </p:txBody>
      </p:sp>
      <p:sp>
        <p:nvSpPr>
          <p:cNvPr id="1426435" name="Rectangle 3">
            <a:extLst>
              <a:ext uri="{FF2B5EF4-FFF2-40B4-BE49-F238E27FC236}">
                <a16:creationId xmlns:a16="http://schemas.microsoft.com/office/drawing/2014/main" id="{AC0D6240-086D-4E0A-BED1-870EAD02A50B}"/>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son of Fa</a:t>
            </a:r>
            <a:r>
              <a:rPr lang="en-US" altLang="en-US" sz="3200" b="1">
                <a:latin typeface="Arial" panose="020B0604020202020204" pitchFamily="34" charset="0"/>
              </a:rPr>
              <a:t>t</a:t>
            </a:r>
            <a:r>
              <a:rPr lang="en-US" altLang="en-US" sz="3200" b="1">
                <a:latin typeface="Arial" panose="020B0604020202020204" pitchFamily="34" charset="0"/>
                <a:ea typeface="MS Mincho" panose="02020609040205080304" pitchFamily="49" charset="-128"/>
                <a:cs typeface="MS Mincho" panose="02020609040205080304" pitchFamily="49" charset="-128"/>
              </a:rPr>
              <a:t>imah </a:t>
            </a:r>
          </a:p>
        </p:txBody>
      </p:sp>
      <p:sp>
        <p:nvSpPr>
          <p:cNvPr id="1426436" name="Text Box 4">
            <a:extLst>
              <a:ext uri="{FF2B5EF4-FFF2-40B4-BE49-F238E27FC236}">
                <a16:creationId xmlns:a16="http://schemas.microsoft.com/office/drawing/2014/main" id="{27CCB762-3B25-48FC-BE7D-195E36AE673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7458" name="Rectangle 2">
            <a:extLst>
              <a:ext uri="{FF2B5EF4-FFF2-40B4-BE49-F238E27FC236}">
                <a16:creationId xmlns:a16="http://schemas.microsoft.com/office/drawing/2014/main" id="{6DD4C9DE-7447-45A2-BF6D-059DA67FD94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سَيِّدَةِ نِسَاءِ ٱلْعَالَمِينَ</a:t>
            </a:r>
            <a:r>
              <a:rPr lang="en-US" altLang="en-US" sz="5400">
                <a:latin typeface="Times New Roman" panose="02020603050405020304" pitchFamily="18" charset="0"/>
                <a:cs typeface="Simplified Arabic" panose="02020603050405020304" pitchFamily="18" charset="-78"/>
              </a:rPr>
              <a:t> </a:t>
            </a:r>
          </a:p>
        </p:txBody>
      </p:sp>
      <p:sp>
        <p:nvSpPr>
          <p:cNvPr id="1427459" name="Rectangle 3">
            <a:extLst>
              <a:ext uri="{FF2B5EF4-FFF2-40B4-BE49-F238E27FC236}">
                <a16:creationId xmlns:a16="http://schemas.microsoft.com/office/drawing/2014/main" id="{4422E1BA-2CC4-44BD-A7DA-D5027D44A07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the doyenne of the women of the worlds. </a:t>
            </a:r>
          </a:p>
        </p:txBody>
      </p:sp>
      <p:sp>
        <p:nvSpPr>
          <p:cNvPr id="1427460" name="Text Box 4">
            <a:extLst>
              <a:ext uri="{FF2B5EF4-FFF2-40B4-BE49-F238E27FC236}">
                <a16:creationId xmlns:a16="http://schemas.microsoft.com/office/drawing/2014/main" id="{99901EB5-8E14-4B10-9642-C43219326A8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8482" name="Rectangle 2">
            <a:extLst>
              <a:ext uri="{FF2B5EF4-FFF2-40B4-BE49-F238E27FC236}">
                <a16:creationId xmlns:a16="http://schemas.microsoft.com/office/drawing/2014/main" id="{7EA57318-535C-48F3-8ECA-ED5586CEAB3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بْنَ امِيرِ ٱلْمُؤْمِنِينَ</a:t>
            </a:r>
            <a:r>
              <a:rPr lang="en-US" altLang="en-US" sz="5400">
                <a:latin typeface="Times New Roman" panose="02020603050405020304" pitchFamily="18" charset="0"/>
                <a:cs typeface="Simplified Arabic" panose="02020603050405020304" pitchFamily="18" charset="-78"/>
              </a:rPr>
              <a:t> </a:t>
            </a:r>
          </a:p>
        </p:txBody>
      </p:sp>
      <p:sp>
        <p:nvSpPr>
          <p:cNvPr id="1428483" name="Rectangle 3">
            <a:extLst>
              <a:ext uri="{FF2B5EF4-FFF2-40B4-BE49-F238E27FC236}">
                <a16:creationId xmlns:a16="http://schemas.microsoft.com/office/drawing/2014/main" id="{DCC0597A-FA61-4478-96CD-E5F4540E6A5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son of the Commander of the Faithful. </a:t>
            </a:r>
          </a:p>
        </p:txBody>
      </p:sp>
      <p:sp>
        <p:nvSpPr>
          <p:cNvPr id="1428484" name="Text Box 4">
            <a:extLst>
              <a:ext uri="{FF2B5EF4-FFF2-40B4-BE49-F238E27FC236}">
                <a16:creationId xmlns:a16="http://schemas.microsoft.com/office/drawing/2014/main" id="{DF46D470-D76F-4080-A50E-10AA80D8960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9506" name="Rectangle 2">
            <a:extLst>
              <a:ext uri="{FF2B5EF4-FFF2-40B4-BE49-F238E27FC236}">
                <a16:creationId xmlns:a16="http://schemas.microsoft.com/office/drawing/2014/main" id="{94A03A94-1647-496D-8A1E-A3E2E6F74F7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ايُّهَا ٱلْمَظْلُومُ ٱلشَّهِيدُ</a:t>
            </a:r>
            <a:r>
              <a:rPr lang="en-US" altLang="en-US" sz="5400">
                <a:latin typeface="Times New Roman" panose="02020603050405020304" pitchFamily="18" charset="0"/>
                <a:cs typeface="Simplified Arabic" panose="02020603050405020304" pitchFamily="18" charset="-78"/>
              </a:rPr>
              <a:t> </a:t>
            </a:r>
          </a:p>
        </p:txBody>
      </p:sp>
      <p:sp>
        <p:nvSpPr>
          <p:cNvPr id="1429507" name="Rectangle 3">
            <a:extLst>
              <a:ext uri="{FF2B5EF4-FFF2-40B4-BE49-F238E27FC236}">
                <a16:creationId xmlns:a16="http://schemas.microsoft.com/office/drawing/2014/main" id="{4085EB41-0E9F-4122-A9F8-CDF1CC00D90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persecuted and martyred. </a:t>
            </a:r>
          </a:p>
        </p:txBody>
      </p:sp>
      <p:sp>
        <p:nvSpPr>
          <p:cNvPr id="1429508" name="Text Box 4">
            <a:extLst>
              <a:ext uri="{FF2B5EF4-FFF2-40B4-BE49-F238E27FC236}">
                <a16:creationId xmlns:a16="http://schemas.microsoft.com/office/drawing/2014/main" id="{9A83E9CA-8953-4B44-8F15-F463BFB493D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0530" name="Rectangle 2">
            <a:extLst>
              <a:ext uri="{FF2B5EF4-FFF2-40B4-BE49-F238E27FC236}">
                <a16:creationId xmlns:a16="http://schemas.microsoft.com/office/drawing/2014/main" id="{A5D96083-A02B-4763-81D0-4B3E0EE80C1D}"/>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بِابِي انْتَ وَامِّي</a:t>
            </a:r>
            <a:r>
              <a:rPr lang="en-US" altLang="en-US" sz="5400">
                <a:latin typeface="Times New Roman" panose="02020603050405020304" pitchFamily="18" charset="0"/>
                <a:cs typeface="Simplified Arabic" panose="02020603050405020304" pitchFamily="18" charset="-78"/>
              </a:rPr>
              <a:t> </a:t>
            </a:r>
          </a:p>
        </p:txBody>
      </p:sp>
      <p:sp>
        <p:nvSpPr>
          <p:cNvPr id="1430531" name="Rectangle 3">
            <a:extLst>
              <a:ext uri="{FF2B5EF4-FFF2-40B4-BE49-F238E27FC236}">
                <a16:creationId xmlns:a16="http://schemas.microsoft.com/office/drawing/2014/main" id="{8DBEF337-FE75-4B3B-963D-A6C034FA466F}"/>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May Allah accept my father and my mother as ransoms for you. </a:t>
            </a:r>
          </a:p>
        </p:txBody>
      </p:sp>
      <p:sp>
        <p:nvSpPr>
          <p:cNvPr id="1430532" name="Text Box 4">
            <a:extLst>
              <a:ext uri="{FF2B5EF4-FFF2-40B4-BE49-F238E27FC236}">
                <a16:creationId xmlns:a16="http://schemas.microsoft.com/office/drawing/2014/main" id="{8B8B9591-942E-4807-9403-6BDAD53F95EC}"/>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1554" name="Rectangle 2">
            <a:extLst>
              <a:ext uri="{FF2B5EF4-FFF2-40B4-BE49-F238E27FC236}">
                <a16:creationId xmlns:a16="http://schemas.microsoft.com/office/drawing/2014/main" id="{851A7750-33FC-4D92-840E-702DE0BBC9E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عِشْتَ سَعيداً</a:t>
            </a:r>
            <a:r>
              <a:rPr lang="en-US" altLang="en-US" sz="5400">
                <a:latin typeface="Times New Roman" panose="02020603050405020304" pitchFamily="18" charset="0"/>
                <a:cs typeface="Simplified Arabic" panose="02020603050405020304" pitchFamily="18" charset="-78"/>
              </a:rPr>
              <a:t> </a:t>
            </a:r>
          </a:p>
        </p:txBody>
      </p:sp>
      <p:sp>
        <p:nvSpPr>
          <p:cNvPr id="1431555" name="Rectangle 3">
            <a:extLst>
              <a:ext uri="{FF2B5EF4-FFF2-40B4-BE49-F238E27FC236}">
                <a16:creationId xmlns:a16="http://schemas.microsoft.com/office/drawing/2014/main" id="{AABCCFC8-5DEA-4BDE-A492-89B25B57A3A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You lived happily </a:t>
            </a:r>
          </a:p>
        </p:txBody>
      </p:sp>
      <p:sp>
        <p:nvSpPr>
          <p:cNvPr id="1431556" name="Text Box 4">
            <a:extLst>
              <a:ext uri="{FF2B5EF4-FFF2-40B4-BE49-F238E27FC236}">
                <a16:creationId xmlns:a16="http://schemas.microsoft.com/office/drawing/2014/main" id="{A4FFF959-2388-4557-9BD5-4D38CB35384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3954" name="Rectangle 2">
            <a:extLst>
              <a:ext uri="{FF2B5EF4-FFF2-40B4-BE49-F238E27FC236}">
                <a16:creationId xmlns:a16="http://schemas.microsoft.com/office/drawing/2014/main" id="{16FA3D99-452D-4A3B-AF4B-6B1D2134D2C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اادْخُلُ يَا مَلاَئِكَةَ ٱللَّهِ</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ٱلْمُحْدِقِينَ بِهٰذَا ٱلْحَرَمِ</a:t>
            </a:r>
            <a:r>
              <a:rPr lang="en-US" altLang="en-US" sz="5400">
                <a:latin typeface="Times New Roman" panose="02020603050405020304" pitchFamily="18" charset="0"/>
                <a:cs typeface="Simplified Arabic" panose="02020603050405020304" pitchFamily="18" charset="-78"/>
              </a:rPr>
              <a:t> </a:t>
            </a:r>
          </a:p>
        </p:txBody>
      </p:sp>
      <p:sp>
        <p:nvSpPr>
          <p:cNvPr id="1533955" name="Rectangle 3">
            <a:extLst>
              <a:ext uri="{FF2B5EF4-FFF2-40B4-BE49-F238E27FC236}">
                <a16:creationId xmlns:a16="http://schemas.microsoft.com/office/drawing/2014/main" id="{DFA13A94-6964-49E1-A8F1-77754EE43E9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May I enter, O Allah</a:t>
            </a:r>
            <a:r>
              <a:rPr lang="en-US" altLang="en-US" sz="3200" b="1">
                <a:latin typeface="Al-Arial"/>
              </a:rPr>
              <a:t>’</a:t>
            </a:r>
            <a:r>
              <a:rPr lang="en-US" altLang="en-US" sz="3200" b="1">
                <a:latin typeface="Arial" panose="020B0604020202020204" pitchFamily="34" charset="0"/>
              </a:rPr>
              <a:t>s angels </a:t>
            </a:r>
          </a:p>
          <a:p>
            <a:r>
              <a:rPr lang="en-US" altLang="en-US" sz="3200" b="1">
                <a:latin typeface="Arial" panose="020B0604020202020204" pitchFamily="34" charset="0"/>
              </a:rPr>
              <a:t>who surround this sanctuary </a:t>
            </a:r>
          </a:p>
        </p:txBody>
      </p:sp>
      <p:sp>
        <p:nvSpPr>
          <p:cNvPr id="1533956" name="Text Box 4">
            <a:extLst>
              <a:ext uri="{FF2B5EF4-FFF2-40B4-BE49-F238E27FC236}">
                <a16:creationId xmlns:a16="http://schemas.microsoft.com/office/drawing/2014/main" id="{15AEB013-FB21-4D71-93E5-2C353A9E4E1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2578" name="Rectangle 2">
            <a:extLst>
              <a:ext uri="{FF2B5EF4-FFF2-40B4-BE49-F238E27FC236}">
                <a16:creationId xmlns:a16="http://schemas.microsoft.com/office/drawing/2014/main" id="{F0E34D31-C2C7-4D1C-A5F6-5B7B014DEFC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وَقُتِلْتَ مَظْلُوماً شَهيداً</a:t>
            </a:r>
            <a:r>
              <a:rPr lang="en-US" altLang="en-US" sz="5400">
                <a:latin typeface="Times New Roman" panose="02020603050405020304" pitchFamily="18" charset="0"/>
                <a:cs typeface="Simplified Arabic" panose="02020603050405020304" pitchFamily="18" charset="-78"/>
              </a:rPr>
              <a:t> </a:t>
            </a:r>
          </a:p>
        </p:txBody>
      </p:sp>
      <p:sp>
        <p:nvSpPr>
          <p:cNvPr id="1432579" name="Rectangle 3">
            <a:extLst>
              <a:ext uri="{FF2B5EF4-FFF2-40B4-BE49-F238E27FC236}">
                <a16:creationId xmlns:a16="http://schemas.microsoft.com/office/drawing/2014/main" id="{461B032F-E3ED-431C-9E42-591AE542FF1B}"/>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were killed as wronged and martyred. </a:t>
            </a:r>
          </a:p>
        </p:txBody>
      </p:sp>
      <p:sp>
        <p:nvSpPr>
          <p:cNvPr id="1432580" name="Text Box 4">
            <a:extLst>
              <a:ext uri="{FF2B5EF4-FFF2-40B4-BE49-F238E27FC236}">
                <a16:creationId xmlns:a16="http://schemas.microsoft.com/office/drawing/2014/main" id="{7E5CC742-E9FB-4886-8FA2-65C0D9E83E9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2" name="Rectangle 2">
            <a:extLst>
              <a:ext uri="{FF2B5EF4-FFF2-40B4-BE49-F238E27FC236}">
                <a16:creationId xmlns:a16="http://schemas.microsoft.com/office/drawing/2014/main" id="{2B6BF480-720D-423D-8866-E01B9A8A7655}"/>
              </a:ext>
            </a:extLst>
          </p:cNvPr>
          <p:cNvSpPr>
            <a:spLocks noGrp="1" noChangeArrowheads="1"/>
          </p:cNvSpPr>
          <p:nvPr>
            <p:ph type="ctrTitle"/>
          </p:nvPr>
        </p:nvSpPr>
        <p:spPr>
          <a:xfrm>
            <a:off x="250825" y="17002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عَلَيْكُمْ ايُّهَا ٱلذَّابُّونَ عَنْ تَوْحِيدِ ٱللَّهِ</a:t>
            </a:r>
            <a:r>
              <a:rPr lang="en-US" altLang="en-US" sz="5400">
                <a:latin typeface="Times New Roman" panose="02020603050405020304" pitchFamily="18" charset="0"/>
                <a:cs typeface="Simplified Arabic" panose="02020603050405020304" pitchFamily="18" charset="-78"/>
              </a:rPr>
              <a:t> </a:t>
            </a:r>
          </a:p>
        </p:txBody>
      </p:sp>
      <p:sp>
        <p:nvSpPr>
          <p:cNvPr id="1433603" name="Rectangle 3">
            <a:extLst>
              <a:ext uri="{FF2B5EF4-FFF2-40B4-BE49-F238E27FC236}">
                <a16:creationId xmlns:a16="http://schemas.microsoft.com/office/drawing/2014/main" id="{B353F58F-8718-4459-BA94-1B303C518CD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all, O defenders of (the faith of) Allah</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s Oneness. </a:t>
            </a:r>
          </a:p>
        </p:txBody>
      </p:sp>
      <p:sp>
        <p:nvSpPr>
          <p:cNvPr id="1433604" name="Text Box 4">
            <a:extLst>
              <a:ext uri="{FF2B5EF4-FFF2-40B4-BE49-F238E27FC236}">
                <a16:creationId xmlns:a16="http://schemas.microsoft.com/office/drawing/2014/main" id="{0CA463FF-1B0D-4B4C-8C41-EAFAB07DB6B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433605" name="Rectangle 5">
            <a:extLst>
              <a:ext uri="{FF2B5EF4-FFF2-40B4-BE49-F238E27FC236}">
                <a16:creationId xmlns:a16="http://schemas.microsoft.com/office/drawing/2014/main" id="{41F4EF65-A1F4-4FD4-A4F7-F0094808D5E4}"/>
              </a:ext>
            </a:extLst>
          </p:cNvPr>
          <p:cNvSpPr>
            <a:spLocks noChangeArrowheads="1"/>
          </p:cNvSpPr>
          <p:nvPr/>
        </p:nvSpPr>
        <p:spPr bwMode="auto">
          <a:xfrm>
            <a:off x="468313" y="650875"/>
            <a:ext cx="8280400" cy="762000"/>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turn to the holy Zarihs of the martyrs (may Allah’s pleasure be upon them) and say the following</a:t>
            </a:r>
            <a:r>
              <a:rPr lang="en-US" altLang="en-US"/>
              <a:t> </a:t>
            </a:r>
            <a:r>
              <a:rPr lang="en-US" altLang="en-US" sz="2000" b="1">
                <a:solidFill>
                  <a:srgbClr val="FFFF00"/>
                </a:solidFill>
                <a:cs typeface="Traditional Arabic" panose="020B0604020202020204" pitchFamily="18" charset="-78"/>
              </a:rPr>
              <a:t>words :</a:t>
            </a:r>
          </a:p>
        </p:txBody>
      </p:sp>
    </p:spTree>
  </p:cSld>
  <p:clrMapOvr>
    <a:masterClrMapping/>
  </p:clrMapOvr>
  <p:transition advClick="0">
    <p:fade/>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26" name="Rectangle 2">
            <a:extLst>
              <a:ext uri="{FF2B5EF4-FFF2-40B4-BE49-F238E27FC236}">
                <a16:creationId xmlns:a16="http://schemas.microsoft.com/office/drawing/2014/main" id="{05EB2ECE-525C-4E80-A3B2-64CF222DAFF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عَلَيْكُمْ بِمَا صَبَرْتُمْ</a:t>
            </a:r>
            <a:r>
              <a:rPr lang="en-US" altLang="en-US" sz="5400">
                <a:latin typeface="Times New Roman" panose="02020603050405020304" pitchFamily="18" charset="0"/>
                <a:cs typeface="Simplified Arabic" panose="02020603050405020304" pitchFamily="18" charset="-78"/>
              </a:rPr>
              <a:t> </a:t>
            </a:r>
          </a:p>
        </p:txBody>
      </p:sp>
      <p:sp>
        <p:nvSpPr>
          <p:cNvPr id="1434627" name="Rectangle 3">
            <a:extLst>
              <a:ext uri="{FF2B5EF4-FFF2-40B4-BE49-F238E27FC236}">
                <a16:creationId xmlns:a16="http://schemas.microsoft.com/office/drawing/2014/main" id="{8910319B-289E-467C-A65A-60FFFD0ADC68}"/>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because you </a:t>
            </a:r>
            <a:r>
              <a:rPr lang="en-US" altLang="en-US" sz="3200" b="1">
                <a:latin typeface="Arial" panose="020B0604020202020204" pitchFamily="34" charset="0"/>
                <a:ea typeface="MS Mincho" panose="02020609040205080304" pitchFamily="49" charset="-128"/>
                <a:cs typeface="Arial" panose="020B0604020202020204" pitchFamily="34" charset="0"/>
              </a:rPr>
              <a:t>were</a:t>
            </a:r>
            <a:r>
              <a:rPr lang="en-US" altLang="en-US" sz="3200" b="1">
                <a:latin typeface="Arial" panose="020B0604020202020204" pitchFamily="34" charset="0"/>
                <a:ea typeface="MS Mincho" panose="02020609040205080304" pitchFamily="49" charset="-128"/>
                <a:cs typeface="MS Mincho" panose="02020609040205080304" pitchFamily="49" charset="-128"/>
              </a:rPr>
              <a:t> constant. </a:t>
            </a:r>
          </a:p>
        </p:txBody>
      </p:sp>
      <p:sp>
        <p:nvSpPr>
          <p:cNvPr id="1434628" name="Text Box 4">
            <a:extLst>
              <a:ext uri="{FF2B5EF4-FFF2-40B4-BE49-F238E27FC236}">
                <a16:creationId xmlns:a16="http://schemas.microsoft.com/office/drawing/2014/main" id="{E8034F73-FE42-4952-99BA-2377C7FC121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50" name="Rectangle 2">
            <a:extLst>
              <a:ext uri="{FF2B5EF4-FFF2-40B4-BE49-F238E27FC236}">
                <a16:creationId xmlns:a16="http://schemas.microsoft.com/office/drawing/2014/main" id="{03AC7641-36EE-450E-9C46-41C738D9F27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فَنِعْمَ عُقْبَىٰ ٱلدَارِ</a:t>
            </a:r>
            <a:r>
              <a:rPr lang="en-US" altLang="en-US" sz="5400">
                <a:latin typeface="Times New Roman" panose="02020603050405020304" pitchFamily="18" charset="0"/>
                <a:cs typeface="Simplified Arabic" panose="02020603050405020304" pitchFamily="18" charset="-78"/>
              </a:rPr>
              <a:t> </a:t>
            </a:r>
          </a:p>
        </p:txBody>
      </p:sp>
      <p:sp>
        <p:nvSpPr>
          <p:cNvPr id="1435651" name="Rectangle 3">
            <a:extLst>
              <a:ext uri="{FF2B5EF4-FFF2-40B4-BE49-F238E27FC236}">
                <a16:creationId xmlns:a16="http://schemas.microsoft.com/office/drawing/2014/main" id="{89306F21-969E-4284-94DD-FF61491A20A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How excellent then the issue of the abode is. </a:t>
            </a:r>
          </a:p>
        </p:txBody>
      </p:sp>
      <p:sp>
        <p:nvSpPr>
          <p:cNvPr id="1435652" name="Text Box 4">
            <a:extLst>
              <a:ext uri="{FF2B5EF4-FFF2-40B4-BE49-F238E27FC236}">
                <a16:creationId xmlns:a16="http://schemas.microsoft.com/office/drawing/2014/main" id="{04CFB74D-D032-4D45-A3D3-02C20ECE994C}"/>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674" name="Rectangle 2">
            <a:extLst>
              <a:ext uri="{FF2B5EF4-FFF2-40B4-BE49-F238E27FC236}">
                <a16:creationId xmlns:a16="http://schemas.microsoft.com/office/drawing/2014/main" id="{9532BAC7-E7D5-4B2E-AC21-35F31C3D486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بِابي انْتُمْ وَامِّي</a:t>
            </a:r>
            <a:r>
              <a:rPr lang="en-US" altLang="en-US" sz="5400">
                <a:latin typeface="Times New Roman" panose="02020603050405020304" pitchFamily="18" charset="0"/>
                <a:cs typeface="Simplified Arabic" panose="02020603050405020304" pitchFamily="18" charset="-78"/>
              </a:rPr>
              <a:t> </a:t>
            </a:r>
          </a:p>
        </p:txBody>
      </p:sp>
      <p:sp>
        <p:nvSpPr>
          <p:cNvPr id="1436675" name="Rectangle 3">
            <a:extLst>
              <a:ext uri="{FF2B5EF4-FFF2-40B4-BE49-F238E27FC236}">
                <a16:creationId xmlns:a16="http://schemas.microsoft.com/office/drawing/2014/main" id="{DF1742C4-45B9-450A-8034-1D77A5E25428}"/>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May Allah accept my father and my mother as ransoms for you. </a:t>
            </a:r>
          </a:p>
        </p:txBody>
      </p:sp>
      <p:sp>
        <p:nvSpPr>
          <p:cNvPr id="1436676" name="Text Box 4">
            <a:extLst>
              <a:ext uri="{FF2B5EF4-FFF2-40B4-BE49-F238E27FC236}">
                <a16:creationId xmlns:a16="http://schemas.microsoft.com/office/drawing/2014/main" id="{CBBB10FB-D30E-4F14-9A98-4D7981C226B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7698" name="Rectangle 2">
            <a:extLst>
              <a:ext uri="{FF2B5EF4-FFF2-40B4-BE49-F238E27FC236}">
                <a16:creationId xmlns:a16="http://schemas.microsoft.com/office/drawing/2014/main" id="{C97C02CA-622E-48E7-A23E-B761D0F4975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فُزْتُمْ فَوْزاً عَظيماً</a:t>
            </a:r>
            <a:r>
              <a:rPr lang="en-US" altLang="en-US" sz="5400">
                <a:latin typeface="Times New Roman" panose="02020603050405020304" pitchFamily="18" charset="0"/>
                <a:cs typeface="Simplified Arabic" panose="02020603050405020304" pitchFamily="18" charset="-78"/>
              </a:rPr>
              <a:t> </a:t>
            </a:r>
          </a:p>
        </p:txBody>
      </p:sp>
      <p:sp>
        <p:nvSpPr>
          <p:cNvPr id="1437699" name="Rectangle 3">
            <a:extLst>
              <a:ext uri="{FF2B5EF4-FFF2-40B4-BE49-F238E27FC236}">
                <a16:creationId xmlns:a16="http://schemas.microsoft.com/office/drawing/2014/main" id="{49684E27-E6C6-4D80-99D1-01A9E819E768}"/>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You achieved a great success. </a:t>
            </a:r>
          </a:p>
        </p:txBody>
      </p:sp>
      <p:sp>
        <p:nvSpPr>
          <p:cNvPr id="1437700" name="Text Box 4">
            <a:extLst>
              <a:ext uri="{FF2B5EF4-FFF2-40B4-BE49-F238E27FC236}">
                <a16:creationId xmlns:a16="http://schemas.microsoft.com/office/drawing/2014/main" id="{9831DF11-581D-4962-B2DD-D267D5AD3CB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8722" name="Rectangle 2">
            <a:extLst>
              <a:ext uri="{FF2B5EF4-FFF2-40B4-BE49-F238E27FC236}">
                <a16:creationId xmlns:a16="http://schemas.microsoft.com/office/drawing/2014/main" id="{91798B2E-80F7-472C-B3A9-543A5E8A5BF5}"/>
              </a:ext>
            </a:extLst>
          </p:cNvPr>
          <p:cNvSpPr>
            <a:spLocks noGrp="1" noChangeArrowheads="1"/>
          </p:cNvSpPr>
          <p:nvPr>
            <p:ph type="ctrTitle"/>
          </p:nvPr>
        </p:nvSpPr>
        <p:spPr>
          <a:xfrm>
            <a:off x="250825" y="15986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ايُّهَا ٱلْعَبْدُ ٱلصَّالِحُ وَٱلصِّدِّيقُ ٱلْمُوَاسِي</a:t>
            </a:r>
            <a:r>
              <a:rPr lang="en-US" altLang="en-US" sz="5400">
                <a:latin typeface="Times New Roman" panose="02020603050405020304" pitchFamily="18" charset="0"/>
                <a:cs typeface="Simplified Arabic" panose="02020603050405020304" pitchFamily="18" charset="-78"/>
              </a:rPr>
              <a:t> </a:t>
            </a:r>
          </a:p>
        </p:txBody>
      </p:sp>
      <p:sp>
        <p:nvSpPr>
          <p:cNvPr id="1438723" name="Rectangle 3">
            <a:extLst>
              <a:ext uri="{FF2B5EF4-FFF2-40B4-BE49-F238E27FC236}">
                <a16:creationId xmlns:a16="http://schemas.microsoft.com/office/drawing/2014/main" id="{0FA3C0EF-9852-4CFA-8938-07067193922A}"/>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righteous servant (of Allah) and veracious self-sacrificing. </a:t>
            </a:r>
          </a:p>
        </p:txBody>
      </p:sp>
      <p:sp>
        <p:nvSpPr>
          <p:cNvPr id="1438724" name="Text Box 4">
            <a:extLst>
              <a:ext uri="{FF2B5EF4-FFF2-40B4-BE49-F238E27FC236}">
                <a16:creationId xmlns:a16="http://schemas.microsoft.com/office/drawing/2014/main" id="{3B5BBDA5-7E75-4021-BB7B-1AE89250396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438725" name="Rectangle 5">
            <a:extLst>
              <a:ext uri="{FF2B5EF4-FFF2-40B4-BE49-F238E27FC236}">
                <a16:creationId xmlns:a16="http://schemas.microsoft.com/office/drawing/2014/main" id="{E867935F-53E1-4764-92E8-93ABD9A24E07}"/>
              </a:ext>
            </a:extLst>
          </p:cNvPr>
          <p:cNvSpPr>
            <a:spLocks noChangeArrowheads="1"/>
          </p:cNvSpPr>
          <p:nvPr/>
        </p:nvSpPr>
        <p:spPr bwMode="auto">
          <a:xfrm>
            <a:off x="468313" y="639763"/>
            <a:ext cx="8280400" cy="7016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walk to the shrine of Hazrat Abbas ibn Ali, stop at his holy holy Zarih, and say the following words :</a:t>
            </a:r>
          </a:p>
        </p:txBody>
      </p:sp>
    </p:spTree>
  </p:cSld>
  <p:clrMapOvr>
    <a:masterClrMapping/>
  </p:clrMapOvr>
  <p:transition advClick="0">
    <p:fade/>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9746" name="Rectangle 2">
            <a:extLst>
              <a:ext uri="{FF2B5EF4-FFF2-40B4-BE49-F238E27FC236}">
                <a16:creationId xmlns:a16="http://schemas.microsoft.com/office/drawing/2014/main" id="{2F551843-DAB1-4431-9163-2756B958FFF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اشْهَدُ انَّكَ آمَنْتَ بِٱللَّهِ</a:t>
            </a:r>
            <a:r>
              <a:rPr lang="en-US" altLang="en-US" sz="5400">
                <a:latin typeface="Times New Roman" panose="02020603050405020304" pitchFamily="18" charset="0"/>
                <a:cs typeface="Simplified Arabic" panose="02020603050405020304" pitchFamily="18" charset="-78"/>
              </a:rPr>
              <a:t> </a:t>
            </a:r>
          </a:p>
        </p:txBody>
      </p:sp>
      <p:sp>
        <p:nvSpPr>
          <p:cNvPr id="1439747" name="Rectangle 3">
            <a:extLst>
              <a:ext uri="{FF2B5EF4-FFF2-40B4-BE49-F238E27FC236}">
                <a16:creationId xmlns:a16="http://schemas.microsoft.com/office/drawing/2014/main" id="{A20F686B-BAB7-470B-A00C-DE26F886223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bear witness that you believed in Allah, </a:t>
            </a:r>
          </a:p>
        </p:txBody>
      </p:sp>
      <p:sp>
        <p:nvSpPr>
          <p:cNvPr id="1439748" name="Text Box 4">
            <a:extLst>
              <a:ext uri="{FF2B5EF4-FFF2-40B4-BE49-F238E27FC236}">
                <a16:creationId xmlns:a16="http://schemas.microsoft.com/office/drawing/2014/main" id="{BD94C1B3-1219-48C1-BC89-06D2BC6BA051}"/>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0770" name="Rectangle 2">
            <a:extLst>
              <a:ext uri="{FF2B5EF4-FFF2-40B4-BE49-F238E27FC236}">
                <a16:creationId xmlns:a16="http://schemas.microsoft.com/office/drawing/2014/main" id="{ECEF2F46-2EF8-4C4C-92F4-1CD5F3B6410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وَنَصَرْتَ ٱبْنَ رَسُولِ ٱللَّهِ</a:t>
            </a:r>
            <a:r>
              <a:rPr lang="en-US" altLang="en-US" sz="5400">
                <a:latin typeface="Times New Roman" panose="02020603050405020304" pitchFamily="18" charset="0"/>
                <a:cs typeface="Simplified Arabic" panose="02020603050405020304" pitchFamily="18" charset="-78"/>
              </a:rPr>
              <a:t> </a:t>
            </a:r>
          </a:p>
        </p:txBody>
      </p:sp>
      <p:sp>
        <p:nvSpPr>
          <p:cNvPr id="1440771" name="Rectangle 3">
            <a:extLst>
              <a:ext uri="{FF2B5EF4-FFF2-40B4-BE49-F238E27FC236}">
                <a16:creationId xmlns:a16="http://schemas.microsoft.com/office/drawing/2014/main" id="{F5EDB6C7-5FBB-4624-AC3D-EDD39BE38E8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supported the son of Allah</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s Messenger, </a:t>
            </a:r>
          </a:p>
        </p:txBody>
      </p:sp>
      <p:sp>
        <p:nvSpPr>
          <p:cNvPr id="1440772" name="Text Box 4">
            <a:extLst>
              <a:ext uri="{FF2B5EF4-FFF2-40B4-BE49-F238E27FC236}">
                <a16:creationId xmlns:a16="http://schemas.microsoft.com/office/drawing/2014/main" id="{29006D1B-8C45-4295-B67C-E775E2BCB7F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1794" name="Rectangle 2">
            <a:extLst>
              <a:ext uri="{FF2B5EF4-FFF2-40B4-BE49-F238E27FC236}">
                <a16:creationId xmlns:a16="http://schemas.microsoft.com/office/drawing/2014/main" id="{7617D45E-CEB0-46E2-9339-095F151BBF7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وَدَعَوْتَ إِلَىٰ سَبِيلِ ٱللَّهِ</a:t>
            </a:r>
            <a:r>
              <a:rPr lang="en-US" altLang="en-US" sz="5400">
                <a:latin typeface="Times New Roman" panose="02020603050405020304" pitchFamily="18" charset="0"/>
                <a:cs typeface="Simplified Arabic" panose="02020603050405020304" pitchFamily="18" charset="-78"/>
              </a:rPr>
              <a:t> </a:t>
            </a:r>
          </a:p>
        </p:txBody>
      </p:sp>
      <p:sp>
        <p:nvSpPr>
          <p:cNvPr id="1441795" name="Rectangle 3">
            <a:extLst>
              <a:ext uri="{FF2B5EF4-FFF2-40B4-BE49-F238E27FC236}">
                <a16:creationId xmlns:a16="http://schemas.microsoft.com/office/drawing/2014/main" id="{B76CE027-97B3-46D6-A5C4-7A11A259A4E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called to the way of Allah, </a:t>
            </a:r>
          </a:p>
        </p:txBody>
      </p:sp>
      <p:sp>
        <p:nvSpPr>
          <p:cNvPr id="1441796" name="Text Box 4">
            <a:extLst>
              <a:ext uri="{FF2B5EF4-FFF2-40B4-BE49-F238E27FC236}">
                <a16:creationId xmlns:a16="http://schemas.microsoft.com/office/drawing/2014/main" id="{F8A1F146-273A-4F9A-8D94-C18A1125CA9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4978" name="Rectangle 2">
            <a:extLst>
              <a:ext uri="{FF2B5EF4-FFF2-40B4-BE49-F238E27FC236}">
                <a16:creationId xmlns:a16="http://schemas.microsoft.com/office/drawing/2014/main" id="{5033160A-8C51-49CA-95B2-B079A7C7D18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ٱلْمُقيمينَ فِي هٰذَا ٱلْمَشْهَدِ</a:t>
            </a:r>
            <a:r>
              <a:rPr lang="en-US" altLang="en-US" sz="5400">
                <a:latin typeface="Times New Roman" panose="02020603050405020304" pitchFamily="18" charset="0"/>
                <a:cs typeface="Simplified Arabic" panose="02020603050405020304" pitchFamily="18" charset="-78"/>
              </a:rPr>
              <a:t> </a:t>
            </a:r>
          </a:p>
        </p:txBody>
      </p:sp>
      <p:sp>
        <p:nvSpPr>
          <p:cNvPr id="1534979" name="Rectangle 3">
            <a:extLst>
              <a:ext uri="{FF2B5EF4-FFF2-40B4-BE49-F238E27FC236}">
                <a16:creationId xmlns:a16="http://schemas.microsoft.com/office/drawing/2014/main" id="{A5BBBB9E-0862-4E26-9CD7-F7244056D53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and reside in this shrine? </a:t>
            </a:r>
          </a:p>
        </p:txBody>
      </p:sp>
      <p:sp>
        <p:nvSpPr>
          <p:cNvPr id="1534980" name="Text Box 4">
            <a:extLst>
              <a:ext uri="{FF2B5EF4-FFF2-40B4-BE49-F238E27FC236}">
                <a16:creationId xmlns:a16="http://schemas.microsoft.com/office/drawing/2014/main" id="{EEABDA7D-77CE-4CD8-A022-B5B33142974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2818" name="Rectangle 2">
            <a:extLst>
              <a:ext uri="{FF2B5EF4-FFF2-40B4-BE49-F238E27FC236}">
                <a16:creationId xmlns:a16="http://schemas.microsoft.com/office/drawing/2014/main" id="{0B8524F0-6EC6-4738-B7FD-D58B06C6B3E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وَوَاسَيْتَ بِنَفْسِكَ</a:t>
            </a:r>
            <a:r>
              <a:rPr lang="en-US" altLang="en-US" sz="5400">
                <a:latin typeface="Times New Roman" panose="02020603050405020304" pitchFamily="18" charset="0"/>
                <a:cs typeface="Simplified Arabic" panose="02020603050405020304" pitchFamily="18" charset="-78"/>
              </a:rPr>
              <a:t> </a:t>
            </a:r>
          </a:p>
        </p:txBody>
      </p:sp>
      <p:sp>
        <p:nvSpPr>
          <p:cNvPr id="1442819" name="Rectangle 3">
            <a:extLst>
              <a:ext uri="{FF2B5EF4-FFF2-40B4-BE49-F238E27FC236}">
                <a16:creationId xmlns:a16="http://schemas.microsoft.com/office/drawing/2014/main" id="{1CEAD0C9-D165-418B-91D4-1183B59055A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sacrificed yourself for Him. </a:t>
            </a:r>
          </a:p>
        </p:txBody>
      </p:sp>
      <p:sp>
        <p:nvSpPr>
          <p:cNvPr id="1442820" name="Text Box 4">
            <a:extLst>
              <a:ext uri="{FF2B5EF4-FFF2-40B4-BE49-F238E27FC236}">
                <a16:creationId xmlns:a16="http://schemas.microsoft.com/office/drawing/2014/main" id="{40BC42BE-DE03-41A7-9714-FD08B56C94F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42" name="Rectangle 2">
            <a:extLst>
              <a:ext uri="{FF2B5EF4-FFF2-40B4-BE49-F238E27FC236}">
                <a16:creationId xmlns:a16="http://schemas.microsoft.com/office/drawing/2014/main" id="{20212C97-64DB-4977-B77A-173FDB032F4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فَعَلَيْكَ مِنَ ٱللَّهِ افْضَلُ ٱلتَّحِيَّةِ وَٱلسَّلاَمِ</a:t>
            </a:r>
            <a:r>
              <a:rPr lang="en-US" altLang="en-US" sz="5400">
                <a:latin typeface="Times New Roman" panose="02020603050405020304" pitchFamily="18" charset="0"/>
                <a:cs typeface="Simplified Arabic" panose="02020603050405020304" pitchFamily="18" charset="-78"/>
              </a:rPr>
              <a:t> </a:t>
            </a:r>
          </a:p>
        </p:txBody>
      </p:sp>
      <p:sp>
        <p:nvSpPr>
          <p:cNvPr id="1443843" name="Rectangle 3">
            <a:extLst>
              <a:ext uri="{FF2B5EF4-FFF2-40B4-BE49-F238E27FC236}">
                <a16:creationId xmlns:a16="http://schemas.microsoft.com/office/drawing/2014/main" id="{75C25DB7-5048-4F27-B54E-C67DA47B0B4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So, the most favorite greetings and compliments of Allah be upon you. </a:t>
            </a:r>
          </a:p>
        </p:txBody>
      </p:sp>
      <p:sp>
        <p:nvSpPr>
          <p:cNvPr id="1443844" name="Text Box 4">
            <a:extLst>
              <a:ext uri="{FF2B5EF4-FFF2-40B4-BE49-F238E27FC236}">
                <a16:creationId xmlns:a16="http://schemas.microsoft.com/office/drawing/2014/main" id="{E15C0BF3-CF90-41A2-B441-3E9B05D36CF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4866" name="Rectangle 2">
            <a:extLst>
              <a:ext uri="{FF2B5EF4-FFF2-40B4-BE49-F238E27FC236}">
                <a16:creationId xmlns:a16="http://schemas.microsoft.com/office/drawing/2014/main" id="{2B9A62AF-8253-4D11-B3AF-04C7100A924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بِابِي انْتَ وَامِّي يَا نَاصِرَ دِينِ ٱللَّهِ</a:t>
            </a:r>
            <a:r>
              <a:rPr lang="en-US" altLang="en-US" sz="5400">
                <a:latin typeface="Times New Roman" panose="02020603050405020304" pitchFamily="18" charset="0"/>
                <a:cs typeface="Simplified Arabic" panose="02020603050405020304" pitchFamily="18" charset="-78"/>
              </a:rPr>
              <a:t> </a:t>
            </a:r>
          </a:p>
        </p:txBody>
      </p:sp>
      <p:sp>
        <p:nvSpPr>
          <p:cNvPr id="1444867" name="Rectangle 3">
            <a:extLst>
              <a:ext uri="{FF2B5EF4-FFF2-40B4-BE49-F238E27FC236}">
                <a16:creationId xmlns:a16="http://schemas.microsoft.com/office/drawing/2014/main" id="{F1E8DDD3-2141-4CD0-AC01-EBC3DAEC9AC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May Allah accept my father and mother as ransoms for you, O supporter of Allah</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s religion. </a:t>
            </a:r>
          </a:p>
        </p:txBody>
      </p:sp>
      <p:sp>
        <p:nvSpPr>
          <p:cNvPr id="1444868" name="Text Box 4">
            <a:extLst>
              <a:ext uri="{FF2B5EF4-FFF2-40B4-BE49-F238E27FC236}">
                <a16:creationId xmlns:a16="http://schemas.microsoft.com/office/drawing/2014/main" id="{C6AEB0BC-B318-4648-B1D1-1A7AADDB33C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444869" name="Rectangle 5">
            <a:extLst>
              <a:ext uri="{FF2B5EF4-FFF2-40B4-BE49-F238E27FC236}">
                <a16:creationId xmlns:a16="http://schemas.microsoft.com/office/drawing/2014/main" id="{679308D6-A1D4-403B-A8E4-37E309659B88}"/>
              </a:ext>
            </a:extLst>
          </p:cNvPr>
          <p:cNvSpPr>
            <a:spLocks noChangeArrowheads="1"/>
          </p:cNvSpPr>
          <p:nvPr/>
        </p:nvSpPr>
        <p:spPr bwMode="auto">
          <a:xfrm>
            <a:off x="468313" y="650875"/>
            <a:ext cx="8280400" cy="762000"/>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now throw yourself on the holy Zarih and say the</a:t>
            </a:r>
            <a:r>
              <a:rPr lang="en-US" altLang="en-US"/>
              <a:t> </a:t>
            </a:r>
            <a:r>
              <a:rPr lang="en-US" altLang="en-US" sz="2000" b="1">
                <a:solidFill>
                  <a:srgbClr val="FFFF00"/>
                </a:solidFill>
                <a:cs typeface="Traditional Arabic" panose="020B0604020202020204" pitchFamily="18" charset="-78"/>
              </a:rPr>
              <a:t>following words :</a:t>
            </a:r>
          </a:p>
        </p:txBody>
      </p:sp>
    </p:spTree>
  </p:cSld>
  <p:clrMapOvr>
    <a:masterClrMapping/>
  </p:clrMapOvr>
  <p:transition advClick="0">
    <p:fade/>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890" name="Rectangle 2">
            <a:extLst>
              <a:ext uri="{FF2B5EF4-FFF2-40B4-BE49-F238E27FC236}">
                <a16:creationId xmlns:a16="http://schemas.microsoft.com/office/drawing/2014/main" id="{DAFAECF2-E5CB-4525-8627-3678B58E9A9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نَاصِرَ ٱلْحُسَيْنِ ٱلصِّدِّيقِ</a:t>
            </a:r>
            <a:r>
              <a:rPr lang="en-US" altLang="en-US" sz="5400">
                <a:latin typeface="Times New Roman" panose="02020603050405020304" pitchFamily="18" charset="0"/>
                <a:cs typeface="Simplified Arabic" panose="02020603050405020304" pitchFamily="18" charset="-78"/>
              </a:rPr>
              <a:t> </a:t>
            </a:r>
          </a:p>
        </p:txBody>
      </p:sp>
      <p:sp>
        <p:nvSpPr>
          <p:cNvPr id="1445891" name="Rectangle 3">
            <a:extLst>
              <a:ext uri="{FF2B5EF4-FFF2-40B4-BE49-F238E27FC236}">
                <a16:creationId xmlns:a16="http://schemas.microsoft.com/office/drawing/2014/main" id="{C92BCE1E-F70E-476A-8178-11BAD7F23D0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supporter of </a:t>
            </a:r>
          </a:p>
          <a:p>
            <a:r>
              <a:rPr lang="en-US" altLang="en-US" sz="3200" b="1">
                <a:latin typeface="Arial" panose="020B0604020202020204" pitchFamily="34" charset="0"/>
                <a:ea typeface="MS Mincho" panose="02020609040205080304" pitchFamily="49" charset="-128"/>
                <a:cs typeface="MS Mincho" panose="02020609040205080304" pitchFamily="49" charset="-128"/>
              </a:rPr>
              <a:t>al-</a:t>
            </a:r>
            <a:r>
              <a:rPr lang="en-US" altLang="en-US" sz="3200" b="1">
                <a:latin typeface="Arial" panose="020B0604020202020204" pitchFamily="34" charset="0"/>
              </a:rPr>
              <a:t>H</a:t>
            </a:r>
            <a:r>
              <a:rPr lang="en-US" altLang="en-US" sz="3200" b="1">
                <a:latin typeface="Arial" panose="020B0604020202020204" pitchFamily="34" charset="0"/>
                <a:ea typeface="MS Mincho" panose="02020609040205080304" pitchFamily="49" charset="-128"/>
                <a:cs typeface="MS Mincho" panose="02020609040205080304" pitchFamily="49" charset="-128"/>
              </a:rPr>
              <a:t>usayn the veracious. </a:t>
            </a:r>
          </a:p>
        </p:txBody>
      </p:sp>
      <p:sp>
        <p:nvSpPr>
          <p:cNvPr id="1445892" name="Text Box 4">
            <a:extLst>
              <a:ext uri="{FF2B5EF4-FFF2-40B4-BE49-F238E27FC236}">
                <a16:creationId xmlns:a16="http://schemas.microsoft.com/office/drawing/2014/main" id="{86F41CF2-0714-436F-9FF3-DBBAEDBA75D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6914" name="Rectangle 2">
            <a:extLst>
              <a:ext uri="{FF2B5EF4-FFF2-40B4-BE49-F238E27FC236}">
                <a16:creationId xmlns:a16="http://schemas.microsoft.com/office/drawing/2014/main" id="{C459C6BA-56DD-47EE-91E7-8FF78CE0D4A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نَاصِرَ ٱلْحُسَيْنِ ٱلشَّهِيدِ</a:t>
            </a:r>
            <a:r>
              <a:rPr lang="en-US" altLang="en-US" sz="5400">
                <a:latin typeface="Times New Roman" panose="02020603050405020304" pitchFamily="18" charset="0"/>
                <a:cs typeface="Simplified Arabic" panose="02020603050405020304" pitchFamily="18" charset="-78"/>
              </a:rPr>
              <a:t> </a:t>
            </a:r>
          </a:p>
        </p:txBody>
      </p:sp>
      <p:sp>
        <p:nvSpPr>
          <p:cNvPr id="1446915" name="Rectangle 3">
            <a:extLst>
              <a:ext uri="{FF2B5EF4-FFF2-40B4-BE49-F238E27FC236}">
                <a16:creationId xmlns:a16="http://schemas.microsoft.com/office/drawing/2014/main" id="{5434B3FF-EA31-48C6-94D2-A13DCDCA7B8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supporter of </a:t>
            </a:r>
          </a:p>
          <a:p>
            <a:r>
              <a:rPr lang="en-US" altLang="en-US" sz="3200" b="1">
                <a:latin typeface="Arial" panose="020B0604020202020204" pitchFamily="34" charset="0"/>
                <a:ea typeface="MS Mincho" panose="02020609040205080304" pitchFamily="49" charset="-128"/>
                <a:cs typeface="MS Mincho" panose="02020609040205080304" pitchFamily="49" charset="-128"/>
              </a:rPr>
              <a:t>al-</a:t>
            </a:r>
            <a:r>
              <a:rPr lang="en-US" altLang="en-US" sz="3200" b="1">
                <a:latin typeface="Arial" panose="020B0604020202020204" pitchFamily="34" charset="0"/>
              </a:rPr>
              <a:t>H</a:t>
            </a:r>
            <a:r>
              <a:rPr lang="en-US" altLang="en-US" sz="3200" b="1">
                <a:latin typeface="Arial" panose="020B0604020202020204" pitchFamily="34" charset="0"/>
                <a:ea typeface="MS Mincho" panose="02020609040205080304" pitchFamily="49" charset="-128"/>
                <a:cs typeface="MS Mincho" panose="02020609040205080304" pitchFamily="49" charset="-128"/>
              </a:rPr>
              <a:t>usayn the martyr. </a:t>
            </a:r>
          </a:p>
        </p:txBody>
      </p:sp>
      <p:sp>
        <p:nvSpPr>
          <p:cNvPr id="1446916" name="Text Box 4">
            <a:extLst>
              <a:ext uri="{FF2B5EF4-FFF2-40B4-BE49-F238E27FC236}">
                <a16:creationId xmlns:a16="http://schemas.microsoft.com/office/drawing/2014/main" id="{D788B7C0-64E6-4066-B4D1-E4BB4FF73CA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7938" name="Rectangle 2">
            <a:extLst>
              <a:ext uri="{FF2B5EF4-FFF2-40B4-BE49-F238E27FC236}">
                <a16:creationId xmlns:a16="http://schemas.microsoft.com/office/drawing/2014/main" id="{34031335-AE5E-429F-B5BD-FBC022B5970D}"/>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عَلَيْكَ مِنِّي ٱلسَّلاَمُ</a:t>
            </a:r>
            <a:r>
              <a:rPr lang="en-US" altLang="en-US" sz="5400">
                <a:latin typeface="Times New Roman" panose="02020603050405020304" pitchFamily="18" charset="0"/>
                <a:cs typeface="Simplified Arabic" panose="02020603050405020304" pitchFamily="18" charset="-78"/>
              </a:rPr>
              <a:t> </a:t>
            </a:r>
          </a:p>
        </p:txBody>
      </p:sp>
      <p:sp>
        <p:nvSpPr>
          <p:cNvPr id="1447939" name="Rectangle 3">
            <a:extLst>
              <a:ext uri="{FF2B5EF4-FFF2-40B4-BE49-F238E27FC236}">
                <a16:creationId xmlns:a16="http://schemas.microsoft.com/office/drawing/2014/main" id="{6BA809D8-3418-44E2-BD64-557F25C10A7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from me be upon you </a:t>
            </a:r>
          </a:p>
        </p:txBody>
      </p:sp>
      <p:sp>
        <p:nvSpPr>
          <p:cNvPr id="1447940" name="Text Box 4">
            <a:extLst>
              <a:ext uri="{FF2B5EF4-FFF2-40B4-BE49-F238E27FC236}">
                <a16:creationId xmlns:a16="http://schemas.microsoft.com/office/drawing/2014/main" id="{7D954541-7453-42DB-BA1D-03068EB85DD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8962" name="Rectangle 2">
            <a:extLst>
              <a:ext uri="{FF2B5EF4-FFF2-40B4-BE49-F238E27FC236}">
                <a16:creationId xmlns:a16="http://schemas.microsoft.com/office/drawing/2014/main" id="{41991C30-5EEE-41AD-8B2E-8751A1F7718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مَا بَقِيتُ وَبَقِيَ ٱللَّيْلُ وَٱلنَّهَارُ</a:t>
            </a:r>
            <a:r>
              <a:rPr lang="en-US" altLang="en-US" sz="5400">
                <a:latin typeface="Times New Roman" panose="02020603050405020304" pitchFamily="18" charset="0"/>
                <a:cs typeface="Simplified Arabic" panose="02020603050405020304" pitchFamily="18" charset="-78"/>
              </a:rPr>
              <a:t> </a:t>
            </a:r>
          </a:p>
        </p:txBody>
      </p:sp>
      <p:sp>
        <p:nvSpPr>
          <p:cNvPr id="1448963" name="Rectangle 3">
            <a:extLst>
              <a:ext uri="{FF2B5EF4-FFF2-40B4-BE49-F238E27FC236}">
                <a16:creationId xmlns:a16="http://schemas.microsoft.com/office/drawing/2014/main" id="{BD022FB5-4F55-49A3-AFF7-41142E68C28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as long as I am existent and as long as there are day and night. </a:t>
            </a:r>
          </a:p>
        </p:txBody>
      </p:sp>
      <p:sp>
        <p:nvSpPr>
          <p:cNvPr id="1448964" name="Text Box 4">
            <a:extLst>
              <a:ext uri="{FF2B5EF4-FFF2-40B4-BE49-F238E27FC236}">
                <a16:creationId xmlns:a16="http://schemas.microsoft.com/office/drawing/2014/main" id="{AE1C2AEA-EEB6-4C06-8801-14329DC0CC6C}"/>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7" name="Rectangle 3">
            <a:extLst>
              <a:ext uri="{FF2B5EF4-FFF2-40B4-BE49-F238E27FC236}">
                <a16:creationId xmlns:a16="http://schemas.microsoft.com/office/drawing/2014/main" id="{6CA795D9-5E7D-4302-8E5C-90E0EA311DE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صَلِّ عَلَى مُحَمَّدٍ وَ آلِ مُحَمَّد</a:t>
            </a:r>
            <a:endParaRPr lang="en-US" altLang="en-US" sz="5400">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943108" name="Rectangle 4">
            <a:extLst>
              <a:ext uri="{FF2B5EF4-FFF2-40B4-BE49-F238E27FC236}">
                <a16:creationId xmlns:a16="http://schemas.microsoft.com/office/drawing/2014/main" id="{987E8668-AD60-460E-98A6-E7D4DBE4870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All</a:t>
            </a:r>
            <a:r>
              <a:rPr lang="en-US" altLang="en-US" sz="3200" b="1">
                <a:latin typeface="Al-Arial"/>
                <a:ea typeface="MS Mincho" panose="02020609040205080304" pitchFamily="49" charset="-128"/>
                <a:cs typeface="MS Mincho" panose="02020609040205080304" pitchFamily="49" charset="-128"/>
              </a:rPr>
              <a:t>á</a:t>
            </a:r>
            <a:r>
              <a:rPr lang="en-US" altLang="en-US" sz="3200" b="1">
                <a:latin typeface="Arial" panose="020B0604020202020204" pitchFamily="34" charset="0"/>
                <a:ea typeface="MS Mincho" panose="02020609040205080304" pitchFamily="49" charset="-128"/>
                <a:cs typeface="MS Mincho" panose="02020609040205080304" pitchFamily="49" charset="-128"/>
              </a:rPr>
              <a:t>h bless Muhammad and the family of Muhammad.</a:t>
            </a:r>
          </a:p>
        </p:txBody>
      </p:sp>
      <p:sp>
        <p:nvSpPr>
          <p:cNvPr id="943110" name="Text Box 6">
            <a:extLst>
              <a:ext uri="{FF2B5EF4-FFF2-40B4-BE49-F238E27FC236}">
                <a16:creationId xmlns:a16="http://schemas.microsoft.com/office/drawing/2014/main" id="{52B7FBB0-12EC-4EE3-94FA-AA39C890CDF3}"/>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7479" name="Picture 7" descr="hajaatnew">
            <a:extLst>
              <a:ext uri="{FF2B5EF4-FFF2-40B4-BE49-F238E27FC236}">
                <a16:creationId xmlns:a16="http://schemas.microsoft.com/office/drawing/2014/main" id="{C2CF7D8B-FCB8-42A9-BBAF-08EAA5F0BF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26988"/>
            <a:ext cx="9342438" cy="70088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fade/>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1570" name="AutoShape 2">
            <a:extLst>
              <a:ext uri="{FF2B5EF4-FFF2-40B4-BE49-F238E27FC236}">
                <a16:creationId xmlns:a16="http://schemas.microsoft.com/office/drawing/2014/main" id="{97BCC3B6-A2CF-46A4-8AB6-F149D4B5B02D}"/>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261571" name="Rectangle 3">
            <a:extLst>
              <a:ext uri="{FF2B5EF4-FFF2-40B4-BE49-F238E27FC236}">
                <a16:creationId xmlns:a16="http://schemas.microsoft.com/office/drawing/2014/main" id="{6C122251-F848-497F-8E5E-26F300CA31B6}"/>
              </a:ext>
            </a:extLst>
          </p:cNvPr>
          <p:cNvSpPr>
            <a:spLocks noChangeArrowheads="1"/>
          </p:cNvSpPr>
          <p:nvPr/>
        </p:nvSpPr>
        <p:spPr bwMode="auto">
          <a:xfrm>
            <a:off x="611188" y="1390650"/>
            <a:ext cx="7921625"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6500" b="1">
                <a:solidFill>
                  <a:srgbClr val="FFFF00"/>
                </a:solidFill>
                <a:cs typeface="Traditional Arabic" panose="020B0604020202020204" pitchFamily="18" charset="-78"/>
              </a:rPr>
              <a:t>Two Rakaat Namaaz E Hadiya E Ziyarat is recommended to recite.</a:t>
            </a:r>
            <a:endParaRPr lang="en-GB" altLang="en-US" sz="6500" b="1">
              <a:solidFill>
                <a:srgbClr val="FFFF00"/>
              </a:solidFill>
              <a:cs typeface="Traditional Arabic" panose="020B0604020202020204" pitchFamily="18" charset="-78"/>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3170" name="AutoShape 2">
            <a:extLst>
              <a:ext uri="{FF2B5EF4-FFF2-40B4-BE49-F238E27FC236}">
                <a16:creationId xmlns:a16="http://schemas.microsoft.com/office/drawing/2014/main" id="{1C9D27A9-B4C1-4059-AE1F-19729CC15216}"/>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543171" name="Rectangle 3">
            <a:extLst>
              <a:ext uri="{FF2B5EF4-FFF2-40B4-BE49-F238E27FC236}">
                <a16:creationId xmlns:a16="http://schemas.microsoft.com/office/drawing/2014/main" id="{FF935D19-159B-402E-956A-DB4BEB5716B6}"/>
              </a:ext>
            </a:extLst>
          </p:cNvPr>
          <p:cNvSpPr>
            <a:spLocks noChangeArrowheads="1"/>
          </p:cNvSpPr>
          <p:nvPr/>
        </p:nvSpPr>
        <p:spPr bwMode="auto">
          <a:xfrm>
            <a:off x="611188" y="1773238"/>
            <a:ext cx="792162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3600" b="1">
                <a:solidFill>
                  <a:srgbClr val="FFFF00"/>
                </a:solidFill>
                <a:cs typeface="Traditional Arabic" panose="020B0604020202020204" pitchFamily="18" charset="-78"/>
              </a:rPr>
              <a:t>If your heart feels reverence and your eyes shed tears, then you may enter by preceding your right foot to your left one. You may then say the following words:</a:t>
            </a:r>
            <a:endParaRPr lang="en-GB" altLang="en-US" sz="3600" b="1">
              <a:solidFill>
                <a:srgbClr val="FFFF00"/>
              </a:solidFill>
              <a:cs typeface="Traditional Arabic" panose="020B0604020202020204" pitchFamily="18"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43170"/>
                                        </p:tgtEl>
                                        <p:attrNameLst>
                                          <p:attrName>style.visibility</p:attrName>
                                        </p:attrNameLst>
                                      </p:cBhvr>
                                      <p:to>
                                        <p:strVal val="visible"/>
                                      </p:to>
                                    </p:set>
                                    <p:anim calcmode="lin" valueType="num">
                                      <p:cBhvr>
                                        <p:cTn id="7" dur="2000" fill="hold"/>
                                        <p:tgtEl>
                                          <p:spTgt spid="1543170"/>
                                        </p:tgtEl>
                                        <p:attrNameLst>
                                          <p:attrName>ppt_w</p:attrName>
                                        </p:attrNameLst>
                                      </p:cBhvr>
                                      <p:tavLst>
                                        <p:tav tm="0">
                                          <p:val>
                                            <p:fltVal val="0"/>
                                          </p:val>
                                        </p:tav>
                                        <p:tav tm="100000">
                                          <p:val>
                                            <p:strVal val="#ppt_w"/>
                                          </p:val>
                                        </p:tav>
                                      </p:tavLst>
                                    </p:anim>
                                    <p:anim calcmode="lin" valueType="num">
                                      <p:cBhvr>
                                        <p:cTn id="8" dur="2000" fill="hold"/>
                                        <p:tgtEl>
                                          <p:spTgt spid="1543170"/>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543171"/>
                                        </p:tgtEl>
                                        <p:attrNameLst>
                                          <p:attrName>style.visibility</p:attrName>
                                        </p:attrNameLst>
                                      </p:cBhvr>
                                      <p:to>
                                        <p:strVal val="visible"/>
                                      </p:to>
                                    </p:set>
                                    <p:anim calcmode="lin" valueType="num">
                                      <p:cBhvr>
                                        <p:cTn id="11" dur="2000" fill="hold"/>
                                        <p:tgtEl>
                                          <p:spTgt spid="1543171"/>
                                        </p:tgtEl>
                                        <p:attrNameLst>
                                          <p:attrName>ppt_w</p:attrName>
                                        </p:attrNameLst>
                                      </p:cBhvr>
                                      <p:tavLst>
                                        <p:tav tm="0">
                                          <p:val>
                                            <p:fltVal val="0"/>
                                          </p:val>
                                        </p:tav>
                                        <p:tav tm="100000">
                                          <p:val>
                                            <p:strVal val="#ppt_w"/>
                                          </p:val>
                                        </p:tav>
                                      </p:tavLst>
                                    </p:anim>
                                    <p:anim calcmode="lin" valueType="num">
                                      <p:cBhvr>
                                        <p:cTn id="12" dur="2000" fill="hold"/>
                                        <p:tgtEl>
                                          <p:spTgt spid="154317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3171"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4914" name="AutoShape 2">
            <a:extLst>
              <a:ext uri="{FF2B5EF4-FFF2-40B4-BE49-F238E27FC236}">
                <a16:creationId xmlns:a16="http://schemas.microsoft.com/office/drawing/2014/main" id="{A0448A2A-8863-42A9-9947-AF0A0E1DF009}"/>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574915" name="Rectangle 3">
            <a:extLst>
              <a:ext uri="{FF2B5EF4-FFF2-40B4-BE49-F238E27FC236}">
                <a16:creationId xmlns:a16="http://schemas.microsoft.com/office/drawing/2014/main" id="{53D8FC41-C97A-4D95-AE2F-54E2CA90ADC1}"/>
              </a:ext>
            </a:extLst>
          </p:cNvPr>
          <p:cNvSpPr>
            <a:spLocks noChangeArrowheads="1"/>
          </p:cNvSpPr>
          <p:nvPr/>
        </p:nvSpPr>
        <p:spPr bwMode="auto">
          <a:xfrm>
            <a:off x="611188" y="1860550"/>
            <a:ext cx="792162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3600" b="1">
                <a:solidFill>
                  <a:srgbClr val="FFFF00"/>
                </a:solidFill>
                <a:cs typeface="Traditional Arabic" panose="020B0604020202020204" pitchFamily="18" charset="-78"/>
              </a:rPr>
              <a:t>If you intend to leave and bid farewell to the Imam (a), you may stop at the side of the head and say the following words while weeping :</a:t>
            </a:r>
            <a:endParaRPr lang="en-GB" altLang="en-US" sz="3600" b="1">
              <a:solidFill>
                <a:srgbClr val="FFFF00"/>
              </a:solidFill>
              <a:cs typeface="Traditional Arabic" panose="020B0604020202020204" pitchFamily="18"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74914"/>
                                        </p:tgtEl>
                                        <p:attrNameLst>
                                          <p:attrName>style.visibility</p:attrName>
                                        </p:attrNameLst>
                                      </p:cBhvr>
                                      <p:to>
                                        <p:strVal val="visible"/>
                                      </p:to>
                                    </p:set>
                                    <p:anim calcmode="lin" valueType="num">
                                      <p:cBhvr>
                                        <p:cTn id="7" dur="2000" fill="hold"/>
                                        <p:tgtEl>
                                          <p:spTgt spid="1574914"/>
                                        </p:tgtEl>
                                        <p:attrNameLst>
                                          <p:attrName>ppt_w</p:attrName>
                                        </p:attrNameLst>
                                      </p:cBhvr>
                                      <p:tavLst>
                                        <p:tav tm="0">
                                          <p:val>
                                            <p:fltVal val="0"/>
                                          </p:val>
                                        </p:tav>
                                        <p:tav tm="100000">
                                          <p:val>
                                            <p:strVal val="#ppt_w"/>
                                          </p:val>
                                        </p:tav>
                                      </p:tavLst>
                                    </p:anim>
                                    <p:anim calcmode="lin" valueType="num">
                                      <p:cBhvr>
                                        <p:cTn id="8" dur="2000" fill="hold"/>
                                        <p:tgtEl>
                                          <p:spTgt spid="157491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574915"/>
                                        </p:tgtEl>
                                        <p:attrNameLst>
                                          <p:attrName>style.visibility</p:attrName>
                                        </p:attrNameLst>
                                      </p:cBhvr>
                                      <p:to>
                                        <p:strVal val="visible"/>
                                      </p:to>
                                    </p:set>
                                    <p:anim calcmode="lin" valueType="num">
                                      <p:cBhvr>
                                        <p:cTn id="11" dur="2000" fill="hold"/>
                                        <p:tgtEl>
                                          <p:spTgt spid="1574915"/>
                                        </p:tgtEl>
                                        <p:attrNameLst>
                                          <p:attrName>ppt_w</p:attrName>
                                        </p:attrNameLst>
                                      </p:cBhvr>
                                      <p:tavLst>
                                        <p:tav tm="0">
                                          <p:val>
                                            <p:fltVal val="0"/>
                                          </p:val>
                                        </p:tav>
                                        <p:tav tm="100000">
                                          <p:val>
                                            <p:strVal val="#ppt_w"/>
                                          </p:val>
                                        </p:tav>
                                      </p:tavLst>
                                    </p:anim>
                                    <p:anim calcmode="lin" valueType="num">
                                      <p:cBhvr>
                                        <p:cTn id="12" dur="2000" fill="hold"/>
                                        <p:tgtEl>
                                          <p:spTgt spid="15749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4915"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4370" name="Rectangle 2">
            <a:extLst>
              <a:ext uri="{FF2B5EF4-FFF2-40B4-BE49-F238E27FC236}">
                <a16:creationId xmlns:a16="http://schemas.microsoft.com/office/drawing/2014/main" id="{DAAC2879-3C50-4863-88BE-D6A4586B0BA0}"/>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صَلِّ عَلَى مُحَمَّدٍ وَ آلِ مُحَمَّد</a:t>
            </a:r>
            <a:endParaRPr lang="en-US" altLang="en-US" sz="5400">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1594371" name="Rectangle 3">
            <a:extLst>
              <a:ext uri="{FF2B5EF4-FFF2-40B4-BE49-F238E27FC236}">
                <a16:creationId xmlns:a16="http://schemas.microsoft.com/office/drawing/2014/main" id="{BB334CE4-4E2F-4139-BA18-09148D71FFC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All</a:t>
            </a:r>
            <a:r>
              <a:rPr lang="en-US" altLang="en-US" sz="3200" b="1">
                <a:latin typeface="Al-Arial"/>
                <a:ea typeface="MS Mincho" panose="02020609040205080304" pitchFamily="49" charset="-128"/>
                <a:cs typeface="MS Mincho" panose="02020609040205080304" pitchFamily="49" charset="-128"/>
              </a:rPr>
              <a:t>á</a:t>
            </a:r>
            <a:r>
              <a:rPr lang="en-US" altLang="en-US" sz="3200" b="1">
                <a:latin typeface="Arial" panose="020B0604020202020204" pitchFamily="34" charset="0"/>
                <a:ea typeface="MS Mincho" panose="02020609040205080304" pitchFamily="49" charset="-128"/>
                <a:cs typeface="MS Mincho" panose="02020609040205080304" pitchFamily="49" charset="-128"/>
              </a:rPr>
              <a:t>h bless Muhammad and the family of Muhammad.</a:t>
            </a:r>
          </a:p>
        </p:txBody>
      </p:sp>
      <p:sp>
        <p:nvSpPr>
          <p:cNvPr id="1594372" name="Text Box 4">
            <a:extLst>
              <a:ext uri="{FF2B5EF4-FFF2-40B4-BE49-F238E27FC236}">
                <a16:creationId xmlns:a16="http://schemas.microsoft.com/office/drawing/2014/main" id="{48CD158C-1B57-460E-8F1C-E918C3F38DA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3890" name="Rectangle 2">
            <a:extLst>
              <a:ext uri="{FF2B5EF4-FFF2-40B4-BE49-F238E27FC236}">
                <a16:creationId xmlns:a16="http://schemas.microsoft.com/office/drawing/2014/main" id="{AF8F6AC2-0EAF-4D8E-B50F-045021DB2DB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مَوْلاَيَ</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سَلاَمَ مُوَدِّعٍ لاََ قَالٍ وَلاَ سَئِمٍ</a:t>
            </a:r>
            <a:r>
              <a:rPr lang="en-US" altLang="en-US" sz="5400">
                <a:latin typeface="Times New Roman" panose="02020603050405020304" pitchFamily="18" charset="0"/>
                <a:cs typeface="Simplified Arabic" panose="02020603050405020304" pitchFamily="18" charset="-78"/>
              </a:rPr>
              <a:t> </a:t>
            </a:r>
          </a:p>
        </p:txBody>
      </p:sp>
      <p:sp>
        <p:nvSpPr>
          <p:cNvPr id="1573891" name="Rectangle 3">
            <a:extLst>
              <a:ext uri="{FF2B5EF4-FFF2-40B4-BE49-F238E27FC236}">
                <a16:creationId xmlns:a16="http://schemas.microsoft.com/office/drawing/2014/main" id="{A40A8CC3-E515-4898-B791-E6FB6ABDAA4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Peace be upon you, O my master. </a:t>
            </a:r>
          </a:p>
          <a:p>
            <a:r>
              <a:rPr lang="en-US" altLang="en-US" sz="3200" b="1">
                <a:latin typeface="Arial" panose="020B0604020202020204" pitchFamily="34" charset="0"/>
              </a:rPr>
              <a:t>This is the greeting of one who has to bid you farewell although he is neither bored with you nor tired of you. </a:t>
            </a:r>
          </a:p>
        </p:txBody>
      </p:sp>
      <p:sp>
        <p:nvSpPr>
          <p:cNvPr id="1573892" name="Text Box 4">
            <a:extLst>
              <a:ext uri="{FF2B5EF4-FFF2-40B4-BE49-F238E27FC236}">
                <a16:creationId xmlns:a16="http://schemas.microsoft.com/office/drawing/2014/main" id="{35D2E2F5-9ECF-416E-AD60-96EBE3897BE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5938" name="Rectangle 2">
            <a:extLst>
              <a:ext uri="{FF2B5EF4-FFF2-40B4-BE49-F238E27FC236}">
                <a16:creationId xmlns:a16="http://schemas.microsoft.com/office/drawing/2014/main" id="{879692CD-693D-452D-8CE6-F979668EC09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فَإِنْ انْصَرِفْ فَلاَ عَنْ مَلاَلَةٍ</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وَإِنْ اقِمْ فَلاَ عَنْ سُوءِ ظَنٍّ</a:t>
            </a:r>
            <a:r>
              <a:rPr lang="en-US" altLang="en-US" sz="5400">
                <a:latin typeface="Times New Roman" panose="02020603050405020304" pitchFamily="18" charset="0"/>
                <a:cs typeface="Simplified Arabic" panose="02020603050405020304" pitchFamily="18" charset="-78"/>
              </a:rPr>
              <a:t> </a:t>
            </a:r>
          </a:p>
        </p:txBody>
      </p:sp>
      <p:sp>
        <p:nvSpPr>
          <p:cNvPr id="1575939" name="Rectangle 3">
            <a:extLst>
              <a:ext uri="{FF2B5EF4-FFF2-40B4-BE49-F238E27FC236}">
                <a16:creationId xmlns:a16="http://schemas.microsoft.com/office/drawing/2014/main" id="{250FDDC6-8688-430A-95C9-DFBFC7198E4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If I leave (you), this is not because of weariness, </a:t>
            </a:r>
          </a:p>
          <a:p>
            <a:r>
              <a:rPr lang="en-US" altLang="en-US" sz="3200" b="1">
                <a:latin typeface="Arial" panose="020B0604020202020204" pitchFamily="34" charset="0"/>
              </a:rPr>
              <a:t>and if I reside, this is not because of mistrusting </a:t>
            </a:r>
          </a:p>
        </p:txBody>
      </p:sp>
      <p:sp>
        <p:nvSpPr>
          <p:cNvPr id="1575940" name="Text Box 4">
            <a:extLst>
              <a:ext uri="{FF2B5EF4-FFF2-40B4-BE49-F238E27FC236}">
                <a16:creationId xmlns:a16="http://schemas.microsoft.com/office/drawing/2014/main" id="{AEDE427F-D70E-4BFB-AD55-967FFFBF000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62" name="Rectangle 2">
            <a:extLst>
              <a:ext uri="{FF2B5EF4-FFF2-40B4-BE49-F238E27FC236}">
                <a16:creationId xmlns:a16="http://schemas.microsoft.com/office/drawing/2014/main" id="{86BBF632-48EE-469C-9476-45FBD14CFD9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بِمَا وَعَدَ ٱللَّهُ ٱلصَّابِرِينَ</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يَا مَوْلاَيَ لاََ جَعَلَهُ ٱللَّهُ آخِرَ ٱلْعَهْدِ مِنِّي لِزِيَارَتِكَ</a:t>
            </a:r>
            <a:r>
              <a:rPr lang="en-US" altLang="en-US" sz="5400">
                <a:latin typeface="Times New Roman" panose="02020603050405020304" pitchFamily="18" charset="0"/>
                <a:cs typeface="Simplified Arabic" panose="02020603050405020304" pitchFamily="18" charset="-78"/>
              </a:rPr>
              <a:t> </a:t>
            </a:r>
          </a:p>
        </p:txBody>
      </p:sp>
      <p:sp>
        <p:nvSpPr>
          <p:cNvPr id="1576963" name="Rectangle 3">
            <a:extLst>
              <a:ext uri="{FF2B5EF4-FFF2-40B4-BE49-F238E27FC236}">
                <a16:creationId xmlns:a16="http://schemas.microsoft.com/office/drawing/2014/main" id="{154C0D33-3D89-4B57-8446-221E324C9101}"/>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the promise that Allah has made for the serene ones. </a:t>
            </a:r>
          </a:p>
          <a:p>
            <a:r>
              <a:rPr lang="en-US" altLang="en-US" sz="3200" b="1">
                <a:latin typeface="Arial" panose="020B0604020202020204" pitchFamily="34" charset="0"/>
              </a:rPr>
              <a:t>O my master, may Allah not decide this time of my visit to you to be the last </a:t>
            </a:r>
          </a:p>
        </p:txBody>
      </p:sp>
      <p:sp>
        <p:nvSpPr>
          <p:cNvPr id="1576964" name="Text Box 4">
            <a:extLst>
              <a:ext uri="{FF2B5EF4-FFF2-40B4-BE49-F238E27FC236}">
                <a16:creationId xmlns:a16="http://schemas.microsoft.com/office/drawing/2014/main" id="{7FBB48CA-8694-4796-8105-7FFC728EB1F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986" name="Rectangle 2">
            <a:extLst>
              <a:ext uri="{FF2B5EF4-FFF2-40B4-BE49-F238E27FC236}">
                <a16:creationId xmlns:a16="http://schemas.microsoft.com/office/drawing/2014/main" id="{627E1659-5BFB-4517-BE75-685418CE2940}"/>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وَرَزَقَنِيَ ٱلْعَوْدَ إِلَيْكَ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وَٱلْمَقَامَ فِي حَرَمِكَ</a:t>
            </a:r>
            <a:r>
              <a:rPr lang="en-US" altLang="en-US" sz="5400">
                <a:latin typeface="Times New Roman" panose="02020603050405020304" pitchFamily="18" charset="0"/>
                <a:cs typeface="Simplified Arabic" panose="02020603050405020304" pitchFamily="18" charset="-78"/>
              </a:rPr>
              <a:t> </a:t>
            </a:r>
          </a:p>
        </p:txBody>
      </p:sp>
      <p:sp>
        <p:nvSpPr>
          <p:cNvPr id="1577987" name="Rectangle 3">
            <a:extLst>
              <a:ext uri="{FF2B5EF4-FFF2-40B4-BE49-F238E27FC236}">
                <a16:creationId xmlns:a16="http://schemas.microsoft.com/office/drawing/2014/main" id="{503E533E-C953-4A24-9FCC-90C434B4916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and may He endue me with more chances to re-visit you, </a:t>
            </a:r>
          </a:p>
          <a:p>
            <a:r>
              <a:rPr lang="en-US" altLang="en-US" sz="3200" b="1">
                <a:latin typeface="Arial" panose="020B0604020202020204" pitchFamily="34" charset="0"/>
              </a:rPr>
              <a:t>to reside in your sanctuary, </a:t>
            </a:r>
          </a:p>
        </p:txBody>
      </p:sp>
      <p:sp>
        <p:nvSpPr>
          <p:cNvPr id="1577988" name="Text Box 4">
            <a:extLst>
              <a:ext uri="{FF2B5EF4-FFF2-40B4-BE49-F238E27FC236}">
                <a16:creationId xmlns:a16="http://schemas.microsoft.com/office/drawing/2014/main" id="{4DDB92F0-5DCA-44C8-8D1A-5BAAD9B1215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9010" name="Rectangle 2">
            <a:extLst>
              <a:ext uri="{FF2B5EF4-FFF2-40B4-BE49-F238E27FC236}">
                <a16:creationId xmlns:a16="http://schemas.microsoft.com/office/drawing/2014/main" id="{F213DD78-665B-4209-BEC0-6B9F8694D95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وَٱلْكَوْنَ فِي مَشْهَدِكَ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آمِينَ رَبَّ ٱلْعَالَمِينَ</a:t>
            </a:r>
            <a:r>
              <a:rPr lang="en-US" altLang="en-US" sz="5400">
                <a:latin typeface="Times New Roman" panose="02020603050405020304" pitchFamily="18" charset="0"/>
                <a:cs typeface="Simplified Arabic" panose="02020603050405020304" pitchFamily="18" charset="-78"/>
              </a:rPr>
              <a:t> </a:t>
            </a:r>
          </a:p>
        </p:txBody>
      </p:sp>
      <p:sp>
        <p:nvSpPr>
          <p:cNvPr id="1579011" name="Rectangle 3">
            <a:extLst>
              <a:ext uri="{FF2B5EF4-FFF2-40B4-BE49-F238E27FC236}">
                <a16:creationId xmlns:a16="http://schemas.microsoft.com/office/drawing/2014/main" id="{5EA61622-D658-47DC-94D1-460D3962715F}"/>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and to be in your presence. </a:t>
            </a:r>
          </a:p>
          <a:p>
            <a:r>
              <a:rPr lang="en-US" altLang="en-US" sz="3200" b="1">
                <a:latin typeface="Arial" panose="020B0604020202020204" pitchFamily="34" charset="0"/>
              </a:rPr>
              <a:t>Respond to me, O Lord of the worlds! </a:t>
            </a:r>
          </a:p>
        </p:txBody>
      </p:sp>
      <p:sp>
        <p:nvSpPr>
          <p:cNvPr id="1579012" name="Text Box 4">
            <a:extLst>
              <a:ext uri="{FF2B5EF4-FFF2-40B4-BE49-F238E27FC236}">
                <a16:creationId xmlns:a16="http://schemas.microsoft.com/office/drawing/2014/main" id="{6B0676F5-1B35-4D67-BF29-87EB7A84A95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5394" name="AutoShape 2">
            <a:extLst>
              <a:ext uri="{FF2B5EF4-FFF2-40B4-BE49-F238E27FC236}">
                <a16:creationId xmlns:a16="http://schemas.microsoft.com/office/drawing/2014/main" id="{8B5C7923-35EC-4D90-966B-F50E839F870F}"/>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595395" name="Rectangle 3">
            <a:extLst>
              <a:ext uri="{FF2B5EF4-FFF2-40B4-BE49-F238E27FC236}">
                <a16:creationId xmlns:a16="http://schemas.microsoft.com/office/drawing/2014/main" id="{3D12C4BD-26D0-4E6B-8D25-5447A99DAEF5}"/>
              </a:ext>
            </a:extLst>
          </p:cNvPr>
          <p:cNvSpPr>
            <a:spLocks noChangeArrowheads="1"/>
          </p:cNvSpPr>
          <p:nvPr/>
        </p:nvSpPr>
        <p:spPr bwMode="auto">
          <a:xfrm>
            <a:off x="900113" y="1052513"/>
            <a:ext cx="7273925"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3600" b="1">
                <a:solidFill>
                  <a:srgbClr val="FFFF00"/>
                </a:solidFill>
                <a:cs typeface="Traditional Arabic" panose="020B0604020202020204" pitchFamily="18" charset="-78"/>
              </a:rPr>
              <a:t>You may then kiss the holy Zarih and try to pass your entire body over it, because this holy Zarih is security and protection. You may then leave it by walking backwards without showing your back to the holy Zarih. You may say the following words:</a:t>
            </a:r>
            <a:endParaRPr lang="en-GB" altLang="en-US" sz="3600" b="1">
              <a:solidFill>
                <a:srgbClr val="FFFF00"/>
              </a:solidFill>
              <a:cs typeface="Traditional Arabic" panose="020B0604020202020204" pitchFamily="18"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95394"/>
                                        </p:tgtEl>
                                        <p:attrNameLst>
                                          <p:attrName>style.visibility</p:attrName>
                                        </p:attrNameLst>
                                      </p:cBhvr>
                                      <p:to>
                                        <p:strVal val="visible"/>
                                      </p:to>
                                    </p:set>
                                    <p:anim calcmode="lin" valueType="num">
                                      <p:cBhvr>
                                        <p:cTn id="7" dur="2000" fill="hold"/>
                                        <p:tgtEl>
                                          <p:spTgt spid="1595394"/>
                                        </p:tgtEl>
                                        <p:attrNameLst>
                                          <p:attrName>ppt_w</p:attrName>
                                        </p:attrNameLst>
                                      </p:cBhvr>
                                      <p:tavLst>
                                        <p:tav tm="0">
                                          <p:val>
                                            <p:fltVal val="0"/>
                                          </p:val>
                                        </p:tav>
                                        <p:tav tm="100000">
                                          <p:val>
                                            <p:strVal val="#ppt_w"/>
                                          </p:val>
                                        </p:tav>
                                      </p:tavLst>
                                    </p:anim>
                                    <p:anim calcmode="lin" valueType="num">
                                      <p:cBhvr>
                                        <p:cTn id="8" dur="2000" fill="hold"/>
                                        <p:tgtEl>
                                          <p:spTgt spid="159539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595395"/>
                                        </p:tgtEl>
                                        <p:attrNameLst>
                                          <p:attrName>style.visibility</p:attrName>
                                        </p:attrNameLst>
                                      </p:cBhvr>
                                      <p:to>
                                        <p:strVal val="visible"/>
                                      </p:to>
                                    </p:set>
                                    <p:anim calcmode="lin" valueType="num">
                                      <p:cBhvr>
                                        <p:cTn id="11" dur="2000" fill="hold"/>
                                        <p:tgtEl>
                                          <p:spTgt spid="1595395"/>
                                        </p:tgtEl>
                                        <p:attrNameLst>
                                          <p:attrName>ppt_w</p:attrName>
                                        </p:attrNameLst>
                                      </p:cBhvr>
                                      <p:tavLst>
                                        <p:tav tm="0">
                                          <p:val>
                                            <p:fltVal val="0"/>
                                          </p:val>
                                        </p:tav>
                                        <p:tav tm="100000">
                                          <p:val>
                                            <p:strVal val="#ppt_w"/>
                                          </p:val>
                                        </p:tav>
                                      </p:tavLst>
                                    </p:anim>
                                    <p:anim calcmode="lin" valueType="num">
                                      <p:cBhvr>
                                        <p:cTn id="12" dur="2000" fill="hold"/>
                                        <p:tgtEl>
                                          <p:spTgt spid="159539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5395" grpId="0"/>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0034" name="Rectangle 2">
            <a:extLst>
              <a:ext uri="{FF2B5EF4-FFF2-40B4-BE49-F238E27FC236}">
                <a16:creationId xmlns:a16="http://schemas.microsoft.com/office/drawing/2014/main" id="{86ACA1CD-E4D8-430F-BA22-84B7DA34325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بَابَ ٱلْمَقَامِ</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اَلسَّلاَمُ عَلَيْكَ يَا شَرِيكَ ٱلْقُرْآنِ</a:t>
            </a:r>
            <a:r>
              <a:rPr lang="en-US" altLang="en-US" sz="5400">
                <a:latin typeface="Times New Roman" panose="02020603050405020304" pitchFamily="18" charset="0"/>
                <a:cs typeface="Simplified Arabic" panose="02020603050405020304" pitchFamily="18" charset="-78"/>
              </a:rPr>
              <a:t> </a:t>
            </a:r>
          </a:p>
        </p:txBody>
      </p:sp>
      <p:sp>
        <p:nvSpPr>
          <p:cNvPr id="1580035" name="Rectangle 3">
            <a:extLst>
              <a:ext uri="{FF2B5EF4-FFF2-40B4-BE49-F238E27FC236}">
                <a16:creationId xmlns:a16="http://schemas.microsoft.com/office/drawing/2014/main" id="{5A2401C2-694D-453C-B5E8-3CA63987F58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Peace be upon you, O door to the High Position. </a:t>
            </a:r>
          </a:p>
          <a:p>
            <a:r>
              <a:rPr lang="en-US" altLang="en-US" sz="3200" b="1">
                <a:latin typeface="Arial" panose="020B0604020202020204" pitchFamily="34" charset="0"/>
              </a:rPr>
              <a:t>Peace be upon you, O partner of the Quran. </a:t>
            </a:r>
          </a:p>
        </p:txBody>
      </p:sp>
      <p:sp>
        <p:nvSpPr>
          <p:cNvPr id="1580036" name="Text Box 4">
            <a:extLst>
              <a:ext uri="{FF2B5EF4-FFF2-40B4-BE49-F238E27FC236}">
                <a16:creationId xmlns:a16="http://schemas.microsoft.com/office/drawing/2014/main" id="{8AFDDD2B-7456-4758-B84A-283BC7B42FE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1058" name="Rectangle 2">
            <a:extLst>
              <a:ext uri="{FF2B5EF4-FFF2-40B4-BE49-F238E27FC236}">
                <a16:creationId xmlns:a16="http://schemas.microsoft.com/office/drawing/2014/main" id="{117734C9-A8EF-42EC-9ADE-C4432789FAC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حُجَّةَ ٱلْخِصَامِ</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اَلسَّلاَمُ عَلَيْكَ يَا سَفِينَةَ ٱلنَّجَاةِ</a:t>
            </a:r>
            <a:r>
              <a:rPr lang="en-US" altLang="en-US" sz="5400">
                <a:latin typeface="Times New Roman" panose="02020603050405020304" pitchFamily="18" charset="0"/>
                <a:cs typeface="Simplified Arabic" panose="02020603050405020304" pitchFamily="18" charset="-78"/>
              </a:rPr>
              <a:t> </a:t>
            </a:r>
          </a:p>
        </p:txBody>
      </p:sp>
      <p:sp>
        <p:nvSpPr>
          <p:cNvPr id="1581059" name="Rectangle 3">
            <a:extLst>
              <a:ext uri="{FF2B5EF4-FFF2-40B4-BE49-F238E27FC236}">
                <a16:creationId xmlns:a16="http://schemas.microsoft.com/office/drawing/2014/main" id="{76887EEE-A2CC-4327-A341-5F6B3F44EF7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Peace be upon you, O argument against disputants. </a:t>
            </a:r>
          </a:p>
          <a:p>
            <a:r>
              <a:rPr lang="en-US" altLang="en-US" sz="3200" b="1">
                <a:latin typeface="Arial" panose="020B0604020202020204" pitchFamily="34" charset="0"/>
              </a:rPr>
              <a:t>Peace be upon you, O ark of salvation. </a:t>
            </a:r>
          </a:p>
        </p:txBody>
      </p:sp>
      <p:sp>
        <p:nvSpPr>
          <p:cNvPr id="1581060" name="Text Box 4">
            <a:extLst>
              <a:ext uri="{FF2B5EF4-FFF2-40B4-BE49-F238E27FC236}">
                <a16:creationId xmlns:a16="http://schemas.microsoft.com/office/drawing/2014/main" id="{658760BA-B20C-40A6-86EF-B33EA01D982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02" name="Rectangle 2">
            <a:extLst>
              <a:ext uri="{FF2B5EF4-FFF2-40B4-BE49-F238E27FC236}">
                <a16:creationId xmlns:a16="http://schemas.microsoft.com/office/drawing/2014/main" id="{F558CD64-5A2B-4FAF-8337-6609CB1D3A9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بِسْمِ ٱللَّهِ وَبِٱللَّهِ</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وَفِي سَبِيلِ ٱللَّهِ</a:t>
            </a:r>
            <a:r>
              <a:rPr lang="en-US" altLang="en-US" sz="5400">
                <a:latin typeface="Times New Roman" panose="02020603050405020304" pitchFamily="18" charset="0"/>
                <a:cs typeface="Simplified Arabic" panose="02020603050405020304" pitchFamily="18" charset="-78"/>
              </a:rPr>
              <a:t> </a:t>
            </a:r>
          </a:p>
        </p:txBody>
      </p:sp>
      <p:sp>
        <p:nvSpPr>
          <p:cNvPr id="1536003" name="Rectangle 3">
            <a:extLst>
              <a:ext uri="{FF2B5EF4-FFF2-40B4-BE49-F238E27FC236}">
                <a16:creationId xmlns:a16="http://schemas.microsoft.com/office/drawing/2014/main" id="{F229CEB5-0CA8-44BC-B255-7BDEBDAEDDD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In the Name of Allah (I begin), in Allah (I trust), </a:t>
            </a:r>
          </a:p>
          <a:p>
            <a:r>
              <a:rPr lang="en-US" altLang="en-US" sz="3200" b="1">
                <a:latin typeface="Arial" panose="020B0604020202020204" pitchFamily="34" charset="0"/>
              </a:rPr>
              <a:t>on the way of Allah (I proceed), </a:t>
            </a:r>
          </a:p>
        </p:txBody>
      </p:sp>
      <p:sp>
        <p:nvSpPr>
          <p:cNvPr id="1536004" name="Text Box 4">
            <a:extLst>
              <a:ext uri="{FF2B5EF4-FFF2-40B4-BE49-F238E27FC236}">
                <a16:creationId xmlns:a16="http://schemas.microsoft.com/office/drawing/2014/main" id="{45FFA5BE-0229-4525-BE72-F38FB5DE683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2082" name="Rectangle 2">
            <a:extLst>
              <a:ext uri="{FF2B5EF4-FFF2-40B4-BE49-F238E27FC236}">
                <a16:creationId xmlns:a16="http://schemas.microsoft.com/office/drawing/2014/main" id="{7716DF36-8E55-433D-9506-38131FD694B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عَلَيْكُمْ يَا مَلاَئِكَةَ رَبِّي</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ٱلْمُقِيمِينَ فِي هٰذَا ٱلْحَرَمِ</a:t>
            </a:r>
            <a:r>
              <a:rPr lang="en-US" altLang="en-US" sz="5400">
                <a:latin typeface="Times New Roman" panose="02020603050405020304" pitchFamily="18" charset="0"/>
                <a:cs typeface="Simplified Arabic" panose="02020603050405020304" pitchFamily="18" charset="-78"/>
              </a:rPr>
              <a:t> </a:t>
            </a:r>
          </a:p>
        </p:txBody>
      </p:sp>
      <p:sp>
        <p:nvSpPr>
          <p:cNvPr id="1582083" name="Rectangle 3">
            <a:extLst>
              <a:ext uri="{FF2B5EF4-FFF2-40B4-BE49-F238E27FC236}">
                <a16:creationId xmlns:a16="http://schemas.microsoft.com/office/drawing/2014/main" id="{3D907F5B-D677-4688-81C5-6587F3C1B25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Peace be upon you all, O angels of my Lord </a:t>
            </a:r>
          </a:p>
          <a:p>
            <a:r>
              <a:rPr lang="en-US" altLang="en-US" sz="3200" b="1">
                <a:latin typeface="Arial" panose="020B0604020202020204" pitchFamily="34" charset="0"/>
              </a:rPr>
              <a:t>who are residing in this sanctuary. </a:t>
            </a:r>
          </a:p>
        </p:txBody>
      </p:sp>
      <p:sp>
        <p:nvSpPr>
          <p:cNvPr id="1582084" name="Text Box 4">
            <a:extLst>
              <a:ext uri="{FF2B5EF4-FFF2-40B4-BE49-F238E27FC236}">
                <a16:creationId xmlns:a16="http://schemas.microsoft.com/office/drawing/2014/main" id="{F18AFAA7-F90A-47F5-9DD9-B8419DCC29C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3106" name="Rectangle 2">
            <a:extLst>
              <a:ext uri="{FF2B5EF4-FFF2-40B4-BE49-F238E27FC236}">
                <a16:creationId xmlns:a16="http://schemas.microsoft.com/office/drawing/2014/main" id="{646394BD-7C12-4586-ACFC-B4C20747D34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ابَداً</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مَا بَقِيتُ وَبَقِيَ ٱللَّيْلُ وَٱلنَّهَارُ</a:t>
            </a:r>
            <a:r>
              <a:rPr lang="en-US" altLang="en-US" sz="5400">
                <a:latin typeface="Times New Roman" panose="02020603050405020304" pitchFamily="18" charset="0"/>
                <a:cs typeface="Simplified Arabic" panose="02020603050405020304" pitchFamily="18" charset="-78"/>
              </a:rPr>
              <a:t> </a:t>
            </a:r>
          </a:p>
        </p:txBody>
      </p:sp>
      <p:sp>
        <p:nvSpPr>
          <p:cNvPr id="1583107" name="Rectangle 3">
            <a:extLst>
              <a:ext uri="{FF2B5EF4-FFF2-40B4-BE49-F238E27FC236}">
                <a16:creationId xmlns:a16="http://schemas.microsoft.com/office/drawing/2014/main" id="{BE6BB3BB-7BCF-4F3A-BFE4-42BA4A8E31E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Peace be upon you forever </a:t>
            </a:r>
          </a:p>
          <a:p>
            <a:r>
              <a:rPr lang="en-US" altLang="en-US" sz="3200" b="1">
                <a:latin typeface="Arial" panose="020B0604020202020204" pitchFamily="34" charset="0"/>
              </a:rPr>
              <a:t>as long as I am existent and as long as there are day and night. </a:t>
            </a:r>
          </a:p>
        </p:txBody>
      </p:sp>
      <p:sp>
        <p:nvSpPr>
          <p:cNvPr id="1583108" name="Text Box 4">
            <a:extLst>
              <a:ext uri="{FF2B5EF4-FFF2-40B4-BE49-F238E27FC236}">
                <a16:creationId xmlns:a16="http://schemas.microsoft.com/office/drawing/2014/main" id="{495C692B-0283-43F1-9BCC-4B3130A2E7A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4130" name="Rectangle 2">
            <a:extLst>
              <a:ext uri="{FF2B5EF4-FFF2-40B4-BE49-F238E27FC236}">
                <a16:creationId xmlns:a16="http://schemas.microsoft.com/office/drawing/2014/main" id="{BBD452D0-A8A6-48CF-8901-C2DC0469F5C2}"/>
              </a:ext>
            </a:extLst>
          </p:cNvPr>
          <p:cNvSpPr>
            <a:spLocks noGrp="1" noChangeArrowheads="1"/>
          </p:cNvSpPr>
          <p:nvPr>
            <p:ph type="ctrTitle"/>
          </p:nvPr>
        </p:nvSpPr>
        <p:spPr>
          <a:xfrm>
            <a:off x="250825" y="18145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إِنَّا لِلَّهِ وَإِنَّا إِلَيْهِ رَاجِعُونَ</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وَلاَ حَوْلَ وَلاَ قُوَّةَ إِلاَّ بِٱللَّهِ ٱلْعَلِيِّ ٱلْعَظِيمِ</a:t>
            </a:r>
            <a:r>
              <a:rPr lang="en-US" altLang="en-US" sz="5400">
                <a:latin typeface="Times New Roman" panose="02020603050405020304" pitchFamily="18" charset="0"/>
                <a:cs typeface="Simplified Arabic" panose="02020603050405020304" pitchFamily="18" charset="-78"/>
              </a:rPr>
              <a:t> </a:t>
            </a:r>
          </a:p>
        </p:txBody>
      </p:sp>
      <p:sp>
        <p:nvSpPr>
          <p:cNvPr id="1584131" name="Rectangle 3">
            <a:extLst>
              <a:ext uri="{FF2B5EF4-FFF2-40B4-BE49-F238E27FC236}">
                <a16:creationId xmlns:a16="http://schemas.microsoft.com/office/drawing/2014/main" id="{C6A064D4-4A55-4974-83BA-0C4ABC700634}"/>
              </a:ext>
            </a:extLst>
          </p:cNvPr>
          <p:cNvSpPr>
            <a:spLocks noGrp="1" noChangeArrowheads="1"/>
          </p:cNvSpPr>
          <p:nvPr>
            <p:ph type="subTitle" idx="1"/>
          </p:nvPr>
        </p:nvSpPr>
        <p:spPr>
          <a:xfrm>
            <a:off x="323850" y="3763963"/>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To Allah we belong and to Him is our return. </a:t>
            </a:r>
          </a:p>
          <a:p>
            <a:r>
              <a:rPr lang="en-US" altLang="en-US" sz="3200" b="1">
                <a:latin typeface="Arial" panose="020B0604020202020204" pitchFamily="34" charset="0"/>
              </a:rPr>
              <a:t>There is neither might nor power except with Allah the All-high and All-great. </a:t>
            </a:r>
          </a:p>
        </p:txBody>
      </p:sp>
      <p:sp>
        <p:nvSpPr>
          <p:cNvPr id="1584132" name="Text Box 4">
            <a:extLst>
              <a:ext uri="{FF2B5EF4-FFF2-40B4-BE49-F238E27FC236}">
                <a16:creationId xmlns:a16="http://schemas.microsoft.com/office/drawing/2014/main" id="{A0530F26-06DD-4820-BBC2-C43FE3011A0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584134" name="Rectangle 6">
            <a:extLst>
              <a:ext uri="{FF2B5EF4-FFF2-40B4-BE49-F238E27FC236}">
                <a16:creationId xmlns:a16="http://schemas.microsoft.com/office/drawing/2014/main" id="{F500C882-0616-4E31-80FF-0CF105CE26CC}"/>
              </a:ext>
            </a:extLst>
          </p:cNvPr>
          <p:cNvSpPr>
            <a:spLocks noChangeArrowheads="1"/>
          </p:cNvSpPr>
          <p:nvPr/>
        </p:nvSpPr>
        <p:spPr bwMode="auto">
          <a:xfrm>
            <a:off x="468313" y="668338"/>
            <a:ext cx="8280400" cy="457200"/>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also say the</a:t>
            </a:r>
            <a:r>
              <a:rPr lang="en-US" altLang="en-US"/>
              <a:t> </a:t>
            </a:r>
            <a:r>
              <a:rPr lang="en-US" altLang="en-US" sz="2000" b="1">
                <a:solidFill>
                  <a:srgbClr val="FFFF00"/>
                </a:solidFill>
                <a:cs typeface="Traditional Arabic" panose="020B0604020202020204" pitchFamily="18" charset="-78"/>
              </a:rPr>
              <a:t>following words :</a:t>
            </a:r>
          </a:p>
        </p:txBody>
      </p:sp>
    </p:spTree>
  </p:cSld>
  <p:clrMapOvr>
    <a:masterClrMapping/>
  </p:clrMapOvr>
  <p:transition advClick="0">
    <p:fade/>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42" name="Rectangle 2">
            <a:extLst>
              <a:ext uri="{FF2B5EF4-FFF2-40B4-BE49-F238E27FC236}">
                <a16:creationId xmlns:a16="http://schemas.microsoft.com/office/drawing/2014/main" id="{FE6AF004-3E23-4613-9C60-69C4E7DB587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صَلِّ عَلَى مُحَمَّدٍ وَ آلِ مُحَمَّد</a:t>
            </a:r>
            <a:endParaRPr lang="en-US" altLang="en-US" sz="5400">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1597443" name="Rectangle 3">
            <a:extLst>
              <a:ext uri="{FF2B5EF4-FFF2-40B4-BE49-F238E27FC236}">
                <a16:creationId xmlns:a16="http://schemas.microsoft.com/office/drawing/2014/main" id="{0D44BA5C-7D66-43A7-86EF-D8F8E2259FA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All</a:t>
            </a:r>
            <a:r>
              <a:rPr lang="en-US" altLang="en-US" sz="3200" b="1">
                <a:latin typeface="Al-Arial"/>
                <a:ea typeface="MS Mincho" panose="02020609040205080304" pitchFamily="49" charset="-128"/>
                <a:cs typeface="MS Mincho" panose="02020609040205080304" pitchFamily="49" charset="-128"/>
              </a:rPr>
              <a:t>á</a:t>
            </a:r>
            <a:r>
              <a:rPr lang="en-US" altLang="en-US" sz="3200" b="1">
                <a:latin typeface="Arial" panose="020B0604020202020204" pitchFamily="34" charset="0"/>
                <a:ea typeface="MS Mincho" panose="02020609040205080304" pitchFamily="49" charset="-128"/>
                <a:cs typeface="MS Mincho" panose="02020609040205080304" pitchFamily="49" charset="-128"/>
              </a:rPr>
              <a:t>h bless Muhammad and the family of Muhammad.</a:t>
            </a:r>
          </a:p>
        </p:txBody>
      </p:sp>
      <p:sp>
        <p:nvSpPr>
          <p:cNvPr id="1597444" name="Text Box 4">
            <a:extLst>
              <a:ext uri="{FF2B5EF4-FFF2-40B4-BE49-F238E27FC236}">
                <a16:creationId xmlns:a16="http://schemas.microsoft.com/office/drawing/2014/main" id="{EF7D9735-C956-4056-9C85-AF6597F200D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6418" name="AutoShape 2">
            <a:extLst>
              <a:ext uri="{FF2B5EF4-FFF2-40B4-BE49-F238E27FC236}">
                <a16:creationId xmlns:a16="http://schemas.microsoft.com/office/drawing/2014/main" id="{5A6BC35F-67A0-40D0-B94A-51A4E23AF7BD}"/>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596419" name="Rectangle 3">
            <a:extLst>
              <a:ext uri="{FF2B5EF4-FFF2-40B4-BE49-F238E27FC236}">
                <a16:creationId xmlns:a16="http://schemas.microsoft.com/office/drawing/2014/main" id="{9E8F00FD-D1F8-4127-82B3-4C04234C303A}"/>
              </a:ext>
            </a:extLst>
          </p:cNvPr>
          <p:cNvSpPr>
            <a:spLocks noChangeArrowheads="1"/>
          </p:cNvSpPr>
          <p:nvPr/>
        </p:nvSpPr>
        <p:spPr bwMode="auto">
          <a:xfrm>
            <a:off x="900113" y="1268413"/>
            <a:ext cx="7273925"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600" b="1">
                <a:solidFill>
                  <a:srgbClr val="FFFF00"/>
                </a:solidFill>
                <a:cs typeface="Traditional Arabic" panose="020B0604020202020204" pitchFamily="18" charset="-78"/>
              </a:rPr>
              <a:t>You may then leave.</a:t>
            </a:r>
          </a:p>
          <a:p>
            <a:r>
              <a:rPr lang="en-US" altLang="en-US" sz="3600" b="1">
                <a:solidFill>
                  <a:srgbClr val="FFFF00"/>
                </a:solidFill>
                <a:cs typeface="Traditional Arabic" panose="020B0604020202020204" pitchFamily="18" charset="-78"/>
              </a:rPr>
              <a:t>Sayyid Ibn Tawus and Muhammad ibn al-Mashhadi said, “If you do all these devotional acts (correctly), you will be as if you have visited Almighty Allah in His Divine Throne.”</a:t>
            </a:r>
            <a:endParaRPr lang="en-GB" altLang="en-US" sz="3600" b="1">
              <a:solidFill>
                <a:srgbClr val="FFFF00"/>
              </a:solidFill>
              <a:cs typeface="Traditional Arabic" panose="020B0604020202020204" pitchFamily="18"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96418"/>
                                        </p:tgtEl>
                                        <p:attrNameLst>
                                          <p:attrName>style.visibility</p:attrName>
                                        </p:attrNameLst>
                                      </p:cBhvr>
                                      <p:to>
                                        <p:strVal val="visible"/>
                                      </p:to>
                                    </p:set>
                                    <p:anim calcmode="lin" valueType="num">
                                      <p:cBhvr>
                                        <p:cTn id="7" dur="2000" fill="hold"/>
                                        <p:tgtEl>
                                          <p:spTgt spid="1596418"/>
                                        </p:tgtEl>
                                        <p:attrNameLst>
                                          <p:attrName>ppt_w</p:attrName>
                                        </p:attrNameLst>
                                      </p:cBhvr>
                                      <p:tavLst>
                                        <p:tav tm="0">
                                          <p:val>
                                            <p:fltVal val="0"/>
                                          </p:val>
                                        </p:tav>
                                        <p:tav tm="100000">
                                          <p:val>
                                            <p:strVal val="#ppt_w"/>
                                          </p:val>
                                        </p:tav>
                                      </p:tavLst>
                                    </p:anim>
                                    <p:anim calcmode="lin" valueType="num">
                                      <p:cBhvr>
                                        <p:cTn id="8" dur="2000" fill="hold"/>
                                        <p:tgtEl>
                                          <p:spTgt spid="1596418"/>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596419"/>
                                        </p:tgtEl>
                                        <p:attrNameLst>
                                          <p:attrName>style.visibility</p:attrName>
                                        </p:attrNameLst>
                                      </p:cBhvr>
                                      <p:to>
                                        <p:strVal val="visible"/>
                                      </p:to>
                                    </p:set>
                                    <p:anim calcmode="lin" valueType="num">
                                      <p:cBhvr>
                                        <p:cTn id="11" dur="2000" fill="hold"/>
                                        <p:tgtEl>
                                          <p:spTgt spid="1596419"/>
                                        </p:tgtEl>
                                        <p:attrNameLst>
                                          <p:attrName>ppt_w</p:attrName>
                                        </p:attrNameLst>
                                      </p:cBhvr>
                                      <p:tavLst>
                                        <p:tav tm="0">
                                          <p:val>
                                            <p:fltVal val="0"/>
                                          </p:val>
                                        </p:tav>
                                        <p:tav tm="100000">
                                          <p:val>
                                            <p:strVal val="#ppt_w"/>
                                          </p:val>
                                        </p:tav>
                                      </p:tavLst>
                                    </p:anim>
                                    <p:anim calcmode="lin" valueType="num">
                                      <p:cBhvr>
                                        <p:cTn id="12" dur="2000" fill="hold"/>
                                        <p:tgtEl>
                                          <p:spTgt spid="159641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6419" grpId="0"/>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8466" name="AutoShape 2">
            <a:extLst>
              <a:ext uri="{FF2B5EF4-FFF2-40B4-BE49-F238E27FC236}">
                <a16:creationId xmlns:a16="http://schemas.microsoft.com/office/drawing/2014/main" id="{A37BC463-B1E6-42C6-B30D-3B9A47E09FB8}"/>
              </a:ext>
            </a:extLst>
          </p:cNvPr>
          <p:cNvSpPr>
            <a:spLocks noChangeArrowheads="1"/>
          </p:cNvSpPr>
          <p:nvPr/>
        </p:nvSpPr>
        <p:spPr bwMode="auto">
          <a:xfrm>
            <a:off x="611188" y="836613"/>
            <a:ext cx="7921625"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598467" name="Rectangle 3">
            <a:extLst>
              <a:ext uri="{FF2B5EF4-FFF2-40B4-BE49-F238E27FC236}">
                <a16:creationId xmlns:a16="http://schemas.microsoft.com/office/drawing/2014/main" id="{33C42A24-0178-4BB3-B417-72FDAE227650}"/>
              </a:ext>
            </a:extLst>
          </p:cNvPr>
          <p:cNvSpPr>
            <a:spLocks noGrp="1" noChangeArrowheads="1"/>
          </p:cNvSpPr>
          <p:nvPr>
            <p:ph type="ctrTitle"/>
          </p:nvPr>
        </p:nvSpPr>
        <p:spPr>
          <a:xfrm>
            <a:off x="685800" y="3000375"/>
            <a:ext cx="7702550" cy="1292225"/>
          </a:xfrm>
          <a:noFill/>
          <a:ln/>
        </p:spPr>
        <p:txBody>
          <a:bodyPr anchor="ctr"/>
          <a:lstStyle/>
          <a:p>
            <a:r>
              <a:rPr lang="en-US" altLang="en-US">
                <a:solidFill>
                  <a:srgbClr val="FFFF00"/>
                </a:solidFill>
              </a:rPr>
              <a:t>Please recite a </a:t>
            </a:r>
            <a:br>
              <a:rPr lang="en-US" altLang="en-US">
                <a:solidFill>
                  <a:srgbClr val="FFFF00"/>
                </a:solidFill>
              </a:rPr>
            </a:br>
            <a:r>
              <a:rPr lang="en-US" altLang="en-US">
                <a:solidFill>
                  <a:srgbClr val="FFFF00"/>
                </a:solidFill>
              </a:rPr>
              <a:t>Sura E Fatiha</a:t>
            </a:r>
            <a:br>
              <a:rPr lang="en-US" altLang="en-US">
                <a:solidFill>
                  <a:srgbClr val="FFFF00"/>
                </a:solidFill>
              </a:rPr>
            </a:br>
            <a:r>
              <a:rPr lang="en-US" altLang="en-US">
                <a:solidFill>
                  <a:srgbClr val="FFFF00"/>
                </a:solidFill>
              </a:rPr>
              <a:t>for</a:t>
            </a:r>
            <a:br>
              <a:rPr lang="en-US" altLang="en-US">
                <a:solidFill>
                  <a:srgbClr val="FFFF00"/>
                </a:solidFill>
              </a:rPr>
            </a:br>
            <a:r>
              <a:rPr lang="en-US" altLang="en-US">
                <a:solidFill>
                  <a:srgbClr val="FFFF00"/>
                </a:solidFill>
              </a:rPr>
              <a:t>ALL MARHUMEEN</a:t>
            </a:r>
            <a:br>
              <a:rPr lang="en-US" altLang="en-US">
                <a:solidFill>
                  <a:srgbClr val="FFFF00"/>
                </a:solidFill>
              </a:rPr>
            </a:br>
            <a:endParaRPr lang="en-GB" altLang="en-US">
              <a:solidFill>
                <a:srgbClr val="FFFF00"/>
              </a:solidFill>
            </a:endParaRPr>
          </a:p>
        </p:txBody>
      </p:sp>
      <p:sp>
        <p:nvSpPr>
          <p:cNvPr id="1598468" name="Rectangle 4">
            <a:extLst>
              <a:ext uri="{FF2B5EF4-FFF2-40B4-BE49-F238E27FC236}">
                <a16:creationId xmlns:a16="http://schemas.microsoft.com/office/drawing/2014/main" id="{F1A1BF57-4865-48CE-A7E0-84751F488CD8}"/>
              </a:ext>
            </a:extLst>
          </p:cNvPr>
          <p:cNvSpPr>
            <a:spLocks noChangeArrowheads="1"/>
          </p:cNvSpPr>
          <p:nvPr/>
        </p:nvSpPr>
        <p:spPr bwMode="auto">
          <a:xfrm>
            <a:off x="179388" y="6024563"/>
            <a:ext cx="8785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1200" b="1">
                <a:solidFill>
                  <a:srgbClr val="000066"/>
                </a:solidFill>
                <a:latin typeface="Trebuchet MS" panose="020B0603020202020204" pitchFamily="34" charset="0"/>
                <a:cs typeface="Arial" panose="020B0604020202020204" pitchFamily="34" charset="0"/>
              </a:rPr>
              <a:t>For any errors/comments please write to: rehanL@hotmail.com</a:t>
            </a:r>
          </a:p>
          <a:p>
            <a:pPr eaLnBrk="1" hangingPunct="1"/>
            <a:r>
              <a:rPr lang="en-US" altLang="en-US" sz="1200" b="1">
                <a:solidFill>
                  <a:srgbClr val="000066"/>
                </a:solidFill>
                <a:latin typeface="Trebuchet MS" panose="020B0603020202020204" pitchFamily="34" charset="0"/>
                <a:cs typeface="Arial" panose="020B0604020202020204" pitchFamily="34" charset="0"/>
              </a:rPr>
              <a:t>Kindly recite Sura E Fatiha for Marhumeen of all those who have worked towards making this small work possible.</a:t>
            </a:r>
          </a:p>
        </p:txBody>
      </p:sp>
      <p:sp>
        <p:nvSpPr>
          <p:cNvPr id="1598469" name="Text Box 5">
            <a:extLst>
              <a:ext uri="{FF2B5EF4-FFF2-40B4-BE49-F238E27FC236}">
                <a16:creationId xmlns:a16="http://schemas.microsoft.com/office/drawing/2014/main" id="{A814B4C5-50D2-4668-9139-A5E39B49B0F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026" name="Rectangle 2">
            <a:extLst>
              <a:ext uri="{FF2B5EF4-FFF2-40B4-BE49-F238E27FC236}">
                <a16:creationId xmlns:a16="http://schemas.microsoft.com/office/drawing/2014/main" id="{20A01050-110D-49C3-97EA-7A66CB6896E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وَعَلَىٰ مِلَّةِ رَسُولِ ٱللَّهِ</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اَللَّهُمَّ انْزِلْنِي مُنْزَلاً مُبَارَكاً</a:t>
            </a:r>
            <a:r>
              <a:rPr lang="en-US" altLang="en-US" sz="5400">
                <a:latin typeface="Times New Roman" panose="02020603050405020304" pitchFamily="18" charset="0"/>
                <a:cs typeface="Simplified Arabic" panose="02020603050405020304" pitchFamily="18" charset="-78"/>
              </a:rPr>
              <a:t> </a:t>
            </a:r>
          </a:p>
        </p:txBody>
      </p:sp>
      <p:sp>
        <p:nvSpPr>
          <p:cNvPr id="1537027" name="Rectangle 3">
            <a:extLst>
              <a:ext uri="{FF2B5EF4-FFF2-40B4-BE49-F238E27FC236}">
                <a16:creationId xmlns:a16="http://schemas.microsoft.com/office/drawing/2014/main" id="{E9C7C6BB-BFB2-4346-ACD3-D1E9BA1587E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and the norm of the Messenger of Allah (I follow). </a:t>
            </a:r>
          </a:p>
          <a:p>
            <a:r>
              <a:rPr lang="en-US" altLang="en-US" sz="3200" b="1">
                <a:latin typeface="Arial" panose="020B0604020202020204" pitchFamily="34" charset="0"/>
              </a:rPr>
              <a:t>O Allah, (please do) enable me to reside blessedly </a:t>
            </a:r>
          </a:p>
        </p:txBody>
      </p:sp>
      <p:sp>
        <p:nvSpPr>
          <p:cNvPr id="1537028" name="Text Box 4">
            <a:extLst>
              <a:ext uri="{FF2B5EF4-FFF2-40B4-BE49-F238E27FC236}">
                <a16:creationId xmlns:a16="http://schemas.microsoft.com/office/drawing/2014/main" id="{7203E399-6F74-4922-9848-742B7483757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050" name="Rectangle 2">
            <a:extLst>
              <a:ext uri="{FF2B5EF4-FFF2-40B4-BE49-F238E27FC236}">
                <a16:creationId xmlns:a16="http://schemas.microsoft.com/office/drawing/2014/main" id="{EA68E2B8-9445-4DD1-9125-938C52B25AD5}"/>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وَانْتَ خَيْرُ ٱلْمُنْزِلِينَ</a:t>
            </a:r>
            <a:r>
              <a:rPr lang="en-US" altLang="en-US" sz="5400">
                <a:latin typeface="Times New Roman" panose="02020603050405020304" pitchFamily="18" charset="0"/>
                <a:cs typeface="Simplified Arabic" panose="02020603050405020304" pitchFamily="18" charset="-78"/>
              </a:rPr>
              <a:t> </a:t>
            </a:r>
          </a:p>
        </p:txBody>
      </p:sp>
      <p:sp>
        <p:nvSpPr>
          <p:cNvPr id="1538051" name="Rectangle 3">
            <a:extLst>
              <a:ext uri="{FF2B5EF4-FFF2-40B4-BE49-F238E27FC236}">
                <a16:creationId xmlns:a16="http://schemas.microsoft.com/office/drawing/2014/main" id="{ABAB41C8-273F-47A4-95F0-7405C768A2B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and You are the best of those who enable to reside. </a:t>
            </a:r>
          </a:p>
        </p:txBody>
      </p:sp>
      <p:sp>
        <p:nvSpPr>
          <p:cNvPr id="1538052" name="Text Box 4">
            <a:extLst>
              <a:ext uri="{FF2B5EF4-FFF2-40B4-BE49-F238E27FC236}">
                <a16:creationId xmlns:a16="http://schemas.microsoft.com/office/drawing/2014/main" id="{50DB315C-BCB8-4A39-B08B-05DECD70065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9074" name="Rectangle 2">
            <a:extLst>
              <a:ext uri="{FF2B5EF4-FFF2-40B4-BE49-F238E27FC236}">
                <a16:creationId xmlns:a16="http://schemas.microsoft.com/office/drawing/2014/main" id="{72DECCB6-37F0-42AB-BFE1-4321DA60864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 اكْبَرُ كَبيراً</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وَٱلْحَمْدُ لِلَّهِ كَثيراً</a:t>
            </a:r>
            <a:r>
              <a:rPr lang="en-US" altLang="en-US" sz="5400">
                <a:latin typeface="Times New Roman" panose="02020603050405020304" pitchFamily="18" charset="0"/>
                <a:cs typeface="Simplified Arabic" panose="02020603050405020304" pitchFamily="18" charset="-78"/>
              </a:rPr>
              <a:t> </a:t>
            </a:r>
          </a:p>
        </p:txBody>
      </p:sp>
      <p:sp>
        <p:nvSpPr>
          <p:cNvPr id="1539075" name="Rectangle 3">
            <a:extLst>
              <a:ext uri="{FF2B5EF4-FFF2-40B4-BE49-F238E27FC236}">
                <a16:creationId xmlns:a16="http://schemas.microsoft.com/office/drawing/2014/main" id="{FDAB1FDD-F458-4402-AB4E-A2AD11029B5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Allah is greatly the Most Great. </a:t>
            </a:r>
          </a:p>
          <a:p>
            <a:r>
              <a:rPr lang="en-US" altLang="en-US" sz="3200" b="1">
                <a:latin typeface="Arial" panose="020B0604020202020204" pitchFamily="34" charset="0"/>
              </a:rPr>
              <a:t>All praise be to Allah abundantly. </a:t>
            </a:r>
          </a:p>
        </p:txBody>
      </p:sp>
      <p:sp>
        <p:nvSpPr>
          <p:cNvPr id="1539076" name="Text Box 4">
            <a:extLst>
              <a:ext uri="{FF2B5EF4-FFF2-40B4-BE49-F238E27FC236}">
                <a16:creationId xmlns:a16="http://schemas.microsoft.com/office/drawing/2014/main" id="{B7B6DEA2-A381-4A1E-BDCF-5D8160E929E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539077" name="Rectangle 5">
            <a:extLst>
              <a:ext uri="{FF2B5EF4-FFF2-40B4-BE49-F238E27FC236}">
                <a16:creationId xmlns:a16="http://schemas.microsoft.com/office/drawing/2014/main" id="{E68427FF-1CCF-41FA-8C63-16A2F8967DCA}"/>
              </a:ext>
            </a:extLst>
          </p:cNvPr>
          <p:cNvSpPr>
            <a:spLocks noChangeArrowheads="1"/>
          </p:cNvSpPr>
          <p:nvPr/>
        </p:nvSpPr>
        <p:spPr bwMode="auto">
          <a:xfrm>
            <a:off x="1476375" y="655638"/>
            <a:ext cx="6162675" cy="3968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say the following words: </a:t>
            </a:r>
          </a:p>
        </p:txBody>
      </p:sp>
    </p:spTree>
  </p:cSld>
  <p:clrMapOvr>
    <a:masterClrMapping/>
  </p:clrMapOvr>
  <p:transition advClick="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a:extLst>
              <a:ext uri="{FF2B5EF4-FFF2-40B4-BE49-F238E27FC236}">
                <a16:creationId xmlns:a16="http://schemas.microsoft.com/office/drawing/2014/main" id="{D75D5F36-86ED-4607-99B9-C2F364461643}"/>
              </a:ext>
            </a:extLst>
          </p:cNvPr>
          <p:cNvSpPr>
            <a:spLocks noChangeArrowheads="1"/>
          </p:cNvSpPr>
          <p:nvPr/>
        </p:nvSpPr>
        <p:spPr bwMode="auto">
          <a:xfrm>
            <a:off x="395288" y="749300"/>
            <a:ext cx="8280400" cy="48545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2600" b="1">
                <a:solidFill>
                  <a:srgbClr val="FFFF00"/>
                </a:solidFill>
                <a:cs typeface="Traditional Arabic" panose="020B0604020202020204" pitchFamily="18" charset="-78"/>
              </a:rPr>
              <a:t>According to a validly reported tradition on the authority of a valid chain of authority, Imam Sadiq (</a:t>
            </a:r>
            <a:r>
              <a:rPr lang="en-GB" altLang="en-US" sz="2600" b="1">
                <a:solidFill>
                  <a:srgbClr val="FFFF00"/>
                </a:solidFill>
                <a:cs typeface="Traditional Arabic" panose="020B0604020202020204" pitchFamily="18" charset="-78"/>
              </a:rPr>
              <a:t>á</a:t>
            </a:r>
            <a:r>
              <a:rPr lang="en-US" altLang="en-US" sz="2600" b="1">
                <a:solidFill>
                  <a:srgbClr val="FFFF00"/>
                </a:solidFill>
                <a:cs typeface="Traditional Arabic" panose="020B0604020202020204" pitchFamily="18" charset="-78"/>
              </a:rPr>
              <a:t>) has said, “Whoever visits the holy Zarih of Husayn (</a:t>
            </a:r>
            <a:r>
              <a:rPr lang="en-GB" altLang="en-US" sz="2600" b="1">
                <a:solidFill>
                  <a:srgbClr val="FFFF00"/>
                </a:solidFill>
                <a:cs typeface="Traditional Arabic" panose="020B0604020202020204" pitchFamily="18" charset="-78"/>
              </a:rPr>
              <a:t>á</a:t>
            </a:r>
            <a:r>
              <a:rPr lang="en-US" altLang="en-US" sz="2600" b="1">
                <a:solidFill>
                  <a:srgbClr val="FFFF00"/>
                </a:solidFill>
                <a:cs typeface="Traditional Arabic" panose="020B0604020202020204" pitchFamily="18" charset="-78"/>
              </a:rPr>
              <a:t>)</a:t>
            </a:r>
            <a:r>
              <a:rPr lang="en-US" altLang="en-US"/>
              <a:t> </a:t>
            </a:r>
            <a:r>
              <a:rPr lang="en-US" altLang="en-US" sz="2600" b="1">
                <a:solidFill>
                  <a:srgbClr val="FFFF00"/>
                </a:solidFill>
                <a:cs typeface="Traditional Arabic" panose="020B0604020202020204" pitchFamily="18" charset="-78"/>
              </a:rPr>
              <a:t>at one of the following three nights, will have all his sins forgiven by Almighty Allah, including the past and the coming: the night before Eid al-Fitr Day, the night before Eid al-Adha Day, and the mid-Sha`ban night.”</a:t>
            </a:r>
          </a:p>
          <a:p>
            <a:r>
              <a:rPr lang="en-US" altLang="en-US" sz="2600" b="1">
                <a:solidFill>
                  <a:srgbClr val="FFFF00"/>
                </a:solidFill>
                <a:cs typeface="Traditional Arabic" panose="020B0604020202020204" pitchFamily="18" charset="-78"/>
              </a:rPr>
              <a:t>According to another validly reported tradition, Imam Musa ibn Ja`far (al-Kazim) (</a:t>
            </a:r>
            <a:r>
              <a:rPr lang="en-GB" altLang="en-US" sz="2600" b="1">
                <a:solidFill>
                  <a:srgbClr val="FFFF00"/>
                </a:solidFill>
                <a:cs typeface="Traditional Arabic" panose="020B0604020202020204" pitchFamily="18" charset="-78"/>
              </a:rPr>
              <a:t>á</a:t>
            </a:r>
            <a:r>
              <a:rPr lang="en-US" altLang="en-US" sz="2600" b="1">
                <a:solidFill>
                  <a:srgbClr val="FFFF00"/>
                </a:solidFill>
                <a:cs typeface="Traditional Arabic" panose="020B0604020202020204" pitchFamily="18" charset="-78"/>
              </a:rPr>
              <a:t>) has said, “Whoever visits al-Husayn at these three nights, will have all his sins forgiven by Almighty Allah, both the past and the coming:</a:t>
            </a:r>
          </a:p>
        </p:txBody>
      </p:sp>
      <p:sp>
        <p:nvSpPr>
          <p:cNvPr id="179207" name="Text Box 7">
            <a:extLst>
              <a:ext uri="{FF2B5EF4-FFF2-40B4-BE49-F238E27FC236}">
                <a16:creationId xmlns:a16="http://schemas.microsoft.com/office/drawing/2014/main" id="{1A9F4ED2-C193-4893-98D5-EDC02852AB7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0098" name="Rectangle 2">
            <a:extLst>
              <a:ext uri="{FF2B5EF4-FFF2-40B4-BE49-F238E27FC236}">
                <a16:creationId xmlns:a16="http://schemas.microsoft.com/office/drawing/2014/main" id="{60FC9E83-E5E1-47C2-A67E-4EE08C342CA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وَسُبْحَانَ ٱللَّهِ بُكْرَةً وَاصيلاًَ</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وَٱلْحَمْدُ لِلَّهِ ٱلْفَرْدِ ٱلصَّمَدِ</a:t>
            </a:r>
            <a:r>
              <a:rPr lang="en-US" altLang="en-US" sz="5400">
                <a:latin typeface="Times New Roman" panose="02020603050405020304" pitchFamily="18" charset="0"/>
                <a:cs typeface="Simplified Arabic" panose="02020603050405020304" pitchFamily="18" charset="-78"/>
              </a:rPr>
              <a:t> </a:t>
            </a:r>
          </a:p>
        </p:txBody>
      </p:sp>
      <p:sp>
        <p:nvSpPr>
          <p:cNvPr id="1540099" name="Rectangle 3">
            <a:extLst>
              <a:ext uri="{FF2B5EF4-FFF2-40B4-BE49-F238E27FC236}">
                <a16:creationId xmlns:a16="http://schemas.microsoft.com/office/drawing/2014/main" id="{8F21A88F-B013-4891-9ADE-C2B2B55EE03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Glory be to Allah in morns and eves. </a:t>
            </a:r>
          </a:p>
          <a:p>
            <a:r>
              <a:rPr lang="en-US" altLang="en-US" sz="3200" b="1">
                <a:latin typeface="Arial" panose="020B0604020202020204" pitchFamily="34" charset="0"/>
              </a:rPr>
              <a:t>All praise be to Allah the Single, the Absolute, </a:t>
            </a:r>
          </a:p>
        </p:txBody>
      </p:sp>
      <p:sp>
        <p:nvSpPr>
          <p:cNvPr id="1540100" name="Text Box 4">
            <a:extLst>
              <a:ext uri="{FF2B5EF4-FFF2-40B4-BE49-F238E27FC236}">
                <a16:creationId xmlns:a16="http://schemas.microsoft.com/office/drawing/2014/main" id="{C434BEB1-A364-4036-A2D6-52F98EF85B9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1122" name="Rectangle 2">
            <a:extLst>
              <a:ext uri="{FF2B5EF4-FFF2-40B4-BE49-F238E27FC236}">
                <a16:creationId xmlns:a16="http://schemas.microsoft.com/office/drawing/2014/main" id="{4D4CAE05-86C7-4121-9204-25CEEA41646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ٱلْمَاجِدِ ٱلاحَدِ</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ٱلْمُتَفَضِّلِ ٱلْمَنَّانِ</a:t>
            </a:r>
            <a:r>
              <a:rPr lang="en-US" altLang="en-US" sz="5400">
                <a:latin typeface="Times New Roman" panose="02020603050405020304" pitchFamily="18" charset="0"/>
                <a:cs typeface="Simplified Arabic" panose="02020603050405020304" pitchFamily="18" charset="-78"/>
              </a:rPr>
              <a:t> </a:t>
            </a:r>
          </a:p>
        </p:txBody>
      </p:sp>
      <p:sp>
        <p:nvSpPr>
          <p:cNvPr id="1541123" name="Rectangle 3">
            <a:extLst>
              <a:ext uri="{FF2B5EF4-FFF2-40B4-BE49-F238E27FC236}">
                <a16:creationId xmlns:a16="http://schemas.microsoft.com/office/drawing/2014/main" id="{9AE5C280-A5F2-44D1-80A5-4FE162EF8AA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the Glorious, the One and Only, </a:t>
            </a:r>
          </a:p>
          <a:p>
            <a:r>
              <a:rPr lang="en-US" altLang="en-US" sz="3200" b="1">
                <a:latin typeface="Arial" panose="020B0604020202020204" pitchFamily="34" charset="0"/>
              </a:rPr>
              <a:t>the All-obliging, the All-benefactor, </a:t>
            </a:r>
          </a:p>
        </p:txBody>
      </p:sp>
      <p:sp>
        <p:nvSpPr>
          <p:cNvPr id="1541124" name="Text Box 4">
            <a:extLst>
              <a:ext uri="{FF2B5EF4-FFF2-40B4-BE49-F238E27FC236}">
                <a16:creationId xmlns:a16="http://schemas.microsoft.com/office/drawing/2014/main" id="{A0CBA714-3A8B-4266-9DE2-0DDD91D9208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2146" name="Rectangle 2">
            <a:extLst>
              <a:ext uri="{FF2B5EF4-FFF2-40B4-BE49-F238E27FC236}">
                <a16:creationId xmlns:a16="http://schemas.microsoft.com/office/drawing/2014/main" id="{465F19A3-DE2F-4BDB-BA9E-3B96D042AC3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ٱلْمُتَطَوِّلِ ٱلْحَنَّانِ</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ٱلَّذِي مِنْ تَطَوُّلِهِ</a:t>
            </a:r>
            <a:r>
              <a:rPr lang="en-US" altLang="en-US" sz="5400">
                <a:latin typeface="Times New Roman" panose="02020603050405020304" pitchFamily="18" charset="0"/>
                <a:cs typeface="Simplified Arabic" panose="02020603050405020304" pitchFamily="18" charset="-78"/>
              </a:rPr>
              <a:t> </a:t>
            </a:r>
          </a:p>
        </p:txBody>
      </p:sp>
      <p:sp>
        <p:nvSpPr>
          <p:cNvPr id="1542147" name="Rectangle 3">
            <a:extLst>
              <a:ext uri="{FF2B5EF4-FFF2-40B4-BE49-F238E27FC236}">
                <a16:creationId xmlns:a16="http://schemas.microsoft.com/office/drawing/2014/main" id="{D6FFD728-5119-473D-B82D-53D010A41CA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the Donor, the All-compassionate </a:t>
            </a:r>
          </a:p>
          <a:p>
            <a:r>
              <a:rPr lang="en-US" altLang="en-US" sz="3200" b="1">
                <a:latin typeface="Arial" panose="020B0604020202020204" pitchFamily="34" charset="0"/>
              </a:rPr>
              <a:t>Who, out of His  conferral (upon us) with His bequests, </a:t>
            </a:r>
          </a:p>
        </p:txBody>
      </p:sp>
      <p:sp>
        <p:nvSpPr>
          <p:cNvPr id="1542148" name="Text Box 4">
            <a:extLst>
              <a:ext uri="{FF2B5EF4-FFF2-40B4-BE49-F238E27FC236}">
                <a16:creationId xmlns:a16="http://schemas.microsoft.com/office/drawing/2014/main" id="{84775318-ED5A-47F9-934D-FE7AE1F9F27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4194" name="Rectangle 2">
            <a:extLst>
              <a:ext uri="{FF2B5EF4-FFF2-40B4-BE49-F238E27FC236}">
                <a16:creationId xmlns:a16="http://schemas.microsoft.com/office/drawing/2014/main" id="{608ACDED-E8A7-42D8-A95F-06C9264C130D}"/>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سَهَّلَ لِي زِيَارَةَ مَوْلاَيَ بِإِحْسَانِهِ</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وَلَمْ يَجْعَلْنِي عَنْ زِيَارَتِهِ مَمْنُوعاً</a:t>
            </a:r>
            <a:r>
              <a:rPr lang="en-US" altLang="en-US" sz="5400">
                <a:latin typeface="Times New Roman" panose="02020603050405020304" pitchFamily="18" charset="0"/>
                <a:cs typeface="Simplified Arabic" panose="02020603050405020304" pitchFamily="18" charset="-78"/>
              </a:rPr>
              <a:t> </a:t>
            </a:r>
          </a:p>
        </p:txBody>
      </p:sp>
      <p:sp>
        <p:nvSpPr>
          <p:cNvPr id="1544195" name="Rectangle 3">
            <a:extLst>
              <a:ext uri="{FF2B5EF4-FFF2-40B4-BE49-F238E27FC236}">
                <a16:creationId xmlns:a16="http://schemas.microsoft.com/office/drawing/2014/main" id="{7EA97684-4E08-4159-B044-90A0F69832E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has made easy for me to visit my master out of His beneficence, </a:t>
            </a:r>
          </a:p>
          <a:p>
            <a:r>
              <a:rPr lang="en-US" altLang="en-US" sz="3200" b="1">
                <a:latin typeface="Arial" panose="020B0604020202020204" pitchFamily="34" charset="0"/>
              </a:rPr>
              <a:t>Who has not included me with those who are prevented from visiting him </a:t>
            </a:r>
          </a:p>
        </p:txBody>
      </p:sp>
      <p:sp>
        <p:nvSpPr>
          <p:cNvPr id="1544196" name="Text Box 4">
            <a:extLst>
              <a:ext uri="{FF2B5EF4-FFF2-40B4-BE49-F238E27FC236}">
                <a16:creationId xmlns:a16="http://schemas.microsoft.com/office/drawing/2014/main" id="{1496A28F-497D-443D-8B77-0698D91A2BE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5218" name="Rectangle 2">
            <a:extLst>
              <a:ext uri="{FF2B5EF4-FFF2-40B4-BE49-F238E27FC236}">
                <a16:creationId xmlns:a16="http://schemas.microsoft.com/office/drawing/2014/main" id="{8DD62AE1-B4BF-4505-AC1C-D494F509AD3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وَلاَ عَنْ ذِمَّتِهِ مَدْفُوعاً</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بَلْ تَطَوَّلَ وَمَنَحَ</a:t>
            </a:r>
            <a:r>
              <a:rPr lang="en-US" altLang="en-US" sz="5400">
                <a:latin typeface="Times New Roman" panose="02020603050405020304" pitchFamily="18" charset="0"/>
                <a:cs typeface="Simplified Arabic" panose="02020603050405020304" pitchFamily="18" charset="-78"/>
              </a:rPr>
              <a:t> </a:t>
            </a:r>
          </a:p>
        </p:txBody>
      </p:sp>
      <p:sp>
        <p:nvSpPr>
          <p:cNvPr id="1545219" name="Rectangle 3">
            <a:extLst>
              <a:ext uri="{FF2B5EF4-FFF2-40B4-BE49-F238E27FC236}">
                <a16:creationId xmlns:a16="http://schemas.microsoft.com/office/drawing/2014/main" id="{ADF82C11-9013-4502-B6C2-09738C96199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or those who are rejected from being under his inviolability; </a:t>
            </a:r>
          </a:p>
          <a:p>
            <a:r>
              <a:rPr lang="en-US" altLang="en-US" sz="3200" b="1">
                <a:latin typeface="Arial" panose="020B0604020202020204" pitchFamily="34" charset="0"/>
              </a:rPr>
              <a:t>rather, He has bestowed upon me and donated me (this favor). </a:t>
            </a:r>
          </a:p>
        </p:txBody>
      </p:sp>
      <p:sp>
        <p:nvSpPr>
          <p:cNvPr id="1545220" name="Text Box 4">
            <a:extLst>
              <a:ext uri="{FF2B5EF4-FFF2-40B4-BE49-F238E27FC236}">
                <a16:creationId xmlns:a16="http://schemas.microsoft.com/office/drawing/2014/main" id="{5DA0A98E-5E1D-45BF-BBE3-7889B9FBF5E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82" name="AutoShape 2">
            <a:extLst>
              <a:ext uri="{FF2B5EF4-FFF2-40B4-BE49-F238E27FC236}">
                <a16:creationId xmlns:a16="http://schemas.microsoft.com/office/drawing/2014/main" id="{9947BC40-ECC1-4EA3-B332-88473F41D6D2}"/>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556483" name="Rectangle 3">
            <a:extLst>
              <a:ext uri="{FF2B5EF4-FFF2-40B4-BE49-F238E27FC236}">
                <a16:creationId xmlns:a16="http://schemas.microsoft.com/office/drawing/2014/main" id="{6E6974E3-B7A2-4123-8A7F-E9A195DB30B9}"/>
              </a:ext>
            </a:extLst>
          </p:cNvPr>
          <p:cNvSpPr>
            <a:spLocks noChangeArrowheads="1"/>
          </p:cNvSpPr>
          <p:nvPr/>
        </p:nvSpPr>
        <p:spPr bwMode="auto">
          <a:xfrm>
            <a:off x="611188" y="1773238"/>
            <a:ext cx="792162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3600" b="1">
                <a:solidFill>
                  <a:srgbClr val="FFFF00"/>
                </a:solidFill>
                <a:cs typeface="Traditional Arabic" panose="020B0604020202020204" pitchFamily="18" charset="-78"/>
              </a:rPr>
              <a:t>You may then enter the shrine. When you reach its center, you may stop near the holy Zarih with reverence, weeping, and submission, and say the following words:</a:t>
            </a:r>
            <a:endParaRPr lang="en-GB" altLang="en-US" sz="3600" b="1">
              <a:solidFill>
                <a:srgbClr val="FFFF00"/>
              </a:solidFill>
              <a:cs typeface="Traditional Arabic" panose="020B0604020202020204" pitchFamily="18"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56482"/>
                                        </p:tgtEl>
                                        <p:attrNameLst>
                                          <p:attrName>style.visibility</p:attrName>
                                        </p:attrNameLst>
                                      </p:cBhvr>
                                      <p:to>
                                        <p:strVal val="visible"/>
                                      </p:to>
                                    </p:set>
                                    <p:anim calcmode="lin" valueType="num">
                                      <p:cBhvr>
                                        <p:cTn id="7" dur="2000" fill="hold"/>
                                        <p:tgtEl>
                                          <p:spTgt spid="1556482"/>
                                        </p:tgtEl>
                                        <p:attrNameLst>
                                          <p:attrName>ppt_w</p:attrName>
                                        </p:attrNameLst>
                                      </p:cBhvr>
                                      <p:tavLst>
                                        <p:tav tm="0">
                                          <p:val>
                                            <p:fltVal val="0"/>
                                          </p:val>
                                        </p:tav>
                                        <p:tav tm="100000">
                                          <p:val>
                                            <p:strVal val="#ppt_w"/>
                                          </p:val>
                                        </p:tav>
                                      </p:tavLst>
                                    </p:anim>
                                    <p:anim calcmode="lin" valueType="num">
                                      <p:cBhvr>
                                        <p:cTn id="8" dur="2000" fill="hold"/>
                                        <p:tgtEl>
                                          <p:spTgt spid="155648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556483"/>
                                        </p:tgtEl>
                                        <p:attrNameLst>
                                          <p:attrName>style.visibility</p:attrName>
                                        </p:attrNameLst>
                                      </p:cBhvr>
                                      <p:to>
                                        <p:strVal val="visible"/>
                                      </p:to>
                                    </p:set>
                                    <p:anim calcmode="lin" valueType="num">
                                      <p:cBhvr>
                                        <p:cTn id="11" dur="2000" fill="hold"/>
                                        <p:tgtEl>
                                          <p:spTgt spid="1556483"/>
                                        </p:tgtEl>
                                        <p:attrNameLst>
                                          <p:attrName>ppt_w</p:attrName>
                                        </p:attrNameLst>
                                      </p:cBhvr>
                                      <p:tavLst>
                                        <p:tav tm="0">
                                          <p:val>
                                            <p:fltVal val="0"/>
                                          </p:val>
                                        </p:tav>
                                        <p:tav tm="100000">
                                          <p:val>
                                            <p:strVal val="#ppt_w"/>
                                          </p:val>
                                        </p:tav>
                                      </p:tavLst>
                                    </p:anim>
                                    <p:anim calcmode="lin" valueType="num">
                                      <p:cBhvr>
                                        <p:cTn id="12" dur="2000" fill="hold"/>
                                        <p:tgtEl>
                                          <p:spTgt spid="155648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48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2050" name="Rectangle 2">
            <a:extLst>
              <a:ext uri="{FF2B5EF4-FFF2-40B4-BE49-F238E27FC236}">
                <a16:creationId xmlns:a16="http://schemas.microsoft.com/office/drawing/2014/main" id="{9727B5C5-A4E8-497A-AE8A-9677990C896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وَارِثَ آدَمَ صَفْوَةِ ٱللَّهِ</a:t>
            </a:r>
            <a:r>
              <a:rPr lang="en-US" altLang="en-US" sz="5400">
                <a:latin typeface="Times New Roman" panose="02020603050405020304" pitchFamily="18" charset="0"/>
                <a:cs typeface="Simplified Arabic" panose="02020603050405020304" pitchFamily="18" charset="-78"/>
              </a:rPr>
              <a:t> </a:t>
            </a:r>
          </a:p>
        </p:txBody>
      </p:sp>
      <p:sp>
        <p:nvSpPr>
          <p:cNvPr id="1282051" name="Rectangle 3">
            <a:extLst>
              <a:ext uri="{FF2B5EF4-FFF2-40B4-BE49-F238E27FC236}">
                <a16:creationId xmlns:a16="http://schemas.microsoft.com/office/drawing/2014/main" id="{5B8C72ED-A239-4124-92AD-0623308D4797}"/>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inheritor of Adam the choice of Allah. </a:t>
            </a:r>
          </a:p>
        </p:txBody>
      </p:sp>
      <p:sp>
        <p:nvSpPr>
          <p:cNvPr id="1282052" name="Text Box 4">
            <a:extLst>
              <a:ext uri="{FF2B5EF4-FFF2-40B4-BE49-F238E27FC236}">
                <a16:creationId xmlns:a16="http://schemas.microsoft.com/office/drawing/2014/main" id="{AB232920-C278-4846-BD25-8E6A88E41E8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3074" name="Rectangle 2">
            <a:extLst>
              <a:ext uri="{FF2B5EF4-FFF2-40B4-BE49-F238E27FC236}">
                <a16:creationId xmlns:a16="http://schemas.microsoft.com/office/drawing/2014/main" id="{F66171BF-9209-4932-AF6F-C90A2912DEE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وَارِثَ نُوحٍ امِينِ ٱللَّهِ</a:t>
            </a:r>
            <a:r>
              <a:rPr lang="en-US" altLang="en-US" sz="5400">
                <a:latin typeface="Times New Roman" panose="02020603050405020304" pitchFamily="18" charset="0"/>
                <a:cs typeface="Simplified Arabic" panose="02020603050405020304" pitchFamily="18" charset="-78"/>
              </a:rPr>
              <a:t> </a:t>
            </a:r>
          </a:p>
        </p:txBody>
      </p:sp>
      <p:sp>
        <p:nvSpPr>
          <p:cNvPr id="1283075" name="Rectangle 3">
            <a:extLst>
              <a:ext uri="{FF2B5EF4-FFF2-40B4-BE49-F238E27FC236}">
                <a16:creationId xmlns:a16="http://schemas.microsoft.com/office/drawing/2014/main" id="{EA6C51B5-BA35-4FA5-9D08-7A6163F10FA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inheritor of Noah the trustee of Allah. </a:t>
            </a:r>
          </a:p>
        </p:txBody>
      </p:sp>
      <p:sp>
        <p:nvSpPr>
          <p:cNvPr id="1283076" name="Text Box 4">
            <a:extLst>
              <a:ext uri="{FF2B5EF4-FFF2-40B4-BE49-F238E27FC236}">
                <a16:creationId xmlns:a16="http://schemas.microsoft.com/office/drawing/2014/main" id="{CA7D4DDF-C2BE-4DD1-BAB1-35D9302524DA}"/>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098" name="Rectangle 2">
            <a:extLst>
              <a:ext uri="{FF2B5EF4-FFF2-40B4-BE49-F238E27FC236}">
                <a16:creationId xmlns:a16="http://schemas.microsoft.com/office/drawing/2014/main" id="{FB21CDB3-7180-4A83-8752-75207294E0F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وَارِثَ إِبْرَاهِيمَ خَلِيلِ ٱللَّهِ</a:t>
            </a:r>
            <a:r>
              <a:rPr lang="en-US" altLang="en-US" sz="5400">
                <a:latin typeface="Times New Roman" panose="02020603050405020304" pitchFamily="18" charset="0"/>
                <a:cs typeface="Simplified Arabic" panose="02020603050405020304" pitchFamily="18" charset="-78"/>
              </a:rPr>
              <a:t> </a:t>
            </a:r>
          </a:p>
        </p:txBody>
      </p:sp>
      <p:sp>
        <p:nvSpPr>
          <p:cNvPr id="1284099" name="Rectangle 3">
            <a:extLst>
              <a:ext uri="{FF2B5EF4-FFF2-40B4-BE49-F238E27FC236}">
                <a16:creationId xmlns:a16="http://schemas.microsoft.com/office/drawing/2014/main" id="{57F10AB0-CF13-4B9F-9061-7BE84AA9877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inheritor of Abraham the Friend of Allah. </a:t>
            </a:r>
          </a:p>
        </p:txBody>
      </p:sp>
      <p:sp>
        <p:nvSpPr>
          <p:cNvPr id="1284100" name="Text Box 4">
            <a:extLst>
              <a:ext uri="{FF2B5EF4-FFF2-40B4-BE49-F238E27FC236}">
                <a16:creationId xmlns:a16="http://schemas.microsoft.com/office/drawing/2014/main" id="{B6164C5E-728F-49F6-BED0-228807259AA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5122" name="Rectangle 2">
            <a:extLst>
              <a:ext uri="{FF2B5EF4-FFF2-40B4-BE49-F238E27FC236}">
                <a16:creationId xmlns:a16="http://schemas.microsoft.com/office/drawing/2014/main" id="{19C7BDAC-2B12-4A99-A034-4739016A1F4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وَارِثَ مُوسَىٰ كَلِيمِ ٱللَّهِ</a:t>
            </a:r>
            <a:r>
              <a:rPr lang="en-US" altLang="en-US" sz="5400">
                <a:latin typeface="Times New Roman" panose="02020603050405020304" pitchFamily="18" charset="0"/>
                <a:cs typeface="Simplified Arabic" panose="02020603050405020304" pitchFamily="18" charset="-78"/>
              </a:rPr>
              <a:t> </a:t>
            </a:r>
          </a:p>
        </p:txBody>
      </p:sp>
      <p:sp>
        <p:nvSpPr>
          <p:cNvPr id="1285123" name="Rectangle 3">
            <a:extLst>
              <a:ext uri="{FF2B5EF4-FFF2-40B4-BE49-F238E27FC236}">
                <a16:creationId xmlns:a16="http://schemas.microsoft.com/office/drawing/2014/main" id="{17DF3D0D-88BB-4ED4-8BF9-B5BEFA57910F}"/>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inheritor of Moses the spoken by Allah. </a:t>
            </a:r>
          </a:p>
        </p:txBody>
      </p:sp>
      <p:sp>
        <p:nvSpPr>
          <p:cNvPr id="1285124" name="Text Box 4">
            <a:extLst>
              <a:ext uri="{FF2B5EF4-FFF2-40B4-BE49-F238E27FC236}">
                <a16:creationId xmlns:a16="http://schemas.microsoft.com/office/drawing/2014/main" id="{29B67CE5-78A2-4732-93B0-18082575C03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22" name="Rectangle 2">
            <a:extLst>
              <a:ext uri="{FF2B5EF4-FFF2-40B4-BE49-F238E27FC236}">
                <a16:creationId xmlns:a16="http://schemas.microsoft.com/office/drawing/2014/main" id="{3F1B8BA0-2604-4560-93A8-427FA52B305A}"/>
              </a:ext>
            </a:extLst>
          </p:cNvPr>
          <p:cNvSpPr>
            <a:spLocks noChangeArrowheads="1"/>
          </p:cNvSpPr>
          <p:nvPr/>
        </p:nvSpPr>
        <p:spPr bwMode="auto">
          <a:xfrm>
            <a:off x="395288" y="747713"/>
            <a:ext cx="8280400" cy="564832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2600" b="1">
                <a:solidFill>
                  <a:srgbClr val="FFFF00"/>
                </a:solidFill>
                <a:cs typeface="Traditional Arabic" panose="020B0604020202020204" pitchFamily="18" charset="-78"/>
              </a:rPr>
              <a:t>the mid-Sha`ban night, the twenty-third night of Ramadan, and the Eid al-Fitr night.”</a:t>
            </a:r>
          </a:p>
          <a:p>
            <a:r>
              <a:rPr lang="en-US" altLang="en-US" sz="2600" b="1">
                <a:solidFill>
                  <a:srgbClr val="FFFF00"/>
                </a:solidFill>
                <a:cs typeface="Traditional Arabic" panose="020B0604020202020204" pitchFamily="18" charset="-78"/>
              </a:rPr>
              <a:t>Imam Sadiq (</a:t>
            </a:r>
            <a:r>
              <a:rPr lang="en-GB" altLang="en-US" sz="2600" b="1">
                <a:solidFill>
                  <a:srgbClr val="FFFF00"/>
                </a:solidFill>
                <a:cs typeface="Traditional Arabic" panose="020B0604020202020204" pitchFamily="18" charset="-78"/>
              </a:rPr>
              <a:t>á</a:t>
            </a:r>
            <a:r>
              <a:rPr lang="en-US" altLang="en-US" sz="2600" b="1">
                <a:solidFill>
                  <a:srgbClr val="FFFF00"/>
                </a:solidFill>
                <a:cs typeface="Traditional Arabic" panose="020B0604020202020204" pitchFamily="18" charset="-78"/>
              </a:rPr>
              <a:t>) is reported to have said, “If one visits al-Husayn ibn Ali at the mid-Sha`ban night, the Eid al-Fitr night, and the Arafat night in the same year, Almighty Allah will record for him the reward of one thousand times of admissible Hajj and one thousand times of acceptable umrah and will grant him one thousand requests for this world and the Hereafter.”</a:t>
            </a:r>
          </a:p>
          <a:p>
            <a:r>
              <a:rPr lang="en-US" altLang="en-US" sz="2600" b="1">
                <a:solidFill>
                  <a:srgbClr val="FFFF00"/>
                </a:solidFill>
              </a:rPr>
              <a:t>Imam </a:t>
            </a:r>
            <a:r>
              <a:rPr lang="en-US" altLang="en-US" sz="2600" b="1">
                <a:solidFill>
                  <a:srgbClr val="FFFF00"/>
                </a:solidFill>
                <a:cs typeface="Traditional Arabic" panose="020B0604020202020204" pitchFamily="18" charset="-78"/>
              </a:rPr>
              <a:t>Baqir (</a:t>
            </a:r>
            <a:r>
              <a:rPr lang="en-GB" altLang="en-US" sz="2600" b="1">
                <a:solidFill>
                  <a:srgbClr val="FFFF00"/>
                </a:solidFill>
                <a:cs typeface="Traditional Arabic" panose="020B0604020202020204" pitchFamily="18" charset="-78"/>
              </a:rPr>
              <a:t>á</a:t>
            </a:r>
            <a:r>
              <a:rPr lang="en-US" altLang="en-US" sz="2600" b="1">
                <a:solidFill>
                  <a:srgbClr val="FFFF00"/>
                </a:solidFill>
                <a:cs typeface="Traditional Arabic" panose="020B0604020202020204" pitchFamily="18" charset="-78"/>
              </a:rPr>
              <a:t>) is</a:t>
            </a:r>
            <a:r>
              <a:rPr lang="en-US" altLang="en-US" sz="2600" b="1">
                <a:solidFill>
                  <a:srgbClr val="FFFF00"/>
                </a:solidFill>
              </a:rPr>
              <a:t> reported to have said, “Whoever spends the `Arafat Night in the land of Karbala and resides to spend the `Arafat Day there and then leaves, Almighty Allah shall save him from the evils of that year.”</a:t>
            </a:r>
          </a:p>
        </p:txBody>
      </p:sp>
      <p:sp>
        <p:nvSpPr>
          <p:cNvPr id="1259524" name="Text Box 4">
            <a:extLst>
              <a:ext uri="{FF2B5EF4-FFF2-40B4-BE49-F238E27FC236}">
                <a16:creationId xmlns:a16="http://schemas.microsoft.com/office/drawing/2014/main" id="{E00BFA53-9923-42DD-AD22-284FA08729D1}"/>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6146" name="Rectangle 2">
            <a:extLst>
              <a:ext uri="{FF2B5EF4-FFF2-40B4-BE49-F238E27FC236}">
                <a16:creationId xmlns:a16="http://schemas.microsoft.com/office/drawing/2014/main" id="{5DAF0BB8-2B16-43E1-BF1C-141C002E582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وَارِثَ عِيسَىٰ رُوحِ ٱللَّهِ</a:t>
            </a:r>
            <a:r>
              <a:rPr lang="en-US" altLang="en-US" sz="5400">
                <a:latin typeface="Times New Roman" panose="02020603050405020304" pitchFamily="18" charset="0"/>
                <a:cs typeface="Simplified Arabic" panose="02020603050405020304" pitchFamily="18" charset="-78"/>
              </a:rPr>
              <a:t> </a:t>
            </a:r>
          </a:p>
        </p:txBody>
      </p:sp>
      <p:sp>
        <p:nvSpPr>
          <p:cNvPr id="1286147" name="Rectangle 3">
            <a:extLst>
              <a:ext uri="{FF2B5EF4-FFF2-40B4-BE49-F238E27FC236}">
                <a16:creationId xmlns:a16="http://schemas.microsoft.com/office/drawing/2014/main" id="{EEFA17C6-CC13-4295-B440-344A628B2BB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inheritor of Jesus the spirit of Allah. </a:t>
            </a:r>
          </a:p>
        </p:txBody>
      </p:sp>
      <p:sp>
        <p:nvSpPr>
          <p:cNvPr id="1286148" name="Text Box 4">
            <a:extLst>
              <a:ext uri="{FF2B5EF4-FFF2-40B4-BE49-F238E27FC236}">
                <a16:creationId xmlns:a16="http://schemas.microsoft.com/office/drawing/2014/main" id="{4077DD18-288B-4511-921F-8FEF48F1AF7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170" name="Rectangle 2">
            <a:extLst>
              <a:ext uri="{FF2B5EF4-FFF2-40B4-BE49-F238E27FC236}">
                <a16:creationId xmlns:a16="http://schemas.microsoft.com/office/drawing/2014/main" id="{3423F4BC-6ED2-4E86-96E3-3A8CB1FB472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وَارِثَ مُحَمَّدٍ</a:t>
            </a:r>
            <a:r>
              <a:rPr lang="en-US" altLang="en-US" sz="5400">
                <a:latin typeface="Times New Roman" panose="02020603050405020304" pitchFamily="18" charset="0"/>
                <a:cs typeface="Simplified Arabic" panose="02020603050405020304" pitchFamily="18" charset="-78"/>
              </a:rPr>
              <a:t> </a:t>
            </a:r>
          </a:p>
        </p:txBody>
      </p:sp>
      <p:sp>
        <p:nvSpPr>
          <p:cNvPr id="1287171" name="Rectangle 3">
            <a:extLst>
              <a:ext uri="{FF2B5EF4-FFF2-40B4-BE49-F238E27FC236}">
                <a16:creationId xmlns:a16="http://schemas.microsoft.com/office/drawing/2014/main" id="{02F7A9E8-90DA-44A7-9F2B-158C0E761C0F}"/>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inheritor of Muhammad, </a:t>
            </a:r>
          </a:p>
        </p:txBody>
      </p:sp>
      <p:sp>
        <p:nvSpPr>
          <p:cNvPr id="1287172" name="Text Box 4">
            <a:extLst>
              <a:ext uri="{FF2B5EF4-FFF2-40B4-BE49-F238E27FC236}">
                <a16:creationId xmlns:a16="http://schemas.microsoft.com/office/drawing/2014/main" id="{FC3E1BB5-9C8C-486A-B695-2C0B5FE7876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194" name="Rectangle 2">
            <a:extLst>
              <a:ext uri="{FF2B5EF4-FFF2-40B4-BE49-F238E27FC236}">
                <a16:creationId xmlns:a16="http://schemas.microsoft.com/office/drawing/2014/main" id="{0777B0DF-127A-4B9C-9D3A-D21FE2E85E9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صَلَّىٰ ٱللَّهُ عَلَيْهِ وَآلِهِ حَبِيبِ ٱللَّهِ</a:t>
            </a:r>
            <a:r>
              <a:rPr lang="en-US" altLang="en-US" sz="5400">
                <a:latin typeface="Times New Roman" panose="02020603050405020304" pitchFamily="18" charset="0"/>
                <a:cs typeface="Simplified Arabic" panose="02020603050405020304" pitchFamily="18" charset="-78"/>
              </a:rPr>
              <a:t> </a:t>
            </a:r>
          </a:p>
        </p:txBody>
      </p:sp>
      <p:sp>
        <p:nvSpPr>
          <p:cNvPr id="1288195" name="Rectangle 3">
            <a:extLst>
              <a:ext uri="{FF2B5EF4-FFF2-40B4-BE49-F238E27FC236}">
                <a16:creationId xmlns:a16="http://schemas.microsoft.com/office/drawing/2014/main" id="{F025531A-51C7-49EB-A81F-88C5A9865587}"/>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blessings of Allah be upon him and his Household, the most-beloved of Allah. </a:t>
            </a:r>
          </a:p>
        </p:txBody>
      </p:sp>
      <p:sp>
        <p:nvSpPr>
          <p:cNvPr id="1288196" name="Text Box 4">
            <a:extLst>
              <a:ext uri="{FF2B5EF4-FFF2-40B4-BE49-F238E27FC236}">
                <a16:creationId xmlns:a16="http://schemas.microsoft.com/office/drawing/2014/main" id="{8EB28765-2A9B-485D-8121-A5A15816585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9218" name="Rectangle 2">
            <a:extLst>
              <a:ext uri="{FF2B5EF4-FFF2-40B4-BE49-F238E27FC236}">
                <a16:creationId xmlns:a16="http://schemas.microsoft.com/office/drawing/2014/main" id="{85512197-8856-4CF9-9E14-2130AEB1F4B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وَارِثَ عَلِيٍّ حُجَّةِ ٱللَّهِ</a:t>
            </a:r>
            <a:r>
              <a:rPr lang="en-US" altLang="en-US" sz="5400">
                <a:latin typeface="Times New Roman" panose="02020603050405020304" pitchFamily="18" charset="0"/>
                <a:cs typeface="Simplified Arabic" panose="02020603050405020304" pitchFamily="18" charset="-78"/>
              </a:rPr>
              <a:t> </a:t>
            </a:r>
          </a:p>
        </p:txBody>
      </p:sp>
      <p:sp>
        <p:nvSpPr>
          <p:cNvPr id="1289219" name="Rectangle 3">
            <a:extLst>
              <a:ext uri="{FF2B5EF4-FFF2-40B4-BE49-F238E27FC236}">
                <a16:creationId xmlns:a16="http://schemas.microsoft.com/office/drawing/2014/main" id="{3C8054E0-CCC0-4CF7-A3B0-E7A12DAEF10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inheritor of `Ali the Argument of Allah. </a:t>
            </a:r>
          </a:p>
        </p:txBody>
      </p:sp>
      <p:sp>
        <p:nvSpPr>
          <p:cNvPr id="1289220" name="Text Box 4">
            <a:extLst>
              <a:ext uri="{FF2B5EF4-FFF2-40B4-BE49-F238E27FC236}">
                <a16:creationId xmlns:a16="http://schemas.microsoft.com/office/drawing/2014/main" id="{80466D24-18DC-4DDC-8DF0-F5676FD6471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42" name="Rectangle 2">
            <a:extLst>
              <a:ext uri="{FF2B5EF4-FFF2-40B4-BE49-F238E27FC236}">
                <a16:creationId xmlns:a16="http://schemas.microsoft.com/office/drawing/2014/main" id="{8A515F1B-EEF8-4E7D-874B-2F723C0FEA7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ايُّهَا ٱلْوَصِيُّ ٱلْبَرُّ ٱلْتَّقِيُّ</a:t>
            </a:r>
            <a:r>
              <a:rPr lang="en-US" altLang="en-US" sz="5400">
                <a:latin typeface="Times New Roman" panose="02020603050405020304" pitchFamily="18" charset="0"/>
                <a:cs typeface="Simplified Arabic" panose="02020603050405020304" pitchFamily="18" charset="-78"/>
              </a:rPr>
              <a:t> </a:t>
            </a:r>
          </a:p>
        </p:txBody>
      </p:sp>
      <p:sp>
        <p:nvSpPr>
          <p:cNvPr id="1290243" name="Rectangle 3">
            <a:extLst>
              <a:ext uri="{FF2B5EF4-FFF2-40B4-BE49-F238E27FC236}">
                <a16:creationId xmlns:a16="http://schemas.microsoft.com/office/drawing/2014/main" id="{D570DED4-D6D0-40F7-BCF1-DD10CFFD5C1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obedient and pious successor. </a:t>
            </a:r>
          </a:p>
        </p:txBody>
      </p:sp>
      <p:sp>
        <p:nvSpPr>
          <p:cNvPr id="1290244" name="Text Box 4">
            <a:extLst>
              <a:ext uri="{FF2B5EF4-FFF2-40B4-BE49-F238E27FC236}">
                <a16:creationId xmlns:a16="http://schemas.microsoft.com/office/drawing/2014/main" id="{1BD049D3-D034-4BE3-AC7E-FB3326FE0FF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266" name="Rectangle 2">
            <a:extLst>
              <a:ext uri="{FF2B5EF4-FFF2-40B4-BE49-F238E27FC236}">
                <a16:creationId xmlns:a16="http://schemas.microsoft.com/office/drawing/2014/main" id="{7EEBEE9F-2FA5-49C9-8111-A2EBC6B2FE60}"/>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ثَارَ ٱللَّهِ وَٱبْنَ ثَارِهِ وَٱلْوِتْرَ ٱلْمَوْتُورَ</a:t>
            </a:r>
            <a:r>
              <a:rPr lang="en-US" altLang="en-US" sz="5400">
                <a:latin typeface="Times New Roman" panose="02020603050405020304" pitchFamily="18" charset="0"/>
                <a:cs typeface="Simplified Arabic" panose="02020603050405020304" pitchFamily="18" charset="-78"/>
              </a:rPr>
              <a:t> </a:t>
            </a:r>
          </a:p>
        </p:txBody>
      </p:sp>
      <p:sp>
        <p:nvSpPr>
          <p:cNvPr id="1291267" name="Rectangle 3">
            <a:extLst>
              <a:ext uri="{FF2B5EF4-FFF2-40B4-BE49-F238E27FC236}">
                <a16:creationId xmlns:a16="http://schemas.microsoft.com/office/drawing/2014/main" id="{590A124A-DCAC-404F-BFFB-D0EAE2D0E83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vengeance of Allah, son of His vengeance, and the unavenged so far. </a:t>
            </a:r>
          </a:p>
        </p:txBody>
      </p:sp>
      <p:sp>
        <p:nvSpPr>
          <p:cNvPr id="1291268" name="Text Box 4">
            <a:extLst>
              <a:ext uri="{FF2B5EF4-FFF2-40B4-BE49-F238E27FC236}">
                <a16:creationId xmlns:a16="http://schemas.microsoft.com/office/drawing/2014/main" id="{A53D78ED-1804-4385-A76F-B5083FEFE93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2290" name="Rectangle 2">
            <a:extLst>
              <a:ext uri="{FF2B5EF4-FFF2-40B4-BE49-F238E27FC236}">
                <a16:creationId xmlns:a16="http://schemas.microsoft.com/office/drawing/2014/main" id="{3917A926-170A-48BC-A5F1-B66288693F8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اشْهَدُ انَّكَ قَدْ اقَمْتَ ٱلصَّلاَةَ</a:t>
            </a:r>
            <a:r>
              <a:rPr lang="en-US" altLang="en-US" sz="5400">
                <a:latin typeface="Times New Roman" panose="02020603050405020304" pitchFamily="18" charset="0"/>
                <a:cs typeface="Simplified Arabic" panose="02020603050405020304" pitchFamily="18" charset="-78"/>
              </a:rPr>
              <a:t> </a:t>
            </a:r>
          </a:p>
        </p:txBody>
      </p:sp>
      <p:sp>
        <p:nvSpPr>
          <p:cNvPr id="1292291" name="Rectangle 3">
            <a:extLst>
              <a:ext uri="{FF2B5EF4-FFF2-40B4-BE49-F238E27FC236}">
                <a16:creationId xmlns:a16="http://schemas.microsoft.com/office/drawing/2014/main" id="{EF4CD8A6-6AE9-40B0-AF6F-8BAAE19D095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bear witness that you performed the prayers, </a:t>
            </a:r>
          </a:p>
        </p:txBody>
      </p:sp>
      <p:sp>
        <p:nvSpPr>
          <p:cNvPr id="1292292" name="Text Box 4">
            <a:extLst>
              <a:ext uri="{FF2B5EF4-FFF2-40B4-BE49-F238E27FC236}">
                <a16:creationId xmlns:a16="http://schemas.microsoft.com/office/drawing/2014/main" id="{76DA148C-DBBF-4E89-8D01-2345BEF67F0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3314" name="Rectangle 2">
            <a:extLst>
              <a:ext uri="{FF2B5EF4-FFF2-40B4-BE49-F238E27FC236}">
                <a16:creationId xmlns:a16="http://schemas.microsoft.com/office/drawing/2014/main" id="{F0F8D64A-B255-4183-B089-76DE9B67D8A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وَآتَيْتَ ٱلزَّكَاةَ</a:t>
            </a:r>
            <a:r>
              <a:rPr lang="en-US" altLang="en-US" sz="5400">
                <a:latin typeface="Times New Roman" panose="02020603050405020304" pitchFamily="18" charset="0"/>
                <a:cs typeface="Simplified Arabic" panose="02020603050405020304" pitchFamily="18" charset="-78"/>
              </a:rPr>
              <a:t> </a:t>
            </a:r>
          </a:p>
        </p:txBody>
      </p:sp>
      <p:sp>
        <p:nvSpPr>
          <p:cNvPr id="1293315" name="Rectangle 3">
            <a:extLst>
              <a:ext uri="{FF2B5EF4-FFF2-40B4-BE49-F238E27FC236}">
                <a16:creationId xmlns:a16="http://schemas.microsoft.com/office/drawing/2014/main" id="{FE60E45C-DDCB-462E-8F92-052B46EE6E3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defrayed the poor-rate, </a:t>
            </a:r>
          </a:p>
        </p:txBody>
      </p:sp>
      <p:sp>
        <p:nvSpPr>
          <p:cNvPr id="1293316" name="Text Box 4">
            <a:extLst>
              <a:ext uri="{FF2B5EF4-FFF2-40B4-BE49-F238E27FC236}">
                <a16:creationId xmlns:a16="http://schemas.microsoft.com/office/drawing/2014/main" id="{712ABD6C-AE60-48BF-8959-598BD2190A8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4338" name="Rectangle 2">
            <a:extLst>
              <a:ext uri="{FF2B5EF4-FFF2-40B4-BE49-F238E27FC236}">
                <a16:creationId xmlns:a16="http://schemas.microsoft.com/office/drawing/2014/main" id="{2DCE4E32-D4A7-4587-9E84-C8B3B759D95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وَامَرْتَ بِٱلْمَعْرُوفِ</a:t>
            </a:r>
            <a:r>
              <a:rPr lang="en-US" altLang="en-US" sz="5400">
                <a:latin typeface="Times New Roman" panose="02020603050405020304" pitchFamily="18" charset="0"/>
                <a:cs typeface="Simplified Arabic" panose="02020603050405020304" pitchFamily="18" charset="-78"/>
              </a:rPr>
              <a:t> </a:t>
            </a:r>
          </a:p>
        </p:txBody>
      </p:sp>
      <p:sp>
        <p:nvSpPr>
          <p:cNvPr id="1294339" name="Rectangle 3">
            <a:extLst>
              <a:ext uri="{FF2B5EF4-FFF2-40B4-BE49-F238E27FC236}">
                <a16:creationId xmlns:a16="http://schemas.microsoft.com/office/drawing/2014/main" id="{B25520FE-C6FA-44D6-88E0-9CAB6715AB7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enjoined the right, </a:t>
            </a:r>
          </a:p>
        </p:txBody>
      </p:sp>
      <p:sp>
        <p:nvSpPr>
          <p:cNvPr id="1294340" name="Text Box 4">
            <a:extLst>
              <a:ext uri="{FF2B5EF4-FFF2-40B4-BE49-F238E27FC236}">
                <a16:creationId xmlns:a16="http://schemas.microsoft.com/office/drawing/2014/main" id="{365A8E39-3C00-47AD-88CA-E67BCB23A80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362" name="Rectangle 2">
            <a:extLst>
              <a:ext uri="{FF2B5EF4-FFF2-40B4-BE49-F238E27FC236}">
                <a16:creationId xmlns:a16="http://schemas.microsoft.com/office/drawing/2014/main" id="{1C5558CF-62C9-4DFB-BA4B-B08DA794091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وَنَهَيْتَ عَنِ ٱلْمُنْكَرِ</a:t>
            </a:r>
            <a:r>
              <a:rPr lang="en-US" altLang="en-US" sz="5400">
                <a:latin typeface="Times New Roman" panose="02020603050405020304" pitchFamily="18" charset="0"/>
                <a:cs typeface="Simplified Arabic" panose="02020603050405020304" pitchFamily="18" charset="-78"/>
              </a:rPr>
              <a:t> </a:t>
            </a:r>
          </a:p>
        </p:txBody>
      </p:sp>
      <p:sp>
        <p:nvSpPr>
          <p:cNvPr id="1295363" name="Rectangle 3">
            <a:extLst>
              <a:ext uri="{FF2B5EF4-FFF2-40B4-BE49-F238E27FC236}">
                <a16:creationId xmlns:a16="http://schemas.microsoft.com/office/drawing/2014/main" id="{DA1138BA-5ACA-4BDC-8E27-511E9FB347C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forbade the evil, </a:t>
            </a:r>
          </a:p>
        </p:txBody>
      </p:sp>
      <p:sp>
        <p:nvSpPr>
          <p:cNvPr id="1295364" name="Text Box 4">
            <a:extLst>
              <a:ext uri="{FF2B5EF4-FFF2-40B4-BE49-F238E27FC236}">
                <a16:creationId xmlns:a16="http://schemas.microsoft.com/office/drawing/2014/main" id="{8CF12274-B6B6-4D2B-9970-0D564804B68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546" name="Rectangle 2">
            <a:extLst>
              <a:ext uri="{FF2B5EF4-FFF2-40B4-BE49-F238E27FC236}">
                <a16:creationId xmlns:a16="http://schemas.microsoft.com/office/drawing/2014/main" id="{1CC5BCAB-883C-47A8-B9CE-D4A4BDA88048}"/>
              </a:ext>
            </a:extLst>
          </p:cNvPr>
          <p:cNvSpPr>
            <a:spLocks noChangeArrowheads="1"/>
          </p:cNvSpPr>
          <p:nvPr/>
        </p:nvSpPr>
        <p:spPr bwMode="auto">
          <a:xfrm>
            <a:off x="395288" y="749300"/>
            <a:ext cx="8280400" cy="4457700"/>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2600" b="1">
                <a:solidFill>
                  <a:srgbClr val="FFFF00"/>
                </a:solidFill>
                <a:cs typeface="Traditional Arabic" panose="020B0604020202020204" pitchFamily="18" charset="-78"/>
              </a:rPr>
              <a:t>It is worth mentioning that scholars have dedicated two forms of ziyarah to these two blessed feast days (i.e. Eid al-Fitr and Eid al-Adha). The first form has been previously cited as the ziyarah form at the Qadr Nights, while the other is the following. What is apparently understood from the words of the scholars is that the first form of ziyarah is said when one visits the holy shrine on the two days of Eid al-Fitr and Eid al-Adha, while the following form is said when the holy shrine is visited at the two nights before these two days. Thus, the ziyarah form is as follows:</a:t>
            </a:r>
          </a:p>
        </p:txBody>
      </p:sp>
      <p:sp>
        <p:nvSpPr>
          <p:cNvPr id="1260548" name="Text Box 4">
            <a:extLst>
              <a:ext uri="{FF2B5EF4-FFF2-40B4-BE49-F238E27FC236}">
                <a16:creationId xmlns:a16="http://schemas.microsoft.com/office/drawing/2014/main" id="{08E72217-8FFA-4E57-B8DF-0A9364A3055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6386" name="Rectangle 2">
            <a:extLst>
              <a:ext uri="{FF2B5EF4-FFF2-40B4-BE49-F238E27FC236}">
                <a16:creationId xmlns:a16="http://schemas.microsoft.com/office/drawing/2014/main" id="{7F1FDDD3-E149-4E8E-8A5C-2B260CC7B28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وَجَاهَدْتَ فِي ٱللَّهِ حَقَّ جِهَادِهِ</a:t>
            </a:r>
            <a:r>
              <a:rPr lang="en-US" altLang="en-US" sz="5400">
                <a:latin typeface="Times New Roman" panose="02020603050405020304" pitchFamily="18" charset="0"/>
                <a:cs typeface="Simplified Arabic" panose="02020603050405020304" pitchFamily="18" charset="-78"/>
              </a:rPr>
              <a:t> </a:t>
            </a:r>
          </a:p>
        </p:txBody>
      </p:sp>
      <p:sp>
        <p:nvSpPr>
          <p:cNvPr id="1296387" name="Rectangle 3">
            <a:extLst>
              <a:ext uri="{FF2B5EF4-FFF2-40B4-BE49-F238E27FC236}">
                <a16:creationId xmlns:a16="http://schemas.microsoft.com/office/drawing/2014/main" id="{502E6123-9B56-49B8-907A-6055333B034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strove for the sake of Allah as exactly as strife must be </a:t>
            </a:r>
          </a:p>
        </p:txBody>
      </p:sp>
      <p:sp>
        <p:nvSpPr>
          <p:cNvPr id="1296388" name="Text Box 4">
            <a:extLst>
              <a:ext uri="{FF2B5EF4-FFF2-40B4-BE49-F238E27FC236}">
                <a16:creationId xmlns:a16="http://schemas.microsoft.com/office/drawing/2014/main" id="{5B7F19FE-0424-43C7-A9B5-8062D328EDD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410" name="Rectangle 2">
            <a:extLst>
              <a:ext uri="{FF2B5EF4-FFF2-40B4-BE49-F238E27FC236}">
                <a16:creationId xmlns:a16="http://schemas.microsoft.com/office/drawing/2014/main" id="{14A8A7AB-3B2E-4F23-9DFA-FB98E33FCC55}"/>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حَتَّىٰ ٱسْتُبيحَ حَرَمُكَ وَقُتِلْتَ مَظْلُوماً</a:t>
            </a:r>
            <a:r>
              <a:rPr lang="en-US" altLang="en-US" sz="5400">
                <a:latin typeface="Times New Roman" panose="02020603050405020304" pitchFamily="18" charset="0"/>
                <a:cs typeface="Simplified Arabic" panose="02020603050405020304" pitchFamily="18" charset="-78"/>
              </a:rPr>
              <a:t> </a:t>
            </a:r>
          </a:p>
        </p:txBody>
      </p:sp>
      <p:sp>
        <p:nvSpPr>
          <p:cNvPr id="1297411" name="Rectangle 3">
            <a:extLst>
              <a:ext uri="{FF2B5EF4-FFF2-40B4-BE49-F238E27FC236}">
                <a16:creationId xmlns:a16="http://schemas.microsoft.com/office/drawing/2014/main" id="{9C7815D1-85DC-4D0E-B1EB-E57F8EB5259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until your inviolability was violated and you were slain wrongfully. </a:t>
            </a:r>
          </a:p>
        </p:txBody>
      </p:sp>
      <p:sp>
        <p:nvSpPr>
          <p:cNvPr id="1297412" name="Text Box 4">
            <a:extLst>
              <a:ext uri="{FF2B5EF4-FFF2-40B4-BE49-F238E27FC236}">
                <a16:creationId xmlns:a16="http://schemas.microsoft.com/office/drawing/2014/main" id="{1BFAC2DA-3150-43C6-8E23-08DE09D34A1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82" name="Rectangle 2">
            <a:extLst>
              <a:ext uri="{FF2B5EF4-FFF2-40B4-BE49-F238E27FC236}">
                <a16:creationId xmlns:a16="http://schemas.microsoft.com/office/drawing/2014/main" id="{2C2BBCE8-C5D8-46E8-93CD-CC24208E561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ابَا عَبْدِ ٱللَّهِ</a:t>
            </a:r>
            <a:r>
              <a:rPr lang="en-US" altLang="en-US" sz="5400">
                <a:latin typeface="Times New Roman" panose="02020603050405020304" pitchFamily="18" charset="0"/>
                <a:cs typeface="Simplified Arabic" panose="02020603050405020304" pitchFamily="18" charset="-78"/>
              </a:rPr>
              <a:t> </a:t>
            </a:r>
          </a:p>
        </p:txBody>
      </p:sp>
      <p:sp>
        <p:nvSpPr>
          <p:cNvPr id="1351683" name="Rectangle 3">
            <a:extLst>
              <a:ext uri="{FF2B5EF4-FFF2-40B4-BE49-F238E27FC236}">
                <a16:creationId xmlns:a16="http://schemas.microsoft.com/office/drawing/2014/main" id="{3DA86F15-2FA8-4E0D-85D4-C81E5D95DDF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Aba-`Abdullah. </a:t>
            </a:r>
          </a:p>
        </p:txBody>
      </p:sp>
      <p:sp>
        <p:nvSpPr>
          <p:cNvPr id="1351684" name="Text Box 4">
            <a:extLst>
              <a:ext uri="{FF2B5EF4-FFF2-40B4-BE49-F238E27FC236}">
                <a16:creationId xmlns:a16="http://schemas.microsoft.com/office/drawing/2014/main" id="{9731752F-8867-4DEB-971D-E480E4D7589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351685" name="Rectangle 5">
            <a:extLst>
              <a:ext uri="{FF2B5EF4-FFF2-40B4-BE49-F238E27FC236}">
                <a16:creationId xmlns:a16="http://schemas.microsoft.com/office/drawing/2014/main" id="{C6D5B132-425F-4D8D-B123-283E7B2E6C84}"/>
              </a:ext>
            </a:extLst>
          </p:cNvPr>
          <p:cNvSpPr>
            <a:spLocks noChangeArrowheads="1"/>
          </p:cNvSpPr>
          <p:nvPr/>
        </p:nvSpPr>
        <p:spPr bwMode="auto">
          <a:xfrm>
            <a:off x="468313" y="650875"/>
            <a:ext cx="8280400" cy="762000"/>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stop at the side of the Imam’s head with submissive heart and teary eyes and say the following words</a:t>
            </a:r>
            <a:r>
              <a:rPr lang="en-US" altLang="en-US"/>
              <a:t> </a:t>
            </a:r>
            <a:r>
              <a:rPr lang="en-US" altLang="en-US" sz="2000" b="1">
                <a:solidFill>
                  <a:srgbClr val="FFFF00"/>
                </a:solidFill>
                <a:cs typeface="Traditional Arabic" panose="020B0604020202020204" pitchFamily="18" charset="-78"/>
              </a:rPr>
              <a:t>: </a:t>
            </a:r>
          </a:p>
        </p:txBody>
      </p:sp>
    </p:spTree>
  </p:cSld>
  <p:clrMapOvr>
    <a:masterClrMapping/>
  </p:clrMapOvr>
  <p:transition advClick="0">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2706" name="Rectangle 2">
            <a:extLst>
              <a:ext uri="{FF2B5EF4-FFF2-40B4-BE49-F238E27FC236}">
                <a16:creationId xmlns:a16="http://schemas.microsoft.com/office/drawing/2014/main" id="{3CE972C6-BE3E-4448-B46A-196516B0B265}"/>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بْنَ رَسُولِ ٱللَّهِ</a:t>
            </a:r>
            <a:r>
              <a:rPr lang="en-US" altLang="en-US" sz="5400">
                <a:latin typeface="Times New Roman" panose="02020603050405020304" pitchFamily="18" charset="0"/>
                <a:cs typeface="Simplified Arabic" panose="02020603050405020304" pitchFamily="18" charset="-78"/>
              </a:rPr>
              <a:t> </a:t>
            </a:r>
          </a:p>
        </p:txBody>
      </p:sp>
      <p:sp>
        <p:nvSpPr>
          <p:cNvPr id="1352707" name="Rectangle 3">
            <a:extLst>
              <a:ext uri="{FF2B5EF4-FFF2-40B4-BE49-F238E27FC236}">
                <a16:creationId xmlns:a16="http://schemas.microsoft.com/office/drawing/2014/main" id="{844C3BE6-FC68-4335-ABB4-00A61B94F6FA}"/>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son of Allah</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s Messenger. </a:t>
            </a:r>
          </a:p>
        </p:txBody>
      </p:sp>
      <p:sp>
        <p:nvSpPr>
          <p:cNvPr id="1352708" name="Text Box 4">
            <a:extLst>
              <a:ext uri="{FF2B5EF4-FFF2-40B4-BE49-F238E27FC236}">
                <a16:creationId xmlns:a16="http://schemas.microsoft.com/office/drawing/2014/main" id="{D497A136-221C-4FAD-9C57-6DB44AC0077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3730" name="Rectangle 2">
            <a:extLst>
              <a:ext uri="{FF2B5EF4-FFF2-40B4-BE49-F238E27FC236}">
                <a16:creationId xmlns:a16="http://schemas.microsoft.com/office/drawing/2014/main" id="{DFEE60B3-95C1-41D2-BE6B-58D6CAD9F8A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بْنَ سَيِّدِ ٱلْوَصِيِّينَ</a:t>
            </a:r>
            <a:r>
              <a:rPr lang="en-US" altLang="en-US" sz="5400">
                <a:latin typeface="Times New Roman" panose="02020603050405020304" pitchFamily="18" charset="0"/>
                <a:cs typeface="Simplified Arabic" panose="02020603050405020304" pitchFamily="18" charset="-78"/>
              </a:rPr>
              <a:t> </a:t>
            </a:r>
          </a:p>
        </p:txBody>
      </p:sp>
      <p:sp>
        <p:nvSpPr>
          <p:cNvPr id="1353731" name="Rectangle 3">
            <a:extLst>
              <a:ext uri="{FF2B5EF4-FFF2-40B4-BE49-F238E27FC236}">
                <a16:creationId xmlns:a16="http://schemas.microsoft.com/office/drawing/2014/main" id="{32601B76-6691-41C8-907A-82BD68D187B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son of the chief of the prophets</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 successors. </a:t>
            </a:r>
          </a:p>
        </p:txBody>
      </p:sp>
      <p:sp>
        <p:nvSpPr>
          <p:cNvPr id="1353732" name="Text Box 4">
            <a:extLst>
              <a:ext uri="{FF2B5EF4-FFF2-40B4-BE49-F238E27FC236}">
                <a16:creationId xmlns:a16="http://schemas.microsoft.com/office/drawing/2014/main" id="{5E935202-112D-44D6-8E27-E9E9E78EB73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4754" name="Rectangle 2">
            <a:extLst>
              <a:ext uri="{FF2B5EF4-FFF2-40B4-BE49-F238E27FC236}">
                <a16:creationId xmlns:a16="http://schemas.microsoft.com/office/drawing/2014/main" id="{05942DA0-4A54-4A90-9649-BBC98C15592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بْنَ فَاطِمَةَ ٱلزَّهْرَاءِ</a:t>
            </a:r>
            <a:r>
              <a:rPr lang="en-US" altLang="en-US" sz="5400">
                <a:latin typeface="Times New Roman" panose="02020603050405020304" pitchFamily="18" charset="0"/>
                <a:cs typeface="Simplified Arabic" panose="02020603050405020304" pitchFamily="18" charset="-78"/>
              </a:rPr>
              <a:t> </a:t>
            </a:r>
          </a:p>
        </p:txBody>
      </p:sp>
      <p:sp>
        <p:nvSpPr>
          <p:cNvPr id="1354755" name="Rectangle 3">
            <a:extLst>
              <a:ext uri="{FF2B5EF4-FFF2-40B4-BE49-F238E27FC236}">
                <a16:creationId xmlns:a16="http://schemas.microsoft.com/office/drawing/2014/main" id="{A758542B-80A3-48C2-AB42-8306CDFC9E6F}"/>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son of Fa</a:t>
            </a:r>
            <a:r>
              <a:rPr lang="en-US" altLang="en-US" sz="3200" b="1">
                <a:latin typeface="Arial" panose="020B0604020202020204" pitchFamily="34" charset="0"/>
              </a:rPr>
              <a:t>t</a:t>
            </a:r>
            <a:r>
              <a:rPr lang="en-US" altLang="en-US" sz="3200" b="1">
                <a:latin typeface="Arial" panose="020B0604020202020204" pitchFamily="34" charset="0"/>
                <a:ea typeface="MS Mincho" panose="02020609040205080304" pitchFamily="49" charset="-128"/>
                <a:cs typeface="MS Mincho" panose="02020609040205080304" pitchFamily="49" charset="-128"/>
              </a:rPr>
              <a:t>imah the luminous lady </a:t>
            </a:r>
          </a:p>
        </p:txBody>
      </p:sp>
      <p:sp>
        <p:nvSpPr>
          <p:cNvPr id="1354756" name="Text Box 4">
            <a:extLst>
              <a:ext uri="{FF2B5EF4-FFF2-40B4-BE49-F238E27FC236}">
                <a16:creationId xmlns:a16="http://schemas.microsoft.com/office/drawing/2014/main" id="{10E4ACAB-ADEA-4A58-916F-F8127ADBAD7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5778" name="Rectangle 2">
            <a:extLst>
              <a:ext uri="{FF2B5EF4-FFF2-40B4-BE49-F238E27FC236}">
                <a16:creationId xmlns:a16="http://schemas.microsoft.com/office/drawing/2014/main" id="{98C31D20-D7AB-45EF-96D8-1856331E37A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سَيِّدَةِ نِسَاءِ ٱلْعَالَمِينَ</a:t>
            </a:r>
            <a:r>
              <a:rPr lang="en-US" altLang="en-US" sz="5400">
                <a:latin typeface="Times New Roman" panose="02020603050405020304" pitchFamily="18" charset="0"/>
                <a:cs typeface="Simplified Arabic" panose="02020603050405020304" pitchFamily="18" charset="-78"/>
              </a:rPr>
              <a:t> </a:t>
            </a:r>
          </a:p>
        </p:txBody>
      </p:sp>
      <p:sp>
        <p:nvSpPr>
          <p:cNvPr id="1355779" name="Rectangle 3">
            <a:extLst>
              <a:ext uri="{FF2B5EF4-FFF2-40B4-BE49-F238E27FC236}">
                <a16:creationId xmlns:a16="http://schemas.microsoft.com/office/drawing/2014/main" id="{D028BE8A-8C0F-4DE2-8495-5B8D00BFA2A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the doyenne of the women of the worlds. </a:t>
            </a:r>
          </a:p>
        </p:txBody>
      </p:sp>
      <p:sp>
        <p:nvSpPr>
          <p:cNvPr id="1355780" name="Text Box 4">
            <a:extLst>
              <a:ext uri="{FF2B5EF4-FFF2-40B4-BE49-F238E27FC236}">
                <a16:creationId xmlns:a16="http://schemas.microsoft.com/office/drawing/2014/main" id="{5180D914-7D2D-4C87-BC3B-72C23BC05E7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6802" name="Rectangle 2">
            <a:extLst>
              <a:ext uri="{FF2B5EF4-FFF2-40B4-BE49-F238E27FC236}">
                <a16:creationId xmlns:a16="http://schemas.microsoft.com/office/drawing/2014/main" id="{787D6F26-477A-4A3E-8FD3-F4B73BA4D27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عَلَيْكَ يَا بَطَلَ ٱلْمُسْلِمِينَ</a:t>
            </a:r>
            <a:r>
              <a:rPr lang="en-US" altLang="en-US" sz="5400">
                <a:latin typeface="Times New Roman" panose="02020603050405020304" pitchFamily="18" charset="0"/>
                <a:cs typeface="Simplified Arabic" panose="02020603050405020304" pitchFamily="18" charset="-78"/>
              </a:rPr>
              <a:t> </a:t>
            </a:r>
          </a:p>
        </p:txBody>
      </p:sp>
      <p:sp>
        <p:nvSpPr>
          <p:cNvPr id="1356803" name="Rectangle 3">
            <a:extLst>
              <a:ext uri="{FF2B5EF4-FFF2-40B4-BE49-F238E27FC236}">
                <a16:creationId xmlns:a16="http://schemas.microsoft.com/office/drawing/2014/main" id="{21EA8F18-4C74-4958-B6BF-A46459866D1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you, O hero of Muslims. </a:t>
            </a:r>
          </a:p>
        </p:txBody>
      </p:sp>
      <p:sp>
        <p:nvSpPr>
          <p:cNvPr id="1356804" name="Text Box 4">
            <a:extLst>
              <a:ext uri="{FF2B5EF4-FFF2-40B4-BE49-F238E27FC236}">
                <a16:creationId xmlns:a16="http://schemas.microsoft.com/office/drawing/2014/main" id="{B81D589F-C7DC-415F-9D89-4D5EF405761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7826" name="Rectangle 2">
            <a:extLst>
              <a:ext uri="{FF2B5EF4-FFF2-40B4-BE49-F238E27FC236}">
                <a16:creationId xmlns:a16="http://schemas.microsoft.com/office/drawing/2014/main" id="{712109E1-906F-40AF-B369-1BDF318D37B0}"/>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يَا مَوْلاَيَ</a:t>
            </a:r>
            <a:r>
              <a:rPr lang="en-US" altLang="en-US" sz="5400">
                <a:latin typeface="Times New Roman" panose="02020603050405020304" pitchFamily="18" charset="0"/>
                <a:cs typeface="Simplified Arabic" panose="02020603050405020304" pitchFamily="18" charset="-78"/>
              </a:rPr>
              <a:t> </a:t>
            </a:r>
          </a:p>
        </p:txBody>
      </p:sp>
      <p:sp>
        <p:nvSpPr>
          <p:cNvPr id="1357827" name="Rectangle 3">
            <a:extLst>
              <a:ext uri="{FF2B5EF4-FFF2-40B4-BE49-F238E27FC236}">
                <a16:creationId xmlns:a16="http://schemas.microsoft.com/office/drawing/2014/main" id="{6437638C-D129-498A-B853-47FDBF4C58A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my master, </a:t>
            </a:r>
          </a:p>
        </p:txBody>
      </p:sp>
      <p:sp>
        <p:nvSpPr>
          <p:cNvPr id="1357828" name="Text Box 4">
            <a:extLst>
              <a:ext uri="{FF2B5EF4-FFF2-40B4-BE49-F238E27FC236}">
                <a16:creationId xmlns:a16="http://schemas.microsoft.com/office/drawing/2014/main" id="{9BBE4CEA-E2DD-4900-8EEA-C58DB92AB74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8850" name="Rectangle 2">
            <a:extLst>
              <a:ext uri="{FF2B5EF4-FFF2-40B4-BE49-F238E27FC236}">
                <a16:creationId xmlns:a16="http://schemas.microsoft.com/office/drawing/2014/main" id="{62D58B0D-B44D-4E69-8337-5EFD0817FFE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اشْهَدُ انَّكَ كُنْتَ نُوراً فِي ٱلاصْلاَبِ ٱلشَّامِخَةِ</a:t>
            </a:r>
            <a:r>
              <a:rPr lang="en-US" altLang="en-US" sz="5400">
                <a:latin typeface="Times New Roman" panose="02020603050405020304" pitchFamily="18" charset="0"/>
                <a:cs typeface="Simplified Arabic" panose="02020603050405020304" pitchFamily="18" charset="-78"/>
              </a:rPr>
              <a:t> </a:t>
            </a:r>
          </a:p>
        </p:txBody>
      </p:sp>
      <p:sp>
        <p:nvSpPr>
          <p:cNvPr id="1358851" name="Rectangle 3">
            <a:extLst>
              <a:ext uri="{FF2B5EF4-FFF2-40B4-BE49-F238E27FC236}">
                <a16:creationId xmlns:a16="http://schemas.microsoft.com/office/drawing/2014/main" id="{339CBFF5-FB33-4352-9C6F-69F0FE931EFA}"/>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bear witness that You were light in the lofty loins </a:t>
            </a:r>
          </a:p>
        </p:txBody>
      </p:sp>
      <p:sp>
        <p:nvSpPr>
          <p:cNvPr id="1358852" name="Text Box 4">
            <a:extLst>
              <a:ext uri="{FF2B5EF4-FFF2-40B4-BE49-F238E27FC236}">
                <a16:creationId xmlns:a16="http://schemas.microsoft.com/office/drawing/2014/main" id="{B5CC0808-14E5-4DDD-B209-8067DA9F0A91}"/>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3714" name="AutoShape 2">
            <a:extLst>
              <a:ext uri="{FF2B5EF4-FFF2-40B4-BE49-F238E27FC236}">
                <a16:creationId xmlns:a16="http://schemas.microsoft.com/office/drawing/2014/main" id="{97E6B764-E4B6-4092-83CC-4F4F40DF4D14}"/>
              </a:ext>
            </a:extLst>
          </p:cNvPr>
          <p:cNvSpPr>
            <a:spLocks noChangeArrowheads="1"/>
          </p:cNvSpPr>
          <p:nvPr/>
        </p:nvSpPr>
        <p:spPr bwMode="auto">
          <a:xfrm>
            <a:off x="684213" y="692150"/>
            <a:ext cx="7848600" cy="4968875"/>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CA"/>
          </a:p>
        </p:txBody>
      </p:sp>
      <p:sp>
        <p:nvSpPr>
          <p:cNvPr id="1523715" name="Rectangle 3">
            <a:extLst>
              <a:ext uri="{FF2B5EF4-FFF2-40B4-BE49-F238E27FC236}">
                <a16:creationId xmlns:a16="http://schemas.microsoft.com/office/drawing/2014/main" id="{35F5A00F-87F8-41DD-A337-C5F6188133F2}"/>
              </a:ext>
            </a:extLst>
          </p:cNvPr>
          <p:cNvSpPr>
            <a:spLocks noChangeArrowheads="1"/>
          </p:cNvSpPr>
          <p:nvPr/>
        </p:nvSpPr>
        <p:spPr bwMode="auto">
          <a:xfrm>
            <a:off x="611188" y="1481138"/>
            <a:ext cx="7921625"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3600" b="1">
                <a:solidFill>
                  <a:srgbClr val="FFFF00"/>
                </a:solidFill>
                <a:cs typeface="Traditional Arabic" panose="020B0604020202020204" pitchFamily="18" charset="-78"/>
              </a:rPr>
              <a:t>When you intend to visit Imam Husayn’s (</a:t>
            </a:r>
            <a:r>
              <a:rPr lang="en-GB" altLang="en-US" sz="3600" b="1">
                <a:solidFill>
                  <a:srgbClr val="FFFF00"/>
                </a:solidFill>
                <a:cs typeface="Traditional Arabic" panose="020B0604020202020204" pitchFamily="18" charset="-78"/>
              </a:rPr>
              <a:t>á</a:t>
            </a:r>
            <a:r>
              <a:rPr lang="en-US" altLang="en-US" sz="3600" b="1">
                <a:solidFill>
                  <a:srgbClr val="FFFF00"/>
                </a:solidFill>
                <a:cs typeface="Traditional Arabic" panose="020B0604020202020204" pitchFamily="18" charset="-78"/>
              </a:rPr>
              <a:t>) holy Zarih in these two nights, you may stop at the gate of the holy dome, cast your sight on the holy Zarih, and seek permission of admission by saying:</a:t>
            </a:r>
            <a:endParaRPr lang="en-GB" altLang="en-US" sz="3600" b="1">
              <a:solidFill>
                <a:srgbClr val="FFFF00"/>
              </a:solidFill>
              <a:cs typeface="Traditional Arabic" panose="020B0604020202020204" pitchFamily="18"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23714"/>
                                        </p:tgtEl>
                                        <p:attrNameLst>
                                          <p:attrName>style.visibility</p:attrName>
                                        </p:attrNameLst>
                                      </p:cBhvr>
                                      <p:to>
                                        <p:strVal val="visible"/>
                                      </p:to>
                                    </p:set>
                                    <p:anim calcmode="lin" valueType="num">
                                      <p:cBhvr>
                                        <p:cTn id="7" dur="2000" fill="hold"/>
                                        <p:tgtEl>
                                          <p:spTgt spid="1523714"/>
                                        </p:tgtEl>
                                        <p:attrNameLst>
                                          <p:attrName>ppt_w</p:attrName>
                                        </p:attrNameLst>
                                      </p:cBhvr>
                                      <p:tavLst>
                                        <p:tav tm="0">
                                          <p:val>
                                            <p:fltVal val="0"/>
                                          </p:val>
                                        </p:tav>
                                        <p:tav tm="100000">
                                          <p:val>
                                            <p:strVal val="#ppt_w"/>
                                          </p:val>
                                        </p:tav>
                                      </p:tavLst>
                                    </p:anim>
                                    <p:anim calcmode="lin" valueType="num">
                                      <p:cBhvr>
                                        <p:cTn id="8" dur="2000" fill="hold"/>
                                        <p:tgtEl>
                                          <p:spTgt spid="152371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523715"/>
                                        </p:tgtEl>
                                        <p:attrNameLst>
                                          <p:attrName>style.visibility</p:attrName>
                                        </p:attrNameLst>
                                      </p:cBhvr>
                                      <p:to>
                                        <p:strVal val="visible"/>
                                      </p:to>
                                    </p:set>
                                    <p:anim calcmode="lin" valueType="num">
                                      <p:cBhvr>
                                        <p:cTn id="11" dur="2000" fill="hold"/>
                                        <p:tgtEl>
                                          <p:spTgt spid="1523715"/>
                                        </p:tgtEl>
                                        <p:attrNameLst>
                                          <p:attrName>ppt_w</p:attrName>
                                        </p:attrNameLst>
                                      </p:cBhvr>
                                      <p:tavLst>
                                        <p:tav tm="0">
                                          <p:val>
                                            <p:fltVal val="0"/>
                                          </p:val>
                                        </p:tav>
                                        <p:tav tm="100000">
                                          <p:val>
                                            <p:strVal val="#ppt_w"/>
                                          </p:val>
                                        </p:tav>
                                      </p:tavLst>
                                    </p:anim>
                                    <p:anim calcmode="lin" valueType="num">
                                      <p:cBhvr>
                                        <p:cTn id="12" dur="2000" fill="hold"/>
                                        <p:tgtEl>
                                          <p:spTgt spid="15237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371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a:extLst>
              <a:ext uri="{FF2B5EF4-FFF2-40B4-BE49-F238E27FC236}">
                <a16:creationId xmlns:a16="http://schemas.microsoft.com/office/drawing/2014/main" id="{C9297C83-4B23-420D-AA30-4D1C3EDAD1F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وَٱلارْحَامِ ٱلْمُطَهَّرَةِ</a:t>
            </a:r>
            <a:r>
              <a:rPr lang="en-US" altLang="en-US" sz="5400">
                <a:latin typeface="Times New Roman" panose="02020603050405020304" pitchFamily="18" charset="0"/>
                <a:cs typeface="Simplified Arabic" panose="02020603050405020304" pitchFamily="18" charset="-78"/>
              </a:rPr>
              <a:t> </a:t>
            </a:r>
          </a:p>
        </p:txBody>
      </p:sp>
      <p:sp>
        <p:nvSpPr>
          <p:cNvPr id="1359875" name="Rectangle 3">
            <a:extLst>
              <a:ext uri="{FF2B5EF4-FFF2-40B4-BE49-F238E27FC236}">
                <a16:creationId xmlns:a16="http://schemas.microsoft.com/office/drawing/2014/main" id="{7CDF9753-EC67-44DD-B960-06B20E34A56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purified wombs. </a:t>
            </a:r>
          </a:p>
        </p:txBody>
      </p:sp>
      <p:sp>
        <p:nvSpPr>
          <p:cNvPr id="1359876" name="Text Box 4">
            <a:extLst>
              <a:ext uri="{FF2B5EF4-FFF2-40B4-BE49-F238E27FC236}">
                <a16:creationId xmlns:a16="http://schemas.microsoft.com/office/drawing/2014/main" id="{3D2BF322-F95C-4573-9702-B9EC3143857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0898" name="Rectangle 2">
            <a:extLst>
              <a:ext uri="{FF2B5EF4-FFF2-40B4-BE49-F238E27FC236}">
                <a16:creationId xmlns:a16="http://schemas.microsoft.com/office/drawing/2014/main" id="{FEC59271-0500-456A-8636-A134A8B536F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لَمْ تُنَجِّسْكَ ٱلْجَاهِلِيَّةُ بِانْجَاسِهَا</a:t>
            </a:r>
            <a:r>
              <a:rPr lang="en-US" altLang="en-US" sz="5400">
                <a:latin typeface="Times New Roman" panose="02020603050405020304" pitchFamily="18" charset="0"/>
                <a:cs typeface="Simplified Arabic" panose="02020603050405020304" pitchFamily="18" charset="-78"/>
              </a:rPr>
              <a:t> </a:t>
            </a:r>
          </a:p>
        </p:txBody>
      </p:sp>
      <p:sp>
        <p:nvSpPr>
          <p:cNvPr id="1360899" name="Rectangle 3">
            <a:extLst>
              <a:ext uri="{FF2B5EF4-FFF2-40B4-BE49-F238E27FC236}">
                <a16:creationId xmlns:a16="http://schemas.microsoft.com/office/drawing/2014/main" id="{134D89F8-E56B-40D8-A372-50D147EE064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The ignorance could not stain you with its impurities </a:t>
            </a:r>
          </a:p>
        </p:txBody>
      </p:sp>
      <p:sp>
        <p:nvSpPr>
          <p:cNvPr id="1360900" name="Text Box 4">
            <a:extLst>
              <a:ext uri="{FF2B5EF4-FFF2-40B4-BE49-F238E27FC236}">
                <a16:creationId xmlns:a16="http://schemas.microsoft.com/office/drawing/2014/main" id="{F0D80354-66F1-4164-BB9D-C0D5ADDCB72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22" name="Rectangle 2">
            <a:extLst>
              <a:ext uri="{FF2B5EF4-FFF2-40B4-BE49-F238E27FC236}">
                <a16:creationId xmlns:a16="http://schemas.microsoft.com/office/drawing/2014/main" id="{B94D27E0-9743-433C-B517-9247B2E6A380}"/>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وَلَمْ تُلْبِسْكَ مِنْ مُدْلَهِمَّاتِ ثِيَابِهَا</a:t>
            </a:r>
            <a:r>
              <a:rPr lang="en-US" altLang="en-US" sz="5400">
                <a:latin typeface="Times New Roman" panose="02020603050405020304" pitchFamily="18" charset="0"/>
                <a:cs typeface="Simplified Arabic" panose="02020603050405020304" pitchFamily="18" charset="-78"/>
              </a:rPr>
              <a:t> </a:t>
            </a:r>
          </a:p>
        </p:txBody>
      </p:sp>
      <p:sp>
        <p:nvSpPr>
          <p:cNvPr id="1361923" name="Rectangle 3">
            <a:extLst>
              <a:ext uri="{FF2B5EF4-FFF2-40B4-BE49-F238E27FC236}">
                <a16:creationId xmlns:a16="http://schemas.microsoft.com/office/drawing/2014/main" id="{296C53B7-8F76-4D9E-8C33-BCFA01F623A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or dress you its gloomy garbs. </a:t>
            </a:r>
          </a:p>
        </p:txBody>
      </p:sp>
      <p:sp>
        <p:nvSpPr>
          <p:cNvPr id="1361924" name="Text Box 4">
            <a:extLst>
              <a:ext uri="{FF2B5EF4-FFF2-40B4-BE49-F238E27FC236}">
                <a16:creationId xmlns:a16="http://schemas.microsoft.com/office/drawing/2014/main" id="{3D0CCEE9-06E0-4F62-8C58-3C3B1C577D0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2946" name="Rectangle 2">
            <a:extLst>
              <a:ext uri="{FF2B5EF4-FFF2-40B4-BE49-F238E27FC236}">
                <a16:creationId xmlns:a16="http://schemas.microsoft.com/office/drawing/2014/main" id="{5A0E85AB-6A1A-44F6-A8C4-4845FD9689F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وَاشْهَدُ انَّكَ مِنْ دَعَائِمِ ٱلدِّينِ</a:t>
            </a:r>
            <a:r>
              <a:rPr lang="en-US" altLang="en-US" sz="5400">
                <a:latin typeface="Times New Roman" panose="02020603050405020304" pitchFamily="18" charset="0"/>
                <a:cs typeface="Simplified Arabic" panose="02020603050405020304" pitchFamily="18" charset="-78"/>
              </a:rPr>
              <a:t> </a:t>
            </a:r>
          </a:p>
        </p:txBody>
      </p:sp>
      <p:sp>
        <p:nvSpPr>
          <p:cNvPr id="1362947" name="Rectangle 3">
            <a:extLst>
              <a:ext uri="{FF2B5EF4-FFF2-40B4-BE49-F238E27FC236}">
                <a16:creationId xmlns:a16="http://schemas.microsoft.com/office/drawing/2014/main" id="{F4F80E34-BBEB-4FD2-BF28-042CB7803C9A}"/>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also bear witness that you are one of the pillars of the religion, </a:t>
            </a:r>
          </a:p>
        </p:txBody>
      </p:sp>
      <p:sp>
        <p:nvSpPr>
          <p:cNvPr id="1362948" name="Text Box 4">
            <a:extLst>
              <a:ext uri="{FF2B5EF4-FFF2-40B4-BE49-F238E27FC236}">
                <a16:creationId xmlns:a16="http://schemas.microsoft.com/office/drawing/2014/main" id="{875234E1-4E29-481D-8C7B-9748D5D50CE3}"/>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3970" name="Rectangle 2">
            <a:extLst>
              <a:ext uri="{FF2B5EF4-FFF2-40B4-BE49-F238E27FC236}">
                <a16:creationId xmlns:a16="http://schemas.microsoft.com/office/drawing/2014/main" id="{657C2FCC-D571-402D-ACCA-F8CC03E5BC9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وَارْكَانِ ٱلْمُسْلِمِينَ</a:t>
            </a:r>
            <a:r>
              <a:rPr lang="en-US" altLang="en-US" sz="5400">
                <a:latin typeface="Times New Roman" panose="02020603050405020304" pitchFamily="18" charset="0"/>
                <a:cs typeface="Simplified Arabic" panose="02020603050405020304" pitchFamily="18" charset="-78"/>
              </a:rPr>
              <a:t> </a:t>
            </a:r>
          </a:p>
        </p:txBody>
      </p:sp>
      <p:sp>
        <p:nvSpPr>
          <p:cNvPr id="1363971" name="Rectangle 3">
            <a:extLst>
              <a:ext uri="{FF2B5EF4-FFF2-40B4-BE49-F238E27FC236}">
                <a16:creationId xmlns:a16="http://schemas.microsoft.com/office/drawing/2014/main" id="{F0A0FC66-1740-4CB2-9510-C5280CF246F1}"/>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the supports of Muslims, </a:t>
            </a:r>
          </a:p>
        </p:txBody>
      </p:sp>
      <p:sp>
        <p:nvSpPr>
          <p:cNvPr id="1363972" name="Text Box 4">
            <a:extLst>
              <a:ext uri="{FF2B5EF4-FFF2-40B4-BE49-F238E27FC236}">
                <a16:creationId xmlns:a16="http://schemas.microsoft.com/office/drawing/2014/main" id="{AC254C93-6FAD-411B-951F-8D3D29A61F3A}"/>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4994" name="Rectangle 2">
            <a:extLst>
              <a:ext uri="{FF2B5EF4-FFF2-40B4-BE49-F238E27FC236}">
                <a16:creationId xmlns:a16="http://schemas.microsoft.com/office/drawing/2014/main" id="{F207B14A-5F17-497A-B841-A9215927A6D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وَمَعْقِلِ ٱلْمُؤْمِنِينَ</a:t>
            </a:r>
            <a:r>
              <a:rPr lang="en-US" altLang="en-US" sz="5400">
                <a:latin typeface="Times New Roman" panose="02020603050405020304" pitchFamily="18" charset="0"/>
                <a:cs typeface="Simplified Arabic" panose="02020603050405020304" pitchFamily="18" charset="-78"/>
              </a:rPr>
              <a:t> </a:t>
            </a:r>
          </a:p>
        </p:txBody>
      </p:sp>
      <p:sp>
        <p:nvSpPr>
          <p:cNvPr id="1364995" name="Rectangle 3">
            <a:extLst>
              <a:ext uri="{FF2B5EF4-FFF2-40B4-BE49-F238E27FC236}">
                <a16:creationId xmlns:a16="http://schemas.microsoft.com/office/drawing/2014/main" id="{26445B63-A318-43D0-87E7-3250700BDFC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the havens of the faithful believers. </a:t>
            </a:r>
          </a:p>
        </p:txBody>
      </p:sp>
      <p:sp>
        <p:nvSpPr>
          <p:cNvPr id="1364996" name="Text Box 4">
            <a:extLst>
              <a:ext uri="{FF2B5EF4-FFF2-40B4-BE49-F238E27FC236}">
                <a16:creationId xmlns:a16="http://schemas.microsoft.com/office/drawing/2014/main" id="{40BD549D-B287-4B78-B8AD-F8A4C10F972C}"/>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6018" name="Rectangle 2">
            <a:extLst>
              <a:ext uri="{FF2B5EF4-FFF2-40B4-BE49-F238E27FC236}">
                <a16:creationId xmlns:a16="http://schemas.microsoft.com/office/drawing/2014/main" id="{B7447000-4E69-4CBC-A43C-15ED9928F2D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وَاشْهَدُ انَّكَ ٱلإِمَامُ ٱلْبَرُّ ٱلتَّقِيُّ ٱلرَّضِيُّ</a:t>
            </a:r>
            <a:r>
              <a:rPr lang="en-US" altLang="en-US" sz="5400">
                <a:latin typeface="Times New Roman" panose="02020603050405020304" pitchFamily="18" charset="0"/>
                <a:cs typeface="Simplified Arabic" panose="02020603050405020304" pitchFamily="18" charset="-78"/>
              </a:rPr>
              <a:t> </a:t>
            </a:r>
          </a:p>
        </p:txBody>
      </p:sp>
      <p:sp>
        <p:nvSpPr>
          <p:cNvPr id="1366019" name="Rectangle 3">
            <a:extLst>
              <a:ext uri="{FF2B5EF4-FFF2-40B4-BE49-F238E27FC236}">
                <a16:creationId xmlns:a16="http://schemas.microsoft.com/office/drawing/2014/main" id="{928A0602-64F8-47A1-99EB-4B8143C2E7DA}"/>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also bear witness that you are the God-fearing, pious, pleased, </a:t>
            </a:r>
          </a:p>
        </p:txBody>
      </p:sp>
      <p:sp>
        <p:nvSpPr>
          <p:cNvPr id="1366020" name="Text Box 4">
            <a:extLst>
              <a:ext uri="{FF2B5EF4-FFF2-40B4-BE49-F238E27FC236}">
                <a16:creationId xmlns:a16="http://schemas.microsoft.com/office/drawing/2014/main" id="{B316C203-FBDC-4D19-8680-52A04A07DB4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7042" name="Rectangle 2">
            <a:extLst>
              <a:ext uri="{FF2B5EF4-FFF2-40B4-BE49-F238E27FC236}">
                <a16:creationId xmlns:a16="http://schemas.microsoft.com/office/drawing/2014/main" id="{A01D2BCC-20FE-4DE5-B3D2-28AF50BCCE6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ٱلزَّكِيُّ ٱلْهَادِي ٱلْمَهْدِيُّ</a:t>
            </a:r>
            <a:r>
              <a:rPr lang="en-US" altLang="en-US" sz="5400">
                <a:latin typeface="Times New Roman" panose="02020603050405020304" pitchFamily="18" charset="0"/>
                <a:cs typeface="Simplified Arabic" panose="02020603050405020304" pitchFamily="18" charset="-78"/>
              </a:rPr>
              <a:t> </a:t>
            </a:r>
          </a:p>
        </p:txBody>
      </p:sp>
      <p:sp>
        <p:nvSpPr>
          <p:cNvPr id="1367043" name="Rectangle 3">
            <a:extLst>
              <a:ext uri="{FF2B5EF4-FFF2-40B4-BE49-F238E27FC236}">
                <a16:creationId xmlns:a16="http://schemas.microsoft.com/office/drawing/2014/main" id="{0935AAA4-EF55-4F38-96C8-1E3C04EC68F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pure, guide, and well-guided Imam. </a:t>
            </a:r>
          </a:p>
        </p:txBody>
      </p:sp>
      <p:sp>
        <p:nvSpPr>
          <p:cNvPr id="1367044" name="Text Box 4">
            <a:extLst>
              <a:ext uri="{FF2B5EF4-FFF2-40B4-BE49-F238E27FC236}">
                <a16:creationId xmlns:a16="http://schemas.microsoft.com/office/drawing/2014/main" id="{579B3E8C-54C0-42D7-BE1A-54A01C6ABBC4}"/>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8066" name="Rectangle 2">
            <a:extLst>
              <a:ext uri="{FF2B5EF4-FFF2-40B4-BE49-F238E27FC236}">
                <a16:creationId xmlns:a16="http://schemas.microsoft.com/office/drawing/2014/main" id="{6164B5DD-3AF7-4DFC-9343-FACB2973F05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وَاشْهَدُ انَّ ٱلائِمَّةَ مِنْ وُلْدِكَ</a:t>
            </a:r>
            <a:r>
              <a:rPr lang="en-US" altLang="en-US" sz="5400">
                <a:latin typeface="Times New Roman" panose="02020603050405020304" pitchFamily="18" charset="0"/>
                <a:cs typeface="Simplified Arabic" panose="02020603050405020304" pitchFamily="18" charset="-78"/>
              </a:rPr>
              <a:t> </a:t>
            </a:r>
          </a:p>
        </p:txBody>
      </p:sp>
      <p:sp>
        <p:nvSpPr>
          <p:cNvPr id="1368067" name="Rectangle 3">
            <a:extLst>
              <a:ext uri="{FF2B5EF4-FFF2-40B4-BE49-F238E27FC236}">
                <a16:creationId xmlns:a16="http://schemas.microsoft.com/office/drawing/2014/main" id="{170EDF4D-38D8-4DA3-B57F-4B0B76EF985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also bear witness that the Imams from your progeny </a:t>
            </a:r>
          </a:p>
        </p:txBody>
      </p:sp>
      <p:sp>
        <p:nvSpPr>
          <p:cNvPr id="1368068" name="Text Box 4">
            <a:extLst>
              <a:ext uri="{FF2B5EF4-FFF2-40B4-BE49-F238E27FC236}">
                <a16:creationId xmlns:a16="http://schemas.microsoft.com/office/drawing/2014/main" id="{FC2B781C-78D3-46E4-888F-553142CAA46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9090" name="Rectangle 2">
            <a:extLst>
              <a:ext uri="{FF2B5EF4-FFF2-40B4-BE49-F238E27FC236}">
                <a16:creationId xmlns:a16="http://schemas.microsoft.com/office/drawing/2014/main" id="{567D8B80-A513-47C1-8FA2-7E1B4011215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كَلِمَةُ ٱلتَّقْوَىٰ وَاعْلاَمُ ٱلْهُدَىٰ</a:t>
            </a:r>
            <a:r>
              <a:rPr lang="en-US" altLang="en-US" sz="5400">
                <a:latin typeface="Times New Roman" panose="02020603050405020304" pitchFamily="18" charset="0"/>
                <a:cs typeface="Simplified Arabic" panose="02020603050405020304" pitchFamily="18" charset="-78"/>
              </a:rPr>
              <a:t> </a:t>
            </a:r>
          </a:p>
        </p:txBody>
      </p:sp>
      <p:sp>
        <p:nvSpPr>
          <p:cNvPr id="1369091" name="Rectangle 3">
            <a:extLst>
              <a:ext uri="{FF2B5EF4-FFF2-40B4-BE49-F238E27FC236}">
                <a16:creationId xmlns:a16="http://schemas.microsoft.com/office/drawing/2014/main" id="{237E1C86-8EEB-44EC-9D86-6926E2900EA8}"/>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are the spokesmen of piety, the signs of guidance, </a:t>
            </a:r>
          </a:p>
        </p:txBody>
      </p:sp>
      <p:sp>
        <p:nvSpPr>
          <p:cNvPr id="1369092" name="Text Box 4">
            <a:extLst>
              <a:ext uri="{FF2B5EF4-FFF2-40B4-BE49-F238E27FC236}">
                <a16:creationId xmlns:a16="http://schemas.microsoft.com/office/drawing/2014/main" id="{741AE125-E1A2-4DE2-8451-88DA41EB78D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594" name="Rectangle 2">
            <a:extLst>
              <a:ext uri="{FF2B5EF4-FFF2-40B4-BE49-F238E27FC236}">
                <a16:creationId xmlns:a16="http://schemas.microsoft.com/office/drawing/2014/main" id="{E528748E-B3F8-4385-A8BB-2A70085032D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صَلِّ عَلَى مُحَمَّدٍ وَ آلِ مُحَمَّد</a:t>
            </a:r>
            <a:endParaRPr lang="en-US" altLang="en-US" sz="5400">
              <a:latin typeface="Times New Roman" panose="02020603050405020304" pitchFamily="18" charset="0"/>
              <a:ea typeface="MS Mincho" panose="02020609040205080304" pitchFamily="49" charset="-128"/>
              <a:cs typeface="Simplified Arabic" panose="02020603050405020304" pitchFamily="18" charset="-78"/>
            </a:endParaRPr>
          </a:p>
        </p:txBody>
      </p:sp>
      <p:sp>
        <p:nvSpPr>
          <p:cNvPr id="1262595" name="Rectangle 3">
            <a:extLst>
              <a:ext uri="{FF2B5EF4-FFF2-40B4-BE49-F238E27FC236}">
                <a16:creationId xmlns:a16="http://schemas.microsoft.com/office/drawing/2014/main" id="{3EBC96D9-4D3B-4BD7-9041-14DF6482FA6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All</a:t>
            </a:r>
            <a:r>
              <a:rPr lang="en-US" altLang="en-US" sz="3200" b="1">
                <a:latin typeface="Al-Arial"/>
                <a:ea typeface="MS Mincho" panose="02020609040205080304" pitchFamily="49" charset="-128"/>
                <a:cs typeface="MS Mincho" panose="02020609040205080304" pitchFamily="49" charset="-128"/>
              </a:rPr>
              <a:t>á</a:t>
            </a:r>
            <a:r>
              <a:rPr lang="en-US" altLang="en-US" sz="3200" b="1">
                <a:latin typeface="Arial" panose="020B0604020202020204" pitchFamily="34" charset="0"/>
                <a:ea typeface="MS Mincho" panose="02020609040205080304" pitchFamily="49" charset="-128"/>
                <a:cs typeface="MS Mincho" panose="02020609040205080304" pitchFamily="49" charset="-128"/>
              </a:rPr>
              <a:t>h bless Muhammad and the family of Muhammad.</a:t>
            </a:r>
          </a:p>
        </p:txBody>
      </p:sp>
      <p:sp>
        <p:nvSpPr>
          <p:cNvPr id="1262596" name="Text Box 4">
            <a:extLst>
              <a:ext uri="{FF2B5EF4-FFF2-40B4-BE49-F238E27FC236}">
                <a16:creationId xmlns:a16="http://schemas.microsoft.com/office/drawing/2014/main" id="{3E3475B4-BC0F-4BB6-8803-9A0F0BE8D1A1}"/>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0114" name="Rectangle 2">
            <a:extLst>
              <a:ext uri="{FF2B5EF4-FFF2-40B4-BE49-F238E27FC236}">
                <a16:creationId xmlns:a16="http://schemas.microsoft.com/office/drawing/2014/main" id="{DCE84255-E44C-4E96-88F4-D2D8544AD18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وَٱلْعُروَةُ ٱلْوُثْقَىٰ</a:t>
            </a:r>
            <a:r>
              <a:rPr lang="en-US" altLang="en-US" sz="5400">
                <a:latin typeface="Times New Roman" panose="02020603050405020304" pitchFamily="18" charset="0"/>
                <a:cs typeface="Simplified Arabic" panose="02020603050405020304" pitchFamily="18" charset="-78"/>
              </a:rPr>
              <a:t> </a:t>
            </a:r>
          </a:p>
        </p:txBody>
      </p:sp>
      <p:sp>
        <p:nvSpPr>
          <p:cNvPr id="1370115" name="Rectangle 3">
            <a:extLst>
              <a:ext uri="{FF2B5EF4-FFF2-40B4-BE49-F238E27FC236}">
                <a16:creationId xmlns:a16="http://schemas.microsoft.com/office/drawing/2014/main" id="{85207108-06BB-45FC-B642-3B92B7A59A3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the firmest handle (of Islam), </a:t>
            </a:r>
          </a:p>
        </p:txBody>
      </p:sp>
      <p:sp>
        <p:nvSpPr>
          <p:cNvPr id="1370116" name="Text Box 4">
            <a:extLst>
              <a:ext uri="{FF2B5EF4-FFF2-40B4-BE49-F238E27FC236}">
                <a16:creationId xmlns:a16="http://schemas.microsoft.com/office/drawing/2014/main" id="{303A2FBB-9B0D-4C87-B8DA-0B2261F823D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1138" name="Rectangle 2">
            <a:extLst>
              <a:ext uri="{FF2B5EF4-FFF2-40B4-BE49-F238E27FC236}">
                <a16:creationId xmlns:a16="http://schemas.microsoft.com/office/drawing/2014/main" id="{5264062A-550B-4835-8FFA-70529FB73E5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وَٱلْحُجَّةُ عَلَىٰ اهْلِ ٱلدُّنْيَا</a:t>
            </a:r>
            <a:r>
              <a:rPr lang="en-US" altLang="en-US" sz="5400">
                <a:latin typeface="Times New Roman" panose="02020603050405020304" pitchFamily="18" charset="0"/>
                <a:cs typeface="Simplified Arabic" panose="02020603050405020304" pitchFamily="18" charset="-78"/>
              </a:rPr>
              <a:t> </a:t>
            </a:r>
          </a:p>
        </p:txBody>
      </p:sp>
      <p:sp>
        <p:nvSpPr>
          <p:cNvPr id="1371139" name="Rectangle 3">
            <a:extLst>
              <a:ext uri="{FF2B5EF4-FFF2-40B4-BE49-F238E27FC236}">
                <a16:creationId xmlns:a16="http://schemas.microsoft.com/office/drawing/2014/main" id="{5DF35AD1-22ED-4904-8521-AE59CEFEA92B}"/>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the arguments against the inhabitants of this world. </a:t>
            </a:r>
          </a:p>
        </p:txBody>
      </p:sp>
      <p:sp>
        <p:nvSpPr>
          <p:cNvPr id="1371140" name="Text Box 4">
            <a:extLst>
              <a:ext uri="{FF2B5EF4-FFF2-40B4-BE49-F238E27FC236}">
                <a16:creationId xmlns:a16="http://schemas.microsoft.com/office/drawing/2014/main" id="{77E14092-FAC9-4BA5-B7AB-AD5C656D8C7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62" name="Rectangle 2">
            <a:extLst>
              <a:ext uri="{FF2B5EF4-FFF2-40B4-BE49-F238E27FC236}">
                <a16:creationId xmlns:a16="http://schemas.microsoft.com/office/drawing/2014/main" id="{2861958B-6DC0-48F1-A19C-2572C566A6F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إِنَّا لِلَّهِ وَإِنَّا إِلَيْهِ رَاجِعُونَ</a:t>
            </a:r>
            <a:r>
              <a:rPr lang="en-US" altLang="en-US" sz="5400">
                <a:latin typeface="Times New Roman" panose="02020603050405020304" pitchFamily="18" charset="0"/>
                <a:cs typeface="Simplified Arabic" panose="02020603050405020304" pitchFamily="18" charset="-78"/>
              </a:rPr>
              <a:t> </a:t>
            </a:r>
          </a:p>
        </p:txBody>
      </p:sp>
      <p:sp>
        <p:nvSpPr>
          <p:cNvPr id="1372163" name="Rectangle 3">
            <a:extLst>
              <a:ext uri="{FF2B5EF4-FFF2-40B4-BE49-F238E27FC236}">
                <a16:creationId xmlns:a16="http://schemas.microsoft.com/office/drawing/2014/main" id="{3C9F61CE-F387-4E29-96CE-C9F01F7F8C7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To Allah we belong and to Him is our return. </a:t>
            </a:r>
          </a:p>
        </p:txBody>
      </p:sp>
      <p:sp>
        <p:nvSpPr>
          <p:cNvPr id="1372164" name="Text Box 4">
            <a:extLst>
              <a:ext uri="{FF2B5EF4-FFF2-40B4-BE49-F238E27FC236}">
                <a16:creationId xmlns:a16="http://schemas.microsoft.com/office/drawing/2014/main" id="{71CF53A6-6EA7-4001-84CC-D73460C6676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372165" name="Rectangle 5">
            <a:extLst>
              <a:ext uri="{FF2B5EF4-FFF2-40B4-BE49-F238E27FC236}">
                <a16:creationId xmlns:a16="http://schemas.microsoft.com/office/drawing/2014/main" id="{57EA186A-A8FD-4048-A8A2-455C416F4486}"/>
              </a:ext>
            </a:extLst>
          </p:cNvPr>
          <p:cNvSpPr>
            <a:spLocks noChangeArrowheads="1"/>
          </p:cNvSpPr>
          <p:nvPr/>
        </p:nvSpPr>
        <p:spPr bwMode="auto">
          <a:xfrm>
            <a:off x="468313" y="639763"/>
            <a:ext cx="8280400" cy="7016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throw yourself on the holy Zarih and say the following words :</a:t>
            </a:r>
          </a:p>
        </p:txBody>
      </p:sp>
    </p:spTree>
  </p:cSld>
  <p:clrMapOvr>
    <a:masterClrMapping/>
  </p:clrMapOvr>
  <p:transition advClick="0">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3186" name="Rectangle 2">
            <a:extLst>
              <a:ext uri="{FF2B5EF4-FFF2-40B4-BE49-F238E27FC236}">
                <a16:creationId xmlns:a16="http://schemas.microsoft.com/office/drawing/2014/main" id="{B323DDCA-864E-4744-9F50-4A3E7AEBE9B7}"/>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يَا مَوْلاَيَ انَا مُوَالٍ لِوَلِيِّكُمْ</a:t>
            </a:r>
            <a:r>
              <a:rPr lang="en-US" altLang="en-US" sz="5400">
                <a:latin typeface="Times New Roman" panose="02020603050405020304" pitchFamily="18" charset="0"/>
                <a:cs typeface="Simplified Arabic" panose="02020603050405020304" pitchFamily="18" charset="-78"/>
              </a:rPr>
              <a:t> </a:t>
            </a:r>
          </a:p>
        </p:txBody>
      </p:sp>
      <p:sp>
        <p:nvSpPr>
          <p:cNvPr id="1373187" name="Rectangle 3">
            <a:extLst>
              <a:ext uri="{FF2B5EF4-FFF2-40B4-BE49-F238E27FC236}">
                <a16:creationId xmlns:a16="http://schemas.microsoft.com/office/drawing/2014/main" id="{4F78BA63-8561-4790-B53E-98FFBD70139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my master, I am loyal to your loyalists </a:t>
            </a:r>
          </a:p>
        </p:txBody>
      </p:sp>
      <p:sp>
        <p:nvSpPr>
          <p:cNvPr id="1373188" name="Text Box 4">
            <a:extLst>
              <a:ext uri="{FF2B5EF4-FFF2-40B4-BE49-F238E27FC236}">
                <a16:creationId xmlns:a16="http://schemas.microsoft.com/office/drawing/2014/main" id="{7B49DC50-C4BC-4612-9FE7-88AD4FAB8358}"/>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4210" name="Rectangle 2">
            <a:extLst>
              <a:ext uri="{FF2B5EF4-FFF2-40B4-BE49-F238E27FC236}">
                <a16:creationId xmlns:a16="http://schemas.microsoft.com/office/drawing/2014/main" id="{47231FED-74AD-4711-9A95-CF01BAF4863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وَمُعَادٍ لِعَدُوِّكُمْ</a:t>
            </a:r>
            <a:r>
              <a:rPr lang="en-US" altLang="en-US" sz="5400">
                <a:latin typeface="Times New Roman" panose="02020603050405020304" pitchFamily="18" charset="0"/>
                <a:cs typeface="Simplified Arabic" panose="02020603050405020304" pitchFamily="18" charset="-78"/>
              </a:rPr>
              <a:t> </a:t>
            </a:r>
          </a:p>
        </p:txBody>
      </p:sp>
      <p:sp>
        <p:nvSpPr>
          <p:cNvPr id="1374211" name="Rectangle 3">
            <a:extLst>
              <a:ext uri="{FF2B5EF4-FFF2-40B4-BE49-F238E27FC236}">
                <a16:creationId xmlns:a16="http://schemas.microsoft.com/office/drawing/2014/main" id="{9CA4934E-FCFA-48F2-BA9D-2B85F2F11751}"/>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enemy of your enemies. </a:t>
            </a:r>
          </a:p>
        </p:txBody>
      </p:sp>
      <p:sp>
        <p:nvSpPr>
          <p:cNvPr id="1374212" name="Text Box 4">
            <a:extLst>
              <a:ext uri="{FF2B5EF4-FFF2-40B4-BE49-F238E27FC236}">
                <a16:creationId xmlns:a16="http://schemas.microsoft.com/office/drawing/2014/main" id="{19EC6C2F-392D-42D1-A7D5-55BB7EF581FA}"/>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5234" name="Rectangle 2">
            <a:extLst>
              <a:ext uri="{FF2B5EF4-FFF2-40B4-BE49-F238E27FC236}">
                <a16:creationId xmlns:a16="http://schemas.microsoft.com/office/drawing/2014/main" id="{E13BA32A-BDD0-4EE2-A592-F1157126423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وَانَا بِكُمْ مُؤْمِنٌ وَبِإِيَابِكُمْ</a:t>
            </a:r>
            <a:r>
              <a:rPr lang="en-US" altLang="en-US" sz="5400">
                <a:latin typeface="Times New Roman" panose="02020603050405020304" pitchFamily="18" charset="0"/>
                <a:cs typeface="Simplified Arabic" panose="02020603050405020304" pitchFamily="18" charset="-78"/>
              </a:rPr>
              <a:t> </a:t>
            </a:r>
          </a:p>
        </p:txBody>
      </p:sp>
      <p:sp>
        <p:nvSpPr>
          <p:cNvPr id="1375235" name="Rectangle 3">
            <a:extLst>
              <a:ext uri="{FF2B5EF4-FFF2-40B4-BE49-F238E27FC236}">
                <a16:creationId xmlns:a16="http://schemas.microsoft.com/office/drawing/2014/main" id="{6072B9FF-ED42-40B6-AA36-0496DED78F5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also believe in you all and in your Return </a:t>
            </a:r>
          </a:p>
        </p:txBody>
      </p:sp>
      <p:sp>
        <p:nvSpPr>
          <p:cNvPr id="1375236" name="Text Box 4">
            <a:extLst>
              <a:ext uri="{FF2B5EF4-FFF2-40B4-BE49-F238E27FC236}">
                <a16:creationId xmlns:a16="http://schemas.microsoft.com/office/drawing/2014/main" id="{2051BE79-6410-4B99-B350-2877A5C1EF7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6258" name="Rectangle 2">
            <a:extLst>
              <a:ext uri="{FF2B5EF4-FFF2-40B4-BE49-F238E27FC236}">
                <a16:creationId xmlns:a16="http://schemas.microsoft.com/office/drawing/2014/main" id="{0F8FD8BD-F661-4277-AB04-AF3AAB44022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مُوقِنٌ بِشَرَايعِ دِينِي</a:t>
            </a:r>
            <a:r>
              <a:rPr lang="en-US" altLang="en-US" sz="5400">
                <a:latin typeface="Times New Roman" panose="02020603050405020304" pitchFamily="18" charset="0"/>
                <a:cs typeface="Simplified Arabic" panose="02020603050405020304" pitchFamily="18" charset="-78"/>
              </a:rPr>
              <a:t> </a:t>
            </a:r>
          </a:p>
        </p:txBody>
      </p:sp>
      <p:sp>
        <p:nvSpPr>
          <p:cNvPr id="1376259" name="Rectangle 3">
            <a:extLst>
              <a:ext uri="{FF2B5EF4-FFF2-40B4-BE49-F238E27FC236}">
                <a16:creationId xmlns:a16="http://schemas.microsoft.com/office/drawing/2014/main" id="{BEB877CE-2FCA-49F6-9733-403AA8E4D7E8}"/>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I have full confidence in the laws of my religion </a:t>
            </a:r>
          </a:p>
        </p:txBody>
      </p:sp>
      <p:sp>
        <p:nvSpPr>
          <p:cNvPr id="1376260" name="Text Box 4">
            <a:extLst>
              <a:ext uri="{FF2B5EF4-FFF2-40B4-BE49-F238E27FC236}">
                <a16:creationId xmlns:a16="http://schemas.microsoft.com/office/drawing/2014/main" id="{94D0AFE5-5E6B-406F-9381-EAC91A8F58E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282" name="Rectangle 2">
            <a:extLst>
              <a:ext uri="{FF2B5EF4-FFF2-40B4-BE49-F238E27FC236}">
                <a16:creationId xmlns:a16="http://schemas.microsoft.com/office/drawing/2014/main" id="{71216B01-98C7-4C89-AAB1-033931A3F1B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وَخَوَاتيمِ عَمَلِي</a:t>
            </a:r>
            <a:r>
              <a:rPr lang="en-US" altLang="en-US" sz="5400">
                <a:latin typeface="Times New Roman" panose="02020603050405020304" pitchFamily="18" charset="0"/>
                <a:cs typeface="Simplified Arabic" panose="02020603050405020304" pitchFamily="18" charset="-78"/>
              </a:rPr>
              <a:t> </a:t>
            </a:r>
          </a:p>
        </p:txBody>
      </p:sp>
      <p:sp>
        <p:nvSpPr>
          <p:cNvPr id="1377283" name="Rectangle 3">
            <a:extLst>
              <a:ext uri="{FF2B5EF4-FFF2-40B4-BE49-F238E27FC236}">
                <a16:creationId xmlns:a16="http://schemas.microsoft.com/office/drawing/2014/main" id="{2DD54F89-959F-4708-A109-B024B382ED3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in the seals of my deeds. </a:t>
            </a:r>
          </a:p>
        </p:txBody>
      </p:sp>
      <p:sp>
        <p:nvSpPr>
          <p:cNvPr id="1377284" name="Text Box 4">
            <a:extLst>
              <a:ext uri="{FF2B5EF4-FFF2-40B4-BE49-F238E27FC236}">
                <a16:creationId xmlns:a16="http://schemas.microsoft.com/office/drawing/2014/main" id="{90B7F88D-7880-4C9F-BD5C-718CCA85AC4A}"/>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8306" name="Rectangle 2">
            <a:extLst>
              <a:ext uri="{FF2B5EF4-FFF2-40B4-BE49-F238E27FC236}">
                <a16:creationId xmlns:a16="http://schemas.microsoft.com/office/drawing/2014/main" id="{45F30D6E-5C34-4D5C-8490-3531942217CD}"/>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وَقَلْبِي لِقَلْبِكُمْ سِلْمٌ</a:t>
            </a:r>
            <a:r>
              <a:rPr lang="en-US" altLang="en-US" sz="5400">
                <a:latin typeface="Times New Roman" panose="02020603050405020304" pitchFamily="18" charset="0"/>
                <a:cs typeface="Simplified Arabic" panose="02020603050405020304" pitchFamily="18" charset="-78"/>
              </a:rPr>
              <a:t> </a:t>
            </a:r>
          </a:p>
        </p:txBody>
      </p:sp>
      <p:sp>
        <p:nvSpPr>
          <p:cNvPr id="1378307" name="Rectangle 3">
            <a:extLst>
              <a:ext uri="{FF2B5EF4-FFF2-40B4-BE49-F238E27FC236}">
                <a16:creationId xmlns:a16="http://schemas.microsoft.com/office/drawing/2014/main" id="{1AF3A632-DE3E-4DB0-AB5A-6381842F7F4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My heart is at peace with your heart </a:t>
            </a:r>
          </a:p>
        </p:txBody>
      </p:sp>
      <p:sp>
        <p:nvSpPr>
          <p:cNvPr id="1378308" name="Text Box 4">
            <a:extLst>
              <a:ext uri="{FF2B5EF4-FFF2-40B4-BE49-F238E27FC236}">
                <a16:creationId xmlns:a16="http://schemas.microsoft.com/office/drawing/2014/main" id="{9B82656D-B6CA-46CE-B0E4-27D417859B9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9330" name="Rectangle 2">
            <a:extLst>
              <a:ext uri="{FF2B5EF4-FFF2-40B4-BE49-F238E27FC236}">
                <a16:creationId xmlns:a16="http://schemas.microsoft.com/office/drawing/2014/main" id="{9A46EA1C-D04D-4FF9-915C-22DD9CD4D75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وَامْرِي لاِمْرِكُمْ مُتَّبِعٌ</a:t>
            </a:r>
            <a:r>
              <a:rPr lang="en-US" altLang="en-US" sz="5400">
                <a:latin typeface="Times New Roman" panose="02020603050405020304" pitchFamily="18" charset="0"/>
                <a:cs typeface="Simplified Arabic" panose="02020603050405020304" pitchFamily="18" charset="-78"/>
              </a:rPr>
              <a:t> </a:t>
            </a:r>
          </a:p>
        </p:txBody>
      </p:sp>
      <p:sp>
        <p:nvSpPr>
          <p:cNvPr id="1379331" name="Rectangle 3">
            <a:extLst>
              <a:ext uri="{FF2B5EF4-FFF2-40B4-BE49-F238E27FC236}">
                <a16:creationId xmlns:a16="http://schemas.microsoft.com/office/drawing/2014/main" id="{C673F7F5-70D5-45CA-8A70-AA5D61BB95C7}"/>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all my affairs are following your commands. </a:t>
            </a:r>
          </a:p>
        </p:txBody>
      </p:sp>
      <p:sp>
        <p:nvSpPr>
          <p:cNvPr id="1379332" name="Text Box 4">
            <a:extLst>
              <a:ext uri="{FF2B5EF4-FFF2-40B4-BE49-F238E27FC236}">
                <a16:creationId xmlns:a16="http://schemas.microsoft.com/office/drawing/2014/main" id="{29D984A2-4781-4354-8379-B20C0390637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4738" name="Rectangle 2">
            <a:extLst>
              <a:ext uri="{FF2B5EF4-FFF2-40B4-BE49-F238E27FC236}">
                <a16:creationId xmlns:a16="http://schemas.microsoft.com/office/drawing/2014/main" id="{8A6C9428-5CFC-4450-BAD9-9FD33431B26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يَا مَوْلاَيَ يَا ابَا عَبْدِ ٱللَّهِ</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en-US" altLang="en-US" sz="5400">
                <a:latin typeface="Times New Roman" panose="02020603050405020304" pitchFamily="18" charset="0"/>
                <a:cs typeface="Simplified Arabic" panose="02020603050405020304" pitchFamily="18" charset="-78"/>
              </a:rPr>
              <a:t> </a:t>
            </a:r>
            <a:r>
              <a:rPr lang="ar-SA" altLang="en-US" sz="5400">
                <a:latin typeface="Times New Roman" panose="02020603050405020304" pitchFamily="18" charset="0"/>
                <a:cs typeface="Simplified Arabic" panose="02020603050405020304" pitchFamily="18" charset="-78"/>
              </a:rPr>
              <a:t>يَا بْنَ رَسُولِ ٱللَّهِ</a:t>
            </a:r>
            <a:r>
              <a:rPr lang="en-US" altLang="en-US" sz="5400">
                <a:latin typeface="Times New Roman" panose="02020603050405020304" pitchFamily="18" charset="0"/>
                <a:cs typeface="Simplified Arabic" panose="02020603050405020304" pitchFamily="18" charset="-78"/>
              </a:rPr>
              <a:t> </a:t>
            </a:r>
          </a:p>
        </p:txBody>
      </p:sp>
      <p:sp>
        <p:nvSpPr>
          <p:cNvPr id="1524739" name="Rectangle 3">
            <a:extLst>
              <a:ext uri="{FF2B5EF4-FFF2-40B4-BE49-F238E27FC236}">
                <a16:creationId xmlns:a16="http://schemas.microsoft.com/office/drawing/2014/main" id="{955E40A2-6D59-4A66-B30F-5343B635200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O my master! O Aba-`Abdillah! </a:t>
            </a:r>
          </a:p>
          <a:p>
            <a:r>
              <a:rPr lang="en-US" altLang="en-US" sz="3200" b="1">
                <a:latin typeface="Arial" panose="020B0604020202020204" pitchFamily="34" charset="0"/>
              </a:rPr>
              <a:t>O son of Allah</a:t>
            </a:r>
            <a:r>
              <a:rPr lang="en-US" altLang="en-US" sz="3200" b="1">
                <a:latin typeface="Al-Arial"/>
              </a:rPr>
              <a:t>’</a:t>
            </a:r>
            <a:r>
              <a:rPr lang="en-US" altLang="en-US" sz="3200" b="1">
                <a:latin typeface="Arial" panose="020B0604020202020204" pitchFamily="34" charset="0"/>
              </a:rPr>
              <a:t>s Messenger! </a:t>
            </a:r>
          </a:p>
        </p:txBody>
      </p:sp>
      <p:sp>
        <p:nvSpPr>
          <p:cNvPr id="1524740" name="Text Box 4">
            <a:extLst>
              <a:ext uri="{FF2B5EF4-FFF2-40B4-BE49-F238E27FC236}">
                <a16:creationId xmlns:a16="http://schemas.microsoft.com/office/drawing/2014/main" id="{8C909593-A32B-4953-9E02-4A7A74A06023}"/>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0354" name="Rectangle 2">
            <a:extLst>
              <a:ext uri="{FF2B5EF4-FFF2-40B4-BE49-F238E27FC236}">
                <a16:creationId xmlns:a16="http://schemas.microsoft.com/office/drawing/2014/main" id="{BD29D870-12B5-403F-BD34-04767A0B54B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يَا مَوْلاَيَ اتَيْتُكَ خَائِفاً فَآمِنِّي</a:t>
            </a:r>
            <a:r>
              <a:rPr lang="en-US" altLang="en-US" sz="5400">
                <a:latin typeface="Times New Roman" panose="02020603050405020304" pitchFamily="18" charset="0"/>
                <a:cs typeface="Simplified Arabic" panose="02020603050405020304" pitchFamily="18" charset="-78"/>
              </a:rPr>
              <a:t> </a:t>
            </a:r>
          </a:p>
        </p:txBody>
      </p:sp>
      <p:sp>
        <p:nvSpPr>
          <p:cNvPr id="1380355" name="Rectangle 3">
            <a:extLst>
              <a:ext uri="{FF2B5EF4-FFF2-40B4-BE49-F238E27FC236}">
                <a16:creationId xmlns:a16="http://schemas.microsoft.com/office/drawing/2014/main" id="{67CDCE11-C823-4DA3-AC9F-2FE440B86E0B}"/>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my master, I have come to you fearful; so, (please) secure me. </a:t>
            </a:r>
          </a:p>
        </p:txBody>
      </p:sp>
      <p:sp>
        <p:nvSpPr>
          <p:cNvPr id="1380356" name="Text Box 4">
            <a:extLst>
              <a:ext uri="{FF2B5EF4-FFF2-40B4-BE49-F238E27FC236}">
                <a16:creationId xmlns:a16="http://schemas.microsoft.com/office/drawing/2014/main" id="{891E1AD9-024D-4D9F-929D-3D99EE39266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1378" name="Rectangle 2">
            <a:extLst>
              <a:ext uri="{FF2B5EF4-FFF2-40B4-BE49-F238E27FC236}">
                <a16:creationId xmlns:a16="http://schemas.microsoft.com/office/drawing/2014/main" id="{2B00ABB3-4002-4202-A961-8CFEEFC87C0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وَاتَيْتُكَ مُسْتَجِيراً فَاجِرْنِي</a:t>
            </a:r>
            <a:r>
              <a:rPr lang="en-US" altLang="en-US" sz="5400">
                <a:latin typeface="Times New Roman" panose="02020603050405020304" pitchFamily="18" charset="0"/>
                <a:cs typeface="Simplified Arabic" panose="02020603050405020304" pitchFamily="18" charset="-78"/>
              </a:rPr>
              <a:t> </a:t>
            </a:r>
          </a:p>
        </p:txBody>
      </p:sp>
      <p:sp>
        <p:nvSpPr>
          <p:cNvPr id="1381379" name="Rectangle 3">
            <a:extLst>
              <a:ext uri="{FF2B5EF4-FFF2-40B4-BE49-F238E27FC236}">
                <a16:creationId xmlns:a16="http://schemas.microsoft.com/office/drawing/2014/main" id="{0E6B42FA-D8B3-4F65-9BA9-3AB71ABC43F1}"/>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have come to you seeking shelter; so, (please) grant me shelter. </a:t>
            </a:r>
          </a:p>
        </p:txBody>
      </p:sp>
      <p:sp>
        <p:nvSpPr>
          <p:cNvPr id="1381380" name="Text Box 4">
            <a:extLst>
              <a:ext uri="{FF2B5EF4-FFF2-40B4-BE49-F238E27FC236}">
                <a16:creationId xmlns:a16="http://schemas.microsoft.com/office/drawing/2014/main" id="{EC455E38-7B21-45BB-9630-5BE5F62B444C}"/>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02" name="Rectangle 2">
            <a:extLst>
              <a:ext uri="{FF2B5EF4-FFF2-40B4-BE49-F238E27FC236}">
                <a16:creationId xmlns:a16="http://schemas.microsoft.com/office/drawing/2014/main" id="{FDBFD89F-3332-435E-8E41-AF4FD60D178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وَاتَيْتُكَ فَقِيراً فَاغْنِنِي</a:t>
            </a:r>
            <a:r>
              <a:rPr lang="en-US" altLang="en-US" sz="5400">
                <a:latin typeface="Times New Roman" panose="02020603050405020304" pitchFamily="18" charset="0"/>
                <a:cs typeface="Simplified Arabic" panose="02020603050405020304" pitchFamily="18" charset="-78"/>
              </a:rPr>
              <a:t> </a:t>
            </a:r>
          </a:p>
        </p:txBody>
      </p:sp>
      <p:sp>
        <p:nvSpPr>
          <p:cNvPr id="1382403" name="Rectangle 3">
            <a:extLst>
              <a:ext uri="{FF2B5EF4-FFF2-40B4-BE49-F238E27FC236}">
                <a16:creationId xmlns:a16="http://schemas.microsoft.com/office/drawing/2014/main" id="{AF277070-C99F-47C5-93BD-5B6AAAEADCA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have come to you deprived; so, (please) grant me wealth. </a:t>
            </a:r>
          </a:p>
        </p:txBody>
      </p:sp>
      <p:sp>
        <p:nvSpPr>
          <p:cNvPr id="1382404" name="Text Box 4">
            <a:extLst>
              <a:ext uri="{FF2B5EF4-FFF2-40B4-BE49-F238E27FC236}">
                <a16:creationId xmlns:a16="http://schemas.microsoft.com/office/drawing/2014/main" id="{04F40E80-87D4-48C5-BFC5-5BD2E7F78EC2}"/>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3426" name="Rectangle 2">
            <a:extLst>
              <a:ext uri="{FF2B5EF4-FFF2-40B4-BE49-F238E27FC236}">
                <a16:creationId xmlns:a16="http://schemas.microsoft.com/office/drawing/2014/main" id="{AE58A3AD-C453-4F90-B600-3D1728FF62C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سَيِّدِي وَمَوْلاَيَ</a:t>
            </a:r>
            <a:r>
              <a:rPr lang="en-US" altLang="en-US" sz="5400">
                <a:latin typeface="Times New Roman" panose="02020603050405020304" pitchFamily="18" charset="0"/>
                <a:cs typeface="Simplified Arabic" panose="02020603050405020304" pitchFamily="18" charset="-78"/>
              </a:rPr>
              <a:t> </a:t>
            </a:r>
          </a:p>
        </p:txBody>
      </p:sp>
      <p:sp>
        <p:nvSpPr>
          <p:cNvPr id="1383427" name="Rectangle 3">
            <a:extLst>
              <a:ext uri="{FF2B5EF4-FFF2-40B4-BE49-F238E27FC236}">
                <a16:creationId xmlns:a16="http://schemas.microsoft.com/office/drawing/2014/main" id="{729087CA-C04F-4AA0-B749-4F9E0A924D7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My chief and master, </a:t>
            </a:r>
          </a:p>
        </p:txBody>
      </p:sp>
      <p:sp>
        <p:nvSpPr>
          <p:cNvPr id="1383428" name="Text Box 4">
            <a:extLst>
              <a:ext uri="{FF2B5EF4-FFF2-40B4-BE49-F238E27FC236}">
                <a16:creationId xmlns:a16="http://schemas.microsoft.com/office/drawing/2014/main" id="{F62D9F4E-4750-46D5-A102-C63A8976FE9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4450" name="Rectangle 2">
            <a:extLst>
              <a:ext uri="{FF2B5EF4-FFF2-40B4-BE49-F238E27FC236}">
                <a16:creationId xmlns:a16="http://schemas.microsoft.com/office/drawing/2014/main" id="{92F23679-E616-4970-8E73-B3C5097C7E6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انْتَ مَوْلاَيَ حُجَّةُ ٱللَّهِ عَلَىٰ ٱلْخَلْقِ اجْمَعِينَ</a:t>
            </a:r>
            <a:r>
              <a:rPr lang="en-US" altLang="en-US" sz="5400">
                <a:latin typeface="Times New Roman" panose="02020603050405020304" pitchFamily="18" charset="0"/>
                <a:cs typeface="Simplified Arabic" panose="02020603050405020304" pitchFamily="18" charset="-78"/>
              </a:rPr>
              <a:t> </a:t>
            </a:r>
          </a:p>
        </p:txBody>
      </p:sp>
      <p:sp>
        <p:nvSpPr>
          <p:cNvPr id="1384451" name="Rectangle 3">
            <a:extLst>
              <a:ext uri="{FF2B5EF4-FFF2-40B4-BE49-F238E27FC236}">
                <a16:creationId xmlns:a16="http://schemas.microsoft.com/office/drawing/2014/main" id="{745BEC17-6B57-4C80-B9BD-E7BE1384959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you are, O my master, Allah</a:t>
            </a:r>
            <a:r>
              <a:rPr lang="en-US" altLang="en-US" sz="3200" b="1">
                <a:latin typeface="Al-Arial"/>
                <a:ea typeface="MS Mincho" panose="02020609040205080304" pitchFamily="49" charset="-128"/>
                <a:cs typeface="MS Mincho" panose="02020609040205080304" pitchFamily="49" charset="-128"/>
              </a:rPr>
              <a:t>’</a:t>
            </a:r>
            <a:r>
              <a:rPr lang="en-US" altLang="en-US" sz="3200" b="1">
                <a:latin typeface="Arial" panose="020B0604020202020204" pitchFamily="34" charset="0"/>
                <a:ea typeface="MS Mincho" panose="02020609040205080304" pitchFamily="49" charset="-128"/>
                <a:cs typeface="MS Mincho" panose="02020609040205080304" pitchFamily="49" charset="-128"/>
              </a:rPr>
              <a:t>s argument against all of His creatures. </a:t>
            </a:r>
          </a:p>
        </p:txBody>
      </p:sp>
      <p:sp>
        <p:nvSpPr>
          <p:cNvPr id="1384452" name="Text Box 4">
            <a:extLst>
              <a:ext uri="{FF2B5EF4-FFF2-40B4-BE49-F238E27FC236}">
                <a16:creationId xmlns:a16="http://schemas.microsoft.com/office/drawing/2014/main" id="{F2F06F99-51B7-493B-8CFF-D65D054909A3}"/>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5474" name="Rectangle 2">
            <a:extLst>
              <a:ext uri="{FF2B5EF4-FFF2-40B4-BE49-F238E27FC236}">
                <a16:creationId xmlns:a16="http://schemas.microsoft.com/office/drawing/2014/main" id="{E4DDB331-1B9C-43FB-994D-4135478715B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آمَنْتُ بِسِرِّكُمْ وَعَلاَنِيَتِكُمْ</a:t>
            </a:r>
            <a:r>
              <a:rPr lang="en-US" altLang="en-US" sz="5400">
                <a:latin typeface="Times New Roman" panose="02020603050405020304" pitchFamily="18" charset="0"/>
                <a:cs typeface="Simplified Arabic" panose="02020603050405020304" pitchFamily="18" charset="-78"/>
              </a:rPr>
              <a:t> </a:t>
            </a:r>
          </a:p>
        </p:txBody>
      </p:sp>
      <p:sp>
        <p:nvSpPr>
          <p:cNvPr id="1385475" name="Rectangle 3">
            <a:extLst>
              <a:ext uri="{FF2B5EF4-FFF2-40B4-BE49-F238E27FC236}">
                <a16:creationId xmlns:a16="http://schemas.microsoft.com/office/drawing/2014/main" id="{FF126A4A-C2F3-40E7-AA17-6DD8BCFAAB3B}"/>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believe in your secret and open affairs, </a:t>
            </a:r>
          </a:p>
        </p:txBody>
      </p:sp>
      <p:sp>
        <p:nvSpPr>
          <p:cNvPr id="1385476" name="Text Box 4">
            <a:extLst>
              <a:ext uri="{FF2B5EF4-FFF2-40B4-BE49-F238E27FC236}">
                <a16:creationId xmlns:a16="http://schemas.microsoft.com/office/drawing/2014/main" id="{78F75F7B-DFAA-4B27-B988-178A0BC11CF1}"/>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6498" name="Rectangle 2">
            <a:extLst>
              <a:ext uri="{FF2B5EF4-FFF2-40B4-BE49-F238E27FC236}">
                <a16:creationId xmlns:a16="http://schemas.microsoft.com/office/drawing/2014/main" id="{F0CED70F-668F-40B4-89F7-43175A37F7C1}"/>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وَبِظَاهِرِكُمْ وَبَاطِنِكُمْ</a:t>
            </a:r>
            <a:r>
              <a:rPr lang="en-US" altLang="en-US" sz="5400">
                <a:latin typeface="Times New Roman" panose="02020603050405020304" pitchFamily="18" charset="0"/>
                <a:cs typeface="Simplified Arabic" panose="02020603050405020304" pitchFamily="18" charset="-78"/>
              </a:rPr>
              <a:t> </a:t>
            </a:r>
          </a:p>
        </p:txBody>
      </p:sp>
      <p:sp>
        <p:nvSpPr>
          <p:cNvPr id="1386499" name="Rectangle 3">
            <a:extLst>
              <a:ext uri="{FF2B5EF4-FFF2-40B4-BE49-F238E27FC236}">
                <a16:creationId xmlns:a16="http://schemas.microsoft.com/office/drawing/2014/main" id="{EF731319-AAA5-4EC9-B855-9FC68EB08F9A}"/>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in your visible and invisible affairs, </a:t>
            </a:r>
          </a:p>
        </p:txBody>
      </p:sp>
      <p:sp>
        <p:nvSpPr>
          <p:cNvPr id="1386500" name="Text Box 4">
            <a:extLst>
              <a:ext uri="{FF2B5EF4-FFF2-40B4-BE49-F238E27FC236}">
                <a16:creationId xmlns:a16="http://schemas.microsoft.com/office/drawing/2014/main" id="{328511B4-272D-4561-9A93-48BABF246AF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7522" name="Rectangle 2">
            <a:extLst>
              <a:ext uri="{FF2B5EF4-FFF2-40B4-BE49-F238E27FC236}">
                <a16:creationId xmlns:a16="http://schemas.microsoft.com/office/drawing/2014/main" id="{D1A7E864-B79E-42D5-A6DA-C84D680B81C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وَاوَّلِكُمْ وَآخِرِكُمْ</a:t>
            </a:r>
            <a:r>
              <a:rPr lang="en-US" altLang="en-US" sz="5400">
                <a:latin typeface="Times New Roman" panose="02020603050405020304" pitchFamily="18" charset="0"/>
                <a:cs typeface="Simplified Arabic" panose="02020603050405020304" pitchFamily="18" charset="-78"/>
              </a:rPr>
              <a:t> </a:t>
            </a:r>
          </a:p>
        </p:txBody>
      </p:sp>
      <p:sp>
        <p:nvSpPr>
          <p:cNvPr id="1387523" name="Rectangle 3">
            <a:extLst>
              <a:ext uri="{FF2B5EF4-FFF2-40B4-BE49-F238E27FC236}">
                <a16:creationId xmlns:a16="http://schemas.microsoft.com/office/drawing/2014/main" id="{88E324B5-BA1E-40CE-A143-D90A8A07179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in the foremost and the last of you. </a:t>
            </a:r>
          </a:p>
        </p:txBody>
      </p:sp>
      <p:sp>
        <p:nvSpPr>
          <p:cNvPr id="1387524" name="Text Box 4">
            <a:extLst>
              <a:ext uri="{FF2B5EF4-FFF2-40B4-BE49-F238E27FC236}">
                <a16:creationId xmlns:a16="http://schemas.microsoft.com/office/drawing/2014/main" id="{0536BCE8-8ACE-4076-BB87-6210D3F439C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8546" name="Rectangle 2">
            <a:extLst>
              <a:ext uri="{FF2B5EF4-FFF2-40B4-BE49-F238E27FC236}">
                <a16:creationId xmlns:a16="http://schemas.microsoft.com/office/drawing/2014/main" id="{0FD9DDAC-AC3C-4EEE-BB41-9129E4901E4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وَاشْهَدُ انَّكَ ٱلتَّالِي لِكِتَابِ ٱللَّهِ وَامينُ ٱللَّهِ</a:t>
            </a:r>
            <a:r>
              <a:rPr lang="en-US" altLang="en-US" sz="5400">
                <a:latin typeface="Times New Roman" panose="02020603050405020304" pitchFamily="18" charset="0"/>
                <a:cs typeface="Simplified Arabic" panose="02020603050405020304" pitchFamily="18" charset="-78"/>
              </a:rPr>
              <a:t> </a:t>
            </a:r>
          </a:p>
        </p:txBody>
      </p:sp>
      <p:sp>
        <p:nvSpPr>
          <p:cNvPr id="1388547" name="Rectangle 3">
            <a:extLst>
              <a:ext uri="{FF2B5EF4-FFF2-40B4-BE49-F238E27FC236}">
                <a16:creationId xmlns:a16="http://schemas.microsoft.com/office/drawing/2014/main" id="{838C4DD5-A2AC-46AA-A4FE-28D315300AE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I also bear witness that you have recited the Book of Allah and you are the Trustee of Allah, </a:t>
            </a:r>
          </a:p>
        </p:txBody>
      </p:sp>
      <p:sp>
        <p:nvSpPr>
          <p:cNvPr id="1388548" name="Text Box 4">
            <a:extLst>
              <a:ext uri="{FF2B5EF4-FFF2-40B4-BE49-F238E27FC236}">
                <a16:creationId xmlns:a16="http://schemas.microsoft.com/office/drawing/2014/main" id="{40D95854-6355-498D-BC06-7259F2BC1B7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570" name="Rectangle 2">
            <a:extLst>
              <a:ext uri="{FF2B5EF4-FFF2-40B4-BE49-F238E27FC236}">
                <a16:creationId xmlns:a16="http://schemas.microsoft.com/office/drawing/2014/main" id="{80BE1F6D-5101-415E-B9B6-E134A13D117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ٱلدَّاعِي إِلَىٰ ٱللَّهِ بِٱلْحِكْمَةِ وَٱلْمَوْعِظَةِ ٱلْحَسَنَةِ</a:t>
            </a:r>
            <a:r>
              <a:rPr lang="en-US" altLang="en-US" sz="5400">
                <a:latin typeface="Times New Roman" panose="02020603050405020304" pitchFamily="18" charset="0"/>
                <a:cs typeface="Simplified Arabic" panose="02020603050405020304" pitchFamily="18" charset="-78"/>
              </a:rPr>
              <a:t> </a:t>
            </a:r>
          </a:p>
        </p:txBody>
      </p:sp>
      <p:sp>
        <p:nvSpPr>
          <p:cNvPr id="1389571" name="Rectangle 3">
            <a:extLst>
              <a:ext uri="{FF2B5EF4-FFF2-40B4-BE49-F238E27FC236}">
                <a16:creationId xmlns:a16="http://schemas.microsoft.com/office/drawing/2014/main" id="{7BA4C550-39D8-48A9-9418-92509392165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who calls to Allah with wisdom and excellent exhortation. </a:t>
            </a:r>
          </a:p>
        </p:txBody>
      </p:sp>
      <p:sp>
        <p:nvSpPr>
          <p:cNvPr id="1389572" name="Text Box 4">
            <a:extLst>
              <a:ext uri="{FF2B5EF4-FFF2-40B4-BE49-F238E27FC236}">
                <a16:creationId xmlns:a16="http://schemas.microsoft.com/office/drawing/2014/main" id="{0B5E6B2D-F19D-4B07-AD30-14206A537C5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6786" name="Rectangle 2">
            <a:extLst>
              <a:ext uri="{FF2B5EF4-FFF2-40B4-BE49-F238E27FC236}">
                <a16:creationId xmlns:a16="http://schemas.microsoft.com/office/drawing/2014/main" id="{688CAEB5-EEC7-4215-91A4-C42FBD370AE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عَبْدُكَ وَٱبْنُ عَبْدِكَ وَٱبْنُ امَتِكَ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en-US" altLang="en-US" sz="5400">
                <a:latin typeface="Times New Roman" panose="02020603050405020304" pitchFamily="18" charset="0"/>
                <a:cs typeface="Simplified Arabic" panose="02020603050405020304" pitchFamily="18" charset="-78"/>
              </a:rPr>
              <a:t> </a:t>
            </a:r>
            <a:r>
              <a:rPr lang="ar-SA" altLang="en-US" sz="5400">
                <a:latin typeface="Times New Roman" panose="02020603050405020304" pitchFamily="18" charset="0"/>
                <a:cs typeface="Simplified Arabic" panose="02020603050405020304" pitchFamily="18" charset="-78"/>
              </a:rPr>
              <a:t>ٱلذَّلِيلُ بَيْنَ يَدَيْكَ</a:t>
            </a:r>
            <a:r>
              <a:rPr lang="en-US" altLang="en-US" sz="5400">
                <a:latin typeface="Times New Roman" panose="02020603050405020304" pitchFamily="18" charset="0"/>
                <a:cs typeface="Simplified Arabic" panose="02020603050405020304" pitchFamily="18" charset="-78"/>
              </a:rPr>
              <a:t> </a:t>
            </a:r>
          </a:p>
        </p:txBody>
      </p:sp>
      <p:sp>
        <p:nvSpPr>
          <p:cNvPr id="1526787" name="Rectangle 3">
            <a:extLst>
              <a:ext uri="{FF2B5EF4-FFF2-40B4-BE49-F238E27FC236}">
                <a16:creationId xmlns:a16="http://schemas.microsoft.com/office/drawing/2014/main" id="{30DF0372-F64F-4779-B95F-52B5CE30C76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I, your slave and son of your slave and your bondwoman, who stand submissively before you, </a:t>
            </a:r>
          </a:p>
          <a:p>
            <a:endParaRPr lang="en-US" altLang="en-US" sz="3200" b="1">
              <a:latin typeface="Arial" panose="020B0604020202020204" pitchFamily="34" charset="0"/>
            </a:endParaRPr>
          </a:p>
        </p:txBody>
      </p:sp>
      <p:sp>
        <p:nvSpPr>
          <p:cNvPr id="1526788" name="Text Box 4">
            <a:extLst>
              <a:ext uri="{FF2B5EF4-FFF2-40B4-BE49-F238E27FC236}">
                <a16:creationId xmlns:a16="http://schemas.microsoft.com/office/drawing/2014/main" id="{18099B53-EACD-4BE0-9D9D-AA828DFC80F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0594" name="Rectangle 2">
            <a:extLst>
              <a:ext uri="{FF2B5EF4-FFF2-40B4-BE49-F238E27FC236}">
                <a16:creationId xmlns:a16="http://schemas.microsoft.com/office/drawing/2014/main" id="{00A971E3-E27A-477A-B718-816FFA2BE70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لَعَنَ ٱللَّهُ امَّةً ظَلَمَتْكَ</a:t>
            </a:r>
            <a:r>
              <a:rPr lang="en-US" altLang="en-US" sz="5400">
                <a:latin typeface="Times New Roman" panose="02020603050405020304" pitchFamily="18" charset="0"/>
                <a:cs typeface="Simplified Arabic" panose="02020603050405020304" pitchFamily="18" charset="-78"/>
              </a:rPr>
              <a:t> </a:t>
            </a:r>
          </a:p>
        </p:txBody>
      </p:sp>
      <p:sp>
        <p:nvSpPr>
          <p:cNvPr id="1390595" name="Rectangle 3">
            <a:extLst>
              <a:ext uri="{FF2B5EF4-FFF2-40B4-BE49-F238E27FC236}">
                <a16:creationId xmlns:a16="http://schemas.microsoft.com/office/drawing/2014/main" id="{3B7C3613-7E12-4B77-AC0E-EF30BA0254C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May Allah curse the people who wronged you. </a:t>
            </a:r>
          </a:p>
        </p:txBody>
      </p:sp>
      <p:sp>
        <p:nvSpPr>
          <p:cNvPr id="1390596" name="Text Box 4">
            <a:extLst>
              <a:ext uri="{FF2B5EF4-FFF2-40B4-BE49-F238E27FC236}">
                <a16:creationId xmlns:a16="http://schemas.microsoft.com/office/drawing/2014/main" id="{CA3AF096-4F73-43EB-AFE4-E7A2A79DD7B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18" name="Rectangle 2">
            <a:extLst>
              <a:ext uri="{FF2B5EF4-FFF2-40B4-BE49-F238E27FC236}">
                <a16:creationId xmlns:a16="http://schemas.microsoft.com/office/drawing/2014/main" id="{9E9E4D83-8759-4FAA-9124-840E240B8BC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وَلَعَنَ ٱللَّهُ امَّةً سَمِعَتْ بِذٰلِكَ فَرَضِيَتْ بِهِ</a:t>
            </a:r>
            <a:r>
              <a:rPr lang="en-US" altLang="en-US" sz="5400">
                <a:latin typeface="Times New Roman" panose="02020603050405020304" pitchFamily="18" charset="0"/>
                <a:cs typeface="Simplified Arabic" panose="02020603050405020304" pitchFamily="18" charset="-78"/>
              </a:rPr>
              <a:t> </a:t>
            </a:r>
          </a:p>
        </p:txBody>
      </p:sp>
      <p:sp>
        <p:nvSpPr>
          <p:cNvPr id="1391619" name="Rectangle 3">
            <a:extLst>
              <a:ext uri="{FF2B5EF4-FFF2-40B4-BE49-F238E27FC236}">
                <a16:creationId xmlns:a16="http://schemas.microsoft.com/office/drawing/2014/main" id="{3CA12C16-3F3B-453F-86B6-70820048B8A5}"/>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May Allah curse the people who were pleased when they heard of that. </a:t>
            </a:r>
          </a:p>
        </p:txBody>
      </p:sp>
      <p:sp>
        <p:nvSpPr>
          <p:cNvPr id="1391620" name="Text Box 4">
            <a:extLst>
              <a:ext uri="{FF2B5EF4-FFF2-40B4-BE49-F238E27FC236}">
                <a16:creationId xmlns:a16="http://schemas.microsoft.com/office/drawing/2014/main" id="{28F59950-6239-4298-AA87-6BA3DAF517A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42" name="Rectangle 2">
            <a:extLst>
              <a:ext uri="{FF2B5EF4-FFF2-40B4-BE49-F238E27FC236}">
                <a16:creationId xmlns:a16="http://schemas.microsoft.com/office/drawing/2014/main" id="{78B670B9-DD56-43ED-BA25-19F35758D306}"/>
              </a:ext>
            </a:extLst>
          </p:cNvPr>
          <p:cNvSpPr>
            <a:spLocks noGrp="1" noChangeArrowheads="1"/>
          </p:cNvSpPr>
          <p:nvPr>
            <p:ph type="ctrTitle"/>
          </p:nvPr>
        </p:nvSpPr>
        <p:spPr>
          <a:xfrm>
            <a:off x="250825" y="15986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إِنِّي لَكَ صَلَّيْتُ</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وَلَكَ رَكَعْتُ وَلَكَ سَجَدْتُ</a:t>
            </a:r>
            <a:r>
              <a:rPr lang="en-US" altLang="en-US" sz="5400">
                <a:latin typeface="Times New Roman" panose="02020603050405020304" pitchFamily="18" charset="0"/>
                <a:cs typeface="Simplified Arabic" panose="02020603050405020304" pitchFamily="18" charset="-78"/>
              </a:rPr>
              <a:t> </a:t>
            </a:r>
          </a:p>
        </p:txBody>
      </p:sp>
      <p:sp>
        <p:nvSpPr>
          <p:cNvPr id="1392643" name="Rectangle 3">
            <a:extLst>
              <a:ext uri="{FF2B5EF4-FFF2-40B4-BE49-F238E27FC236}">
                <a16:creationId xmlns:a16="http://schemas.microsoft.com/office/drawing/2014/main" id="{4D49E4B5-02D9-4EF3-BD61-CE1014ABAA6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O Allah, I have offered a prayer for You </a:t>
            </a:r>
          </a:p>
          <a:p>
            <a:r>
              <a:rPr lang="en-US" altLang="en-US" sz="3200" b="1">
                <a:latin typeface="Arial" panose="020B0604020202020204" pitchFamily="34" charset="0"/>
              </a:rPr>
              <a:t>and I have genuflected and prostrated myself for You</a:t>
            </a:r>
          </a:p>
        </p:txBody>
      </p:sp>
      <p:sp>
        <p:nvSpPr>
          <p:cNvPr id="1392644" name="Text Box 4">
            <a:extLst>
              <a:ext uri="{FF2B5EF4-FFF2-40B4-BE49-F238E27FC236}">
                <a16:creationId xmlns:a16="http://schemas.microsoft.com/office/drawing/2014/main" id="{EB112A83-4467-4CA4-9319-ABA49C196EDC}"/>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392645" name="Rectangle 5">
            <a:extLst>
              <a:ext uri="{FF2B5EF4-FFF2-40B4-BE49-F238E27FC236}">
                <a16:creationId xmlns:a16="http://schemas.microsoft.com/office/drawing/2014/main" id="{2E741442-C012-48F3-A963-24473303C185}"/>
              </a:ext>
            </a:extLst>
          </p:cNvPr>
          <p:cNvSpPr>
            <a:spLocks noChangeArrowheads="1"/>
          </p:cNvSpPr>
          <p:nvPr/>
        </p:nvSpPr>
        <p:spPr bwMode="auto">
          <a:xfrm>
            <a:off x="468313" y="639763"/>
            <a:ext cx="8280400" cy="7016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offer a two-unit prayer to the side of the Imam’s head and when you finish, you may say the following words  :</a:t>
            </a:r>
          </a:p>
        </p:txBody>
      </p:sp>
    </p:spTree>
  </p:cSld>
  <p:clrMapOvr>
    <a:masterClrMapping/>
  </p:clrMapOvr>
  <p:transition advClick="0">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530" name="Rectangle 2">
            <a:extLst>
              <a:ext uri="{FF2B5EF4-FFF2-40B4-BE49-F238E27FC236}">
                <a16:creationId xmlns:a16="http://schemas.microsoft.com/office/drawing/2014/main" id="{1BC6829F-CB93-4537-8F80-43ED9E598E3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وَحْدَكَ لاََ شَرِيكَ لَكَ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فَإِنَّهُ لاََ تَجُوزُ ٱلصَّلاَةُ</a:t>
            </a:r>
            <a:r>
              <a:rPr lang="en-US" altLang="en-US" sz="5400">
                <a:latin typeface="Times New Roman" panose="02020603050405020304" pitchFamily="18" charset="0"/>
                <a:cs typeface="Simplified Arabic" panose="02020603050405020304" pitchFamily="18" charset="-78"/>
              </a:rPr>
              <a:t> </a:t>
            </a:r>
          </a:p>
        </p:txBody>
      </p:sp>
      <p:sp>
        <p:nvSpPr>
          <p:cNvPr id="1558531" name="Rectangle 3">
            <a:extLst>
              <a:ext uri="{FF2B5EF4-FFF2-40B4-BE49-F238E27FC236}">
                <a16:creationId xmlns:a16="http://schemas.microsoft.com/office/drawing/2014/main" id="{7B05EC6A-B12F-46A4-ADF0-8AB7CEC32D00}"/>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alone without setting any partner to You, </a:t>
            </a:r>
          </a:p>
          <a:p>
            <a:r>
              <a:rPr lang="en-US" altLang="en-US" sz="3200" b="1">
                <a:latin typeface="Arial" panose="020B0604020202020204" pitchFamily="34" charset="0"/>
              </a:rPr>
              <a:t>because prayers,</a:t>
            </a:r>
          </a:p>
        </p:txBody>
      </p:sp>
      <p:sp>
        <p:nvSpPr>
          <p:cNvPr id="1558532" name="Text Box 4">
            <a:extLst>
              <a:ext uri="{FF2B5EF4-FFF2-40B4-BE49-F238E27FC236}">
                <a16:creationId xmlns:a16="http://schemas.microsoft.com/office/drawing/2014/main" id="{57646D59-B59B-418C-848D-927ED84BC72A}"/>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9554" name="Rectangle 2">
            <a:extLst>
              <a:ext uri="{FF2B5EF4-FFF2-40B4-BE49-F238E27FC236}">
                <a16:creationId xmlns:a16="http://schemas.microsoft.com/office/drawing/2014/main" id="{A3C0D936-D948-4E10-8B17-0C81BD6F287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وَٱلرُّكُوعُ وَٱلسُّجُودُ إِلاَّ لَكَ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لاِنَّكَ انْتَ ٱللَّهُ لاََ إِلٰهَ إِلاَّ انْتَ</a:t>
            </a:r>
            <a:r>
              <a:rPr lang="en-US" altLang="en-US" sz="5400">
                <a:latin typeface="Times New Roman" panose="02020603050405020304" pitchFamily="18" charset="0"/>
                <a:cs typeface="Simplified Arabic" panose="02020603050405020304" pitchFamily="18" charset="-78"/>
              </a:rPr>
              <a:t> </a:t>
            </a:r>
          </a:p>
        </p:txBody>
      </p:sp>
      <p:sp>
        <p:nvSpPr>
          <p:cNvPr id="1559555" name="Rectangle 3">
            <a:extLst>
              <a:ext uri="{FF2B5EF4-FFF2-40B4-BE49-F238E27FC236}">
                <a16:creationId xmlns:a16="http://schemas.microsoft.com/office/drawing/2014/main" id="{FB42B2AD-DA31-497F-A585-A108BA43E97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n-US" altLang="en-US" sz="3200" b="1">
                <a:latin typeface="Arial" panose="020B0604020202020204" pitchFamily="34" charset="0"/>
              </a:rPr>
              <a:t>genuflections, and prostrations are illegal for anyone save You, </a:t>
            </a:r>
          </a:p>
          <a:p>
            <a:pPr>
              <a:lnSpc>
                <a:spcPct val="90000"/>
              </a:lnSpc>
            </a:pPr>
            <a:r>
              <a:rPr lang="en-US" altLang="en-US" sz="3200" b="1">
                <a:latin typeface="Arial" panose="020B0604020202020204" pitchFamily="34" charset="0"/>
              </a:rPr>
              <a:t>because You are Allah; there is no god save You. </a:t>
            </a:r>
          </a:p>
        </p:txBody>
      </p:sp>
      <p:sp>
        <p:nvSpPr>
          <p:cNvPr id="1559556" name="Text Box 4">
            <a:extLst>
              <a:ext uri="{FF2B5EF4-FFF2-40B4-BE49-F238E27FC236}">
                <a16:creationId xmlns:a16="http://schemas.microsoft.com/office/drawing/2014/main" id="{1D4A683A-D6DF-4F1A-B4B7-E516FE6470B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0578" name="Rectangle 2">
            <a:extLst>
              <a:ext uri="{FF2B5EF4-FFF2-40B4-BE49-F238E27FC236}">
                <a16:creationId xmlns:a16="http://schemas.microsoft.com/office/drawing/2014/main" id="{FF0820DF-822A-4EB6-913C-78D7EDB4168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صَلِّ عَلَىٰ مُحَمَّدٍ وَآلِ مُحَمَّدٍٍ</a:t>
            </a:r>
            <a:r>
              <a:rPr lang="en-US" altLang="en-US" sz="5400">
                <a:latin typeface="Times New Roman" panose="02020603050405020304" pitchFamily="18" charset="0"/>
                <a:cs typeface="Simplified Arabic" panose="02020603050405020304" pitchFamily="18" charset="-78"/>
              </a:rPr>
              <a:t> </a:t>
            </a:r>
          </a:p>
        </p:txBody>
      </p:sp>
      <p:sp>
        <p:nvSpPr>
          <p:cNvPr id="1560579" name="Rectangle 3">
            <a:extLst>
              <a:ext uri="{FF2B5EF4-FFF2-40B4-BE49-F238E27FC236}">
                <a16:creationId xmlns:a16="http://schemas.microsoft.com/office/drawing/2014/main" id="{07AFFA49-0B48-483B-89CD-08A60A700DFE}"/>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n-US" altLang="en-US" sz="3200" b="1">
                <a:latin typeface="Arial" panose="020B0604020202020204" pitchFamily="34" charset="0"/>
              </a:rPr>
              <a:t>O Allah, (please) send blessings upon Muhammad and the Household of Muhammad, </a:t>
            </a:r>
          </a:p>
        </p:txBody>
      </p:sp>
      <p:sp>
        <p:nvSpPr>
          <p:cNvPr id="1560580" name="Text Box 4">
            <a:extLst>
              <a:ext uri="{FF2B5EF4-FFF2-40B4-BE49-F238E27FC236}">
                <a16:creationId xmlns:a16="http://schemas.microsoft.com/office/drawing/2014/main" id="{6F56F0A5-91E3-4D94-A959-997BF29B00E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1602" name="Rectangle 2">
            <a:extLst>
              <a:ext uri="{FF2B5EF4-FFF2-40B4-BE49-F238E27FC236}">
                <a16:creationId xmlns:a16="http://schemas.microsoft.com/office/drawing/2014/main" id="{6DBAA972-4131-4366-BF9C-4B28FB2F94EA}"/>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وَابْلِغْهُمْ عَنِّي افْضَلَ ٱلسَّلاَمِ وَٱلتَّحِيَّةِ</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وَٱرْدُدْ عَلَيَّ مِنْهُمُ ٱلسَّلاَمَ</a:t>
            </a:r>
            <a:r>
              <a:rPr lang="en-US" altLang="en-US" sz="5400">
                <a:latin typeface="Times New Roman" panose="02020603050405020304" pitchFamily="18" charset="0"/>
                <a:cs typeface="Simplified Arabic" panose="02020603050405020304" pitchFamily="18" charset="-78"/>
              </a:rPr>
              <a:t> </a:t>
            </a:r>
          </a:p>
        </p:txBody>
      </p:sp>
      <p:sp>
        <p:nvSpPr>
          <p:cNvPr id="1561603" name="Rectangle 3">
            <a:extLst>
              <a:ext uri="{FF2B5EF4-FFF2-40B4-BE49-F238E27FC236}">
                <a16:creationId xmlns:a16="http://schemas.microsoft.com/office/drawing/2014/main" id="{DF4BB1C8-2051-466B-8D80-70B4F5C0CE97}"/>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n-US" altLang="en-US" sz="3200" b="1">
                <a:latin typeface="Arial" panose="020B0604020202020204" pitchFamily="34" charset="0"/>
              </a:rPr>
              <a:t>convey to them the most favorite salutations and greetings from me, </a:t>
            </a:r>
          </a:p>
          <a:p>
            <a:pPr>
              <a:lnSpc>
                <a:spcPct val="90000"/>
              </a:lnSpc>
            </a:pPr>
            <a:r>
              <a:rPr lang="en-US" altLang="en-US" sz="3200" b="1">
                <a:latin typeface="Arial" panose="020B0604020202020204" pitchFamily="34" charset="0"/>
              </a:rPr>
              <a:t>and convey to me their response to my greeting. </a:t>
            </a:r>
          </a:p>
        </p:txBody>
      </p:sp>
      <p:sp>
        <p:nvSpPr>
          <p:cNvPr id="1561604" name="Text Box 4">
            <a:extLst>
              <a:ext uri="{FF2B5EF4-FFF2-40B4-BE49-F238E27FC236}">
                <a16:creationId xmlns:a16="http://schemas.microsoft.com/office/drawing/2014/main" id="{F1814E61-4371-44C4-B724-1CD5490312C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2626" name="Rectangle 2">
            <a:extLst>
              <a:ext uri="{FF2B5EF4-FFF2-40B4-BE49-F238E27FC236}">
                <a16:creationId xmlns:a16="http://schemas.microsoft.com/office/drawing/2014/main" id="{DEC50AA2-1784-4071-8FDF-E37ABD2ED0AB}"/>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وَهَاتَانِ ٱلرَّكْعَتَانِ هَدِيَّةٌ مِنِّي</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إِلَىٰ سَيِّدِي ٱلْحُسَيْنِ بْنِ عَلِيِّ</a:t>
            </a:r>
            <a:r>
              <a:rPr lang="en-US" altLang="en-US" sz="5400">
                <a:latin typeface="Times New Roman" panose="02020603050405020304" pitchFamily="18" charset="0"/>
                <a:cs typeface="Simplified Arabic" panose="02020603050405020304" pitchFamily="18" charset="-78"/>
              </a:rPr>
              <a:t> </a:t>
            </a:r>
          </a:p>
        </p:txBody>
      </p:sp>
      <p:sp>
        <p:nvSpPr>
          <p:cNvPr id="1562627" name="Rectangle 3">
            <a:extLst>
              <a:ext uri="{FF2B5EF4-FFF2-40B4-BE49-F238E27FC236}">
                <a16:creationId xmlns:a16="http://schemas.microsoft.com/office/drawing/2014/main" id="{A83A6EA2-2B24-4C0B-84B5-BB59F128DEB9}"/>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n-US" altLang="en-US" sz="3200" b="1">
                <a:latin typeface="Arial" panose="020B0604020202020204" pitchFamily="34" charset="0"/>
              </a:rPr>
              <a:t>O Allah, these two units of prayer are a present from me </a:t>
            </a:r>
          </a:p>
          <a:p>
            <a:pPr>
              <a:lnSpc>
                <a:spcPct val="90000"/>
              </a:lnSpc>
            </a:pPr>
            <a:r>
              <a:rPr lang="en-US" altLang="en-US" sz="3200" b="1">
                <a:latin typeface="Arial" panose="020B0604020202020204" pitchFamily="34" charset="0"/>
              </a:rPr>
              <a:t>to my master al-Husayn the son of Ali, </a:t>
            </a:r>
          </a:p>
        </p:txBody>
      </p:sp>
      <p:sp>
        <p:nvSpPr>
          <p:cNvPr id="1562628" name="Text Box 4">
            <a:extLst>
              <a:ext uri="{FF2B5EF4-FFF2-40B4-BE49-F238E27FC236}">
                <a16:creationId xmlns:a16="http://schemas.microsoft.com/office/drawing/2014/main" id="{AFEB3448-9502-4325-9150-642A035C9DE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3650" name="Rectangle 2">
            <a:extLst>
              <a:ext uri="{FF2B5EF4-FFF2-40B4-BE49-F238E27FC236}">
                <a16:creationId xmlns:a16="http://schemas.microsoft.com/office/drawing/2014/main" id="{12B78A58-2461-4771-8953-62A77DE5292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عَلَيْهِمَا ٱلسَّلاَمُ</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اَللَّهُمَّ صَلِّ عَلَىٰ مُحَمَّدٍ وَعَلَيْهِ</a:t>
            </a:r>
            <a:r>
              <a:rPr lang="en-US" altLang="en-US" sz="5400">
                <a:latin typeface="Times New Roman" panose="02020603050405020304" pitchFamily="18" charset="0"/>
                <a:cs typeface="Simplified Arabic" panose="02020603050405020304" pitchFamily="18" charset="-78"/>
              </a:rPr>
              <a:t> </a:t>
            </a:r>
          </a:p>
        </p:txBody>
      </p:sp>
      <p:sp>
        <p:nvSpPr>
          <p:cNvPr id="1563651" name="Rectangle 3">
            <a:extLst>
              <a:ext uri="{FF2B5EF4-FFF2-40B4-BE49-F238E27FC236}">
                <a16:creationId xmlns:a16="http://schemas.microsoft.com/office/drawing/2014/main" id="{A84AAF34-5526-429E-8D38-CC581E0A52B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n-US" altLang="en-US" sz="3200" b="1">
                <a:latin typeface="Arial" panose="020B0604020202020204" pitchFamily="34" charset="0"/>
              </a:rPr>
              <a:t>peace be upon both of them. </a:t>
            </a:r>
          </a:p>
          <a:p>
            <a:pPr>
              <a:lnSpc>
                <a:spcPct val="90000"/>
              </a:lnSpc>
            </a:pPr>
            <a:r>
              <a:rPr lang="en-US" altLang="en-US" sz="3200" b="1">
                <a:latin typeface="Arial" panose="020B0604020202020204" pitchFamily="34" charset="0"/>
              </a:rPr>
              <a:t>O Allah, send blessings upon Muhammad and upon him, </a:t>
            </a:r>
          </a:p>
        </p:txBody>
      </p:sp>
      <p:sp>
        <p:nvSpPr>
          <p:cNvPr id="1563652" name="Text Box 4">
            <a:extLst>
              <a:ext uri="{FF2B5EF4-FFF2-40B4-BE49-F238E27FC236}">
                <a16:creationId xmlns:a16="http://schemas.microsoft.com/office/drawing/2014/main" id="{20401123-D44A-4097-8C0E-0493D069B1BF}"/>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4674" name="Rectangle 2">
            <a:extLst>
              <a:ext uri="{FF2B5EF4-FFF2-40B4-BE49-F238E27FC236}">
                <a16:creationId xmlns:a16="http://schemas.microsoft.com/office/drawing/2014/main" id="{817348C8-A16C-45B0-B3E3-C5F187E6AE1F}"/>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وَتَقَبَّلْهُمَا مِنِّي وَٱجْزِنِي عَليْهِمَا</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ar-SA" altLang="en-US" sz="5400">
                <a:latin typeface="Times New Roman" panose="02020603050405020304" pitchFamily="18" charset="0"/>
                <a:cs typeface="Simplified Arabic" panose="02020603050405020304" pitchFamily="18" charset="-78"/>
              </a:rPr>
              <a:t>افْضَلَ امَلِي وَرَجَائِي فِيكَ وَفِي وَلِيِّكَ</a:t>
            </a:r>
            <a:r>
              <a:rPr lang="en-US" altLang="en-US" sz="5400">
                <a:latin typeface="Times New Roman" panose="02020603050405020304" pitchFamily="18" charset="0"/>
                <a:cs typeface="Simplified Arabic" panose="02020603050405020304" pitchFamily="18" charset="-78"/>
              </a:rPr>
              <a:t> </a:t>
            </a:r>
          </a:p>
        </p:txBody>
      </p:sp>
      <p:sp>
        <p:nvSpPr>
          <p:cNvPr id="1564675" name="Rectangle 3">
            <a:extLst>
              <a:ext uri="{FF2B5EF4-FFF2-40B4-BE49-F238E27FC236}">
                <a16:creationId xmlns:a16="http://schemas.microsoft.com/office/drawing/2014/main" id="{361A5ECF-90B6-47FA-ABDF-B45638432612}"/>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n-US" altLang="en-US" sz="3200" b="1">
                <a:latin typeface="Arial" panose="020B0604020202020204" pitchFamily="34" charset="0"/>
              </a:rPr>
              <a:t>accept these two units of prayer from me, and reward me for them </a:t>
            </a:r>
          </a:p>
          <a:p>
            <a:pPr>
              <a:lnSpc>
                <a:spcPct val="90000"/>
              </a:lnSpc>
            </a:pPr>
            <a:r>
              <a:rPr lang="en-US" altLang="en-US" sz="3200" b="1">
                <a:latin typeface="Arial" panose="020B0604020202020204" pitchFamily="34" charset="0"/>
              </a:rPr>
              <a:t>by granting me the best of my hope and expectation in you and in Your Friend, </a:t>
            </a:r>
          </a:p>
        </p:txBody>
      </p:sp>
      <p:sp>
        <p:nvSpPr>
          <p:cNvPr id="1564676" name="Text Box 4">
            <a:extLst>
              <a:ext uri="{FF2B5EF4-FFF2-40B4-BE49-F238E27FC236}">
                <a16:creationId xmlns:a16="http://schemas.microsoft.com/office/drawing/2014/main" id="{6AC8B3C8-EE96-4AA0-8020-B9C33D7AB21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8834" name="Rectangle 2">
            <a:extLst>
              <a:ext uri="{FF2B5EF4-FFF2-40B4-BE49-F238E27FC236}">
                <a16:creationId xmlns:a16="http://schemas.microsoft.com/office/drawing/2014/main" id="{95EED0EE-4EB9-4998-B650-B9840FA4BD59}"/>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وَٱلْمُصَغَّرُ فِي عُلُوِّ قَدْرِكَ</a:t>
            </a:r>
            <a:r>
              <a:rPr lang="en-US" altLang="en-US" sz="5400">
                <a:latin typeface="Times New Roman" panose="02020603050405020304" pitchFamily="18" charset="0"/>
                <a:cs typeface="Simplified Arabic" panose="02020603050405020304" pitchFamily="18" charset="-78"/>
              </a:rPr>
              <a:t> </a:t>
            </a:r>
            <a:br>
              <a:rPr lang="en-US" altLang="en-US" sz="5400">
                <a:latin typeface="Times New Roman" panose="02020603050405020304" pitchFamily="18" charset="0"/>
                <a:cs typeface="Simplified Arabic" panose="02020603050405020304" pitchFamily="18" charset="-78"/>
              </a:rPr>
            </a:br>
            <a:r>
              <a:rPr lang="en-US" altLang="en-US" sz="5400">
                <a:latin typeface="Times New Roman" panose="02020603050405020304" pitchFamily="18" charset="0"/>
                <a:cs typeface="Simplified Arabic" panose="02020603050405020304" pitchFamily="18" charset="-78"/>
              </a:rPr>
              <a:t> </a:t>
            </a:r>
            <a:r>
              <a:rPr lang="ar-SA" altLang="en-US" sz="5400">
                <a:latin typeface="Times New Roman" panose="02020603050405020304" pitchFamily="18" charset="0"/>
                <a:cs typeface="Simplified Arabic" panose="02020603050405020304" pitchFamily="18" charset="-78"/>
              </a:rPr>
              <a:t>وَٱلْمُعْتَرِفُ بِحَقِّكَ</a:t>
            </a:r>
            <a:r>
              <a:rPr lang="en-US" altLang="en-US" sz="5400">
                <a:latin typeface="Times New Roman" panose="02020603050405020304" pitchFamily="18" charset="0"/>
                <a:cs typeface="Simplified Arabic" panose="02020603050405020304" pitchFamily="18" charset="-78"/>
              </a:rPr>
              <a:t> </a:t>
            </a:r>
          </a:p>
        </p:txBody>
      </p:sp>
      <p:sp>
        <p:nvSpPr>
          <p:cNvPr id="1528835" name="Rectangle 3">
            <a:extLst>
              <a:ext uri="{FF2B5EF4-FFF2-40B4-BE49-F238E27FC236}">
                <a16:creationId xmlns:a16="http://schemas.microsoft.com/office/drawing/2014/main" id="{A7001B96-00AF-48F0-A34D-66135B02B27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rPr>
              <a:t>who is worth nothing in comparison with your elevated esteem, and who admits your right (that is incumbent upon us)</a:t>
            </a:r>
          </a:p>
          <a:p>
            <a:endParaRPr lang="en-US" altLang="en-US" sz="3200" b="1">
              <a:latin typeface="Arial" panose="020B0604020202020204" pitchFamily="34" charset="0"/>
            </a:endParaRPr>
          </a:p>
        </p:txBody>
      </p:sp>
      <p:sp>
        <p:nvSpPr>
          <p:cNvPr id="1528836" name="Text Box 4">
            <a:extLst>
              <a:ext uri="{FF2B5EF4-FFF2-40B4-BE49-F238E27FC236}">
                <a16:creationId xmlns:a16="http://schemas.microsoft.com/office/drawing/2014/main" id="{71A12008-3917-4D83-B233-83AAC0F5B097}"/>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5698" name="Rectangle 2">
            <a:extLst>
              <a:ext uri="{FF2B5EF4-FFF2-40B4-BE49-F238E27FC236}">
                <a16:creationId xmlns:a16="http://schemas.microsoft.com/office/drawing/2014/main" id="{2251E07E-3101-47FA-B9F2-03C1DFB062CE}"/>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يَا وَلِيَّ ٱلْمُؤْمِنِينَ</a:t>
            </a:r>
            <a:r>
              <a:rPr lang="en-US" altLang="en-US" sz="5400">
                <a:latin typeface="Times New Roman" panose="02020603050405020304" pitchFamily="18" charset="0"/>
                <a:cs typeface="Simplified Arabic" panose="02020603050405020304" pitchFamily="18" charset="-78"/>
              </a:rPr>
              <a:t> </a:t>
            </a:r>
          </a:p>
        </p:txBody>
      </p:sp>
      <p:sp>
        <p:nvSpPr>
          <p:cNvPr id="1565699" name="Rectangle 3">
            <a:extLst>
              <a:ext uri="{FF2B5EF4-FFF2-40B4-BE49-F238E27FC236}">
                <a16:creationId xmlns:a16="http://schemas.microsoft.com/office/drawing/2014/main" id="{F5004396-14EB-452B-959A-6B82530E4B0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n-US" altLang="en-US" sz="3200" b="1">
                <a:latin typeface="Arial" panose="020B0604020202020204" pitchFamily="34" charset="0"/>
              </a:rPr>
              <a:t>O Guardian of the believers! </a:t>
            </a:r>
          </a:p>
        </p:txBody>
      </p:sp>
      <p:sp>
        <p:nvSpPr>
          <p:cNvPr id="1565700" name="Text Box 4">
            <a:extLst>
              <a:ext uri="{FF2B5EF4-FFF2-40B4-BE49-F238E27FC236}">
                <a16:creationId xmlns:a16="http://schemas.microsoft.com/office/drawing/2014/main" id="{C98E0A26-CC97-4D11-9595-852EE569E6FE}"/>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7506" name="Rectangle 2">
            <a:extLst>
              <a:ext uri="{FF2B5EF4-FFF2-40B4-BE49-F238E27FC236}">
                <a16:creationId xmlns:a16="http://schemas.microsoft.com/office/drawing/2014/main" id="{BB9A7B55-0481-43CE-A9E7-94008B465CA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اَلسَّلاَمُ عَلَىٰ ٱلْحُسَيْنِ بْنِ عَلِيٍّ</a:t>
            </a:r>
            <a:r>
              <a:rPr lang="en-US" altLang="en-US" sz="5400">
                <a:latin typeface="Times New Roman" panose="02020603050405020304" pitchFamily="18" charset="0"/>
                <a:cs typeface="Simplified Arabic" panose="02020603050405020304" pitchFamily="18" charset="-78"/>
              </a:rPr>
              <a:t> </a:t>
            </a:r>
          </a:p>
        </p:txBody>
      </p:sp>
      <p:sp>
        <p:nvSpPr>
          <p:cNvPr id="1557507" name="Rectangle 3">
            <a:extLst>
              <a:ext uri="{FF2B5EF4-FFF2-40B4-BE49-F238E27FC236}">
                <a16:creationId xmlns:a16="http://schemas.microsoft.com/office/drawing/2014/main" id="{DB112A52-5BED-4D50-85E5-26105226F643}"/>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Peace be upon al-</a:t>
            </a:r>
            <a:r>
              <a:rPr lang="en-US" altLang="en-US" sz="3200" b="1">
                <a:latin typeface="Arial" panose="020B0604020202020204" pitchFamily="34" charset="0"/>
              </a:rPr>
              <a:t>H</a:t>
            </a:r>
            <a:r>
              <a:rPr lang="en-US" altLang="en-US" sz="3200" b="1">
                <a:latin typeface="Arial" panose="020B0604020202020204" pitchFamily="34" charset="0"/>
                <a:ea typeface="MS Mincho" panose="02020609040205080304" pitchFamily="49" charset="-128"/>
                <a:cs typeface="MS Mincho" panose="02020609040205080304" pitchFamily="49" charset="-128"/>
              </a:rPr>
              <a:t>usayn the son of Ali, </a:t>
            </a:r>
          </a:p>
        </p:txBody>
      </p:sp>
      <p:sp>
        <p:nvSpPr>
          <p:cNvPr id="1557508" name="Text Box 4">
            <a:extLst>
              <a:ext uri="{FF2B5EF4-FFF2-40B4-BE49-F238E27FC236}">
                <a16:creationId xmlns:a16="http://schemas.microsoft.com/office/drawing/2014/main" id="{19A7E2BF-5D92-4DEB-BC68-E5C0920C4B6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
        <p:nvSpPr>
          <p:cNvPr id="1557510" name="Rectangle 6">
            <a:extLst>
              <a:ext uri="{FF2B5EF4-FFF2-40B4-BE49-F238E27FC236}">
                <a16:creationId xmlns:a16="http://schemas.microsoft.com/office/drawing/2014/main" id="{E1315469-01E2-43F3-A757-FBD6D6434599}"/>
              </a:ext>
            </a:extLst>
          </p:cNvPr>
          <p:cNvSpPr>
            <a:spLocks noChangeArrowheads="1"/>
          </p:cNvSpPr>
          <p:nvPr/>
        </p:nvSpPr>
        <p:spPr bwMode="auto">
          <a:xfrm>
            <a:off x="468313" y="639763"/>
            <a:ext cx="8280400" cy="701675"/>
          </a:xfrm>
          <a:prstGeom prst="rect">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altLang="en-US" sz="2000" b="1">
                <a:solidFill>
                  <a:srgbClr val="FFFF00"/>
                </a:solidFill>
                <a:cs typeface="Traditional Arabic" panose="020B0604020202020204" pitchFamily="18" charset="-78"/>
              </a:rPr>
              <a:t>You may then throw yourself on the holy Zarih, kiss it, and say the following words :</a:t>
            </a:r>
          </a:p>
        </p:txBody>
      </p:sp>
    </p:spTree>
  </p:cSld>
  <p:clrMapOvr>
    <a:masterClrMapping/>
  </p:clrMapOvr>
  <p:transition advClick="0">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3666" name="Rectangle 2">
            <a:extLst>
              <a:ext uri="{FF2B5EF4-FFF2-40B4-BE49-F238E27FC236}">
                <a16:creationId xmlns:a16="http://schemas.microsoft.com/office/drawing/2014/main" id="{BAF30D21-64EA-4B57-8125-82AF5C9ACC3C}"/>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ٱلْمَظْلُومِ ٱلشَّهِيدِ</a:t>
            </a:r>
            <a:r>
              <a:rPr lang="en-US" altLang="en-US" sz="5400">
                <a:latin typeface="Times New Roman" panose="02020603050405020304" pitchFamily="18" charset="0"/>
                <a:cs typeface="Simplified Arabic" panose="02020603050405020304" pitchFamily="18" charset="-78"/>
              </a:rPr>
              <a:t> </a:t>
            </a:r>
          </a:p>
        </p:txBody>
      </p:sp>
      <p:sp>
        <p:nvSpPr>
          <p:cNvPr id="1393667" name="Rectangle 3">
            <a:extLst>
              <a:ext uri="{FF2B5EF4-FFF2-40B4-BE49-F238E27FC236}">
                <a16:creationId xmlns:a16="http://schemas.microsoft.com/office/drawing/2014/main" id="{B8B3B6F2-4CC2-409D-B423-7743A708D367}"/>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the wronged and martyred, </a:t>
            </a:r>
          </a:p>
        </p:txBody>
      </p:sp>
      <p:sp>
        <p:nvSpPr>
          <p:cNvPr id="1393668" name="Text Box 4">
            <a:extLst>
              <a:ext uri="{FF2B5EF4-FFF2-40B4-BE49-F238E27FC236}">
                <a16:creationId xmlns:a16="http://schemas.microsoft.com/office/drawing/2014/main" id="{D1598D58-D955-4987-BE26-DC40724D0A7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690" name="Rectangle 2">
            <a:extLst>
              <a:ext uri="{FF2B5EF4-FFF2-40B4-BE49-F238E27FC236}">
                <a16:creationId xmlns:a16="http://schemas.microsoft.com/office/drawing/2014/main" id="{D023E968-50B6-40DD-862A-A76855D191D5}"/>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قَتِيلِ ٱلْعَبَرَاتِ</a:t>
            </a:r>
            <a:r>
              <a:rPr lang="en-US" altLang="en-US" sz="5400">
                <a:latin typeface="Times New Roman" panose="02020603050405020304" pitchFamily="18" charset="0"/>
                <a:cs typeface="Simplified Arabic" panose="02020603050405020304" pitchFamily="18" charset="-78"/>
              </a:rPr>
              <a:t> </a:t>
            </a:r>
          </a:p>
        </p:txBody>
      </p:sp>
      <p:sp>
        <p:nvSpPr>
          <p:cNvPr id="1394691" name="Rectangle 3">
            <a:extLst>
              <a:ext uri="{FF2B5EF4-FFF2-40B4-BE49-F238E27FC236}">
                <a16:creationId xmlns:a16="http://schemas.microsoft.com/office/drawing/2014/main" id="{9AE6A413-FAA4-431C-BCD5-F4E84D7C988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the victim of shed tears, </a:t>
            </a:r>
          </a:p>
        </p:txBody>
      </p:sp>
      <p:sp>
        <p:nvSpPr>
          <p:cNvPr id="1394692" name="Text Box 4">
            <a:extLst>
              <a:ext uri="{FF2B5EF4-FFF2-40B4-BE49-F238E27FC236}">
                <a16:creationId xmlns:a16="http://schemas.microsoft.com/office/drawing/2014/main" id="{73302B2B-8784-41F8-A645-96FBC6798F6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4" name="Rectangle 2">
            <a:extLst>
              <a:ext uri="{FF2B5EF4-FFF2-40B4-BE49-F238E27FC236}">
                <a16:creationId xmlns:a16="http://schemas.microsoft.com/office/drawing/2014/main" id="{C6168025-6C38-4993-ABA5-6AD53697FA4D}"/>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وَاسِيرِ ٱلْكُرُبَاتِ</a:t>
            </a:r>
            <a:r>
              <a:rPr lang="en-US" altLang="en-US" sz="5400">
                <a:latin typeface="Times New Roman" panose="02020603050405020304" pitchFamily="18" charset="0"/>
                <a:cs typeface="Simplified Arabic" panose="02020603050405020304" pitchFamily="18" charset="-78"/>
              </a:rPr>
              <a:t> </a:t>
            </a:r>
          </a:p>
        </p:txBody>
      </p:sp>
      <p:sp>
        <p:nvSpPr>
          <p:cNvPr id="1395715" name="Rectangle 3">
            <a:extLst>
              <a:ext uri="{FF2B5EF4-FFF2-40B4-BE49-F238E27FC236}">
                <a16:creationId xmlns:a16="http://schemas.microsoft.com/office/drawing/2014/main" id="{E36A0F54-BBB2-4832-9921-EBBDFC35588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the captive of agonies. </a:t>
            </a:r>
          </a:p>
        </p:txBody>
      </p:sp>
      <p:sp>
        <p:nvSpPr>
          <p:cNvPr id="1395716" name="Text Box 4">
            <a:extLst>
              <a:ext uri="{FF2B5EF4-FFF2-40B4-BE49-F238E27FC236}">
                <a16:creationId xmlns:a16="http://schemas.microsoft.com/office/drawing/2014/main" id="{1CD9E963-4E51-41E2-98D4-96E80FBBC670}"/>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6738" name="Rectangle 2">
            <a:extLst>
              <a:ext uri="{FF2B5EF4-FFF2-40B4-BE49-F238E27FC236}">
                <a16:creationId xmlns:a16="http://schemas.microsoft.com/office/drawing/2014/main" id="{8F35CEF7-3F90-40AC-BAD2-2EDC1CAF3506}"/>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اَللَّهُمَّ إِنِّي اشْهَدُ انَّهُ وَلِيُّكَ وَٱبْنُ وَلِيِّكَ</a:t>
            </a:r>
            <a:r>
              <a:rPr lang="en-US" altLang="en-US" sz="5400">
                <a:latin typeface="Times New Roman" panose="02020603050405020304" pitchFamily="18" charset="0"/>
                <a:cs typeface="Simplified Arabic" panose="02020603050405020304" pitchFamily="18" charset="-78"/>
              </a:rPr>
              <a:t> </a:t>
            </a:r>
          </a:p>
        </p:txBody>
      </p:sp>
      <p:sp>
        <p:nvSpPr>
          <p:cNvPr id="1396739" name="Rectangle 3">
            <a:extLst>
              <a:ext uri="{FF2B5EF4-FFF2-40B4-BE49-F238E27FC236}">
                <a16:creationId xmlns:a16="http://schemas.microsoft.com/office/drawing/2014/main" id="{C22A7357-D5EB-479E-B9D5-0F987AA9FBB4}"/>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O Allah, I do bear witness that he is Your intimate friend and the son of Your intimate friend </a:t>
            </a:r>
          </a:p>
        </p:txBody>
      </p:sp>
      <p:sp>
        <p:nvSpPr>
          <p:cNvPr id="1396740" name="Text Box 4">
            <a:extLst>
              <a:ext uri="{FF2B5EF4-FFF2-40B4-BE49-F238E27FC236}">
                <a16:creationId xmlns:a16="http://schemas.microsoft.com/office/drawing/2014/main" id="{14AC131A-38DA-4B36-913C-9375F489909D}"/>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7762" name="Rectangle 2">
            <a:extLst>
              <a:ext uri="{FF2B5EF4-FFF2-40B4-BE49-F238E27FC236}">
                <a16:creationId xmlns:a16="http://schemas.microsoft.com/office/drawing/2014/main" id="{44AAB632-CA8E-40F9-A1D0-FE3066F73103}"/>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وَصَفِيُّكَ ٱلثَّائِرُ بِحَقِّكَ</a:t>
            </a:r>
            <a:r>
              <a:rPr lang="en-US" altLang="en-US" sz="5400">
                <a:latin typeface="Times New Roman" panose="02020603050405020304" pitchFamily="18" charset="0"/>
                <a:cs typeface="Simplified Arabic" panose="02020603050405020304" pitchFamily="18" charset="-78"/>
              </a:rPr>
              <a:t> </a:t>
            </a:r>
          </a:p>
        </p:txBody>
      </p:sp>
      <p:sp>
        <p:nvSpPr>
          <p:cNvPr id="1397763" name="Rectangle 3">
            <a:extLst>
              <a:ext uri="{FF2B5EF4-FFF2-40B4-BE49-F238E27FC236}">
                <a16:creationId xmlns:a16="http://schemas.microsoft.com/office/drawing/2014/main" id="{BCD1426F-40C1-4AFF-A935-338479E56BA1}"/>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and Your choicest one who revolted to demand with Your right. </a:t>
            </a:r>
          </a:p>
        </p:txBody>
      </p:sp>
      <p:sp>
        <p:nvSpPr>
          <p:cNvPr id="1397764" name="Text Box 4">
            <a:extLst>
              <a:ext uri="{FF2B5EF4-FFF2-40B4-BE49-F238E27FC236}">
                <a16:creationId xmlns:a16="http://schemas.microsoft.com/office/drawing/2014/main" id="{C017BD11-0674-4D31-991D-9AC0ADF4C809}"/>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786" name="Rectangle 2">
            <a:extLst>
              <a:ext uri="{FF2B5EF4-FFF2-40B4-BE49-F238E27FC236}">
                <a16:creationId xmlns:a16="http://schemas.microsoft.com/office/drawing/2014/main" id="{872FF900-A200-44C7-ACE7-430E42EDAF82}"/>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اكْرَمْتَهُ بِكَرَامَتِكَ</a:t>
            </a:r>
            <a:r>
              <a:rPr lang="en-US" altLang="en-US" sz="5400">
                <a:latin typeface="Times New Roman" panose="02020603050405020304" pitchFamily="18" charset="0"/>
                <a:cs typeface="Simplified Arabic" panose="02020603050405020304" pitchFamily="18" charset="-78"/>
              </a:rPr>
              <a:t> </a:t>
            </a:r>
          </a:p>
        </p:txBody>
      </p:sp>
      <p:sp>
        <p:nvSpPr>
          <p:cNvPr id="1398787" name="Rectangle 3">
            <a:extLst>
              <a:ext uri="{FF2B5EF4-FFF2-40B4-BE49-F238E27FC236}">
                <a16:creationId xmlns:a16="http://schemas.microsoft.com/office/drawing/2014/main" id="{4E91FE82-0C52-4DD6-9327-BEB7982CB05C}"/>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You have thus honored him with Your honor, </a:t>
            </a:r>
          </a:p>
        </p:txBody>
      </p:sp>
      <p:sp>
        <p:nvSpPr>
          <p:cNvPr id="1398788" name="Text Box 4">
            <a:extLst>
              <a:ext uri="{FF2B5EF4-FFF2-40B4-BE49-F238E27FC236}">
                <a16:creationId xmlns:a16="http://schemas.microsoft.com/office/drawing/2014/main" id="{F96FB4E5-EF88-4D5E-9C47-7DFE9C3AAF15}"/>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810" name="Rectangle 2">
            <a:extLst>
              <a:ext uri="{FF2B5EF4-FFF2-40B4-BE49-F238E27FC236}">
                <a16:creationId xmlns:a16="http://schemas.microsoft.com/office/drawing/2014/main" id="{244E9704-DCD7-47A9-8956-EE0159AEC238}"/>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وَخَتَمْتَ لَهُ بِٱلشَّهَادَةِ</a:t>
            </a:r>
            <a:r>
              <a:rPr lang="en-US" altLang="en-US" sz="5400">
                <a:latin typeface="Times New Roman" panose="02020603050405020304" pitchFamily="18" charset="0"/>
                <a:cs typeface="Simplified Arabic" panose="02020603050405020304" pitchFamily="18" charset="-78"/>
              </a:rPr>
              <a:t> </a:t>
            </a:r>
          </a:p>
        </p:txBody>
      </p:sp>
      <p:sp>
        <p:nvSpPr>
          <p:cNvPr id="1399811" name="Rectangle 3">
            <a:extLst>
              <a:ext uri="{FF2B5EF4-FFF2-40B4-BE49-F238E27FC236}">
                <a16:creationId xmlns:a16="http://schemas.microsoft.com/office/drawing/2014/main" id="{239BB421-F21C-43FD-81AC-1285BC13BE26}"/>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sealed his lifetime with martyrdom, </a:t>
            </a:r>
          </a:p>
        </p:txBody>
      </p:sp>
      <p:sp>
        <p:nvSpPr>
          <p:cNvPr id="1399812" name="Text Box 4">
            <a:extLst>
              <a:ext uri="{FF2B5EF4-FFF2-40B4-BE49-F238E27FC236}">
                <a16:creationId xmlns:a16="http://schemas.microsoft.com/office/drawing/2014/main" id="{96DDEFBB-63E6-4C07-BDBE-6DE92DC70206}"/>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0834" name="Rectangle 2">
            <a:extLst>
              <a:ext uri="{FF2B5EF4-FFF2-40B4-BE49-F238E27FC236}">
                <a16:creationId xmlns:a16="http://schemas.microsoft.com/office/drawing/2014/main" id="{4AEB3CDD-7E51-49F9-A8B4-2ED857E35534}"/>
              </a:ext>
            </a:extLst>
          </p:cNvPr>
          <p:cNvSpPr>
            <a:spLocks noGrp="1" noChangeArrowheads="1"/>
          </p:cNvSpPr>
          <p:nvPr>
            <p:ph type="ctrTitle"/>
          </p:nvPr>
        </p:nvSpPr>
        <p:spPr>
          <a:xfrm>
            <a:off x="250825" y="1370013"/>
            <a:ext cx="8569325" cy="14700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chor="ctr"/>
          <a:lstStyle/>
          <a:p>
            <a:pPr rtl="1"/>
            <a:r>
              <a:rPr lang="ar-SA" altLang="en-US" sz="5400">
                <a:latin typeface="Times New Roman" panose="02020603050405020304" pitchFamily="18" charset="0"/>
                <a:cs typeface="Simplified Arabic" panose="02020603050405020304" pitchFamily="18" charset="-78"/>
              </a:rPr>
              <a:t>وَجَعَلْتَهُ سَيِّداً مِنَ ٱلسَّادَةِ</a:t>
            </a:r>
            <a:r>
              <a:rPr lang="en-US" altLang="en-US" sz="5400">
                <a:latin typeface="Times New Roman" panose="02020603050405020304" pitchFamily="18" charset="0"/>
                <a:cs typeface="Simplified Arabic" panose="02020603050405020304" pitchFamily="18" charset="-78"/>
              </a:rPr>
              <a:t> </a:t>
            </a:r>
          </a:p>
        </p:txBody>
      </p:sp>
      <p:sp>
        <p:nvSpPr>
          <p:cNvPr id="1400835" name="Rectangle 3">
            <a:extLst>
              <a:ext uri="{FF2B5EF4-FFF2-40B4-BE49-F238E27FC236}">
                <a16:creationId xmlns:a16="http://schemas.microsoft.com/office/drawing/2014/main" id="{014EBF53-29CF-4E57-9DF8-8C571310698D}"/>
              </a:ext>
            </a:extLst>
          </p:cNvPr>
          <p:cNvSpPr>
            <a:spLocks noGrp="1" noChangeArrowheads="1"/>
          </p:cNvSpPr>
          <p:nvPr>
            <p:ph type="subTitle" idx="1"/>
          </p:nvPr>
        </p:nvSpPr>
        <p:spPr>
          <a:xfrm>
            <a:off x="323850" y="3381375"/>
            <a:ext cx="8424863" cy="17526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en-US" sz="3200" b="1">
                <a:latin typeface="Arial" panose="020B0604020202020204" pitchFamily="34" charset="0"/>
                <a:ea typeface="MS Mincho" panose="02020609040205080304" pitchFamily="49" charset="-128"/>
                <a:cs typeface="MS Mincho" panose="02020609040205080304" pitchFamily="49" charset="-128"/>
              </a:rPr>
              <a:t>made him one of the chiefs </a:t>
            </a:r>
          </a:p>
        </p:txBody>
      </p:sp>
      <p:sp>
        <p:nvSpPr>
          <p:cNvPr id="1400836" name="Text Box 4">
            <a:extLst>
              <a:ext uri="{FF2B5EF4-FFF2-40B4-BE49-F238E27FC236}">
                <a16:creationId xmlns:a16="http://schemas.microsoft.com/office/drawing/2014/main" id="{611F423F-648C-4466-8097-17E055D3FE1B}"/>
              </a:ext>
            </a:extLst>
          </p:cNvPr>
          <p:cNvSpPr txBox="1">
            <a:spLocks noChangeArrowheads="1"/>
          </p:cNvSpPr>
          <p:nvPr/>
        </p:nvSpPr>
        <p:spPr bwMode="auto">
          <a:xfrm>
            <a:off x="468313" y="254000"/>
            <a:ext cx="8280400" cy="366713"/>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1" hangingPunct="1"/>
            <a:r>
              <a:rPr lang="en-GB" altLang="en-US" sz="1800" b="1">
                <a:solidFill>
                  <a:srgbClr val="FFFF99"/>
                </a:solidFill>
                <a:latin typeface="Trebuchet MS" panose="020B0603020202020204" pitchFamily="34" charset="0"/>
                <a:cs typeface="Arial" panose="020B0604020202020204" pitchFamily="34" charset="0"/>
              </a:rPr>
              <a:t>Ziy</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rah </a:t>
            </a:r>
            <a:r>
              <a:rPr lang="en-US" altLang="en-US" sz="1800" b="1">
                <a:solidFill>
                  <a:srgbClr val="FFFF99"/>
                </a:solidFill>
                <a:latin typeface="Trebuchet MS" panose="020B0603020202020204" pitchFamily="34" charset="0"/>
                <a:cs typeface="Arial" panose="020B0604020202020204" pitchFamily="34" charset="0"/>
              </a:rPr>
              <a:t>of Im</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m Hus</a:t>
            </a:r>
            <a:r>
              <a:rPr lang="en-GB" altLang="en-US" sz="1800" b="1">
                <a:solidFill>
                  <a:srgbClr val="FFFF99"/>
                </a:solidFill>
                <a:latin typeface="Arial" panose="020B0604020202020204" pitchFamily="34" charset="0"/>
                <a:cs typeface="Arial" panose="020B0604020202020204" pitchFamily="34" charset="0"/>
              </a:rPr>
              <a:t>á</a:t>
            </a:r>
            <a:r>
              <a:rPr lang="en-US" altLang="en-US" sz="1800" b="1">
                <a:solidFill>
                  <a:srgbClr val="FFFF99"/>
                </a:solidFill>
                <a:latin typeface="Trebuchet MS" panose="020B0603020202020204" pitchFamily="34" charset="0"/>
                <a:cs typeface="Arial" panose="020B0604020202020204" pitchFamily="34" charset="0"/>
              </a:rPr>
              <a:t>in (a.s.) on Eid </a:t>
            </a:r>
            <a:r>
              <a:rPr lang="en-GB" altLang="en-US" sz="1800" b="1">
                <a:solidFill>
                  <a:srgbClr val="FFFF99"/>
                </a:solidFill>
                <a:latin typeface="Arial" panose="020B0604020202020204" pitchFamily="34" charset="0"/>
                <a:cs typeface="Arial" panose="020B0604020202020204" pitchFamily="34" charset="0"/>
              </a:rPr>
              <a:t>á</a:t>
            </a:r>
            <a:r>
              <a:rPr lang="en-GB" altLang="en-US" sz="1800" b="1">
                <a:solidFill>
                  <a:srgbClr val="FFFF99"/>
                </a:solidFill>
                <a:latin typeface="Trebuchet MS" panose="020B0603020202020204" pitchFamily="34" charset="0"/>
                <a:cs typeface="Arial" panose="020B0604020202020204" pitchFamily="34" charset="0"/>
              </a:rPr>
              <a:t>l- Fitr day</a:t>
            </a:r>
            <a:endParaRPr lang="en-US" altLang="en-US" sz="1800" b="1">
              <a:solidFill>
                <a:srgbClr val="FFFF99"/>
              </a:solidFill>
              <a:latin typeface="Trebuchet MS" panose="020B0603020202020204" pitchFamily="34" charset="0"/>
              <a:cs typeface="Arial" panose="020B0604020202020204" pitchFamily="34" charset="0"/>
            </a:endParaRPr>
          </a:p>
        </p:txBody>
      </p:sp>
    </p:spTree>
  </p:cSld>
  <p:clrMapOvr>
    <a:masterClrMapping/>
  </p:clrMapOvr>
  <p:transition advClick="0">
    <p:fade/>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l-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1383</TotalTime>
  <Words>6488</Words>
  <Application>Microsoft Office PowerPoint</Application>
  <PresentationFormat>On-screen Show (4:3)</PresentationFormat>
  <Paragraphs>523</Paragraphs>
  <Slides>165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165</vt:i4>
      </vt:variant>
    </vt:vector>
  </HeadingPairs>
  <TitlesOfParts>
    <vt:vector size="173" baseType="lpstr">
      <vt:lpstr>Times New Roman</vt:lpstr>
      <vt:lpstr>Al-Arial</vt:lpstr>
      <vt:lpstr>Traditional Arabic</vt:lpstr>
      <vt:lpstr>Trebuchet MS</vt:lpstr>
      <vt:lpstr>Arial</vt:lpstr>
      <vt:lpstr>Simplified Arabic</vt:lpstr>
      <vt:lpstr>MS Mincho</vt:lpstr>
      <vt:lpstr>Default Design</vt:lpstr>
      <vt:lpstr>PowerPoint Presentation</vt:lpstr>
      <vt:lpstr>PowerPoint Presentation</vt:lpstr>
      <vt:lpstr>PowerPoint Presentation</vt:lpstr>
      <vt:lpstr>PowerPoint Presentation</vt:lpstr>
      <vt:lpstr>PowerPoint Presentation</vt:lpstr>
      <vt:lpstr>اَللَّهُمَّ صَلِّ عَلَى مُحَمَّدٍ وَ آلِ مُحَمَّد</vt:lpstr>
      <vt:lpstr>يَا مَوْلاَيَ يَا ابَا عَبْدِ ٱللَّهِ   يَا بْنَ رَسُولِ ٱللَّهِ </vt:lpstr>
      <vt:lpstr>عَبْدُكَ وَٱبْنُ عَبْدِكَ وَٱبْنُ امَتِكَ   ٱلذَّلِيلُ بَيْنَ يَدَيْكَ </vt:lpstr>
      <vt:lpstr>وَٱلْمُصَغَّرُ فِي عُلُوِّ قَدْرِكَ   وَٱلْمُعْتَرِفُ بِحَقِّكَ </vt:lpstr>
      <vt:lpstr>جَاءَكَ مُسْتَجيراً بِكَ  قَاصِداً إِلَىٰ حَرَمِكَ </vt:lpstr>
      <vt:lpstr>مُتَوَجِّهاً إِلَىٰ مَقَامِكَ مُتَوَسِّلاً إِلَىٰ ٱللَّهِ تَعَالَىٰ بِكَ   </vt:lpstr>
      <vt:lpstr>اادْخُلُ يَا مَوْلاَيَ  اادْخُلُ يَا وَلِيَّ ٱللَّهِ </vt:lpstr>
      <vt:lpstr>اادْخُلُ يَا مَلاَئِكَةَ ٱللَّهِ  ٱلْمُحْدِقِينَ بِهٰذَا ٱلْحَرَمِ </vt:lpstr>
      <vt:lpstr>ٱلْمُقيمينَ فِي هٰذَا ٱلْمَشْهَدِ </vt:lpstr>
      <vt:lpstr>PowerPoint Presentation</vt:lpstr>
      <vt:lpstr>بِسْمِ ٱللَّهِ وَبِٱللَّهِ  وَفِي سَبِيلِ ٱللَّهِ </vt:lpstr>
      <vt:lpstr>وَعَلَىٰ مِلَّةِ رَسُولِ ٱللَّهِ  اَللَّهُمَّ انْزِلْنِي مُنْزَلاً مُبَارَكاً </vt:lpstr>
      <vt:lpstr>وَانْتَ خَيْرُ ٱلْمُنْزِلِينَ </vt:lpstr>
      <vt:lpstr>اللَّهُ اكْبَرُ كَبيراً  وَٱلْحَمْدُ لِلَّهِ كَثيراً </vt:lpstr>
      <vt:lpstr>وَسُبْحَانَ ٱللَّهِ بُكْرَةً وَاصيلاًَ  وَٱلْحَمْدُ لِلَّهِ ٱلْفَرْدِ ٱلصَّمَدِ </vt:lpstr>
      <vt:lpstr>ٱلْمَاجِدِ ٱلاحَدِ  ٱلْمُتَفَضِّلِ ٱلْمَنَّانِ </vt:lpstr>
      <vt:lpstr>ٱلْمُتَطَوِّلِ ٱلْحَنَّانِ  ٱلَّذِي مِنْ تَطَوُّلِهِ </vt:lpstr>
      <vt:lpstr>سَهَّلَ لِي زِيَارَةَ مَوْلاَيَ بِإِحْسَانِهِ  وَلَمْ يَجْعَلْنِي عَنْ زِيَارَتِهِ مَمْنُوعاً </vt:lpstr>
      <vt:lpstr>وَلاَ عَنْ ذِمَّتِهِ مَدْفُوعاً  بَلْ تَطَوَّلَ وَمَنَحَ </vt:lpstr>
      <vt:lpstr>PowerPoint Presentation</vt:lpstr>
      <vt:lpstr>اَلسَّلاَمُ عَلَيْكَ يَا وَارِثَ آدَمَ صَفْوَةِ ٱللَّهِ </vt:lpstr>
      <vt:lpstr>اَلسَّلاَمُ عَلَيْكَ يَا وَارِثَ نُوحٍ امِينِ ٱللَّهِ </vt:lpstr>
      <vt:lpstr>اَلسَّلاَمُ عَلَيْكَ يَا وَارِثَ إِبْرَاهِيمَ خَلِيلِ ٱللَّهِ </vt:lpstr>
      <vt:lpstr>اَلسَّلاَمُ عَلَيْكَ يَا وَارِثَ مُوسَىٰ كَلِيمِ ٱللَّهِ </vt:lpstr>
      <vt:lpstr>اَلسَّلاَمُ عَلَيْكَ يَا وَارِثَ عِيسَىٰ رُوحِ ٱللَّهِ </vt:lpstr>
      <vt:lpstr>اَلسَّلاَمُ عَلَيْكَ يَا وَارِثَ مُحَمَّدٍ </vt:lpstr>
      <vt:lpstr>صَلَّىٰ ٱللَّهُ عَلَيْهِ وَآلِهِ حَبِيبِ ٱللَّهِ </vt:lpstr>
      <vt:lpstr>اَلسَّلاَمُ عَلَيْكَ يَا وَارِثَ عَلِيٍّ حُجَّةِ ٱللَّهِ </vt:lpstr>
      <vt:lpstr>اَلسَّلاَمُ عَلَيْكَ ايُّهَا ٱلْوَصِيُّ ٱلْبَرُّ ٱلْتَّقِيُّ </vt:lpstr>
      <vt:lpstr>اَلسَّلاَمُ عَلَيْكَ يَا ثَارَ ٱللَّهِ وَٱبْنَ ثَارِهِ وَٱلْوِتْرَ ٱلْمَوْتُورَ </vt:lpstr>
      <vt:lpstr>اشْهَدُ انَّكَ قَدْ اقَمْتَ ٱلصَّلاَةَ </vt:lpstr>
      <vt:lpstr>وَآتَيْتَ ٱلزَّكَاةَ </vt:lpstr>
      <vt:lpstr>وَامَرْتَ بِٱلْمَعْرُوفِ </vt:lpstr>
      <vt:lpstr>وَنَهَيْتَ عَنِ ٱلْمُنْكَرِ </vt:lpstr>
      <vt:lpstr>وَجَاهَدْتَ فِي ٱللَّهِ حَقَّ جِهَادِهِ </vt:lpstr>
      <vt:lpstr>حَتَّىٰ ٱسْتُبيحَ حَرَمُكَ وَقُتِلْتَ مَظْلُوماً </vt:lpstr>
      <vt:lpstr>اَلسَّلاَمُ عَلَيْكَ يَا ابَا عَبْدِ ٱللَّهِ </vt:lpstr>
      <vt:lpstr>اَلسَّلاَمُ عَلَيْكَ يَا بْنَ رَسُولِ ٱللَّهِ </vt:lpstr>
      <vt:lpstr>اَلسَّلاَمُ عَلَيْكَ يَا بْنَ سَيِّدِ ٱلْوَصِيِّينَ </vt:lpstr>
      <vt:lpstr>اَلسَّلاَمُ عَلَيْكَ يَا بْنَ فَاطِمَةَ ٱلزَّهْرَاءِ </vt:lpstr>
      <vt:lpstr>سَيِّدَةِ نِسَاءِ ٱلْعَالَمِينَ </vt:lpstr>
      <vt:lpstr>اَلسَّلاَمُ عَلَيْكَ يَا بَطَلَ ٱلْمُسْلِمِينَ </vt:lpstr>
      <vt:lpstr>يَا مَوْلاَيَ </vt:lpstr>
      <vt:lpstr>اشْهَدُ انَّكَ كُنْتَ نُوراً فِي ٱلاصْلاَبِ ٱلشَّامِخَةِ </vt:lpstr>
      <vt:lpstr>وَٱلارْحَامِ ٱلْمُطَهَّرَةِ </vt:lpstr>
      <vt:lpstr>لَمْ تُنَجِّسْكَ ٱلْجَاهِلِيَّةُ بِانْجَاسِهَا </vt:lpstr>
      <vt:lpstr>وَلَمْ تُلْبِسْكَ مِنْ مُدْلَهِمَّاتِ ثِيَابِهَا </vt:lpstr>
      <vt:lpstr>وَاشْهَدُ انَّكَ مِنْ دَعَائِمِ ٱلدِّينِ </vt:lpstr>
      <vt:lpstr>وَارْكَانِ ٱلْمُسْلِمِينَ </vt:lpstr>
      <vt:lpstr>وَمَعْقِلِ ٱلْمُؤْمِنِينَ </vt:lpstr>
      <vt:lpstr>وَاشْهَدُ انَّكَ ٱلإِمَامُ ٱلْبَرُّ ٱلتَّقِيُّ ٱلرَّضِيُّ </vt:lpstr>
      <vt:lpstr>ٱلزَّكِيُّ ٱلْهَادِي ٱلْمَهْدِيُّ </vt:lpstr>
      <vt:lpstr>وَاشْهَدُ انَّ ٱلائِمَّةَ مِنْ وُلْدِكَ </vt:lpstr>
      <vt:lpstr>كَلِمَةُ ٱلتَّقْوَىٰ وَاعْلاَمُ ٱلْهُدَىٰ </vt:lpstr>
      <vt:lpstr>وَٱلْعُروَةُ ٱلْوُثْقَىٰ </vt:lpstr>
      <vt:lpstr>وَٱلْحُجَّةُ عَلَىٰ اهْلِ ٱلدُّنْيَا </vt:lpstr>
      <vt:lpstr>إِنَّا لِلَّهِ وَإِنَّا إِلَيْهِ رَاجِعُونَ </vt:lpstr>
      <vt:lpstr>يَا مَوْلاَيَ انَا مُوَالٍ لِوَلِيِّكُمْ </vt:lpstr>
      <vt:lpstr>وَمُعَادٍ لِعَدُوِّكُمْ </vt:lpstr>
      <vt:lpstr>وَانَا بِكُمْ مُؤْمِنٌ وَبِإِيَابِكُمْ </vt:lpstr>
      <vt:lpstr>مُوقِنٌ بِشَرَايعِ دِينِي </vt:lpstr>
      <vt:lpstr>وَخَوَاتيمِ عَمَلِي </vt:lpstr>
      <vt:lpstr>وَقَلْبِي لِقَلْبِكُمْ سِلْمٌ </vt:lpstr>
      <vt:lpstr>وَامْرِي لاِمْرِكُمْ مُتَّبِعٌ </vt:lpstr>
      <vt:lpstr>يَا مَوْلاَيَ اتَيْتُكَ خَائِفاً فَآمِنِّي </vt:lpstr>
      <vt:lpstr>وَاتَيْتُكَ مُسْتَجِيراً فَاجِرْنِي </vt:lpstr>
      <vt:lpstr>وَاتَيْتُكَ فَقِيراً فَاغْنِنِي </vt:lpstr>
      <vt:lpstr>سَيِّدِي وَمَوْلاَيَ </vt:lpstr>
      <vt:lpstr>انْتَ مَوْلاَيَ حُجَّةُ ٱللَّهِ عَلَىٰ ٱلْخَلْقِ اجْمَعِينَ </vt:lpstr>
      <vt:lpstr>آمَنْتُ بِسِرِّكُمْ وَعَلاَنِيَتِكُمْ </vt:lpstr>
      <vt:lpstr>وَبِظَاهِرِكُمْ وَبَاطِنِكُمْ </vt:lpstr>
      <vt:lpstr>وَاوَّلِكُمْ وَآخِرِكُمْ </vt:lpstr>
      <vt:lpstr>وَاشْهَدُ انَّكَ ٱلتَّالِي لِكِتَابِ ٱللَّهِ وَامينُ ٱللَّهِ </vt:lpstr>
      <vt:lpstr>ٱلدَّاعِي إِلَىٰ ٱللَّهِ بِٱلْحِكْمَةِ وَٱلْمَوْعِظَةِ ٱلْحَسَنَةِ </vt:lpstr>
      <vt:lpstr>لَعَنَ ٱللَّهُ امَّةً ظَلَمَتْكَ </vt:lpstr>
      <vt:lpstr>وَلَعَنَ ٱللَّهُ امَّةً سَمِعَتْ بِذٰلِكَ فَرَضِيَتْ بِهِ </vt:lpstr>
      <vt:lpstr>اَللَّهُمَّ إِنِّي لَكَ صَلَّيْتُ  وَلَكَ رَكَعْتُ وَلَكَ سَجَدْتُ </vt:lpstr>
      <vt:lpstr>وَحْدَكَ لاََ شَرِيكَ لَكَ  فَإِنَّهُ لاََ تَجُوزُ ٱلصَّلاَةُ </vt:lpstr>
      <vt:lpstr>وَٱلرُّكُوعُ وَٱلسُّجُودُ إِلاَّ لَكَ  لاِنَّكَ انْتَ ٱللَّهُ لاََ إِلٰهَ إِلاَّ انْتَ </vt:lpstr>
      <vt:lpstr>اَللَّهُمَّ صَلِّ عَلَىٰ مُحَمَّدٍ وَآلِ مُحَمَّدٍٍ </vt:lpstr>
      <vt:lpstr>وَابْلِغْهُمْ عَنِّي افْضَلَ ٱلسَّلاَمِ وَٱلتَّحِيَّةِ  وَٱرْدُدْ عَلَيَّ مِنْهُمُ ٱلسَّلاَمَ </vt:lpstr>
      <vt:lpstr>اَللَّهُمَّ وَهَاتَانِ ٱلرَّكْعَتَانِ هَدِيَّةٌ مِنِّي  إِلَىٰ سَيِّدِي ٱلْحُسَيْنِ بْنِ عَلِيِّ </vt:lpstr>
      <vt:lpstr>عَلَيْهِمَا ٱلسَّلاَمُ  اَللَّهُمَّ صَلِّ عَلَىٰ مُحَمَّدٍ وَعَلَيْهِ </vt:lpstr>
      <vt:lpstr>وَتَقَبَّلْهُمَا مِنِّي وَٱجْزِنِي عَليْهِمَا  افْضَلَ امَلِي وَرَجَائِي فِيكَ وَفِي وَلِيِّكَ </vt:lpstr>
      <vt:lpstr>يَا وَلِيَّ ٱلْمُؤْمِنِينَ </vt:lpstr>
      <vt:lpstr>اَلسَّلاَمُ عَلَىٰ ٱلْحُسَيْنِ بْنِ عَلِيٍّ </vt:lpstr>
      <vt:lpstr>ٱلْمَظْلُومِ ٱلشَّهِيدِ </vt:lpstr>
      <vt:lpstr>قَتِيلِ ٱلْعَبَرَاتِ </vt:lpstr>
      <vt:lpstr>وَاسِيرِ ٱلْكُرُبَاتِ </vt:lpstr>
      <vt:lpstr>اَللَّهُمَّ إِنِّي اشْهَدُ انَّهُ وَلِيُّكَ وَٱبْنُ وَلِيِّكَ </vt:lpstr>
      <vt:lpstr>وَصَفِيُّكَ ٱلثَّائِرُ بِحَقِّكَ </vt:lpstr>
      <vt:lpstr>اكْرَمْتَهُ بِكَرَامَتِكَ </vt:lpstr>
      <vt:lpstr>وَخَتَمْتَ لَهُ بِٱلشَّهَادَةِ </vt:lpstr>
      <vt:lpstr>وَجَعَلْتَهُ سَيِّداً مِنَ ٱلسَّادَةِ </vt:lpstr>
      <vt:lpstr>وَقَائِداً مِنَ ٱلْقَادَةِ </vt:lpstr>
      <vt:lpstr>وَاكْرَمْتَهُ بِطِيبِ ٱلْوِلاَدَةِ </vt:lpstr>
      <vt:lpstr>وَاعْطَيْتَهُ مَوَاريثَ ٱلانْبِيَاءِ </vt:lpstr>
      <vt:lpstr>وَجَعَلْتَهُ حُجَّةً عَلَىٰ خَلْقِكَ مِنَ ٱلاوْصِيَاءِ </vt:lpstr>
      <vt:lpstr>فَاعْذَرَ فِي ٱلدُّعَاءِ </vt:lpstr>
      <vt:lpstr>وَمَنَحَ ٱلنَّصِيحَةَ </vt:lpstr>
      <vt:lpstr>وَبَذَلَ مُهْجَتَهُ فِيكَ </vt:lpstr>
      <vt:lpstr>حَتَّىٰ ٱسْتَنْقَذَ عِبَادَكَ مِنَ ٱلْجَهَالَةِ وَحَيْرَةِ ٱلضَّلاَلَةِ </vt:lpstr>
      <vt:lpstr>وَقَدْ تَوَازَرَ عَلَيْهِ مَنْ غَرَّتْهُ ٱلدُّنْيَا </vt:lpstr>
      <vt:lpstr>وَبَاعَ حَظَّهُ مِنَ ٱلآخِرَةِ بِٱلادْنَىٰ </vt:lpstr>
      <vt:lpstr>وَتَرَدَّىٰ فِي هَوَاهُ </vt:lpstr>
      <vt:lpstr>وَاسْخَطَكَ وَاسْخَطَ نَبِيَّكَ </vt:lpstr>
      <vt:lpstr>وَاطَاعَ مِنْ عِبَادِكَ اوْلِي ٱلشِّقَاقِ وَٱلنِّفَاقِ </vt:lpstr>
      <vt:lpstr>وَحَمَلَةَ ٱلاوْزَارِ ٱلْمُسْتَوْجِبِينَ ٱلنَّارَ </vt:lpstr>
      <vt:lpstr>فَجَاهَدَهُمْ فِيكَ صَابِراً مُحْتَسِباً </vt:lpstr>
      <vt:lpstr>مُقْبِلاًَ غَيْرَ مُدْبِرٍ </vt:lpstr>
      <vt:lpstr>لاََ تَاخُذُهُ فِي ٱللَّهِ لَوْمَةُ لاَئِمٍ </vt:lpstr>
      <vt:lpstr>حَتَّىٰ سُفِكَ فِي طَاعَتِكَ دَمُهُ </vt:lpstr>
      <vt:lpstr>وَٱسْتُبيحَ حَرِيـمُهُ </vt:lpstr>
      <vt:lpstr>اَللَّهُمَّ ٱلْعَنْهُمْ لَعْناً وَبِيلاًَ </vt:lpstr>
      <vt:lpstr>وَعَذِّبْهُمْ عَذَاباً الِيماً </vt:lpstr>
      <vt:lpstr>اَلسَّلاَمُ عَلَيْكَ يَا وَلِيَّ ٱللَّهِ </vt:lpstr>
      <vt:lpstr>اَلسَّلاَمُ عَلَيْكَ يَا بْنَ رَسُولِ ٱللَّهِ </vt:lpstr>
      <vt:lpstr>اَلسَّلاَمُ عَلَيْكَ يَا بْنَ خَاتَمِ ٱلنَّبِيِّينَ </vt:lpstr>
      <vt:lpstr>اَلسَّلاَمُ عَلَيْكَ يَا بْنَ فَاطِمَةَ </vt:lpstr>
      <vt:lpstr>سَيِّدَةِ نِسَاءِ ٱلْعَالَمِينَ </vt:lpstr>
      <vt:lpstr>اَلسَّلاَمُ عَلَيْكَ يَا بْنَ امِيرِ ٱلْمُؤْمِنِينَ </vt:lpstr>
      <vt:lpstr>اَلسَّلاَمُ عَلَيْكَ ايُّهَا ٱلْمَظْلُومُ ٱلشَّهِيدُ </vt:lpstr>
      <vt:lpstr>بِابِي انْتَ وَامِّي </vt:lpstr>
      <vt:lpstr>عِشْتَ سَعيداً </vt:lpstr>
      <vt:lpstr>وَقُتِلْتَ مَظْلُوماً شَهيداً </vt:lpstr>
      <vt:lpstr>اَلسَّلاَمُ عَلَيْكُمْ ايُّهَا ٱلذَّابُّونَ عَنْ تَوْحِيدِ ٱللَّهِ </vt:lpstr>
      <vt:lpstr>اَلسَّلاَمُ عَلَيْكُمْ بِمَا صَبَرْتُمْ </vt:lpstr>
      <vt:lpstr>فَنِعْمَ عُقْبَىٰ ٱلدَارِ </vt:lpstr>
      <vt:lpstr>بِابي انْتُمْ وَامِّي </vt:lpstr>
      <vt:lpstr>فُزْتُمْ فَوْزاً عَظيماً </vt:lpstr>
      <vt:lpstr>اَلسَّلاَمُ عَلَيْكَ ايُّهَا ٱلْعَبْدُ ٱلصَّالِحُ وَٱلصِّدِّيقُ ٱلْمُوَاسِي </vt:lpstr>
      <vt:lpstr>اشْهَدُ انَّكَ آمَنْتَ بِٱللَّهِ </vt:lpstr>
      <vt:lpstr>وَنَصَرْتَ ٱبْنَ رَسُولِ ٱللَّهِ </vt:lpstr>
      <vt:lpstr>وَدَعَوْتَ إِلَىٰ سَبِيلِ ٱللَّهِ </vt:lpstr>
      <vt:lpstr>وَوَاسَيْتَ بِنَفْسِكَ </vt:lpstr>
      <vt:lpstr>فَعَلَيْكَ مِنَ ٱللَّهِ افْضَلُ ٱلتَّحِيَّةِ وَٱلسَّلاَمِ </vt:lpstr>
      <vt:lpstr>بِابِي انْتَ وَامِّي يَا نَاصِرَ دِينِ ٱللَّهِ </vt:lpstr>
      <vt:lpstr>اَلسَّلاَمُ عَلَيْكَ يَا نَاصِرَ ٱلْحُسَيْنِ ٱلصِّدِّيقِ </vt:lpstr>
      <vt:lpstr>اَلسَّلاَمُ عَلَيْكَ يَا نَاصِرَ ٱلْحُسَيْنِ ٱلشَّهِيدِ </vt:lpstr>
      <vt:lpstr>عَلَيْكَ مِنِّي ٱلسَّلاَمُ </vt:lpstr>
      <vt:lpstr>مَا بَقِيتُ وَبَقِيَ ٱللَّيْلُ وَٱلنَّهَارُ </vt:lpstr>
      <vt:lpstr>اَللَّهُمَّ صَلِّ عَلَى مُحَمَّدٍ وَ آلِ مُحَمَّد</vt:lpstr>
      <vt:lpstr>PowerPoint Presentation</vt:lpstr>
      <vt:lpstr>PowerPoint Presentation</vt:lpstr>
      <vt:lpstr>PowerPoint Presentation</vt:lpstr>
      <vt:lpstr>اَللَّهُمَّ صَلِّ عَلَى مُحَمَّدٍ وَ آلِ مُحَمَّد</vt:lpstr>
      <vt:lpstr>اَلسَّلاَمُ عَلَيْكَ يَا مَوْلاَيَ  سَلاَمَ مُوَدِّعٍ لاََ قَالٍ وَلاَ سَئِمٍ </vt:lpstr>
      <vt:lpstr>فَإِنْ انْصَرِفْ فَلاَ عَنْ مَلاَلَةٍ  وَإِنْ اقِمْ فَلاَ عَنْ سُوءِ ظَنٍّ </vt:lpstr>
      <vt:lpstr>بِمَا وَعَدَ ٱللَّهُ ٱلصَّابِرِينَ  يَا مَوْلاَيَ لاََ جَعَلَهُ ٱللَّهُ آخِرَ ٱلْعَهْدِ مِنِّي لِزِيَارَتِكَ </vt:lpstr>
      <vt:lpstr>وَرَزَقَنِيَ ٱلْعَوْدَ إِلَيْكَ  وَٱلْمَقَامَ فِي حَرَمِكَ </vt:lpstr>
      <vt:lpstr>وَٱلْكَوْنَ فِي مَشْهَدِكَ  آمِينَ رَبَّ ٱلْعَالَمِينَ </vt:lpstr>
      <vt:lpstr>PowerPoint Presentation</vt:lpstr>
      <vt:lpstr>اَلسَّلاَمُ عَلَيْكَ يَا بَابَ ٱلْمَقَامِ  اَلسَّلاَمُ عَلَيْكَ يَا شَرِيكَ ٱلْقُرْآنِ </vt:lpstr>
      <vt:lpstr>اَلسَّلاَمُ عَلَيْكَ يَا حُجَّةَ ٱلْخِصَامِ  اَلسَّلاَمُ عَلَيْكَ يَا سَفِينَةَ ٱلنَّجَاةِ </vt:lpstr>
      <vt:lpstr>اَلسَّلاَمُ عَلَيْكُمْ يَا مَلاَئِكَةَ رَبِّي  ٱلْمُقِيمِينَ فِي هٰذَا ٱلْحَرَمِ </vt:lpstr>
      <vt:lpstr>اَلسَّلاَمُ عَلَيْكَ ابَداً  مَا بَقِيتُ وَبَقِيَ ٱللَّيْلُ وَٱلنَّهَارُ </vt:lpstr>
      <vt:lpstr>إِنَّا لِلَّهِ وَإِنَّا إِلَيْهِ رَاجِعُونَ  وَلاَ حَوْلَ وَلاَ قُوَّةَ إِلاَّ بِٱللَّهِ ٱلْعَلِيِّ ٱلْعَظِيمِ </vt:lpstr>
      <vt:lpstr>اَللَّهُمَّ صَلِّ عَلَى مُحَمَّدٍ وَ آلِ مُحَمَّد</vt:lpstr>
      <vt:lpstr>PowerPoint Presentation</vt:lpstr>
      <vt:lpstr>Please recite a  Sura E Fatiha for ALL MARHUMEEN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Ziyarat_3rd_Imam_1st_15th_Rajab_15th_Shabaan</dc:title>
  <dc:creator>Rehan Ali Lotlikar for duas.org</dc:creator>
  <cp:lastModifiedBy>Rehan Ali Lotlikar</cp:lastModifiedBy>
  <cp:revision>291</cp:revision>
  <dcterms:created xsi:type="dcterms:W3CDTF">2000-04-10T17:49:06Z</dcterms:created>
  <dcterms:modified xsi:type="dcterms:W3CDTF">2025-03-26T13:10:32Z</dcterms:modified>
</cp:coreProperties>
</file>