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9"/>
  </p:notesMasterIdLst>
  <p:sldIdLst>
    <p:sldId id="3283" r:id="rId2"/>
    <p:sldId id="3418" r:id="rId3"/>
    <p:sldId id="3419" r:id="rId4"/>
    <p:sldId id="3421" r:id="rId5"/>
    <p:sldId id="3422" r:id="rId6"/>
    <p:sldId id="3423" r:id="rId7"/>
    <p:sldId id="3424" r:id="rId8"/>
    <p:sldId id="3425" r:id="rId9"/>
    <p:sldId id="3426" r:id="rId10"/>
    <p:sldId id="3427" r:id="rId11"/>
    <p:sldId id="3428" r:id="rId12"/>
    <p:sldId id="3429" r:id="rId13"/>
    <p:sldId id="3430" r:id="rId14"/>
    <p:sldId id="3431" r:id="rId15"/>
    <p:sldId id="3432" r:id="rId16"/>
    <p:sldId id="3433" r:id="rId17"/>
    <p:sldId id="3434" r:id="rId18"/>
    <p:sldId id="3435" r:id="rId19"/>
    <p:sldId id="3436" r:id="rId20"/>
    <p:sldId id="3437" r:id="rId21"/>
    <p:sldId id="3438" r:id="rId22"/>
    <p:sldId id="3439" r:id="rId23"/>
    <p:sldId id="3440" r:id="rId24"/>
    <p:sldId id="3441" r:id="rId25"/>
    <p:sldId id="3442" r:id="rId26"/>
    <p:sldId id="3443" r:id="rId27"/>
    <p:sldId id="3444" r:id="rId28"/>
    <p:sldId id="3445" r:id="rId29"/>
    <p:sldId id="3446" r:id="rId30"/>
    <p:sldId id="3447" r:id="rId31"/>
    <p:sldId id="3448" r:id="rId32"/>
    <p:sldId id="3449" r:id="rId33"/>
    <p:sldId id="3450" r:id="rId34"/>
    <p:sldId id="3451" r:id="rId35"/>
    <p:sldId id="3452" r:id="rId36"/>
    <p:sldId id="3453" r:id="rId37"/>
    <p:sldId id="3454" r:id="rId38"/>
    <p:sldId id="3455" r:id="rId39"/>
    <p:sldId id="3456" r:id="rId40"/>
    <p:sldId id="3457" r:id="rId41"/>
    <p:sldId id="3458" r:id="rId42"/>
    <p:sldId id="3459" r:id="rId43"/>
    <p:sldId id="3460" r:id="rId44"/>
    <p:sldId id="3461" r:id="rId45"/>
    <p:sldId id="3462" r:id="rId46"/>
    <p:sldId id="3463" r:id="rId47"/>
    <p:sldId id="3464" r:id="rId48"/>
    <p:sldId id="3465" r:id="rId49"/>
    <p:sldId id="3466" r:id="rId50"/>
    <p:sldId id="3467" r:id="rId51"/>
    <p:sldId id="3468" r:id="rId52"/>
    <p:sldId id="3469" r:id="rId53"/>
    <p:sldId id="3470" r:id="rId54"/>
    <p:sldId id="3471" r:id="rId55"/>
    <p:sldId id="3472" r:id="rId56"/>
    <p:sldId id="3473" r:id="rId57"/>
    <p:sldId id="3474" r:id="rId58"/>
    <p:sldId id="3475" r:id="rId59"/>
    <p:sldId id="3476" r:id="rId60"/>
    <p:sldId id="3477" r:id="rId61"/>
    <p:sldId id="3478" r:id="rId62"/>
    <p:sldId id="3479" r:id="rId63"/>
    <p:sldId id="3480" r:id="rId64"/>
    <p:sldId id="3481" r:id="rId65"/>
    <p:sldId id="3482" r:id="rId66"/>
    <p:sldId id="3483" r:id="rId67"/>
    <p:sldId id="3484" r:id="rId68"/>
    <p:sldId id="3485" r:id="rId69"/>
    <p:sldId id="3486" r:id="rId70"/>
    <p:sldId id="3487" r:id="rId71"/>
    <p:sldId id="3488" r:id="rId72"/>
    <p:sldId id="3489" r:id="rId73"/>
    <p:sldId id="3490" r:id="rId74"/>
    <p:sldId id="3491" r:id="rId75"/>
    <p:sldId id="3492" r:id="rId76"/>
    <p:sldId id="3493" r:id="rId77"/>
    <p:sldId id="3494" r:id="rId78"/>
    <p:sldId id="3495" r:id="rId79"/>
    <p:sldId id="3496" r:id="rId80"/>
    <p:sldId id="3497" r:id="rId81"/>
    <p:sldId id="3498" r:id="rId82"/>
    <p:sldId id="3499" r:id="rId83"/>
    <p:sldId id="3500" r:id="rId84"/>
    <p:sldId id="3501" r:id="rId85"/>
    <p:sldId id="3502" r:id="rId86"/>
    <p:sldId id="3503" r:id="rId87"/>
    <p:sldId id="3504" r:id="rId88"/>
    <p:sldId id="3505" r:id="rId89"/>
    <p:sldId id="3506" r:id="rId90"/>
    <p:sldId id="3507" r:id="rId91"/>
    <p:sldId id="3508" r:id="rId92"/>
    <p:sldId id="3509" r:id="rId93"/>
    <p:sldId id="3510" r:id="rId94"/>
    <p:sldId id="3511" r:id="rId95"/>
    <p:sldId id="3512" r:id="rId96"/>
    <p:sldId id="3513" r:id="rId97"/>
    <p:sldId id="3514" r:id="rId98"/>
    <p:sldId id="3515" r:id="rId99"/>
    <p:sldId id="3516" r:id="rId100"/>
    <p:sldId id="3517" r:id="rId101"/>
    <p:sldId id="3518" r:id="rId102"/>
    <p:sldId id="3519" r:id="rId103"/>
    <p:sldId id="3520" r:id="rId104"/>
    <p:sldId id="3521" r:id="rId105"/>
    <p:sldId id="3522" r:id="rId106"/>
    <p:sldId id="3523" r:id="rId107"/>
    <p:sldId id="3524" r:id="rId108"/>
    <p:sldId id="3525" r:id="rId109"/>
    <p:sldId id="3526" r:id="rId110"/>
    <p:sldId id="3527" r:id="rId111"/>
    <p:sldId id="3528" r:id="rId112"/>
    <p:sldId id="3529" r:id="rId113"/>
    <p:sldId id="3530" r:id="rId114"/>
    <p:sldId id="3531" r:id="rId115"/>
    <p:sldId id="3532" r:id="rId116"/>
    <p:sldId id="3533" r:id="rId117"/>
    <p:sldId id="3534" r:id="rId118"/>
    <p:sldId id="3535" r:id="rId119"/>
    <p:sldId id="3536" r:id="rId120"/>
    <p:sldId id="3537" r:id="rId121"/>
    <p:sldId id="3538" r:id="rId122"/>
    <p:sldId id="3539" r:id="rId123"/>
    <p:sldId id="3540" r:id="rId124"/>
    <p:sldId id="3541" r:id="rId125"/>
    <p:sldId id="3542" r:id="rId126"/>
    <p:sldId id="3420" r:id="rId127"/>
    <p:sldId id="3415" r:id="rId128"/>
  </p:sldIdLst>
  <p:sldSz cx="12192000" cy="6858000"/>
  <p:notesSz cx="6400800" cy="86868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9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00"/>
    <a:srgbClr val="800000"/>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p:cViewPr varScale="1">
        <p:scale>
          <a:sx n="83" d="100"/>
          <a:sy n="83" d="100"/>
        </p:scale>
        <p:origin x="108" y="138"/>
      </p:cViewPr>
      <p:guideLst>
        <p:guide orient="horz" pos="2160"/>
        <p:guide pos="3904"/>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680" cy="434340"/>
          </a:xfrm>
          <a:prstGeom prst="rect">
            <a:avLst/>
          </a:prstGeom>
        </p:spPr>
        <p:txBody>
          <a:bodyPr vert="horz" lIns="86210" tIns="43105" rIns="86210" bIns="43105" rtlCol="0"/>
          <a:lstStyle>
            <a:lvl1pPr algn="l">
              <a:defRPr sz="1100"/>
            </a:lvl1pPr>
          </a:lstStyle>
          <a:p>
            <a:pPr>
              <a:defRPr/>
            </a:pPr>
            <a:endParaRPr lang="en-US"/>
          </a:p>
        </p:txBody>
      </p:sp>
      <p:sp>
        <p:nvSpPr>
          <p:cNvPr id="3" name="Date Placeholder 2"/>
          <p:cNvSpPr>
            <a:spLocks noGrp="1"/>
          </p:cNvSpPr>
          <p:nvPr>
            <p:ph type="dt" idx="1"/>
          </p:nvPr>
        </p:nvSpPr>
        <p:spPr>
          <a:xfrm>
            <a:off x="3625639" y="0"/>
            <a:ext cx="2773680" cy="434340"/>
          </a:xfrm>
          <a:prstGeom prst="rect">
            <a:avLst/>
          </a:prstGeom>
        </p:spPr>
        <p:txBody>
          <a:bodyPr vert="horz" lIns="86210" tIns="43105" rIns="86210" bIns="43105" rtlCol="0"/>
          <a:lstStyle>
            <a:lvl1pPr algn="r">
              <a:defRPr sz="1100"/>
            </a:lvl1pPr>
          </a:lstStyle>
          <a:p>
            <a:pPr>
              <a:defRPr/>
            </a:pPr>
            <a:fld id="{2DC6306A-BA06-4100-B02F-F0D383BE7201}" type="datetimeFigureOut">
              <a:rPr lang="en-US"/>
              <a:pPr>
                <a:defRPr/>
              </a:pPr>
              <a:t>3/28/2021</a:t>
            </a:fld>
            <a:endParaRPr lang="en-US"/>
          </a:p>
        </p:txBody>
      </p:sp>
      <p:sp>
        <p:nvSpPr>
          <p:cNvPr id="4" name="Slide Image Placeholder 3"/>
          <p:cNvSpPr>
            <a:spLocks noGrp="1" noRot="1" noChangeAspect="1"/>
          </p:cNvSpPr>
          <p:nvPr>
            <p:ph type="sldImg" idx="2"/>
          </p:nvPr>
        </p:nvSpPr>
        <p:spPr>
          <a:xfrm>
            <a:off x="304800" y="650875"/>
            <a:ext cx="5791200" cy="3257550"/>
          </a:xfrm>
          <a:prstGeom prst="rect">
            <a:avLst/>
          </a:prstGeom>
          <a:noFill/>
          <a:ln w="12700">
            <a:solidFill>
              <a:prstClr val="black"/>
            </a:solidFill>
          </a:ln>
        </p:spPr>
        <p:txBody>
          <a:bodyPr vert="horz" lIns="86210" tIns="43105" rIns="86210" bIns="43105" rtlCol="0" anchor="ctr"/>
          <a:lstStyle/>
          <a:p>
            <a:pPr lvl="0"/>
            <a:endParaRPr lang="en-US" noProof="0"/>
          </a:p>
        </p:txBody>
      </p:sp>
      <p:sp>
        <p:nvSpPr>
          <p:cNvPr id="5" name="Notes Placeholder 4"/>
          <p:cNvSpPr>
            <a:spLocks noGrp="1"/>
          </p:cNvSpPr>
          <p:nvPr>
            <p:ph type="body" sz="quarter" idx="3"/>
          </p:nvPr>
        </p:nvSpPr>
        <p:spPr>
          <a:xfrm>
            <a:off x="640080" y="4126230"/>
            <a:ext cx="5120640" cy="3909060"/>
          </a:xfrm>
          <a:prstGeom prst="rect">
            <a:avLst/>
          </a:prstGeom>
        </p:spPr>
        <p:txBody>
          <a:bodyPr vert="horz" lIns="86210" tIns="43105" rIns="86210" bIns="4310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250952"/>
            <a:ext cx="2773680" cy="434340"/>
          </a:xfrm>
          <a:prstGeom prst="rect">
            <a:avLst/>
          </a:prstGeom>
        </p:spPr>
        <p:txBody>
          <a:bodyPr vert="horz" lIns="86210" tIns="43105" rIns="86210" bIns="43105" rtlCol="0" anchor="b"/>
          <a:lstStyle>
            <a:lvl1pPr algn="l">
              <a:defRPr sz="1100"/>
            </a:lvl1pPr>
          </a:lstStyle>
          <a:p>
            <a:pPr>
              <a:defRPr/>
            </a:pPr>
            <a:endParaRPr lang="en-US"/>
          </a:p>
        </p:txBody>
      </p:sp>
      <p:sp>
        <p:nvSpPr>
          <p:cNvPr id="7" name="Slide Number Placeholder 6"/>
          <p:cNvSpPr>
            <a:spLocks noGrp="1"/>
          </p:cNvSpPr>
          <p:nvPr>
            <p:ph type="sldNum" sz="quarter" idx="5"/>
          </p:nvPr>
        </p:nvSpPr>
        <p:spPr>
          <a:xfrm>
            <a:off x="3625639" y="8250952"/>
            <a:ext cx="2773680" cy="434340"/>
          </a:xfrm>
          <a:prstGeom prst="rect">
            <a:avLst/>
          </a:prstGeom>
        </p:spPr>
        <p:txBody>
          <a:bodyPr vert="horz" lIns="86210" tIns="43105" rIns="86210" bIns="43105" rtlCol="0" anchor="b"/>
          <a:lstStyle>
            <a:lvl1pPr algn="r">
              <a:defRPr sz="1100"/>
            </a:lvl1pPr>
          </a:lstStyle>
          <a:p>
            <a:pPr>
              <a:defRPr/>
            </a:pPr>
            <a:fld id="{E7D1F261-EDD5-4AA8-AD89-0CA84C763680}" type="slidenum">
              <a:rPr lang="en-US"/>
              <a:pPr>
                <a:defRPr/>
              </a:pPr>
              <a:t>‹#›</a:t>
            </a:fld>
            <a:endParaRPr lang="en-US"/>
          </a:p>
        </p:txBody>
      </p:sp>
    </p:spTree>
    <p:extLst>
      <p:ext uri="{BB962C8B-B14F-4D97-AF65-F5344CB8AC3E}">
        <p14:creationId xmlns:p14="http://schemas.microsoft.com/office/powerpoint/2010/main" val="38479791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42A288-B0ED-4194-8BD7-C22FEE1A2211}" type="slidenum">
              <a:rPr lang="ar-SA"/>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75C752-9944-4023-ACFD-0AEB6C6FC179}" type="slidenum">
              <a:rPr lang="ar-SA"/>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FB0FE2-000E-48A5-A6D1-15F5DE848DA5}" type="slidenum">
              <a:rPr lang="ar-SA"/>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C2215E-E3E1-40D6-9704-5FCCB73210AD}" type="slidenum">
              <a:rPr lang="ar-SA"/>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D29F5C-F49B-4B16-8D0D-E6F05DF2BB53}" type="slidenum">
              <a:rPr lang="ar-SA"/>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EE6A123-1339-42B3-982B-8006953BF8CD}" type="slidenum">
              <a:rPr lang="ar-SA"/>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BB65402-DBAE-475E-8A1E-9608D3324B76}" type="slidenum">
              <a:rPr lang="ar-SA"/>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F1614B3-2638-4365-9E33-5D40DBC08AF9}" type="slidenum">
              <a:rPr lang="ar-SA"/>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11A11B7-A8B8-405B-BB59-F87C71FEF718}" type="slidenum">
              <a:rPr lang="ar-SA"/>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CAA408-4990-4E53-86A0-C29539B830C0}" type="slidenum">
              <a:rPr lang="ar-SA"/>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E8026F-BAE4-4B7F-AFD1-54F122DE5AF6}" type="slidenum">
              <a:rPr lang="ar-SA"/>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defRPr>
            </a:lvl1pPr>
          </a:lstStyle>
          <a:p>
            <a:pPr>
              <a:defRPr/>
            </a:pPr>
            <a:fld id="{3AB06A66-408C-4102-A5CB-DE2F279FD94F}"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1752600" y="1002030"/>
            <a:ext cx="8869680" cy="4389120"/>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headEnd/>
            <a:tailEnd/>
          </a:ln>
          <a:effectLst/>
        </p:spPr>
        <p:txBody>
          <a:bodyPr anchor="ctr">
            <a:spAutoFit/>
          </a:bodyPr>
          <a:lstStyle/>
          <a:p>
            <a:endParaRPr lang="en-US"/>
          </a:p>
        </p:txBody>
      </p:sp>
      <p:sp>
        <p:nvSpPr>
          <p:cNvPr id="2051" name="Rectangle 6"/>
          <p:cNvSpPr>
            <a:spLocks noChangeArrowheads="1"/>
          </p:cNvSpPr>
          <p:nvPr/>
        </p:nvSpPr>
        <p:spPr bwMode="auto">
          <a:xfrm>
            <a:off x="1524000" y="1"/>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2" name="Rectangle 7"/>
          <p:cNvSpPr>
            <a:spLocks noChangeArrowheads="1"/>
          </p:cNvSpPr>
          <p:nvPr/>
        </p:nvSpPr>
        <p:spPr bwMode="auto">
          <a:xfrm>
            <a:off x="1524000" y="1"/>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3" name="Rectangle 9"/>
          <p:cNvSpPr>
            <a:spLocks noChangeArrowheads="1"/>
          </p:cNvSpPr>
          <p:nvPr/>
        </p:nvSpPr>
        <p:spPr bwMode="auto">
          <a:xfrm>
            <a:off x="1524000" y="1"/>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4" name="Rectangle 3"/>
          <p:cNvSpPr>
            <a:spLocks noChangeArrowheads="1"/>
          </p:cNvSpPr>
          <p:nvPr/>
        </p:nvSpPr>
        <p:spPr bwMode="auto">
          <a:xfrm>
            <a:off x="1844040" y="1251339"/>
            <a:ext cx="8686800" cy="3986212"/>
          </a:xfrm>
          <a:prstGeom prst="rect">
            <a:avLst/>
          </a:prstGeom>
          <a:noFill/>
          <a:ln w="9525">
            <a:noFill/>
            <a:miter lim="800000"/>
            <a:headEnd/>
            <a:tailEnd/>
          </a:ln>
        </p:spPr>
        <p:txBody>
          <a:bodyPr>
            <a:spAutoFit/>
          </a:bodyPr>
          <a:lstStyle/>
          <a:p>
            <a:pPr algn="ctr"/>
            <a:r>
              <a:rPr lang="en-US" sz="4800" b="1">
                <a:solidFill>
                  <a:srgbClr val="FFFF00"/>
                </a:solidFill>
                <a:latin typeface="Trebuchet MS" pitchFamily="34" charset="0"/>
              </a:rPr>
              <a:t>Welcoming the month of Ramadhan</a:t>
            </a:r>
            <a:endParaRPr lang="en-US" sz="6000" b="1">
              <a:solidFill>
                <a:srgbClr val="FFFF00"/>
              </a:solidFill>
              <a:latin typeface="Trebuchet MS" pitchFamily="34" charset="0"/>
            </a:endParaRPr>
          </a:p>
          <a:p>
            <a:pPr algn="ctr">
              <a:spcBef>
                <a:spcPts val="600"/>
              </a:spcBef>
            </a:pPr>
            <a:r>
              <a:rPr lang="en-US" sz="3800" b="1" i="1">
                <a:solidFill>
                  <a:srgbClr val="FFFF00"/>
                </a:solidFill>
                <a:latin typeface="Trebuchet MS" pitchFamily="34" charset="0"/>
              </a:rPr>
              <a:t>Supplication </a:t>
            </a:r>
            <a:r>
              <a:rPr lang="fi-FI" sz="3800" b="1" i="1">
                <a:solidFill>
                  <a:srgbClr val="FFFF00"/>
                </a:solidFill>
                <a:latin typeface="Trebuchet MS" pitchFamily="34" charset="0"/>
              </a:rPr>
              <a:t># 44 – Al Sahifa Al Kamilah Al Sajjadiya</a:t>
            </a:r>
          </a:p>
          <a:p>
            <a:pPr algn="ctr"/>
            <a:endParaRPr lang="fi-FI" sz="3800" b="1" i="1">
              <a:solidFill>
                <a:srgbClr val="FFFF00"/>
              </a:solidFill>
              <a:latin typeface="Trebuchet MS" pitchFamily="34" charset="0"/>
            </a:endParaRPr>
          </a:p>
          <a:p>
            <a:pPr algn="ctr"/>
            <a:r>
              <a:rPr lang="en-US" sz="3800" b="1" i="1">
                <a:solidFill>
                  <a:srgbClr val="FFFF00"/>
                </a:solidFill>
                <a:latin typeface="Trebuchet MS" pitchFamily="34" charset="0"/>
              </a:rPr>
              <a:t>by  Imam Zain Al Abideen (A.S)</a:t>
            </a:r>
            <a:endParaRPr lang="en-GB" sz="3800" b="1" i="1">
              <a:solidFill>
                <a:srgbClr val="FFFF00"/>
              </a:solidFill>
              <a:latin typeface="Trebuchet MS" pitchFamily="34" charset="0"/>
            </a:endParaRPr>
          </a:p>
        </p:txBody>
      </p:sp>
      <p:sp>
        <p:nvSpPr>
          <p:cNvPr id="8" name="Rectangle 5"/>
          <p:cNvSpPr>
            <a:spLocks noChangeArrowheads="1"/>
          </p:cNvSpPr>
          <p:nvPr/>
        </p:nvSpPr>
        <p:spPr bwMode="auto">
          <a:xfrm>
            <a:off x="1660526" y="5857875"/>
            <a:ext cx="888841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dirty="0">
              <a:solidFill>
                <a:srgbClr val="000066"/>
              </a:solidFill>
              <a:latin typeface="Trebuchet MS" pitchFamily="34" charset="0"/>
            </a:endParaRPr>
          </a:p>
          <a:p>
            <a:pPr algn="ctr"/>
            <a:r>
              <a:rPr lang="en-US" sz="1100" b="1" dirty="0">
                <a:solidFill>
                  <a:srgbClr val="000066"/>
                </a:solidFill>
              </a:rPr>
              <a:t>For any errors / comments please write to: duas.org@gmail.com</a:t>
            </a:r>
            <a:endParaRPr lang="en-US" sz="1200" b="1" dirty="0">
              <a:solidFill>
                <a:srgbClr val="000066"/>
              </a:solidFill>
              <a:latin typeface="Trebuchet MS" pitchFamily="34" charset="0"/>
            </a:endParaRPr>
          </a:p>
          <a:p>
            <a:pPr algn="ctr"/>
            <a:r>
              <a:rPr lang="en-US" sz="1200" b="1" dirty="0">
                <a:solidFill>
                  <a:srgbClr val="000066"/>
                </a:solidFill>
                <a:latin typeface="Trebuchet MS" pitchFamily="34" charset="0"/>
              </a:rPr>
              <a:t>Kindly recite </a:t>
            </a:r>
            <a:r>
              <a:rPr lang="en-US" sz="1200" b="1" dirty="0" err="1">
                <a:solidFill>
                  <a:srgbClr val="000066"/>
                </a:solidFill>
                <a:latin typeface="Trebuchet MS" pitchFamily="34" charset="0"/>
              </a:rPr>
              <a:t>Sūrat</a:t>
            </a:r>
            <a:r>
              <a:rPr lang="en-US" sz="1200" b="1" dirty="0">
                <a:solidFill>
                  <a:srgbClr val="000066"/>
                </a:solidFill>
                <a:latin typeface="Trebuchet MS" pitchFamily="34" charset="0"/>
              </a:rPr>
              <a:t> al-</a:t>
            </a:r>
            <a:r>
              <a:rPr lang="en-US" sz="1200" b="1" dirty="0" err="1">
                <a:solidFill>
                  <a:srgbClr val="000066"/>
                </a:solidFill>
                <a:latin typeface="Trebuchet MS" pitchFamily="34" charset="0"/>
              </a:rPr>
              <a:t>Fātiḥah</a:t>
            </a:r>
            <a:r>
              <a:rPr lang="en-US" sz="1200" b="1" dirty="0">
                <a:solidFill>
                  <a:srgbClr val="000066"/>
                </a:solidFill>
                <a:latin typeface="Trebuchet MS" pitchFamily="34" charset="0"/>
              </a:rPr>
              <a:t> for </a:t>
            </a:r>
            <a:r>
              <a:rPr lang="en-US" sz="1200" b="1" dirty="0" err="1">
                <a:solidFill>
                  <a:srgbClr val="000066"/>
                </a:solidFill>
                <a:latin typeface="Trebuchet MS" pitchFamily="34" charset="0"/>
              </a:rPr>
              <a:t>Marhumeen</a:t>
            </a:r>
            <a:r>
              <a:rPr lang="en-US" sz="1200" b="1" dirty="0">
                <a:solidFill>
                  <a:srgbClr val="000066"/>
                </a:solidFill>
                <a:latin typeface="Trebuchet MS" pitchFamily="34" charset="0"/>
              </a:rPr>
              <a:t> of all those who have worked towards making this small work possible.</a:t>
            </a:r>
          </a:p>
        </p:txBody>
      </p:sp>
      <p:pic>
        <p:nvPicPr>
          <p:cNvPr id="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76165" y="434835"/>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وسبّلنا فِي سُبُلِ إحْسانِهِ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directed us onto the roads of His beneficence,</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امتیاز بخشا اور اپنے لطف واحسان کی راہوں پر چلایا</a:t>
            </a:r>
            <a:endParaRPr lang="en-US" sz="2800" b="1" kern="1200" dirty="0">
              <a:ea typeface="MS Mincho" pitchFamily="49" charset="-128"/>
            </a:endParaRPr>
          </a:p>
          <a:p>
            <a:endParaRPr lang="en-US" sz="2800" dirty="0">
              <a:solidFill>
                <a:schemeClr val="accent2">
                  <a:lumMod val="75000"/>
                </a:schemeClr>
              </a:solidFill>
            </a:endParaRPr>
          </a:p>
        </p:txBody>
      </p:sp>
      <p:sp>
        <p:nvSpPr>
          <p:cNvPr id="1126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sab-balana fi subuli ih-sanih</a:t>
            </a:r>
          </a:p>
        </p:txBody>
      </p:sp>
      <p:sp>
        <p:nvSpPr>
          <p:cNvPr id="1127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इम्तियाज़ बख़्शा और अपने लुत्फ़ व एहसान की राहों पर चलाया। </a:t>
            </a:r>
          </a:p>
        </p:txBody>
      </p:sp>
      <p:sp>
        <p:nvSpPr>
          <p:cNvPr id="112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27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9448794-9359-4B9C-BD56-ACBDEB56C7B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C933D91A-C0A3-4E12-A21E-299D79FC0E9C}"/>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حتّى ينْقضِي عنّا وقدْ</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until it leaves us behind, while within it You have</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تا کہ یہ مہینہ اس طرح تمام ہو کہ تو ہمیں </a:t>
            </a:r>
            <a:endParaRPr lang="en-US" sz="2800" b="1" kern="1200" dirty="0">
              <a:ea typeface="MS Mincho" pitchFamily="49" charset="-128"/>
            </a:endParaRPr>
          </a:p>
        </p:txBody>
      </p:sp>
      <p:sp>
        <p:nvSpPr>
          <p:cNvPr id="10342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hatta yanqadia `an-na waqad-</a:t>
            </a:r>
          </a:p>
        </p:txBody>
      </p:sp>
      <p:sp>
        <p:nvSpPr>
          <p:cNvPr id="103429"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endParaRPr lang="ar-SA" sz="3200" b="1" dirty="0">
              <a:solidFill>
                <a:schemeClr val="accent1">
                  <a:lumMod val="75000"/>
                </a:schemeClr>
              </a:solidFill>
              <a:latin typeface="Alvi Nastaleeq" pitchFamily="2" charset="-78"/>
              <a:cs typeface="Alvi Nastaleeq" pitchFamily="2" charset="-78"/>
            </a:endParaRPr>
          </a:p>
        </p:txBody>
      </p:sp>
      <p:sp>
        <p:nvSpPr>
          <p:cNvPr id="10343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ताके यह महीना इस तरह तमाम हो</a:t>
            </a:r>
          </a:p>
        </p:txBody>
      </p:sp>
      <p:sp>
        <p:nvSpPr>
          <p:cNvPr id="1034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343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D17952EB-881F-4069-927B-4DF8AC404283}"/>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45CE3888-FDE4-4E9C-893F-BE6D31BFCBD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صفّيْتنا فِيهِ مِنْ الْخطِيئاتِ</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purified us of offenses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خطاؤں سے پاک او</a:t>
            </a:r>
            <a:endParaRPr lang="en-US" sz="2800" b="1" kern="1200" dirty="0">
              <a:ea typeface="MS Mincho" pitchFamily="49" charset="-128"/>
            </a:endParaRPr>
          </a:p>
        </p:txBody>
      </p:sp>
      <p:sp>
        <p:nvSpPr>
          <p:cNvPr id="10445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saf-fay-tana fihi minal-khati-at</a:t>
            </a:r>
          </a:p>
        </p:txBody>
      </p:sp>
      <p:sp>
        <p:nvSpPr>
          <p:cNvPr id="104453"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endParaRPr lang="ar-SA" sz="3200" b="1" dirty="0">
              <a:solidFill>
                <a:schemeClr val="accent1">
                  <a:lumMod val="75000"/>
                </a:schemeClr>
              </a:solidFill>
              <a:latin typeface="Alvi Nastaleeq" pitchFamily="2" charset="-78"/>
              <a:cs typeface="Alvi Nastaleeq" pitchFamily="2" charset="-78"/>
            </a:endParaRPr>
          </a:p>
        </p:txBody>
      </p:sp>
      <p:sp>
        <p:nvSpPr>
          <p:cNvPr id="10445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के तू हमें ख़ताओं से पाक </a:t>
            </a:r>
          </a:p>
        </p:txBody>
      </p:sp>
      <p:sp>
        <p:nvSpPr>
          <p:cNvPr id="1044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445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D7489EB4-50AD-45C8-889B-CFF2CDD8ED98}"/>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CB4C704-9C5F-4E88-8A9F-886678A06D0D}"/>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err="1">
                <a:latin typeface="Arabic Typesetting" panose="03020402040406030203" pitchFamily="66" charset="-78"/>
                <a:ea typeface="+mn-ea"/>
                <a:cs typeface="Arabic Typesetting" panose="03020402040406030203" pitchFamily="66" charset="-78"/>
              </a:rPr>
              <a:t>وأخْلصْتنا</a:t>
            </a:r>
            <a:r>
              <a:rPr lang="ar-SA" sz="6600" kern="1200" dirty="0">
                <a:latin typeface="Arabic Typesetting" panose="03020402040406030203" pitchFamily="66" charset="-78"/>
                <a:ea typeface="+mn-ea"/>
                <a:cs typeface="Arabic Typesetting" panose="03020402040406030203" pitchFamily="66" charset="-78"/>
              </a:rPr>
              <a:t> فِيهِ مِن السّيِّئاتِ</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rid us of evil deeds!</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گناہوں سے بری کر چکا ہو</a:t>
            </a:r>
            <a:endParaRPr lang="en-US" sz="2800" b="1" kern="1200" dirty="0">
              <a:ea typeface="MS Mincho" pitchFamily="49" charset="-128"/>
            </a:endParaRPr>
          </a:p>
        </p:txBody>
      </p:sp>
      <p:sp>
        <p:nvSpPr>
          <p:cNvPr id="10547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akh-las-tana fihi minas-say-yi-at</a:t>
            </a:r>
          </a:p>
        </p:txBody>
      </p:sp>
      <p:sp>
        <p:nvSpPr>
          <p:cNvPr id="105477"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endParaRPr lang="ar-SA" sz="3200" b="1" dirty="0">
              <a:solidFill>
                <a:schemeClr val="accent1">
                  <a:lumMod val="75000"/>
                </a:schemeClr>
              </a:solidFill>
              <a:latin typeface="Alvi Nastaleeq" pitchFamily="2" charset="-78"/>
              <a:cs typeface="Alvi Nastaleeq" pitchFamily="2" charset="-78"/>
            </a:endParaRPr>
          </a:p>
        </p:txBody>
      </p:sp>
      <p:sp>
        <p:nvSpPr>
          <p:cNvPr id="10547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गुनाहों से बरी कर चुका हो। </a:t>
            </a:r>
          </a:p>
        </p:txBody>
      </p:sp>
      <p:sp>
        <p:nvSpPr>
          <p:cNvPr id="1054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548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EA9EEE14-942A-46FA-B75C-0C8F02E0BE9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96711BBE-735B-4ECA-8B03-53B611AFB596}"/>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اللّهُمّ صلِّ على مُحمّدٍ </a:t>
            </a:r>
            <a:r>
              <a:rPr lang="ar-SA" sz="6600" kern="1200" dirty="0" err="1">
                <a:latin typeface="Arabic Typesetting" panose="03020402040406030203" pitchFamily="66" charset="-78"/>
                <a:ea typeface="+mn-ea"/>
                <a:cs typeface="Arabic Typesetting" panose="03020402040406030203" pitchFamily="66" charset="-78"/>
              </a:rPr>
              <a:t>وآلِهِ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Allah, bless Muhammad and his Household,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۔اے اللہ ! محمد اور ان کی آل پر رحمت نازل فرما</a:t>
            </a:r>
            <a:endParaRPr lang="en-US" sz="2800" b="1" kern="1200" dirty="0">
              <a:ea typeface="MS Mincho" pitchFamily="49" charset="-128"/>
            </a:endParaRPr>
          </a:p>
        </p:txBody>
      </p:sp>
      <p:sp>
        <p:nvSpPr>
          <p:cNvPr id="10650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allahumma salli `ala muham-madiw-wa alih</a:t>
            </a:r>
          </a:p>
        </p:txBody>
      </p:sp>
      <p:sp>
        <p:nvSpPr>
          <p:cNvPr id="106501"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endParaRPr lang="ar-SA" sz="3200" b="1" dirty="0">
              <a:solidFill>
                <a:schemeClr val="accent1">
                  <a:lumMod val="75000"/>
                </a:schemeClr>
              </a:solidFill>
              <a:latin typeface="Alvi Nastaleeq" pitchFamily="2" charset="-78"/>
              <a:cs typeface="Alvi Nastaleeq" pitchFamily="2" charset="-78"/>
            </a:endParaRPr>
          </a:p>
        </p:txBody>
      </p:sp>
      <p:sp>
        <p:nvSpPr>
          <p:cNvPr id="10650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ऐ अल्लाह! मोहम्मद (स0) और उनकी आल (अ0) पर रहमत नाज़िल फ़रमा </a:t>
            </a:r>
          </a:p>
        </p:txBody>
      </p:sp>
      <p:sp>
        <p:nvSpPr>
          <p:cNvPr id="1065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650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1FED53B3-D499-4E7D-81CC-D93DDD805EC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9E5095D-83EB-4339-87EC-1B7E2C7FB428}"/>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وإنْ مِلْنا فِيهِ فعدِّلْنا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should we go off to one side in this month, set us a right;</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اس مہینہ میں اگر ہم حق سے منہ موڑیں </a:t>
            </a:r>
            <a:endParaRPr lang="en-US" sz="2800" b="1" kern="1200" dirty="0">
              <a:ea typeface="MS Mincho" pitchFamily="49" charset="-128"/>
            </a:endParaRPr>
          </a:p>
        </p:txBody>
      </p:sp>
      <p:sp>
        <p:nvSpPr>
          <p:cNvPr id="10752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im-mil-na fihi fa'addilna</a:t>
            </a:r>
          </a:p>
        </p:txBody>
      </p:sp>
      <p:sp>
        <p:nvSpPr>
          <p:cNvPr id="10752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इस महीने में अगर हम हक़ से मुंह मोड़े तो हमें सीधा रास्ते पर लगा दे </a:t>
            </a:r>
          </a:p>
        </p:txBody>
      </p:sp>
      <p:sp>
        <p:nvSpPr>
          <p:cNvPr id="1075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752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996FC083-5154-4443-82D0-77CCAC8C49A1}"/>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8D48DA73-7033-4F32-895B-45CDEF4E0E8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وإنْ زُغْنا فِيهِ فقوِّمْنا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should we swerve, point us straight; and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تو ہمیں سیدھے راستہ پر لگا دے</a:t>
            </a:r>
            <a:endParaRPr lang="en-US" sz="2800" b="1" kern="1200" dirty="0">
              <a:ea typeface="MS Mincho" pitchFamily="49" charset="-128"/>
            </a:endParaRPr>
          </a:p>
        </p:txBody>
      </p:sp>
      <p:sp>
        <p:nvSpPr>
          <p:cNvPr id="10854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in zugh-na fihi faqawwimna</a:t>
            </a:r>
          </a:p>
        </p:txBody>
      </p:sp>
      <p:sp>
        <p:nvSpPr>
          <p:cNvPr id="108549"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endParaRPr lang="ar-SA" sz="3200" b="1" dirty="0">
              <a:solidFill>
                <a:schemeClr val="accent1">
                  <a:lumMod val="75000"/>
                </a:schemeClr>
              </a:solidFill>
              <a:latin typeface="Alvi Nastaleeq" pitchFamily="2" charset="-78"/>
              <a:cs typeface="Alvi Nastaleeq" pitchFamily="2" charset="-78"/>
            </a:endParaRPr>
          </a:p>
        </p:txBody>
      </p:sp>
      <p:sp>
        <p:nvSpPr>
          <p:cNvPr id="10855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कजरवी इख़्तियार करें तो हमारी इस्लाह व दुरूस्तगी फ़रमा </a:t>
            </a:r>
          </a:p>
        </p:txBody>
      </p:sp>
      <p:sp>
        <p:nvSpPr>
          <p:cNvPr id="1085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855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B479DCF-A38E-417D-BAEC-796DD27272B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1EEDF27-F146-406A-A4FF-BBBCE8BDE419}"/>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وإنِ اشْتمل عليْنا عدُوُّك الشّيْطانُ فاسْتنْقِذْنا مِنْهُ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should Your enemy Satan enwrap us, rescue us from him!</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اگر تیرا دشمن شیطان ہمارے گرد احاطہ کرے تو اس کے پنجے سے چھڑا لے</a:t>
            </a:r>
            <a:endParaRPr lang="en-US" sz="2800" b="1" kern="1200" dirty="0">
              <a:ea typeface="MS Mincho" pitchFamily="49" charset="-128"/>
            </a:endParaRPr>
          </a:p>
        </p:txBody>
      </p:sp>
      <p:sp>
        <p:nvSpPr>
          <p:cNvPr id="10957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ini ash-tamala `alay-na `adu-wukash-shaytanu fas-tanqidh-na minh</a:t>
            </a:r>
          </a:p>
        </p:txBody>
      </p:sp>
      <p:sp>
        <p:nvSpPr>
          <p:cNvPr id="10957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अगर तेरा दुश्मन शैतान हमारे गिर्द एहाता करे तो उसके पन्जे से छुड़ा ले। </a:t>
            </a:r>
          </a:p>
        </p:txBody>
      </p:sp>
      <p:sp>
        <p:nvSpPr>
          <p:cNvPr id="1095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957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3459FBC2-75B8-4409-BD7B-4F631E00289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36D052E-E916-4441-89FC-D41A2B5AA8E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اللّهُمَّ اشْحنْهُ بِعِبادتِنا إيّاك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Allah, fill this month with our worship of You,</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 بارالہا! اس مہینہ کا دامن ہماری عبادتوں سے جو تیرے لئے بجا لائی گئی</a:t>
            </a:r>
            <a:endParaRPr lang="en-US" sz="2800" b="1" kern="1200" dirty="0">
              <a:ea typeface="MS Mincho" pitchFamily="49" charset="-128"/>
            </a:endParaRPr>
          </a:p>
        </p:txBody>
      </p:sp>
      <p:sp>
        <p:nvSpPr>
          <p:cNvPr id="11059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allahumma ish-han-hu bi`ibadatina iyyak</a:t>
            </a:r>
          </a:p>
        </p:txBody>
      </p:sp>
      <p:sp>
        <p:nvSpPr>
          <p:cNvPr id="11059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बारे इलाहा! इस महीने का दामन हमारी इबादतों से जो तेरे लिये बजा लाई गई हों, </a:t>
            </a:r>
          </a:p>
        </p:txBody>
      </p:sp>
      <p:sp>
        <p:nvSpPr>
          <p:cNvPr id="1105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060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1E3016EB-EAD8-424B-AD40-05911A94E43A}"/>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FB5EC98-EE95-47B8-9205-CF6CA5929A8D}"/>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وزيِّنْ أوْقاتهُ بِطاعتِنا لك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adorn its times with our obedience toward You,</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اس کے لمحات کو ہماری اطاعتوں سے سجا دے</a:t>
            </a:r>
            <a:endParaRPr lang="en-US" sz="2800" b="1" kern="1200" dirty="0">
              <a:ea typeface="MS Mincho" pitchFamily="49" charset="-128"/>
            </a:endParaRPr>
          </a:p>
        </p:txBody>
      </p:sp>
      <p:sp>
        <p:nvSpPr>
          <p:cNvPr id="11162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zay-yin aw-qatahu bita'tina lak</a:t>
            </a:r>
          </a:p>
        </p:txBody>
      </p:sp>
      <p:sp>
        <p:nvSpPr>
          <p:cNvPr id="11162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भर दे और इसके लम्हात को हमारी इताअतों से सजा दे </a:t>
            </a:r>
          </a:p>
        </p:txBody>
      </p:sp>
      <p:sp>
        <p:nvSpPr>
          <p:cNvPr id="1116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162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67C2FF75-A1AD-406E-A01B-9C2A3951B3B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9A17B4F-A01E-4295-B35B-296A9277A7B7}"/>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وأعِنّا فِي نهارِهِ على صِيامِهِ وفِي ليْلِهِ على</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help us during its daytime with its fast, and in its night with prayer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ر اس کے دنوں میں روزے رکھنے اور اس کی راتوں میں نمازیں پڑھنے</a:t>
            </a:r>
            <a:endParaRPr lang="en-US" sz="2800" b="1" kern="1200" dirty="0">
              <a:ea typeface="MS Mincho" pitchFamily="49" charset="-128"/>
            </a:endParaRPr>
          </a:p>
        </p:txBody>
      </p:sp>
      <p:sp>
        <p:nvSpPr>
          <p:cNvPr id="11264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ai'n-na fi naharihi `ala siamih</a:t>
            </a:r>
          </a:p>
        </p:txBody>
      </p:sp>
      <p:sp>
        <p:nvSpPr>
          <p:cNvPr id="112645"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endParaRPr lang="ar-SA" sz="3200" b="1" dirty="0">
              <a:solidFill>
                <a:schemeClr val="accent1">
                  <a:lumMod val="75000"/>
                </a:schemeClr>
              </a:solidFill>
              <a:latin typeface="Alvi Nastaleeq" pitchFamily="2" charset="-78"/>
              <a:cs typeface="Alvi Nastaleeq" pitchFamily="2" charset="-78"/>
            </a:endParaRPr>
          </a:p>
        </p:txBody>
      </p:sp>
      <p:sp>
        <p:nvSpPr>
          <p:cNvPr id="11264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इसके दिनों में रोज़े रखने और इसकी रातों में नमाज़ें पढ़ने, </a:t>
            </a:r>
          </a:p>
        </p:txBody>
      </p:sp>
      <p:sp>
        <p:nvSpPr>
          <p:cNvPr id="1126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264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57D3B938-2DA0-49D0-AC3D-665461BC11C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0369FFE-C427-492D-98C2-AA59956A28E7}"/>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لِنسْلُكها بِمنِّهِ إلى رِضْوانِهِ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 order that through His kindness we might travel upon them to His good pleasure,</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تاکہ ہم اس کے فضل وکرم سے ان راستوں پر چل کر اس کی خوشنودی تک پہنچیں</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1229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linas-lukaha biman-nihi ila rid-wanih</a:t>
            </a:r>
          </a:p>
        </p:txBody>
      </p:sp>
      <p:sp>
        <p:nvSpPr>
          <p:cNvPr id="1229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ताके हम उसके फ़ज़्ल व करम से उन रास्तों पर चल कर उसकी ख़ुशनूदी तक पहुंचें। </a:t>
            </a:r>
          </a:p>
        </p:txBody>
      </p:sp>
      <p:sp>
        <p:nvSpPr>
          <p:cNvPr id="122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229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4569EE08-CD19-41CE-8099-5D2CB6289C49}"/>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465DACB2-2190-4E09-891D-97EBFF8E2337}"/>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الصّلاةِ والتّضرُّعِ إليْك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pleading toward You,</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تیرے حضور گڑگڑانے</a:t>
            </a:r>
            <a:endParaRPr lang="en-US" sz="2800" b="1" kern="1200" dirty="0">
              <a:ea typeface="MS Mincho" pitchFamily="49" charset="-128"/>
            </a:endParaRPr>
          </a:p>
        </p:txBody>
      </p:sp>
      <p:sp>
        <p:nvSpPr>
          <p:cNvPr id="11366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fi lay-lihi</a:t>
            </a:r>
          </a:p>
        </p:txBody>
      </p:sp>
      <p:sp>
        <p:nvSpPr>
          <p:cNvPr id="11367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तेरे हुज़ूर गिड़गिड़ाने </a:t>
            </a:r>
          </a:p>
        </p:txBody>
      </p:sp>
      <p:sp>
        <p:nvSpPr>
          <p:cNvPr id="1136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367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9D5B04A-8D80-419E-B769-4358B86DA24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6C5D64F5-8C45-456E-A9AF-A8039D472785}"/>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والْخُشُوعِ لك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humility toward You,</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تیرے سامنے وعجز والحاح کرنے</a:t>
            </a:r>
            <a:endParaRPr lang="en-US" sz="2800" b="1" kern="1200" dirty="0">
              <a:ea typeface="MS Mincho" pitchFamily="49" charset="-128"/>
            </a:endParaRPr>
          </a:p>
        </p:txBody>
      </p:sp>
      <p:sp>
        <p:nvSpPr>
          <p:cNvPr id="11469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`alas-salati wat-tadar-rui' ilay-k</a:t>
            </a:r>
          </a:p>
        </p:txBody>
      </p:sp>
      <p:sp>
        <p:nvSpPr>
          <p:cNvPr id="11469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तेरे सामने अज्ज़ </a:t>
            </a:r>
          </a:p>
        </p:txBody>
      </p:sp>
      <p:sp>
        <p:nvSpPr>
          <p:cNvPr id="1146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469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96BD1F1F-E6E3-4628-897D-0AE133BC89C2}"/>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11C7CB4B-C505-46BB-B158-ACDC6564B037}"/>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والذِّلّةِ بيْن يديْك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and lowliness before You,</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تیرے رو برو ذلت وخواری کا مظاہرہ کرنے</a:t>
            </a:r>
            <a:endParaRPr lang="en-US" sz="2800" b="1" kern="1200" dirty="0">
              <a:ea typeface="MS Mincho" pitchFamily="49" charset="-128"/>
            </a:endParaRPr>
          </a:p>
        </p:txBody>
      </p:sp>
      <p:sp>
        <p:nvSpPr>
          <p:cNvPr id="11571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wal-khushui' laka wadh-dhil-lati bay-na yaday-k</a:t>
            </a:r>
          </a:p>
        </p:txBody>
      </p:sp>
      <p:sp>
        <p:nvSpPr>
          <p:cNvPr id="11571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व इलहाह करने और तेरे रू बरू ज़िल्लत व ख़्वारी का मुज़ाहेरा करने, इन सबमें हमारी मदद फ़रमा। </a:t>
            </a:r>
          </a:p>
        </p:txBody>
      </p:sp>
      <p:sp>
        <p:nvSpPr>
          <p:cNvPr id="1157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572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04435E4B-6112-4FB6-8216-349CE672B843}"/>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8E72BD8-2958-49AE-A0A9-DDB849C4F104}"/>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حتّى لا يشْهد نهارُهُ عليْنا بِغفْلةٍ ولا ليْلُهُ بِتفْرِيطٍ</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185002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so that its daytime may not bear witness against our heedlessness, nor its night against our </a:t>
            </a:r>
            <a:r>
              <a:rPr lang="en-US" sz="2800" b="1" kern="1200">
                <a:ea typeface="MS Mincho" pitchFamily="49" charset="-128"/>
              </a:rPr>
              <a:t>neglect!</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ان سب میں ہماری مدد فرما۔ تاکہ اس کے دن ہمارے خلاف غفلت کی اور اس کی راتیں کوتاہی وتقصیر کی گواہی نہ دیں</a:t>
            </a:r>
            <a:endParaRPr lang="en-US" sz="2800" b="1" kern="1200" dirty="0">
              <a:ea typeface="MS Mincho" pitchFamily="49" charset="-128"/>
            </a:endParaRPr>
          </a:p>
        </p:txBody>
      </p:sp>
      <p:sp>
        <p:nvSpPr>
          <p:cNvPr id="11674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hat-ta la yash-hada naharuhu `alay-na bighaf-latiw-wa la lay-luhu bitaf-rit</a:t>
            </a:r>
          </a:p>
        </p:txBody>
      </p:sp>
      <p:sp>
        <p:nvSpPr>
          <p:cNvPr id="11674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ताके इसके दिन हमारे खि़लाफ़ ग़फ़लत की और इसकी रातें कोताही व तक़स्बर की गवाही न दें। </a:t>
            </a:r>
          </a:p>
        </p:txBody>
      </p:sp>
      <p:sp>
        <p:nvSpPr>
          <p:cNvPr id="1167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674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0B6FDF31-B905-4122-A193-A50D411C48A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2430A764-8C08-4B2C-8C9D-2DC8618E6669}"/>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اللّهُمّ</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Allah,</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اے اللہ !</a:t>
            </a:r>
            <a:endParaRPr lang="en-US" sz="2800" b="1" kern="1200" dirty="0">
              <a:ea typeface="MS Mincho" pitchFamily="49" charset="-128"/>
            </a:endParaRPr>
          </a:p>
        </p:txBody>
      </p:sp>
      <p:sp>
        <p:nvSpPr>
          <p:cNvPr id="11776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allahumma</a:t>
            </a:r>
          </a:p>
        </p:txBody>
      </p:sp>
      <p:sp>
        <p:nvSpPr>
          <p:cNvPr id="11776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ऐ अल्लाह! </a:t>
            </a:r>
          </a:p>
        </p:txBody>
      </p:sp>
      <p:sp>
        <p:nvSpPr>
          <p:cNvPr id="1177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776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DBA7B1B5-3D49-496C-B0B3-2C6CDA370F11}"/>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B7D85505-F7A4-4F73-8563-F39FD95C3174}"/>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واجْعلْنا فِي سائِرِ الشُّهُورِ والأيّامِ كذلِك ما عمّرْتنا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make us like this in the other months and days as long as You </a:t>
            </a:r>
            <a:r>
              <a:rPr lang="en-US" sz="2800" b="1" kern="1200" dirty="0" err="1">
                <a:ea typeface="MS Mincho" pitchFamily="49" charset="-128"/>
              </a:rPr>
              <a:t>givest</a:t>
            </a:r>
            <a:r>
              <a:rPr lang="en-US" sz="2800" b="1" kern="1200" dirty="0">
                <a:ea typeface="MS Mincho" pitchFamily="49" charset="-128"/>
              </a:rPr>
              <a:t> us life</a:t>
            </a:r>
            <a:r>
              <a:rPr lang="en-US" sz="2800" b="1" kern="1200">
                <a:ea typeface="MS Mincho" pitchFamily="49" charset="-128"/>
              </a:rPr>
              <a:t>, and</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تمام مہینوں اور دنوں میں جب تک تو ہمیں زندہ رکھے</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11878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waj-`al-na fi sa-irish-shuhuri wal-ay-yami kadhalika ma `am-mar-tana</a:t>
            </a:r>
          </a:p>
        </p:txBody>
      </p:sp>
      <p:sp>
        <p:nvSpPr>
          <p:cNvPr id="11879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तमाम महीनों और दिनों में जब तक तू हमें ज़िन्दा रखे, ऐसा ही क़रार दे। </a:t>
            </a:r>
          </a:p>
        </p:txBody>
      </p:sp>
      <p:sp>
        <p:nvSpPr>
          <p:cNvPr id="1187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879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B3326089-8CC8-4C58-BF70-0E566142720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FDE051AA-69BE-4FBB-B17B-4CC571E4FD0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واجْعلْنا مِنْ عِبادِك الصّالِحِين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place us among Your righteous servants,</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ایسا ہی قرار دے اور ہمیں ان بندوں میں شامل فرما</a:t>
            </a:r>
            <a:endParaRPr lang="en-US" sz="2800" b="1" kern="1200" dirty="0">
              <a:ea typeface="MS Mincho" pitchFamily="49" charset="-128"/>
            </a:endParaRPr>
          </a:p>
        </p:txBody>
      </p:sp>
      <p:sp>
        <p:nvSpPr>
          <p:cNvPr id="11981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waj-`al-na min i'badikas-salihin</a:t>
            </a:r>
          </a:p>
        </p:txBody>
      </p:sp>
      <p:sp>
        <p:nvSpPr>
          <p:cNvPr id="11981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हमें उन बन्दों में शामिल फ़रमा </a:t>
            </a:r>
          </a:p>
        </p:txBody>
      </p:sp>
      <p:sp>
        <p:nvSpPr>
          <p:cNvPr id="1198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981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685B0206-A44C-4CC4-B0B6-CF4648D0393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B66F9BDE-9D61-4D63-8CAF-FEFB611A0B12}"/>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الّذِين يرِثُون الْفِرْدوْس هُمْ فِيها خالِدُون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(those who shall inherit Paradise, therein dwelling forever),</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جو فردوس بریں کی زندگی کے ہمیشہ ہمیشہ کے لیے وارث ہوں گے</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12083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sv-SE" sz="2000" b="1" i="1">
                <a:solidFill>
                  <a:srgbClr val="000066"/>
                </a:solidFill>
                <a:ea typeface="MS Mincho" pitchFamily="49" charset="-128"/>
              </a:rPr>
              <a:t>(al-ladhina yarithunal-fir-daw-sa hum fiha khalidun)</a:t>
            </a:r>
            <a:endParaRPr lang="fi-FI" sz="2000" b="1" i="1">
              <a:solidFill>
                <a:srgbClr val="000066"/>
              </a:solidFill>
              <a:ea typeface="MS Mincho" pitchFamily="49" charset="-128"/>
            </a:endParaRPr>
          </a:p>
        </p:txBody>
      </p:sp>
      <p:sp>
        <p:nvSpPr>
          <p:cNvPr id="12083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जो फ़िरदौसे बरीं की ज़िन्दगी के हमेशा हमेशा के लिये वारिस होंगे। </a:t>
            </a:r>
          </a:p>
        </p:txBody>
      </p:sp>
      <p:sp>
        <p:nvSpPr>
          <p:cNvPr id="1208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2084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DCD9560-2EC5-4C28-A525-CA3A1A519992}"/>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31BFA2F-8453-4D15-92C4-36A862226DD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والّذِين يُؤْتُون ما آتوْا وقُلُوبُهُمْ وجِلةٌ أنّهُمْ إلى ربِّهِمْ راجِعُون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those who give what they give, while their hearts quake, that they are returning to their Lord),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وہ کہ جو کچھ وہ خدا کی راہ میں دے سکتے ہیں دیتے ہیں پھر بھی ان کے دلوں کو یہ کھٹکا لگا رہتا ہے </a:t>
            </a:r>
            <a:endParaRPr lang="en-US" sz="2800" b="1" kern="1200" dirty="0">
              <a:ea typeface="MS Mincho" pitchFamily="49" charset="-128"/>
            </a:endParaRPr>
          </a:p>
        </p:txBody>
      </p:sp>
      <p:sp>
        <p:nvSpPr>
          <p:cNvPr id="12186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(wal-ladhina yu-tuna ma ataw-a waqulubuhum wajilatun an-nahum ila rab-bihim raji`uwn)</a:t>
            </a:r>
          </a:p>
        </p:txBody>
      </p:sp>
      <p:sp>
        <p:nvSpPr>
          <p:cNvPr id="12186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व हके जो कुछ वह ख़ुदा की राह में दे सकते हैं, देते हैं। फिर भी उनके दिलों को यह खटका लगा रहता है के उन्हें अपने परवरदिगार की तरफ़ पलट कर जाना है। </a:t>
            </a:r>
          </a:p>
        </p:txBody>
      </p:sp>
      <p:sp>
        <p:nvSpPr>
          <p:cNvPr id="1218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2186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1ECE5B8-8B82-47EC-886B-4AAB1B68FAEC}"/>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BA647ADD-BD3C-4307-8439-D2D3FDB74738}"/>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ومِن الّذِين يُسارِعُون فِي الْخيْراتِ وهُمْ لها سابِقُون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those (who vie in good works, outracing to them!)</a:t>
            </a:r>
          </a:p>
          <a:p>
            <a:pPr marL="342900" indent="-342900" eaLnBrk="1" hangingPunct="1">
              <a:defRPr/>
            </a:pPr>
            <a:endParaRPr lang="en-US" sz="2800" b="1" kern="1200" dirty="0">
              <a:ea typeface="MS Mincho" pitchFamily="49" charset="-128"/>
            </a:endParaRPr>
          </a:p>
          <a:p>
            <a:pPr marL="342900" indent="-342900" eaLnBrk="1" hangingPunct="1">
              <a:defRPr/>
            </a:pPr>
            <a:r>
              <a:rPr lang="en-US" sz="2800" dirty="0"/>
              <a:t>                          </a:t>
            </a:r>
            <a:r>
              <a:rPr lang="ur-PK" sz="2800" dirty="0"/>
              <a:t>اوران لوگوں میں سے جو نیکیوں میں جلدی کرتے ہیں اور وہی تو لوگ ہیں جو بھلائیوں میں آگے نکل جانے والے ہیں</a:t>
            </a:r>
            <a:r>
              <a:rPr lang="en-US" sz="2800" dirty="0"/>
              <a:t>  </a:t>
            </a:r>
            <a:r>
              <a:rPr lang="ur-PK" sz="2800" dirty="0"/>
              <a:t>انہیں اپنے پروردگار کی طرف پلٹ کر جانا ہے</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12288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minal-ladhina (yusari`uwna fil-khay-rati wahum laha sabiqun)</a:t>
            </a:r>
          </a:p>
        </p:txBody>
      </p:sp>
      <p:sp>
        <p:nvSpPr>
          <p:cNvPr id="12288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उन लोगों में से जो नेकियों में जल्दी करते हैं और वोही तो वह लोग हैं जो भलाइयों में आगे निकल जाने वाले हैं। </a:t>
            </a:r>
          </a:p>
        </p:txBody>
      </p:sp>
      <p:sp>
        <p:nvSpPr>
          <p:cNvPr id="1228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2288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51B1F1CD-F24C-434D-9143-69A362798A36}"/>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2381DBB-715D-4439-957C-2316EEEEFB5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حمْداً يتقبّلُهُ مِنّا ويرْضى بِهِ عنّا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a praise which He will accept from us and through which He will be pleased with us!</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ایسی حمد جسے وہ قبول فرمائے اورجس کی وجہ سے ہم سے وہ راضی ہو جائے ۔</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1331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ham-day-yataqab-baluhu min-na wa yar-da bihi `an-na</a:t>
            </a:r>
          </a:p>
        </p:txBody>
      </p:sp>
      <p:sp>
        <p:nvSpPr>
          <p:cNvPr id="1331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ऐसी हम्द जिसे वह क़ुबूल फ़रमाए और जिसकी वजह से हम से वह राज़ी हो जाएं। </a:t>
            </a:r>
          </a:p>
        </p:txBody>
      </p:sp>
      <p:sp>
        <p:nvSpPr>
          <p:cNvPr id="133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332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86F3339D-0327-45D6-A31E-B3CB2CE2D99B}"/>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80A551AB-3FF6-47B5-8F4C-4376153F210B}"/>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اللّهُمّ صلِّ على مُحمّدٍ </a:t>
            </a:r>
            <a:r>
              <a:rPr lang="ar-SA" sz="6600" kern="1200" dirty="0" err="1">
                <a:latin typeface="Arabic Typesetting" panose="03020402040406030203" pitchFamily="66" charset="-78"/>
                <a:ea typeface="+mn-ea"/>
                <a:cs typeface="Arabic Typesetting" panose="03020402040406030203" pitchFamily="66" charset="-78"/>
              </a:rPr>
              <a:t>وآلِهِ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Allah, bless Muhammad and his Household</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اے اللہ !محمد اور ان کی آل پر ہر وقت اور ہر گھڑی اور ہر حال میں اس قدر رحمت نازل فرما</a:t>
            </a:r>
            <a:endParaRPr lang="en-US" sz="2800" b="1" kern="1200" dirty="0">
              <a:ea typeface="MS Mincho" pitchFamily="49" charset="-128"/>
            </a:endParaRPr>
          </a:p>
        </p:txBody>
      </p:sp>
      <p:sp>
        <p:nvSpPr>
          <p:cNvPr id="12390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allahumma salli `ala muham-madiw-wa alih</a:t>
            </a:r>
          </a:p>
        </p:txBody>
      </p:sp>
      <p:sp>
        <p:nvSpPr>
          <p:cNvPr id="12391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ऐ अल्लाह! मोहम्मद (स0) और उनकी आल (अ0) पर </a:t>
            </a:r>
          </a:p>
        </p:txBody>
      </p:sp>
      <p:sp>
        <p:nvSpPr>
          <p:cNvPr id="1239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2391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6637CFC9-2483-4945-8A6D-9D24B5A237F4}"/>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4E340410-E16F-4394-B0F4-7D32A1B5438F}"/>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فِي كُلِّ وقْتٍ وكُلِّ أوانٍ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 every time, in all moments, and</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ہر وقت اور ہر گھڑی </a:t>
            </a:r>
            <a:endParaRPr lang="en-US" sz="2800" b="1" kern="1200" dirty="0">
              <a:ea typeface="MS Mincho" pitchFamily="49" charset="-128"/>
            </a:endParaRPr>
          </a:p>
        </p:txBody>
      </p:sp>
      <p:sp>
        <p:nvSpPr>
          <p:cNvPr id="12493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fi kulli waqtin wakulli awan</a:t>
            </a:r>
          </a:p>
        </p:txBody>
      </p:sp>
      <p:sp>
        <p:nvSpPr>
          <p:cNvPr id="12493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हर वक़्त और हर घड़ी </a:t>
            </a:r>
          </a:p>
        </p:txBody>
      </p:sp>
      <p:sp>
        <p:nvSpPr>
          <p:cNvPr id="1249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2493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E4DB35D5-C35C-49D6-A2C7-24C6C1E79B99}"/>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EAEE54F0-B648-4950-A12F-1E358BC9346B}"/>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وعلى كُلِّ حالٍ</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 every </a:t>
            </a:r>
            <a:r>
              <a:rPr lang="en-US" sz="2800" b="1" kern="1200">
                <a:ea typeface="MS Mincho" pitchFamily="49" charset="-128"/>
              </a:rPr>
              <a:t>state,</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ہر حال میں</a:t>
            </a:r>
            <a:endParaRPr lang="en-US" sz="2800" b="1" kern="1200" dirty="0">
              <a:ea typeface="MS Mincho" pitchFamily="49" charset="-128"/>
            </a:endParaRPr>
          </a:p>
        </p:txBody>
      </p:sp>
      <p:sp>
        <p:nvSpPr>
          <p:cNvPr id="12595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`ala kul-li hal</a:t>
            </a:r>
          </a:p>
        </p:txBody>
      </p:sp>
      <p:sp>
        <p:nvSpPr>
          <p:cNvPr id="12595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हर हाल में </a:t>
            </a:r>
          </a:p>
        </p:txBody>
      </p:sp>
      <p:sp>
        <p:nvSpPr>
          <p:cNvPr id="1259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2596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3B7A3843-484D-4BEC-B18A-B29A304490DC}"/>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FBCAC386-EB40-4E00-AE43-9049E92BA74F}"/>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عدد ما صلّيْت على منْ صلّيْت عليْهِ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to the number that You have blessed whomsoever You have blessed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اس قدر رحمت نازل فرما جتنی تو نے کسی پر نازل کی ہو </a:t>
            </a:r>
            <a:endParaRPr lang="en-US" sz="2800" b="1" kern="1200" dirty="0">
              <a:ea typeface="MS Mincho" pitchFamily="49" charset="-128"/>
            </a:endParaRPr>
          </a:p>
        </p:txBody>
      </p:sp>
      <p:sp>
        <p:nvSpPr>
          <p:cNvPr id="12698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`adada ma sal-lay-ta `ala man sal-lay-ta `alay-h</a:t>
            </a:r>
          </a:p>
        </p:txBody>
      </p:sp>
      <p:sp>
        <p:nvSpPr>
          <p:cNvPr id="12698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इस क़द्र रहमत नाज़िल फ़रमा जितनी तूने किसी पर नाज़िल की हो </a:t>
            </a:r>
          </a:p>
        </p:txBody>
      </p:sp>
      <p:sp>
        <p:nvSpPr>
          <p:cNvPr id="1269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2698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09A475D2-B6FF-4F49-B515-364DE0FB056A}"/>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C7B924D1-E9D1-46FB-9542-990E9F1D2BB5}"/>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وأضْعاف ذلِك كُلِّهِ بِالأضْعافِ الّتِي لا يُحْصِيها غيْرُك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to multiples of all that, through multiples which none can count but You!</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اوران سب رحمتوں سے دوگنی چوگنی کہ جسے تیرے علاوہ کوئی شمار نہ کر سکے </a:t>
            </a:r>
            <a:endParaRPr lang="en-US" sz="2800" b="1" kern="1200" dirty="0">
              <a:ea typeface="MS Mincho" pitchFamily="49" charset="-128"/>
            </a:endParaRPr>
          </a:p>
        </p:txBody>
      </p:sp>
      <p:sp>
        <p:nvSpPr>
          <p:cNvPr id="12800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ad`afa dhalika kul-lihi bil-ad-`afil-lati la yuh-siha ghay-ruk</a:t>
            </a:r>
          </a:p>
        </p:txBody>
      </p:sp>
      <p:sp>
        <p:nvSpPr>
          <p:cNvPr id="12800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उन सब रहमतों से दोगुनी चौगनी के जिसे तेरे अलावा कोई शुमार न कर सके। </a:t>
            </a:r>
          </a:p>
        </p:txBody>
      </p:sp>
      <p:sp>
        <p:nvSpPr>
          <p:cNvPr id="1280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2800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170E0487-20FD-402C-B2F4-5DD8F7317135}"/>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8D7ED717-68CA-4B6C-841B-361FA2D99FA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إنّك فعّالٌ لِما تُرِيدُ.</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Surely You are the Accomplisher of what You desire.</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بیشک تو جو چاہتا ہے وہی کرنے والا ہے۔</a:t>
            </a:r>
            <a:endParaRPr lang="en-US" sz="2800" b="1" kern="1200" dirty="0">
              <a:ea typeface="MS Mincho" pitchFamily="49" charset="-128"/>
            </a:endParaRPr>
          </a:p>
        </p:txBody>
      </p:sp>
      <p:sp>
        <p:nvSpPr>
          <p:cNvPr id="12902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in-naka fa'-`alul-lima turid</a:t>
            </a:r>
          </a:p>
        </p:txBody>
      </p:sp>
      <p:sp>
        <p:nvSpPr>
          <p:cNvPr id="12903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बेशक तू जो चाहता है वही करने वाला है।</a:t>
            </a:r>
          </a:p>
        </p:txBody>
      </p:sp>
      <p:sp>
        <p:nvSpPr>
          <p:cNvPr id="1290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2903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FA9AEBDB-2289-4908-AE2F-A5897D57C26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81B7C652-005D-4F62-99FF-64997869A110}"/>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931796" y="22098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send Your blessings on Muhammad</a:t>
            </a:r>
          </a:p>
          <a:p>
            <a:pPr marL="342900" indent="-342900" eaLnBrk="1" hangingPunct="1">
              <a:defRPr/>
            </a:pPr>
            <a:r>
              <a:rPr lang="en-US" sz="2800" b="1" kern="1200" dirty="0">
                <a:ea typeface="MS Mincho" pitchFamily="49" charset="-128"/>
              </a:rPr>
              <a:t>and the family of Muhammad.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محمد اور ان کی آل پر رحمت نازل فرما </a:t>
            </a:r>
            <a:endParaRPr lang="en-US" sz="2800" b="1" kern="1200" dirty="0">
              <a:ea typeface="MS Mincho" pitchFamily="49" charset="-128"/>
            </a:endParaRPr>
          </a:p>
        </p:txBody>
      </p:sp>
      <p:sp>
        <p:nvSpPr>
          <p:cNvPr id="13005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dirty="0">
                <a:solidFill>
                  <a:srgbClr val="000066"/>
                </a:solidFill>
                <a:ea typeface="MS Mincho" pitchFamily="49" charset="-128"/>
              </a:rPr>
              <a:t>allahumma salli `ala muhammadin wa ali muhammad</a:t>
            </a:r>
          </a:p>
        </p:txBody>
      </p:sp>
      <p:sp>
        <p:nvSpPr>
          <p:cNvPr id="130053"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endParaRPr lang="ar-SA" sz="3200" b="1" dirty="0">
              <a:solidFill>
                <a:schemeClr val="accent1">
                  <a:lumMod val="75000"/>
                </a:schemeClr>
              </a:solidFill>
              <a:latin typeface="Alvi Nastaleeq" pitchFamily="2" charset="-78"/>
              <a:cs typeface="Alvi Nastaleeq" pitchFamily="2" charset="-78"/>
            </a:endParaRPr>
          </a:p>
        </p:txBody>
      </p:sp>
      <p:sp>
        <p:nvSpPr>
          <p:cNvPr id="13005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dirty="0">
                <a:solidFill>
                  <a:srgbClr val="000066"/>
                </a:solidFill>
                <a:cs typeface="Mangal" pitchFamily="2"/>
              </a:rPr>
              <a:t>ऐ अल्लाह मुहम्मद और आले मुहम्मद पर अपनी सलामती रख़ </a:t>
            </a:r>
          </a:p>
        </p:txBody>
      </p:sp>
      <p:sp>
        <p:nvSpPr>
          <p:cNvPr id="1300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3005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
        <p:nvSpPr>
          <p:cNvPr id="9" name="Text Box 13">
            <a:extLst>
              <a:ext uri="{FF2B5EF4-FFF2-40B4-BE49-F238E27FC236}">
                <a16:creationId xmlns:a16="http://schemas.microsoft.com/office/drawing/2014/main" id="{B92A998F-BBD3-4355-B894-524BA348DE2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32AA7789-790B-4908-BA86-B4044917E3E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AutoShape 2"/>
          <p:cNvSpPr>
            <a:spLocks noChangeArrowheads="1"/>
          </p:cNvSpPr>
          <p:nvPr/>
        </p:nvSpPr>
        <p:spPr bwMode="auto">
          <a:xfrm>
            <a:off x="2040260" y="1417320"/>
            <a:ext cx="7993062" cy="4023360"/>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headEnd/>
            <a:tailEnd/>
          </a:ln>
          <a:effectLst/>
        </p:spPr>
        <p:txBody>
          <a:bodyPr anchor="ctr">
            <a:spAutoFit/>
          </a:bodyPr>
          <a:lstStyle/>
          <a:p>
            <a:endParaRPr lang="en-US"/>
          </a:p>
        </p:txBody>
      </p:sp>
      <p:sp>
        <p:nvSpPr>
          <p:cNvPr id="131077" name="Rectangle 13"/>
          <p:cNvSpPr>
            <a:spLocks noGrp="1" noChangeArrowheads="1"/>
          </p:cNvSpPr>
          <p:nvPr>
            <p:ph type="ctrTitle"/>
          </p:nvPr>
        </p:nvSpPr>
        <p:spPr>
          <a:xfrm>
            <a:off x="2209800" y="2692243"/>
            <a:ext cx="7863840" cy="2011680"/>
          </a:xfrm>
        </p:spPr>
        <p:txBody>
          <a:bodyPr/>
          <a:lstStyle/>
          <a:p>
            <a:pPr eaLnBrk="1" hangingPunct="1"/>
            <a:r>
              <a:rPr lang="en-US" sz="6000" b="1">
                <a:solidFill>
                  <a:srgbClr val="FFFF00"/>
                </a:solidFill>
              </a:rPr>
              <a:t>Please recite  </a:t>
            </a:r>
            <a:br>
              <a:rPr lang="en-US" sz="6000" b="1">
                <a:solidFill>
                  <a:srgbClr val="FFFF00"/>
                </a:solidFill>
              </a:rPr>
            </a:br>
            <a:r>
              <a:rPr lang="en-US" sz="6000" b="1">
                <a:solidFill>
                  <a:srgbClr val="FFFF00"/>
                </a:solidFill>
              </a:rPr>
              <a:t>Sūrat al-Fātiḥah</a:t>
            </a:r>
            <a:br>
              <a:rPr lang="en-US" sz="6000" b="1">
                <a:solidFill>
                  <a:srgbClr val="FFFF00"/>
                </a:solidFill>
              </a:rPr>
            </a:br>
            <a:r>
              <a:rPr lang="en-US" sz="6000" b="1">
                <a:solidFill>
                  <a:srgbClr val="FFFF00"/>
                </a:solidFill>
              </a:rPr>
              <a:t>for</a:t>
            </a:r>
            <a:br>
              <a:rPr lang="en-US" sz="6000" b="1">
                <a:solidFill>
                  <a:srgbClr val="FFFF00"/>
                </a:solidFill>
              </a:rPr>
            </a:br>
            <a:r>
              <a:rPr lang="en-US" sz="6000" b="1">
                <a:solidFill>
                  <a:srgbClr val="FFFF00"/>
                </a:solidFill>
              </a:rPr>
              <a:t>ALL MARHUMEEN</a:t>
            </a:r>
            <a:br>
              <a:rPr lang="en-US" sz="6000" b="1">
                <a:solidFill>
                  <a:srgbClr val="FFFF00"/>
                </a:solidFill>
              </a:rPr>
            </a:br>
            <a:endParaRPr lang="en-GB" sz="6000" b="1">
              <a:solidFill>
                <a:srgbClr val="FFFF00"/>
              </a:solidFill>
            </a:endParaRPr>
          </a:p>
        </p:txBody>
      </p:sp>
      <p:sp>
        <p:nvSpPr>
          <p:cNvPr id="131078" name="Rectangle 5"/>
          <p:cNvSpPr>
            <a:spLocks noChangeArrowheads="1"/>
          </p:cNvSpPr>
          <p:nvPr/>
        </p:nvSpPr>
        <p:spPr bwMode="auto">
          <a:xfrm>
            <a:off x="1660526" y="5857876"/>
            <a:ext cx="8888413" cy="1000125"/>
          </a:xfrm>
          <a:prstGeom prst="rect">
            <a:avLst/>
          </a:prstGeom>
          <a:noFill/>
          <a:ln w="9525">
            <a:noFill/>
            <a:miter lim="800000"/>
            <a:headEnd/>
            <a:tailEnd/>
          </a:ln>
          <a:effectLst/>
        </p:spPr>
        <p:txBody>
          <a:bodyPr>
            <a:spAutoFit/>
          </a:bodyPr>
          <a:lstStyle/>
          <a:p>
            <a:pPr algn="ctr"/>
            <a:endParaRPr lang="en-US" sz="1200" b="1" dirty="0">
              <a:solidFill>
                <a:srgbClr val="000066"/>
              </a:solidFill>
              <a:latin typeface="Trebuchet MS" pitchFamily="34" charset="0"/>
            </a:endParaRPr>
          </a:p>
          <a:p>
            <a:pPr algn="ctr"/>
            <a:r>
              <a:rPr lang="en-US" sz="1100" b="1" dirty="0">
                <a:solidFill>
                  <a:srgbClr val="000066"/>
                </a:solidFill>
              </a:rPr>
              <a:t>For any errors / comments please write to: rehanL@hotmail.com</a:t>
            </a:r>
            <a:endParaRPr lang="en-US" sz="1200" b="1" dirty="0">
              <a:solidFill>
                <a:srgbClr val="000066"/>
              </a:solidFill>
              <a:latin typeface="Trebuchet MS" pitchFamily="34" charset="0"/>
            </a:endParaRPr>
          </a:p>
          <a:p>
            <a:pPr algn="ctr"/>
            <a:r>
              <a:rPr lang="en-US" sz="1200" b="1" dirty="0">
                <a:solidFill>
                  <a:srgbClr val="000066"/>
                </a:solidFill>
                <a:latin typeface="Trebuchet MS" pitchFamily="34" charset="0"/>
              </a:rPr>
              <a:t>Kindly recite </a:t>
            </a:r>
            <a:r>
              <a:rPr lang="en-US" sz="1200" b="1" dirty="0" err="1">
                <a:solidFill>
                  <a:srgbClr val="000066"/>
                </a:solidFill>
                <a:latin typeface="Trebuchet MS" pitchFamily="34" charset="0"/>
              </a:rPr>
              <a:t>Sura</a:t>
            </a:r>
            <a:r>
              <a:rPr lang="en-US" sz="1200" b="1" dirty="0">
                <a:solidFill>
                  <a:srgbClr val="000066"/>
                </a:solidFill>
                <a:latin typeface="Trebuchet MS" pitchFamily="34" charset="0"/>
              </a:rPr>
              <a:t> E </a:t>
            </a:r>
            <a:r>
              <a:rPr lang="en-US" sz="1200" b="1" dirty="0" err="1">
                <a:solidFill>
                  <a:srgbClr val="000066"/>
                </a:solidFill>
                <a:latin typeface="Trebuchet MS" pitchFamily="34" charset="0"/>
              </a:rPr>
              <a:t>Fatiha</a:t>
            </a:r>
            <a:r>
              <a:rPr lang="en-US" sz="1200" b="1" dirty="0">
                <a:solidFill>
                  <a:srgbClr val="000066"/>
                </a:solidFill>
                <a:latin typeface="Trebuchet MS" pitchFamily="34" charset="0"/>
              </a:rPr>
              <a:t> for </a:t>
            </a:r>
            <a:r>
              <a:rPr lang="en-US" sz="1200" b="1" dirty="0" err="1">
                <a:solidFill>
                  <a:srgbClr val="000066"/>
                </a:solidFill>
                <a:latin typeface="Trebuchet MS" pitchFamily="34" charset="0"/>
              </a:rPr>
              <a:t>Marhumeen</a:t>
            </a:r>
            <a:r>
              <a:rPr lang="en-US" sz="1200" b="1" dirty="0">
                <a:solidFill>
                  <a:srgbClr val="000066"/>
                </a:solidFill>
                <a:latin typeface="Trebuchet MS" pitchFamily="34" charset="0"/>
              </a:rPr>
              <a:t> of all those who have worked towards making this small work possible.</a:t>
            </a:r>
          </a:p>
          <a:p>
            <a:pPr algn="ctr"/>
            <a:r>
              <a:rPr lang="en-US" sz="1200" b="1" dirty="0">
                <a:solidFill>
                  <a:srgbClr val="000066"/>
                </a:solidFill>
                <a:latin typeface="Trebuchet MS" pitchFamily="34" charset="0"/>
              </a:rPr>
              <a:t>To display the font correctly, please use the Arabic font “</a:t>
            </a:r>
            <a:r>
              <a:rPr lang="en-US" sz="1200" b="1" dirty="0" err="1">
                <a:solidFill>
                  <a:srgbClr val="000066"/>
                </a:solidFill>
                <a:latin typeface="Trebuchet MS" pitchFamily="34" charset="0"/>
              </a:rPr>
              <a:t>Attari_Quran_Shipped</a:t>
            </a:r>
            <a:r>
              <a:rPr lang="en-US" sz="1200" b="1" dirty="0">
                <a:solidFill>
                  <a:srgbClr val="000066"/>
                </a:solidFill>
                <a:latin typeface="Trebuchet MS" pitchFamily="34" charset="0"/>
              </a:rPr>
              <a:t>” , Urdu font “</a:t>
            </a:r>
            <a:r>
              <a:rPr lang="en-US" sz="1200" b="1" dirty="0" err="1">
                <a:solidFill>
                  <a:srgbClr val="000066"/>
                </a:solidFill>
                <a:latin typeface="Trebuchet MS" pitchFamily="34" charset="0"/>
              </a:rPr>
              <a:t>Alvi</a:t>
            </a:r>
            <a:r>
              <a:rPr lang="en-US" sz="1200" b="1" dirty="0">
                <a:solidFill>
                  <a:srgbClr val="000066"/>
                </a:solidFill>
                <a:latin typeface="Trebuchet MS" pitchFamily="34" charset="0"/>
              </a:rPr>
              <a:t> </a:t>
            </a:r>
            <a:r>
              <a:rPr lang="en-US" sz="1200" b="1" dirty="0" err="1">
                <a:solidFill>
                  <a:srgbClr val="000066"/>
                </a:solidFill>
                <a:latin typeface="Trebuchet MS" pitchFamily="34" charset="0"/>
              </a:rPr>
              <a:t>Nastaleeq</a:t>
            </a:r>
            <a:r>
              <a:rPr lang="en-US" sz="1200" b="1" dirty="0">
                <a:solidFill>
                  <a:srgbClr val="000066"/>
                </a:solidFill>
                <a:latin typeface="Trebuchet MS" pitchFamily="34" charset="0"/>
              </a:rPr>
              <a:t>” &amp; Hindi font “</a:t>
            </a:r>
            <a:r>
              <a:rPr lang="en-US" sz="1200" b="1" dirty="0" err="1">
                <a:solidFill>
                  <a:srgbClr val="000066"/>
                </a:solidFill>
                <a:latin typeface="Trebuchet MS" pitchFamily="34" charset="0"/>
              </a:rPr>
              <a:t>Mangal</a:t>
            </a:r>
            <a:r>
              <a:rPr lang="en-US" sz="1200" b="1" dirty="0">
                <a:solidFill>
                  <a:srgbClr val="000066"/>
                </a:solidFill>
                <a:latin typeface="Trebuchet MS" pitchFamily="34" charset="0"/>
              </a:rPr>
              <a:t>”. Download font here : http://www.duas.org/fonts/ </a:t>
            </a:r>
          </a:p>
        </p:txBody>
      </p:sp>
      <p:sp>
        <p:nvSpPr>
          <p:cNvPr id="7" name="Text Box 13">
            <a:extLst>
              <a:ext uri="{FF2B5EF4-FFF2-40B4-BE49-F238E27FC236}">
                <a16:creationId xmlns:a16="http://schemas.microsoft.com/office/drawing/2014/main" id="{A96182A9-6177-493A-82BC-3723DAEDC172}"/>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 name="Text Box 13">
            <a:extLst>
              <a:ext uri="{FF2B5EF4-FFF2-40B4-BE49-F238E27FC236}">
                <a16:creationId xmlns:a16="http://schemas.microsoft.com/office/drawing/2014/main" id="{951460DE-CF0D-4B0E-AB80-37767F1A13B0}"/>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والْحمْدُ لِلّهِ الّذِي جعل مِنْ تِلْك السُّبُلِ شهْرهُ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And praise belongs to Allah who appointed among those roads His month,</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تمام تعریف اس اللہ کے لیے ہے جس نے اپنے لطف واحسان کے راستوں میں سے ایک راستہ اپنے مہینہ کو قرار دیا یعنی</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1434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wal-ham-du lil-lahil-ladhi ja'la min til-kas-subuli shah-rah</a:t>
            </a:r>
          </a:p>
        </p:txBody>
      </p:sp>
      <p:sp>
        <p:nvSpPr>
          <p:cNvPr id="1434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तमाम तारीफ़ें उस अल्लाह के लिये है जिसने अपने लुत्फ़ व एहसान के रास्तों में से एक रास्ता अपने महीने को क़रार दिया। </a:t>
            </a:r>
          </a:p>
        </p:txBody>
      </p:sp>
      <p:sp>
        <p:nvSpPr>
          <p:cNvPr id="143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434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995EADD6-DD6E-405E-9D81-F25BD79DEC9B}"/>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9BD20AB2-546D-4591-AFA1-9F4B2AEFD1FB}"/>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شهْر رمضان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month of Ramadan,</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رمضان کا مہینہ</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1536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shah-ra ramadan</a:t>
            </a:r>
          </a:p>
        </p:txBody>
      </p:sp>
      <p:sp>
        <p:nvSpPr>
          <p:cNvPr id="1536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यानी रमज़ान का महीना, </a:t>
            </a:r>
          </a:p>
        </p:txBody>
      </p:sp>
      <p:sp>
        <p:nvSpPr>
          <p:cNvPr id="153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536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E1830094-C0BA-4256-A966-027FA9AB1631}"/>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34EACA3C-BC57-4915-A92E-FE138EA1704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شهْر الصِّيامِ</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month of fasting,</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صیام کا مہینہ</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1638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shah-ras-siam</a:t>
            </a:r>
          </a:p>
        </p:txBody>
      </p:sp>
      <p:sp>
        <p:nvSpPr>
          <p:cNvPr id="1639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सेयाम का महीना,</a:t>
            </a:r>
          </a:p>
        </p:txBody>
      </p:sp>
      <p:sp>
        <p:nvSpPr>
          <p:cNvPr id="163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639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C9D8451F-612C-45C2-92EB-2442E813A21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4395BCB0-5294-4304-877A-5BD08F1EF994}"/>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وشهْر الإسْلامِ</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month of submission,</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a:ea typeface="MS Mincho" pitchFamily="49" charset="-128"/>
            </a:endParaRPr>
          </a:p>
          <a:p>
            <a:pPr marL="342900" indent="-342900" eaLnBrk="1" hangingPunct="1">
              <a:defRPr/>
            </a:pPr>
            <a:r>
              <a:rPr lang="ur-PK" sz="2800"/>
              <a:t>اسلام </a:t>
            </a:r>
            <a:r>
              <a:rPr lang="ur-PK" sz="2800" dirty="0"/>
              <a:t>کا مہینہ</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1741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shah-ral-is-lam</a:t>
            </a:r>
          </a:p>
        </p:txBody>
      </p:sp>
      <p:sp>
        <p:nvSpPr>
          <p:cNvPr id="1741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इस्लाम का महीना, </a:t>
            </a:r>
          </a:p>
        </p:txBody>
      </p:sp>
      <p:sp>
        <p:nvSpPr>
          <p:cNvPr id="174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741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D64BB75-8DCF-4C40-8B99-E2BC762EA8C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C82F906-D798-4C90-AB46-443EE1AF6FD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وشهْر الطّهُورِ</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month of purity,</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پاکیزگی کا مہینہ</a:t>
            </a:r>
            <a:endParaRPr lang="en-US" sz="2800" b="1" kern="1200" dirty="0">
              <a:ea typeface="MS Mincho" pitchFamily="49" charset="-128"/>
            </a:endParaRPr>
          </a:p>
        </p:txBody>
      </p:sp>
      <p:sp>
        <p:nvSpPr>
          <p:cNvPr id="1843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shah-rat-tahur</a:t>
            </a:r>
          </a:p>
        </p:txBody>
      </p:sp>
      <p:sp>
        <p:nvSpPr>
          <p:cNvPr id="1843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पाकीज़गी का महीना, </a:t>
            </a:r>
          </a:p>
        </p:txBody>
      </p:sp>
      <p:sp>
        <p:nvSpPr>
          <p:cNvPr id="184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844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0EDC9B30-A955-4878-A133-1BD72C7D587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F0757575-405D-4940-8534-2E96971CEC77}"/>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وشهْر التّمْحِيصِ</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month of putting to test,</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،تصفیہ کا مہینہ</a:t>
            </a:r>
            <a:endParaRPr lang="en-US" sz="2800" b="1" kern="1200" dirty="0">
              <a:ea typeface="MS Mincho" pitchFamily="49" charset="-128"/>
            </a:endParaRPr>
          </a:p>
        </p:txBody>
      </p:sp>
      <p:sp>
        <p:nvSpPr>
          <p:cNvPr id="1946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shahrat-tamhis</a:t>
            </a:r>
          </a:p>
        </p:txBody>
      </p:sp>
      <p:sp>
        <p:nvSpPr>
          <p:cNvPr id="1946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तसफ़ीह और ततहीर का महीना, </a:t>
            </a:r>
          </a:p>
        </p:txBody>
      </p:sp>
      <p:sp>
        <p:nvSpPr>
          <p:cNvPr id="194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946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F6BB8C4E-22F2-4C92-9343-5D8E1362B3FB}"/>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4FDBF145-3A16-46BA-B919-3AA4EA981C7B}"/>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وشهْر الْقِيامِ</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month of standing in prayer,</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عبادت وقیام کا مہینہ</a:t>
            </a:r>
            <a:endParaRPr lang="en-US" sz="2800" b="1" kern="1200" dirty="0">
              <a:ea typeface="MS Mincho" pitchFamily="49" charset="-128"/>
            </a:endParaRPr>
          </a:p>
        </p:txBody>
      </p:sp>
      <p:sp>
        <p:nvSpPr>
          <p:cNvPr id="2048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shah-ral-qiam</a:t>
            </a:r>
          </a:p>
        </p:txBody>
      </p:sp>
      <p:sp>
        <p:nvSpPr>
          <p:cNvPr id="20485"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r>
              <a:rPr lang="en-US" sz="3200" b="1">
                <a:solidFill>
                  <a:schemeClr val="accent1">
                    <a:lumMod val="75000"/>
                  </a:schemeClr>
                </a:solidFill>
                <a:latin typeface="Alvi Nastaleeq" pitchFamily="2" charset="-78"/>
                <a:cs typeface="Alvi Nastaleeq" pitchFamily="2" charset="-78"/>
              </a:rPr>
              <a:t>U</a:t>
            </a:r>
            <a:endParaRPr lang="ar-SA" sz="3200" b="1" dirty="0">
              <a:solidFill>
                <a:schemeClr val="accent1">
                  <a:lumMod val="75000"/>
                </a:schemeClr>
              </a:solidFill>
              <a:latin typeface="Alvi Nastaleeq" pitchFamily="2" charset="-78"/>
              <a:cs typeface="Alvi Nastaleeq" pitchFamily="2" charset="-78"/>
            </a:endParaRPr>
          </a:p>
        </p:txBody>
      </p:sp>
      <p:sp>
        <p:nvSpPr>
          <p:cNvPr id="2048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इबादत व क़याम का महीना, </a:t>
            </a:r>
          </a:p>
        </p:txBody>
      </p:sp>
      <p:sp>
        <p:nvSpPr>
          <p:cNvPr id="204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2048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913EFD9E-DD04-4235-8E5D-63DDA41FE468}"/>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66825FB3-73DC-4266-AF99-7B593511C650}"/>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extLst>
            <a:ext uri="{91240B29-F687-4F45-9708-019B960494DF}">
              <a14:hiddenLine xmlns:a14="http://schemas.microsoft.com/office/drawing/2010/main" w="9525" algn="ctr">
                <a:solidFill>
                  <a:schemeClr val="tx1"/>
                </a:solidFill>
                <a:miter lim="800000"/>
                <a:headEnd/>
                <a:tailEnd/>
              </a14:hiddenLine>
            </a:ext>
          </a:extLst>
        </p:spPr>
        <p:txBody>
          <a:bodyPr/>
          <a:lstStyle/>
          <a:p>
            <a:pPr rtl="1" eaLnBrk="1" hangingPunct="1">
              <a:lnSpc>
                <a:spcPts val="5500"/>
              </a:lnSpc>
              <a:defRPr/>
            </a:pPr>
            <a:r>
              <a:rPr lang="ar-SA" sz="66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send Your blessings on Muhammad</a:t>
            </a:r>
          </a:p>
          <a:p>
            <a:pPr marL="342900" indent="-342900" eaLnBrk="1" hangingPunct="1">
              <a:defRPr/>
            </a:pPr>
            <a:r>
              <a:rPr lang="en-US" sz="2800" b="1" kern="1200" dirty="0">
                <a:ea typeface="MS Mincho" pitchFamily="49" charset="-128"/>
              </a:rPr>
              <a:t>and the family of Muhammad.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محمد اور ان کی آل پر رحمت نازل فرما</a:t>
            </a:r>
            <a:endParaRPr lang="en-US" sz="2800" b="1" kern="1200" dirty="0">
              <a:ea typeface="MS Mincho" pitchFamily="49" charset="-128"/>
            </a:endParaRPr>
          </a:p>
        </p:txBody>
      </p:sp>
      <p:sp>
        <p:nvSpPr>
          <p:cNvPr id="307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dirty="0">
                <a:solidFill>
                  <a:srgbClr val="000066"/>
                </a:solidFill>
                <a:ea typeface="MS Mincho" pitchFamily="49" charset="-128"/>
              </a:rPr>
              <a:t>allahumma salli `ala muhammadin wa ali muhammad</a:t>
            </a:r>
          </a:p>
        </p:txBody>
      </p:sp>
      <p:sp>
        <p:nvSpPr>
          <p:cNvPr id="307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ऐ अल्लाह मुहम्मद और आले मुहम्मद पर अपनी सलामती रख़ </a:t>
            </a:r>
          </a:p>
        </p:txBody>
      </p:sp>
      <p:sp>
        <p:nvSpPr>
          <p:cNvPr id="3079" name="Text Box 13"/>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080" name="Text Box 13"/>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الّذِي أُنْزِل فِيهِ الْقُرْآنُ هُدًى لِلنّاسِ وبيِّناتٍ مِن الْهُدى والْفُرْقانِ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0574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 what the Qur'an was sent down as guidance to the people, and as signs of the Guidance and the Separator!)</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وہ مہینہ جس میں قرآن نازل ہوا ۔ جو لوگوں کے لیے رہنما ہے</a:t>
            </a:r>
            <a:endParaRPr lang="en-US" sz="2800" dirty="0"/>
          </a:p>
          <a:p>
            <a:pPr marL="342900" indent="-342900" eaLnBrk="1" hangingPunct="1">
              <a:defRPr/>
            </a:pPr>
            <a:r>
              <a:rPr lang="ur-PK" sz="2800" dirty="0"/>
              <a:t>ہدایت اور حق وباطل کے امتیاز کی روشن صداقیتں رکھتا ہے</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2150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(al-ladhi unzila fihil-qur-anu hudana liln-nasi wa bay-yinatim-minal-huda wal-fur-qan)</a:t>
            </a:r>
          </a:p>
        </p:txBody>
      </p:sp>
      <p:sp>
        <p:nvSpPr>
          <p:cNvPr id="2151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वह महीना जिसमें क़ुरान नाज़िल हुआ। जो लोगों के लिये रहनुमा है। हिदायत और हक़ व बातिल के इम्तियाज़ की रौशन सदाक़तें रखता है। </a:t>
            </a:r>
          </a:p>
        </p:txBody>
      </p:sp>
      <p:sp>
        <p:nvSpPr>
          <p:cNvPr id="215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2151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3A02E5ED-B807-4B59-A851-1DAA66742CDC}"/>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BE731857-86AB-4208-AB17-2832BC3464F3}"/>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فأبان فضِيلتهُ على سائِرِ الشُّهُورِ بِما جعل لهُ مِن الْحُرُماتِ الْموْفُورةِ والْفضائِلِ الْمشْهُورةِ</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He clarified its excellence over other months by the many sacred things and well-known </a:t>
            </a:r>
            <a:r>
              <a:rPr lang="en-US" sz="2800" b="1" kern="1200" dirty="0" err="1">
                <a:ea typeface="MS Mincho" pitchFamily="49" charset="-128"/>
              </a:rPr>
              <a:t>excellencies</a:t>
            </a:r>
            <a:r>
              <a:rPr lang="en-US" sz="2800" b="1" kern="1200" dirty="0">
                <a:ea typeface="MS Mincho" pitchFamily="49" charset="-128"/>
              </a:rPr>
              <a:t> which He placed </a:t>
            </a:r>
            <a:r>
              <a:rPr lang="en-US" sz="2800" b="1" kern="1200">
                <a:ea typeface="MS Mincho" pitchFamily="49" charset="-128"/>
              </a:rPr>
              <a:t>therein,</a:t>
            </a:r>
          </a:p>
          <a:p>
            <a:pPr marL="342900" indent="-342900" eaLnBrk="1" hangingPunct="1">
              <a:defRPr/>
            </a:pPr>
            <a:r>
              <a:rPr lang="ur-PK" sz="2800"/>
              <a:t>ہدایت </a:t>
            </a:r>
            <a:r>
              <a:rPr lang="ur-PK" sz="2800" dirty="0"/>
              <a:t>اور حق وباطل کے امتیاز کی روشن صداقیتں رکھتا ہے چنانچہ تمام مہینوں پر اس کی فضلیت وبرتری کو آشکارا کیا۔ </a:t>
            </a:r>
            <a:endParaRPr lang="en-US" sz="2800" b="1" kern="1200" dirty="0">
              <a:ea typeface="MS Mincho" pitchFamily="49" charset="-128"/>
            </a:endParaRPr>
          </a:p>
        </p:txBody>
      </p:sp>
      <p:sp>
        <p:nvSpPr>
          <p:cNvPr id="2253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fabana fadilatahu `ala sa-irish-shuhuri bima ja'la lahu minal-hurumatil-maw-furati wal-fada-ilil-mash-hurah</a:t>
            </a:r>
          </a:p>
        </p:txBody>
      </p:sp>
      <p:sp>
        <p:nvSpPr>
          <p:cNvPr id="2253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चुनांचे तमाम महीनों पर इसकी फ़ज़ीलत व बरतरी को आशकारा किया। इन फ़रावां इज़्ज़तों और नुमायां फ़ज़ीलतों की वजह से जो इसके लिये क़रार दीं।</a:t>
            </a:r>
          </a:p>
        </p:txBody>
      </p:sp>
      <p:sp>
        <p:nvSpPr>
          <p:cNvPr id="225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2253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42AE163F-7595-4F7D-BDDA-A549FE02254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1D25183B-6069-435C-87EF-59D8A3B7E64F}"/>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فحرّم فِيهِ ما أحلّ فِي غيْرِهِ إعْظاماً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for He made unlawful in it what He declared lawful in others to magnify it,</a:t>
            </a:r>
          </a:p>
          <a:p>
            <a:pPr marL="342900" indent="-342900" eaLnBrk="1" hangingPunct="1">
              <a:defRPr/>
            </a:pPr>
            <a:r>
              <a:rPr lang="ur-PK" sz="2800" dirty="0"/>
              <a:t>ان فراواں عزتوں اور نمایاں فضیلتوں کی وجہ سے جو اس کے لیے قرار دیں اوراس کی عظمت کے اظہار کے لۓ جو چیزیں دوسرے مہینوں میں جائز کی تھیں اس میں حرام کر دیں</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2355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dirty="0">
                <a:solidFill>
                  <a:srgbClr val="000066"/>
                </a:solidFill>
                <a:ea typeface="MS Mincho" pitchFamily="49" charset="-128"/>
              </a:rPr>
              <a:t>fahar-rama fihi ma ahal-la fi ghay-rihi i`zama</a:t>
            </a:r>
            <a:endParaRPr lang="fi-FI" sz="2000" b="1" i="1" dirty="0">
              <a:solidFill>
                <a:srgbClr val="000066"/>
              </a:solidFill>
              <a:ea typeface="MS Mincho" pitchFamily="49" charset="-128"/>
            </a:endParaRPr>
          </a:p>
        </p:txBody>
      </p:sp>
      <p:sp>
        <p:nvSpPr>
          <p:cNvPr id="2355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इसकी अज़मत के इज़हार के लिये जो चीज़ें दूसरे महीनों में जाएज़ की थें इसमें हराम कर दी</a:t>
            </a:r>
          </a:p>
        </p:txBody>
      </p:sp>
      <p:sp>
        <p:nvSpPr>
          <p:cNvPr id="235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2356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B5723B75-438A-41E3-9775-7D33EC03CF5B}"/>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792A811-D590-4857-8049-FDAF6E0A9946}"/>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وحجر فِيهِ الْمطاعِم والْمشارِب إكْراماً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He prohibited foods and drinks in it to honor it,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اس کے احترام کے پیش نظر کھانے پینے کی چیزوں سے منع کر دیا </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2458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hajara fihil-matai'ma wal-mashariba ik-rama</a:t>
            </a:r>
          </a:p>
        </p:txBody>
      </p:sp>
      <p:sp>
        <p:nvSpPr>
          <p:cNvPr id="2458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इसके एहतेराम के पेशे नज़र खाने-पीने की चीज़ों से मना कर दिया </a:t>
            </a:r>
          </a:p>
        </p:txBody>
      </p:sp>
      <p:sp>
        <p:nvSpPr>
          <p:cNvPr id="245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2458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6361111C-1357-44A7-8596-1B28504599B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2C0F501B-2711-4D74-B221-E95B51AF3659}"/>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وجعل لهُ وقْتا بيِّناً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He appointed for it a clear time</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ایک واضع زمانہ اس کے لیے معین کر دیا </a:t>
            </a:r>
            <a:endParaRPr lang="en-US" sz="2800" b="1" kern="1200" dirty="0">
              <a:ea typeface="MS Mincho" pitchFamily="49" charset="-128"/>
            </a:endParaRPr>
          </a:p>
        </p:txBody>
      </p:sp>
      <p:sp>
        <p:nvSpPr>
          <p:cNvPr id="2560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ja'la lahu waq-ta bayyina</a:t>
            </a:r>
          </a:p>
        </p:txBody>
      </p:sp>
      <p:sp>
        <p:nvSpPr>
          <p:cNvPr id="2560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एक वाज़ेअ ज़माना इसके लिये मुअय्यन कर दिया।</a:t>
            </a:r>
          </a:p>
        </p:txBody>
      </p:sp>
      <p:sp>
        <p:nvSpPr>
          <p:cNvPr id="256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2560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D84BE8A-555A-4756-A42B-ECDE57C233F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9A4EC4F1-74B6-42DE-984C-F940389EAA99}"/>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لا يُجِيزُ جلّ وعزّ أنْ يُقدّم قبْلهُ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which He (majestic and mighty is He) allows not to be set forward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خدائے بزرگ وبرتر یہ اجازت نہیں دیتا کہ اسے اس کے معینہ وقت سے آگے بڑھا دیا جائے </a:t>
            </a:r>
            <a:endParaRPr lang="en-US" sz="2800" b="1" kern="1200" dirty="0">
              <a:ea typeface="MS Mincho" pitchFamily="49" charset="-128"/>
            </a:endParaRPr>
          </a:p>
        </p:txBody>
      </p:sp>
      <p:sp>
        <p:nvSpPr>
          <p:cNvPr id="2662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es-ES" sz="2000" b="1" i="1">
                <a:solidFill>
                  <a:srgbClr val="000066"/>
                </a:solidFill>
                <a:ea typeface="MS Mincho" pitchFamily="49" charset="-128"/>
              </a:rPr>
              <a:t>la yujizu jal-la wa `az-za ay-yuqad-dama qab-lah</a:t>
            </a:r>
            <a:endParaRPr lang="fi-FI" sz="2000" b="1" i="1">
              <a:solidFill>
                <a:srgbClr val="000066"/>
              </a:solidFill>
              <a:ea typeface="MS Mincho" pitchFamily="49" charset="-128"/>
            </a:endParaRPr>
          </a:p>
        </p:txBody>
      </p:sp>
      <p:sp>
        <p:nvSpPr>
          <p:cNvPr id="2663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ख़ुदाए बुज़ुर्ग व बरतर यह इजाज़त नहीं देता के इसे उसके मुअय्यना वक़्त से आगे बढ़ाया जाए </a:t>
            </a:r>
          </a:p>
        </p:txBody>
      </p:sp>
      <p:sp>
        <p:nvSpPr>
          <p:cNvPr id="266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2663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D4063F5D-D35D-4D95-B103-3ABCA6309CB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7FE242F-187A-488D-A911-654CD47244D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ولا يقْبلُ أنْ يُؤخّر عنْهُ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accepts not to be placed behind.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a:t>اور نہ یہ قبول کرتا ہے کہ اس سے مؤخر کر دیا جائے</a:t>
            </a:r>
            <a:endParaRPr lang="en-US" sz="2800" b="1" kern="1200" dirty="0">
              <a:ea typeface="MS Mincho" pitchFamily="49" charset="-128"/>
            </a:endParaRPr>
          </a:p>
        </p:txBody>
      </p:sp>
      <p:sp>
        <p:nvSpPr>
          <p:cNvPr id="2765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la yaq-balu ay-yu-akh-khara `an-h</a:t>
            </a:r>
          </a:p>
        </p:txBody>
      </p:sp>
      <p:sp>
        <p:nvSpPr>
          <p:cNvPr id="2765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न क़ुबूल करता है के इससे मोहर कर दिया जाए। </a:t>
            </a:r>
          </a:p>
        </p:txBody>
      </p:sp>
      <p:sp>
        <p:nvSpPr>
          <p:cNvPr id="276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2765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F2D321B-CB0C-4BDB-9B74-C4FD085E5F18}"/>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DC93BB1-CF20-48FA-B503-69EEC65D78E5}"/>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ثُمّ فضّل ليْلةً واحِدةً مِنْ ليالِيهِ على ليالِي ألْفِ شهْرٍ وسمّاها ليْلة الْقدْرِ</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Then He made one of its nights surpass the nights of a thousand months and named it the Night of Decree;</a:t>
            </a:r>
          </a:p>
          <a:p>
            <a:r>
              <a:rPr lang="ur-PK" sz="2800" dirty="0"/>
              <a:t>پھر اس نے اس کی ایک رات کو ہزار مہینوں کی راتوں کو عبور کردیا اور اس کو رات کا حکم نام دیا۔</a:t>
            </a:r>
          </a:p>
          <a:p>
            <a:br>
              <a:rPr lang="ur-PK" sz="2800" dirty="0"/>
            </a:br>
            <a:endParaRPr lang="en-US" sz="2800" b="1" kern="1200" dirty="0">
              <a:ea typeface="MS Mincho" pitchFamily="49" charset="-128"/>
            </a:endParaRPr>
          </a:p>
        </p:txBody>
      </p:sp>
      <p:sp>
        <p:nvSpPr>
          <p:cNvPr id="2867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thumma faddala laylataw-wahidatam-mil-layalihi `ala layali al-fi shah-riw-wa sam-maha laylatal-qad-r</a:t>
            </a:r>
          </a:p>
        </p:txBody>
      </p:sp>
      <p:sp>
        <p:nvSpPr>
          <p:cNvPr id="2867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फिर यह के इसकी रातों में से एक रात को हज़ार महीनों की रातों नी फज़ीलत दी और इसका नाम शबे क़द्र रखा। </a:t>
            </a:r>
          </a:p>
        </p:txBody>
      </p:sp>
      <p:sp>
        <p:nvSpPr>
          <p:cNvPr id="286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2868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6B505243-B12C-474E-8130-07D074F29BD2}"/>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1F824F97-8314-4911-BD3B-467A19AD6554}"/>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تنزّلُ الْملائِكةُ والرُّوحُ فِيها بِإذْنِ ربّهِمْ مِنْ كُلِّ أمْرٍ</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 it the angels and the Spirit descend by the leave of their Lord upon every command),</a:t>
            </a:r>
          </a:p>
          <a:p>
            <a:pPr marL="342900" indent="-342900" eaLnBrk="1" hangingPunct="1">
              <a:defRPr/>
            </a:pPr>
            <a:endParaRPr lang="en-US" sz="2800" b="1" kern="1200" dirty="0">
              <a:ea typeface="MS Mincho" pitchFamily="49" charset="-128"/>
            </a:endParaRPr>
          </a:p>
          <a:p>
            <a:r>
              <a:rPr lang="ur-PK" sz="2800" dirty="0"/>
              <a:t>(اس میں فرشتے اور روح ہر حکم پر اپنے پروردگار کی اجازت سے نازل ہوتے ہیں) ،</a:t>
            </a:r>
          </a:p>
          <a:p>
            <a:br>
              <a:rPr lang="ur-PK" sz="2800" dirty="0"/>
            </a:br>
            <a:endParaRPr lang="en-US" sz="2800" b="1" kern="1200" dirty="0">
              <a:ea typeface="MS Mincho" pitchFamily="49" charset="-128"/>
            </a:endParaRPr>
          </a:p>
        </p:txBody>
      </p:sp>
      <p:sp>
        <p:nvSpPr>
          <p:cNvPr id="2970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(tanazzalul-mala-ikatu war-ruhu fiha biidh-ni rab-bhim min kul-li am-rin)</a:t>
            </a:r>
          </a:p>
        </p:txBody>
      </p:sp>
      <p:sp>
        <p:nvSpPr>
          <p:cNvPr id="2970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इस रात में फ़रिश्ते और रूह अलक़ुद्स हर उस अम्र के साथ जो उसका क़तई फ़ैसला होता है। </a:t>
            </a:r>
          </a:p>
        </p:txBody>
      </p:sp>
      <p:sp>
        <p:nvSpPr>
          <p:cNvPr id="297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2970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E84DA424-36BD-41A3-B893-9761BFF46808}"/>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936523D-5709-4E70-A86A-77DF1C986604}"/>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سلامٌ دائِمُ الْبركةِ إلى طُلُوعِ الْفجْرِ على منْ يشاءُ مِنْ عِبادِهِ بِما أحْكم مِنْ قضائِهِ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36690" y="20574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400" b="1" kern="1200" dirty="0">
                <a:ea typeface="MS Mincho" pitchFamily="49" charset="-128"/>
              </a:rPr>
              <a:t>a peace constant in blessings until the rising of the dawn upon whomsoever He will of His servants according to the decision He has made firm.</a:t>
            </a:r>
          </a:p>
          <a:p>
            <a:pPr marL="342900" indent="-342900" eaLnBrk="1" hangingPunct="1">
              <a:defRPr/>
            </a:pPr>
            <a:endParaRPr lang="en-US" sz="2400" b="1" kern="1200" dirty="0">
              <a:ea typeface="MS Mincho" pitchFamily="49" charset="-128"/>
            </a:endParaRPr>
          </a:p>
          <a:p>
            <a:r>
              <a:rPr lang="ur-PK" sz="2800" dirty="0"/>
              <a:t>ایک صلح رحمت میں جو طلوع فجر تک طلوع ہونے تک اپنے بندوں میں سے جس کے چاہے اس فیصلے کے مطابق جس نے اس کو قائم کیا ہے۔</a:t>
            </a:r>
          </a:p>
          <a:p>
            <a:br>
              <a:rPr lang="ur-PK" sz="2800" dirty="0"/>
            </a:br>
            <a:endParaRPr lang="en-US" sz="2800" b="1" kern="1200" dirty="0">
              <a:ea typeface="MS Mincho" pitchFamily="49" charset="-128"/>
            </a:endParaRPr>
          </a:p>
        </p:txBody>
      </p:sp>
      <p:sp>
        <p:nvSpPr>
          <p:cNvPr id="3072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salamun da-imul-barakati ila tului'l-faj-ri `ala may-yasha-u min i'badihi bima ah-kama min qada-ih</a:t>
            </a:r>
          </a:p>
        </p:txBody>
      </p:sp>
      <p:sp>
        <p:nvSpPr>
          <p:cNvPr id="3072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इसके बन्दों में से जिसपर वह चाहता है नाज़िल होते हैं। वोह रात सरासर सलामती की रात है जिसकी बरकते तुलूए फ़ज्र तक दाएम व बरक़रार है। </a:t>
            </a:r>
          </a:p>
        </p:txBody>
      </p:sp>
      <p:sp>
        <p:nvSpPr>
          <p:cNvPr id="307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072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F6AF9B2F-C146-4713-9C51-DDA57ABAE77A}"/>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2E965849-F334-4A2A-A55D-BCD187E755F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بِسْمِ اللَّهِ </a:t>
            </a:r>
            <a:r>
              <a:rPr lang="ar-SA" sz="6600" kern="1200" dirty="0" err="1">
                <a:latin typeface="Arabic Typesetting" panose="03020402040406030203" pitchFamily="66" charset="-78"/>
                <a:ea typeface="+mn-ea"/>
                <a:cs typeface="Arabic Typesetting" panose="03020402040406030203" pitchFamily="66" charset="-78"/>
              </a:rPr>
              <a:t>الرَّحْمَٰنِ</a:t>
            </a:r>
            <a:r>
              <a:rPr lang="ar-SA" sz="6600" kern="1200" dirty="0">
                <a:latin typeface="Arabic Typesetting" panose="03020402040406030203" pitchFamily="66" charset="-78"/>
                <a:ea typeface="+mn-ea"/>
                <a:cs typeface="Arabic Typesetting" panose="03020402040406030203" pitchFamily="66" charset="-78"/>
              </a:rPr>
              <a:t> الرَّحِيمِ</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 the Name of </a:t>
            </a:r>
            <a:r>
              <a:rPr lang="en-US" sz="2800" b="1" kern="1200" dirty="0" err="1">
                <a:ea typeface="MS Mincho" pitchFamily="49" charset="-128"/>
              </a:rPr>
              <a:t>Allāh</a:t>
            </a:r>
            <a:r>
              <a:rPr lang="en-US" sz="2800" b="1" kern="1200" dirty="0">
                <a:ea typeface="MS Mincho" pitchFamily="49" charset="-128"/>
              </a:rPr>
              <a:t>, </a:t>
            </a:r>
          </a:p>
          <a:p>
            <a:pPr marL="342900" indent="-342900" eaLnBrk="1" hangingPunct="1">
              <a:defRPr/>
            </a:pPr>
            <a:r>
              <a:rPr lang="en-US" sz="2800" b="1" kern="1200" dirty="0">
                <a:ea typeface="MS Mincho" pitchFamily="49" charset="-128"/>
              </a:rPr>
              <a:t>the All-beneficent, the All-merciful.</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خدا کے نام سے( شروع کرتا ہوں)جو بڑا مہربا ن نہایت رحم والا ہے</a:t>
            </a:r>
            <a:endParaRPr lang="en-US" sz="2800" b="1" kern="1200" dirty="0">
              <a:ea typeface="MS Mincho" pitchFamily="49" charset="-128"/>
            </a:endParaRPr>
          </a:p>
        </p:txBody>
      </p:sp>
      <p:sp>
        <p:nvSpPr>
          <p:cNvPr id="410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bi-smi llahi r-rahmani r-rahimi</a:t>
            </a:r>
          </a:p>
        </p:txBody>
      </p:sp>
      <p:sp>
        <p:nvSpPr>
          <p:cNvPr id="410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अल्लाह के नाम से जो बड़ा कृपालु और अत्यन्त दयावान हैं।</a:t>
            </a:r>
          </a:p>
        </p:txBody>
      </p:sp>
      <p:sp>
        <p:nvSpPr>
          <p:cNvPr id="41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410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5F55562E-6546-41FF-B02F-42C417BFA88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343F5C7B-D62E-4369-B768-F1D88322641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اللّهُمّ صلِّ على مُحمّدٍ </a:t>
            </a:r>
            <a:r>
              <a:rPr lang="ar-SA" sz="6600" kern="1200" dirty="0" err="1">
                <a:latin typeface="Arabic Typesetting" panose="03020402040406030203" pitchFamily="66" charset="-78"/>
                <a:ea typeface="+mn-ea"/>
                <a:cs typeface="Arabic Typesetting" panose="03020402040406030203" pitchFamily="66" charset="-78"/>
              </a:rPr>
              <a:t>وآلِهِ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Allah, bless Muhammad and his Household,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اے اللہ! رحمت نازل فرمہ محمد (ص) اور ان کے آل (ع) پر</a:t>
            </a:r>
          </a:p>
          <a:p>
            <a:br>
              <a:rPr lang="ur-PK" sz="2800" dirty="0"/>
            </a:br>
            <a:endParaRPr lang="en-US" sz="2800" b="1" kern="1200" dirty="0">
              <a:ea typeface="MS Mincho" pitchFamily="49" charset="-128"/>
            </a:endParaRPr>
          </a:p>
        </p:txBody>
      </p:sp>
      <p:sp>
        <p:nvSpPr>
          <p:cNvPr id="3174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allahumma salli `ala muham-madiw-wa alih</a:t>
            </a:r>
          </a:p>
        </p:txBody>
      </p:sp>
      <p:sp>
        <p:nvSpPr>
          <p:cNvPr id="3175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ऐ अल्लाह! मोहम्मद (स0)और उनकी आल (अ0) पर रहमत नाज़िल फ़रमा </a:t>
            </a:r>
          </a:p>
        </p:txBody>
      </p:sp>
      <p:sp>
        <p:nvSpPr>
          <p:cNvPr id="317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175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8BA42CA0-8172-4BA2-A20E-8FED631724C5}"/>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1F1315C6-AE10-4835-A8D0-272A2D275C2D}"/>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وألْهِمْنا معْرِفة فضْلِهِ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inspire us with knowledge of its excellence,</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ہمیں اس کی برتری کے علم کے ساتھ تحریک دیں ،</a:t>
            </a:r>
          </a:p>
          <a:p>
            <a:br>
              <a:rPr lang="ur-PK" sz="2800" dirty="0"/>
            </a:br>
            <a:endParaRPr lang="en-US" sz="2800" b="1" kern="1200" dirty="0">
              <a:ea typeface="MS Mincho" pitchFamily="49" charset="-128"/>
            </a:endParaRPr>
          </a:p>
        </p:txBody>
      </p:sp>
      <p:sp>
        <p:nvSpPr>
          <p:cNvPr id="3277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al-him-na ma'-rifata fad-lih</a:t>
            </a:r>
          </a:p>
        </p:txBody>
      </p:sp>
      <p:sp>
        <p:nvSpPr>
          <p:cNvPr id="3277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हमें हिदायत फ़रमा के हम इस महीने के फ़ज़्ल व शरफ़ को पहचानें, </a:t>
            </a:r>
          </a:p>
        </p:txBody>
      </p:sp>
      <p:sp>
        <p:nvSpPr>
          <p:cNvPr id="327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277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DA2ED46-EE8C-4722-8948-0CE23C2B11E3}"/>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69236B2-F42F-4C43-95DD-95A749A4288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وإجْلال حُرْمتِهِ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veneration of its inviolability, and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اس کے ناقابل تسخیر ہونے کی پوجا ، اور</a:t>
            </a:r>
          </a:p>
          <a:p>
            <a:br>
              <a:rPr lang="ur-PK" sz="2800" dirty="0"/>
            </a:br>
            <a:endParaRPr lang="en-US" sz="2800" b="1" kern="1200" dirty="0">
              <a:ea typeface="MS Mincho" pitchFamily="49" charset="-128"/>
            </a:endParaRPr>
          </a:p>
        </p:txBody>
      </p:sp>
      <p:sp>
        <p:nvSpPr>
          <p:cNvPr id="3379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ij-lala hur-matih</a:t>
            </a:r>
          </a:p>
        </p:txBody>
      </p:sp>
      <p:sp>
        <p:nvSpPr>
          <p:cNvPr id="3379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इसकी इज़्ज़त व हुरमत को बलन्द जानें </a:t>
            </a:r>
          </a:p>
        </p:txBody>
      </p:sp>
      <p:sp>
        <p:nvSpPr>
          <p:cNvPr id="337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380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BF35ADB7-ABD2-497B-B172-293BCA6BDF7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B3EF035E-DADC-46DF-BD0C-08CDB3503B2B}"/>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والتّحفُّظ مِمّا حظرْت فِيهِ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caution against what You have forbidden within it,</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احتیاط سے جو تم نے اس میں منع کیا ہے ،</a:t>
            </a:r>
          </a:p>
          <a:p>
            <a:br>
              <a:rPr lang="ur-PK" sz="2800" dirty="0"/>
            </a:br>
            <a:endParaRPr lang="en-US" sz="2800" b="1" kern="1200" dirty="0">
              <a:ea typeface="MS Mincho" pitchFamily="49" charset="-128"/>
            </a:endParaRPr>
          </a:p>
        </p:txBody>
      </p:sp>
      <p:sp>
        <p:nvSpPr>
          <p:cNvPr id="3482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dirty="0">
                <a:solidFill>
                  <a:srgbClr val="000066"/>
                </a:solidFill>
                <a:ea typeface="MS Mincho" pitchFamily="49" charset="-128"/>
              </a:rPr>
              <a:t>wat-tahaf-fuza mim-ma hazar-ta fih</a:t>
            </a:r>
          </a:p>
        </p:txBody>
      </p:sp>
      <p:sp>
        <p:nvSpPr>
          <p:cNvPr id="3482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इसमें इन चीज़ों से जिनसे तूने मना किया है इज्तेनाब करें </a:t>
            </a:r>
          </a:p>
        </p:txBody>
      </p:sp>
      <p:sp>
        <p:nvSpPr>
          <p:cNvPr id="348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482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DC8219CB-FF0F-44F0-9A04-FA29433A6985}"/>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ED680F2-6602-4D5D-AA0D-F4C203351CF8}"/>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وأعِنّا على صِيامِهِ بِكفِّ الْجوارِحِ عنْ معاصِيك واسْتِعْمالِها فِيهِ بِما يُرْضِيك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377273"/>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400" b="1" kern="1200" dirty="0">
                <a:ea typeface="MS Mincho" pitchFamily="49" charset="-128"/>
              </a:rPr>
              <a:t>and help us to fast in it by our restraining our limbs from acts of disobedience toward You and our employing them in that which pleases You,</a:t>
            </a:r>
          </a:p>
          <a:p>
            <a:pPr marL="342900" indent="-342900" eaLnBrk="1" hangingPunct="1">
              <a:defRPr/>
            </a:pPr>
            <a:endParaRPr lang="en-US" sz="2400" b="1" kern="1200" dirty="0">
              <a:ea typeface="MS Mincho" pitchFamily="49" charset="-128"/>
            </a:endParaRPr>
          </a:p>
          <a:p>
            <a:r>
              <a:rPr lang="ur-PK" sz="2400" dirty="0"/>
              <a:t>اور اپنے اعضاء کو آپ کی نافرمانی کے کاموں سے روکنے اور جس چیز سے آپ کو راضی ہوتا ہے اس میں ملازمت کرکے ہم اس میں روزہ رکھنے میں مدد کریں۔</a:t>
            </a:r>
          </a:p>
          <a:p>
            <a:br>
              <a:rPr lang="ur-PK" sz="2400" dirty="0"/>
            </a:br>
            <a:endParaRPr lang="en-US" sz="2400" b="1" kern="1200" dirty="0">
              <a:ea typeface="MS Mincho" pitchFamily="49" charset="-128"/>
            </a:endParaRPr>
          </a:p>
        </p:txBody>
      </p:sp>
      <p:sp>
        <p:nvSpPr>
          <p:cNvPr id="3584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dirty="0">
                <a:solidFill>
                  <a:srgbClr val="000066"/>
                </a:solidFill>
                <a:ea typeface="MS Mincho" pitchFamily="49" charset="-128"/>
              </a:rPr>
              <a:t>wa ai'n-na `ala siamihi bikaf-fil-jawarihi `am-ma'asika was-ti`maliha fihi bima yur-dik</a:t>
            </a:r>
          </a:p>
        </p:txBody>
      </p:sp>
      <p:sp>
        <p:nvSpPr>
          <p:cNvPr id="3584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इसके रोज़े रखने में हमारे आज़ा को नाफ़रमानियों से रोकने और कामों में मसरूफ रखने से जो तेरी ख़ुशनूदी का बाएस हों हमारी एआनत फ़रमा, </a:t>
            </a:r>
          </a:p>
        </p:txBody>
      </p:sp>
      <p:sp>
        <p:nvSpPr>
          <p:cNvPr id="358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584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91ADC37-FFCB-4E5A-B78F-838EDA260CC6}"/>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C77AD11-E128-4D23-8C60-E934D1319A6B}"/>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حتّى لا نُصْغِي بِأسْماعِنا إلى لغْوٍ</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so that we lend not our ears to idle talk and</a:t>
            </a:r>
          </a:p>
          <a:p>
            <a:pPr marL="342900" indent="-342900" eaLnBrk="1" hangingPunct="1">
              <a:defRPr/>
            </a:pPr>
            <a:endParaRPr lang="en-US" sz="2800" b="1" kern="1200">
              <a:ea typeface="MS Mincho" pitchFamily="49" charset="-128"/>
            </a:endParaRPr>
          </a:p>
          <a:p>
            <a:endParaRPr lang="en-US" sz="2800" b="1" kern="1200">
              <a:ea typeface="MS Mincho" pitchFamily="49" charset="-128"/>
            </a:endParaRPr>
          </a:p>
          <a:p>
            <a:r>
              <a:rPr lang="ur-PK" sz="2800"/>
              <a:t>تاکہ </a:t>
            </a:r>
            <a:r>
              <a:rPr lang="ur-PK" sz="2800" dirty="0"/>
              <a:t>ہم اپنے کانوں کو بیکار باتوں پر قرض نہ دیں اور</a:t>
            </a:r>
          </a:p>
          <a:p>
            <a:br>
              <a:rPr lang="ur-PK" sz="2800" dirty="0"/>
            </a:br>
            <a:endParaRPr lang="en-US" sz="2800" b="1" kern="1200" dirty="0">
              <a:ea typeface="MS Mincho" pitchFamily="49" charset="-128"/>
            </a:endParaRPr>
          </a:p>
        </p:txBody>
      </p:sp>
      <p:sp>
        <p:nvSpPr>
          <p:cNvPr id="3686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hatta la nus-ghia bi s-mai'na ila lagh-w</a:t>
            </a:r>
            <a:endParaRPr lang="fi-FI" sz="2000" b="1" i="1">
              <a:solidFill>
                <a:srgbClr val="000066"/>
              </a:solidFill>
              <a:ea typeface="MS Mincho" pitchFamily="49" charset="-128"/>
            </a:endParaRPr>
          </a:p>
        </p:txBody>
      </p:sp>
      <p:sp>
        <p:nvSpPr>
          <p:cNvPr id="3687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ताके हम न बेहूदा बातों की तरफ़ कान लगाएं</a:t>
            </a:r>
          </a:p>
        </p:txBody>
      </p:sp>
      <p:sp>
        <p:nvSpPr>
          <p:cNvPr id="368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687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31EEA15A-0AFB-4961-B743-F3356C0372F2}"/>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C5E56130-727C-4E0F-A4B5-B6EAAEB6E914}"/>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ولا نُسْرِع بِأبْصارِنا إلى لهْوٍ</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hurry not with our eyes to diversion,</a:t>
            </a:r>
          </a:p>
          <a:p>
            <a:pPr marL="342900" indent="-342900" eaLnBrk="1" hangingPunct="1">
              <a:defRPr/>
            </a:pPr>
            <a:endParaRPr lang="en-US" sz="2800" b="1" kern="1200">
              <a:ea typeface="MS Mincho" pitchFamily="49" charset="-128"/>
            </a:endParaRPr>
          </a:p>
          <a:p>
            <a:endParaRPr lang="en-US" sz="2800" b="1" kern="1200">
              <a:ea typeface="MS Mincho" pitchFamily="49" charset="-128"/>
            </a:endParaRPr>
          </a:p>
          <a:p>
            <a:r>
              <a:rPr lang="ur-PK" sz="2800"/>
              <a:t>جلدی </a:t>
            </a:r>
            <a:r>
              <a:rPr lang="ur-PK" sz="2800" dirty="0"/>
              <a:t>سے ہماری نظروں سے ہٹنا نہیں ،</a:t>
            </a:r>
          </a:p>
          <a:p>
            <a:br>
              <a:rPr lang="ur-PK" sz="2800" dirty="0"/>
            </a:br>
            <a:endParaRPr lang="en-US" sz="2800" b="1" kern="1200" dirty="0">
              <a:ea typeface="MS Mincho" pitchFamily="49" charset="-128"/>
            </a:endParaRPr>
          </a:p>
        </p:txBody>
      </p:sp>
      <p:sp>
        <p:nvSpPr>
          <p:cNvPr id="3789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wa la nus-ri`a bi b-sarina ila lah-w</a:t>
            </a:r>
            <a:endParaRPr lang="fi-FI" sz="2000" b="1" i="1">
              <a:solidFill>
                <a:srgbClr val="000066"/>
              </a:solidFill>
              <a:ea typeface="MS Mincho" pitchFamily="49" charset="-128"/>
            </a:endParaRPr>
          </a:p>
        </p:txBody>
      </p:sp>
      <p:sp>
        <p:nvSpPr>
          <p:cNvPr id="3789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न फ़िज़ूल ख़र्ची की तरफ़ बे महाबा निगाहें उठाएं,</a:t>
            </a:r>
          </a:p>
        </p:txBody>
      </p:sp>
      <p:sp>
        <p:nvSpPr>
          <p:cNvPr id="378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789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444B6499-350A-4876-9D56-66C27FB48C4C}"/>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EEF05B5B-14E6-4226-911D-4742872AC62F}"/>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وحتّى لا نبْسُط أيْدِينا إلى محْظُورٍ</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we stretch not our hands toward the forbidden and</a:t>
            </a:r>
          </a:p>
          <a:p>
            <a:pPr marL="342900" indent="-342900" eaLnBrk="1" hangingPunct="1">
              <a:defRPr/>
            </a:pPr>
            <a:endParaRPr lang="en-US" sz="2800" b="1" kern="1200" dirty="0">
              <a:ea typeface="MS Mincho" pitchFamily="49" charset="-128"/>
            </a:endParaRPr>
          </a:p>
          <a:p>
            <a:r>
              <a:rPr lang="ur-PK" sz="2800" dirty="0"/>
              <a:t>ہم حرام اور کی طرف اپنے ہاتھ نہیں بڑھاتے ہیں</a:t>
            </a:r>
          </a:p>
          <a:p>
            <a:br>
              <a:rPr lang="ur-PK" sz="2800" dirty="0"/>
            </a:br>
            <a:endParaRPr lang="en-US" sz="2800" b="1" kern="1200" dirty="0">
              <a:ea typeface="MS Mincho" pitchFamily="49" charset="-128"/>
            </a:endParaRPr>
          </a:p>
        </p:txBody>
      </p:sp>
      <p:sp>
        <p:nvSpPr>
          <p:cNvPr id="3891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sv-SE" sz="2000" b="1" i="1" dirty="0">
                <a:solidFill>
                  <a:srgbClr val="000066"/>
                </a:solidFill>
                <a:ea typeface="MS Mincho" pitchFamily="49" charset="-128"/>
              </a:rPr>
              <a:t>wa hat-ta la nab-suta ay-diana ila mah-zur</a:t>
            </a:r>
            <a:endParaRPr lang="fi-FI" sz="2000" b="1" i="1" dirty="0">
              <a:solidFill>
                <a:srgbClr val="000066"/>
              </a:solidFill>
              <a:ea typeface="MS Mincho" pitchFamily="49" charset="-128"/>
            </a:endParaRPr>
          </a:p>
        </p:txBody>
      </p:sp>
      <p:sp>
        <p:nvSpPr>
          <p:cNvPr id="3891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न हराम की तरफ़ हाथ बढ़ाएं</a:t>
            </a:r>
          </a:p>
        </p:txBody>
      </p:sp>
      <p:sp>
        <p:nvSpPr>
          <p:cNvPr id="389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892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56E36DFA-77AB-4ACF-9CA6-B2FF66DDA01C}"/>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D55E643B-0210-4CED-B4A6-828C5A1F24F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ولا نخْطُو بِأقْدامِنا إلى محْجُورٍ</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stride not with our feet toward the prohibited,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ہمارے پیروں سے ممنوع کی طرف قدم نہ بڑھائیں ،</a:t>
            </a:r>
          </a:p>
          <a:p>
            <a:br>
              <a:rPr lang="ur-PK" sz="2800" dirty="0"/>
            </a:br>
            <a:endParaRPr lang="en-US" sz="2800" b="1" kern="1200" dirty="0">
              <a:ea typeface="MS Mincho" pitchFamily="49" charset="-128"/>
            </a:endParaRPr>
          </a:p>
        </p:txBody>
      </p:sp>
      <p:sp>
        <p:nvSpPr>
          <p:cNvPr id="3994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la nakh-tu bi q-damina ila mah-jur</a:t>
            </a:r>
          </a:p>
        </p:txBody>
      </p:sp>
      <p:sp>
        <p:nvSpPr>
          <p:cNvPr id="3994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न अम्रे ममनूअ की तरफ़ पेश क़दमी करें </a:t>
            </a:r>
          </a:p>
        </p:txBody>
      </p:sp>
      <p:sp>
        <p:nvSpPr>
          <p:cNvPr id="399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3994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835DEA8-E34C-4F00-BE87-F30C443F51F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3EF70EE9-0553-4A08-9901-6A15C705509D}"/>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وحتّى لا تعِي بُطُونُنا إلاَّ ما أحْللْت</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our bellies hold only what You have made lawful and</a:t>
            </a:r>
          </a:p>
          <a:p>
            <a:pPr marL="342900" indent="-342900" eaLnBrk="1" hangingPunct="1">
              <a:defRPr/>
            </a:pPr>
            <a:endParaRPr lang="en-US" sz="2800" b="1" kern="1200" dirty="0">
              <a:ea typeface="MS Mincho" pitchFamily="49" charset="-128"/>
            </a:endParaRPr>
          </a:p>
          <a:p>
            <a:r>
              <a:rPr lang="ur-PK" sz="2800" dirty="0"/>
              <a:t>ہمارے پیٹ میں صرف وہی ہے جو آپ نے حلال کیا ہے</a:t>
            </a:r>
          </a:p>
          <a:p>
            <a:br>
              <a:rPr lang="ur-PK" sz="2800" dirty="0"/>
            </a:br>
            <a:endParaRPr lang="en-US" sz="2800" b="1" kern="1200" dirty="0">
              <a:ea typeface="MS Mincho" pitchFamily="49" charset="-128"/>
            </a:endParaRPr>
          </a:p>
        </p:txBody>
      </p:sp>
      <p:sp>
        <p:nvSpPr>
          <p:cNvPr id="4096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wa hat-ta la tae’ea butununa il-la ma ah-lal-t</a:t>
            </a:r>
            <a:endParaRPr lang="fi-FI" sz="2000" b="1" i="1">
              <a:solidFill>
                <a:srgbClr val="000066"/>
              </a:solidFill>
              <a:ea typeface="MS Mincho" pitchFamily="49" charset="-128"/>
            </a:endParaRPr>
          </a:p>
        </p:txBody>
      </p:sp>
      <p:sp>
        <p:nvSpPr>
          <p:cNvPr id="4096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न तेरी हलाल की हुई चीज़ों के अलावा किसी चीज़ को हमारे शिकम क़ुबूल करें </a:t>
            </a:r>
          </a:p>
        </p:txBody>
      </p:sp>
      <p:sp>
        <p:nvSpPr>
          <p:cNvPr id="409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4096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503D87E4-DA9E-434D-9FDC-3B4C8C5BE9FC}"/>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607516D3-3532-468C-A42E-FAB7385A3210}"/>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الْحمدُ لِلّهِ الّذِي هدانا لِحمْدِهِ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1336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Praise belongs to Allah who guided us to His praise and placed us among the people of </a:t>
            </a:r>
            <a:r>
              <a:rPr lang="en-US" sz="2800" b="1" kern="1200">
                <a:ea typeface="MS Mincho" pitchFamily="49" charset="-128"/>
              </a:rPr>
              <a:t>praise,</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تمام تعریف اس اللہ کے لیے ہے جس نے اپنی حمد وسپاس کی طرف ہماری رہنمائی کی اور ہمیں حمد گزاروں میں سے قراردیا </a:t>
            </a:r>
            <a:r>
              <a:rPr lang="en-US" sz="2800" dirty="0"/>
              <a:t>              </a:t>
            </a:r>
            <a:endParaRPr lang="en-US" sz="2800" b="1" kern="1200" dirty="0">
              <a:ea typeface="MS Mincho" pitchFamily="49" charset="-128"/>
            </a:endParaRPr>
          </a:p>
        </p:txBody>
      </p:sp>
      <p:sp>
        <p:nvSpPr>
          <p:cNvPr id="512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al-hamdu lil-lahil-ladhi hadana liham-dihi wa ja'lana min ah-lih</a:t>
            </a:r>
          </a:p>
        </p:txBody>
      </p:sp>
      <p:sp>
        <p:nvSpPr>
          <p:cNvPr id="512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तमाम तारीफ़ उस अल्लाह के लिये है जिसने अपनी हम्द व सेपास की तरफ़ हमारी रहनुमाई की और हमें हम्दगुज़ारों में से क़रार दिया </a:t>
            </a:r>
          </a:p>
        </p:txBody>
      </p:sp>
      <p:sp>
        <p:nvSpPr>
          <p:cNvPr id="51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12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3FC92A2C-741A-43CB-B964-E96C8DF1DA2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FB1F2101-6E8F-41AA-BFEC-4F884AE6E09D}"/>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ولا تنْطِق ألْسِنتُنا إلاَّ بِما مثّلْت</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our tongues speak only what You have exemplified,</a:t>
            </a:r>
          </a:p>
          <a:p>
            <a:pPr marL="342900" indent="-342900" eaLnBrk="1" hangingPunct="1">
              <a:defRPr/>
            </a:pPr>
            <a:endParaRPr lang="en-US" sz="2800" b="1" kern="1200" dirty="0">
              <a:ea typeface="MS Mincho" pitchFamily="49" charset="-128"/>
            </a:endParaRPr>
          </a:p>
          <a:p>
            <a:r>
              <a:rPr lang="ur-PK" sz="2800" dirty="0"/>
              <a:t>ہماری زبانیں صرف وہی بولتی ہیں جس کی آپ نے مثال دی ہے ،</a:t>
            </a:r>
          </a:p>
          <a:p>
            <a:br>
              <a:rPr lang="ur-PK" sz="2800" dirty="0"/>
            </a:br>
            <a:endParaRPr lang="en-US" sz="2800" b="1" kern="1200" dirty="0">
              <a:ea typeface="MS Mincho" pitchFamily="49" charset="-128"/>
            </a:endParaRPr>
          </a:p>
        </p:txBody>
      </p:sp>
      <p:sp>
        <p:nvSpPr>
          <p:cNvPr id="4198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wa la tantiqa al-sinatuna il-la bima math-thal-t</a:t>
            </a:r>
            <a:endParaRPr lang="fi-FI" sz="2000" b="1" i="1">
              <a:solidFill>
                <a:srgbClr val="000066"/>
              </a:solidFill>
              <a:ea typeface="MS Mincho" pitchFamily="49" charset="-128"/>
            </a:endParaRPr>
          </a:p>
        </p:txBody>
      </p:sp>
      <p:sp>
        <p:nvSpPr>
          <p:cNvPr id="4199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न तेरी बयान की हुई बातों के सिवा हमारी ज़बानें गोया हों। </a:t>
            </a:r>
          </a:p>
        </p:txBody>
      </p:sp>
      <p:sp>
        <p:nvSpPr>
          <p:cNvPr id="419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4199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89E20AB0-1386-4365-92A8-F71BB7C6A7F8}"/>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D57628D1-1F59-49C8-8870-385E88CFB1B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ولا نتكلّف إلاَّ ما يُدْنِي مِنْ ثوابِك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we undertake nothing but what brings close to Your reward and</a:t>
            </a:r>
          </a:p>
          <a:p>
            <a:pPr marL="342900" indent="-342900" eaLnBrk="1" hangingPunct="1">
              <a:defRPr/>
            </a:pPr>
            <a:endParaRPr lang="en-US" sz="2800" b="1" kern="1200" dirty="0">
              <a:ea typeface="MS Mincho" pitchFamily="49" charset="-128"/>
            </a:endParaRPr>
          </a:p>
          <a:p>
            <a:r>
              <a:rPr lang="ur-PK" sz="2800" dirty="0"/>
              <a:t>ہم اس کے سوا کچھ نہیں کرتے جو آپ کے اجر کو قریب کرتا ہے اور</a:t>
            </a:r>
          </a:p>
          <a:p>
            <a:br>
              <a:rPr lang="ur-PK" sz="2800" dirty="0"/>
            </a:br>
            <a:endParaRPr lang="en-US" sz="2800" b="1" kern="1200" dirty="0">
              <a:ea typeface="MS Mincho" pitchFamily="49" charset="-128"/>
            </a:endParaRPr>
          </a:p>
        </p:txBody>
      </p:sp>
      <p:sp>
        <p:nvSpPr>
          <p:cNvPr id="4301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wa la natakal-lafa il-la ma yud-ni min thawabik</a:t>
            </a:r>
            <a:endParaRPr lang="fi-FI" sz="2000" b="1" i="1">
              <a:solidFill>
                <a:srgbClr val="000066"/>
              </a:solidFill>
              <a:ea typeface="MS Mincho" pitchFamily="49" charset="-128"/>
            </a:endParaRPr>
          </a:p>
        </p:txBody>
      </p:sp>
      <p:sp>
        <p:nvSpPr>
          <p:cNvPr id="4301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सिर्फ़ उन चीज़ों के बजा लाने का बार उठाएं जो तेरे सवाब से क़रीब करें</a:t>
            </a:r>
          </a:p>
        </p:txBody>
      </p:sp>
      <p:sp>
        <p:nvSpPr>
          <p:cNvPr id="430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4301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EF405C48-26F3-4645-BF9A-5317DBE582C3}"/>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D3F48AD-8596-407F-9120-0202B47C6676}"/>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ولا نتعاطى إلاَّ الّذِي يقِي مِنْ عِقابِك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pursue nothing but what protects from Your punishment!</a:t>
            </a:r>
          </a:p>
          <a:p>
            <a:pPr marL="342900" indent="-342900" eaLnBrk="1" hangingPunct="1">
              <a:defRPr/>
            </a:pPr>
            <a:endParaRPr lang="en-US" sz="2800" b="1" kern="1200" dirty="0">
              <a:ea typeface="MS Mincho" pitchFamily="49" charset="-128"/>
            </a:endParaRPr>
          </a:p>
          <a:p>
            <a:r>
              <a:rPr lang="ur-PK" sz="2800" dirty="0"/>
              <a:t>کسی چیز کے پیچھے نہ چلو جس سے تمہارے عذاب سے بچ جائے!</a:t>
            </a:r>
          </a:p>
          <a:p>
            <a:br>
              <a:rPr lang="ur-PK" sz="2800" dirty="0"/>
            </a:br>
            <a:endParaRPr lang="en-US" sz="2800" b="1" kern="1200" dirty="0">
              <a:ea typeface="MS Mincho" pitchFamily="49" charset="-128"/>
            </a:endParaRPr>
          </a:p>
        </p:txBody>
      </p:sp>
      <p:sp>
        <p:nvSpPr>
          <p:cNvPr id="4403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wa la nata'ata il-lal-ladhi yaqi min i'qabik</a:t>
            </a:r>
            <a:endParaRPr lang="fi-FI" sz="2000" b="1" i="1">
              <a:solidFill>
                <a:srgbClr val="000066"/>
              </a:solidFill>
              <a:ea typeface="MS Mincho" pitchFamily="49" charset="-128"/>
            </a:endParaRPr>
          </a:p>
        </p:txBody>
      </p:sp>
      <p:sp>
        <p:nvSpPr>
          <p:cNvPr id="4403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सिर्फ़ उन कामों को अन्जाम दें जो तेरे अज़ाब से बचा ले जाएं </a:t>
            </a:r>
          </a:p>
        </p:txBody>
      </p:sp>
      <p:sp>
        <p:nvSpPr>
          <p:cNvPr id="440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4404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E645593A-E227-480A-8FB8-EE84FF0EDFF1}"/>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FD86E7C-0341-4AA2-A711-9B44E5F275B9}"/>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ثُمّ خلِّصْ ذلِك كُلّهُ مِنْ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Then rid all of that from</a:t>
            </a:r>
          </a:p>
          <a:p>
            <a:pPr marL="342900" indent="-342900" eaLnBrk="1" hangingPunct="1">
              <a:defRPr/>
            </a:pPr>
            <a:endParaRPr lang="en-US" sz="2800" b="1" kern="1200">
              <a:ea typeface="MS Mincho" pitchFamily="49" charset="-128"/>
            </a:endParaRPr>
          </a:p>
          <a:p>
            <a:endParaRPr lang="en-US" sz="2800" b="1" kern="1200">
              <a:ea typeface="MS Mincho" pitchFamily="49" charset="-128"/>
            </a:endParaRPr>
          </a:p>
          <a:p>
            <a:r>
              <a:rPr lang="ur-PK" sz="2800"/>
              <a:t>پھر </a:t>
            </a:r>
            <a:r>
              <a:rPr lang="ur-PK" sz="2800" dirty="0"/>
              <a:t>اس سب کو چھٹکارا دیں</a:t>
            </a:r>
          </a:p>
          <a:p>
            <a:br>
              <a:rPr lang="ur-PK" sz="2800" dirty="0"/>
            </a:br>
            <a:endParaRPr lang="en-US" sz="2800" b="1" kern="1200" dirty="0">
              <a:ea typeface="MS Mincho" pitchFamily="49" charset="-128"/>
            </a:endParaRPr>
          </a:p>
        </p:txBody>
      </p:sp>
      <p:sp>
        <p:nvSpPr>
          <p:cNvPr id="4506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thum-ma khal-lis dhalika kul-lahu min</a:t>
            </a:r>
          </a:p>
        </p:txBody>
      </p:sp>
      <p:sp>
        <p:nvSpPr>
          <p:cNvPr id="4506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फिर उन तमाम आमाल को</a:t>
            </a:r>
          </a:p>
        </p:txBody>
      </p:sp>
      <p:sp>
        <p:nvSpPr>
          <p:cNvPr id="450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4506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7BE7B9F6-9077-46C0-AC68-E2FEC321CC39}"/>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17019CB-4DB4-41DF-B6B8-F0B3FBFE0F5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رِياءِ الْمُرائِين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false show of the false showers and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منافقین کی منافقت</a:t>
            </a:r>
          </a:p>
          <a:p>
            <a:br>
              <a:rPr lang="ur-PK" sz="2800" dirty="0"/>
            </a:br>
            <a:endParaRPr lang="en-US" sz="2800" b="1" kern="1200" dirty="0">
              <a:ea typeface="MS Mincho" pitchFamily="49" charset="-128"/>
            </a:endParaRPr>
          </a:p>
        </p:txBody>
      </p:sp>
      <p:sp>
        <p:nvSpPr>
          <p:cNvPr id="4608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ria-il-mura-in</a:t>
            </a:r>
          </a:p>
        </p:txBody>
      </p:sp>
      <p:sp>
        <p:nvSpPr>
          <p:cNvPr id="4608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रियाकारों की रियाकारी </a:t>
            </a:r>
          </a:p>
        </p:txBody>
      </p:sp>
      <p:sp>
        <p:nvSpPr>
          <p:cNvPr id="460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4608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50F8F6E5-27E8-46B4-854A-56E63E8B4632}"/>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1C62BCF-54A2-461C-B44C-BF87F1A0021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وسُمْعةِ الْمُسْمِعِين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fame seeking of the fame seekers,</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شہرت کے متلاشیوں کی تلاش ،</a:t>
            </a:r>
          </a:p>
          <a:p>
            <a:br>
              <a:rPr lang="ur-PK" sz="2800" dirty="0"/>
            </a:br>
            <a:endParaRPr lang="en-US" sz="2800" b="1" kern="1200" dirty="0">
              <a:ea typeface="MS Mincho" pitchFamily="49" charset="-128"/>
            </a:endParaRPr>
          </a:p>
        </p:txBody>
      </p:sp>
      <p:sp>
        <p:nvSpPr>
          <p:cNvPr id="4710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sum-`atil-mus-mie’en</a:t>
            </a:r>
          </a:p>
        </p:txBody>
      </p:sp>
      <p:sp>
        <p:nvSpPr>
          <p:cNvPr id="4711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शोहरत पसन्दों की शोहरत पसन्दी से </a:t>
            </a:r>
          </a:p>
        </p:txBody>
      </p:sp>
      <p:sp>
        <p:nvSpPr>
          <p:cNvPr id="471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4711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88D9B873-B8A9-4D97-B9F4-A4E9F101ECEC}"/>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A2BB00CC-425F-4D2B-A7EC-6AD52A11792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لا نُشْرِكُ فِيهِ أحداً دُونك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lest we associate therein anything with You or</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ایسا نہ ہو کہ ہم اس میں کچھ بھی آپ کے ساتھ شریک کریں</a:t>
            </a:r>
          </a:p>
          <a:p>
            <a:br>
              <a:rPr lang="ur-PK" sz="2800" dirty="0"/>
            </a:br>
            <a:endParaRPr lang="en-US" sz="2800" b="1" kern="1200" dirty="0">
              <a:ea typeface="MS Mincho" pitchFamily="49" charset="-128"/>
            </a:endParaRPr>
          </a:p>
        </p:txBody>
      </p:sp>
      <p:sp>
        <p:nvSpPr>
          <p:cNvPr id="4813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la nush-riku fihi ahadana dunak</a:t>
            </a:r>
          </a:p>
        </p:txBody>
      </p:sp>
      <p:sp>
        <p:nvSpPr>
          <p:cNvPr id="4813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पाक कर दे इस तरह के तेरे अलावा किसी को इनमें शरीक न करें </a:t>
            </a:r>
          </a:p>
        </p:txBody>
      </p:sp>
      <p:sp>
        <p:nvSpPr>
          <p:cNvPr id="481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4813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B1A1A5AD-9643-4E3C-A383-BA6BB65F9565}"/>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C8DACDC6-263E-480D-AD0A-B17E103E3DC9}"/>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ولا نبْتغِي بِهِ مُراداً سِواك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seek therein any object of desire but You!</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اس میں تمھارے سوا کسی اور چیز کی طلب کرو۔</a:t>
            </a:r>
          </a:p>
          <a:p>
            <a:br>
              <a:rPr lang="ur-PK" sz="2800" dirty="0"/>
            </a:br>
            <a:endParaRPr lang="en-US" sz="2800" b="1" kern="1200" dirty="0">
              <a:ea typeface="MS Mincho" pitchFamily="49" charset="-128"/>
            </a:endParaRPr>
          </a:p>
        </p:txBody>
      </p:sp>
      <p:sp>
        <p:nvSpPr>
          <p:cNvPr id="4915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wa la nab-taghi bihi muradana siwak</a:t>
            </a:r>
            <a:endParaRPr lang="fi-FI" sz="2000" b="1" i="1">
              <a:solidFill>
                <a:srgbClr val="000066"/>
              </a:solidFill>
              <a:ea typeface="MS Mincho" pitchFamily="49" charset="-128"/>
            </a:endParaRPr>
          </a:p>
        </p:txBody>
      </p:sp>
      <p:sp>
        <p:nvSpPr>
          <p:cNvPr id="4915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तेरे सिवा किसी से कोई मतलब न रखें। </a:t>
            </a:r>
          </a:p>
        </p:txBody>
      </p:sp>
      <p:sp>
        <p:nvSpPr>
          <p:cNvPr id="491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4916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C02FED45-44D8-474B-8C99-D31511961DF1}"/>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4534BE6A-AD6A-4FFC-9456-704D86BEBEE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اللّهُمّ صلِّ على مُحمّدٍ </a:t>
            </a:r>
            <a:r>
              <a:rPr lang="ar-SA" sz="6600" kern="1200" dirty="0" err="1">
                <a:latin typeface="Arabic Typesetting" panose="03020402040406030203" pitchFamily="66" charset="-78"/>
                <a:ea typeface="+mn-ea"/>
                <a:cs typeface="Arabic Typesetting" panose="03020402040406030203" pitchFamily="66" charset="-78"/>
              </a:rPr>
              <a:t>وآلِهِ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Allah, bless Muhammad and his Household,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اے اللہ! رحمت نازل فرمہ محمد (ص) اور ان  کے آل (ع) پر</a:t>
            </a:r>
          </a:p>
          <a:p>
            <a:br>
              <a:rPr lang="ur-PK" sz="2800" dirty="0"/>
            </a:br>
            <a:endParaRPr lang="en-US" sz="2800" b="1" kern="1200" dirty="0">
              <a:ea typeface="MS Mincho" pitchFamily="49" charset="-128"/>
            </a:endParaRPr>
          </a:p>
        </p:txBody>
      </p:sp>
      <p:sp>
        <p:nvSpPr>
          <p:cNvPr id="5018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allahumma salli `ala muham-madiw-wa alih</a:t>
            </a:r>
          </a:p>
        </p:txBody>
      </p:sp>
      <p:sp>
        <p:nvSpPr>
          <p:cNvPr id="5018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dirty="0">
                <a:solidFill>
                  <a:srgbClr val="000066"/>
                </a:solidFill>
                <a:cs typeface="Mangal" pitchFamily="2"/>
              </a:rPr>
              <a:t>ऐ अल्लाह! मोहम्मद (स0) और उनकी आल (अ0) पर रहमत नाज़िल फ़रमा </a:t>
            </a:r>
          </a:p>
        </p:txBody>
      </p:sp>
      <p:sp>
        <p:nvSpPr>
          <p:cNvPr id="501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018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D121E89-9FE5-4038-8B41-1BCE5D26A475}"/>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F2B6F50-1A39-4AB8-9266-84EB789A37B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وقِفْنا فِيهِ على مواقِيتِ الصّلواتِ الْخمْسِ</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 it make us attend to the appointed moments of the five prayers within</a:t>
            </a:r>
          </a:p>
          <a:p>
            <a:pPr marL="342900" indent="-342900" eaLnBrk="1" hangingPunct="1">
              <a:defRPr/>
            </a:pPr>
            <a:endParaRPr lang="en-US" sz="2800" b="1" kern="1200" dirty="0">
              <a:ea typeface="MS Mincho" pitchFamily="49" charset="-128"/>
            </a:endParaRPr>
          </a:p>
          <a:p>
            <a:r>
              <a:rPr lang="ur-PK" sz="2800" dirty="0"/>
              <a:t>اس میں ہمیں پانچ نمازوں کے مقررہ لمحوں میں حاضر ہوجائیں</a:t>
            </a:r>
          </a:p>
          <a:p>
            <a:br>
              <a:rPr lang="ur-PK" sz="2800" dirty="0"/>
            </a:br>
            <a:endParaRPr lang="en-US" sz="2800" b="1" kern="1200" dirty="0">
              <a:ea typeface="MS Mincho" pitchFamily="49" charset="-128"/>
            </a:endParaRPr>
          </a:p>
        </p:txBody>
      </p:sp>
      <p:sp>
        <p:nvSpPr>
          <p:cNvPr id="5120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pt-BR" sz="2000" b="1" i="1">
                <a:solidFill>
                  <a:srgbClr val="000066"/>
                </a:solidFill>
                <a:ea typeface="MS Mincho" pitchFamily="49" charset="-128"/>
              </a:rPr>
              <a:t>wa qif-na fihi `ala mawaqitis-salawatil-khamsi</a:t>
            </a:r>
            <a:endParaRPr lang="fi-FI" sz="2000" b="1" i="1">
              <a:solidFill>
                <a:srgbClr val="000066"/>
              </a:solidFill>
              <a:ea typeface="MS Mincho" pitchFamily="49" charset="-128"/>
            </a:endParaRPr>
          </a:p>
        </p:txBody>
      </p:sp>
      <p:sp>
        <p:nvSpPr>
          <p:cNvPr id="5120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हमें इसमें नमाज़हाए पन्जगाना के औक़ात से इन हुदूद के साथ</a:t>
            </a:r>
          </a:p>
        </p:txBody>
      </p:sp>
      <p:sp>
        <p:nvSpPr>
          <p:cNvPr id="512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120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6C7E561-1A46-48D7-9414-89975B7B265C}"/>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C7A78A45-D2AC-4DB7-AC6F-9A00182D309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لِنكُون لإحْسانِهِ مِن الشّاكِرِين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that we might be among the thankful for His beneficence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کہ ہم اس کے احسانات پر شکر کرنے والوں میں محسوب ہوں</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614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linakuna liih-sanihi minash-shakirin</a:t>
            </a:r>
          </a:p>
        </p:txBody>
      </p:sp>
      <p:sp>
        <p:nvSpPr>
          <p:cNvPr id="615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ताके हम उसके एहसानात पर शुक्र करने वालों में महसूब हों </a:t>
            </a:r>
          </a:p>
        </p:txBody>
      </p:sp>
      <p:sp>
        <p:nvSpPr>
          <p:cNvPr id="61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15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FE3B5148-1A50-442B-B08D-AFA0066FCD7D}"/>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A20F15C-E0F9-4F77-AD90-F5C41BE2E07C}"/>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بِحُدُودِها الّتِي حدّدْت</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bounds You have set,</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آپ نے جو حد مقرر کی ہے ،</a:t>
            </a:r>
          </a:p>
          <a:p>
            <a:br>
              <a:rPr lang="ur-PK" sz="2800" dirty="0"/>
            </a:br>
            <a:endParaRPr lang="en-US" sz="2800" b="1" kern="1200" dirty="0">
              <a:ea typeface="MS Mincho" pitchFamily="49" charset="-128"/>
            </a:endParaRPr>
          </a:p>
        </p:txBody>
      </p:sp>
      <p:sp>
        <p:nvSpPr>
          <p:cNvPr id="5222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bihududihal-lati haddadta</a:t>
            </a:r>
          </a:p>
        </p:txBody>
      </p:sp>
      <p:sp>
        <p:nvSpPr>
          <p:cNvPr id="5223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जो तूने मुअय्यन किये हैं</a:t>
            </a:r>
          </a:p>
        </p:txBody>
      </p:sp>
      <p:sp>
        <p:nvSpPr>
          <p:cNvPr id="522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223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0B24A51F-D5E3-4E1E-88E7-19BDE80934F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300F0706-C122-41EE-80B3-FAFE8F9FCA9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وفُرُوضِها الّتِي فرضْت</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obligations You have decreed,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آپ نے جس ذمہ داریوں کا فیصلہ کیا ہے ،</a:t>
            </a:r>
          </a:p>
          <a:p>
            <a:br>
              <a:rPr lang="ur-PK" sz="2800" dirty="0"/>
            </a:br>
            <a:endParaRPr lang="en-US" sz="2800" b="1" kern="1200" dirty="0">
              <a:ea typeface="MS Mincho" pitchFamily="49" charset="-128"/>
            </a:endParaRPr>
          </a:p>
        </p:txBody>
      </p:sp>
      <p:sp>
        <p:nvSpPr>
          <p:cNvPr id="5325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furudihal-lati farad-t</a:t>
            </a:r>
          </a:p>
        </p:txBody>
      </p:sp>
      <p:sp>
        <p:nvSpPr>
          <p:cNvPr id="5325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उन वाजेबात के साथ</a:t>
            </a:r>
          </a:p>
        </p:txBody>
      </p:sp>
      <p:sp>
        <p:nvSpPr>
          <p:cNvPr id="532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325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19DFF775-F569-45D0-A60E-D4164D90F63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E2CDACBA-25AB-4B88-95E7-0E817ED321A0}"/>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ووظائِفِها الّتِي وظّفْت</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duties You have assigned, and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آپ نے جو فرائض تفویض کیے ہیں ، اور</a:t>
            </a:r>
          </a:p>
          <a:p>
            <a:br>
              <a:rPr lang="ur-PK" sz="2800" dirty="0"/>
            </a:br>
            <a:endParaRPr lang="en-US" sz="2800" b="1" kern="1200" dirty="0">
              <a:ea typeface="MS Mincho" pitchFamily="49" charset="-128"/>
            </a:endParaRPr>
          </a:p>
        </p:txBody>
      </p:sp>
      <p:sp>
        <p:nvSpPr>
          <p:cNvPr id="5427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waza-ifihal-lati waz-zaf-t</a:t>
            </a:r>
          </a:p>
        </p:txBody>
      </p:sp>
      <p:sp>
        <p:nvSpPr>
          <p:cNvPr id="5427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जो तूने क़रार दिये हैं</a:t>
            </a:r>
          </a:p>
        </p:txBody>
      </p:sp>
      <p:sp>
        <p:nvSpPr>
          <p:cNvPr id="542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428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412F613-D953-4A2E-810F-97F73D026E2A}"/>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5D81816-209D-4DD6-938A-3E410EB47DFD}"/>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وأوْقاتِها الّتِي وقّتّ</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times You have specified; and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اوقات جو آپ نے بیان کیا ہے۔ اور</a:t>
            </a:r>
          </a:p>
          <a:p>
            <a:br>
              <a:rPr lang="ur-PK" sz="2800" dirty="0"/>
            </a:br>
            <a:endParaRPr lang="en-US" sz="2800" b="1" kern="1200" dirty="0">
              <a:ea typeface="MS Mincho" pitchFamily="49" charset="-128"/>
            </a:endParaRPr>
          </a:p>
        </p:txBody>
      </p:sp>
      <p:sp>
        <p:nvSpPr>
          <p:cNvPr id="5530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aw-qatihal-lati waq-qat</a:t>
            </a:r>
          </a:p>
        </p:txBody>
      </p:sp>
      <p:sp>
        <p:nvSpPr>
          <p:cNvPr id="5530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उन लम्हात के साथ </a:t>
            </a:r>
          </a:p>
        </p:txBody>
      </p:sp>
      <p:sp>
        <p:nvSpPr>
          <p:cNvPr id="553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530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F6D906EF-EF45-464F-969E-07D677A3976A}"/>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E9E50C12-A240-4D69-BED9-2F2EDB899137}"/>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وأنْزِلْنا فِيها منْزِلة</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 the prayers make us alight in the station of</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r>
              <a:rPr lang="ur-PK" sz="2800" dirty="0"/>
              <a:t>اور ہمیں وہاں اتارا گیا</a:t>
            </a:r>
          </a:p>
          <a:p>
            <a:br>
              <a:rPr lang="ur-PK" sz="2800" dirty="0"/>
            </a:br>
            <a:endParaRPr lang="en-US" sz="2800" b="1" kern="1200" dirty="0">
              <a:ea typeface="MS Mincho" pitchFamily="49" charset="-128"/>
            </a:endParaRPr>
          </a:p>
        </p:txBody>
      </p:sp>
      <p:sp>
        <p:nvSpPr>
          <p:cNvPr id="5632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anzil-na fiha manzilata</a:t>
            </a:r>
          </a:p>
        </p:txBody>
      </p:sp>
      <p:sp>
        <p:nvSpPr>
          <p:cNvPr id="5632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dirty="0">
                <a:solidFill>
                  <a:srgbClr val="000066"/>
                </a:solidFill>
                <a:cs typeface="Mangal" pitchFamily="2"/>
              </a:rPr>
              <a:t>जो तूने मुक़र्रर किये हैं </a:t>
            </a:r>
          </a:p>
        </p:txBody>
      </p:sp>
      <p:sp>
        <p:nvSpPr>
          <p:cNvPr id="563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632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548B20C-57A6-4997-A340-229138B5A163}"/>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BD7F4E9-D59C-4977-B3C8-03A7AB29761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الْمُصِيبِين لِمنازِلِها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keepers of their stations,</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ہمیں ان نمازوں میں ان لوگوں کے مرتبہ پر فائز کر جو ان نمازوں کے درجات عالیہ حاصل کرنے والے</a:t>
            </a:r>
            <a:endParaRPr lang="en-US" sz="2800" b="1" kern="1200" dirty="0">
              <a:ea typeface="MS Mincho" pitchFamily="49" charset="-128"/>
            </a:endParaRPr>
          </a:p>
        </p:txBody>
      </p:sp>
      <p:sp>
        <p:nvSpPr>
          <p:cNvPr id="5734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al-musibina limanaziliha</a:t>
            </a:r>
          </a:p>
        </p:txBody>
      </p:sp>
      <p:sp>
        <p:nvSpPr>
          <p:cNvPr id="5735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dirty="0">
                <a:solidFill>
                  <a:srgbClr val="000066"/>
                </a:solidFill>
                <a:cs typeface="Mangal" pitchFamily="2"/>
              </a:rPr>
              <a:t>आगाह फ़रमा </a:t>
            </a:r>
          </a:p>
        </p:txBody>
      </p:sp>
      <p:sp>
        <p:nvSpPr>
          <p:cNvPr id="573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735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141341F2-555A-4874-AD95-245D66D04BD2}"/>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2D990F53-EA17-4340-9C39-64F8936A953D}"/>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الْحافِظِين لأرْكانِها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guardians of their pillars,</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اپنے ستونوں کے نگہبان </a:t>
            </a:r>
            <a:endParaRPr lang="en-US" sz="2800" b="1" kern="1200" dirty="0">
              <a:ea typeface="MS Mincho" pitchFamily="49" charset="-128"/>
            </a:endParaRPr>
          </a:p>
        </p:txBody>
      </p:sp>
      <p:sp>
        <p:nvSpPr>
          <p:cNvPr id="5837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al-hafizina liar-kaniha</a:t>
            </a:r>
          </a:p>
        </p:txBody>
      </p:sp>
      <p:sp>
        <p:nvSpPr>
          <p:cNvPr id="5837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हमें उन नमाज़ों में उन लोगों के मरतबे पर फ़ाएज़ कर जो </a:t>
            </a:r>
          </a:p>
        </p:txBody>
      </p:sp>
      <p:sp>
        <p:nvSpPr>
          <p:cNvPr id="583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837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8DB2AF4C-F139-4CF8-8E71-D1FEFB185F9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F0FD8FFB-5D5F-4348-84FB-B2EE72C04BA9}"/>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الْمُؤدِّين لها فِي أوْقاتِها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their performers in their times,</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اپنے اوقات میں اداکار</a:t>
            </a:r>
            <a:endParaRPr lang="en-US" sz="2800" b="1" kern="1200" dirty="0">
              <a:ea typeface="MS Mincho" pitchFamily="49" charset="-128"/>
            </a:endParaRPr>
          </a:p>
        </p:txBody>
      </p:sp>
      <p:sp>
        <p:nvSpPr>
          <p:cNvPr id="5939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al-mu-ad-dina laha fi aw-qatiha `ala</a:t>
            </a:r>
            <a:endParaRPr lang="fi-FI" sz="2000" b="1" i="1">
              <a:solidFill>
                <a:srgbClr val="000066"/>
              </a:solidFill>
              <a:ea typeface="MS Mincho" pitchFamily="49" charset="-128"/>
            </a:endParaRPr>
          </a:p>
        </p:txBody>
      </p:sp>
      <p:sp>
        <p:nvSpPr>
          <p:cNvPr id="5939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इन नमाज़ों के दरजाते आलिया हासिल करने वाले, इनके वाजेबात की निगेहदाश्त करने वाले  </a:t>
            </a:r>
          </a:p>
        </p:txBody>
      </p:sp>
      <p:sp>
        <p:nvSpPr>
          <p:cNvPr id="593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5940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9C8B3D82-CCE0-4ACE-9859-FFA9F10D1C48}"/>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4FCD4A61-E05B-47B2-AB3A-E9C929EFA429}"/>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47800" y="666751"/>
            <a:ext cx="92964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على ما سنّهُ عبْدُك ورسُولُك صلواتُك عليْهِ </a:t>
            </a:r>
            <a:r>
              <a:rPr lang="ar-SA" sz="6600" kern="1200" dirty="0" err="1">
                <a:latin typeface="Arabic Typesetting" panose="03020402040406030203" pitchFamily="66" charset="-78"/>
                <a:ea typeface="+mn-ea"/>
                <a:cs typeface="Arabic Typesetting" panose="03020402040406030203" pitchFamily="66" charset="-78"/>
              </a:rPr>
              <a:t>وآلِهِ</a:t>
            </a:r>
            <a:r>
              <a:rPr lang="ar-SA" sz="6600" kern="1200" dirty="0">
                <a:latin typeface="Arabic Typesetting" panose="03020402040406030203" pitchFamily="66" charset="-78"/>
                <a:ea typeface="+mn-ea"/>
                <a:cs typeface="Arabic Typesetting" panose="03020402040406030203" pitchFamily="66" charset="-78"/>
              </a:rPr>
              <a:t> فِي رُكُوعِها وسُجُودِها وجمِيعِ فواضِلِها على</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400" b="1" kern="1200" dirty="0">
                <a:ea typeface="MS Mincho" pitchFamily="49" charset="-128"/>
              </a:rPr>
              <a:t>as Your servant and Your messenger set down in his </a:t>
            </a:r>
            <a:r>
              <a:rPr lang="en-US" sz="2400" b="1" kern="1200" dirty="0" err="1">
                <a:ea typeface="MS Mincho" pitchFamily="49" charset="-128"/>
              </a:rPr>
              <a:t>Sunnah</a:t>
            </a:r>
            <a:r>
              <a:rPr lang="en-US" sz="2400" b="1" kern="1200" dirty="0">
                <a:ea typeface="MS Mincho" pitchFamily="49" charset="-128"/>
              </a:rPr>
              <a:t> (Your blessings be upon him and his Household) in their bowings, their prostrations, and all their excellent acts,</a:t>
            </a:r>
          </a:p>
          <a:p>
            <a:pPr marL="342900" indent="-342900" eaLnBrk="1" hangingPunct="1">
              <a:defRPr/>
            </a:pPr>
            <a:r>
              <a:rPr lang="ur-PK" sz="2400" dirty="0"/>
              <a:t>ان کے واجبات کی نگہداشت کرنے والے اور انہیں ان کے اوقات میں اسی طریقہ پر جو تیرے عبد خاص اور رسول صلی اللہ علیہ وآلہ وسلم نے رکوع وسجود اور ان کے تمام فضلیت وبرتری کے پہلوؤں میں جاری کیا تھا </a:t>
            </a:r>
            <a:endParaRPr lang="en-US" sz="2400" b="1" kern="1200" dirty="0">
              <a:ea typeface="MS Mincho" pitchFamily="49" charset="-128"/>
            </a:endParaRPr>
          </a:p>
        </p:txBody>
      </p:sp>
      <p:sp>
        <p:nvSpPr>
          <p:cNvPr id="6042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ma san-nahu `ab-duka wa rasuluka salawatuka `alay-hi wa alihi fi rukui'ha wasujudiha wa jamii' fawadiliha `ala</a:t>
            </a:r>
          </a:p>
        </p:txBody>
      </p:sp>
      <p:sp>
        <p:nvSpPr>
          <p:cNvPr id="6042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उन्हें इनके औक़ात में इसी तरीक़े पर जो तेरे अब्दे ख़ास और रसूल सल्लल्लाहो अलैह वालेही वसल्लम ने रूकूअ व सुजूद और उनके तमाम फ़ज़ीलत व बरतरी के पहलुओं में जारी किया था, </a:t>
            </a:r>
          </a:p>
        </p:txBody>
      </p:sp>
      <p:sp>
        <p:nvSpPr>
          <p:cNvPr id="604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042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5FC34FAE-C83F-48E0-96E0-6E2D40FE5CD2}"/>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F57D9EE-F84A-4DF7-8C7E-8D933B0AD951}"/>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أتمِّ الطّهُورِ وأسْبغِهِ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with the most complete and ample ritual purity and</a:t>
            </a:r>
          </a:p>
          <a:p>
            <a:pPr marL="342900" indent="-342900" eaLnBrk="1" hangingPunct="1">
              <a:defRPr/>
            </a:pPr>
            <a:endParaRPr lang="en-US" sz="2800" b="1" kern="1200" dirty="0">
              <a:ea typeface="MS Mincho" pitchFamily="49" charset="-128"/>
            </a:endParaRPr>
          </a:p>
          <a:p>
            <a:r>
              <a:rPr lang="ur-PK" sz="2800" dirty="0"/>
              <a:t>انتہائی مکمل اور کافی حد تک خالصتا کے ساتھ</a:t>
            </a:r>
          </a:p>
          <a:p>
            <a:br>
              <a:rPr lang="ur-PK" sz="2800" dirty="0"/>
            </a:br>
            <a:endParaRPr lang="en-US" sz="2800" b="1" kern="1200" dirty="0">
              <a:ea typeface="MS Mincho" pitchFamily="49" charset="-128"/>
            </a:endParaRPr>
          </a:p>
        </p:txBody>
      </p:sp>
      <p:sp>
        <p:nvSpPr>
          <p:cNvPr id="6144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atam-mit-tahuri wa as-baghih</a:t>
            </a:r>
          </a:p>
        </p:txBody>
      </p:sp>
      <p:sp>
        <p:nvSpPr>
          <p:cNvPr id="6144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कामिल और पूरी पाकीज़गी </a:t>
            </a:r>
          </a:p>
        </p:txBody>
      </p:sp>
      <p:sp>
        <p:nvSpPr>
          <p:cNvPr id="614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144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7791366-8123-4AA6-A1D1-FBD5A32F59D1}"/>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20A57532-D582-4BB4-98E3-E0A5AB6750D7}"/>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ولِيجْزِينا على ذلِك جزاء الْمُحْسِنِين</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that He might recompense us for that with the recompense of the good-doers!</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717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liaj-ziana `ala dhalika jaza-al-muh-sinin</a:t>
            </a:r>
          </a:p>
        </p:txBody>
      </p:sp>
      <p:sp>
        <p:nvSpPr>
          <p:cNvPr id="7173"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endParaRPr lang="ar-SA" sz="3200" b="1" dirty="0">
              <a:solidFill>
                <a:schemeClr val="accent2">
                  <a:lumMod val="75000"/>
                </a:schemeClr>
              </a:solidFill>
              <a:latin typeface="Alvi Nastaleeq" pitchFamily="2" charset="-78"/>
              <a:cs typeface="Alvi Nastaleeq" pitchFamily="2" charset="-78"/>
            </a:endParaRPr>
          </a:p>
        </p:txBody>
      </p:sp>
      <p:sp>
        <p:nvSpPr>
          <p:cNvPr id="717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हमें इस शुक्र के बदले में नेकोकारों का अज्र दे। </a:t>
            </a:r>
          </a:p>
        </p:txBody>
      </p:sp>
      <p:sp>
        <p:nvSpPr>
          <p:cNvPr id="71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17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2" name="Rectangle 1"/>
          <p:cNvSpPr/>
          <p:nvPr/>
        </p:nvSpPr>
        <p:spPr>
          <a:xfrm>
            <a:off x="2814550" y="3853190"/>
            <a:ext cx="6715300" cy="523220"/>
          </a:xfrm>
          <a:prstGeom prst="rect">
            <a:avLst/>
          </a:prstGeom>
        </p:spPr>
        <p:txBody>
          <a:bodyPr wrap="none">
            <a:spAutoFit/>
          </a:bodyPr>
          <a:lstStyle/>
          <a:p>
            <a:r>
              <a:rPr lang="ur-PK" sz="2800" dirty="0">
                <a:solidFill>
                  <a:schemeClr val="accent2">
                    <a:lumMod val="75000"/>
                  </a:schemeClr>
                </a:solidFill>
              </a:rPr>
              <a:t>اور ہمیں اس شکر کے بدلہ میں نیکو کاروں کا اجر دے</a:t>
            </a:r>
            <a:endParaRPr lang="en-US" sz="2800" dirty="0">
              <a:solidFill>
                <a:schemeClr val="accent2">
                  <a:lumMod val="75000"/>
                </a:schemeClr>
              </a:solidFill>
            </a:endParaRPr>
          </a:p>
        </p:txBody>
      </p:sp>
      <p:sp>
        <p:nvSpPr>
          <p:cNvPr id="10" name="Text Box 13">
            <a:extLst>
              <a:ext uri="{FF2B5EF4-FFF2-40B4-BE49-F238E27FC236}">
                <a16:creationId xmlns:a16="http://schemas.microsoft.com/office/drawing/2014/main" id="{6D229EEF-393D-4914-BA34-51D77B20A63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 name="Text Box 13">
            <a:extLst>
              <a:ext uri="{FF2B5EF4-FFF2-40B4-BE49-F238E27FC236}">
                <a16:creationId xmlns:a16="http://schemas.microsoft.com/office/drawing/2014/main" id="{3AED01FB-DE67-48B0-8CB0-664FF060DFFC}"/>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وأبْينِ الْخُشُوعِ وأبْلغِهِ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most evident and intense humility!</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سب سے واضح اور شدید عاجزی</a:t>
            </a:r>
            <a:endParaRPr lang="en-US" sz="2800" b="1" kern="1200" dirty="0">
              <a:ea typeface="MS Mincho" pitchFamily="49" charset="-128"/>
            </a:endParaRPr>
          </a:p>
        </p:txBody>
      </p:sp>
      <p:sp>
        <p:nvSpPr>
          <p:cNvPr id="6246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ab-yanil-khushui' wa ab-laghih</a:t>
            </a:r>
          </a:p>
        </p:txBody>
      </p:sp>
      <p:sp>
        <p:nvSpPr>
          <p:cNvPr id="6247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नुमायां व मुकम्मल ख़ुशू व फ़रवतनी के साथ अदा करने वाले हैं। </a:t>
            </a:r>
          </a:p>
        </p:txBody>
      </p:sp>
      <p:sp>
        <p:nvSpPr>
          <p:cNvPr id="624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247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D9A6D631-1C46-4B86-86B2-B024BD6801E4}"/>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23551D79-3D91-493B-8165-919C15894048}"/>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ووفِّقْنا فِيهِ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Give us success in this month to</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اس مہینے میں ہمیں کامیابی دیں</a:t>
            </a:r>
            <a:endParaRPr lang="en-US" sz="2800" b="1" kern="1200" dirty="0">
              <a:ea typeface="MS Mincho" pitchFamily="49" charset="-128"/>
            </a:endParaRPr>
          </a:p>
        </p:txBody>
      </p:sp>
      <p:sp>
        <p:nvSpPr>
          <p:cNvPr id="6349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waf-fiq-na fih</a:t>
            </a:r>
          </a:p>
        </p:txBody>
      </p:sp>
      <p:sp>
        <p:nvSpPr>
          <p:cNvPr id="6349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हमें इस महीने में तौफ़ीक़ दे </a:t>
            </a:r>
          </a:p>
        </p:txBody>
      </p:sp>
      <p:sp>
        <p:nvSpPr>
          <p:cNvPr id="634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349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E8233650-5211-4510-8AC9-1ACCA103ECD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A1849490-238B-4088-9488-B865B89318CB}"/>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لأنْ نصِل أرْحامنا بِالْبِرِّ والصِّلةِ</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tighten our bonds of kin with devotion and gifts,</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اپنے رشتے کو عقیدت اور تحائف سے مضبوط کر</a:t>
            </a:r>
            <a:endParaRPr lang="en-US" sz="2800" b="1" kern="1200" dirty="0">
              <a:ea typeface="MS Mincho" pitchFamily="49" charset="-128"/>
            </a:endParaRPr>
          </a:p>
        </p:txBody>
      </p:sp>
      <p:sp>
        <p:nvSpPr>
          <p:cNvPr id="6451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lian-nasila ar-hamana bil-bir-ri was-silah</a:t>
            </a:r>
          </a:p>
        </p:txBody>
      </p:sp>
      <p:sp>
        <p:nvSpPr>
          <p:cNvPr id="6451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के नेकी व एहसान के ज़रिये अज़ीज़ों के साथ सिलाए रहमी और इनआम</a:t>
            </a:r>
          </a:p>
        </p:txBody>
      </p:sp>
      <p:sp>
        <p:nvSpPr>
          <p:cNvPr id="645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452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DF58530-BD74-499C-BF8E-29D8AB64B92A}"/>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2CA07EBC-2939-4558-A4F6-8CA5468164F0}"/>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وأنْ نتعاهد جِيراننا بِالإفْضالِ والْعطِيّةِ</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attend to our neighbors with bestowal and giving,</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انعام وبخشش سے ہمسایوں کی خبر گیری کریں</a:t>
            </a:r>
            <a:endParaRPr lang="en-US" sz="2800" b="1" kern="1200" dirty="0">
              <a:ea typeface="MS Mincho" pitchFamily="49" charset="-128"/>
            </a:endParaRPr>
          </a:p>
        </p:txBody>
      </p:sp>
      <p:sp>
        <p:nvSpPr>
          <p:cNvPr id="6554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an-nata'ahada jiranana bil-if-dali wal-`ati-yah</a:t>
            </a:r>
          </a:p>
        </p:txBody>
      </p:sp>
      <p:sp>
        <p:nvSpPr>
          <p:cNvPr id="6554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 व बख़्शिश से हमसायों की ख़बरगीरी करें </a:t>
            </a:r>
          </a:p>
        </p:txBody>
      </p:sp>
      <p:sp>
        <p:nvSpPr>
          <p:cNvPr id="655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554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4D3188FC-E90A-4930-B134-CDD514521AB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EDFB716F-A4A8-4BA8-ADE5-C2B41480B80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وأنْ نُخلِّص أمْوالنا مِن التّبِعاتِ</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rid our possessions from claims,</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اپنے اموال کو مظلوموں سے پاک وصاف کریں </a:t>
            </a:r>
            <a:endParaRPr lang="en-US" sz="2800" b="1" kern="1200" dirty="0">
              <a:ea typeface="MS Mincho" pitchFamily="49" charset="-128"/>
            </a:endParaRPr>
          </a:p>
        </p:txBody>
      </p:sp>
      <p:sp>
        <p:nvSpPr>
          <p:cNvPr id="6656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an-nukhal-lisa am-walana minat-tabi`at</a:t>
            </a:r>
          </a:p>
        </p:txBody>
      </p:sp>
      <p:sp>
        <p:nvSpPr>
          <p:cNvPr id="6656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अपने अमवाल को मज़लूमों से </a:t>
            </a:r>
          </a:p>
        </p:txBody>
      </p:sp>
      <p:sp>
        <p:nvSpPr>
          <p:cNvPr id="665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656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53AE1CAA-59A7-4BF7-B95F-FE6F04361A08}"/>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8431A58C-751B-4DE5-8A0C-9CBE1A357066}"/>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وأنْ نُطهِّرها بِإخْراجِ </a:t>
            </a:r>
            <a:r>
              <a:rPr lang="ar-SA" sz="6600" kern="1200" dirty="0" err="1">
                <a:latin typeface="Arabic Typesetting" panose="03020402040406030203" pitchFamily="66" charset="-78"/>
                <a:ea typeface="+mn-ea"/>
                <a:cs typeface="Arabic Typesetting" panose="03020402040406030203" pitchFamily="66" charset="-78"/>
              </a:rPr>
              <a:t>الزّكواتِ</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purify them through paying the alms,</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a:ea typeface="MS Mincho" pitchFamily="49" charset="-128"/>
            </a:endParaRPr>
          </a:p>
          <a:p>
            <a:pPr marL="342900" indent="-342900" eaLnBrk="1" hangingPunct="1">
              <a:defRPr/>
            </a:pPr>
            <a:r>
              <a:rPr lang="ur-PK" sz="2800"/>
              <a:t>ورزکوة </a:t>
            </a:r>
            <a:r>
              <a:rPr lang="ur-PK" sz="2800" dirty="0"/>
              <a:t>دے کر انہیں پاکیزہ وطیب بنا لیں </a:t>
            </a:r>
            <a:endParaRPr lang="en-US" sz="2800" b="1" kern="1200" dirty="0">
              <a:ea typeface="MS Mincho" pitchFamily="49" charset="-128"/>
            </a:endParaRPr>
          </a:p>
        </p:txBody>
      </p:sp>
      <p:sp>
        <p:nvSpPr>
          <p:cNvPr id="6758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an-nutah-hiraha biikh-rajiz-zakawat</a:t>
            </a:r>
          </a:p>
        </p:txBody>
      </p:sp>
      <p:sp>
        <p:nvSpPr>
          <p:cNvPr id="6759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पाक व साफ़ करें और ज़कात देकर उन्हें पाकीज़ा तय्यब बना लें </a:t>
            </a:r>
          </a:p>
        </p:txBody>
      </p:sp>
      <p:sp>
        <p:nvSpPr>
          <p:cNvPr id="675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759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4471C66E-E22E-4735-A297-122D20CF77E4}"/>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D6FBB4E4-47C0-473B-BE9C-EC81C921B123}"/>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وأنْ نُراجِع منْ هاجرنا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go back to him who has gone far from us,</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یہ کہ جو ہم سے علیحدگی اختیار کرے </a:t>
            </a:r>
            <a:endParaRPr lang="en-US" sz="2800" b="1" kern="1200" dirty="0">
              <a:ea typeface="MS Mincho" pitchFamily="49" charset="-128"/>
            </a:endParaRPr>
          </a:p>
        </p:txBody>
      </p:sp>
      <p:sp>
        <p:nvSpPr>
          <p:cNvPr id="6861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an-nuraji`a man hajarana</a:t>
            </a:r>
          </a:p>
        </p:txBody>
      </p:sp>
      <p:sp>
        <p:nvSpPr>
          <p:cNvPr id="6861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यह के जो हमसे अलाहेदगी इख़्तियार करे उसकी तरफ़ दस्ते मसालेहत बढ़ाएं, </a:t>
            </a:r>
          </a:p>
        </p:txBody>
      </p:sp>
      <p:sp>
        <p:nvSpPr>
          <p:cNvPr id="686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861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021CE11-7995-4192-8FFF-EEF4FDDEF4B5}"/>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09BEA04-39DA-41DB-811E-DE06BB73406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وأنْ نُنْصِف منْ ظلمنا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treat justly him who has wronged us,</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اس کی طرف دست مصالحت بڑھا ئیں، </a:t>
            </a:r>
            <a:endParaRPr lang="en-US" sz="2800" b="1" kern="1200" dirty="0">
              <a:ea typeface="MS Mincho" pitchFamily="49" charset="-128"/>
            </a:endParaRPr>
          </a:p>
        </p:txBody>
      </p:sp>
      <p:sp>
        <p:nvSpPr>
          <p:cNvPr id="6963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an-nunsifa man zalamana</a:t>
            </a:r>
          </a:p>
        </p:txBody>
      </p:sp>
      <p:sp>
        <p:nvSpPr>
          <p:cNvPr id="6963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जो हम पर ज़ुल्म करे उस से इन्साफ़ बरतें </a:t>
            </a:r>
          </a:p>
        </p:txBody>
      </p:sp>
      <p:sp>
        <p:nvSpPr>
          <p:cNvPr id="696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6964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FB3077E9-F95B-4759-9D45-C922FA1350B8}"/>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E069ABC-BF48-4680-B859-8F62E250650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وأنْ نُسالِم منْ عادانا</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make peace with him who shows enmity toward us</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جو ہم پر ظلم کرے اس سے انصاف برتیں</a:t>
            </a:r>
            <a:endParaRPr lang="en-US" sz="2800" b="1" kern="1200" dirty="0">
              <a:ea typeface="MS Mincho" pitchFamily="49" charset="-128"/>
            </a:endParaRPr>
          </a:p>
        </p:txBody>
      </p:sp>
      <p:sp>
        <p:nvSpPr>
          <p:cNvPr id="7066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an-nusalima man `adana</a:t>
            </a:r>
          </a:p>
        </p:txBody>
      </p:sp>
      <p:sp>
        <p:nvSpPr>
          <p:cNvPr id="7066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जो हमसे दुश्मनी करे उससे सुलह व सफ़ाई करें </a:t>
            </a:r>
          </a:p>
        </p:txBody>
      </p:sp>
      <p:sp>
        <p:nvSpPr>
          <p:cNvPr id="706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066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942B60F2-1368-47B1-87AF-17C0F6F7029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3ABA0F27-7ED0-40BD-94D9-6AFC186BE828}"/>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حاشا منْ عُودِي فِيك ولك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(except him who is regarded as an enemy in You and for You, for he is</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7168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hasha man `uwdia fika wa lak</a:t>
            </a:r>
          </a:p>
        </p:txBody>
      </p:sp>
      <p:sp>
        <p:nvSpPr>
          <p:cNvPr id="71685"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r>
              <a:rPr lang="ur-PK" sz="3200" dirty="0">
                <a:solidFill>
                  <a:schemeClr val="accent2">
                    <a:lumMod val="75000"/>
                  </a:schemeClr>
                </a:solidFill>
              </a:rPr>
              <a:t>جو ہم سے دشمنی کرے اس سے صلح وصفائی کریں</a:t>
            </a:r>
            <a:r>
              <a:rPr lang="en-US" sz="3200" b="1" dirty="0">
                <a:solidFill>
                  <a:schemeClr val="accent2">
                    <a:lumMod val="75000"/>
                  </a:schemeClr>
                </a:solidFill>
                <a:latin typeface="Alvi Nastaleeq" pitchFamily="2" charset="-78"/>
                <a:cs typeface="Alvi Nastaleeq" pitchFamily="2" charset="-78"/>
              </a:rPr>
              <a:t>U</a:t>
            </a:r>
            <a:endParaRPr lang="ar-SA" sz="3200" b="1" dirty="0">
              <a:solidFill>
                <a:schemeClr val="accent2">
                  <a:lumMod val="75000"/>
                </a:schemeClr>
              </a:solidFill>
              <a:latin typeface="Alvi Nastaleeq" pitchFamily="2" charset="-78"/>
              <a:cs typeface="Alvi Nastaleeq" pitchFamily="2" charset="-78"/>
            </a:endParaRPr>
          </a:p>
        </p:txBody>
      </p:sp>
      <p:sp>
        <p:nvSpPr>
          <p:cNvPr id="7168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सिवाए उसके जिससे तेरे लिये और तेरी ख़ातिर दुश्मनी की गयी हो। </a:t>
            </a:r>
          </a:p>
        </p:txBody>
      </p:sp>
      <p:sp>
        <p:nvSpPr>
          <p:cNvPr id="716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168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B38B2B9D-16B1-48C4-958F-5EA6AE6DCCC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1EE5554-8086-4505-A264-7A7A9CBBDDB9}"/>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والْحمْدُ لِلّهِ الّذِي</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And praise belongs to Allah who</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اس اللہ کے لیے حمد ستائش ہے</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819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wal-ham-du lil-lahil-ladhi</a:t>
            </a:r>
          </a:p>
        </p:txBody>
      </p:sp>
      <p:sp>
        <p:nvSpPr>
          <p:cNvPr id="819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उस अल्लाह तआला के लिये हम्द </a:t>
            </a:r>
          </a:p>
        </p:txBody>
      </p:sp>
      <p:sp>
        <p:nvSpPr>
          <p:cNvPr id="81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20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03A834B-FF6E-4032-8E31-12116465F5B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2977EEB6-2824-42BC-BF6C-DA49447B93CB}"/>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فإنّهُ الْعدُوُّ الّذِي لا نُوالِيهِ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enemy whom we will not befriend,</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7270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fa innahu al-`adu-wul-ladhi la nuwalih</a:t>
            </a:r>
            <a:endParaRPr lang="fi-FI" sz="2000" b="1" i="1">
              <a:solidFill>
                <a:srgbClr val="000066"/>
              </a:solidFill>
              <a:ea typeface="MS Mincho" pitchFamily="49" charset="-128"/>
            </a:endParaRPr>
          </a:p>
        </p:txBody>
      </p:sp>
      <p:sp>
        <p:nvSpPr>
          <p:cNvPr id="72709"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r>
              <a:rPr lang="en-US" sz="3200" b="1" dirty="0">
                <a:solidFill>
                  <a:schemeClr val="accent2">
                    <a:lumMod val="75000"/>
                  </a:schemeClr>
                </a:solidFill>
                <a:latin typeface="Alvi Nastaleeq" pitchFamily="2" charset="-78"/>
                <a:cs typeface="Alvi Nastaleeq" pitchFamily="2" charset="-78"/>
              </a:rPr>
              <a:t>U</a:t>
            </a:r>
            <a:r>
              <a:rPr lang="ur-PK" sz="3200" dirty="0">
                <a:solidFill>
                  <a:schemeClr val="accent2">
                    <a:lumMod val="75000"/>
                  </a:schemeClr>
                </a:solidFill>
              </a:rPr>
              <a:t>سوائے اس کے جس سے تیرے لیے اور تیری خاطر دشمنی کی گئی ہو</a:t>
            </a:r>
            <a:endParaRPr lang="ar-SA" sz="3200" b="1" dirty="0">
              <a:solidFill>
                <a:schemeClr val="accent2">
                  <a:lumMod val="75000"/>
                </a:schemeClr>
              </a:solidFill>
              <a:latin typeface="Alvi Nastaleeq" pitchFamily="2" charset="-78"/>
              <a:cs typeface="Alvi Nastaleeq" pitchFamily="2" charset="-78"/>
            </a:endParaRPr>
          </a:p>
        </p:txBody>
      </p:sp>
      <p:sp>
        <p:nvSpPr>
          <p:cNvPr id="7271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क्योंके वह ऐसा दुश्मन है जिसे हम दोस्त नहीं रख सकते </a:t>
            </a:r>
          </a:p>
        </p:txBody>
      </p:sp>
      <p:sp>
        <p:nvSpPr>
          <p:cNvPr id="727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271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0A1D8DC8-571E-4A71-8F25-47216ED5A815}"/>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DCA4A23-9027-4816-B4C5-2358C9AF324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والْحِزْبُ الّذِي لا نُصافِيهِ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the party whom we will not hold dear), and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کیونکہ وہ ایسا دشمن ہے</a:t>
            </a:r>
            <a:endParaRPr lang="en-US" sz="2800" b="1" kern="1200" dirty="0">
              <a:ea typeface="MS Mincho" pitchFamily="49" charset="-128"/>
            </a:endParaRPr>
          </a:p>
        </p:txBody>
      </p:sp>
      <p:sp>
        <p:nvSpPr>
          <p:cNvPr id="7373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wal-hiz-bul-ladhi la nusafih</a:t>
            </a:r>
          </a:p>
        </p:txBody>
      </p:sp>
      <p:sp>
        <p:nvSpPr>
          <p:cNvPr id="7373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ऐसे गिरोह का (फ़र्द) है जिससे हम साफ़ नहीं हो सकते। </a:t>
            </a:r>
          </a:p>
        </p:txBody>
      </p:sp>
      <p:sp>
        <p:nvSpPr>
          <p:cNvPr id="737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373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9E85CEA0-5CEA-4331-B670-961FC544C21E}"/>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C06D3BF1-FE42-490B-BD98-2242D2996760}"/>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وأنْ نتقرّب إليْك فِيهِ مِن الأعْمالِ الزّاكِيةِ بِما تُطهِّرُنا بِهِ مِن الذُّنُوبِ</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seek nearness to You through blameless works which will purify us from sins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جسے ہم دوست نہیں رکھ سکتے اور ایسے گروہ کا (فرد) ہے جس سے ہم صاف نہیں ہو سکتے</a:t>
            </a:r>
            <a:endParaRPr lang="en-US" sz="2800" b="1" kern="1200" dirty="0">
              <a:ea typeface="MS Mincho" pitchFamily="49" charset="-128"/>
            </a:endParaRPr>
          </a:p>
        </p:txBody>
      </p:sp>
      <p:sp>
        <p:nvSpPr>
          <p:cNvPr id="7475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an-nataqar-raba ilay-ka fihi minal-a'-maliz-zakiati bima tutah-hiruna bihi minadh-dhunub</a:t>
            </a:r>
          </a:p>
        </p:txBody>
      </p:sp>
      <p:sp>
        <p:nvSpPr>
          <p:cNvPr id="7475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हमें इस महीने में ऐसे पाक व पाकीज़ा आमाल के वसीले से तक़र्रूब हासिल करने की तौफ़ीक़ दे </a:t>
            </a:r>
          </a:p>
        </p:txBody>
      </p:sp>
      <p:sp>
        <p:nvSpPr>
          <p:cNvPr id="747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476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Tree>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وتعْصِمُنا فِيهِ مِمّا نسْتأْنِفُ مِن الْعُيُوبِ</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preserve us from renewing faults,</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ہمیں اس مہینہ میں ایسے پاک وپاکیزہ اعمال کے وسیلہ سے تقرب حاصل کرنے کی توفیق دے </a:t>
            </a:r>
            <a:endParaRPr lang="en-US" sz="2800" b="1" kern="1200" dirty="0">
              <a:ea typeface="MS Mincho" pitchFamily="49" charset="-128"/>
            </a:endParaRPr>
          </a:p>
        </p:txBody>
      </p:sp>
      <p:sp>
        <p:nvSpPr>
          <p:cNvPr id="7578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ta'-simuna fihi mim-ma nas-ta-nifu minal-`uyub</a:t>
            </a:r>
          </a:p>
        </p:txBody>
      </p:sp>
      <p:sp>
        <p:nvSpPr>
          <p:cNvPr id="7578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जिनके ज़रिये तू हमें गुनाहों से पाक कर दे और अज़ सरे नौ बुराइयों के इरतेकाब से बचा ले जाए। </a:t>
            </a:r>
          </a:p>
        </p:txBody>
      </p:sp>
      <p:sp>
        <p:nvSpPr>
          <p:cNvPr id="757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578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34D67174-3D11-45FE-B080-85D0315382FA}"/>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805B21DA-BC9B-42B0-8F10-9B265281C822}"/>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47800" y="666751"/>
            <a:ext cx="93726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حتّى لا يُورِد عليْك أحدٌ مِنْ ملائِكتِك إلاّ دُون ما نُورِدُ مِنْ أبْوابِ الطّاعةِ لك وأنْواعِ الْقُرْبةِ إليْك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400" b="1" kern="1200" dirty="0">
                <a:ea typeface="MS Mincho" pitchFamily="49" charset="-128"/>
              </a:rPr>
              <a:t>so that none of Your angels will bring for You the kinds of obedience and sorts of nearness-seeking unless they be less than what we bring!</a:t>
            </a:r>
          </a:p>
          <a:p>
            <a:pPr marL="342900" indent="-342900" eaLnBrk="1" hangingPunct="1">
              <a:defRPr/>
            </a:pPr>
            <a:r>
              <a:rPr lang="ur-PK" sz="2400" dirty="0"/>
              <a:t>جن کے ذریعہ تو ہمیں گناہوں سے پاک کر دے اور از سر نو برائیوں کے ارتکاب سے بچا لے جائے، یہاں تک کہ فرشتے تیری بارگاہ میں جو اعمال نامے پیش کریں وہ ہماری ہر قسم کی اطاعتوں اور ہر نوع کی عبادت کے مقابلہ میں سبک ہوں۔ </a:t>
            </a:r>
            <a:endParaRPr lang="en-US" sz="2400" b="1" kern="1200" dirty="0">
              <a:ea typeface="MS Mincho" pitchFamily="49" charset="-128"/>
            </a:endParaRPr>
          </a:p>
        </p:txBody>
      </p:sp>
      <p:sp>
        <p:nvSpPr>
          <p:cNvPr id="7680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hatta la yurida `alay-ka ahadum-mim-mala-ikatika il-la duna ma nuridu min ab-wabit-ta'ti laka wa anwai'l-qur-bati ilayka</a:t>
            </a:r>
          </a:p>
        </p:txBody>
      </p:sp>
      <p:sp>
        <p:nvSpPr>
          <p:cNvPr id="7680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यहां तक के फ़रिश्ते तेरे तेरी बारगाह में जो आमाल नामे पेश करें वह हमारी हर क़िस्म की इताअतों और हर नौअ की इबादत के मुक़ाबले में सुबुक हों। </a:t>
            </a:r>
          </a:p>
        </p:txBody>
      </p:sp>
      <p:sp>
        <p:nvSpPr>
          <p:cNvPr id="768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680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43744DE-637A-478C-A436-BCD3A814B06B}"/>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49524141-B561-4655-9168-15761E6D49F5}"/>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اللّهُمّ إنِّي أسْألُك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Allah, I </a:t>
            </a:r>
            <a:r>
              <a:rPr lang="en-US" sz="2800" b="1" kern="1200">
                <a:ea typeface="MS Mincho" pitchFamily="49" charset="-128"/>
              </a:rPr>
              <a:t>ask You</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اے اللہ ! میں تجھ سے</a:t>
            </a:r>
            <a:endParaRPr lang="en-US" sz="2800" b="1" kern="1200" dirty="0">
              <a:ea typeface="MS Mincho" pitchFamily="49" charset="-128"/>
            </a:endParaRPr>
          </a:p>
        </p:txBody>
      </p:sp>
      <p:sp>
        <p:nvSpPr>
          <p:cNvPr id="7782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allahumma inni as-aluka</a:t>
            </a:r>
          </a:p>
        </p:txBody>
      </p:sp>
      <p:sp>
        <p:nvSpPr>
          <p:cNvPr id="7783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ऐ अल्लाह मैं तुझसे </a:t>
            </a:r>
          </a:p>
        </p:txBody>
      </p:sp>
      <p:sp>
        <p:nvSpPr>
          <p:cNvPr id="778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783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C5CBFFE0-BCDC-4552-AC81-41C8AB5C78DD}"/>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1D18A96-1CBB-4CE3-A98E-1FBAC61BB19C}"/>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بِحقِّ هذا الشّهْرِ</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by the right of this month</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اس مہینہ کے حق وحرمت</a:t>
            </a:r>
            <a:endParaRPr lang="en-US" sz="2800" b="1" kern="1200" dirty="0">
              <a:ea typeface="MS Mincho" pitchFamily="49" charset="-128"/>
            </a:endParaRPr>
          </a:p>
        </p:txBody>
      </p:sp>
      <p:sp>
        <p:nvSpPr>
          <p:cNvPr id="7885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bihaq-qi hadhash-shah-r</a:t>
            </a:r>
          </a:p>
        </p:txBody>
      </p:sp>
      <p:sp>
        <p:nvSpPr>
          <p:cNvPr id="7885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इस महीने के हक़ </a:t>
            </a:r>
          </a:p>
        </p:txBody>
      </p:sp>
      <p:sp>
        <p:nvSpPr>
          <p:cNvPr id="788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885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C22FCC74-ADDA-4B96-A9A4-4DEF760E1CB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C37CFC8B-6A69-4BD9-A03E-2EE51751E2A2}"/>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وبِحقِّ منْ تعبّد لك فِيهِ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and by the right of him who worships You within it</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سوال کرتا ہوں</a:t>
            </a:r>
            <a:r>
              <a:rPr lang="en-US" sz="2800" dirty="0"/>
              <a:t> </a:t>
            </a:r>
            <a:r>
              <a:rPr lang="ur-PK" sz="2800" dirty="0"/>
              <a:t>اور نیز ان لوگوں کا واسطہ دے کر</a:t>
            </a:r>
            <a:endParaRPr lang="en-US" sz="2800" b="1" kern="1200" dirty="0">
              <a:ea typeface="MS Mincho" pitchFamily="49" charset="-128"/>
            </a:endParaRPr>
          </a:p>
        </p:txBody>
      </p:sp>
      <p:sp>
        <p:nvSpPr>
          <p:cNvPr id="7987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bihaq-qi man ta'b-bada laka fihi</a:t>
            </a:r>
          </a:p>
        </p:txBody>
      </p:sp>
      <p:sp>
        <p:nvSpPr>
          <p:cNvPr id="7987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व हुरमत और नीज़ उन लोगों का वास्ता देकर सवाल करता हूं </a:t>
            </a:r>
          </a:p>
        </p:txBody>
      </p:sp>
      <p:sp>
        <p:nvSpPr>
          <p:cNvPr id="798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7988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F1ED9CE-C3AF-4850-A28D-882298315B2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1494CE31-C5D6-4697-97C2-BF85FFE7DB4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مِنِ ابْتِدائِهِ إلى وقْتِ فنائِهِ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from its beginning to the time of its passing,</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جنہوں نے اس مہینہ میں شروع سے لے کر اس کے ختم ہونے تک تیری عبادت کی ہو</a:t>
            </a:r>
            <a:endParaRPr lang="en-US" sz="2800" b="1" kern="1200" dirty="0">
              <a:ea typeface="MS Mincho" pitchFamily="49" charset="-128"/>
            </a:endParaRPr>
          </a:p>
        </p:txBody>
      </p:sp>
      <p:sp>
        <p:nvSpPr>
          <p:cNvPr id="8090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mini ab-tida-ihi ila waq-ti fana-ih</a:t>
            </a:r>
            <a:endParaRPr lang="fi-FI" sz="2000" b="1" i="1">
              <a:solidFill>
                <a:srgbClr val="000066"/>
              </a:solidFill>
              <a:ea typeface="MS Mincho" pitchFamily="49" charset="-128"/>
            </a:endParaRPr>
          </a:p>
        </p:txBody>
      </p:sp>
      <p:sp>
        <p:nvSpPr>
          <p:cNvPr id="8090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जिन्होंने इस महीने में शुरू से लेकर इसके ख़त्म होने तक </a:t>
            </a:r>
          </a:p>
        </p:txBody>
      </p:sp>
      <p:sp>
        <p:nvSpPr>
          <p:cNvPr id="809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090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F7E4A51F-5472-409E-9089-6489A52CC046}"/>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66BE75B-E7E8-4AFC-975E-0E35C5E218AD}"/>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مِنْ ملكٍ قرّبْتهُ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whether angel You have brought nigh to You,</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وہ مقرب بارگاہ فرشتہ ہو</a:t>
            </a:r>
            <a:endParaRPr lang="en-US" sz="2800" b="1" kern="1200" dirty="0">
              <a:ea typeface="MS Mincho" pitchFamily="49" charset="-128"/>
            </a:endParaRPr>
          </a:p>
        </p:txBody>
      </p:sp>
      <p:sp>
        <p:nvSpPr>
          <p:cNvPr id="8192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mim-malakin qar-rab-tah</a:t>
            </a:r>
          </a:p>
        </p:txBody>
      </p:sp>
      <p:sp>
        <p:nvSpPr>
          <p:cNvPr id="8192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तेरी इबादत की हो वह मुक़र्रब बारगाह फ़रिश्ता हो </a:t>
            </a:r>
          </a:p>
        </p:txBody>
      </p:sp>
      <p:sp>
        <p:nvSpPr>
          <p:cNvPr id="819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192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F1B6CE15-79C9-4A9D-849A-BE7C6A7910EC}"/>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F943693-86D3-4596-88F1-DAA54F3B1E15}"/>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حبانا بِدِينِهِ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showed favor to us through His religion,</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جس نے ہمیں اپنا دین عطا کیا</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922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habana bidinih</a:t>
            </a:r>
          </a:p>
        </p:txBody>
      </p:sp>
      <p:sp>
        <p:nvSpPr>
          <p:cNvPr id="922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व सताइश है जिसने हमें अपना दीन अता किया </a:t>
            </a:r>
          </a:p>
        </p:txBody>
      </p:sp>
      <p:sp>
        <p:nvSpPr>
          <p:cNvPr id="92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22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E0BA5BAC-C545-4C8E-B3DC-390DDDA0429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E166A549-4EE2-4C41-B639-8561F54313D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أوْ نبِيٍّ أرْسلْتهُ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prophet You have sent,</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یا نبی مرسل</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8294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aw nabi-yin ar-sal-tah</a:t>
            </a:r>
          </a:p>
        </p:txBody>
      </p:sp>
      <p:sp>
        <p:nvSpPr>
          <p:cNvPr id="8295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या नबी मुरसल </a:t>
            </a:r>
          </a:p>
        </p:txBody>
      </p:sp>
      <p:sp>
        <p:nvSpPr>
          <p:cNvPr id="829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295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8B978F6D-919E-45C1-9320-0FD985E2283B}"/>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BDC2AFCC-8FC4-45E3-8EE1-E5F9282681C2}"/>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أوْ عبْدٍ صالِحٍ اخْتصصْتهُ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or righteous servant You have singled out,</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یا </a:t>
            </a:r>
            <a:r>
              <a:rPr lang="ur-PK" sz="2800"/>
              <a:t>کوئی مرد </a:t>
            </a:r>
            <a:r>
              <a:rPr lang="ur-PK" sz="2800" dirty="0"/>
              <a:t>صالح وبرگزیدہ </a:t>
            </a:r>
            <a:endParaRPr lang="en-US" sz="2800" b="1" kern="1200" dirty="0">
              <a:ea typeface="MS Mincho" pitchFamily="49" charset="-128"/>
            </a:endParaRPr>
          </a:p>
        </p:txBody>
      </p:sp>
      <p:sp>
        <p:nvSpPr>
          <p:cNvPr id="8397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aw `ab-din salihin akh-tasas-tah</a:t>
            </a:r>
          </a:p>
        </p:txBody>
      </p:sp>
      <p:sp>
        <p:nvSpPr>
          <p:cNvPr id="8397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या कोई मर्द सालेह व बरगुज़ीदा </a:t>
            </a:r>
          </a:p>
        </p:txBody>
      </p:sp>
      <p:sp>
        <p:nvSpPr>
          <p:cNvPr id="839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397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EE8DFB4A-E479-4DB3-95CB-57108B900C83}"/>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A6F8B3E1-A690-4063-9CAE-A110D3746B4F}"/>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أنْ تُصلِّي على مُحمّدٍ </a:t>
            </a:r>
            <a:r>
              <a:rPr lang="ar-SA" sz="6600" kern="1200" dirty="0" err="1">
                <a:latin typeface="Arabic Typesetting" panose="03020402040406030203" pitchFamily="66" charset="-78"/>
                <a:ea typeface="+mn-ea"/>
                <a:cs typeface="Arabic Typesetting" panose="03020402040406030203" pitchFamily="66" charset="-78"/>
              </a:rPr>
              <a:t>وآلِهِ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that You bless Muhammad and his Household,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کہ تو محمد اور ان کی آل پر رحمت نازل فرمائے</a:t>
            </a:r>
            <a:endParaRPr lang="en-US" sz="2800" b="1" kern="1200" dirty="0">
              <a:ea typeface="MS Mincho" pitchFamily="49" charset="-128"/>
            </a:endParaRPr>
          </a:p>
        </p:txBody>
      </p:sp>
      <p:sp>
        <p:nvSpPr>
          <p:cNvPr id="8499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pt-BR" sz="2000" b="1" i="1">
                <a:solidFill>
                  <a:srgbClr val="000066"/>
                </a:solidFill>
                <a:ea typeface="MS Mincho" pitchFamily="49" charset="-128"/>
              </a:rPr>
              <a:t>an tusal-lia `ala muham-madiw-wa alih</a:t>
            </a:r>
            <a:endParaRPr lang="fi-FI" sz="2000" b="1" i="1">
              <a:solidFill>
                <a:srgbClr val="000066"/>
              </a:solidFill>
              <a:ea typeface="MS Mincho" pitchFamily="49" charset="-128"/>
            </a:endParaRPr>
          </a:p>
        </p:txBody>
      </p:sp>
      <p:sp>
        <p:nvSpPr>
          <p:cNvPr id="8499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के तू  मोहम्मद (स0) और उनकी आल (अ0) पर रहमत नाज़िल फ़रमाए </a:t>
            </a:r>
          </a:p>
        </p:txBody>
      </p:sp>
      <p:sp>
        <p:nvSpPr>
          <p:cNvPr id="849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500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148D7EE9-FD8E-4C84-BD2A-31BCD5586238}"/>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6537F86-E853-4377-BCBB-B250289C0D92}"/>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وأهِّلْنا فِيهِ لِما وعدْت أوْلِياءك مِنْ كرامتِك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make us worthy of the generosity You have promised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جس عزت وکرامت کا تو نے اپنے دوستوں سے وعدہ کیا</a:t>
            </a:r>
            <a:endParaRPr lang="en-US" sz="2800" b="1" kern="1200" dirty="0">
              <a:ea typeface="MS Mincho" pitchFamily="49" charset="-128"/>
            </a:endParaRPr>
          </a:p>
        </p:txBody>
      </p:sp>
      <p:sp>
        <p:nvSpPr>
          <p:cNvPr id="8602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ah-hil-na fihi lima wa't-ta aw-lia-aka min karamatik</a:t>
            </a:r>
          </a:p>
        </p:txBody>
      </p:sp>
      <p:sp>
        <p:nvSpPr>
          <p:cNvPr id="8602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जिस इज़्ज़त व करामत का तूने अपने दोस्तों से वादा किया है</a:t>
            </a:r>
          </a:p>
        </p:txBody>
      </p:sp>
      <p:sp>
        <p:nvSpPr>
          <p:cNvPr id="860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602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F031EEAB-AAC6-4FE0-B68E-46A20F5886B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7370A28E-36B2-4189-BF47-A21C603AEBAD}"/>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وأوْجِبْ لنا فِيهِ ما أوْجبْت لأهْلِ الْمُبالغةِ فِي طاعتِك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make incumbent for us what You have made incumbent for those who go to great lengths in obeying You</a:t>
            </a:r>
            <a:r>
              <a:rPr lang="en-US" sz="2800" b="1" kern="1200">
                <a:ea typeface="MS Mincho" pitchFamily="49" charset="-128"/>
              </a:rPr>
              <a:t>,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اس کا ہمیں اہل بنا اورجو انتہائی اطاعت کرنے والوں کے لیے تو نے اجر مقرر کیا ہے وہ ہمارے لیے بھی مقرر فرما اور </a:t>
            </a:r>
            <a:endParaRPr lang="en-US" sz="2800" b="1" kern="1200" dirty="0">
              <a:ea typeface="MS Mincho" pitchFamily="49" charset="-128"/>
            </a:endParaRPr>
          </a:p>
        </p:txBody>
      </p:sp>
      <p:sp>
        <p:nvSpPr>
          <p:cNvPr id="8704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aw-jib lana fihi ma aw-jab-ta liah-lil-mubalaghati fi ta'tik</a:t>
            </a:r>
          </a:p>
        </p:txBody>
      </p:sp>
      <p:sp>
        <p:nvSpPr>
          <p:cNvPr id="8704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उसका हमें अहल बना और जो इन्तेहाई इताअत करने वालों के लिये तूने अज्र मुक़र्रर किया है वह हमारे लिये मुक़र्रर फ़रमा </a:t>
            </a:r>
          </a:p>
        </p:txBody>
      </p:sp>
      <p:sp>
        <p:nvSpPr>
          <p:cNvPr id="870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704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BAD24B84-22D1-4527-AF9A-A4044A3406F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9B4330D7-3AFB-4412-BC75-7884DEB8E418}"/>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واجْعلْنا فِي نظْمِ منِ اسْتحقّ الرّفِيع الأعْلى بِرحْمتِك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place us in the ranks of those who deserve through Your mercy the highest elevation!</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ہمیں اپنی رحمت سے ان لوگوں میں شامل کر جنہوں نے بلند ترین مرتبہ کا استحقاق پیدا کیا</a:t>
            </a:r>
            <a:endParaRPr lang="en-US" sz="2800" b="1" kern="1200" dirty="0">
              <a:ea typeface="MS Mincho" pitchFamily="49" charset="-128"/>
            </a:endParaRPr>
          </a:p>
        </p:txBody>
      </p:sp>
      <p:sp>
        <p:nvSpPr>
          <p:cNvPr id="8806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waj-`al-na fi naz-mi mani as-tahaq-qar-rafi`al-a'-la birah-matik</a:t>
            </a:r>
            <a:endParaRPr lang="fi-FI" sz="2000" b="1" i="1">
              <a:solidFill>
                <a:srgbClr val="000066"/>
              </a:solidFill>
              <a:ea typeface="MS Mincho" pitchFamily="49" charset="-128"/>
            </a:endParaRPr>
          </a:p>
        </p:txBody>
      </p:sp>
      <p:sp>
        <p:nvSpPr>
          <p:cNvPr id="8807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हमें अपनी रहमत से उन लोगों में शामिल कर जिन्होंने बलन्दतरीन मर्तबे का इस्तेहक़ाक़ पैदा किया। </a:t>
            </a:r>
          </a:p>
        </p:txBody>
      </p:sp>
      <p:sp>
        <p:nvSpPr>
          <p:cNvPr id="880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807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A28B4A5-7015-429C-A666-AC8FBF22C178}"/>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61F50978-869F-4DAA-B465-AC938D914F5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اللّهُمّ صلِّ على مُحمّدٍ </a:t>
            </a:r>
            <a:r>
              <a:rPr lang="ar-SA" sz="6600" kern="1200" dirty="0" err="1">
                <a:latin typeface="Arabic Typesetting" panose="03020402040406030203" pitchFamily="66" charset="-78"/>
                <a:ea typeface="+mn-ea"/>
                <a:cs typeface="Arabic Typesetting" panose="03020402040406030203" pitchFamily="66" charset="-78"/>
              </a:rPr>
              <a:t>وآلِهِ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Allah, bless Muhammad and his Household,</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اے اللہ ! محمد اور ان کی آ ل پر رحمت نازل فرما </a:t>
            </a:r>
            <a:endParaRPr lang="en-US" sz="2800" b="1" kern="1200" dirty="0">
              <a:ea typeface="MS Mincho" pitchFamily="49" charset="-128"/>
            </a:endParaRPr>
          </a:p>
        </p:txBody>
      </p:sp>
      <p:sp>
        <p:nvSpPr>
          <p:cNvPr id="8909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allahumma salli `ala muham-madiw-wa alih</a:t>
            </a:r>
          </a:p>
        </p:txBody>
      </p:sp>
      <p:sp>
        <p:nvSpPr>
          <p:cNvPr id="8909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ऐ अल्लाह। मोहम्मद (स0) और उनकी आल (अ0) पर रहमत नाज़िल फ़रमा </a:t>
            </a:r>
          </a:p>
        </p:txBody>
      </p:sp>
      <p:sp>
        <p:nvSpPr>
          <p:cNvPr id="890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8909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F498F57-D70E-44A4-937D-0CA65533B24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B6DD0435-EDC2-44D0-8A60-0C4F631F1AF3}"/>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وجنِّبْنا الإلْحاد فِي توْحِيدِك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Turn us aside from deviation in professing Your Unity,</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ہمیں اس چیز سے بچائے رکھ کہ ہم توحید میں کج اندیشی</a:t>
            </a:r>
            <a:endParaRPr lang="en-US" sz="2800" b="1" kern="1200" dirty="0">
              <a:ea typeface="MS Mincho" pitchFamily="49" charset="-128"/>
            </a:endParaRPr>
          </a:p>
        </p:txBody>
      </p:sp>
      <p:sp>
        <p:nvSpPr>
          <p:cNvPr id="9011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it-IT" sz="2000" b="1" i="1">
                <a:solidFill>
                  <a:srgbClr val="000066"/>
                </a:solidFill>
                <a:ea typeface="MS Mincho" pitchFamily="49" charset="-128"/>
              </a:rPr>
              <a:t>wa jannibna al-il-hada fi taw-hidik</a:t>
            </a:r>
            <a:endParaRPr lang="fi-FI" sz="2000" b="1" i="1">
              <a:solidFill>
                <a:srgbClr val="000066"/>
              </a:solidFill>
              <a:ea typeface="MS Mincho" pitchFamily="49" charset="-128"/>
            </a:endParaRPr>
          </a:p>
        </p:txBody>
      </p:sp>
      <p:sp>
        <p:nvSpPr>
          <p:cNvPr id="9011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हमें इस चीज़ से बचाए रख के हम तौहीद में कज अन्देशी तेरी तमजीद</a:t>
            </a:r>
          </a:p>
        </p:txBody>
      </p:sp>
      <p:sp>
        <p:nvSpPr>
          <p:cNvPr id="901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012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1C3159D9-1943-4CDC-A3B1-8C3573DEFEC3}"/>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F54B3B4B-96FE-4284-AC6B-F7D105084EC6}"/>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والتّقْصِير فِي تمْجِيدِك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falling short in magnifying You,</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تیری تمجید وبزرگی میں کوتاہی</a:t>
            </a:r>
            <a:endParaRPr lang="en-US" sz="2800" b="1" kern="1200" dirty="0">
              <a:ea typeface="MS Mincho" pitchFamily="49" charset="-128"/>
            </a:endParaRPr>
          </a:p>
        </p:txBody>
      </p:sp>
      <p:sp>
        <p:nvSpPr>
          <p:cNvPr id="9114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wat-taq-sira fi tam-jidik</a:t>
            </a:r>
          </a:p>
        </p:txBody>
      </p:sp>
      <p:sp>
        <p:nvSpPr>
          <p:cNvPr id="9114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 व बुज़ुर्गी में कोताही, </a:t>
            </a:r>
          </a:p>
        </p:txBody>
      </p:sp>
      <p:sp>
        <p:nvSpPr>
          <p:cNvPr id="911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114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4F8ADD9A-7D53-4D5B-8ADB-6845D2BC4E51}"/>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2D5ABD75-D852-4589-ABAD-7A4716E32429}"/>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 والشّكّ فِي دِينِك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doubt in Your religion,</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تیرے دین میں شک </a:t>
            </a:r>
            <a:endParaRPr lang="en-US" sz="2800" b="1" kern="1200" dirty="0">
              <a:ea typeface="MS Mincho" pitchFamily="49" charset="-128"/>
            </a:endParaRPr>
          </a:p>
        </p:txBody>
      </p:sp>
      <p:sp>
        <p:nvSpPr>
          <p:cNvPr id="9216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wash-shak-ka fi dinik</a:t>
            </a:r>
          </a:p>
        </p:txBody>
      </p:sp>
      <p:sp>
        <p:nvSpPr>
          <p:cNvPr id="9216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तेरे दीन में शक, </a:t>
            </a:r>
          </a:p>
        </p:txBody>
      </p:sp>
      <p:sp>
        <p:nvSpPr>
          <p:cNvPr id="921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216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25B433BE-36E3-410F-92E4-C4D293B5978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EA4BC505-68FE-46EC-9EFC-6C74B873BF9A}"/>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واخْتصّنا بِمِلّتِهِ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singled us out for His creed, and</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اپنی ملت میں سے قرار دے کر</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1024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wakh-tas-sana bimil-latih</a:t>
            </a:r>
          </a:p>
        </p:txBody>
      </p:sp>
      <p:sp>
        <p:nvSpPr>
          <p:cNvPr id="1024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अपनी मिल्लत में से क़रार देकर </a:t>
            </a:r>
          </a:p>
        </p:txBody>
      </p:sp>
      <p:sp>
        <p:nvSpPr>
          <p:cNvPr id="102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24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F0F86952-F2E2-4380-878A-ADFAB12A5C2A}"/>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DE2423D3-EF22-4CD3-92E2-660A952E0278}"/>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والْعمى عنْ سبِيلِك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blindness toward Your path,</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 تیرے راستہ میں بے راہروی اور</a:t>
            </a:r>
            <a:endParaRPr lang="en-US" sz="2800" b="1" kern="1200" dirty="0">
              <a:ea typeface="MS Mincho" pitchFamily="49" charset="-128"/>
            </a:endParaRPr>
          </a:p>
        </p:txBody>
      </p:sp>
      <p:sp>
        <p:nvSpPr>
          <p:cNvPr id="9318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wal-`ama `an sabilik</a:t>
            </a:r>
          </a:p>
        </p:txBody>
      </p:sp>
      <p:sp>
        <p:nvSpPr>
          <p:cNvPr id="9319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तेरे रास्ते से बे राहरवी </a:t>
            </a:r>
          </a:p>
        </p:txBody>
      </p:sp>
      <p:sp>
        <p:nvSpPr>
          <p:cNvPr id="931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319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BD5F160E-5DF6-47B7-B342-23B2CF64865D}"/>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E2B7414D-8F87-43D9-8BAF-23FA6B894C6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والإغْفال لِحُرْمتِك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heedlessness of Your inviolability</a:t>
            </a:r>
            <a:r>
              <a:rPr lang="en-US" sz="2800" b="1" kern="1200">
                <a:ea typeface="MS Mincho" pitchFamily="49" charset="-128"/>
              </a:rPr>
              <a:t>, and</a:t>
            </a: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9421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wal-igh-fala lihur-matik</a:t>
            </a:r>
          </a:p>
        </p:txBody>
      </p:sp>
      <p:sp>
        <p:nvSpPr>
          <p:cNvPr id="9421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तेरी हुरमत से लापरवाही करें </a:t>
            </a:r>
          </a:p>
        </p:txBody>
      </p:sp>
      <p:sp>
        <p:nvSpPr>
          <p:cNvPr id="942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421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2" name="Rectangle 1"/>
          <p:cNvSpPr/>
          <p:nvPr/>
        </p:nvSpPr>
        <p:spPr>
          <a:xfrm>
            <a:off x="3784042" y="3367445"/>
            <a:ext cx="4572000" cy="523220"/>
          </a:xfrm>
          <a:prstGeom prst="rect">
            <a:avLst/>
          </a:prstGeom>
        </p:spPr>
        <p:txBody>
          <a:bodyPr>
            <a:spAutoFit/>
          </a:bodyPr>
          <a:lstStyle/>
          <a:p>
            <a:pPr algn="ctr"/>
            <a:r>
              <a:rPr lang="ur-PK" sz="2800" dirty="0">
                <a:solidFill>
                  <a:schemeClr val="accent2">
                    <a:lumMod val="75000"/>
                  </a:schemeClr>
                </a:solidFill>
              </a:rPr>
              <a:t>تیری حرمت سے لا پرواہی کریں۔ </a:t>
            </a:r>
            <a:endParaRPr lang="en-US" sz="2800" dirty="0">
              <a:solidFill>
                <a:schemeClr val="accent2">
                  <a:lumMod val="75000"/>
                </a:schemeClr>
              </a:solidFill>
            </a:endParaRPr>
          </a:p>
        </p:txBody>
      </p:sp>
      <p:sp>
        <p:nvSpPr>
          <p:cNvPr id="10" name="Text Box 13">
            <a:extLst>
              <a:ext uri="{FF2B5EF4-FFF2-40B4-BE49-F238E27FC236}">
                <a16:creationId xmlns:a16="http://schemas.microsoft.com/office/drawing/2014/main" id="{B89B1E36-D42F-44E3-A65F-68E5AE987B5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 name="Text Box 13">
            <a:extLst>
              <a:ext uri="{FF2B5EF4-FFF2-40B4-BE49-F238E27FC236}">
                <a16:creationId xmlns:a16="http://schemas.microsoft.com/office/drawing/2014/main" id="{3715F2E6-BC76-4C61-A42A-96DFF0211164}"/>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err="1">
                <a:latin typeface="Arabic Typesetting" panose="03020402040406030203" pitchFamily="66" charset="-78"/>
                <a:ea typeface="+mn-ea"/>
                <a:cs typeface="Arabic Typesetting" panose="03020402040406030203" pitchFamily="66" charset="-78"/>
              </a:rPr>
              <a:t>والإنْخِداع</a:t>
            </a:r>
            <a:r>
              <a:rPr lang="ar-SA" sz="6600" kern="1200" dirty="0">
                <a:latin typeface="Arabic Typesetting" panose="03020402040406030203" pitchFamily="66" charset="-78"/>
                <a:ea typeface="+mn-ea"/>
                <a:cs typeface="Arabic Typesetting" panose="03020402040406030203" pitchFamily="66" charset="-78"/>
              </a:rPr>
              <a:t> لِعدُوِّك الشّيْطانِ الرّجِيمِ</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being deceived by Your enemy, the accursed Satan!</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solidFill>
                  <a:schemeClr val="accent2">
                    <a:lumMod val="75000"/>
                  </a:schemeClr>
                </a:solidFill>
              </a:rPr>
              <a:t>اور تیرے دشمن شیطان مردود سے فریب خوردگی کا شکار ہوں</a:t>
            </a:r>
            <a:endParaRPr lang="en-US" sz="2800" b="1" kern="1200" dirty="0">
              <a:ea typeface="MS Mincho" pitchFamily="49" charset="-128"/>
            </a:endParaRPr>
          </a:p>
        </p:txBody>
      </p:sp>
      <p:sp>
        <p:nvSpPr>
          <p:cNvPr id="9523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walin-khida' li`adu-wikash-shay-tanir-rajim</a:t>
            </a:r>
          </a:p>
        </p:txBody>
      </p:sp>
      <p:sp>
        <p:nvSpPr>
          <p:cNvPr id="9523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तेरे दुश्मन शैतान मरदूद से फ़रेबख़ोर्दगी का शिकार हों। </a:t>
            </a:r>
          </a:p>
        </p:txBody>
      </p:sp>
      <p:sp>
        <p:nvSpPr>
          <p:cNvPr id="952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524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480B37C9-D9E7-4F91-8D2A-1CA9AC4BEA47}"/>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693A4DA6-7630-4039-9E01-EEECD527BBDF}"/>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اللّهُمّ صلِّ على مُحمّدٍ </a:t>
            </a:r>
            <a:r>
              <a:rPr lang="ar-SA" sz="6600" kern="1200" dirty="0" err="1">
                <a:latin typeface="Arabic Typesetting" panose="03020402040406030203" pitchFamily="66" charset="-78"/>
                <a:ea typeface="+mn-ea"/>
                <a:cs typeface="Arabic Typesetting" panose="03020402040406030203" pitchFamily="66" charset="-78"/>
              </a:rPr>
              <a:t>وآلِهِ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Allah, bless Muhammad and his Household,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اے اللہ ! محمد اور ان کی آل پر رحمت نازل فرما</a:t>
            </a:r>
            <a:endParaRPr lang="en-US" sz="2800" b="1" kern="1200" dirty="0">
              <a:ea typeface="MS Mincho" pitchFamily="49" charset="-128"/>
            </a:endParaRPr>
          </a:p>
        </p:txBody>
      </p:sp>
      <p:sp>
        <p:nvSpPr>
          <p:cNvPr id="9626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allahumma salli `ala muham-madiw-wa alih</a:t>
            </a:r>
          </a:p>
        </p:txBody>
      </p:sp>
      <p:sp>
        <p:nvSpPr>
          <p:cNvPr id="9626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ऐ अल्लाह! मोहम्मद (स0) और उनकी आल (अ0) पर रहमत नाज़िल फ़रमा </a:t>
            </a:r>
          </a:p>
        </p:txBody>
      </p:sp>
      <p:sp>
        <p:nvSpPr>
          <p:cNvPr id="962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626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0ED894C7-318A-4A3A-BCD4-F59EDA9044AC}"/>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B4BBC424-7FC3-4581-B47D-90B8038C5842}"/>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when in every night of this month's nights You have necks which Your pardon will release and Your forgiveness disregard,</a:t>
            </a:r>
          </a:p>
          <a:p>
            <a:pPr marL="342900" indent="-342900" eaLnBrk="1" hangingPunct="1">
              <a:defRPr/>
            </a:pPr>
            <a:r>
              <a:rPr lang="ur-PK" sz="2800" dirty="0"/>
              <a:t>اور جب کہ اس مہینے کی راتوں میں ہر رات میں تیرے کچھ ایسے بندے ہوتے ہیں جنہیں تیرا عفووکرم آزاد کرتا ہے</a:t>
            </a:r>
            <a:endParaRPr lang="en-US" sz="2800" b="1" kern="1200" dirty="0">
              <a:ea typeface="MS Mincho" pitchFamily="49" charset="-128"/>
            </a:endParaRPr>
          </a:p>
        </p:txBody>
      </p:sp>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وإذا كان لك فِي كُلِّ ليْلةٍ مِنْ ليالِي شهْرِنا هذا رِقابٌ يُعْتِقُها عفْوُك أوْ يهبُها صفْحُك</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9728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 idha kana laka fi kul-li lay-latim-mil-layali shah-rina hadha riqabuy-yu`tiquha `af-wuka aw yahabuha saf-huk</a:t>
            </a:r>
          </a:p>
        </p:txBody>
      </p:sp>
      <p:sp>
        <p:nvSpPr>
          <p:cNvPr id="9728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जब के इस महीने की रातों में हर रात में तेरे कुछ ऐसे बन्दे होते हैं जिन्हें तेरा अफ़ो व करम आज़ाद करता है या तेरी बख़्शिश व दरगुज़र उन्हें बख़्श देती है। </a:t>
            </a:r>
          </a:p>
        </p:txBody>
      </p:sp>
      <p:sp>
        <p:nvSpPr>
          <p:cNvPr id="972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728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A98B435D-C2B1-457B-BA25-0C1D36E0DE61}"/>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C5D89B28-7BF0-4699-9A3B-BF5F2D423C6F}"/>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فاجْعلْ رِقابنا مِنْ تِلْك الرِّقابِ</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place our necks among those necks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یا تیری بخشش و درگزر انہیں بخش دیتی ہے تو ہمیں بھی انہی بندوں میں داخل کر</a:t>
            </a: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98308"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faj-`ar-r-riqabana min til-kar-riqab</a:t>
            </a:r>
          </a:p>
        </p:txBody>
      </p:sp>
      <p:sp>
        <p:nvSpPr>
          <p:cNvPr id="98310"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तू हमें भी उन्हीं बन्दों में दाखि़ल कर </a:t>
            </a:r>
          </a:p>
        </p:txBody>
      </p:sp>
      <p:sp>
        <p:nvSpPr>
          <p:cNvPr id="983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8312"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8F3C9C1F-579B-4027-8485-E2C3FA11BCB1}"/>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E11E2C03-641B-4231-BFF0-65DAB5501793}"/>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واجْعلْنا لِشهْرِنا مِنْ خيْرِ أهْلٍ وأصْحابٍ</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place us among the best folk and companions of this our month!</a:t>
            </a:r>
          </a:p>
        </p:txBody>
      </p:sp>
      <p:sp>
        <p:nvSpPr>
          <p:cNvPr id="99332"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waj-`al-na lishah-rina min khay-ri ah-liw-wa ashab</a:t>
            </a:r>
          </a:p>
        </p:txBody>
      </p:sp>
      <p:sp>
        <p:nvSpPr>
          <p:cNvPr id="99333"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r>
              <a:rPr lang="en-US" sz="3200" b="1" dirty="0">
                <a:solidFill>
                  <a:schemeClr val="accent1">
                    <a:lumMod val="75000"/>
                  </a:schemeClr>
                </a:solidFill>
                <a:latin typeface="Alvi Nastaleeq" pitchFamily="2" charset="-78"/>
                <a:cs typeface="Alvi Nastaleeq" pitchFamily="2" charset="-78"/>
              </a:rPr>
              <a:t>U</a:t>
            </a:r>
            <a:endParaRPr lang="ar-SA" sz="3200" b="1" dirty="0">
              <a:solidFill>
                <a:schemeClr val="accent1">
                  <a:lumMod val="75000"/>
                </a:schemeClr>
              </a:solidFill>
              <a:latin typeface="Alvi Nastaleeq" pitchFamily="2" charset="-78"/>
              <a:cs typeface="Alvi Nastaleeq" pitchFamily="2" charset="-78"/>
            </a:endParaRPr>
          </a:p>
        </p:txBody>
      </p:sp>
      <p:sp>
        <p:nvSpPr>
          <p:cNvPr id="99334"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इस महीने के बेहतरीन एहल व असहाब में क़रार दे। </a:t>
            </a:r>
          </a:p>
        </p:txBody>
      </p:sp>
      <p:sp>
        <p:nvSpPr>
          <p:cNvPr id="993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99336"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6099" y="3618706"/>
            <a:ext cx="6651625"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13">
            <a:extLst>
              <a:ext uri="{FF2B5EF4-FFF2-40B4-BE49-F238E27FC236}">
                <a16:creationId xmlns:a16="http://schemas.microsoft.com/office/drawing/2014/main" id="{A6AF1880-2792-4391-8A0F-B98EC030866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1" name="Text Box 13">
            <a:extLst>
              <a:ext uri="{FF2B5EF4-FFF2-40B4-BE49-F238E27FC236}">
                <a16:creationId xmlns:a16="http://schemas.microsoft.com/office/drawing/2014/main" id="{0F91E33F-AA53-440B-B01C-94B565F9FE05}"/>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اللّهُمّ صلِّ على مُحمّدٍ </a:t>
            </a:r>
            <a:r>
              <a:rPr lang="ar-SA" sz="6600" kern="1200" dirty="0" err="1">
                <a:latin typeface="Arabic Typesetting" panose="03020402040406030203" pitchFamily="66" charset="-78"/>
                <a:ea typeface="+mn-ea"/>
                <a:cs typeface="Arabic Typesetting" panose="03020402040406030203" pitchFamily="66" charset="-78"/>
              </a:rPr>
              <a:t>وآلِهِ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Allah, bless Muhammad and his Household,</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اللہ ! محمد اور ا ن کی آل پر رحمت نازل فرما </a:t>
            </a:r>
            <a:endParaRPr lang="en-US" sz="2800" b="1" kern="1200" dirty="0">
              <a:ea typeface="MS Mincho" pitchFamily="49" charset="-128"/>
            </a:endParaRPr>
          </a:p>
        </p:txBody>
      </p:sp>
      <p:sp>
        <p:nvSpPr>
          <p:cNvPr id="100356"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allahumma salli `ala muham-madiw-wa alih</a:t>
            </a:r>
          </a:p>
        </p:txBody>
      </p:sp>
      <p:sp>
        <p:nvSpPr>
          <p:cNvPr id="100357" name="Rectangle 15"/>
          <p:cNvSpPr>
            <a:spLocks noChangeArrowheads="1"/>
          </p:cNvSpPr>
          <p:nvPr/>
        </p:nvSpPr>
        <p:spPr bwMode="auto">
          <a:xfrm>
            <a:off x="1828800" y="4114801"/>
            <a:ext cx="8534400" cy="366713"/>
          </a:xfrm>
          <a:prstGeom prst="rect">
            <a:avLst/>
          </a:prstGeom>
          <a:noFill/>
          <a:ln w="9525" algn="ctr">
            <a:noFill/>
            <a:miter lim="800000"/>
            <a:headEnd/>
            <a:tailEnd/>
          </a:ln>
          <a:effectLst/>
        </p:spPr>
        <p:txBody>
          <a:bodyPr anchor="ctr"/>
          <a:lstStyle/>
          <a:p>
            <a:pPr algn="ctr" rtl="1"/>
            <a:endParaRPr lang="ar-SA" sz="3200" b="1" dirty="0">
              <a:solidFill>
                <a:schemeClr val="accent1">
                  <a:lumMod val="75000"/>
                </a:schemeClr>
              </a:solidFill>
              <a:latin typeface="Alvi Nastaleeq" pitchFamily="2" charset="-78"/>
              <a:cs typeface="Alvi Nastaleeq" pitchFamily="2" charset="-78"/>
            </a:endParaRPr>
          </a:p>
        </p:txBody>
      </p:sp>
      <p:sp>
        <p:nvSpPr>
          <p:cNvPr id="100358"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ऐ अल्लाह! मोहम्मद (स0) और उनकी आल (अ0) पर रहमत नाज़िल फ़रमा </a:t>
            </a:r>
          </a:p>
        </p:txBody>
      </p:sp>
      <p:sp>
        <p:nvSpPr>
          <p:cNvPr id="1003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0360"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464C129F-91F8-4F72-A89A-FD9CC856D320}"/>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00782743-35C0-4E2A-8C1D-5AA7B3B872A3}"/>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وامْحقْ ذُنُوبنا مع إمْحاقِ هِلالِهِ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efface our sins along with the effacing of its crescent moon, and</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 اس کے چاند کے گھٹنے کے ساتھ ہمارے گناہوں کو بھی محو کر دے</a:t>
            </a:r>
            <a:endParaRPr lang="en-US" sz="2800" b="1" kern="1200" dirty="0">
              <a:ea typeface="MS Mincho" pitchFamily="49" charset="-128"/>
            </a:endParaRPr>
          </a:p>
        </p:txBody>
      </p:sp>
      <p:sp>
        <p:nvSpPr>
          <p:cNvPr id="101380"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wam-haq dhunubana ma' im-haqi hilalih</a:t>
            </a:r>
          </a:p>
        </p:txBody>
      </p:sp>
      <p:sp>
        <p:nvSpPr>
          <p:cNvPr id="101382"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इस चान्द के घटने के साथ हमारे गुनाहों को भी महो कर दे </a:t>
            </a:r>
          </a:p>
        </p:txBody>
      </p:sp>
      <p:sp>
        <p:nvSpPr>
          <p:cNvPr id="1013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1384"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EB7156BE-598B-445C-9D74-0879710D060F}"/>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63DCE609-0996-498C-B32C-4F26EF09EEEE}"/>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واسْلخْ عنّا تبِعاتِنا مع انْسِلاخِ أيّامِهِ</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make us pass forth from the ill effects of our acts with the passing of its days,</a:t>
            </a:r>
          </a:p>
          <a:p>
            <a:pPr marL="342900" indent="-342900" eaLnBrk="1" hangingPunct="1">
              <a:defRPr/>
            </a:pPr>
            <a:endParaRPr lang="en-US" sz="2800" b="1" kern="1200" dirty="0">
              <a:ea typeface="MS Mincho" pitchFamily="49" charset="-128"/>
            </a:endParaRPr>
          </a:p>
          <a:p>
            <a:pPr marL="342900" indent="-342900" eaLnBrk="1" hangingPunct="1">
              <a:defRPr/>
            </a:pPr>
            <a:r>
              <a:rPr lang="ur-PK" sz="2800" dirty="0"/>
              <a:t>اورجب اس کے دن ختم ہونے پر آئیں تو ہمارے گناہوں کا وبال ہم سے دور کر دے </a:t>
            </a:r>
            <a:endParaRPr lang="en-US" sz="2800" b="1" kern="1200" dirty="0">
              <a:ea typeface="MS Mincho" pitchFamily="49" charset="-128"/>
            </a:endParaRPr>
          </a:p>
        </p:txBody>
      </p:sp>
      <p:sp>
        <p:nvSpPr>
          <p:cNvPr id="102404" name="Subtitle 4"/>
          <p:cNvSpPr txBox="1">
            <a:spLocks/>
          </p:cNvSpPr>
          <p:nvPr/>
        </p:nvSpPr>
        <p:spPr bwMode="auto">
          <a:xfrm>
            <a:off x="1828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000" b="1" i="1">
                <a:solidFill>
                  <a:srgbClr val="000066"/>
                </a:solidFill>
                <a:ea typeface="MS Mincho" pitchFamily="49" charset="-128"/>
              </a:rPr>
              <a:t>was-lakh `an-na tabi`atina ma' ansilakhi ayyamih</a:t>
            </a:r>
          </a:p>
        </p:txBody>
      </p:sp>
      <p:sp>
        <p:nvSpPr>
          <p:cNvPr id="102406" name="Rectangle 16"/>
          <p:cNvSpPr>
            <a:spLocks noChangeArrowheads="1"/>
          </p:cNvSpPr>
          <p:nvPr/>
        </p:nvSpPr>
        <p:spPr bwMode="auto">
          <a:xfrm>
            <a:off x="1676400" y="5029200"/>
            <a:ext cx="8915400" cy="990600"/>
          </a:xfrm>
          <a:prstGeom prst="rect">
            <a:avLst/>
          </a:prstGeom>
          <a:noFill/>
          <a:ln w="9525" algn="ctr">
            <a:noFill/>
            <a:miter lim="800000"/>
            <a:headEnd/>
            <a:tailEnd/>
          </a:ln>
          <a:effectLst/>
        </p:spPr>
        <p:txBody>
          <a:bodyPr anchor="ctr"/>
          <a:lstStyle/>
          <a:p>
            <a:pPr algn="ctr"/>
            <a:r>
              <a:rPr lang="hi-IN" sz="2000" b="1">
                <a:solidFill>
                  <a:srgbClr val="000066"/>
                </a:solidFill>
                <a:cs typeface="Mangal" pitchFamily="2"/>
              </a:rPr>
              <a:t>और जब इसके दिन ख़त्म होने पर आएं तो हमारे गुनाहों का वबाल हमसे दूर कर दे </a:t>
            </a:r>
          </a:p>
        </p:txBody>
      </p:sp>
      <p:sp>
        <p:nvSpPr>
          <p:cNvPr id="1024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2408" name="Text Box 13"/>
          <p:cNvSpPr txBox="1">
            <a:spLocks noChangeArrowheads="1"/>
          </p:cNvSpPr>
          <p:nvPr/>
        </p:nvSpPr>
        <p:spPr bwMode="auto">
          <a:xfrm>
            <a:off x="15240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a:solidFill>
                  <a:srgbClr val="FFFF99"/>
                </a:solidFill>
                <a:latin typeface="Trebuchet MS" pitchFamily="34" charset="0"/>
              </a:rPr>
              <a:t>Du’a # 44 - Welcoming of the Month of Ramadan</a:t>
            </a:r>
          </a:p>
        </p:txBody>
      </p:sp>
      <p:sp>
        <p:nvSpPr>
          <p:cNvPr id="9" name="Text Box 13">
            <a:extLst>
              <a:ext uri="{FF2B5EF4-FFF2-40B4-BE49-F238E27FC236}">
                <a16:creationId xmlns:a16="http://schemas.microsoft.com/office/drawing/2014/main" id="{011D7985-3AB4-47C3-A8C6-A087EF810A64}"/>
              </a:ext>
            </a:extLst>
          </p:cNvPr>
          <p:cNvSpPr txBox="1">
            <a:spLocks noChangeArrowheads="1"/>
          </p:cNvSpPr>
          <p:nvPr/>
        </p:nvSpPr>
        <p:spPr bwMode="auto">
          <a:xfrm>
            <a:off x="0" y="0"/>
            <a:ext cx="12192000" cy="33655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r"/>
            <a:r>
              <a:rPr lang="ar-SA" sz="1600" b="1">
                <a:solidFill>
                  <a:srgbClr val="FFFF99"/>
                </a:solidFill>
                <a:latin typeface="Trebuchet MS" pitchFamily="34" charset="0"/>
              </a:rPr>
              <a:t>دُعَاؤُهُ لِدُخُوْلِ شَهْرِ رَمَضَانَ</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5F8A7781-AC1F-4789-97ED-07F39FF1ED85}"/>
              </a:ext>
            </a:extLst>
          </p:cNvPr>
          <p:cNvSpPr txBox="1">
            <a:spLocks noChangeArrowheads="1"/>
          </p:cNvSpPr>
          <p:nvPr/>
        </p:nvSpPr>
        <p:spPr bwMode="auto">
          <a:xfrm>
            <a:off x="228600" y="-1588"/>
            <a:ext cx="4876800" cy="339726"/>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GB" sz="1600" b="1">
                <a:solidFill>
                  <a:srgbClr val="FFFF99"/>
                </a:solidFill>
                <a:latin typeface="Trebuchet MS" pitchFamily="34" charset="0"/>
              </a:rPr>
              <a:t>Du’a # 44 - </a:t>
            </a:r>
            <a:r>
              <a:rPr lang="en-US" sz="1600" b="1">
                <a:solidFill>
                  <a:srgbClr val="FFFF99"/>
                </a:solidFill>
                <a:latin typeface="Trebuchet MS" pitchFamily="34" charset="0"/>
              </a:rPr>
              <a:t>Welcoming of the Month of Ramadan</a:t>
            </a:r>
            <a:endParaRPr lang="en-GB" sz="1600" b="1">
              <a:solidFill>
                <a:srgbClr val="FFFF99"/>
              </a:solidFill>
              <a:latin typeface="Trebuchet MS" pitchFamily="34" charset="0"/>
            </a:endParaRPr>
          </a:p>
        </p:txBody>
      </p:sp>
    </p:spTree>
  </p:cSld>
  <p:clrMapOvr>
    <a:masterClrMapping/>
  </p:clrMapOvr>
  <p:transition>
    <p:fade/>
  </p:transition>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11787</TotalTime>
  <Words>9542</Words>
  <Application>Microsoft Office PowerPoint</Application>
  <PresentationFormat>Widescreen</PresentationFormat>
  <Paragraphs>1359</Paragraphs>
  <Slides>127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127</vt:i4>
      </vt:variant>
    </vt:vector>
  </HeadingPairs>
  <TitlesOfParts>
    <vt:vector size="133" baseType="lpstr">
      <vt:lpstr>Alvi Nastaleeq</vt:lpstr>
      <vt:lpstr>Arabic Typesetting</vt:lpstr>
      <vt:lpstr>Arial</vt:lpstr>
      <vt:lpstr>Calibri</vt:lpstr>
      <vt:lpstr>Trebuchet MS</vt:lpstr>
      <vt:lpstr>Default Design</vt:lpstr>
      <vt:lpstr>PowerPoint Presentation</vt:lpstr>
      <vt:lpstr>اَللَّهُمَّ صَلِّ عَلَى مُحَمَّدٍ وَ آلِ مُحَمَّد</vt:lpstr>
      <vt:lpstr>بِسْمِ اللَّهِ الرَّحْمَٰنِ الرَّحِيمِ</vt:lpstr>
      <vt:lpstr>الْحمدُ لِلّهِ الّذِي هدانا لِحمْدِهِ</vt:lpstr>
      <vt:lpstr>لِنكُون لإحْسانِهِ مِن الشّاكِرِين</vt:lpstr>
      <vt:lpstr>ولِيجْزِينا على ذلِك جزاء الْمُحْسِنِين</vt:lpstr>
      <vt:lpstr>والْحمْدُ لِلّهِ الّذِي</vt:lpstr>
      <vt:lpstr>حبانا بِدِينِهِ</vt:lpstr>
      <vt:lpstr>واخْتصّنا بِمِلّتِهِ</vt:lpstr>
      <vt:lpstr>وسبّلنا فِي سُبُلِ إحْسانِهِ</vt:lpstr>
      <vt:lpstr>لِنسْلُكها بِمنِّهِ إلى رِضْوانِهِ</vt:lpstr>
      <vt:lpstr>حمْداً يتقبّلُهُ مِنّا ويرْضى بِهِ عنّا</vt:lpstr>
      <vt:lpstr>والْحمْدُ لِلّهِ الّذِي جعل مِنْ تِلْك السُّبُلِ شهْرهُ</vt:lpstr>
      <vt:lpstr>شهْر رمضان</vt:lpstr>
      <vt:lpstr>شهْر الصِّيامِ</vt:lpstr>
      <vt:lpstr>وشهْر الإسْلامِ</vt:lpstr>
      <vt:lpstr>وشهْر الطّهُورِ</vt:lpstr>
      <vt:lpstr>وشهْر التّمْحِيصِ</vt:lpstr>
      <vt:lpstr>وشهْر الْقِيامِ</vt:lpstr>
      <vt:lpstr>الّذِي أُنْزِل فِيهِ الْقُرْآنُ هُدًى لِلنّاسِ وبيِّناتٍ مِن الْهُدى والْفُرْقانِ</vt:lpstr>
      <vt:lpstr>فأبان فضِيلتهُ على سائِرِ الشُّهُورِ بِما جعل لهُ مِن الْحُرُماتِ الْموْفُورةِ والْفضائِلِ الْمشْهُورةِ</vt:lpstr>
      <vt:lpstr>فحرّم فِيهِ ما أحلّ فِي غيْرِهِ إعْظاماً</vt:lpstr>
      <vt:lpstr>وحجر فِيهِ الْمطاعِم والْمشارِب إكْراماً</vt:lpstr>
      <vt:lpstr>وجعل لهُ وقْتا بيِّناً</vt:lpstr>
      <vt:lpstr>لا يُجِيزُ جلّ وعزّ أنْ يُقدّم قبْلهُ</vt:lpstr>
      <vt:lpstr>ولا يقْبلُ أنْ يُؤخّر عنْهُ</vt:lpstr>
      <vt:lpstr>ثُمّ فضّل ليْلةً واحِدةً مِنْ ليالِيهِ على ليالِي ألْفِ شهْرٍ وسمّاها ليْلة الْقدْرِ</vt:lpstr>
      <vt:lpstr>تنزّلُ الْملائِكةُ والرُّوحُ فِيها بِإذْنِ ربّهِمْ مِنْ كُلِّ أمْرٍ</vt:lpstr>
      <vt:lpstr>سلامٌ دائِمُ الْبركةِ إلى طُلُوعِ الْفجْرِ على منْ يشاءُ مِنْ عِبادِهِ بِما أحْكم مِنْ قضائِهِ</vt:lpstr>
      <vt:lpstr>اللّهُمّ صلِّ على مُحمّدٍ وآلِهِ</vt:lpstr>
      <vt:lpstr>وألْهِمْنا معْرِفة فضْلِهِ</vt:lpstr>
      <vt:lpstr>وإجْلال حُرْمتِهِ</vt:lpstr>
      <vt:lpstr>والتّحفُّظ مِمّا حظرْت فِيهِ</vt:lpstr>
      <vt:lpstr>وأعِنّا على صِيامِهِ بِكفِّ الْجوارِحِ عنْ معاصِيك واسْتِعْمالِها فِيهِ بِما يُرْضِيك</vt:lpstr>
      <vt:lpstr>حتّى لا نُصْغِي بِأسْماعِنا إلى لغْوٍ</vt:lpstr>
      <vt:lpstr>ولا نُسْرِع بِأبْصارِنا إلى لهْوٍ</vt:lpstr>
      <vt:lpstr>وحتّى لا نبْسُط أيْدِينا إلى محْظُورٍ</vt:lpstr>
      <vt:lpstr>ولا نخْطُو بِأقْدامِنا إلى محْجُورٍ</vt:lpstr>
      <vt:lpstr>وحتّى لا تعِي بُطُونُنا إلاَّ ما أحْللْت</vt:lpstr>
      <vt:lpstr>ولا تنْطِق ألْسِنتُنا إلاَّ بِما مثّلْت</vt:lpstr>
      <vt:lpstr>ولا نتكلّف إلاَّ ما يُدْنِي مِنْ ثوابِك</vt:lpstr>
      <vt:lpstr>ولا نتعاطى إلاَّ الّذِي يقِي مِنْ عِقابِك</vt:lpstr>
      <vt:lpstr>ثُمّ خلِّصْ ذلِك كُلّهُ مِنْ</vt:lpstr>
      <vt:lpstr>رِياءِ الْمُرائِين</vt:lpstr>
      <vt:lpstr>وسُمْعةِ الْمُسْمِعِين</vt:lpstr>
      <vt:lpstr>لا نُشْرِكُ فِيهِ أحداً دُونك</vt:lpstr>
      <vt:lpstr>ولا نبْتغِي بِهِ مُراداً سِواك</vt:lpstr>
      <vt:lpstr>اللّهُمّ صلِّ على مُحمّدٍ وآلِهِ</vt:lpstr>
      <vt:lpstr>وقِفْنا فِيهِ على مواقِيتِ الصّلواتِ الْخمْسِ</vt:lpstr>
      <vt:lpstr>بِحُدُودِها الّتِي حدّدْت</vt:lpstr>
      <vt:lpstr>وفُرُوضِها الّتِي فرضْت</vt:lpstr>
      <vt:lpstr>ووظائِفِها الّتِي وظّفْت</vt:lpstr>
      <vt:lpstr>وأوْقاتِها الّتِي وقّتّ</vt:lpstr>
      <vt:lpstr>وأنْزِلْنا فِيها منْزِلة</vt:lpstr>
      <vt:lpstr>الْمُصِيبِين لِمنازِلِها</vt:lpstr>
      <vt:lpstr>الْحافِظِين لأرْكانِها</vt:lpstr>
      <vt:lpstr>الْمُؤدِّين لها فِي أوْقاتِها</vt:lpstr>
      <vt:lpstr>على ما سنّهُ عبْدُك ورسُولُك صلواتُك عليْهِ وآلِهِ فِي رُكُوعِها وسُجُودِها وجمِيعِ فواضِلِها على</vt:lpstr>
      <vt:lpstr>أتمِّ الطّهُورِ وأسْبغِهِ</vt:lpstr>
      <vt:lpstr>وأبْينِ الْخُشُوعِ وأبْلغِهِ</vt:lpstr>
      <vt:lpstr>ووفِّقْنا فِيهِ</vt:lpstr>
      <vt:lpstr>لأنْ نصِل أرْحامنا بِالْبِرِّ والصِّلةِ</vt:lpstr>
      <vt:lpstr>وأنْ نتعاهد جِيراننا بِالإفْضالِ والْعطِيّةِ</vt:lpstr>
      <vt:lpstr>وأنْ نُخلِّص أمْوالنا مِن التّبِعاتِ</vt:lpstr>
      <vt:lpstr>وأنْ نُطهِّرها بِإخْراجِ الزّكواتِ</vt:lpstr>
      <vt:lpstr>وأنْ نُراجِع منْ هاجرنا</vt:lpstr>
      <vt:lpstr>وأنْ نُنْصِف منْ ظلمنا</vt:lpstr>
      <vt:lpstr>وأنْ نُسالِم منْ عادانا</vt:lpstr>
      <vt:lpstr>حاشا منْ عُودِي فِيك ولك</vt:lpstr>
      <vt:lpstr>فإنّهُ الْعدُوُّ الّذِي لا نُوالِيهِ</vt:lpstr>
      <vt:lpstr>والْحِزْبُ الّذِي لا نُصافِيهِ</vt:lpstr>
      <vt:lpstr>وأنْ نتقرّب إليْك فِيهِ مِن الأعْمالِ الزّاكِيةِ بِما تُطهِّرُنا بِهِ مِن الذُّنُوبِ</vt:lpstr>
      <vt:lpstr>وتعْصِمُنا فِيهِ مِمّا نسْتأْنِفُ مِن الْعُيُوبِ</vt:lpstr>
      <vt:lpstr>حتّى لا يُورِد عليْك أحدٌ مِنْ ملائِكتِك إلاّ دُون ما نُورِدُ مِنْ أبْوابِ الطّاعةِ لك وأنْواعِ الْقُرْبةِ إليْك</vt:lpstr>
      <vt:lpstr>اللّهُمّ إنِّي أسْألُك</vt:lpstr>
      <vt:lpstr>بِحقِّ هذا الشّهْرِ</vt:lpstr>
      <vt:lpstr>وبِحقِّ منْ تعبّد لك فِيهِ</vt:lpstr>
      <vt:lpstr>مِنِ ابْتِدائِهِ إلى وقْتِ فنائِهِ</vt:lpstr>
      <vt:lpstr>مِنْ ملكٍ قرّبْتهُ</vt:lpstr>
      <vt:lpstr>أوْ نبِيٍّ أرْسلْتهُ</vt:lpstr>
      <vt:lpstr>أوْ عبْدٍ صالِحٍ اخْتصصْتهُ</vt:lpstr>
      <vt:lpstr>أنْ تُصلِّي على مُحمّدٍ وآلِهِ</vt:lpstr>
      <vt:lpstr>وأهِّلْنا فِيهِ لِما وعدْت أوْلِياءك مِنْ كرامتِك</vt:lpstr>
      <vt:lpstr>وأوْجِبْ لنا فِيهِ ما أوْجبْت لأهْلِ الْمُبالغةِ فِي طاعتِك</vt:lpstr>
      <vt:lpstr>واجْعلْنا فِي نظْمِ منِ اسْتحقّ الرّفِيع الأعْلى بِرحْمتِك</vt:lpstr>
      <vt:lpstr>اللّهُمّ صلِّ على مُحمّدٍ وآلِهِ</vt:lpstr>
      <vt:lpstr>وجنِّبْنا الإلْحاد فِي توْحِيدِك</vt:lpstr>
      <vt:lpstr>والتّقْصِير فِي تمْجِيدِك</vt:lpstr>
      <vt:lpstr> والشّكّ فِي دِينِك</vt:lpstr>
      <vt:lpstr>والْعمى عنْ سبِيلِك</vt:lpstr>
      <vt:lpstr>والإغْفال لِحُرْمتِك</vt:lpstr>
      <vt:lpstr>والإنْخِداع لِعدُوِّك الشّيْطانِ الرّجِيمِ</vt:lpstr>
      <vt:lpstr>اللّهُمّ صلِّ على مُحمّدٍ وآلِهِ</vt:lpstr>
      <vt:lpstr>وإذا كان لك فِي كُلِّ ليْلةٍ مِنْ ليالِي شهْرِنا هذا رِقابٌ يُعْتِقُها عفْوُك أوْ يهبُها صفْحُك</vt:lpstr>
      <vt:lpstr>فاجْعلْ رِقابنا مِنْ تِلْك الرِّقابِ</vt:lpstr>
      <vt:lpstr>واجْعلْنا لِشهْرِنا مِنْ خيْرِ أهْلٍ وأصْحابٍ</vt:lpstr>
      <vt:lpstr>اللّهُمّ صلِّ على مُحمّدٍ وآلِهِ</vt:lpstr>
      <vt:lpstr>وامْحقْ ذُنُوبنا مع إمْحاقِ هِلالِهِ</vt:lpstr>
      <vt:lpstr>واسْلخْ عنّا تبِعاتِنا مع انْسِلاخِ أيّامِهِ</vt:lpstr>
      <vt:lpstr>حتّى ينْقضِي عنّا وقدْ</vt:lpstr>
      <vt:lpstr>صفّيْتنا فِيهِ مِنْ الْخطِيئاتِ</vt:lpstr>
      <vt:lpstr>وأخْلصْتنا فِيهِ مِن السّيِّئاتِ</vt:lpstr>
      <vt:lpstr>اللّهُمّ صلِّ على مُحمّدٍ وآلِهِ</vt:lpstr>
      <vt:lpstr>وإنْ مِلْنا فِيهِ فعدِّلْنا</vt:lpstr>
      <vt:lpstr>وإنْ زُغْنا فِيهِ فقوِّمْنا</vt:lpstr>
      <vt:lpstr>وإنِ اشْتمل عليْنا عدُوُّك الشّيْطانُ فاسْتنْقِذْنا مِنْهُ</vt:lpstr>
      <vt:lpstr>اللّهُمَّ اشْحنْهُ بِعِبادتِنا إيّاك</vt:lpstr>
      <vt:lpstr>وزيِّنْ أوْقاتهُ بِطاعتِنا لك</vt:lpstr>
      <vt:lpstr>وأعِنّا فِي نهارِهِ على صِيامِهِ وفِي ليْلِهِ على</vt:lpstr>
      <vt:lpstr>الصّلاةِ والتّضرُّعِ إليْك</vt:lpstr>
      <vt:lpstr>والْخُشُوعِ لك</vt:lpstr>
      <vt:lpstr>والذِّلّةِ بيْن يديْك</vt:lpstr>
      <vt:lpstr> حتّى لا يشْهد نهارُهُ عليْنا بِغفْلةٍ ولا ليْلُهُ بِتفْرِيطٍ</vt:lpstr>
      <vt:lpstr> اللّهُمّ</vt:lpstr>
      <vt:lpstr> واجْعلْنا فِي سائِرِ الشُّهُورِ والأيّامِ كذلِك ما عمّرْتنا</vt:lpstr>
      <vt:lpstr> واجْعلْنا مِنْ عِبادِك الصّالِحِين</vt:lpstr>
      <vt:lpstr>الّذِين يرِثُون الْفِرْدوْس هُمْ فِيها خالِدُون</vt:lpstr>
      <vt:lpstr>والّذِين يُؤْتُون ما آتوْا وقُلُوبُهُمْ وجِلةٌ أنّهُمْ إلى ربِّهِمْ راجِعُون</vt:lpstr>
      <vt:lpstr> ومِن الّذِين يُسارِعُون فِي الْخيْراتِ وهُمْ لها سابِقُون</vt:lpstr>
      <vt:lpstr> اللّهُمّ صلِّ على مُحمّدٍ وآلِهِ</vt:lpstr>
      <vt:lpstr> فِي كُلِّ وقْتٍ وكُلِّ أوانٍ</vt:lpstr>
      <vt:lpstr> وعلى كُلِّ حالٍ</vt:lpstr>
      <vt:lpstr> عدد ما صلّيْت على منْ صلّيْت عليْهِ</vt:lpstr>
      <vt:lpstr> وأضْعاف ذلِك كُلِّهِ بِالأضْعافِ الّتِي لا يُحْصِيها غيْرُك</vt:lpstr>
      <vt:lpstr> إنّك فعّالٌ لِما تُرِيدُ.</vt:lpstr>
      <vt:lpstr>اَللَّهُمَّ صَلِّ عَلَى مُحَمَّدٍ وَ 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Irfan Jarchivi</cp:lastModifiedBy>
  <cp:revision>137</cp:revision>
  <cp:lastPrinted>1601-01-01T00:00:00Z</cp:lastPrinted>
  <dcterms:created xsi:type="dcterms:W3CDTF">1601-01-01T00:00:00Z</dcterms:created>
  <dcterms:modified xsi:type="dcterms:W3CDTF">2021-03-27T21:44:43Z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