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9"/>
  </p:notesMasterIdLst>
  <p:sldIdLst>
    <p:sldId id="3283" r:id="rId2"/>
    <p:sldId id="3661" r:id="rId3"/>
    <p:sldId id="3662" r:id="rId4"/>
    <p:sldId id="3895" r:id="rId5"/>
    <p:sldId id="3896" r:id="rId6"/>
    <p:sldId id="3897" r:id="rId7"/>
    <p:sldId id="3899" r:id="rId8"/>
    <p:sldId id="3901" r:id="rId9"/>
    <p:sldId id="3893" r:id="rId10"/>
    <p:sldId id="3904" r:id="rId11"/>
    <p:sldId id="3905" r:id="rId12"/>
    <p:sldId id="3906" r:id="rId13"/>
    <p:sldId id="3907" r:id="rId14"/>
    <p:sldId id="3908" r:id="rId15"/>
    <p:sldId id="3909" r:id="rId16"/>
    <p:sldId id="3910" r:id="rId17"/>
    <p:sldId id="3911" r:id="rId18"/>
    <p:sldId id="3912" r:id="rId19"/>
    <p:sldId id="3913" r:id="rId20"/>
    <p:sldId id="3914" r:id="rId21"/>
    <p:sldId id="3915" r:id="rId22"/>
    <p:sldId id="3916" r:id="rId23"/>
    <p:sldId id="3917" r:id="rId24"/>
    <p:sldId id="3918" r:id="rId25"/>
    <p:sldId id="3919" r:id="rId26"/>
    <p:sldId id="3920" r:id="rId27"/>
    <p:sldId id="3415" r:id="rId28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904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00823B"/>
    <a:srgbClr val="000066"/>
    <a:srgbClr val="000099"/>
    <a:srgbClr val="FFFF00"/>
    <a:srgbClr val="8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5204" autoAdjust="0"/>
  </p:normalViewPr>
  <p:slideViewPr>
    <p:cSldViewPr showGuides="1">
      <p:cViewPr varScale="1">
        <p:scale>
          <a:sx n="85" d="100"/>
          <a:sy n="85" d="100"/>
        </p:scale>
        <p:origin x="744" y="96"/>
      </p:cViewPr>
      <p:guideLst>
        <p:guide orient="horz" pos="2160"/>
        <p:guide pos="3904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047F2078-1BDE-41D8-AE55-5847D47A18B4}" type="datetimeFigureOut">
              <a:rPr lang="en-US"/>
              <a:pPr>
                <a:defRPr/>
              </a:pPr>
              <a:t>4/23/2021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05329354-2220-4A38-AA6A-6ECBB3E3892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802231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B3BE1D-AB3A-4FC5-B6C7-E288A3E5F6CD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0598711"/>
      </p:ext>
    </p:extLst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3D4EDB-172E-4E7D-87FD-263760BE74EF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7593370"/>
      </p:ext>
    </p:extLst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64AAD3-02F6-4282-B0CB-1345883C6A3C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4688017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C89AE9-28C6-4313-A4F4-003076BD29F4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039197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2DD05C-07FB-469F-996F-949680EA7595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654858"/>
      </p:ext>
    </p:extLst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B45388-EF23-4C75-96E9-F8A9E4D03DFC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3061673"/>
      </p:ext>
    </p:extLst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B2BA77-5932-446D-9871-E00C063B296D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4972989"/>
      </p:ext>
    </p:extLst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CCD1CF-8D33-4B45-AC39-06FA6138827F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5800632"/>
      </p:ext>
    </p:extLst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E06E80-546E-4FE7-8A3C-09BDF213C8F7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7303485"/>
      </p:ext>
    </p:extLst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0EB8FF-0620-434E-8F12-3704ADCAD228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3367209"/>
      </p:ext>
    </p:extLst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69C843-F77C-4EFF-B04A-2B9FADE614C1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6515900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>
            <a:lum/>
          </a:blip>
          <a:srcRect/>
          <a:stretch>
            <a:fillRect b="-1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7EADE11B-F89A-48B1-8B67-BFC33A602309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fade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rgbClr val="000066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rgbClr val="000066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000066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000066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duas.org/" TargetMode="Externa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8"/>
          <p:cNvSpPr>
            <a:spLocks noChangeArrowheads="1"/>
          </p:cNvSpPr>
          <p:nvPr/>
        </p:nvSpPr>
        <p:spPr bwMode="auto">
          <a:xfrm>
            <a:off x="2819399" y="5554398"/>
            <a:ext cx="65532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en-US" i="1">
                <a:solidFill>
                  <a:srgbClr val="0070C0"/>
                </a:solidFill>
              </a:rPr>
              <a:t>(Arabic text along with English Translation)</a:t>
            </a: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912267" y="1674674"/>
            <a:ext cx="10367466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n-US" sz="5400" b="1">
                <a:solidFill>
                  <a:srgbClr val="000066"/>
                </a:solidFill>
                <a:latin typeface="Trebuchet MS" pitchFamily="34" charset="0"/>
              </a:rPr>
              <a:t>Ramadan Last 10 Night Du’a </a:t>
            </a:r>
          </a:p>
        </p:txBody>
      </p:sp>
      <p:sp>
        <p:nvSpPr>
          <p:cNvPr id="9" name="Rectangle 1"/>
          <p:cNvSpPr>
            <a:spLocks noChangeArrowheads="1"/>
          </p:cNvSpPr>
          <p:nvPr/>
        </p:nvSpPr>
        <p:spPr bwMode="auto">
          <a:xfrm>
            <a:off x="2836332" y="2671532"/>
            <a:ext cx="5734262" cy="15413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ar-OM" sz="880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abic Typesetting" panose="03020402040406030203" pitchFamily="66" charset="-78"/>
              </a:rPr>
              <a:t>يَا مُولِجَ اللّيْلِ فِي النّهَارِ،</a:t>
            </a:r>
            <a:endParaRPr lang="en-US" sz="8800">
              <a:solidFill>
                <a:srgbClr val="0070C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2" name="Rectangle 5"/>
          <p:cNvSpPr>
            <a:spLocks noChangeArrowheads="1"/>
          </p:cNvSpPr>
          <p:nvPr/>
        </p:nvSpPr>
        <p:spPr bwMode="auto">
          <a:xfrm>
            <a:off x="1660526" y="5857875"/>
            <a:ext cx="8888413" cy="6309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endParaRPr lang="en-US" sz="1200" b="1" dirty="0">
              <a:solidFill>
                <a:srgbClr val="000066"/>
              </a:solidFill>
              <a:latin typeface="Trebuchet MS" pitchFamily="34" charset="0"/>
            </a:endParaRPr>
          </a:p>
          <a:p>
            <a:pPr algn="ctr"/>
            <a:r>
              <a:rPr lang="en-US" sz="1100" b="1" dirty="0">
                <a:solidFill>
                  <a:srgbClr val="000066"/>
                </a:solidFill>
              </a:rPr>
              <a:t>For any errors / comments please write to: duas.org@gmail.com</a:t>
            </a:r>
            <a:endParaRPr lang="en-US" sz="1200" b="1" dirty="0">
              <a:solidFill>
                <a:srgbClr val="000066"/>
              </a:solidFill>
              <a:latin typeface="Trebuchet MS" pitchFamily="34" charset="0"/>
            </a:endParaRPr>
          </a:p>
          <a:p>
            <a:pPr algn="ctr"/>
            <a:r>
              <a:rPr lang="en-US" sz="1200" b="1" dirty="0">
                <a:solidFill>
                  <a:srgbClr val="000066"/>
                </a:solidFill>
                <a:latin typeface="Trebuchet MS" pitchFamily="34" charset="0"/>
              </a:rPr>
              <a:t>Kindly recite </a:t>
            </a:r>
            <a:r>
              <a:rPr lang="en-US" sz="1200" b="1" dirty="0" err="1">
                <a:solidFill>
                  <a:srgbClr val="000066"/>
                </a:solidFill>
                <a:latin typeface="Trebuchet MS" pitchFamily="34" charset="0"/>
              </a:rPr>
              <a:t>Sūrat</a:t>
            </a:r>
            <a:r>
              <a:rPr lang="en-US" sz="1200" b="1" dirty="0">
                <a:solidFill>
                  <a:srgbClr val="000066"/>
                </a:solidFill>
                <a:latin typeface="Trebuchet MS" pitchFamily="34" charset="0"/>
              </a:rPr>
              <a:t> al-</a:t>
            </a:r>
            <a:r>
              <a:rPr lang="en-US" sz="1200" b="1" dirty="0" err="1">
                <a:solidFill>
                  <a:srgbClr val="000066"/>
                </a:solidFill>
                <a:latin typeface="Trebuchet MS" pitchFamily="34" charset="0"/>
              </a:rPr>
              <a:t>Fātiḥah</a:t>
            </a:r>
            <a:r>
              <a:rPr lang="en-US" sz="1200" b="1" dirty="0">
                <a:solidFill>
                  <a:srgbClr val="000066"/>
                </a:solidFill>
                <a:latin typeface="Trebuchet MS" pitchFamily="34" charset="0"/>
              </a:rPr>
              <a:t> for </a:t>
            </a:r>
            <a:r>
              <a:rPr lang="en-US" sz="1200" b="1" dirty="0" err="1">
                <a:solidFill>
                  <a:srgbClr val="000066"/>
                </a:solidFill>
                <a:latin typeface="Trebuchet MS" pitchFamily="34" charset="0"/>
              </a:rPr>
              <a:t>Marhumeen</a:t>
            </a:r>
            <a:r>
              <a:rPr lang="en-US" sz="1200" b="1" dirty="0">
                <a:solidFill>
                  <a:srgbClr val="000066"/>
                </a:solidFill>
                <a:latin typeface="Trebuchet MS" pitchFamily="34" charset="0"/>
              </a:rPr>
              <a:t> of all those who have worked towards making this small work possible.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EBD7B7C-5C5A-4D02-8C94-5601E5676D8B}"/>
              </a:ext>
            </a:extLst>
          </p:cNvPr>
          <p:cNvSpPr txBox="1"/>
          <p:nvPr/>
        </p:nvSpPr>
        <p:spPr>
          <a:xfrm>
            <a:off x="6477000" y="554123"/>
            <a:ext cx="32816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b="1">
                <a:solidFill>
                  <a:srgbClr val="00823B"/>
                </a:solidFill>
                <a:latin typeface="Trebuchet MS" pitchFamily="34" charset="0"/>
              </a:rPr>
              <a:t>Ramadan Last 10 Night Du’a </a:t>
            </a:r>
          </a:p>
        </p:txBody>
      </p:sp>
      <p:sp>
        <p:nvSpPr>
          <p:cNvPr id="7" name="Rectangle 8">
            <a:extLst>
              <a:ext uri="{FF2B5EF4-FFF2-40B4-BE49-F238E27FC236}">
                <a16:creationId xmlns:a16="http://schemas.microsoft.com/office/drawing/2014/main" id="{DE6189C6-6E9A-40A8-9B30-2472A9A9A4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60526" y="4586786"/>
            <a:ext cx="8534401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n-US" sz="2800" i="1">
                <a:solidFill>
                  <a:srgbClr val="000066"/>
                </a:solidFill>
              </a:rPr>
              <a:t>O He Who causes the night to enter into the day</a:t>
            </a:r>
          </a:p>
        </p:txBody>
      </p:sp>
    </p:spTree>
  </p:cSld>
  <p:clrMapOvr>
    <a:masterClrMapping/>
  </p:clrMapOvr>
  <p:transition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066800" y="1493065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ar-OM" sz="9600">
                <a:effectLst/>
                <a:latin typeface="Calibri" panose="020F0502020204030204" pitchFamily="34" charset="0"/>
                <a:ea typeface="Calibri" panose="020F0502020204030204" pitchFamily="34" charset="0"/>
                <a:cs typeface="Arabic Typesetting" panose="03020402040406030203" pitchFamily="66" charset="-78"/>
              </a:rPr>
              <a:t>يَا اللّهُ يَا اللّهُ يَا اللّهُ</a:t>
            </a:r>
            <a:endParaRPr lang="en-US" sz="960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" name="Title 3">
            <a:extLst>
              <a:ext uri="{FF2B5EF4-FFF2-40B4-BE49-F238E27FC236}">
                <a16:creationId xmlns:a16="http://schemas.microsoft.com/office/drawing/2014/main" id="{A56730F6-FACE-47CC-858D-2CDABB01A33C}"/>
              </a:ext>
            </a:extLst>
          </p:cNvPr>
          <p:cNvSpPr txBox="1">
            <a:spLocks/>
          </p:cNvSpPr>
          <p:nvPr/>
        </p:nvSpPr>
        <p:spPr bwMode="auto">
          <a:xfrm>
            <a:off x="1295400" y="5376686"/>
            <a:ext cx="91440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66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s-ES" sz="3200">
                <a:solidFill>
                  <a:srgbClr val="0070C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ya allahu ya allahu ya allahu</a:t>
            </a:r>
            <a:endParaRPr lang="en-US" sz="6000">
              <a:solidFill>
                <a:srgbClr val="0070C0"/>
              </a:solidFill>
              <a:effectLst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6" name="Title 3">
            <a:extLst>
              <a:ext uri="{FF2B5EF4-FFF2-40B4-BE49-F238E27FC236}">
                <a16:creationId xmlns:a16="http://schemas.microsoft.com/office/drawing/2014/main" id="{166F11C0-3F0A-4D0B-B094-869B6DD9A050}"/>
              </a:ext>
            </a:extLst>
          </p:cNvPr>
          <p:cNvSpPr txBox="1">
            <a:spLocks/>
          </p:cNvSpPr>
          <p:nvPr/>
        </p:nvSpPr>
        <p:spPr bwMode="auto">
          <a:xfrm>
            <a:off x="1303867" y="4266461"/>
            <a:ext cx="91440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66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ur-PK" b="1">
                <a:solidFill>
                  <a:srgbClr val="002060"/>
                </a:solidFill>
                <a:effectLst/>
                <a:latin typeface="Arabic Typesetting" panose="03020402040406030203" pitchFamily="66" charset="-78"/>
                <a:ea typeface="Calibri" panose="020F0502020204030204" pitchFamily="34" charset="0"/>
                <a:cs typeface="Arabic Typesetting" panose="03020402040406030203" pitchFamily="66" charset="-78"/>
              </a:rPr>
              <a:t> اے اﷲ، اے اﷲ، اے اﷲ، </a:t>
            </a:r>
            <a:endParaRPr lang="en-US" sz="8000" b="1">
              <a:solidFill>
                <a:srgbClr val="002060"/>
              </a:solidFill>
              <a:effectLst/>
              <a:latin typeface="Arabic Typesetting" panose="03020402040406030203" pitchFamily="66" charset="-78"/>
              <a:ea typeface="Calibri" panose="020F0502020204030204" pitchFamily="34" charset="0"/>
              <a:cs typeface="Arabic Typesetting" panose="03020402040406030203" pitchFamily="66" charset="-78"/>
            </a:endParaRPr>
          </a:p>
        </p:txBody>
      </p:sp>
      <p:sp>
        <p:nvSpPr>
          <p:cNvPr id="8" name="Title 3">
            <a:extLst>
              <a:ext uri="{FF2B5EF4-FFF2-40B4-BE49-F238E27FC236}">
                <a16:creationId xmlns:a16="http://schemas.microsoft.com/office/drawing/2014/main" id="{E01E4860-9E9A-4B80-A244-F2B40EA8E9F4}"/>
              </a:ext>
            </a:extLst>
          </p:cNvPr>
          <p:cNvSpPr txBox="1">
            <a:spLocks/>
          </p:cNvSpPr>
          <p:nvPr/>
        </p:nvSpPr>
        <p:spPr bwMode="auto">
          <a:xfrm>
            <a:off x="1289756" y="3116482"/>
            <a:ext cx="91440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66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it-IT" sz="3200">
                <a:solidFill>
                  <a:srgbClr val="0070C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O Allah; O Allah; O Allah;</a:t>
            </a:r>
            <a:endParaRPr lang="en-US" sz="6000">
              <a:solidFill>
                <a:srgbClr val="0070C0"/>
              </a:solidFill>
              <a:effectLst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08B488C-F241-448E-963C-E8C5C6E24F07}"/>
              </a:ext>
            </a:extLst>
          </p:cNvPr>
          <p:cNvSpPr txBox="1"/>
          <p:nvPr/>
        </p:nvSpPr>
        <p:spPr>
          <a:xfrm>
            <a:off x="6477000" y="554123"/>
            <a:ext cx="32816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b="1">
                <a:solidFill>
                  <a:srgbClr val="00823B"/>
                </a:solidFill>
                <a:latin typeface="Trebuchet MS" pitchFamily="34" charset="0"/>
              </a:rPr>
              <a:t>Ramadan Last 10 Night Du’a </a:t>
            </a:r>
          </a:p>
        </p:txBody>
      </p:sp>
    </p:spTree>
    <p:extLst>
      <p:ext uri="{BB962C8B-B14F-4D97-AF65-F5344CB8AC3E}">
        <p14:creationId xmlns:p14="http://schemas.microsoft.com/office/powerpoint/2010/main" val="2733593261"/>
      </p:ext>
    </p:extLst>
  </p:cSld>
  <p:clrMapOvr>
    <a:masterClrMapping/>
  </p:clrMapOvr>
  <p:transition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066800" y="1493065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ar-OM" sz="9600">
                <a:effectLst/>
                <a:latin typeface="Calibri" panose="020F0502020204030204" pitchFamily="34" charset="0"/>
                <a:ea typeface="Calibri" panose="020F0502020204030204" pitchFamily="34" charset="0"/>
                <a:cs typeface="Arabic Typesetting" panose="03020402040406030203" pitchFamily="66" charset="-78"/>
              </a:rPr>
              <a:t>لَكَ الأَسْمَاءُ الحُسْنَى،</a:t>
            </a:r>
            <a:endParaRPr lang="en-US" sz="960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" name="Title 3">
            <a:extLst>
              <a:ext uri="{FF2B5EF4-FFF2-40B4-BE49-F238E27FC236}">
                <a16:creationId xmlns:a16="http://schemas.microsoft.com/office/drawing/2014/main" id="{A56730F6-FACE-47CC-858D-2CDABB01A33C}"/>
              </a:ext>
            </a:extLst>
          </p:cNvPr>
          <p:cNvSpPr txBox="1">
            <a:spLocks/>
          </p:cNvSpPr>
          <p:nvPr/>
        </p:nvSpPr>
        <p:spPr bwMode="auto">
          <a:xfrm>
            <a:off x="1295400" y="5376686"/>
            <a:ext cx="91440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66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3200">
                <a:solidFill>
                  <a:srgbClr val="0070C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laka alasma‘u alhusna</a:t>
            </a:r>
            <a:endParaRPr lang="en-US" sz="6000">
              <a:solidFill>
                <a:srgbClr val="0070C0"/>
              </a:solidFill>
              <a:effectLst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6" name="Title 3">
            <a:extLst>
              <a:ext uri="{FF2B5EF4-FFF2-40B4-BE49-F238E27FC236}">
                <a16:creationId xmlns:a16="http://schemas.microsoft.com/office/drawing/2014/main" id="{166F11C0-3F0A-4D0B-B094-869B6DD9A050}"/>
              </a:ext>
            </a:extLst>
          </p:cNvPr>
          <p:cNvSpPr txBox="1">
            <a:spLocks/>
          </p:cNvSpPr>
          <p:nvPr/>
        </p:nvSpPr>
        <p:spPr bwMode="auto">
          <a:xfrm>
            <a:off x="1303867" y="4266461"/>
            <a:ext cx="91440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66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ur-PK" b="1">
                <a:solidFill>
                  <a:srgbClr val="002060"/>
                </a:solidFill>
                <a:effectLst/>
                <a:latin typeface="Arabic Typesetting" panose="03020402040406030203" pitchFamily="66" charset="-78"/>
                <a:ea typeface="Calibri" panose="020F0502020204030204" pitchFamily="34" charset="0"/>
                <a:cs typeface="Arabic Typesetting" panose="03020402040406030203" pitchFamily="66" charset="-78"/>
              </a:rPr>
              <a:t>تیرے ہی لیے ہیں اچھے اچھے نام</a:t>
            </a:r>
            <a:endParaRPr lang="en-US" sz="8000" b="1">
              <a:solidFill>
                <a:srgbClr val="002060"/>
              </a:solidFill>
              <a:effectLst/>
              <a:latin typeface="Arabic Typesetting" panose="03020402040406030203" pitchFamily="66" charset="-78"/>
              <a:ea typeface="Calibri" panose="020F0502020204030204" pitchFamily="34" charset="0"/>
              <a:cs typeface="Arabic Typesetting" panose="03020402040406030203" pitchFamily="66" charset="-78"/>
            </a:endParaRPr>
          </a:p>
        </p:txBody>
      </p:sp>
      <p:sp>
        <p:nvSpPr>
          <p:cNvPr id="8" name="Title 3">
            <a:extLst>
              <a:ext uri="{FF2B5EF4-FFF2-40B4-BE49-F238E27FC236}">
                <a16:creationId xmlns:a16="http://schemas.microsoft.com/office/drawing/2014/main" id="{E01E4860-9E9A-4B80-A244-F2B40EA8E9F4}"/>
              </a:ext>
            </a:extLst>
          </p:cNvPr>
          <p:cNvSpPr txBox="1">
            <a:spLocks/>
          </p:cNvSpPr>
          <p:nvPr/>
        </p:nvSpPr>
        <p:spPr bwMode="auto">
          <a:xfrm>
            <a:off x="1289756" y="3116482"/>
            <a:ext cx="91440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66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3200">
                <a:solidFill>
                  <a:srgbClr val="0070C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To You are the Most Excellent Names,</a:t>
            </a:r>
            <a:endParaRPr lang="en-US" sz="6000">
              <a:solidFill>
                <a:srgbClr val="0070C0"/>
              </a:solidFill>
              <a:effectLst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CC8C557-D2A5-465A-9C5B-BA82091FB381}"/>
              </a:ext>
            </a:extLst>
          </p:cNvPr>
          <p:cNvSpPr txBox="1"/>
          <p:nvPr/>
        </p:nvSpPr>
        <p:spPr>
          <a:xfrm>
            <a:off x="6477000" y="554123"/>
            <a:ext cx="32816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b="1">
                <a:solidFill>
                  <a:srgbClr val="00823B"/>
                </a:solidFill>
                <a:latin typeface="Trebuchet MS" pitchFamily="34" charset="0"/>
              </a:rPr>
              <a:t>Ramadan Last 10 Night Du’a </a:t>
            </a:r>
          </a:p>
        </p:txBody>
      </p:sp>
    </p:spTree>
    <p:extLst>
      <p:ext uri="{BB962C8B-B14F-4D97-AF65-F5344CB8AC3E}">
        <p14:creationId xmlns:p14="http://schemas.microsoft.com/office/powerpoint/2010/main" val="3314720408"/>
      </p:ext>
    </p:extLst>
  </p:cSld>
  <p:clrMapOvr>
    <a:masterClrMapping/>
  </p:clrMapOvr>
  <p:transition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066800" y="1493065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ar-OM" sz="9600">
                <a:effectLst/>
                <a:latin typeface="Calibri" panose="020F0502020204030204" pitchFamily="34" charset="0"/>
                <a:ea typeface="Calibri" panose="020F0502020204030204" pitchFamily="34" charset="0"/>
                <a:cs typeface="Arabic Typesetting" panose="03020402040406030203" pitchFamily="66" charset="-78"/>
              </a:rPr>
              <a:t>وَالأَمْثَالُ العُلْيَا،</a:t>
            </a:r>
            <a:endParaRPr lang="en-US" sz="960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" name="Title 3">
            <a:extLst>
              <a:ext uri="{FF2B5EF4-FFF2-40B4-BE49-F238E27FC236}">
                <a16:creationId xmlns:a16="http://schemas.microsoft.com/office/drawing/2014/main" id="{A56730F6-FACE-47CC-858D-2CDABB01A33C}"/>
              </a:ext>
            </a:extLst>
          </p:cNvPr>
          <p:cNvSpPr txBox="1">
            <a:spLocks/>
          </p:cNvSpPr>
          <p:nvPr/>
        </p:nvSpPr>
        <p:spPr bwMode="auto">
          <a:xfrm>
            <a:off x="1295400" y="5376686"/>
            <a:ext cx="91440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66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3200">
                <a:solidFill>
                  <a:srgbClr val="0070C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wal-amthalu al`ulia</a:t>
            </a:r>
            <a:endParaRPr lang="en-US" sz="6000">
              <a:solidFill>
                <a:srgbClr val="0070C0"/>
              </a:solidFill>
              <a:effectLst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6" name="Title 3">
            <a:extLst>
              <a:ext uri="{FF2B5EF4-FFF2-40B4-BE49-F238E27FC236}">
                <a16:creationId xmlns:a16="http://schemas.microsoft.com/office/drawing/2014/main" id="{166F11C0-3F0A-4D0B-B094-869B6DD9A050}"/>
              </a:ext>
            </a:extLst>
          </p:cNvPr>
          <p:cNvSpPr txBox="1">
            <a:spLocks/>
          </p:cNvSpPr>
          <p:nvPr/>
        </p:nvSpPr>
        <p:spPr bwMode="auto">
          <a:xfrm>
            <a:off x="1303867" y="4266461"/>
            <a:ext cx="91440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66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ur-PK" b="1">
                <a:solidFill>
                  <a:srgbClr val="002060"/>
                </a:solidFill>
                <a:effectLst/>
                <a:latin typeface="Arabic Typesetting" panose="03020402040406030203" pitchFamily="66" charset="-78"/>
                <a:ea typeface="Calibri" panose="020F0502020204030204" pitchFamily="34" charset="0"/>
                <a:cs typeface="Arabic Typesetting" panose="03020402040406030203" pitchFamily="66" charset="-78"/>
              </a:rPr>
              <a:t>بلند ترین نمونے </a:t>
            </a:r>
            <a:endParaRPr lang="en-US" sz="8000" b="1">
              <a:solidFill>
                <a:srgbClr val="002060"/>
              </a:solidFill>
              <a:effectLst/>
              <a:latin typeface="Arabic Typesetting" panose="03020402040406030203" pitchFamily="66" charset="-78"/>
              <a:ea typeface="Calibri" panose="020F0502020204030204" pitchFamily="34" charset="0"/>
              <a:cs typeface="Arabic Typesetting" panose="03020402040406030203" pitchFamily="66" charset="-78"/>
            </a:endParaRPr>
          </a:p>
        </p:txBody>
      </p:sp>
      <p:sp>
        <p:nvSpPr>
          <p:cNvPr id="8" name="Title 3">
            <a:extLst>
              <a:ext uri="{FF2B5EF4-FFF2-40B4-BE49-F238E27FC236}">
                <a16:creationId xmlns:a16="http://schemas.microsoft.com/office/drawing/2014/main" id="{E01E4860-9E9A-4B80-A244-F2B40EA8E9F4}"/>
              </a:ext>
            </a:extLst>
          </p:cNvPr>
          <p:cNvSpPr txBox="1">
            <a:spLocks/>
          </p:cNvSpPr>
          <p:nvPr/>
        </p:nvSpPr>
        <p:spPr bwMode="auto">
          <a:xfrm>
            <a:off x="1289756" y="3116482"/>
            <a:ext cx="91440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66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3200">
                <a:solidFill>
                  <a:srgbClr val="0070C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And the most elevated examples,</a:t>
            </a:r>
            <a:endParaRPr lang="en-US" sz="6000">
              <a:solidFill>
                <a:srgbClr val="0070C0"/>
              </a:solidFill>
              <a:effectLst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AAFE649-EFC9-485C-8609-BC4090AB6B9E}"/>
              </a:ext>
            </a:extLst>
          </p:cNvPr>
          <p:cNvSpPr txBox="1"/>
          <p:nvPr/>
        </p:nvSpPr>
        <p:spPr>
          <a:xfrm>
            <a:off x="6477000" y="554123"/>
            <a:ext cx="32816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b="1">
                <a:solidFill>
                  <a:srgbClr val="00823B"/>
                </a:solidFill>
                <a:latin typeface="Trebuchet MS" pitchFamily="34" charset="0"/>
              </a:rPr>
              <a:t>Ramadan Last 10 Night Du’a </a:t>
            </a:r>
          </a:p>
        </p:txBody>
      </p:sp>
    </p:spTree>
    <p:extLst>
      <p:ext uri="{BB962C8B-B14F-4D97-AF65-F5344CB8AC3E}">
        <p14:creationId xmlns:p14="http://schemas.microsoft.com/office/powerpoint/2010/main" val="3966865895"/>
      </p:ext>
    </p:extLst>
  </p:cSld>
  <p:clrMapOvr>
    <a:masterClrMapping/>
  </p:clrMapOvr>
  <p:transition>
    <p:fad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066800" y="1493065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ar-OM" sz="9600">
                <a:effectLst/>
                <a:latin typeface="Calibri" panose="020F0502020204030204" pitchFamily="34" charset="0"/>
                <a:ea typeface="Calibri" panose="020F0502020204030204" pitchFamily="34" charset="0"/>
                <a:cs typeface="Arabic Typesetting" panose="03020402040406030203" pitchFamily="66" charset="-78"/>
              </a:rPr>
              <a:t>وَالكِبْرِيَاءُ وَالآلاءُ،</a:t>
            </a:r>
            <a:endParaRPr lang="en-US" sz="960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" name="Title 3">
            <a:extLst>
              <a:ext uri="{FF2B5EF4-FFF2-40B4-BE49-F238E27FC236}">
                <a16:creationId xmlns:a16="http://schemas.microsoft.com/office/drawing/2014/main" id="{A56730F6-FACE-47CC-858D-2CDABB01A33C}"/>
              </a:ext>
            </a:extLst>
          </p:cNvPr>
          <p:cNvSpPr txBox="1">
            <a:spLocks/>
          </p:cNvSpPr>
          <p:nvPr/>
        </p:nvSpPr>
        <p:spPr bwMode="auto">
          <a:xfrm>
            <a:off x="1295400" y="5376686"/>
            <a:ext cx="91440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66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3200">
                <a:solidFill>
                  <a:srgbClr val="0070C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wal-kibrya‘u wal-ala‘u</a:t>
            </a:r>
            <a:endParaRPr lang="en-US" sz="6000">
              <a:solidFill>
                <a:srgbClr val="0070C0"/>
              </a:solidFill>
              <a:effectLst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6" name="Title 3">
            <a:extLst>
              <a:ext uri="{FF2B5EF4-FFF2-40B4-BE49-F238E27FC236}">
                <a16:creationId xmlns:a16="http://schemas.microsoft.com/office/drawing/2014/main" id="{166F11C0-3F0A-4D0B-B094-869B6DD9A050}"/>
              </a:ext>
            </a:extLst>
          </p:cNvPr>
          <p:cNvSpPr txBox="1">
            <a:spLocks/>
          </p:cNvSpPr>
          <p:nvPr/>
        </p:nvSpPr>
        <p:spPr bwMode="auto">
          <a:xfrm>
            <a:off x="1295400" y="4056012"/>
            <a:ext cx="91440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66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ur-PK" b="1">
                <a:solidFill>
                  <a:srgbClr val="002060"/>
                </a:solidFill>
                <a:effectLst/>
                <a:latin typeface="Arabic Typesetting" panose="03020402040406030203" pitchFamily="66" charset="-78"/>
                <a:ea typeface="Calibri" panose="020F0502020204030204" pitchFamily="34" charset="0"/>
                <a:cs typeface="Arabic Typesetting" panose="03020402040406030203" pitchFamily="66" charset="-78"/>
              </a:rPr>
              <a:t>اور تیرے لیے ہیں بڑائیاں</a:t>
            </a:r>
            <a:r>
              <a:rPr lang="ar-OM" b="1">
                <a:solidFill>
                  <a:srgbClr val="002060"/>
                </a:solidFill>
                <a:effectLst/>
                <a:latin typeface="Arabic Typesetting" panose="03020402040406030203" pitchFamily="66" charset="-78"/>
                <a:ea typeface="Calibri" panose="020F0502020204030204" pitchFamily="34" charset="0"/>
                <a:cs typeface="Arabic Typesetting" panose="03020402040406030203" pitchFamily="66" charset="-78"/>
              </a:rPr>
              <a:t> اور مہربانیاں</a:t>
            </a:r>
            <a:endParaRPr lang="en-US" sz="8000" b="1">
              <a:solidFill>
                <a:srgbClr val="002060"/>
              </a:solidFill>
              <a:effectLst/>
              <a:latin typeface="Arabic Typesetting" panose="03020402040406030203" pitchFamily="66" charset="-78"/>
              <a:ea typeface="Calibri" panose="020F0502020204030204" pitchFamily="34" charset="0"/>
              <a:cs typeface="Arabic Typesetting" panose="03020402040406030203" pitchFamily="66" charset="-78"/>
            </a:endParaRPr>
          </a:p>
        </p:txBody>
      </p:sp>
      <p:sp>
        <p:nvSpPr>
          <p:cNvPr id="8" name="Title 3">
            <a:extLst>
              <a:ext uri="{FF2B5EF4-FFF2-40B4-BE49-F238E27FC236}">
                <a16:creationId xmlns:a16="http://schemas.microsoft.com/office/drawing/2014/main" id="{E01E4860-9E9A-4B80-A244-F2B40EA8E9F4}"/>
              </a:ext>
            </a:extLst>
          </p:cNvPr>
          <p:cNvSpPr txBox="1">
            <a:spLocks/>
          </p:cNvSpPr>
          <p:nvPr/>
        </p:nvSpPr>
        <p:spPr bwMode="auto">
          <a:xfrm>
            <a:off x="1295400" y="2774723"/>
            <a:ext cx="91440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66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3200">
                <a:solidFill>
                  <a:srgbClr val="0070C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And greatness and bounties.</a:t>
            </a:r>
            <a:endParaRPr lang="en-US" sz="6000">
              <a:solidFill>
                <a:srgbClr val="0070C0"/>
              </a:solidFill>
              <a:effectLst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DD0D29A-BA6C-485E-A615-250A8717DA80}"/>
              </a:ext>
            </a:extLst>
          </p:cNvPr>
          <p:cNvSpPr txBox="1"/>
          <p:nvPr/>
        </p:nvSpPr>
        <p:spPr>
          <a:xfrm>
            <a:off x="6477000" y="554123"/>
            <a:ext cx="32816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b="1">
                <a:solidFill>
                  <a:srgbClr val="00823B"/>
                </a:solidFill>
                <a:latin typeface="Trebuchet MS" pitchFamily="34" charset="0"/>
              </a:rPr>
              <a:t>Ramadan Last 10 Night Du’a </a:t>
            </a:r>
          </a:p>
        </p:txBody>
      </p:sp>
    </p:spTree>
    <p:extLst>
      <p:ext uri="{BB962C8B-B14F-4D97-AF65-F5344CB8AC3E}">
        <p14:creationId xmlns:p14="http://schemas.microsoft.com/office/powerpoint/2010/main" val="807950269"/>
      </p:ext>
    </p:extLst>
  </p:cSld>
  <p:clrMapOvr>
    <a:masterClrMapping/>
  </p:clrMapOvr>
  <p:transition>
    <p:fad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375356" y="1689143"/>
            <a:ext cx="109728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ar-OM" sz="9600">
                <a:effectLst/>
                <a:latin typeface="Calibri" panose="020F0502020204030204" pitchFamily="34" charset="0"/>
                <a:ea typeface="Calibri" panose="020F0502020204030204" pitchFamily="34" charset="0"/>
                <a:cs typeface="Arabic Typesetting" panose="03020402040406030203" pitchFamily="66" charset="-78"/>
              </a:rPr>
              <a:t>أَسْأَلُكَ أَنْ تُصَلّيَ عَلَى مُحَمّدٍ وَآلِ مُحَمّدٍ،</a:t>
            </a:r>
            <a:endParaRPr lang="en-US" sz="960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" name="Title 3">
            <a:extLst>
              <a:ext uri="{FF2B5EF4-FFF2-40B4-BE49-F238E27FC236}">
                <a16:creationId xmlns:a16="http://schemas.microsoft.com/office/drawing/2014/main" id="{A56730F6-FACE-47CC-858D-2CDABB01A33C}"/>
              </a:ext>
            </a:extLst>
          </p:cNvPr>
          <p:cNvSpPr txBox="1">
            <a:spLocks/>
          </p:cNvSpPr>
          <p:nvPr/>
        </p:nvSpPr>
        <p:spPr bwMode="auto">
          <a:xfrm>
            <a:off x="1295400" y="5376686"/>
            <a:ext cx="91440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66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fi-FI" sz="3200">
                <a:solidFill>
                  <a:srgbClr val="0070C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as’aluka an tusalliya `ala muhammadin wa ali muhammadin</a:t>
            </a:r>
            <a:endParaRPr lang="en-US" sz="6000">
              <a:solidFill>
                <a:srgbClr val="0070C0"/>
              </a:solidFill>
              <a:effectLst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6" name="Title 3">
            <a:extLst>
              <a:ext uri="{FF2B5EF4-FFF2-40B4-BE49-F238E27FC236}">
                <a16:creationId xmlns:a16="http://schemas.microsoft.com/office/drawing/2014/main" id="{166F11C0-3F0A-4D0B-B094-869B6DD9A050}"/>
              </a:ext>
            </a:extLst>
          </p:cNvPr>
          <p:cNvSpPr txBox="1">
            <a:spLocks/>
          </p:cNvSpPr>
          <p:nvPr/>
        </p:nvSpPr>
        <p:spPr bwMode="auto">
          <a:xfrm>
            <a:off x="762000" y="4266461"/>
            <a:ext cx="9685867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66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ur-PK" b="1">
                <a:solidFill>
                  <a:srgbClr val="002060"/>
                </a:solidFill>
                <a:effectLst/>
                <a:latin typeface="Arabic Typesetting" panose="03020402040406030203" pitchFamily="66" charset="-78"/>
                <a:ea typeface="Calibri" panose="020F0502020204030204" pitchFamily="34" charset="0"/>
                <a:cs typeface="Arabic Typesetting" panose="03020402040406030203" pitchFamily="66" charset="-78"/>
              </a:rPr>
              <a:t>میں تجھ سے سؤال کرتا ہوں کہ محمد(ص) وآل محمد(ص) پر رحمت نازل فرما </a:t>
            </a:r>
            <a:endParaRPr lang="en-US" sz="8000" b="1">
              <a:solidFill>
                <a:srgbClr val="002060"/>
              </a:solidFill>
              <a:effectLst/>
              <a:latin typeface="Arabic Typesetting" panose="03020402040406030203" pitchFamily="66" charset="-78"/>
              <a:ea typeface="Calibri" panose="020F0502020204030204" pitchFamily="34" charset="0"/>
              <a:cs typeface="Arabic Typesetting" panose="03020402040406030203" pitchFamily="66" charset="-78"/>
            </a:endParaRPr>
          </a:p>
        </p:txBody>
      </p:sp>
      <p:sp>
        <p:nvSpPr>
          <p:cNvPr id="8" name="Title 3">
            <a:extLst>
              <a:ext uri="{FF2B5EF4-FFF2-40B4-BE49-F238E27FC236}">
                <a16:creationId xmlns:a16="http://schemas.microsoft.com/office/drawing/2014/main" id="{E01E4860-9E9A-4B80-A244-F2B40EA8E9F4}"/>
              </a:ext>
            </a:extLst>
          </p:cNvPr>
          <p:cNvSpPr txBox="1">
            <a:spLocks/>
          </p:cNvSpPr>
          <p:nvPr/>
        </p:nvSpPr>
        <p:spPr bwMode="auto">
          <a:xfrm>
            <a:off x="1289756" y="3116482"/>
            <a:ext cx="91440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66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3200">
                <a:solidFill>
                  <a:srgbClr val="0070C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I beseech You to bless Muhammad and the Household of Muhammad,</a:t>
            </a:r>
            <a:endParaRPr lang="en-US" sz="6000">
              <a:solidFill>
                <a:srgbClr val="0070C0"/>
              </a:solidFill>
              <a:effectLst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D300F26-A374-45CA-9017-9EA1BFDE64C2}"/>
              </a:ext>
            </a:extLst>
          </p:cNvPr>
          <p:cNvSpPr txBox="1"/>
          <p:nvPr/>
        </p:nvSpPr>
        <p:spPr>
          <a:xfrm>
            <a:off x="6477000" y="554123"/>
            <a:ext cx="32816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b="1">
                <a:solidFill>
                  <a:srgbClr val="00823B"/>
                </a:solidFill>
                <a:latin typeface="Trebuchet MS" pitchFamily="34" charset="0"/>
              </a:rPr>
              <a:t>Ramadan Last 10 Night Du’a </a:t>
            </a:r>
          </a:p>
        </p:txBody>
      </p:sp>
    </p:spTree>
    <p:extLst>
      <p:ext uri="{BB962C8B-B14F-4D97-AF65-F5344CB8AC3E}">
        <p14:creationId xmlns:p14="http://schemas.microsoft.com/office/powerpoint/2010/main" val="710238278"/>
      </p:ext>
    </p:extLst>
  </p:cSld>
  <p:clrMapOvr>
    <a:masterClrMapping/>
  </p:clrMapOvr>
  <p:transition>
    <p:fad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-304800" y="1493065"/>
            <a:ext cx="122682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ar-OM" sz="9600">
                <a:effectLst/>
                <a:latin typeface="Calibri" panose="020F0502020204030204" pitchFamily="34" charset="0"/>
                <a:ea typeface="Calibri" panose="020F0502020204030204" pitchFamily="34" charset="0"/>
                <a:cs typeface="Arabic Typesetting" panose="03020402040406030203" pitchFamily="66" charset="-78"/>
              </a:rPr>
              <a:t>وَأَنْ تَجْعَلَ اسْمِي فِي هذِهِ اللّيْلَةِ فِي السّعَدَاءِ،</a:t>
            </a:r>
            <a:endParaRPr lang="en-US" sz="960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" name="Title 3">
            <a:extLst>
              <a:ext uri="{FF2B5EF4-FFF2-40B4-BE49-F238E27FC236}">
                <a16:creationId xmlns:a16="http://schemas.microsoft.com/office/drawing/2014/main" id="{A56730F6-FACE-47CC-858D-2CDABB01A33C}"/>
              </a:ext>
            </a:extLst>
          </p:cNvPr>
          <p:cNvSpPr txBox="1">
            <a:spLocks/>
          </p:cNvSpPr>
          <p:nvPr/>
        </p:nvSpPr>
        <p:spPr bwMode="auto">
          <a:xfrm>
            <a:off x="1295400" y="5376686"/>
            <a:ext cx="91440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66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3200">
                <a:solidFill>
                  <a:srgbClr val="0070C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wa an taj`ala asmy fi hadhihi allaylati fi alssu`ada‘i</a:t>
            </a:r>
            <a:endParaRPr lang="en-US" sz="6000">
              <a:solidFill>
                <a:srgbClr val="0070C0"/>
              </a:solidFill>
              <a:effectLst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6" name="Title 3">
            <a:extLst>
              <a:ext uri="{FF2B5EF4-FFF2-40B4-BE49-F238E27FC236}">
                <a16:creationId xmlns:a16="http://schemas.microsoft.com/office/drawing/2014/main" id="{166F11C0-3F0A-4D0B-B094-869B6DD9A050}"/>
              </a:ext>
            </a:extLst>
          </p:cNvPr>
          <p:cNvSpPr txBox="1">
            <a:spLocks/>
          </p:cNvSpPr>
          <p:nvPr/>
        </p:nvSpPr>
        <p:spPr bwMode="auto">
          <a:xfrm>
            <a:off x="1303867" y="4266461"/>
            <a:ext cx="91440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66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ur-PK" b="1">
                <a:solidFill>
                  <a:srgbClr val="002060"/>
                </a:solidFill>
                <a:effectLst/>
                <a:latin typeface="Arabic Typesetting" panose="03020402040406030203" pitchFamily="66" charset="-78"/>
                <a:ea typeface="Calibri" panose="020F0502020204030204" pitchFamily="34" charset="0"/>
                <a:cs typeface="Arabic Typesetting" panose="03020402040406030203" pitchFamily="66" charset="-78"/>
              </a:rPr>
              <a:t>اور یہ کہ آج کی رات میں میرانام نیکوکاروں  میں قرار دے، </a:t>
            </a:r>
            <a:endParaRPr lang="en-US" sz="8000" b="1">
              <a:solidFill>
                <a:srgbClr val="002060"/>
              </a:solidFill>
              <a:effectLst/>
              <a:latin typeface="Arabic Typesetting" panose="03020402040406030203" pitchFamily="66" charset="-78"/>
              <a:ea typeface="Calibri" panose="020F0502020204030204" pitchFamily="34" charset="0"/>
              <a:cs typeface="Arabic Typesetting" panose="03020402040406030203" pitchFamily="66" charset="-78"/>
            </a:endParaRPr>
          </a:p>
        </p:txBody>
      </p:sp>
      <p:sp>
        <p:nvSpPr>
          <p:cNvPr id="8" name="Title 3">
            <a:extLst>
              <a:ext uri="{FF2B5EF4-FFF2-40B4-BE49-F238E27FC236}">
                <a16:creationId xmlns:a16="http://schemas.microsoft.com/office/drawing/2014/main" id="{E01E4860-9E9A-4B80-A244-F2B40EA8E9F4}"/>
              </a:ext>
            </a:extLst>
          </p:cNvPr>
          <p:cNvSpPr txBox="1">
            <a:spLocks/>
          </p:cNvSpPr>
          <p:nvPr/>
        </p:nvSpPr>
        <p:spPr bwMode="auto">
          <a:xfrm>
            <a:off x="1289756" y="3116482"/>
            <a:ext cx="91440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66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3200">
                <a:solidFill>
                  <a:srgbClr val="0070C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And to include my name with the list of the happiest ones,</a:t>
            </a:r>
            <a:endParaRPr lang="en-US" sz="6000">
              <a:solidFill>
                <a:srgbClr val="0070C0"/>
              </a:solidFill>
              <a:effectLst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8FBCBCF-BDC8-482D-9E44-9D364AF6B371}"/>
              </a:ext>
            </a:extLst>
          </p:cNvPr>
          <p:cNvSpPr txBox="1"/>
          <p:nvPr/>
        </p:nvSpPr>
        <p:spPr>
          <a:xfrm>
            <a:off x="6477000" y="554123"/>
            <a:ext cx="32816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b="1">
                <a:solidFill>
                  <a:srgbClr val="00823B"/>
                </a:solidFill>
                <a:latin typeface="Trebuchet MS" pitchFamily="34" charset="0"/>
              </a:rPr>
              <a:t>Ramadan Last 10 Night Du’a </a:t>
            </a:r>
          </a:p>
        </p:txBody>
      </p:sp>
    </p:spTree>
    <p:extLst>
      <p:ext uri="{BB962C8B-B14F-4D97-AF65-F5344CB8AC3E}">
        <p14:creationId xmlns:p14="http://schemas.microsoft.com/office/powerpoint/2010/main" val="1921005284"/>
      </p:ext>
    </p:extLst>
  </p:cSld>
  <p:clrMapOvr>
    <a:masterClrMapping/>
  </p:clrMapOvr>
  <p:transition>
    <p:fad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066800" y="1493065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ar-OM" sz="9600">
                <a:effectLst/>
                <a:latin typeface="Calibri" panose="020F0502020204030204" pitchFamily="34" charset="0"/>
                <a:ea typeface="Calibri" panose="020F0502020204030204" pitchFamily="34" charset="0"/>
                <a:cs typeface="Arabic Typesetting" panose="03020402040406030203" pitchFamily="66" charset="-78"/>
              </a:rPr>
              <a:t>وَرُوحِي مَعَ الشّهَدَاءِ،</a:t>
            </a:r>
            <a:endParaRPr lang="en-US" sz="960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" name="Title 3">
            <a:extLst>
              <a:ext uri="{FF2B5EF4-FFF2-40B4-BE49-F238E27FC236}">
                <a16:creationId xmlns:a16="http://schemas.microsoft.com/office/drawing/2014/main" id="{A56730F6-FACE-47CC-858D-2CDABB01A33C}"/>
              </a:ext>
            </a:extLst>
          </p:cNvPr>
          <p:cNvSpPr txBox="1">
            <a:spLocks/>
          </p:cNvSpPr>
          <p:nvPr/>
        </p:nvSpPr>
        <p:spPr bwMode="auto">
          <a:xfrm>
            <a:off x="1295400" y="5376686"/>
            <a:ext cx="91440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66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3200">
                <a:solidFill>
                  <a:srgbClr val="0070C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wa ruhy ma`a alshshuhada‘i</a:t>
            </a:r>
            <a:endParaRPr lang="en-US" sz="6000">
              <a:solidFill>
                <a:srgbClr val="0070C0"/>
              </a:solidFill>
              <a:effectLst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6" name="Title 3">
            <a:extLst>
              <a:ext uri="{FF2B5EF4-FFF2-40B4-BE49-F238E27FC236}">
                <a16:creationId xmlns:a16="http://schemas.microsoft.com/office/drawing/2014/main" id="{166F11C0-3F0A-4D0B-B094-869B6DD9A050}"/>
              </a:ext>
            </a:extLst>
          </p:cNvPr>
          <p:cNvSpPr txBox="1">
            <a:spLocks/>
          </p:cNvSpPr>
          <p:nvPr/>
        </p:nvSpPr>
        <p:spPr bwMode="auto">
          <a:xfrm>
            <a:off x="1303867" y="4266461"/>
            <a:ext cx="91440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66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ur-PK" b="1">
                <a:solidFill>
                  <a:srgbClr val="002060"/>
                </a:solidFill>
                <a:effectLst/>
                <a:latin typeface="Arabic Typesetting" panose="03020402040406030203" pitchFamily="66" charset="-78"/>
                <a:ea typeface="Calibri" panose="020F0502020204030204" pitchFamily="34" charset="0"/>
                <a:cs typeface="Arabic Typesetting" panose="03020402040406030203" pitchFamily="66" charset="-78"/>
              </a:rPr>
              <a:t>میری روح کو شہیدوں کے ساتھ قرار دے </a:t>
            </a:r>
            <a:endParaRPr lang="en-US" sz="8000" b="1">
              <a:solidFill>
                <a:srgbClr val="002060"/>
              </a:solidFill>
              <a:effectLst/>
              <a:latin typeface="Arabic Typesetting" panose="03020402040406030203" pitchFamily="66" charset="-78"/>
              <a:ea typeface="Calibri" panose="020F0502020204030204" pitchFamily="34" charset="0"/>
              <a:cs typeface="Arabic Typesetting" panose="03020402040406030203" pitchFamily="66" charset="-78"/>
            </a:endParaRPr>
          </a:p>
        </p:txBody>
      </p:sp>
      <p:sp>
        <p:nvSpPr>
          <p:cNvPr id="8" name="Title 3">
            <a:extLst>
              <a:ext uri="{FF2B5EF4-FFF2-40B4-BE49-F238E27FC236}">
                <a16:creationId xmlns:a16="http://schemas.microsoft.com/office/drawing/2014/main" id="{E01E4860-9E9A-4B80-A244-F2B40EA8E9F4}"/>
              </a:ext>
            </a:extLst>
          </p:cNvPr>
          <p:cNvSpPr txBox="1">
            <a:spLocks/>
          </p:cNvSpPr>
          <p:nvPr/>
        </p:nvSpPr>
        <p:spPr bwMode="auto">
          <a:xfrm>
            <a:off x="1289756" y="3116482"/>
            <a:ext cx="91440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66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3200">
                <a:solidFill>
                  <a:srgbClr val="0070C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And to add my soul to the martyrs,</a:t>
            </a:r>
            <a:endParaRPr lang="en-US" sz="6000">
              <a:solidFill>
                <a:srgbClr val="0070C0"/>
              </a:solidFill>
              <a:effectLst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C39FD67-58B1-429D-9623-A9A99B4703E8}"/>
              </a:ext>
            </a:extLst>
          </p:cNvPr>
          <p:cNvSpPr txBox="1"/>
          <p:nvPr/>
        </p:nvSpPr>
        <p:spPr>
          <a:xfrm>
            <a:off x="6477000" y="554123"/>
            <a:ext cx="32816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b="1">
                <a:solidFill>
                  <a:srgbClr val="00823B"/>
                </a:solidFill>
                <a:latin typeface="Trebuchet MS" pitchFamily="34" charset="0"/>
              </a:rPr>
              <a:t>Ramadan Last 10 Night Du’a </a:t>
            </a:r>
          </a:p>
        </p:txBody>
      </p:sp>
    </p:spTree>
    <p:extLst>
      <p:ext uri="{BB962C8B-B14F-4D97-AF65-F5344CB8AC3E}">
        <p14:creationId xmlns:p14="http://schemas.microsoft.com/office/powerpoint/2010/main" val="2759001497"/>
      </p:ext>
    </p:extLst>
  </p:cSld>
  <p:clrMapOvr>
    <a:masterClrMapping/>
  </p:clrMapOvr>
  <p:transition>
    <p:fade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066800" y="1493065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ar-OM" sz="9600">
                <a:effectLst/>
                <a:latin typeface="Calibri" panose="020F0502020204030204" pitchFamily="34" charset="0"/>
                <a:ea typeface="Calibri" panose="020F0502020204030204" pitchFamily="34" charset="0"/>
                <a:cs typeface="Arabic Typesetting" panose="03020402040406030203" pitchFamily="66" charset="-78"/>
              </a:rPr>
              <a:t>وَإِحْسَانِي فِي عِلّيّينَ،</a:t>
            </a:r>
            <a:endParaRPr lang="en-US" sz="960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" name="Title 3">
            <a:extLst>
              <a:ext uri="{FF2B5EF4-FFF2-40B4-BE49-F238E27FC236}">
                <a16:creationId xmlns:a16="http://schemas.microsoft.com/office/drawing/2014/main" id="{A56730F6-FACE-47CC-858D-2CDABB01A33C}"/>
              </a:ext>
            </a:extLst>
          </p:cNvPr>
          <p:cNvSpPr txBox="1">
            <a:spLocks/>
          </p:cNvSpPr>
          <p:nvPr/>
        </p:nvSpPr>
        <p:spPr bwMode="auto">
          <a:xfrm>
            <a:off x="1295400" y="5376686"/>
            <a:ext cx="91440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66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3200">
                <a:solidFill>
                  <a:srgbClr val="0070C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wa ihsany fi `illiyyina</a:t>
            </a:r>
            <a:endParaRPr lang="en-US" sz="6000">
              <a:solidFill>
                <a:srgbClr val="0070C0"/>
              </a:solidFill>
              <a:effectLst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6" name="Title 3">
            <a:extLst>
              <a:ext uri="{FF2B5EF4-FFF2-40B4-BE49-F238E27FC236}">
                <a16:creationId xmlns:a16="http://schemas.microsoft.com/office/drawing/2014/main" id="{166F11C0-3F0A-4D0B-B094-869B6DD9A050}"/>
              </a:ext>
            </a:extLst>
          </p:cNvPr>
          <p:cNvSpPr txBox="1">
            <a:spLocks/>
          </p:cNvSpPr>
          <p:nvPr/>
        </p:nvSpPr>
        <p:spPr bwMode="auto">
          <a:xfrm>
            <a:off x="1303867" y="4266461"/>
            <a:ext cx="91440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66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ur-PK" b="1">
                <a:solidFill>
                  <a:srgbClr val="002060"/>
                </a:solidFill>
                <a:effectLst/>
                <a:latin typeface="Arabic Typesetting" panose="03020402040406030203" pitchFamily="66" charset="-78"/>
                <a:ea typeface="Calibri" panose="020F0502020204030204" pitchFamily="34" charset="0"/>
                <a:cs typeface="Arabic Typesetting" panose="03020402040406030203" pitchFamily="66" charset="-78"/>
              </a:rPr>
              <a:t>میری اطاعت کو مقام علیین پر پہنچا دے، </a:t>
            </a:r>
            <a:endParaRPr lang="en-US" sz="8000" b="1">
              <a:solidFill>
                <a:srgbClr val="002060"/>
              </a:solidFill>
              <a:effectLst/>
              <a:latin typeface="Arabic Typesetting" panose="03020402040406030203" pitchFamily="66" charset="-78"/>
              <a:ea typeface="Calibri" panose="020F0502020204030204" pitchFamily="34" charset="0"/>
              <a:cs typeface="Arabic Typesetting" panose="03020402040406030203" pitchFamily="66" charset="-78"/>
            </a:endParaRPr>
          </a:p>
        </p:txBody>
      </p:sp>
      <p:sp>
        <p:nvSpPr>
          <p:cNvPr id="8" name="Title 3">
            <a:extLst>
              <a:ext uri="{FF2B5EF4-FFF2-40B4-BE49-F238E27FC236}">
                <a16:creationId xmlns:a16="http://schemas.microsoft.com/office/drawing/2014/main" id="{E01E4860-9E9A-4B80-A244-F2B40EA8E9F4}"/>
              </a:ext>
            </a:extLst>
          </p:cNvPr>
          <p:cNvSpPr txBox="1">
            <a:spLocks/>
          </p:cNvSpPr>
          <p:nvPr/>
        </p:nvSpPr>
        <p:spPr bwMode="auto">
          <a:xfrm>
            <a:off x="1289756" y="3116482"/>
            <a:ext cx="91440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66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3200">
                <a:solidFill>
                  <a:srgbClr val="0070C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And record my good deeds in the most exalted rank</a:t>
            </a:r>
            <a:endParaRPr lang="en-US" sz="6000">
              <a:solidFill>
                <a:srgbClr val="0070C0"/>
              </a:solidFill>
              <a:effectLst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1C62D04-18B9-4C03-AC4D-B42BDACB9585}"/>
              </a:ext>
            </a:extLst>
          </p:cNvPr>
          <p:cNvSpPr txBox="1"/>
          <p:nvPr/>
        </p:nvSpPr>
        <p:spPr>
          <a:xfrm>
            <a:off x="6477000" y="554123"/>
            <a:ext cx="32816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b="1">
                <a:solidFill>
                  <a:srgbClr val="00823B"/>
                </a:solidFill>
                <a:latin typeface="Trebuchet MS" pitchFamily="34" charset="0"/>
              </a:rPr>
              <a:t>Ramadan Last 10 Night Du’a </a:t>
            </a:r>
          </a:p>
        </p:txBody>
      </p:sp>
    </p:spTree>
    <p:extLst>
      <p:ext uri="{BB962C8B-B14F-4D97-AF65-F5344CB8AC3E}">
        <p14:creationId xmlns:p14="http://schemas.microsoft.com/office/powerpoint/2010/main" val="3083087876"/>
      </p:ext>
    </p:extLst>
  </p:cSld>
  <p:clrMapOvr>
    <a:masterClrMapping/>
  </p:clrMapOvr>
  <p:transition>
    <p:fade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066800" y="1493065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ar-OM" sz="9600">
                <a:effectLst/>
                <a:latin typeface="Calibri" panose="020F0502020204030204" pitchFamily="34" charset="0"/>
                <a:ea typeface="Calibri" panose="020F0502020204030204" pitchFamily="34" charset="0"/>
                <a:cs typeface="Arabic Typesetting" panose="03020402040406030203" pitchFamily="66" charset="-78"/>
              </a:rPr>
              <a:t>وَإِسَاءَتِي مَغْفُورَةً،</a:t>
            </a:r>
            <a:endParaRPr lang="en-US" sz="960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" name="Title 3">
            <a:extLst>
              <a:ext uri="{FF2B5EF4-FFF2-40B4-BE49-F238E27FC236}">
                <a16:creationId xmlns:a16="http://schemas.microsoft.com/office/drawing/2014/main" id="{A56730F6-FACE-47CC-858D-2CDABB01A33C}"/>
              </a:ext>
            </a:extLst>
          </p:cNvPr>
          <p:cNvSpPr txBox="1">
            <a:spLocks/>
          </p:cNvSpPr>
          <p:nvPr/>
        </p:nvSpPr>
        <p:spPr bwMode="auto">
          <a:xfrm>
            <a:off x="1295400" y="5376686"/>
            <a:ext cx="91440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66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3200">
                <a:solidFill>
                  <a:srgbClr val="0070C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wa isa‘aty maghfuratan</a:t>
            </a:r>
            <a:endParaRPr lang="en-US" sz="6000">
              <a:solidFill>
                <a:srgbClr val="0070C0"/>
              </a:solidFill>
              <a:effectLst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6" name="Title 3">
            <a:extLst>
              <a:ext uri="{FF2B5EF4-FFF2-40B4-BE49-F238E27FC236}">
                <a16:creationId xmlns:a16="http://schemas.microsoft.com/office/drawing/2014/main" id="{166F11C0-3F0A-4D0B-B094-869B6DD9A050}"/>
              </a:ext>
            </a:extLst>
          </p:cNvPr>
          <p:cNvSpPr txBox="1">
            <a:spLocks/>
          </p:cNvSpPr>
          <p:nvPr/>
        </p:nvSpPr>
        <p:spPr bwMode="auto">
          <a:xfrm>
            <a:off x="1303867" y="4266461"/>
            <a:ext cx="91440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66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ur-PK" b="1">
                <a:solidFill>
                  <a:srgbClr val="002060"/>
                </a:solidFill>
                <a:effectLst/>
                <a:latin typeface="Arabic Typesetting" panose="03020402040406030203" pitchFamily="66" charset="-78"/>
                <a:ea typeface="Calibri" panose="020F0502020204030204" pitchFamily="34" charset="0"/>
                <a:cs typeface="Arabic Typesetting" panose="03020402040406030203" pitchFamily="66" charset="-78"/>
              </a:rPr>
              <a:t>میری بدی کو معاف شدہ قرار دے </a:t>
            </a:r>
            <a:endParaRPr lang="en-US" sz="8000" b="1">
              <a:solidFill>
                <a:srgbClr val="002060"/>
              </a:solidFill>
              <a:effectLst/>
              <a:latin typeface="Arabic Typesetting" panose="03020402040406030203" pitchFamily="66" charset="-78"/>
              <a:ea typeface="Calibri" panose="020F0502020204030204" pitchFamily="34" charset="0"/>
              <a:cs typeface="Arabic Typesetting" panose="03020402040406030203" pitchFamily="66" charset="-78"/>
            </a:endParaRPr>
          </a:p>
        </p:txBody>
      </p:sp>
      <p:sp>
        <p:nvSpPr>
          <p:cNvPr id="8" name="Title 3">
            <a:extLst>
              <a:ext uri="{FF2B5EF4-FFF2-40B4-BE49-F238E27FC236}">
                <a16:creationId xmlns:a16="http://schemas.microsoft.com/office/drawing/2014/main" id="{E01E4860-9E9A-4B80-A244-F2B40EA8E9F4}"/>
              </a:ext>
            </a:extLst>
          </p:cNvPr>
          <p:cNvSpPr txBox="1">
            <a:spLocks/>
          </p:cNvSpPr>
          <p:nvPr/>
        </p:nvSpPr>
        <p:spPr bwMode="auto">
          <a:xfrm>
            <a:off x="1289756" y="3116482"/>
            <a:ext cx="91440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66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3200">
                <a:solidFill>
                  <a:srgbClr val="0070C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And to decide my offense to be forgiven,</a:t>
            </a:r>
            <a:endParaRPr lang="en-US" sz="6000">
              <a:solidFill>
                <a:srgbClr val="0070C0"/>
              </a:solidFill>
              <a:effectLst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BA015B0-23A4-4DA9-9F53-4D06A7FC3B9E}"/>
              </a:ext>
            </a:extLst>
          </p:cNvPr>
          <p:cNvSpPr txBox="1"/>
          <p:nvPr/>
        </p:nvSpPr>
        <p:spPr>
          <a:xfrm>
            <a:off x="6477000" y="554123"/>
            <a:ext cx="32816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b="1">
                <a:solidFill>
                  <a:srgbClr val="00823B"/>
                </a:solidFill>
                <a:latin typeface="Trebuchet MS" pitchFamily="34" charset="0"/>
              </a:rPr>
              <a:t>Ramadan Last 10 Night Du’a </a:t>
            </a:r>
          </a:p>
        </p:txBody>
      </p:sp>
    </p:spTree>
    <p:extLst>
      <p:ext uri="{BB962C8B-B14F-4D97-AF65-F5344CB8AC3E}">
        <p14:creationId xmlns:p14="http://schemas.microsoft.com/office/powerpoint/2010/main" val="3073502575"/>
      </p:ext>
    </p:extLst>
  </p:cSld>
  <p:clrMapOvr>
    <a:masterClrMapping/>
  </p:clrMapOvr>
  <p:transition>
    <p:fade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066800" y="1493065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ar-OM" sz="9600">
                <a:effectLst/>
                <a:latin typeface="Calibri" panose="020F0502020204030204" pitchFamily="34" charset="0"/>
                <a:ea typeface="Calibri" panose="020F0502020204030204" pitchFamily="34" charset="0"/>
                <a:cs typeface="Arabic Typesetting" panose="03020402040406030203" pitchFamily="66" charset="-78"/>
              </a:rPr>
              <a:t>وَأَنْ تَهَبَ لِي يَقِيناً تُبَاشِرُ بِهِ قَلْبِي،</a:t>
            </a:r>
            <a:endParaRPr lang="en-US" sz="960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" name="Title 3">
            <a:extLst>
              <a:ext uri="{FF2B5EF4-FFF2-40B4-BE49-F238E27FC236}">
                <a16:creationId xmlns:a16="http://schemas.microsoft.com/office/drawing/2014/main" id="{A56730F6-FACE-47CC-858D-2CDABB01A33C}"/>
              </a:ext>
            </a:extLst>
          </p:cNvPr>
          <p:cNvSpPr txBox="1">
            <a:spLocks/>
          </p:cNvSpPr>
          <p:nvPr/>
        </p:nvSpPr>
        <p:spPr bwMode="auto">
          <a:xfrm>
            <a:off x="1295400" y="5376686"/>
            <a:ext cx="91440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66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3200">
                <a:solidFill>
                  <a:srgbClr val="0070C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wa an tahaba li yaqinan tubashiru bihi qalbi</a:t>
            </a:r>
            <a:endParaRPr lang="en-US" sz="6000">
              <a:solidFill>
                <a:srgbClr val="0070C0"/>
              </a:solidFill>
              <a:effectLst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6" name="Title 3">
            <a:extLst>
              <a:ext uri="{FF2B5EF4-FFF2-40B4-BE49-F238E27FC236}">
                <a16:creationId xmlns:a16="http://schemas.microsoft.com/office/drawing/2014/main" id="{166F11C0-3F0A-4D0B-B094-869B6DD9A050}"/>
              </a:ext>
            </a:extLst>
          </p:cNvPr>
          <p:cNvSpPr txBox="1">
            <a:spLocks/>
          </p:cNvSpPr>
          <p:nvPr/>
        </p:nvSpPr>
        <p:spPr bwMode="auto">
          <a:xfrm>
            <a:off x="1303867" y="4266461"/>
            <a:ext cx="91440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66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ur-PK" b="1">
                <a:solidFill>
                  <a:srgbClr val="002060"/>
                </a:solidFill>
                <a:effectLst/>
                <a:latin typeface="Arabic Typesetting" panose="03020402040406030203" pitchFamily="66" charset="-78"/>
                <a:ea typeface="Calibri" panose="020F0502020204030204" pitchFamily="34" charset="0"/>
                <a:cs typeface="Arabic Typesetting" panose="03020402040406030203" pitchFamily="66" charset="-78"/>
              </a:rPr>
              <a:t>اور یہ کہ مجھے وہ یقین عطا کر جو میرے دل میں بسا ہو</a:t>
            </a:r>
            <a:endParaRPr lang="en-US" sz="8000" b="1">
              <a:solidFill>
                <a:srgbClr val="002060"/>
              </a:solidFill>
              <a:effectLst/>
              <a:latin typeface="Arabic Typesetting" panose="03020402040406030203" pitchFamily="66" charset="-78"/>
              <a:ea typeface="Calibri" panose="020F0502020204030204" pitchFamily="34" charset="0"/>
              <a:cs typeface="Arabic Typesetting" panose="03020402040406030203" pitchFamily="66" charset="-78"/>
            </a:endParaRPr>
          </a:p>
        </p:txBody>
      </p:sp>
      <p:sp>
        <p:nvSpPr>
          <p:cNvPr id="8" name="Title 3">
            <a:extLst>
              <a:ext uri="{FF2B5EF4-FFF2-40B4-BE49-F238E27FC236}">
                <a16:creationId xmlns:a16="http://schemas.microsoft.com/office/drawing/2014/main" id="{E01E4860-9E9A-4B80-A244-F2B40EA8E9F4}"/>
              </a:ext>
            </a:extLst>
          </p:cNvPr>
          <p:cNvSpPr txBox="1">
            <a:spLocks/>
          </p:cNvSpPr>
          <p:nvPr/>
        </p:nvSpPr>
        <p:spPr bwMode="auto">
          <a:xfrm>
            <a:off x="1289756" y="3116482"/>
            <a:ext cx="91440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66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3200">
                <a:solidFill>
                  <a:srgbClr val="0070C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And to grant me certitude that fills in my heart</a:t>
            </a:r>
            <a:endParaRPr lang="en-US" sz="6000">
              <a:solidFill>
                <a:srgbClr val="0070C0"/>
              </a:solidFill>
              <a:effectLst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B32FD64-9E4E-4B4B-B3AC-5E640C90C2E8}"/>
              </a:ext>
            </a:extLst>
          </p:cNvPr>
          <p:cNvSpPr txBox="1"/>
          <p:nvPr/>
        </p:nvSpPr>
        <p:spPr>
          <a:xfrm>
            <a:off x="6477000" y="554123"/>
            <a:ext cx="32816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b="1">
                <a:solidFill>
                  <a:srgbClr val="00823B"/>
                </a:solidFill>
                <a:latin typeface="Trebuchet MS" pitchFamily="34" charset="0"/>
              </a:rPr>
              <a:t>Ramadan Last 10 Night Du’a </a:t>
            </a:r>
          </a:p>
        </p:txBody>
      </p:sp>
    </p:spTree>
    <p:extLst>
      <p:ext uri="{BB962C8B-B14F-4D97-AF65-F5344CB8AC3E}">
        <p14:creationId xmlns:p14="http://schemas.microsoft.com/office/powerpoint/2010/main" val="1690981582"/>
      </p:ext>
    </p:extLst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143000" y="2959101"/>
            <a:ext cx="10058400" cy="1470025"/>
          </a:xfrm>
        </p:spPr>
        <p:txBody>
          <a:bodyPr/>
          <a:lstStyle/>
          <a:p>
            <a:pPr rtl="1" eaLnBrk="1" hangingPunct="1">
              <a:lnSpc>
                <a:spcPts val="9000"/>
              </a:lnSpc>
              <a:defRPr/>
            </a:pPr>
            <a:r>
              <a:rPr lang="en-US" sz="3600" kern="1200">
                <a:ea typeface="+mn-ea"/>
                <a:cs typeface="Arabic Typesetting" panose="03020402040406030203" pitchFamily="66" charset="-78"/>
              </a:rPr>
              <a:t>Shaykh al-Kulayni, in ‘al-Kafi’, has narrated, that </a:t>
            </a:r>
            <a:r>
              <a:rPr lang="en-US" sz="3600" kern="1200">
                <a:solidFill>
                  <a:srgbClr val="0070C0"/>
                </a:solidFill>
                <a:ea typeface="+mn-ea"/>
                <a:cs typeface="Arabic Typesetting" panose="03020402040406030203" pitchFamily="66" charset="-78"/>
              </a:rPr>
              <a:t>the following supplication, which is also narrated </a:t>
            </a:r>
            <a:r>
              <a:rPr lang="en-US" sz="3600" kern="1200">
                <a:ea typeface="+mn-ea"/>
                <a:cs typeface="Arabic Typesetting" panose="03020402040406030203" pitchFamily="66" charset="-78"/>
              </a:rPr>
              <a:t>in ‘al-Muqni`ah’ and ‘al-Misbah’,should be said </a:t>
            </a:r>
            <a:r>
              <a:rPr lang="en-US" sz="3600" kern="1200">
                <a:solidFill>
                  <a:srgbClr val="0070C0"/>
                </a:solidFill>
                <a:ea typeface="+mn-ea"/>
                <a:cs typeface="Arabic Typesetting" panose="03020402040406030203" pitchFamily="66" charset="-78"/>
              </a:rPr>
              <a:t>for last 10 nights</a:t>
            </a:r>
            <a:endParaRPr lang="en-US" sz="3600" kern="1200" dirty="0">
              <a:solidFill>
                <a:srgbClr val="0070C0"/>
              </a:solidFill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0A659D0-2376-4329-8DB3-4BF616F1BDD5}"/>
              </a:ext>
            </a:extLst>
          </p:cNvPr>
          <p:cNvSpPr txBox="1"/>
          <p:nvPr/>
        </p:nvSpPr>
        <p:spPr>
          <a:xfrm>
            <a:off x="6477000" y="554123"/>
            <a:ext cx="32816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b="1">
                <a:solidFill>
                  <a:srgbClr val="00823B"/>
                </a:solidFill>
                <a:latin typeface="Trebuchet MS" pitchFamily="34" charset="0"/>
              </a:rPr>
              <a:t>Ramadan Last 10 Night Du’a </a:t>
            </a:r>
          </a:p>
        </p:txBody>
      </p:sp>
    </p:spTree>
  </p:cSld>
  <p:clrMapOvr>
    <a:masterClrMapping/>
  </p:clrMapOvr>
  <p:transition>
    <p:fade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066800" y="1493065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ar-OM" sz="9600">
                <a:effectLst/>
                <a:latin typeface="Calibri" panose="020F0502020204030204" pitchFamily="34" charset="0"/>
                <a:ea typeface="Calibri" panose="020F0502020204030204" pitchFamily="34" charset="0"/>
                <a:cs typeface="Arabic Typesetting" panose="03020402040406030203" pitchFamily="66" charset="-78"/>
              </a:rPr>
              <a:t>وَإِيمَاناً يُذْهِبُ الشّكّ عَنّي،</a:t>
            </a:r>
            <a:endParaRPr lang="en-US" sz="960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" name="Title 3">
            <a:extLst>
              <a:ext uri="{FF2B5EF4-FFF2-40B4-BE49-F238E27FC236}">
                <a16:creationId xmlns:a16="http://schemas.microsoft.com/office/drawing/2014/main" id="{A56730F6-FACE-47CC-858D-2CDABB01A33C}"/>
              </a:ext>
            </a:extLst>
          </p:cNvPr>
          <p:cNvSpPr txBox="1">
            <a:spLocks/>
          </p:cNvSpPr>
          <p:nvPr/>
        </p:nvSpPr>
        <p:spPr bwMode="auto">
          <a:xfrm>
            <a:off x="1295400" y="5376686"/>
            <a:ext cx="91440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66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3200">
                <a:solidFill>
                  <a:srgbClr val="0070C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wa ‘imanan yudhhibu alshshkk `anni</a:t>
            </a:r>
            <a:endParaRPr lang="en-US" sz="6000">
              <a:solidFill>
                <a:srgbClr val="0070C0"/>
              </a:solidFill>
              <a:effectLst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6" name="Title 3">
            <a:extLst>
              <a:ext uri="{FF2B5EF4-FFF2-40B4-BE49-F238E27FC236}">
                <a16:creationId xmlns:a16="http://schemas.microsoft.com/office/drawing/2014/main" id="{166F11C0-3F0A-4D0B-B094-869B6DD9A050}"/>
              </a:ext>
            </a:extLst>
          </p:cNvPr>
          <p:cNvSpPr txBox="1">
            <a:spLocks/>
          </p:cNvSpPr>
          <p:nvPr/>
        </p:nvSpPr>
        <p:spPr bwMode="auto">
          <a:xfrm>
            <a:off x="1303867" y="4266461"/>
            <a:ext cx="91440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66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ur-PK" b="1">
                <a:solidFill>
                  <a:srgbClr val="002060"/>
                </a:solidFill>
                <a:effectLst/>
                <a:latin typeface="Arabic Typesetting" panose="03020402040406030203" pitchFamily="66" charset="-78"/>
                <a:ea typeface="Calibri" panose="020F0502020204030204" pitchFamily="34" charset="0"/>
                <a:cs typeface="Arabic Typesetting" panose="03020402040406030203" pitchFamily="66" charset="-78"/>
              </a:rPr>
              <a:t> وہ ایمان دے جو شک کو مجھ سے دور کر دے</a:t>
            </a:r>
            <a:endParaRPr lang="en-US" sz="8000" b="1">
              <a:solidFill>
                <a:srgbClr val="002060"/>
              </a:solidFill>
              <a:effectLst/>
              <a:latin typeface="Arabic Typesetting" panose="03020402040406030203" pitchFamily="66" charset="-78"/>
              <a:ea typeface="Calibri" panose="020F0502020204030204" pitchFamily="34" charset="0"/>
              <a:cs typeface="Arabic Typesetting" panose="03020402040406030203" pitchFamily="66" charset="-78"/>
            </a:endParaRPr>
          </a:p>
        </p:txBody>
      </p:sp>
      <p:sp>
        <p:nvSpPr>
          <p:cNvPr id="8" name="Title 3">
            <a:extLst>
              <a:ext uri="{FF2B5EF4-FFF2-40B4-BE49-F238E27FC236}">
                <a16:creationId xmlns:a16="http://schemas.microsoft.com/office/drawing/2014/main" id="{E01E4860-9E9A-4B80-A244-F2B40EA8E9F4}"/>
              </a:ext>
            </a:extLst>
          </p:cNvPr>
          <p:cNvSpPr txBox="1">
            <a:spLocks/>
          </p:cNvSpPr>
          <p:nvPr/>
        </p:nvSpPr>
        <p:spPr bwMode="auto">
          <a:xfrm>
            <a:off x="1289756" y="3116482"/>
            <a:ext cx="91440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66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3200">
                <a:solidFill>
                  <a:srgbClr val="0070C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And faith that removes dubiosity from me</a:t>
            </a:r>
            <a:endParaRPr lang="en-US" sz="6000">
              <a:solidFill>
                <a:srgbClr val="0070C0"/>
              </a:solidFill>
              <a:effectLst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4BFCF7E-EDFB-4BAF-AAEB-F443E9494542}"/>
              </a:ext>
            </a:extLst>
          </p:cNvPr>
          <p:cNvSpPr txBox="1"/>
          <p:nvPr/>
        </p:nvSpPr>
        <p:spPr>
          <a:xfrm>
            <a:off x="6477000" y="554123"/>
            <a:ext cx="32816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b="1">
                <a:solidFill>
                  <a:srgbClr val="00823B"/>
                </a:solidFill>
                <a:latin typeface="Trebuchet MS" pitchFamily="34" charset="0"/>
              </a:rPr>
              <a:t>Ramadan Last 10 Night Du’a </a:t>
            </a:r>
          </a:p>
        </p:txBody>
      </p:sp>
    </p:spTree>
    <p:extLst>
      <p:ext uri="{BB962C8B-B14F-4D97-AF65-F5344CB8AC3E}">
        <p14:creationId xmlns:p14="http://schemas.microsoft.com/office/powerpoint/2010/main" val="3588149058"/>
      </p:ext>
    </p:extLst>
  </p:cSld>
  <p:clrMapOvr>
    <a:masterClrMapping/>
  </p:clrMapOvr>
  <p:transition>
    <p:fade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066800" y="1493065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ar-OM" sz="9600">
                <a:effectLst/>
                <a:latin typeface="Calibri" panose="020F0502020204030204" pitchFamily="34" charset="0"/>
                <a:ea typeface="Calibri" panose="020F0502020204030204" pitchFamily="34" charset="0"/>
                <a:cs typeface="Arabic Typesetting" panose="03020402040406030203" pitchFamily="66" charset="-78"/>
              </a:rPr>
              <a:t>وَتُرْضِيَنِي بِمَا قَسَمْتَ لِي،</a:t>
            </a:r>
            <a:endParaRPr lang="en-US" sz="960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" name="Title 3">
            <a:extLst>
              <a:ext uri="{FF2B5EF4-FFF2-40B4-BE49-F238E27FC236}">
                <a16:creationId xmlns:a16="http://schemas.microsoft.com/office/drawing/2014/main" id="{A56730F6-FACE-47CC-858D-2CDABB01A33C}"/>
              </a:ext>
            </a:extLst>
          </p:cNvPr>
          <p:cNvSpPr txBox="1">
            <a:spLocks/>
          </p:cNvSpPr>
          <p:nvPr/>
        </p:nvSpPr>
        <p:spPr bwMode="auto">
          <a:xfrm>
            <a:off x="1295400" y="5376686"/>
            <a:ext cx="91440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66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3200">
                <a:solidFill>
                  <a:srgbClr val="0070C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wa turdiyany bima qasamta li</a:t>
            </a:r>
            <a:endParaRPr lang="en-US" sz="6000">
              <a:solidFill>
                <a:srgbClr val="0070C0"/>
              </a:solidFill>
              <a:effectLst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6" name="Title 3">
            <a:extLst>
              <a:ext uri="{FF2B5EF4-FFF2-40B4-BE49-F238E27FC236}">
                <a16:creationId xmlns:a16="http://schemas.microsoft.com/office/drawing/2014/main" id="{166F11C0-3F0A-4D0B-B094-869B6DD9A050}"/>
              </a:ext>
            </a:extLst>
          </p:cNvPr>
          <p:cNvSpPr txBox="1">
            <a:spLocks/>
          </p:cNvSpPr>
          <p:nvPr/>
        </p:nvSpPr>
        <p:spPr bwMode="auto">
          <a:xfrm>
            <a:off x="1303867" y="4266461"/>
            <a:ext cx="91440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66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ur-PK" b="1">
                <a:solidFill>
                  <a:srgbClr val="002060"/>
                </a:solidFill>
                <a:effectLst/>
                <a:latin typeface="Arabic Typesetting" panose="03020402040406030203" pitchFamily="66" charset="-78"/>
                <a:ea typeface="Calibri" panose="020F0502020204030204" pitchFamily="34" charset="0"/>
                <a:cs typeface="Arabic Typesetting" panose="03020402040406030203" pitchFamily="66" charset="-78"/>
              </a:rPr>
              <a:t> اور مجھے راضی بنا اس پر جو حصہ تو نے مجھے دیا ہے </a:t>
            </a:r>
            <a:endParaRPr lang="en-US" sz="8000" b="1">
              <a:solidFill>
                <a:srgbClr val="002060"/>
              </a:solidFill>
              <a:effectLst/>
              <a:latin typeface="Arabic Typesetting" panose="03020402040406030203" pitchFamily="66" charset="-78"/>
              <a:ea typeface="Calibri" panose="020F0502020204030204" pitchFamily="34" charset="0"/>
              <a:cs typeface="Arabic Typesetting" panose="03020402040406030203" pitchFamily="66" charset="-78"/>
            </a:endParaRPr>
          </a:p>
        </p:txBody>
      </p:sp>
      <p:sp>
        <p:nvSpPr>
          <p:cNvPr id="8" name="Title 3">
            <a:extLst>
              <a:ext uri="{FF2B5EF4-FFF2-40B4-BE49-F238E27FC236}">
                <a16:creationId xmlns:a16="http://schemas.microsoft.com/office/drawing/2014/main" id="{E01E4860-9E9A-4B80-A244-F2B40EA8E9F4}"/>
              </a:ext>
            </a:extLst>
          </p:cNvPr>
          <p:cNvSpPr txBox="1">
            <a:spLocks/>
          </p:cNvSpPr>
          <p:nvPr/>
        </p:nvSpPr>
        <p:spPr bwMode="auto">
          <a:xfrm>
            <a:off x="1289756" y="3116482"/>
            <a:ext cx="91440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66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3200">
                <a:solidFill>
                  <a:srgbClr val="0070C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And to make me feel satisfied with that which You decide for me</a:t>
            </a:r>
            <a:endParaRPr lang="en-US" sz="6000">
              <a:solidFill>
                <a:srgbClr val="0070C0"/>
              </a:solidFill>
              <a:effectLst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53A7F8D-2E93-4983-A8E3-DC7E8F835229}"/>
              </a:ext>
            </a:extLst>
          </p:cNvPr>
          <p:cNvSpPr txBox="1"/>
          <p:nvPr/>
        </p:nvSpPr>
        <p:spPr>
          <a:xfrm>
            <a:off x="6477000" y="554123"/>
            <a:ext cx="32816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b="1">
                <a:solidFill>
                  <a:srgbClr val="00823B"/>
                </a:solidFill>
                <a:latin typeface="Trebuchet MS" pitchFamily="34" charset="0"/>
              </a:rPr>
              <a:t>Ramadan Last 10 Night Du’a </a:t>
            </a:r>
          </a:p>
        </p:txBody>
      </p:sp>
    </p:spTree>
    <p:extLst>
      <p:ext uri="{BB962C8B-B14F-4D97-AF65-F5344CB8AC3E}">
        <p14:creationId xmlns:p14="http://schemas.microsoft.com/office/powerpoint/2010/main" val="1379989364"/>
      </p:ext>
    </p:extLst>
  </p:cSld>
  <p:clrMapOvr>
    <a:masterClrMapping/>
  </p:clrMapOvr>
  <p:transition>
    <p:fade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066800" y="1493065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ar-OM" sz="9600">
                <a:effectLst/>
                <a:latin typeface="Calibri" panose="020F0502020204030204" pitchFamily="34" charset="0"/>
                <a:ea typeface="Calibri" panose="020F0502020204030204" pitchFamily="34" charset="0"/>
                <a:cs typeface="Arabic Typesetting" panose="03020402040406030203" pitchFamily="66" charset="-78"/>
              </a:rPr>
              <a:t>وَآتِنَا فِي الدّنْيَا حَسَنَةً،</a:t>
            </a:r>
            <a:endParaRPr lang="en-US" sz="960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" name="Title 3">
            <a:extLst>
              <a:ext uri="{FF2B5EF4-FFF2-40B4-BE49-F238E27FC236}">
                <a16:creationId xmlns:a16="http://schemas.microsoft.com/office/drawing/2014/main" id="{A56730F6-FACE-47CC-858D-2CDABB01A33C}"/>
              </a:ext>
            </a:extLst>
          </p:cNvPr>
          <p:cNvSpPr txBox="1">
            <a:spLocks/>
          </p:cNvSpPr>
          <p:nvPr/>
        </p:nvSpPr>
        <p:spPr bwMode="auto">
          <a:xfrm>
            <a:off x="1295400" y="5376686"/>
            <a:ext cx="91440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66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sv-SE" sz="3200">
                <a:solidFill>
                  <a:srgbClr val="0070C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wa atina fi alddunya hasanatan</a:t>
            </a:r>
            <a:endParaRPr lang="en-US" sz="6000">
              <a:solidFill>
                <a:srgbClr val="0070C0"/>
              </a:solidFill>
              <a:effectLst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6" name="Title 3">
            <a:extLst>
              <a:ext uri="{FF2B5EF4-FFF2-40B4-BE49-F238E27FC236}">
                <a16:creationId xmlns:a16="http://schemas.microsoft.com/office/drawing/2014/main" id="{166F11C0-3F0A-4D0B-B094-869B6DD9A050}"/>
              </a:ext>
            </a:extLst>
          </p:cNvPr>
          <p:cNvSpPr txBox="1">
            <a:spLocks/>
          </p:cNvSpPr>
          <p:nvPr/>
        </p:nvSpPr>
        <p:spPr bwMode="auto">
          <a:xfrm>
            <a:off x="1303867" y="4266461"/>
            <a:ext cx="91440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66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ur-PK" b="1">
                <a:solidFill>
                  <a:srgbClr val="002060"/>
                </a:solidFill>
                <a:effectLst/>
                <a:latin typeface="Arabic Typesetting" panose="03020402040406030203" pitchFamily="66" charset="-78"/>
                <a:ea typeface="Calibri" panose="020F0502020204030204" pitchFamily="34" charset="0"/>
                <a:cs typeface="Arabic Typesetting" panose="03020402040406030203" pitchFamily="66" charset="-78"/>
              </a:rPr>
              <a:t>اور ہمیں دنیا میں بہترین زندگی دے </a:t>
            </a:r>
            <a:endParaRPr lang="en-US" sz="8000" b="1">
              <a:solidFill>
                <a:srgbClr val="002060"/>
              </a:solidFill>
              <a:effectLst/>
              <a:latin typeface="Arabic Typesetting" panose="03020402040406030203" pitchFamily="66" charset="-78"/>
              <a:ea typeface="Calibri" panose="020F0502020204030204" pitchFamily="34" charset="0"/>
              <a:cs typeface="Arabic Typesetting" panose="03020402040406030203" pitchFamily="66" charset="-78"/>
            </a:endParaRPr>
          </a:p>
        </p:txBody>
      </p:sp>
      <p:sp>
        <p:nvSpPr>
          <p:cNvPr id="8" name="Title 3">
            <a:extLst>
              <a:ext uri="{FF2B5EF4-FFF2-40B4-BE49-F238E27FC236}">
                <a16:creationId xmlns:a16="http://schemas.microsoft.com/office/drawing/2014/main" id="{E01E4860-9E9A-4B80-A244-F2B40EA8E9F4}"/>
              </a:ext>
            </a:extLst>
          </p:cNvPr>
          <p:cNvSpPr txBox="1">
            <a:spLocks/>
          </p:cNvSpPr>
          <p:nvPr/>
        </p:nvSpPr>
        <p:spPr bwMode="auto">
          <a:xfrm>
            <a:off x="1289756" y="3116482"/>
            <a:ext cx="91440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66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3200">
                <a:solidFill>
                  <a:srgbClr val="0070C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And (please) grant us reward in this world</a:t>
            </a:r>
            <a:endParaRPr lang="en-US" sz="6000">
              <a:solidFill>
                <a:srgbClr val="0070C0"/>
              </a:solidFill>
              <a:effectLst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F4586E6-C627-4B8E-8DAC-430D02E60F9D}"/>
              </a:ext>
            </a:extLst>
          </p:cNvPr>
          <p:cNvSpPr txBox="1"/>
          <p:nvPr/>
        </p:nvSpPr>
        <p:spPr>
          <a:xfrm>
            <a:off x="6477000" y="554123"/>
            <a:ext cx="32816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b="1">
                <a:solidFill>
                  <a:srgbClr val="00823B"/>
                </a:solidFill>
                <a:latin typeface="Trebuchet MS" pitchFamily="34" charset="0"/>
              </a:rPr>
              <a:t>Ramadan Last 10 Night Du’a </a:t>
            </a:r>
          </a:p>
        </p:txBody>
      </p:sp>
    </p:spTree>
    <p:extLst>
      <p:ext uri="{BB962C8B-B14F-4D97-AF65-F5344CB8AC3E}">
        <p14:creationId xmlns:p14="http://schemas.microsoft.com/office/powerpoint/2010/main" val="1149844007"/>
      </p:ext>
    </p:extLst>
  </p:cSld>
  <p:clrMapOvr>
    <a:masterClrMapping/>
  </p:clrMapOvr>
  <p:transition>
    <p:fade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066800" y="1493065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ar-OM" sz="9600">
                <a:effectLst/>
                <a:latin typeface="Calibri" panose="020F0502020204030204" pitchFamily="34" charset="0"/>
                <a:ea typeface="Calibri" panose="020F0502020204030204" pitchFamily="34" charset="0"/>
                <a:cs typeface="Arabic Typesetting" panose="03020402040406030203" pitchFamily="66" charset="-78"/>
              </a:rPr>
              <a:t>وَفِي الآخِرَةِ حَسَنَةً،</a:t>
            </a:r>
            <a:endParaRPr lang="en-US" sz="960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" name="Title 3">
            <a:extLst>
              <a:ext uri="{FF2B5EF4-FFF2-40B4-BE49-F238E27FC236}">
                <a16:creationId xmlns:a16="http://schemas.microsoft.com/office/drawing/2014/main" id="{A56730F6-FACE-47CC-858D-2CDABB01A33C}"/>
              </a:ext>
            </a:extLst>
          </p:cNvPr>
          <p:cNvSpPr txBox="1">
            <a:spLocks/>
          </p:cNvSpPr>
          <p:nvPr/>
        </p:nvSpPr>
        <p:spPr bwMode="auto">
          <a:xfrm>
            <a:off x="1295400" y="5376686"/>
            <a:ext cx="91440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66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3200">
                <a:solidFill>
                  <a:srgbClr val="0070C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wa fi alakhirati hasanatan</a:t>
            </a:r>
            <a:endParaRPr lang="en-US" sz="6000">
              <a:solidFill>
                <a:srgbClr val="0070C0"/>
              </a:solidFill>
              <a:effectLst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6" name="Title 3">
            <a:extLst>
              <a:ext uri="{FF2B5EF4-FFF2-40B4-BE49-F238E27FC236}">
                <a16:creationId xmlns:a16="http://schemas.microsoft.com/office/drawing/2014/main" id="{166F11C0-3F0A-4D0B-B094-869B6DD9A050}"/>
              </a:ext>
            </a:extLst>
          </p:cNvPr>
          <p:cNvSpPr txBox="1">
            <a:spLocks/>
          </p:cNvSpPr>
          <p:nvPr/>
        </p:nvSpPr>
        <p:spPr bwMode="auto">
          <a:xfrm>
            <a:off x="1303867" y="4266461"/>
            <a:ext cx="91440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66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ur-PK" b="1">
                <a:solidFill>
                  <a:srgbClr val="002060"/>
                </a:solidFill>
                <a:effectLst/>
                <a:latin typeface="Arabic Typesetting" panose="03020402040406030203" pitchFamily="66" charset="-78"/>
                <a:ea typeface="Calibri" panose="020F0502020204030204" pitchFamily="34" charset="0"/>
                <a:cs typeface="Arabic Typesetting" panose="03020402040406030203" pitchFamily="66" charset="-78"/>
              </a:rPr>
              <a:t>اور آخرت میں خوش ترین اجر عطا کر</a:t>
            </a:r>
            <a:endParaRPr lang="en-US" sz="8000" b="1">
              <a:solidFill>
                <a:srgbClr val="002060"/>
              </a:solidFill>
              <a:effectLst/>
              <a:latin typeface="Arabic Typesetting" panose="03020402040406030203" pitchFamily="66" charset="-78"/>
              <a:ea typeface="Calibri" panose="020F0502020204030204" pitchFamily="34" charset="0"/>
              <a:cs typeface="Arabic Typesetting" panose="03020402040406030203" pitchFamily="66" charset="-78"/>
            </a:endParaRPr>
          </a:p>
        </p:txBody>
      </p:sp>
      <p:sp>
        <p:nvSpPr>
          <p:cNvPr id="8" name="Title 3">
            <a:extLst>
              <a:ext uri="{FF2B5EF4-FFF2-40B4-BE49-F238E27FC236}">
                <a16:creationId xmlns:a16="http://schemas.microsoft.com/office/drawing/2014/main" id="{E01E4860-9E9A-4B80-A244-F2B40EA8E9F4}"/>
              </a:ext>
            </a:extLst>
          </p:cNvPr>
          <p:cNvSpPr txBox="1">
            <a:spLocks/>
          </p:cNvSpPr>
          <p:nvPr/>
        </p:nvSpPr>
        <p:spPr bwMode="auto">
          <a:xfrm>
            <a:off x="1289756" y="3116482"/>
            <a:ext cx="91440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66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3200">
                <a:solidFill>
                  <a:srgbClr val="0070C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And reward in the Hereafter,</a:t>
            </a:r>
            <a:endParaRPr lang="en-US" sz="6000">
              <a:solidFill>
                <a:srgbClr val="0070C0"/>
              </a:solidFill>
              <a:effectLst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7715C42-B464-48D6-9C48-F815DDE6D9DA}"/>
              </a:ext>
            </a:extLst>
          </p:cNvPr>
          <p:cNvSpPr txBox="1"/>
          <p:nvPr/>
        </p:nvSpPr>
        <p:spPr>
          <a:xfrm>
            <a:off x="6477000" y="554123"/>
            <a:ext cx="32816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b="1">
                <a:solidFill>
                  <a:srgbClr val="00823B"/>
                </a:solidFill>
                <a:latin typeface="Trebuchet MS" pitchFamily="34" charset="0"/>
              </a:rPr>
              <a:t>Ramadan Last 10 Night Du’a </a:t>
            </a:r>
          </a:p>
        </p:txBody>
      </p:sp>
    </p:spTree>
    <p:extLst>
      <p:ext uri="{BB962C8B-B14F-4D97-AF65-F5344CB8AC3E}">
        <p14:creationId xmlns:p14="http://schemas.microsoft.com/office/powerpoint/2010/main" val="3181423138"/>
      </p:ext>
    </p:extLst>
  </p:cSld>
  <p:clrMapOvr>
    <a:masterClrMapping/>
  </p:clrMapOvr>
  <p:transition>
    <p:fade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066800" y="1493065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ar-OM" sz="9600">
                <a:effectLst/>
                <a:latin typeface="Calibri" panose="020F0502020204030204" pitchFamily="34" charset="0"/>
                <a:ea typeface="Calibri" panose="020F0502020204030204" pitchFamily="34" charset="0"/>
                <a:cs typeface="Arabic Typesetting" panose="03020402040406030203" pitchFamily="66" charset="-78"/>
              </a:rPr>
              <a:t>وَقِنَا عَذَابَ النَّارِ الحَرِيقِ،</a:t>
            </a:r>
            <a:endParaRPr lang="en-US" sz="960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" name="Title 3">
            <a:extLst>
              <a:ext uri="{FF2B5EF4-FFF2-40B4-BE49-F238E27FC236}">
                <a16:creationId xmlns:a16="http://schemas.microsoft.com/office/drawing/2014/main" id="{A56730F6-FACE-47CC-858D-2CDABB01A33C}"/>
              </a:ext>
            </a:extLst>
          </p:cNvPr>
          <p:cNvSpPr txBox="1">
            <a:spLocks/>
          </p:cNvSpPr>
          <p:nvPr/>
        </p:nvSpPr>
        <p:spPr bwMode="auto">
          <a:xfrm>
            <a:off x="1295400" y="5376686"/>
            <a:ext cx="91440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66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3200">
                <a:solidFill>
                  <a:srgbClr val="0070C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wa qina `adhaba alnnari alhariqi</a:t>
            </a:r>
            <a:endParaRPr lang="en-US" sz="6000">
              <a:solidFill>
                <a:srgbClr val="0070C0"/>
              </a:solidFill>
              <a:effectLst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6" name="Title 3">
            <a:extLst>
              <a:ext uri="{FF2B5EF4-FFF2-40B4-BE49-F238E27FC236}">
                <a16:creationId xmlns:a16="http://schemas.microsoft.com/office/drawing/2014/main" id="{166F11C0-3F0A-4D0B-B094-869B6DD9A050}"/>
              </a:ext>
            </a:extLst>
          </p:cNvPr>
          <p:cNvSpPr txBox="1">
            <a:spLocks/>
          </p:cNvSpPr>
          <p:nvPr/>
        </p:nvSpPr>
        <p:spPr bwMode="auto">
          <a:xfrm>
            <a:off x="1303867" y="4266461"/>
            <a:ext cx="91440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66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ur-PK" b="1">
                <a:solidFill>
                  <a:srgbClr val="002060"/>
                </a:solidFill>
                <a:effectLst/>
                <a:latin typeface="Arabic Typesetting" panose="03020402040406030203" pitchFamily="66" charset="-78"/>
                <a:ea typeface="Calibri" panose="020F0502020204030204" pitchFamily="34" charset="0"/>
                <a:cs typeface="Arabic Typesetting" panose="03020402040406030203" pitchFamily="66" charset="-78"/>
              </a:rPr>
              <a:t>اور ہمیں  جلانے والی آگ کے عذاب سے بچا </a:t>
            </a:r>
            <a:endParaRPr lang="en-US" sz="8000" b="1">
              <a:solidFill>
                <a:srgbClr val="002060"/>
              </a:solidFill>
              <a:effectLst/>
              <a:latin typeface="Arabic Typesetting" panose="03020402040406030203" pitchFamily="66" charset="-78"/>
              <a:ea typeface="Calibri" panose="020F0502020204030204" pitchFamily="34" charset="0"/>
              <a:cs typeface="Arabic Typesetting" panose="03020402040406030203" pitchFamily="66" charset="-78"/>
            </a:endParaRPr>
          </a:p>
        </p:txBody>
      </p:sp>
      <p:sp>
        <p:nvSpPr>
          <p:cNvPr id="8" name="Title 3">
            <a:extLst>
              <a:ext uri="{FF2B5EF4-FFF2-40B4-BE49-F238E27FC236}">
                <a16:creationId xmlns:a16="http://schemas.microsoft.com/office/drawing/2014/main" id="{E01E4860-9E9A-4B80-A244-F2B40EA8E9F4}"/>
              </a:ext>
            </a:extLst>
          </p:cNvPr>
          <p:cNvSpPr txBox="1">
            <a:spLocks/>
          </p:cNvSpPr>
          <p:nvPr/>
        </p:nvSpPr>
        <p:spPr bwMode="auto">
          <a:xfrm>
            <a:off x="1289756" y="3116482"/>
            <a:ext cx="91440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66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3200">
                <a:solidFill>
                  <a:srgbClr val="0070C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And save us from the torment of the burning Fire,</a:t>
            </a:r>
            <a:endParaRPr lang="en-US" sz="6000">
              <a:solidFill>
                <a:srgbClr val="0070C0"/>
              </a:solidFill>
              <a:effectLst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0613E50-D8AC-4B6B-8675-81131E1BEFD8}"/>
              </a:ext>
            </a:extLst>
          </p:cNvPr>
          <p:cNvSpPr txBox="1"/>
          <p:nvPr/>
        </p:nvSpPr>
        <p:spPr>
          <a:xfrm>
            <a:off x="6477000" y="554123"/>
            <a:ext cx="32816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b="1">
                <a:solidFill>
                  <a:srgbClr val="00823B"/>
                </a:solidFill>
                <a:latin typeface="Trebuchet MS" pitchFamily="34" charset="0"/>
              </a:rPr>
              <a:t>Ramadan Last 10 Night Du’a </a:t>
            </a:r>
          </a:p>
        </p:txBody>
      </p:sp>
    </p:spTree>
    <p:extLst>
      <p:ext uri="{BB962C8B-B14F-4D97-AF65-F5344CB8AC3E}">
        <p14:creationId xmlns:p14="http://schemas.microsoft.com/office/powerpoint/2010/main" val="2653604662"/>
      </p:ext>
    </p:extLst>
  </p:cSld>
  <p:clrMapOvr>
    <a:masterClrMapping/>
  </p:clrMapOvr>
  <p:transition>
    <p:fade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381000" y="1563013"/>
            <a:ext cx="112014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ar-OM" sz="9600">
                <a:effectLst/>
                <a:latin typeface="Calibri" panose="020F0502020204030204" pitchFamily="34" charset="0"/>
                <a:ea typeface="Calibri" panose="020F0502020204030204" pitchFamily="34" charset="0"/>
                <a:cs typeface="Arabic Typesetting" panose="03020402040406030203" pitchFamily="66" charset="-78"/>
              </a:rPr>
              <a:t>وَارْزُقْنِي فِيهَا ذِكْرَكَ وَشُكْرَكَ وَالرّغْبَةَ إِلَيْكَ،</a:t>
            </a:r>
            <a:endParaRPr lang="en-US" sz="960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" name="Title 3">
            <a:extLst>
              <a:ext uri="{FF2B5EF4-FFF2-40B4-BE49-F238E27FC236}">
                <a16:creationId xmlns:a16="http://schemas.microsoft.com/office/drawing/2014/main" id="{A56730F6-FACE-47CC-858D-2CDABB01A33C}"/>
              </a:ext>
            </a:extLst>
          </p:cNvPr>
          <p:cNvSpPr txBox="1">
            <a:spLocks/>
          </p:cNvSpPr>
          <p:nvPr/>
        </p:nvSpPr>
        <p:spPr bwMode="auto">
          <a:xfrm>
            <a:off x="1303867" y="5499884"/>
            <a:ext cx="91440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66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800">
                <a:solidFill>
                  <a:srgbClr val="0070C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warzuqny fiha dhikraka wa shukraka wal-rraghbata ilayka</a:t>
            </a:r>
            <a:endParaRPr lang="en-US" sz="5400">
              <a:solidFill>
                <a:srgbClr val="0070C0"/>
              </a:solidFill>
              <a:effectLst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6" name="Title 3">
            <a:extLst>
              <a:ext uri="{FF2B5EF4-FFF2-40B4-BE49-F238E27FC236}">
                <a16:creationId xmlns:a16="http://schemas.microsoft.com/office/drawing/2014/main" id="{166F11C0-3F0A-4D0B-B094-869B6DD9A050}"/>
              </a:ext>
            </a:extLst>
          </p:cNvPr>
          <p:cNvSpPr txBox="1">
            <a:spLocks/>
          </p:cNvSpPr>
          <p:nvPr/>
        </p:nvSpPr>
        <p:spPr bwMode="auto">
          <a:xfrm>
            <a:off x="1303867" y="4266461"/>
            <a:ext cx="91440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66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ur-PK" b="1">
                <a:solidFill>
                  <a:srgbClr val="002060"/>
                </a:solidFill>
                <a:effectLst/>
                <a:latin typeface="Arabic Typesetting" panose="03020402040406030203" pitchFamily="66" charset="-78"/>
                <a:ea typeface="Calibri" panose="020F0502020204030204" pitchFamily="34" charset="0"/>
                <a:cs typeface="Arabic Typesetting" panose="03020402040406030203" pitchFamily="66" charset="-78"/>
              </a:rPr>
              <a:t>اور اس مہینے میں مجھے ہمت دے کہ تیرا ذکر کروں تیرا شکر کروں تیری طرف توجہ رکھوں اورتیرے حضور توبہ کروں</a:t>
            </a:r>
            <a:endParaRPr lang="en-US" sz="8000" b="1">
              <a:solidFill>
                <a:srgbClr val="002060"/>
              </a:solidFill>
              <a:effectLst/>
              <a:latin typeface="Arabic Typesetting" panose="03020402040406030203" pitchFamily="66" charset="-78"/>
              <a:ea typeface="Calibri" panose="020F0502020204030204" pitchFamily="34" charset="0"/>
              <a:cs typeface="Arabic Typesetting" panose="03020402040406030203" pitchFamily="66" charset="-78"/>
            </a:endParaRPr>
          </a:p>
        </p:txBody>
      </p:sp>
      <p:sp>
        <p:nvSpPr>
          <p:cNvPr id="8" name="Title 3">
            <a:extLst>
              <a:ext uri="{FF2B5EF4-FFF2-40B4-BE49-F238E27FC236}">
                <a16:creationId xmlns:a16="http://schemas.microsoft.com/office/drawing/2014/main" id="{E01E4860-9E9A-4B80-A244-F2B40EA8E9F4}"/>
              </a:ext>
            </a:extLst>
          </p:cNvPr>
          <p:cNvSpPr txBox="1">
            <a:spLocks/>
          </p:cNvSpPr>
          <p:nvPr/>
        </p:nvSpPr>
        <p:spPr bwMode="auto">
          <a:xfrm>
            <a:off x="1303867" y="2914737"/>
            <a:ext cx="91440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66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3200">
                <a:solidFill>
                  <a:srgbClr val="0070C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And (also) confer upon us at this night Your mentioning, thanking You, and desiring for You,</a:t>
            </a:r>
            <a:endParaRPr lang="en-US" sz="6000">
              <a:solidFill>
                <a:srgbClr val="0070C0"/>
              </a:solidFill>
              <a:effectLst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67EA4D5-D6F5-46F5-87E1-EE78C864B044}"/>
              </a:ext>
            </a:extLst>
          </p:cNvPr>
          <p:cNvSpPr txBox="1"/>
          <p:nvPr/>
        </p:nvSpPr>
        <p:spPr>
          <a:xfrm>
            <a:off x="6477000" y="554123"/>
            <a:ext cx="32816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b="1">
                <a:solidFill>
                  <a:srgbClr val="00823B"/>
                </a:solidFill>
                <a:latin typeface="Trebuchet MS" pitchFamily="34" charset="0"/>
              </a:rPr>
              <a:t>Ramadan Last 10 Night Du’a </a:t>
            </a:r>
          </a:p>
        </p:txBody>
      </p:sp>
    </p:spTree>
    <p:extLst>
      <p:ext uri="{BB962C8B-B14F-4D97-AF65-F5344CB8AC3E}">
        <p14:creationId xmlns:p14="http://schemas.microsoft.com/office/powerpoint/2010/main" val="4007894218"/>
      </p:ext>
    </p:extLst>
  </p:cSld>
  <p:clrMapOvr>
    <a:masterClrMapping/>
  </p:clrMapOvr>
  <p:transition>
    <p:fade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838200" y="1737485"/>
            <a:ext cx="97536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ar-OM" sz="8000">
                <a:effectLst/>
                <a:latin typeface="Calibri" panose="020F0502020204030204" pitchFamily="34" charset="0"/>
                <a:ea typeface="Calibri" panose="020F0502020204030204" pitchFamily="34" charset="0"/>
                <a:cs typeface="Arabic Typesetting" panose="03020402040406030203" pitchFamily="66" charset="-78"/>
              </a:rPr>
              <a:t>وَالإِنَابَةَ وَالتّوْفِيقَ لِمَا وَفّقْتَ لَهُ مُحَمّداً وَآلَ مُحَمّدٍ عَلَيْهِ وَعَلَيْهِمُ السّلامُ.</a:t>
            </a:r>
            <a:endParaRPr lang="en-US" sz="800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" name="Title 3">
            <a:extLst>
              <a:ext uri="{FF2B5EF4-FFF2-40B4-BE49-F238E27FC236}">
                <a16:creationId xmlns:a16="http://schemas.microsoft.com/office/drawing/2014/main" id="{A56730F6-FACE-47CC-858D-2CDABB01A33C}"/>
              </a:ext>
            </a:extLst>
          </p:cNvPr>
          <p:cNvSpPr txBox="1">
            <a:spLocks/>
          </p:cNvSpPr>
          <p:nvPr/>
        </p:nvSpPr>
        <p:spPr bwMode="auto">
          <a:xfrm>
            <a:off x="413456" y="5562600"/>
            <a:ext cx="108966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66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000">
                <a:solidFill>
                  <a:srgbClr val="0070C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wal-inabata wal-ttawfiqa lima waffaqta lahu muhammadan wa ala muhammadin `alayhi wa `alayhimu alssalamu</a:t>
            </a:r>
            <a:endParaRPr lang="en-US">
              <a:solidFill>
                <a:srgbClr val="0070C0"/>
              </a:solidFill>
              <a:effectLst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8" name="Title 3">
            <a:extLst>
              <a:ext uri="{FF2B5EF4-FFF2-40B4-BE49-F238E27FC236}">
                <a16:creationId xmlns:a16="http://schemas.microsoft.com/office/drawing/2014/main" id="{E01E4860-9E9A-4B80-A244-F2B40EA8E9F4}"/>
              </a:ext>
            </a:extLst>
          </p:cNvPr>
          <p:cNvSpPr txBox="1">
            <a:spLocks/>
          </p:cNvSpPr>
          <p:nvPr/>
        </p:nvSpPr>
        <p:spPr bwMode="auto">
          <a:xfrm>
            <a:off x="718256" y="3406775"/>
            <a:ext cx="10292644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66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400">
                <a:solidFill>
                  <a:srgbClr val="0070C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And turning to You, and success to that to which You led Muhammad and the Household of Muhammad, peace be upon him and his family</a:t>
            </a:r>
            <a:endParaRPr lang="en-US" sz="4800">
              <a:solidFill>
                <a:srgbClr val="0070C0"/>
              </a:solidFill>
              <a:effectLst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FBDFADE-4564-4239-AF2E-D4B6973F4A42}"/>
              </a:ext>
            </a:extLst>
          </p:cNvPr>
          <p:cNvSpPr txBox="1"/>
          <p:nvPr/>
        </p:nvSpPr>
        <p:spPr>
          <a:xfrm>
            <a:off x="6477000" y="554123"/>
            <a:ext cx="32816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b="1">
                <a:solidFill>
                  <a:srgbClr val="00823B"/>
                </a:solidFill>
                <a:latin typeface="Trebuchet MS" pitchFamily="34" charset="0"/>
              </a:rPr>
              <a:t>Ramadan Last 10 Night Du’a </a:t>
            </a:r>
          </a:p>
        </p:txBody>
      </p:sp>
      <p:sp>
        <p:nvSpPr>
          <p:cNvPr id="10" name="Title 3">
            <a:extLst>
              <a:ext uri="{FF2B5EF4-FFF2-40B4-BE49-F238E27FC236}">
                <a16:creationId xmlns:a16="http://schemas.microsoft.com/office/drawing/2014/main" id="{E682BD7D-E04B-4492-9603-D125C53821C1}"/>
              </a:ext>
            </a:extLst>
          </p:cNvPr>
          <p:cNvSpPr txBox="1">
            <a:spLocks/>
          </p:cNvSpPr>
          <p:nvPr/>
        </p:nvSpPr>
        <p:spPr bwMode="auto">
          <a:xfrm>
            <a:off x="829734" y="4580921"/>
            <a:ext cx="10292644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66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ur-PK" b="1">
                <a:solidFill>
                  <a:srgbClr val="002060"/>
                </a:solidFill>
                <a:effectLst/>
                <a:latin typeface="Arabic Typesetting" panose="03020402040406030203" pitchFamily="66" charset="-78"/>
                <a:ea typeface="Calibri" panose="020F0502020204030204" pitchFamily="34" charset="0"/>
                <a:cs typeface="Arabic Typesetting" panose="03020402040406030203" pitchFamily="66" charset="-78"/>
              </a:rPr>
              <a:t> اور مجھے توفیق دے اس عمل کی جسکی توفیق تو نے محمد(ص) اور آل محمد(ص) کو دی ہے سلام ہو آنحضرت(ص) پر اور ان کی آل(ع) پر</a:t>
            </a:r>
            <a:endParaRPr lang="en-US" sz="8000" b="1">
              <a:solidFill>
                <a:srgbClr val="002060"/>
              </a:solidFill>
              <a:effectLst/>
              <a:latin typeface="Arabic Typesetting" panose="03020402040406030203" pitchFamily="66" charset="-78"/>
              <a:ea typeface="Calibri" panose="020F0502020204030204" pitchFamily="34" charset="0"/>
              <a:cs typeface="Arabic Typesetting" panose="03020402040406030203" pitchFamily="6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541230336"/>
      </p:ext>
    </p:extLst>
  </p:cSld>
  <p:clrMapOvr>
    <a:masterClrMapping/>
  </p:clrMapOvr>
  <p:transition>
    <p:fade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AutoShape 2"/>
          <p:cNvSpPr>
            <a:spLocks noChangeArrowheads="1"/>
          </p:cNvSpPr>
          <p:nvPr/>
        </p:nvSpPr>
        <p:spPr bwMode="auto">
          <a:xfrm>
            <a:off x="1828800" y="1275080"/>
            <a:ext cx="7993062" cy="4846320"/>
          </a:xfrm>
          <a:prstGeom prst="plaque">
            <a:avLst>
              <a:gd name="adj" fmla="val 16667"/>
            </a:avLst>
          </a:prstGeom>
          <a:gradFill rotWithShape="1">
            <a:gsLst>
              <a:gs pos="0">
                <a:srgbClr val="003399"/>
              </a:gs>
              <a:gs pos="50000">
                <a:srgbClr val="001847"/>
              </a:gs>
              <a:gs pos="100000">
                <a:srgbClr val="003399"/>
              </a:gs>
            </a:gsLst>
            <a:lin ang="27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6629" name="Rectangle 13"/>
          <p:cNvSpPr>
            <a:spLocks noGrp="1" noChangeArrowheads="1"/>
          </p:cNvSpPr>
          <p:nvPr>
            <p:ph type="ctrTitle"/>
          </p:nvPr>
        </p:nvSpPr>
        <p:spPr>
          <a:xfrm>
            <a:off x="2209800" y="3149600"/>
            <a:ext cx="7772400" cy="1097280"/>
          </a:xfrm>
        </p:spPr>
        <p:txBody>
          <a:bodyPr/>
          <a:lstStyle/>
          <a:p>
            <a:pPr eaLnBrk="1" hangingPunct="1"/>
            <a:r>
              <a:rPr lang="en-US" sz="6000" b="1">
                <a:solidFill>
                  <a:srgbClr val="FFFF00"/>
                </a:solidFill>
              </a:rPr>
              <a:t>Please recite  </a:t>
            </a:r>
            <a:br>
              <a:rPr lang="en-US" sz="6000" b="1">
                <a:solidFill>
                  <a:srgbClr val="FFFF00"/>
                </a:solidFill>
              </a:rPr>
            </a:br>
            <a:r>
              <a:rPr lang="en-US" sz="6000" b="1">
                <a:solidFill>
                  <a:srgbClr val="FFFF00"/>
                </a:solidFill>
              </a:rPr>
              <a:t>Sūrat al-Fātiḥah</a:t>
            </a:r>
            <a:br>
              <a:rPr lang="en-US" sz="6000" b="1">
                <a:solidFill>
                  <a:srgbClr val="FFFF00"/>
                </a:solidFill>
              </a:rPr>
            </a:br>
            <a:r>
              <a:rPr lang="en-US" sz="6000" b="1">
                <a:solidFill>
                  <a:srgbClr val="FFFF00"/>
                </a:solidFill>
              </a:rPr>
              <a:t>for</a:t>
            </a:r>
            <a:br>
              <a:rPr lang="en-US" sz="6000" b="1">
                <a:solidFill>
                  <a:srgbClr val="FFFF00"/>
                </a:solidFill>
              </a:rPr>
            </a:br>
            <a:r>
              <a:rPr lang="en-US" sz="6000" b="1">
                <a:solidFill>
                  <a:srgbClr val="FFFF00"/>
                </a:solidFill>
              </a:rPr>
              <a:t>ALL MARHUMEEN</a:t>
            </a:r>
            <a:br>
              <a:rPr lang="en-US" sz="6000" b="1">
                <a:solidFill>
                  <a:srgbClr val="FFFF00"/>
                </a:solidFill>
              </a:rPr>
            </a:br>
            <a:endParaRPr lang="en-GB" sz="6000" b="1">
              <a:solidFill>
                <a:srgbClr val="FFFF00"/>
              </a:solidFill>
            </a:endParaRPr>
          </a:p>
        </p:txBody>
      </p:sp>
      <p:pic>
        <p:nvPicPr>
          <p:cNvPr id="7" name="Picture 1">
            <a:hlinkClick r:id="rId2"/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90332" y="5365390"/>
            <a:ext cx="1828800" cy="4350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1660526" y="5857875"/>
            <a:ext cx="8888413" cy="6309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endParaRPr lang="en-US" sz="1200" b="1" dirty="0">
              <a:solidFill>
                <a:srgbClr val="000066"/>
              </a:solidFill>
              <a:latin typeface="Trebuchet MS" pitchFamily="34" charset="0"/>
            </a:endParaRPr>
          </a:p>
          <a:p>
            <a:pPr algn="ctr"/>
            <a:r>
              <a:rPr lang="en-US" sz="1100" b="1" dirty="0">
                <a:solidFill>
                  <a:srgbClr val="000066"/>
                </a:solidFill>
              </a:rPr>
              <a:t>For any errors / comments please write to: duas.org@gmail.com</a:t>
            </a:r>
            <a:endParaRPr lang="en-US" sz="1200" b="1" dirty="0">
              <a:solidFill>
                <a:srgbClr val="000066"/>
              </a:solidFill>
              <a:latin typeface="Trebuchet MS" pitchFamily="34" charset="0"/>
            </a:endParaRPr>
          </a:p>
          <a:p>
            <a:pPr algn="ctr"/>
            <a:r>
              <a:rPr lang="en-US" sz="1200" b="1" dirty="0">
                <a:solidFill>
                  <a:srgbClr val="000066"/>
                </a:solidFill>
                <a:latin typeface="Trebuchet MS" pitchFamily="34" charset="0"/>
              </a:rPr>
              <a:t>Kindly recite </a:t>
            </a:r>
            <a:r>
              <a:rPr lang="en-US" sz="1200" b="1" dirty="0" err="1">
                <a:solidFill>
                  <a:srgbClr val="000066"/>
                </a:solidFill>
                <a:latin typeface="Trebuchet MS" pitchFamily="34" charset="0"/>
              </a:rPr>
              <a:t>Sūrat</a:t>
            </a:r>
            <a:r>
              <a:rPr lang="en-US" sz="1200" b="1" dirty="0">
                <a:solidFill>
                  <a:srgbClr val="000066"/>
                </a:solidFill>
                <a:latin typeface="Trebuchet MS" pitchFamily="34" charset="0"/>
              </a:rPr>
              <a:t> al-</a:t>
            </a:r>
            <a:r>
              <a:rPr lang="en-US" sz="1200" b="1" dirty="0" err="1">
                <a:solidFill>
                  <a:srgbClr val="000066"/>
                </a:solidFill>
                <a:latin typeface="Trebuchet MS" pitchFamily="34" charset="0"/>
              </a:rPr>
              <a:t>Fātiḥah</a:t>
            </a:r>
            <a:r>
              <a:rPr lang="en-US" sz="1200" b="1" dirty="0">
                <a:solidFill>
                  <a:srgbClr val="000066"/>
                </a:solidFill>
                <a:latin typeface="Trebuchet MS" pitchFamily="34" charset="0"/>
              </a:rPr>
              <a:t> for </a:t>
            </a:r>
            <a:r>
              <a:rPr lang="en-US" sz="1200" b="1" dirty="0" err="1">
                <a:solidFill>
                  <a:srgbClr val="000066"/>
                </a:solidFill>
                <a:latin typeface="Trebuchet MS" pitchFamily="34" charset="0"/>
              </a:rPr>
              <a:t>Marhumeen</a:t>
            </a:r>
            <a:r>
              <a:rPr lang="en-US" sz="1200" b="1" dirty="0">
                <a:solidFill>
                  <a:srgbClr val="000066"/>
                </a:solidFill>
                <a:latin typeface="Trebuchet MS" pitchFamily="34" charset="0"/>
              </a:rPr>
              <a:t> of all those who have worked towards making this small work possible.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0C3C597-009A-4E73-A4F6-343573E5CDA9}"/>
              </a:ext>
            </a:extLst>
          </p:cNvPr>
          <p:cNvSpPr txBox="1"/>
          <p:nvPr/>
        </p:nvSpPr>
        <p:spPr>
          <a:xfrm>
            <a:off x="6477000" y="554123"/>
            <a:ext cx="32816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b="1">
                <a:solidFill>
                  <a:srgbClr val="00823B"/>
                </a:solidFill>
                <a:latin typeface="Trebuchet MS" pitchFamily="34" charset="0"/>
              </a:rPr>
              <a:t>Ramadan Last 10 Night Du’a </a:t>
            </a:r>
          </a:p>
        </p:txBody>
      </p:sp>
    </p:spTree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295400" y="1752600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9000"/>
              </a:lnSpc>
            </a:pPr>
            <a:r>
              <a:rPr lang="ar-SA" sz="96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بِسْمِ اللَّهِ </a:t>
            </a:r>
            <a:r>
              <a:rPr lang="ar-SA" sz="9600" kern="1200" dirty="0" err="1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الرَّحْمَٰنِ</a:t>
            </a:r>
            <a:r>
              <a:rPr lang="ar-SA" sz="96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 الرَّحِيمِ</a:t>
            </a:r>
            <a:endParaRPr lang="en-US" sz="9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524000" y="3962400"/>
            <a:ext cx="9144000" cy="1752600"/>
          </a:xfrm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kern="1200" dirty="0">
                <a:solidFill>
                  <a:srgbClr val="0070C0"/>
                </a:solidFill>
                <a:ea typeface="MS Mincho" pitchFamily="49" charset="-128"/>
              </a:rPr>
              <a:t>In the Name of </a:t>
            </a:r>
            <a:r>
              <a:rPr lang="en-US" kern="1200" dirty="0" err="1">
                <a:solidFill>
                  <a:srgbClr val="0070C0"/>
                </a:solidFill>
                <a:ea typeface="MS Mincho" pitchFamily="49" charset="-128"/>
              </a:rPr>
              <a:t>Allāh</a:t>
            </a:r>
            <a:r>
              <a:rPr lang="en-US" kern="1200" dirty="0">
                <a:solidFill>
                  <a:srgbClr val="0070C0"/>
                </a:solidFill>
                <a:ea typeface="MS Mincho" pitchFamily="49" charset="-128"/>
              </a:rPr>
              <a:t>, </a:t>
            </a:r>
          </a:p>
          <a:p>
            <a:pPr marL="342900" indent="-342900" eaLnBrk="1" hangingPunct="1">
              <a:defRPr/>
            </a:pPr>
            <a:r>
              <a:rPr lang="en-US" kern="1200" dirty="0">
                <a:solidFill>
                  <a:srgbClr val="0070C0"/>
                </a:solidFill>
                <a:ea typeface="MS Mincho" pitchFamily="49" charset="-128"/>
              </a:rPr>
              <a:t>the All-merciful, </a:t>
            </a:r>
            <a:r>
              <a:rPr lang="en-US" kern="1200">
                <a:solidFill>
                  <a:srgbClr val="0070C0"/>
                </a:solidFill>
                <a:ea typeface="MS Mincho" pitchFamily="49" charset="-128"/>
              </a:rPr>
              <a:t>the All-compassionate</a:t>
            </a:r>
          </a:p>
          <a:p>
            <a:pPr marL="342900" indent="-342900" eaLnBrk="1" hangingPunct="1">
              <a:defRPr/>
            </a:pPr>
            <a:r>
              <a:rPr lang="ar-IQ" sz="3200"/>
              <a:t> </a:t>
            </a:r>
            <a:endParaRPr lang="en-US" sz="3200" kern="120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kern="120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kern="120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kern="1200" dirty="0">
              <a:ea typeface="MS Mincho" pitchFamily="49" charset="-128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834894E-5AD6-444B-9FFF-E49EC63961B7}"/>
              </a:ext>
            </a:extLst>
          </p:cNvPr>
          <p:cNvSpPr txBox="1"/>
          <p:nvPr/>
        </p:nvSpPr>
        <p:spPr>
          <a:xfrm>
            <a:off x="6477000" y="554123"/>
            <a:ext cx="32816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b="1">
                <a:solidFill>
                  <a:srgbClr val="00823B"/>
                </a:solidFill>
                <a:latin typeface="Trebuchet MS" pitchFamily="34" charset="0"/>
              </a:rPr>
              <a:t>Ramadan Last 10 Night Du’a </a:t>
            </a:r>
          </a:p>
        </p:txBody>
      </p:sp>
    </p:spTree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571500" y="1447800"/>
            <a:ext cx="104394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ar-OM" sz="9600">
                <a:effectLst/>
                <a:latin typeface="Calibri" panose="020F0502020204030204" pitchFamily="34" charset="0"/>
                <a:ea typeface="Calibri" panose="020F0502020204030204" pitchFamily="34" charset="0"/>
                <a:cs typeface="Arabic Typesetting" panose="03020402040406030203" pitchFamily="66" charset="-78"/>
              </a:rPr>
              <a:t>يَا مُولِجَ اللّيْلِ فِي النّهَارِ،</a:t>
            </a:r>
            <a:endParaRPr lang="en-US" sz="960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219200" y="5638800"/>
            <a:ext cx="9144000" cy="1752600"/>
          </a:xfrm>
        </p:spPr>
        <p:txBody>
          <a:bodyPr/>
          <a:lstStyle/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fi-FI">
                <a:solidFill>
                  <a:srgbClr val="0070C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ya mulija allayli fi alnnahari</a:t>
            </a:r>
            <a:endParaRPr lang="en-US">
              <a:solidFill>
                <a:srgbClr val="0070C0"/>
              </a:solidFill>
              <a:effectLst/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8" name="Subtitle 4">
            <a:extLst>
              <a:ext uri="{FF2B5EF4-FFF2-40B4-BE49-F238E27FC236}">
                <a16:creationId xmlns:a16="http://schemas.microsoft.com/office/drawing/2014/main" id="{B3D525FC-5232-4206-92A3-CAB1B085CDC1}"/>
              </a:ext>
            </a:extLst>
          </p:cNvPr>
          <p:cNvSpPr txBox="1">
            <a:spLocks/>
          </p:cNvSpPr>
          <p:nvPr/>
        </p:nvSpPr>
        <p:spPr bwMode="auto">
          <a:xfrm>
            <a:off x="1219200" y="3436232"/>
            <a:ext cx="9144000" cy="175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3200">
                <a:solidFill>
                  <a:srgbClr val="000066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800">
                <a:solidFill>
                  <a:srgbClr val="000066"/>
                </a:solidFill>
                <a:latin typeface="+mn-lt"/>
                <a:cs typeface="+mn-cs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400">
                <a:solidFill>
                  <a:srgbClr val="000066"/>
                </a:solidFill>
                <a:latin typeface="+mn-lt"/>
                <a:cs typeface="+mn-cs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rgbClr val="000066"/>
                </a:solidFill>
                <a:latin typeface="+mn-lt"/>
                <a:cs typeface="+mn-cs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rgbClr val="000066"/>
                </a:solidFill>
                <a:latin typeface="+mn-lt"/>
                <a:cs typeface="+mn-cs"/>
              </a:defRPr>
            </a:lvl5pPr>
            <a:lvl6pPr marL="22860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rgbClr val="000066"/>
                </a:solidFill>
                <a:latin typeface="+mn-lt"/>
                <a:cs typeface="+mn-cs"/>
              </a:defRPr>
            </a:lvl6pPr>
            <a:lvl7pPr marL="27432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rgbClr val="000066"/>
                </a:solidFill>
                <a:latin typeface="+mn-lt"/>
                <a:cs typeface="+mn-cs"/>
              </a:defRPr>
            </a:lvl7pPr>
            <a:lvl8pPr marL="32004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rgbClr val="000066"/>
                </a:solidFill>
                <a:latin typeface="+mn-lt"/>
                <a:cs typeface="+mn-cs"/>
              </a:defRPr>
            </a:lvl8pPr>
            <a:lvl9pPr marL="36576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rgbClr val="000066"/>
                </a:solidFill>
                <a:latin typeface="+mn-lt"/>
                <a:cs typeface="+mn-cs"/>
              </a:defRPr>
            </a:lvl9pPr>
          </a:lstStyle>
          <a:p>
            <a:pPr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kern="0">
                <a:solidFill>
                  <a:srgbClr val="0070C0"/>
                </a:solidFill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O He Who causes the night to enter into the day</a:t>
            </a:r>
          </a:p>
        </p:txBody>
      </p:sp>
      <p:sp>
        <p:nvSpPr>
          <p:cNvPr id="9" name="Subtitle 4">
            <a:extLst>
              <a:ext uri="{FF2B5EF4-FFF2-40B4-BE49-F238E27FC236}">
                <a16:creationId xmlns:a16="http://schemas.microsoft.com/office/drawing/2014/main" id="{2386012C-45BB-44F2-A496-71908600B1A2}"/>
              </a:ext>
            </a:extLst>
          </p:cNvPr>
          <p:cNvSpPr txBox="1">
            <a:spLocks/>
          </p:cNvSpPr>
          <p:nvPr/>
        </p:nvSpPr>
        <p:spPr bwMode="auto">
          <a:xfrm>
            <a:off x="1219200" y="4323821"/>
            <a:ext cx="9144000" cy="175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3200">
                <a:solidFill>
                  <a:srgbClr val="000066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800">
                <a:solidFill>
                  <a:srgbClr val="000066"/>
                </a:solidFill>
                <a:latin typeface="+mn-lt"/>
                <a:cs typeface="+mn-cs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400">
                <a:solidFill>
                  <a:srgbClr val="000066"/>
                </a:solidFill>
                <a:latin typeface="+mn-lt"/>
                <a:cs typeface="+mn-cs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rgbClr val="000066"/>
                </a:solidFill>
                <a:latin typeface="+mn-lt"/>
                <a:cs typeface="+mn-cs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rgbClr val="000066"/>
                </a:solidFill>
                <a:latin typeface="+mn-lt"/>
                <a:cs typeface="+mn-cs"/>
              </a:defRPr>
            </a:lvl5pPr>
            <a:lvl6pPr marL="22860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rgbClr val="000066"/>
                </a:solidFill>
                <a:latin typeface="+mn-lt"/>
                <a:cs typeface="+mn-cs"/>
              </a:defRPr>
            </a:lvl6pPr>
            <a:lvl7pPr marL="27432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rgbClr val="000066"/>
                </a:solidFill>
                <a:latin typeface="+mn-lt"/>
                <a:cs typeface="+mn-cs"/>
              </a:defRPr>
            </a:lvl7pPr>
            <a:lvl8pPr marL="32004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rgbClr val="000066"/>
                </a:solidFill>
                <a:latin typeface="+mn-lt"/>
                <a:cs typeface="+mn-cs"/>
              </a:defRPr>
            </a:lvl8pPr>
            <a:lvl9pPr marL="36576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rgbClr val="000066"/>
                </a:solidFill>
                <a:latin typeface="+mn-lt"/>
                <a:cs typeface="+mn-cs"/>
              </a:defRPr>
            </a:lvl9pPr>
          </a:lstStyle>
          <a:p>
            <a:pPr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ur-PK" sz="4400" b="1" kern="0">
                <a:solidFill>
                  <a:srgbClr val="002060"/>
                </a:solidFill>
                <a:latin typeface="Arabic Typesetting" panose="03020402040406030203" pitchFamily="66" charset="-78"/>
                <a:ea typeface="Calibri" panose="020F0502020204030204" pitchFamily="34" charset="0"/>
                <a:cs typeface="Arabic Typesetting" panose="03020402040406030203" pitchFamily="66" charset="-78"/>
              </a:rPr>
              <a:t>اے رات کو دن میں داخل کرنے والے</a:t>
            </a:r>
            <a:endParaRPr lang="en-US" sz="4400" b="1" kern="0">
              <a:solidFill>
                <a:srgbClr val="002060"/>
              </a:solidFill>
              <a:latin typeface="Arabic Typesetting" panose="03020402040406030203" pitchFamily="66" charset="-78"/>
              <a:ea typeface="Calibri" panose="020F0502020204030204" pitchFamily="34" charset="0"/>
              <a:cs typeface="Arabic Typesetting" panose="03020402040406030203" pitchFamily="66" charset="-78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D781C48-3496-4237-9DBF-BF3D662E8BEF}"/>
              </a:ext>
            </a:extLst>
          </p:cNvPr>
          <p:cNvSpPr txBox="1"/>
          <p:nvPr/>
        </p:nvSpPr>
        <p:spPr>
          <a:xfrm>
            <a:off x="6477000" y="554123"/>
            <a:ext cx="32816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b="1">
                <a:solidFill>
                  <a:srgbClr val="00823B"/>
                </a:solidFill>
                <a:latin typeface="Trebuchet MS" pitchFamily="34" charset="0"/>
              </a:rPr>
              <a:t>Ramadan Last 10 Night Du’a </a:t>
            </a:r>
          </a:p>
        </p:txBody>
      </p:sp>
    </p:spTree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295400" y="1405840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ar-OM" sz="9600">
                <a:effectLst/>
                <a:latin typeface="Calibri" panose="020F0502020204030204" pitchFamily="34" charset="0"/>
                <a:ea typeface="Calibri" panose="020F0502020204030204" pitchFamily="34" charset="0"/>
                <a:cs typeface="Arabic Typesetting" panose="03020402040406030203" pitchFamily="66" charset="-78"/>
              </a:rPr>
              <a:t>وَمُولِجَ النّهَارِ فِي اللّيْلِ،</a:t>
            </a:r>
            <a:endParaRPr lang="en-US" sz="960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281289" y="5867400"/>
            <a:ext cx="9144000" cy="1752600"/>
          </a:xfrm>
        </p:spPr>
        <p:txBody>
          <a:bodyPr/>
          <a:lstStyle/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fi-FI">
                <a:solidFill>
                  <a:srgbClr val="0070C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wa mulija alnnahari fi allayli</a:t>
            </a:r>
            <a:endParaRPr lang="en-US">
              <a:solidFill>
                <a:srgbClr val="0070C0"/>
              </a:solidFill>
              <a:effectLst/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6" name="Subtitle 4">
            <a:extLst>
              <a:ext uri="{FF2B5EF4-FFF2-40B4-BE49-F238E27FC236}">
                <a16:creationId xmlns:a16="http://schemas.microsoft.com/office/drawing/2014/main" id="{29701462-9CB8-4C69-BA10-BEF79122B157}"/>
              </a:ext>
            </a:extLst>
          </p:cNvPr>
          <p:cNvSpPr txBox="1">
            <a:spLocks/>
          </p:cNvSpPr>
          <p:nvPr/>
        </p:nvSpPr>
        <p:spPr bwMode="auto">
          <a:xfrm>
            <a:off x="1301045" y="3355428"/>
            <a:ext cx="9144000" cy="175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3200">
                <a:solidFill>
                  <a:srgbClr val="000066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800">
                <a:solidFill>
                  <a:srgbClr val="000066"/>
                </a:solidFill>
                <a:latin typeface="+mn-lt"/>
                <a:cs typeface="+mn-cs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400">
                <a:solidFill>
                  <a:srgbClr val="000066"/>
                </a:solidFill>
                <a:latin typeface="+mn-lt"/>
                <a:cs typeface="+mn-cs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rgbClr val="000066"/>
                </a:solidFill>
                <a:latin typeface="+mn-lt"/>
                <a:cs typeface="+mn-cs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rgbClr val="000066"/>
                </a:solidFill>
                <a:latin typeface="+mn-lt"/>
                <a:cs typeface="+mn-cs"/>
              </a:defRPr>
            </a:lvl5pPr>
            <a:lvl6pPr marL="22860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rgbClr val="000066"/>
                </a:solidFill>
                <a:latin typeface="+mn-lt"/>
                <a:cs typeface="+mn-cs"/>
              </a:defRPr>
            </a:lvl6pPr>
            <a:lvl7pPr marL="27432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rgbClr val="000066"/>
                </a:solidFill>
                <a:latin typeface="+mn-lt"/>
                <a:cs typeface="+mn-cs"/>
              </a:defRPr>
            </a:lvl7pPr>
            <a:lvl8pPr marL="32004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rgbClr val="000066"/>
                </a:solidFill>
                <a:latin typeface="+mn-lt"/>
                <a:cs typeface="+mn-cs"/>
              </a:defRPr>
            </a:lvl8pPr>
            <a:lvl9pPr marL="36576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rgbClr val="000066"/>
                </a:solidFill>
                <a:latin typeface="+mn-lt"/>
                <a:cs typeface="+mn-cs"/>
              </a:defRPr>
            </a:lvl9pPr>
          </a:lstStyle>
          <a:p>
            <a:pPr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kern="0">
                <a:solidFill>
                  <a:srgbClr val="0070C0"/>
                </a:solidFill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And causes the day to enter into the night,</a:t>
            </a:r>
          </a:p>
        </p:txBody>
      </p:sp>
      <p:sp>
        <p:nvSpPr>
          <p:cNvPr id="8" name="Subtitle 4">
            <a:extLst>
              <a:ext uri="{FF2B5EF4-FFF2-40B4-BE49-F238E27FC236}">
                <a16:creationId xmlns:a16="http://schemas.microsoft.com/office/drawing/2014/main" id="{E8B550CE-160F-451F-BC3B-95E6DAC745DF}"/>
              </a:ext>
            </a:extLst>
          </p:cNvPr>
          <p:cNvSpPr txBox="1">
            <a:spLocks/>
          </p:cNvSpPr>
          <p:nvPr/>
        </p:nvSpPr>
        <p:spPr bwMode="auto">
          <a:xfrm>
            <a:off x="1281289" y="4419600"/>
            <a:ext cx="9144000" cy="175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3200">
                <a:solidFill>
                  <a:srgbClr val="000066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800">
                <a:solidFill>
                  <a:srgbClr val="000066"/>
                </a:solidFill>
                <a:latin typeface="+mn-lt"/>
                <a:cs typeface="+mn-cs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400">
                <a:solidFill>
                  <a:srgbClr val="000066"/>
                </a:solidFill>
                <a:latin typeface="+mn-lt"/>
                <a:cs typeface="+mn-cs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rgbClr val="000066"/>
                </a:solidFill>
                <a:latin typeface="+mn-lt"/>
                <a:cs typeface="+mn-cs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rgbClr val="000066"/>
                </a:solidFill>
                <a:latin typeface="+mn-lt"/>
                <a:cs typeface="+mn-cs"/>
              </a:defRPr>
            </a:lvl5pPr>
            <a:lvl6pPr marL="22860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rgbClr val="000066"/>
                </a:solidFill>
                <a:latin typeface="+mn-lt"/>
                <a:cs typeface="+mn-cs"/>
              </a:defRPr>
            </a:lvl6pPr>
            <a:lvl7pPr marL="27432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rgbClr val="000066"/>
                </a:solidFill>
                <a:latin typeface="+mn-lt"/>
                <a:cs typeface="+mn-cs"/>
              </a:defRPr>
            </a:lvl7pPr>
            <a:lvl8pPr marL="32004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rgbClr val="000066"/>
                </a:solidFill>
                <a:latin typeface="+mn-lt"/>
                <a:cs typeface="+mn-cs"/>
              </a:defRPr>
            </a:lvl8pPr>
            <a:lvl9pPr marL="36576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rgbClr val="000066"/>
                </a:solidFill>
                <a:latin typeface="+mn-lt"/>
                <a:cs typeface="+mn-cs"/>
              </a:defRPr>
            </a:lvl9pPr>
          </a:lstStyle>
          <a:p>
            <a:pPr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ur-PK" sz="4400" b="1" kern="0">
                <a:solidFill>
                  <a:srgbClr val="002060"/>
                </a:solidFill>
                <a:latin typeface="Arabic Typesetting" panose="03020402040406030203" pitchFamily="66" charset="-78"/>
                <a:ea typeface="Calibri" panose="020F0502020204030204" pitchFamily="34" charset="0"/>
                <a:cs typeface="Arabic Typesetting" panose="03020402040406030203" pitchFamily="66" charset="-78"/>
              </a:rPr>
              <a:t> اور دن کو رات میں داخل کرنے والے </a:t>
            </a:r>
            <a:endParaRPr lang="en-US" sz="4400" b="1" kern="0">
              <a:solidFill>
                <a:srgbClr val="002060"/>
              </a:solidFill>
              <a:latin typeface="Arabic Typesetting" panose="03020402040406030203" pitchFamily="66" charset="-78"/>
              <a:ea typeface="Calibri" panose="020F0502020204030204" pitchFamily="34" charset="0"/>
              <a:cs typeface="Arabic Typesetting" panose="03020402040406030203" pitchFamily="66" charset="-7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B3E18C2-F04A-4C04-8CBE-94B6CB69A899}"/>
              </a:ext>
            </a:extLst>
          </p:cNvPr>
          <p:cNvSpPr txBox="1"/>
          <p:nvPr/>
        </p:nvSpPr>
        <p:spPr>
          <a:xfrm>
            <a:off x="6477000" y="554123"/>
            <a:ext cx="32816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b="1">
                <a:solidFill>
                  <a:srgbClr val="00823B"/>
                </a:solidFill>
                <a:latin typeface="Trebuchet MS" pitchFamily="34" charset="0"/>
              </a:rPr>
              <a:t>Ramadan Last 10 Night Du’a </a:t>
            </a:r>
          </a:p>
        </p:txBody>
      </p:sp>
    </p:spTree>
    <p:extLst>
      <p:ext uri="{BB962C8B-B14F-4D97-AF65-F5344CB8AC3E}">
        <p14:creationId xmlns:p14="http://schemas.microsoft.com/office/powerpoint/2010/main" val="2449594602"/>
      </p:ext>
    </p:extLst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143000" y="1474787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ar-OM" sz="9600">
                <a:effectLst/>
                <a:latin typeface="Calibri" panose="020F0502020204030204" pitchFamily="34" charset="0"/>
                <a:ea typeface="Calibri" panose="020F0502020204030204" pitchFamily="34" charset="0"/>
                <a:cs typeface="Arabic Typesetting" panose="03020402040406030203" pitchFamily="66" charset="-78"/>
              </a:rPr>
              <a:t>وَ مُخْرِجَ الحَيّ مِنَ المَيّتِ،</a:t>
            </a:r>
            <a:endParaRPr lang="en-US" sz="960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124" name="Subtitle 4"/>
          <p:cNvSpPr txBox="1">
            <a:spLocks/>
          </p:cNvSpPr>
          <p:nvPr/>
        </p:nvSpPr>
        <p:spPr bwMode="auto">
          <a:xfrm>
            <a:off x="1244600" y="4578706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ur-PK" sz="4400" b="1">
                <a:solidFill>
                  <a:srgbClr val="002060"/>
                </a:solidFill>
                <a:effectLst/>
                <a:latin typeface="Arabic Typesetting" panose="03020402040406030203" pitchFamily="66" charset="-78"/>
                <a:ea typeface="Calibri" panose="020F0502020204030204" pitchFamily="34" charset="0"/>
                <a:cs typeface="Arabic Typesetting" panose="03020402040406030203" pitchFamily="66" charset="-78"/>
              </a:rPr>
              <a:t>اے زندہ کو مردہ سے نکالنے والے</a:t>
            </a:r>
            <a:endParaRPr lang="en-US" sz="4400" b="1">
              <a:solidFill>
                <a:srgbClr val="002060"/>
              </a:solidFill>
              <a:effectLst/>
              <a:latin typeface="Arabic Typesetting" panose="03020402040406030203" pitchFamily="66" charset="-78"/>
              <a:ea typeface="Calibri" panose="020F0502020204030204" pitchFamily="34" charset="0"/>
              <a:cs typeface="Arabic Typesetting" panose="03020402040406030203" pitchFamily="66" charset="-78"/>
            </a:endParaRPr>
          </a:p>
        </p:txBody>
      </p:sp>
      <p:sp>
        <p:nvSpPr>
          <p:cNvPr id="6" name="Subtitle 4">
            <a:extLst>
              <a:ext uri="{FF2B5EF4-FFF2-40B4-BE49-F238E27FC236}">
                <a16:creationId xmlns:a16="http://schemas.microsoft.com/office/drawing/2014/main" id="{A42C723A-3360-4319-B807-FE5FB0327388}"/>
              </a:ext>
            </a:extLst>
          </p:cNvPr>
          <p:cNvSpPr txBox="1">
            <a:spLocks/>
          </p:cNvSpPr>
          <p:nvPr/>
        </p:nvSpPr>
        <p:spPr bwMode="auto">
          <a:xfrm>
            <a:off x="1244600" y="5887683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3200">
                <a:solidFill>
                  <a:srgbClr val="0070C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wa mukhrija alhayy mina almayyti</a:t>
            </a:r>
          </a:p>
        </p:txBody>
      </p:sp>
      <p:sp>
        <p:nvSpPr>
          <p:cNvPr id="7" name="Subtitle 4">
            <a:extLst>
              <a:ext uri="{FF2B5EF4-FFF2-40B4-BE49-F238E27FC236}">
                <a16:creationId xmlns:a16="http://schemas.microsoft.com/office/drawing/2014/main" id="{3B1476F0-FC2E-4B7C-9835-26C07CF8DFFF}"/>
              </a:ext>
            </a:extLst>
          </p:cNvPr>
          <p:cNvSpPr txBox="1">
            <a:spLocks/>
          </p:cNvSpPr>
          <p:nvPr/>
        </p:nvSpPr>
        <p:spPr bwMode="auto">
          <a:xfrm>
            <a:off x="1219200" y="3495059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3200">
                <a:solidFill>
                  <a:srgbClr val="0070C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And brings forth the living from the dead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3AEFBB8-F7F9-4F50-B1DA-50EF276927BD}"/>
              </a:ext>
            </a:extLst>
          </p:cNvPr>
          <p:cNvSpPr txBox="1"/>
          <p:nvPr/>
        </p:nvSpPr>
        <p:spPr>
          <a:xfrm>
            <a:off x="6477000" y="554123"/>
            <a:ext cx="32816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b="1">
                <a:solidFill>
                  <a:srgbClr val="00823B"/>
                </a:solidFill>
                <a:latin typeface="Trebuchet MS" pitchFamily="34" charset="0"/>
              </a:rPr>
              <a:t>Ramadan Last 10 Night Du’a </a:t>
            </a:r>
          </a:p>
        </p:txBody>
      </p:sp>
    </p:spTree>
    <p:extLst>
      <p:ext uri="{BB962C8B-B14F-4D97-AF65-F5344CB8AC3E}">
        <p14:creationId xmlns:p14="http://schemas.microsoft.com/office/powerpoint/2010/main" val="2449594602"/>
      </p:ext>
    </p:extLst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371600" y="1447800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ar-OM" sz="9600">
                <a:effectLst/>
                <a:latin typeface="Calibri" panose="020F0502020204030204" pitchFamily="34" charset="0"/>
                <a:ea typeface="Calibri" panose="020F0502020204030204" pitchFamily="34" charset="0"/>
                <a:cs typeface="Arabic Typesetting" panose="03020402040406030203" pitchFamily="66" charset="-78"/>
              </a:rPr>
              <a:t>وَمُخْرِجَ المَيّتِ مِنَ الحَيّ،</a:t>
            </a:r>
            <a:endParaRPr lang="en-US" sz="960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124" name="Subtitle 4"/>
          <p:cNvSpPr txBox="1">
            <a:spLocks/>
          </p:cNvSpPr>
          <p:nvPr/>
        </p:nvSpPr>
        <p:spPr bwMode="auto">
          <a:xfrm>
            <a:off x="1524000" y="3462734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3200">
                <a:solidFill>
                  <a:srgbClr val="0070C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And brings forth the dead from the living,</a:t>
            </a:r>
            <a:endParaRPr lang="ar-OM" sz="3200">
              <a:solidFill>
                <a:srgbClr val="0070C0"/>
              </a:solidFill>
              <a:effectLst/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6" name="Subtitle 4">
            <a:extLst>
              <a:ext uri="{FF2B5EF4-FFF2-40B4-BE49-F238E27FC236}">
                <a16:creationId xmlns:a16="http://schemas.microsoft.com/office/drawing/2014/main" id="{9FA5A283-1C34-4393-A3C7-82EE2415951B}"/>
              </a:ext>
            </a:extLst>
          </p:cNvPr>
          <p:cNvSpPr txBox="1">
            <a:spLocks/>
          </p:cNvSpPr>
          <p:nvPr/>
        </p:nvSpPr>
        <p:spPr bwMode="auto">
          <a:xfrm>
            <a:off x="1524000" y="5791200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3200">
                <a:solidFill>
                  <a:srgbClr val="0070C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wa mukhrija almayyti mina alhayy</a:t>
            </a:r>
            <a:endParaRPr lang="ar-OM" sz="3200">
              <a:solidFill>
                <a:srgbClr val="0070C0"/>
              </a:solidFill>
              <a:effectLst/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7" name="Subtitle 4">
            <a:extLst>
              <a:ext uri="{FF2B5EF4-FFF2-40B4-BE49-F238E27FC236}">
                <a16:creationId xmlns:a16="http://schemas.microsoft.com/office/drawing/2014/main" id="{66BC0823-0A7F-40F7-8428-D99E0486B44F}"/>
              </a:ext>
            </a:extLst>
          </p:cNvPr>
          <p:cNvSpPr txBox="1">
            <a:spLocks/>
          </p:cNvSpPr>
          <p:nvPr/>
        </p:nvSpPr>
        <p:spPr bwMode="auto">
          <a:xfrm>
            <a:off x="1371600" y="4446191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ur-PK" sz="4400" b="1">
                <a:solidFill>
                  <a:srgbClr val="002060"/>
                </a:solidFill>
                <a:effectLst/>
                <a:latin typeface="Arabic Typesetting" panose="03020402040406030203" pitchFamily="66" charset="-78"/>
                <a:ea typeface="Calibri" panose="020F0502020204030204" pitchFamily="34" charset="0"/>
                <a:cs typeface="Arabic Typesetting" panose="03020402040406030203" pitchFamily="66" charset="-78"/>
              </a:rPr>
              <a:t>اور مردہ کو زندہ سے نکالنے والے</a:t>
            </a:r>
            <a:endParaRPr lang="ar-OM" sz="4400" b="1">
              <a:solidFill>
                <a:srgbClr val="002060"/>
              </a:solidFill>
              <a:effectLst/>
              <a:latin typeface="Arabic Typesetting" panose="03020402040406030203" pitchFamily="66" charset="-78"/>
              <a:ea typeface="Calibri" panose="020F0502020204030204" pitchFamily="34" charset="0"/>
              <a:cs typeface="Arabic Typesetting" panose="03020402040406030203" pitchFamily="66" charset="-78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295DBEF-03FF-48FD-A282-F09D7C34541E}"/>
              </a:ext>
            </a:extLst>
          </p:cNvPr>
          <p:cNvSpPr txBox="1"/>
          <p:nvPr/>
        </p:nvSpPr>
        <p:spPr>
          <a:xfrm>
            <a:off x="6477000" y="554123"/>
            <a:ext cx="32816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b="1">
                <a:solidFill>
                  <a:srgbClr val="00823B"/>
                </a:solidFill>
                <a:latin typeface="Trebuchet MS" pitchFamily="34" charset="0"/>
              </a:rPr>
              <a:t>Ramadan Last 10 Night Du’a </a:t>
            </a:r>
          </a:p>
        </p:txBody>
      </p:sp>
    </p:spTree>
    <p:extLst>
      <p:ext uri="{BB962C8B-B14F-4D97-AF65-F5344CB8AC3E}">
        <p14:creationId xmlns:p14="http://schemas.microsoft.com/office/powerpoint/2010/main" val="2449594602"/>
      </p:ext>
    </p:extLst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143000" y="1416756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ar-OM" sz="9600">
                <a:effectLst/>
                <a:latin typeface="Calibri" panose="020F0502020204030204" pitchFamily="34" charset="0"/>
                <a:ea typeface="Calibri" panose="020F0502020204030204" pitchFamily="34" charset="0"/>
                <a:cs typeface="Arabic Typesetting" panose="03020402040406030203" pitchFamily="66" charset="-78"/>
              </a:rPr>
              <a:t>يَا رَازِقَ مَنْ يَشَاءُ بِغَيْرِ حِسَابٍ،</a:t>
            </a:r>
            <a:endParaRPr lang="en-US" sz="960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124" name="Subtitle 4"/>
          <p:cNvSpPr txBox="1">
            <a:spLocks/>
          </p:cNvSpPr>
          <p:nvPr/>
        </p:nvSpPr>
        <p:spPr bwMode="auto">
          <a:xfrm>
            <a:off x="1371600" y="3242867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3200">
                <a:solidFill>
                  <a:srgbClr val="0070C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And He Who gives sustenance to whomever He please without measure:</a:t>
            </a:r>
          </a:p>
        </p:txBody>
      </p:sp>
      <p:sp>
        <p:nvSpPr>
          <p:cNvPr id="6" name="Subtitle 4">
            <a:extLst>
              <a:ext uri="{FF2B5EF4-FFF2-40B4-BE49-F238E27FC236}">
                <a16:creationId xmlns:a16="http://schemas.microsoft.com/office/drawing/2014/main" id="{F643E742-5399-4733-920E-A14967BE0F97}"/>
              </a:ext>
            </a:extLst>
          </p:cNvPr>
          <p:cNvSpPr txBox="1">
            <a:spLocks/>
          </p:cNvSpPr>
          <p:nvPr/>
        </p:nvSpPr>
        <p:spPr bwMode="auto">
          <a:xfrm>
            <a:off x="1143000" y="5913083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s-ES" sz="3200">
                <a:solidFill>
                  <a:srgbClr val="0070C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ya raziqa man yasha‘u bighayri hisabin</a:t>
            </a:r>
            <a:endParaRPr lang="en-US" sz="3200">
              <a:solidFill>
                <a:srgbClr val="0070C0"/>
              </a:solidFill>
              <a:effectLst/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7" name="Subtitle 4">
            <a:extLst>
              <a:ext uri="{FF2B5EF4-FFF2-40B4-BE49-F238E27FC236}">
                <a16:creationId xmlns:a16="http://schemas.microsoft.com/office/drawing/2014/main" id="{60D31F1F-3524-480D-991C-306990352B01}"/>
              </a:ext>
            </a:extLst>
          </p:cNvPr>
          <p:cNvSpPr txBox="1">
            <a:spLocks/>
          </p:cNvSpPr>
          <p:nvPr/>
        </p:nvSpPr>
        <p:spPr bwMode="auto">
          <a:xfrm>
            <a:off x="1371600" y="4577975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ur-PK" sz="4400" b="1">
                <a:solidFill>
                  <a:srgbClr val="002060"/>
                </a:solidFill>
                <a:effectLst/>
                <a:latin typeface="Arabic Typesetting" panose="03020402040406030203" pitchFamily="66" charset="-78"/>
                <a:ea typeface="Calibri" panose="020F0502020204030204" pitchFamily="34" charset="0"/>
                <a:cs typeface="Arabic Typesetting" panose="03020402040406030203" pitchFamily="66" charset="-78"/>
              </a:rPr>
              <a:t> اے جسے چاہے بغیر حساب کے رزق دینے والے، </a:t>
            </a:r>
            <a:endParaRPr lang="en-US" sz="4400" b="1">
              <a:solidFill>
                <a:srgbClr val="002060"/>
              </a:solidFill>
              <a:effectLst/>
              <a:latin typeface="Arabic Typesetting" panose="03020402040406030203" pitchFamily="66" charset="-78"/>
              <a:ea typeface="Calibri" panose="020F0502020204030204" pitchFamily="34" charset="0"/>
              <a:cs typeface="Arabic Typesetting" panose="03020402040406030203" pitchFamily="66" charset="-78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F35D0F2-2231-47DA-AC50-212975BD015B}"/>
              </a:ext>
            </a:extLst>
          </p:cNvPr>
          <p:cNvSpPr txBox="1"/>
          <p:nvPr/>
        </p:nvSpPr>
        <p:spPr>
          <a:xfrm>
            <a:off x="6477000" y="554123"/>
            <a:ext cx="32816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b="1">
                <a:solidFill>
                  <a:srgbClr val="00823B"/>
                </a:solidFill>
                <a:latin typeface="Trebuchet MS" pitchFamily="34" charset="0"/>
              </a:rPr>
              <a:t>Ramadan Last 10 Night Du’a </a:t>
            </a:r>
          </a:p>
        </p:txBody>
      </p:sp>
    </p:spTree>
    <p:extLst>
      <p:ext uri="{BB962C8B-B14F-4D97-AF65-F5344CB8AC3E}">
        <p14:creationId xmlns:p14="http://schemas.microsoft.com/office/powerpoint/2010/main" val="2449594602"/>
      </p:ext>
    </p:extLst>
  </p:cSld>
  <p:clrMapOvr>
    <a:masterClrMapping/>
  </p:clrMapOvr>
  <p:transition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762000" y="1531165"/>
            <a:ext cx="10399889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ar-OM" sz="9600">
                <a:effectLst/>
                <a:latin typeface="Calibri" panose="020F0502020204030204" pitchFamily="34" charset="0"/>
                <a:ea typeface="Calibri" panose="020F0502020204030204" pitchFamily="34" charset="0"/>
                <a:cs typeface="Arabic Typesetting" panose="03020402040406030203" pitchFamily="66" charset="-78"/>
              </a:rPr>
              <a:t>يَا اللّهُ يَا رَحْمَانُ،</a:t>
            </a:r>
            <a:endParaRPr lang="en-US" sz="960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89944" y="5578650"/>
            <a:ext cx="9144000" cy="1752600"/>
          </a:xfrm>
        </p:spPr>
        <p:txBody>
          <a:bodyPr/>
          <a:lstStyle/>
          <a:p>
            <a:pPr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3200">
                <a:solidFill>
                  <a:srgbClr val="0070C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ya allahu ya rahmanu</a:t>
            </a:r>
            <a:endParaRPr lang="en-US">
              <a:solidFill>
                <a:srgbClr val="0070C0"/>
              </a:solidFill>
              <a:effectLst/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6" name="Subtitle 4">
            <a:extLst>
              <a:ext uri="{FF2B5EF4-FFF2-40B4-BE49-F238E27FC236}">
                <a16:creationId xmlns:a16="http://schemas.microsoft.com/office/drawing/2014/main" id="{C1344156-C064-49D3-A6D7-68F1A43680B7}"/>
              </a:ext>
            </a:extLst>
          </p:cNvPr>
          <p:cNvSpPr txBox="1">
            <a:spLocks/>
          </p:cNvSpPr>
          <p:nvPr/>
        </p:nvSpPr>
        <p:spPr bwMode="auto">
          <a:xfrm>
            <a:off x="1392766" y="4450535"/>
            <a:ext cx="9144000" cy="175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3200">
                <a:solidFill>
                  <a:srgbClr val="000066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800">
                <a:solidFill>
                  <a:srgbClr val="000066"/>
                </a:solidFill>
                <a:latin typeface="+mn-lt"/>
                <a:cs typeface="+mn-cs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400">
                <a:solidFill>
                  <a:srgbClr val="000066"/>
                </a:solidFill>
                <a:latin typeface="+mn-lt"/>
                <a:cs typeface="+mn-cs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rgbClr val="000066"/>
                </a:solidFill>
                <a:latin typeface="+mn-lt"/>
                <a:cs typeface="+mn-cs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rgbClr val="000066"/>
                </a:solidFill>
                <a:latin typeface="+mn-lt"/>
                <a:cs typeface="+mn-cs"/>
              </a:defRPr>
            </a:lvl5pPr>
            <a:lvl6pPr marL="22860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rgbClr val="000066"/>
                </a:solidFill>
                <a:latin typeface="+mn-lt"/>
                <a:cs typeface="+mn-cs"/>
              </a:defRPr>
            </a:lvl6pPr>
            <a:lvl7pPr marL="27432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rgbClr val="000066"/>
                </a:solidFill>
                <a:latin typeface="+mn-lt"/>
                <a:cs typeface="+mn-cs"/>
              </a:defRPr>
            </a:lvl7pPr>
            <a:lvl8pPr marL="32004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rgbClr val="000066"/>
                </a:solidFill>
                <a:latin typeface="+mn-lt"/>
                <a:cs typeface="+mn-cs"/>
              </a:defRPr>
            </a:lvl8pPr>
            <a:lvl9pPr marL="36576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rgbClr val="000066"/>
                </a:solidFill>
                <a:latin typeface="+mn-lt"/>
                <a:cs typeface="+mn-cs"/>
              </a:defRPr>
            </a:lvl9pPr>
          </a:lstStyle>
          <a:p>
            <a:pPr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ur-PK" sz="4400" b="1" kern="0">
                <a:solidFill>
                  <a:srgbClr val="002060"/>
                </a:solidFill>
                <a:latin typeface="Arabic Typesetting" panose="03020402040406030203" pitchFamily="66" charset="-78"/>
                <a:ea typeface="Calibri" panose="020F0502020204030204" pitchFamily="34" charset="0"/>
                <a:cs typeface="Arabic Typesetting" panose="03020402040406030203" pitchFamily="66" charset="-78"/>
              </a:rPr>
              <a:t>اے اﷲ، اے رحمن ،</a:t>
            </a:r>
            <a:endParaRPr lang="en-US" sz="4400" b="1" kern="0">
              <a:solidFill>
                <a:srgbClr val="002060"/>
              </a:solidFill>
              <a:latin typeface="Arabic Typesetting" panose="03020402040406030203" pitchFamily="66" charset="-78"/>
              <a:ea typeface="Calibri" panose="020F0502020204030204" pitchFamily="34" charset="0"/>
              <a:cs typeface="Arabic Typesetting" panose="03020402040406030203" pitchFamily="66" charset="-78"/>
            </a:endParaRPr>
          </a:p>
        </p:txBody>
      </p:sp>
      <p:sp>
        <p:nvSpPr>
          <p:cNvPr id="8" name="Subtitle 4">
            <a:extLst>
              <a:ext uri="{FF2B5EF4-FFF2-40B4-BE49-F238E27FC236}">
                <a16:creationId xmlns:a16="http://schemas.microsoft.com/office/drawing/2014/main" id="{A8E21118-7F64-4CC9-A427-E1D467809021}"/>
              </a:ext>
            </a:extLst>
          </p:cNvPr>
          <p:cNvSpPr txBox="1">
            <a:spLocks/>
          </p:cNvSpPr>
          <p:nvPr/>
        </p:nvSpPr>
        <p:spPr bwMode="auto">
          <a:xfrm>
            <a:off x="1387122" y="3429000"/>
            <a:ext cx="9144000" cy="175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3200">
                <a:solidFill>
                  <a:srgbClr val="000066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800">
                <a:solidFill>
                  <a:srgbClr val="000066"/>
                </a:solidFill>
                <a:latin typeface="+mn-lt"/>
                <a:cs typeface="+mn-cs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400">
                <a:solidFill>
                  <a:srgbClr val="000066"/>
                </a:solidFill>
                <a:latin typeface="+mn-lt"/>
                <a:cs typeface="+mn-cs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rgbClr val="000066"/>
                </a:solidFill>
                <a:latin typeface="+mn-lt"/>
                <a:cs typeface="+mn-cs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rgbClr val="000066"/>
                </a:solidFill>
                <a:latin typeface="+mn-lt"/>
                <a:cs typeface="+mn-cs"/>
              </a:defRPr>
            </a:lvl5pPr>
            <a:lvl6pPr marL="22860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rgbClr val="000066"/>
                </a:solidFill>
                <a:latin typeface="+mn-lt"/>
                <a:cs typeface="+mn-cs"/>
              </a:defRPr>
            </a:lvl6pPr>
            <a:lvl7pPr marL="27432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rgbClr val="000066"/>
                </a:solidFill>
                <a:latin typeface="+mn-lt"/>
                <a:cs typeface="+mn-cs"/>
              </a:defRPr>
            </a:lvl7pPr>
            <a:lvl8pPr marL="32004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rgbClr val="000066"/>
                </a:solidFill>
                <a:latin typeface="+mn-lt"/>
                <a:cs typeface="+mn-cs"/>
              </a:defRPr>
            </a:lvl8pPr>
            <a:lvl9pPr marL="36576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rgbClr val="000066"/>
                </a:solidFill>
                <a:latin typeface="+mn-lt"/>
                <a:cs typeface="+mn-cs"/>
              </a:defRPr>
            </a:lvl9pPr>
          </a:lstStyle>
          <a:p>
            <a:pPr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kern="0">
                <a:solidFill>
                  <a:srgbClr val="0070C0"/>
                </a:solidFill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O Allah; O the All-beneficent;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27307BB-AB1F-4B03-ABAE-A9AEE486C57A}"/>
              </a:ext>
            </a:extLst>
          </p:cNvPr>
          <p:cNvSpPr txBox="1"/>
          <p:nvPr/>
        </p:nvSpPr>
        <p:spPr>
          <a:xfrm>
            <a:off x="6477000" y="554123"/>
            <a:ext cx="32816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b="1">
                <a:solidFill>
                  <a:srgbClr val="00823B"/>
                </a:solidFill>
                <a:latin typeface="Trebuchet MS" pitchFamily="34" charset="0"/>
              </a:rPr>
              <a:t>Ramadan Last 10 Night Du’a </a:t>
            </a:r>
          </a:p>
        </p:txBody>
      </p:sp>
    </p:spTree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Default Design">
  <a:themeElements>
    <a:clrScheme name="Default Design 14">
      <a:dk1>
        <a:srgbClr val="FFFFFF"/>
      </a:dk1>
      <a:lt1>
        <a:srgbClr val="FFFFFF"/>
      </a:lt1>
      <a:dk2>
        <a:srgbClr val="FFFFFF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DADADA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FFFFFF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DADADA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FFFFFF"/>
        </a:dk1>
        <a:lt1>
          <a:srgbClr val="FFFFFF"/>
        </a:lt1>
        <a:dk2>
          <a:srgbClr val="FFFFFF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DADADA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15746</TotalTime>
  <Words>1080</Words>
  <Application>Microsoft Office PowerPoint</Application>
  <PresentationFormat>Widescreen</PresentationFormat>
  <Paragraphs>136</Paragraphs>
  <Slides>27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2" baseType="lpstr">
      <vt:lpstr>Arabic Typesetting</vt:lpstr>
      <vt:lpstr>Arial</vt:lpstr>
      <vt:lpstr>Calibri</vt:lpstr>
      <vt:lpstr>Trebuchet MS</vt:lpstr>
      <vt:lpstr>Default Design</vt:lpstr>
      <vt:lpstr>PowerPoint Presentation</vt:lpstr>
      <vt:lpstr>Shaykh al-Kulayni, in ‘al-Kafi’, has narrated, that the following supplication, which is also narrated in ‘al-Muqni`ah’ and ‘al-Misbah’,should be said for last 10 nights</vt:lpstr>
      <vt:lpstr>بِسْمِ اللَّهِ الرَّحْمَٰنِ الرَّحِيمِ</vt:lpstr>
      <vt:lpstr>يَا مُولِجَ اللّيْلِ فِي النّهَارِ،</vt:lpstr>
      <vt:lpstr>وَمُولِجَ النّهَارِ فِي اللّيْلِ،</vt:lpstr>
      <vt:lpstr>وَ مُخْرِجَ الحَيّ مِنَ المَيّتِ،</vt:lpstr>
      <vt:lpstr>وَمُخْرِجَ المَيّتِ مِنَ الحَيّ،</vt:lpstr>
      <vt:lpstr>يَا رَازِقَ مَنْ يَشَاءُ بِغَيْرِ حِسَابٍ،</vt:lpstr>
      <vt:lpstr>يَا اللّهُ يَا رَحْمَانُ،</vt:lpstr>
      <vt:lpstr>يَا اللّهُ يَا اللّهُ يَا اللّهُ</vt:lpstr>
      <vt:lpstr>لَكَ الأَسْمَاءُ الحُسْنَى،</vt:lpstr>
      <vt:lpstr>وَالأَمْثَالُ العُلْيَا،</vt:lpstr>
      <vt:lpstr>وَالكِبْرِيَاءُ وَالآلاءُ،</vt:lpstr>
      <vt:lpstr>أَسْأَلُكَ أَنْ تُصَلّيَ عَلَى مُحَمّدٍ وَآلِ مُحَمّدٍ،</vt:lpstr>
      <vt:lpstr>وَأَنْ تَجْعَلَ اسْمِي فِي هذِهِ اللّيْلَةِ فِي السّعَدَاءِ،</vt:lpstr>
      <vt:lpstr>وَرُوحِي مَعَ الشّهَدَاءِ،</vt:lpstr>
      <vt:lpstr>وَإِحْسَانِي فِي عِلّيّينَ،</vt:lpstr>
      <vt:lpstr>وَإِسَاءَتِي مَغْفُورَةً،</vt:lpstr>
      <vt:lpstr>وَأَنْ تَهَبَ لِي يَقِيناً تُبَاشِرُ بِهِ قَلْبِي،</vt:lpstr>
      <vt:lpstr>وَإِيمَاناً يُذْهِبُ الشّكّ عَنّي،</vt:lpstr>
      <vt:lpstr>وَتُرْضِيَنِي بِمَا قَسَمْتَ لِي،</vt:lpstr>
      <vt:lpstr>وَآتِنَا فِي الدّنْيَا حَسَنَةً،</vt:lpstr>
      <vt:lpstr>وَفِي الآخِرَةِ حَسَنَةً،</vt:lpstr>
      <vt:lpstr>وَقِنَا عَذَابَ النَّارِ الحَرِيقِ،</vt:lpstr>
      <vt:lpstr>وَارْزُقْنِي فِيهَا ذِكْرَكَ وَشُكْرَكَ وَالرّغْبَةَ إِلَيْكَ،</vt:lpstr>
      <vt:lpstr>وَالإِنَابَةَ وَالتّوْفِيقَ لِمَا وَفّقْتَ لَهُ مُحَمّداً وَآلَ مُحَمّدٍ عَلَيْهِ وَعَلَيْهِمُ السّلامُ.</vt:lpstr>
      <vt:lpstr>Please recite   Sūrat al-Fātiḥah for ALL MARHUMEEN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IRFANJARCHIVI</dc:creator>
  <cp:lastModifiedBy>Irfan Jarchivi</cp:lastModifiedBy>
  <cp:revision>349</cp:revision>
  <cp:lastPrinted>1601-01-01T00:00:00Z</cp:lastPrinted>
  <dcterms:created xsi:type="dcterms:W3CDTF">1601-01-01T00:00:00Z</dcterms:created>
  <dcterms:modified xsi:type="dcterms:W3CDTF">2021-04-23T20:34:15Z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