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83" r:id="rId2"/>
    <p:sldId id="3661" r:id="rId3"/>
    <p:sldId id="3662" r:id="rId4"/>
    <p:sldId id="3895" r:id="rId5"/>
    <p:sldId id="3896" r:id="rId6"/>
    <p:sldId id="3897" r:id="rId7"/>
    <p:sldId id="3899" r:id="rId8"/>
    <p:sldId id="3900" r:id="rId9"/>
    <p:sldId id="3901" r:id="rId10"/>
    <p:sldId id="3902" r:id="rId11"/>
    <p:sldId id="3903" r:id="rId12"/>
    <p:sldId id="3904" r:id="rId13"/>
    <p:sldId id="3905" r:id="rId14"/>
    <p:sldId id="3906" r:id="rId15"/>
    <p:sldId id="3907" r:id="rId16"/>
    <p:sldId id="3908" r:id="rId17"/>
    <p:sldId id="3909" r:id="rId18"/>
    <p:sldId id="3910" r:id="rId19"/>
    <p:sldId id="3911" r:id="rId20"/>
    <p:sldId id="3415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554398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674674"/>
            <a:ext cx="10367466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5400" b="1">
                <a:solidFill>
                  <a:srgbClr val="000066"/>
                </a:solidFill>
                <a:latin typeface="Trebuchet MS" pitchFamily="34" charset="0"/>
              </a:rPr>
              <a:t>Ramadan last 10 nights Du’a 5 </a:t>
            </a:r>
          </a:p>
          <a:p>
            <a:pPr algn="ctr"/>
            <a:endParaRPr lang="en-US" sz="20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2800">
                <a:solidFill>
                  <a:srgbClr val="0070C0"/>
                </a:solidFill>
              </a:rPr>
              <a:t>Recite the following supplication: waqsim li hilman (also recited on 21)</a:t>
            </a:r>
            <a:br>
              <a:rPr lang="en-US" sz="2800">
                <a:solidFill>
                  <a:srgbClr val="0070C0"/>
                </a:solidFill>
              </a:rPr>
            </a:br>
            <a:br>
              <a:rPr lang="en-US" sz="2800">
                <a:solidFill>
                  <a:srgbClr val="0070C0"/>
                </a:solidFill>
              </a:rPr>
            </a:br>
            <a:br>
              <a:rPr lang="en-US" sz="2800">
                <a:solidFill>
                  <a:srgbClr val="0070C0"/>
                </a:solidFill>
              </a:rPr>
            </a:br>
            <a:br>
              <a:rPr lang="en-US" sz="2800">
                <a:solidFill>
                  <a:srgbClr val="0070C0"/>
                </a:solidFill>
              </a:rPr>
            </a:br>
            <a:endParaRPr lang="en-US" sz="2800" b="1" dirty="0">
              <a:solidFill>
                <a:srgbClr val="0070C0"/>
              </a:solidFill>
              <a:latin typeface="Trebuchet MS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200940" y="3797114"/>
            <a:ext cx="9066906" cy="154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880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وَاقْسِمْ لِي حِلْماً يَسُدّ عَنّي بَابَ الجَهْلِ،</a:t>
            </a:r>
            <a:endParaRPr lang="en-US" sz="880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وَأَمْناً تَرُدّ بِهِ عَنّي كُلّ خَوْفٍ،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343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take me to peaceful sanctuary to remain safe from all terrors;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amnan tarudd bihi `anni kulla khawfin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80AB7B-DF94-4A21-8132-EE04AEFCD982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365008105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وَعَافِيَةً تَسْتُرُنِي بِهَا عَنْ كُلّ بَلاءٍ،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48363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cover me with safety to shield from the impact of all calamities;</a:t>
            </a: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`afiyatan tasturuny biha `an kulli bala‘in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1D45A-5ACC-4759-85C1-836A3375B4B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363492195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وَعِلْماً تَفْتَحُ لِي بِهِ كُلّ يَقِينٍ،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302611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open my mind with knowledge to cultivate sure belief;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`ilman taftahu li bihi kulla yaqinin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1D45A-5ACC-4759-85C1-836A3375B4B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382097399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وَيَقِيناً تُذْهِبُ بِهِ عَنّي كُلّ شَكّ،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48363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let me be certain of the indubitable truth to dispel all doubts;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yaqinan tudhhibu bihi `anni kulla shakkin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1D45A-5ACC-4759-85C1-836A3375B4B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228484142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793522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وَدُعَاءً تَبْسُطُ لِي بِهِ الإِجَابَةَ فِي هذِهِ اللَيْلَةِ وَفِي هذِهِ السَّاعَةِ،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035911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stimulate me to make use of prayer to draw Thy attention for fulfillment (of my desires) in this night,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du`a‘an tabsuthu li bihi al-ijabata fi hadhihi allaylati wa fi hadhihi alssa`ati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1D45A-5ACC-4759-85C1-836A3375B4B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178388459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السَّاعَةَ السَّاعّةَ السَّاعَةَ يَا كَرِيمُ،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48363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(in fact) at this very moment. O Generous Giver;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alssa`ata alssa`ata alssa`ata ya karimu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1D45A-5ACC-4759-85C1-836A3375B4B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222711135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وَخَوْفاً تَنْشُرُ لِي بِهِ كُلّ رَحْمَةٍ،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600200" y="4035911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put fear (of the consequences of breaking Thy laws) in my heart to deserve (Thy) all-embracing mercy;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khawfan tanshuru li bihi kull rahmatin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1D45A-5ACC-4759-85C1-836A3375B4B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113588071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وَعِصْمَةً تَحُولُ بِهَا بَيْنِي وَبيْنَ الذّنُوبِ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371600" y="4191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preserve incorruptible integrity in me so that it puts a barrier between me and wrongdoing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`ismatan tahulu biha bayny wa bina aldhdhunubi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1D45A-5ACC-4759-85C1-836A3375B4B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2575546329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حَتَّى أُفْلِحَ بِهَا عِنْدَ المَعْصومِينَ عِنْدَكَ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48363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till I reach the sanctuary of all (14) Infallibles, to be presented before Thee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hatta a’ufliha biha `inda alma`sumina `indaka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1D45A-5ACC-4759-85C1-836A3375B4B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338009727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بِرَحْمَتِكَ يَاأَرْحَمَ الرَّاحِمِينَ.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48363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for obtaining Thy mercy, O the Most Merciful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birahmatika yarhama alrrahimina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1D45A-5ACC-4759-85C1-836A3375B4B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63712215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3898899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20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AF9C03-CC4D-4614-8078-A0EBE06288F0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828800" y="127508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2209800" y="3149600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332" y="5365390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33FD02-1A64-4983-AE90-EC06E6EF8153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886784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C8B764-AD0C-4ABF-9300-20A50B8278C1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1500" y="2057400"/>
            <a:ext cx="104394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وَاقْسِمْ لِي حِلْماً يَسُدّ عَنّي بَابَ الجَهْلِ،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42672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inculcate maturity (of thought and action) in me so that it stops me at the gate of ignorance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l-PL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waqsim li hilman yasuddu `anni baba aljahli</a:t>
            </a:r>
            <a:endParaRPr lang="en-US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0E9E9F-BF69-45DF-88CE-22069C1DF319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245485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وَهُدَىً تَمُنّ بِهِ عَلَيّ مِنْ كُلّ ضَلالَةٍ،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81289" y="4495800"/>
            <a:ext cx="9144000" cy="1752600"/>
          </a:xfrm>
        </p:spPr>
        <p:txBody>
          <a:bodyPr/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help me with guidance to cut off all links with every type of waywardness;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i="1">
              <a:solidFill>
                <a:srgbClr val="0070C0"/>
              </a:solidFill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hudan tamunn bihi `alayya min kulli dhalalatin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258A99-0F84-47E2-8A9A-20C6A5681F10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وَغِنَىً تَسُدّ بِهِ عَنّي بَابَ كُلّ فَقْرٍ،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19200" y="4117987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let me have enough means to barricade the gaps of poverty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ghinan tasudd bihi `anni baba kull faqrin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440D12-BB20-417C-999C-B891FE51871A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وَقُوّةً تَرُدّ بِهَا عَنّي كُلّ ضَعْفٍ،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343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give me strength to avert weakness;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quwwatan tarudd biha `anni kulla dha`fin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D1FED1-40D4-4AE7-9339-331445221934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وَعِزّاً تُكْرِمُنِي بِهِ عَنْ كُلّ ذُلّ،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114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raise me to noble heights to abstain from anything low and mean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`izzan tukrimuny bihi `an kulla dhullin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8EB353-B93D-4679-AD86-350F83844BC4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314448512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2057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OM" sz="9600">
                <a:effectLst/>
                <a:latin typeface="Calibri" panose="020F0502020204030204" pitchFamily="34" charset="0"/>
                <a:ea typeface="Calibri" panose="020F0502020204030204" pitchFamily="34" charset="0"/>
                <a:cs typeface="Arabic Typesetting" panose="03020402040406030203" pitchFamily="66" charset="-78"/>
              </a:rPr>
              <a:t>وَرِفْعَةً تَرْفَعُنِي بِهَا عَنْ كُلّ ضَعَةٍ،</a:t>
            </a:r>
            <a:endParaRPr lang="en-US" sz="9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524000" y="4035911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let me reach higher regions to leave behind humiliation</a:t>
            </a: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i-FI" sz="3200" i="1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 rif`atan tarfa`uny biha `an kulli dha`atin</a:t>
            </a:r>
            <a:endParaRPr lang="ar-OM" sz="3200" i="1">
              <a:solidFill>
                <a:srgbClr val="002060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0C8DA1-C77C-4D8E-A868-6C22C5545B1C}"/>
              </a:ext>
            </a:extLst>
          </p:cNvPr>
          <p:cNvSpPr txBox="1"/>
          <p:nvPr/>
        </p:nvSpPr>
        <p:spPr>
          <a:xfrm>
            <a:off x="7239000" y="369183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Last 10 nights </a:t>
            </a:r>
          </a:p>
          <a:p>
            <a:pPr algn="ctr"/>
            <a:r>
              <a:rPr lang="en-US" sz="1800" b="1">
                <a:solidFill>
                  <a:srgbClr val="00823B"/>
                </a:solidFill>
                <a:latin typeface="Trebuchet MS" pitchFamily="34" charset="0"/>
              </a:rPr>
              <a:t>Ramdan dua No5</a:t>
            </a:r>
          </a:p>
        </p:txBody>
      </p:sp>
    </p:spTree>
    <p:extLst>
      <p:ext uri="{BB962C8B-B14F-4D97-AF65-F5344CB8AC3E}">
        <p14:creationId xmlns:p14="http://schemas.microsoft.com/office/powerpoint/2010/main" val="233233214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15745</TotalTime>
  <Words>765</Words>
  <Application>Microsoft Office PowerPoint</Application>
  <PresentationFormat>Widescreen</PresentationFormat>
  <Paragraphs>127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وَاقْسِمْ لِي حِلْماً يَسُدّ عَنّي بَابَ الجَهْلِ،</vt:lpstr>
      <vt:lpstr>وَهُدَىً تَمُنّ بِهِ عَلَيّ مِنْ كُلّ ضَلالَةٍ،</vt:lpstr>
      <vt:lpstr>وَغِنَىً تَسُدّ بِهِ عَنّي بَابَ كُلّ فَقْرٍ،</vt:lpstr>
      <vt:lpstr>وَقُوّةً تَرُدّ بِهَا عَنّي كُلّ ضَعْفٍ،</vt:lpstr>
      <vt:lpstr>وَعِزّاً تُكْرِمُنِي بِهِ عَنْ كُلّ ذُلّ،</vt:lpstr>
      <vt:lpstr>وَرِفْعَةً تَرْفَعُنِي بِهَا عَنْ كُلّ ضَعَةٍ،</vt:lpstr>
      <vt:lpstr>وَأَمْناً تَرُدّ بِهِ عَنّي كُلّ خَوْفٍ،</vt:lpstr>
      <vt:lpstr>وَعَافِيَةً تَسْتُرُنِي بِهَا عَنْ كُلّ بَلاءٍ،</vt:lpstr>
      <vt:lpstr>وَعِلْماً تَفْتَحُ لِي بِهِ كُلّ يَقِينٍ،</vt:lpstr>
      <vt:lpstr>وَيَقِيناً تُذْهِبُ بِهِ عَنّي كُلّ شَكّ،</vt:lpstr>
      <vt:lpstr>وَدُعَاءً تَبْسُطُ لِي بِهِ الإِجَابَةَ فِي هذِهِ اللَيْلَةِ وَفِي هذِهِ السَّاعَةِ،</vt:lpstr>
      <vt:lpstr>السَّاعَةَ السَّاعّةَ السَّاعَةَ يَا كَرِيمُ،</vt:lpstr>
      <vt:lpstr>وَخَوْفاً تَنْشُرُ لِي بِهِ كُلّ رَحْمَةٍ،</vt:lpstr>
      <vt:lpstr>وَعِصْمَةً تَحُولُ بِهَا بَيْنِي وَبيْنَ الذّنُوبِ</vt:lpstr>
      <vt:lpstr>حَتَّى أُفْلِحَ بِهَا عِنْدَ المَعْصومِينَ عِنْدَكَ</vt:lpstr>
      <vt:lpstr>بِرَحْمَتِكَ يَاأَرْحَمَ الرَّاحِمِينَ.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348</cp:revision>
  <cp:lastPrinted>1601-01-01T00:00:00Z</cp:lastPrinted>
  <dcterms:created xsi:type="dcterms:W3CDTF">1601-01-01T00:00:00Z</dcterms:created>
  <dcterms:modified xsi:type="dcterms:W3CDTF">2021-05-07T13:36:36Z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