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3283" r:id="rId2"/>
    <p:sldId id="3661" r:id="rId3"/>
    <p:sldId id="3662" r:id="rId4"/>
    <p:sldId id="3895" r:id="rId5"/>
    <p:sldId id="3896" r:id="rId6"/>
    <p:sldId id="3897" r:id="rId7"/>
    <p:sldId id="3931" r:id="rId8"/>
    <p:sldId id="3932" r:id="rId9"/>
    <p:sldId id="3933" r:id="rId10"/>
    <p:sldId id="3899" r:id="rId11"/>
    <p:sldId id="3900" r:id="rId12"/>
    <p:sldId id="3901" r:id="rId13"/>
    <p:sldId id="3902" r:id="rId14"/>
    <p:sldId id="3903" r:id="rId15"/>
    <p:sldId id="3904" r:id="rId16"/>
    <p:sldId id="3905" r:id="rId17"/>
    <p:sldId id="3906" r:id="rId18"/>
    <p:sldId id="3907" r:id="rId19"/>
    <p:sldId id="3908" r:id="rId20"/>
    <p:sldId id="3909" r:id="rId21"/>
    <p:sldId id="3910" r:id="rId22"/>
    <p:sldId id="3911" r:id="rId23"/>
    <p:sldId id="3912" r:id="rId24"/>
    <p:sldId id="3913" r:id="rId25"/>
    <p:sldId id="3914" r:id="rId26"/>
    <p:sldId id="3915" r:id="rId27"/>
    <p:sldId id="3916" r:id="rId28"/>
    <p:sldId id="3917" r:id="rId29"/>
    <p:sldId id="3918" r:id="rId30"/>
    <p:sldId id="3919" r:id="rId31"/>
    <p:sldId id="3920" r:id="rId32"/>
    <p:sldId id="3921" r:id="rId33"/>
    <p:sldId id="3922" r:id="rId34"/>
    <p:sldId id="3923" r:id="rId35"/>
    <p:sldId id="3924" r:id="rId36"/>
    <p:sldId id="3925" r:id="rId37"/>
    <p:sldId id="3926" r:id="rId38"/>
    <p:sldId id="3927" r:id="rId39"/>
    <p:sldId id="3928" r:id="rId40"/>
    <p:sldId id="3929" r:id="rId41"/>
    <p:sldId id="3930" r:id="rId42"/>
    <p:sldId id="3415" r:id="rId4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3B"/>
    <a:srgbClr val="000066"/>
    <a:srgbClr val="000099"/>
    <a:srgbClr val="FFFF00"/>
    <a:srgbClr val="80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 showGuides="1">
      <p:cViewPr varScale="1">
        <p:scale>
          <a:sx n="85" d="100"/>
          <a:sy n="85" d="100"/>
        </p:scale>
        <p:origin x="744" y="96"/>
      </p:cViewPr>
      <p:guideLst>
        <p:guide orient="horz" pos="2160"/>
        <p:guide pos="3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47F2078-1BDE-41D8-AE55-5847D47A18B4}" type="datetimeFigureOut">
              <a:rPr lang="en-US"/>
              <a:pPr>
                <a:defRPr/>
              </a:pPr>
              <a:t>5/7/2021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5329354-2220-4A38-AA6A-6ECBB3E38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22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3BE1D-AB3A-4FC5-B6C7-E288A3E5F6C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9871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D4EDB-172E-4E7D-87FD-263760BE74E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9337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4AAD3-02F6-4282-B0CB-1345883C6A3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68801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89AE9-28C6-4313-A4F4-003076BD29F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3919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DD05C-07FB-469F-996F-949680EA759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485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45388-EF23-4C75-96E9-F8A9E4D03DF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6167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2BA77-5932-446D-9871-E00C063B296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97298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CD1CF-8D33-4B45-AC39-06FA6138827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0063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06E80-546E-4FE7-8A3C-09BDF213C8F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30348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EB8FF-0620-434E-8F12-3704ADCAD22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6720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9C843-F77C-4EFF-B04A-2B9FADE614C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1590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EADE11B-F89A-48B1-8B67-BFC33A60230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2819399" y="5554398"/>
            <a:ext cx="655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i="1">
                <a:solidFill>
                  <a:srgbClr val="0070C0"/>
                </a:solidFill>
              </a:rPr>
              <a:t>(Arabic text along with English Translation)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912267" y="1674674"/>
            <a:ext cx="10367466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4800" b="1">
                <a:solidFill>
                  <a:srgbClr val="000066"/>
                </a:solidFill>
                <a:latin typeface="Trebuchet MS" pitchFamily="34" charset="0"/>
              </a:rPr>
              <a:t>Ramadan last 10 nights Du’a No.3 </a:t>
            </a:r>
          </a:p>
          <a:p>
            <a:pPr algn="ctr"/>
            <a:endParaRPr lang="en-US" sz="20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2000">
                <a:solidFill>
                  <a:srgbClr val="0070C0"/>
                </a:solidFill>
              </a:rPr>
              <a:t>In ‘Iqbal al-A`mal’ Sayyid Ibn Tawus has narrated on the authority of Ibn Abi-`Umayr on the authority of Murazim that Imam Ja`far al-Sadiq (a.s) used to say the following at each of the last ten nights of Ramadhan</a:t>
            </a:r>
            <a:br>
              <a:rPr lang="en-US" sz="2000">
                <a:solidFill>
                  <a:srgbClr val="0070C0"/>
                </a:solidFill>
              </a:rPr>
            </a:br>
            <a:br>
              <a:rPr lang="en-US" sz="2000">
                <a:solidFill>
                  <a:srgbClr val="0070C0"/>
                </a:solidFill>
              </a:rPr>
            </a:br>
            <a:endParaRPr lang="en-US" sz="2000" b="1" dirty="0">
              <a:solidFill>
                <a:srgbClr val="0070C0"/>
              </a:solidFill>
              <a:latin typeface="Trebuchet MS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887026" y="3797114"/>
            <a:ext cx="7694734" cy="154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880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اللّهُمّ إِنّكَ قُلْتَ فِي كِتَابِكَ المُنْزَلِ:</a:t>
            </a:r>
            <a:endParaRPr lang="en-US" sz="8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660526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BD7B7C-5C5A-4D02-8C94-5601E5676D8B}"/>
              </a:ext>
            </a:extLst>
          </p:cNvPr>
          <p:cNvSpPr txBox="1"/>
          <p:nvPr/>
        </p:nvSpPr>
        <p:spPr>
          <a:xfrm>
            <a:off x="6878492" y="465154"/>
            <a:ext cx="2632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dua No3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وَجَعَلْتَهَا خَيْراً مِنْ أَلْفِ شَهْرٍ.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268744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You made it better than one thousand months.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ja`altaha khayran min alfi shahrin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DC0BFC-BD47-4034-928D-1EAA10D7672B}"/>
              </a:ext>
            </a:extLst>
          </p:cNvPr>
          <p:cNvSpPr txBox="1"/>
          <p:nvPr/>
        </p:nvSpPr>
        <p:spPr>
          <a:xfrm>
            <a:off x="6878491" y="465154"/>
            <a:ext cx="2632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dua No3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اللّهُمّ وَهذِهِ أَيَّامُ شَهْرِ رَمَضَانَ قَدِ انْقَضَتْ،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268744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 Allah: the days of the month of Ramadhan are elapsing,</a:t>
            </a: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allahumma wa hadhihi aiyyamu shahri ramadhana slat a’ukhra qadi anqadhat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DC0BFC-BD47-4034-928D-1EAA10D7672B}"/>
              </a:ext>
            </a:extLst>
          </p:cNvPr>
          <p:cNvSpPr txBox="1"/>
          <p:nvPr/>
        </p:nvSpPr>
        <p:spPr>
          <a:xfrm>
            <a:off x="6878491" y="465154"/>
            <a:ext cx="2632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dua No3</a:t>
            </a:r>
          </a:p>
        </p:txBody>
      </p:sp>
    </p:spTree>
    <p:extLst>
      <p:ext uri="{BB962C8B-B14F-4D97-AF65-F5344CB8AC3E}">
        <p14:creationId xmlns:p14="http://schemas.microsoft.com/office/powerpoint/2010/main" val="3144485121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وَلَيَالِيهِ قَدْ تَصَرّمَتْ،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268744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its nights are also elapsing,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20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layalihi qad tasarramat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DC0BFC-BD47-4034-928D-1EAA10D7672B}"/>
              </a:ext>
            </a:extLst>
          </p:cNvPr>
          <p:cNvSpPr txBox="1"/>
          <p:nvPr/>
        </p:nvSpPr>
        <p:spPr>
          <a:xfrm>
            <a:off x="6878491" y="465154"/>
            <a:ext cx="2632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dua No3</a:t>
            </a:r>
          </a:p>
        </p:txBody>
      </p:sp>
    </p:spTree>
    <p:extLst>
      <p:ext uri="{BB962C8B-B14F-4D97-AF65-F5344CB8AC3E}">
        <p14:creationId xmlns:p14="http://schemas.microsoft.com/office/powerpoint/2010/main" val="2332332147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1958975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وَقَدْ صِرْتُ يَا إِلهِي مِنْهُ إِلَى مَا أَنْتَ أَعْلَمُ بِهِ مِنّي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268744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While I have become in the state that You, O my God, know better than I do,</a:t>
            </a: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pl-PL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qad sirtu ya ilahy minhu ila ma anta a`lamu bihi minny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DC0BFC-BD47-4034-928D-1EAA10D7672B}"/>
              </a:ext>
            </a:extLst>
          </p:cNvPr>
          <p:cNvSpPr txBox="1"/>
          <p:nvPr/>
        </p:nvSpPr>
        <p:spPr>
          <a:xfrm>
            <a:off x="6878491" y="465154"/>
            <a:ext cx="2632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dua No3</a:t>
            </a:r>
          </a:p>
        </p:txBody>
      </p:sp>
    </p:spTree>
    <p:extLst>
      <p:ext uri="{BB962C8B-B14F-4D97-AF65-F5344CB8AC3E}">
        <p14:creationId xmlns:p14="http://schemas.microsoft.com/office/powerpoint/2010/main" val="1670248431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وَأَحْصَى لِعَدَدِهِ مِنَ الخَلْقِ أَجْمَعِينَ،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268744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You can count it more precisely than all the created beings.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ahsa li`adadihi mina alkhalqi ajma`ina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DC0BFC-BD47-4034-928D-1EAA10D7672B}"/>
              </a:ext>
            </a:extLst>
          </p:cNvPr>
          <p:cNvSpPr txBox="1"/>
          <p:nvPr/>
        </p:nvSpPr>
        <p:spPr>
          <a:xfrm>
            <a:off x="6878491" y="465154"/>
            <a:ext cx="2632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dua No3</a:t>
            </a:r>
          </a:p>
        </p:txBody>
      </p:sp>
    </p:spTree>
    <p:extLst>
      <p:ext uri="{BB962C8B-B14F-4D97-AF65-F5344CB8AC3E}">
        <p14:creationId xmlns:p14="http://schemas.microsoft.com/office/powerpoint/2010/main" val="3283745530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فَأَسْأَلُكَ بِمَا سَأَلَكَ بِهِ مَلائِكَتُكَ المُقَرّبُونَ،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268744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So, I beseech You in the name of that by which Your favorite angels,</a:t>
            </a: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fa-as’aluka bima salaka bihi mala’ikatuka almuqarrabuna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DC0BFC-BD47-4034-928D-1EAA10D7672B}"/>
              </a:ext>
            </a:extLst>
          </p:cNvPr>
          <p:cNvSpPr txBox="1"/>
          <p:nvPr/>
        </p:nvSpPr>
        <p:spPr>
          <a:xfrm>
            <a:off x="6878491" y="465154"/>
            <a:ext cx="2632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dua No3</a:t>
            </a:r>
          </a:p>
        </p:txBody>
      </p:sp>
    </p:spTree>
    <p:extLst>
      <p:ext uri="{BB962C8B-B14F-4D97-AF65-F5344CB8AC3E}">
        <p14:creationId xmlns:p14="http://schemas.microsoft.com/office/powerpoint/2010/main" val="2295887613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وَأَنْبِيَاؤُكَ المُرْسَلُونَ،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268744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Your missioned Prophets,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20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anbiya’uka almursaluna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DC0BFC-BD47-4034-928D-1EAA10D7672B}"/>
              </a:ext>
            </a:extLst>
          </p:cNvPr>
          <p:cNvSpPr txBox="1"/>
          <p:nvPr/>
        </p:nvSpPr>
        <p:spPr>
          <a:xfrm>
            <a:off x="6878491" y="465154"/>
            <a:ext cx="2632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dua No3</a:t>
            </a:r>
          </a:p>
        </p:txBody>
      </p:sp>
    </p:spTree>
    <p:extLst>
      <p:ext uri="{BB962C8B-B14F-4D97-AF65-F5344CB8AC3E}">
        <p14:creationId xmlns:p14="http://schemas.microsoft.com/office/powerpoint/2010/main" val="4155453377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وَعِبَادُكَ الصَّالِحُونَ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268744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Your righteous servants have besought You,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20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`ibaduka alssalihuna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DC0BFC-BD47-4034-928D-1EAA10D7672B}"/>
              </a:ext>
            </a:extLst>
          </p:cNvPr>
          <p:cNvSpPr txBox="1"/>
          <p:nvPr/>
        </p:nvSpPr>
        <p:spPr>
          <a:xfrm>
            <a:off x="6878491" y="465154"/>
            <a:ext cx="2632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dua No3</a:t>
            </a:r>
          </a:p>
        </p:txBody>
      </p:sp>
    </p:spTree>
    <p:extLst>
      <p:ext uri="{BB962C8B-B14F-4D97-AF65-F5344CB8AC3E}">
        <p14:creationId xmlns:p14="http://schemas.microsoft.com/office/powerpoint/2010/main" val="852042488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أَنْ تُصَلّيَ عَلَى مُحَمّدٍ وَآلِ مُحَمّدٍ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600200" y="39624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That You may bless Muhammad and the Household of Muhammad,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 tusalliya `ala muhammadin wa ali muhammadin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DC0BFC-BD47-4034-928D-1EAA10D7672B}"/>
              </a:ext>
            </a:extLst>
          </p:cNvPr>
          <p:cNvSpPr txBox="1"/>
          <p:nvPr/>
        </p:nvSpPr>
        <p:spPr>
          <a:xfrm>
            <a:off x="6878491" y="465154"/>
            <a:ext cx="2632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dua No3</a:t>
            </a:r>
          </a:p>
        </p:txBody>
      </p:sp>
    </p:spTree>
    <p:extLst>
      <p:ext uri="{BB962C8B-B14F-4D97-AF65-F5344CB8AC3E}">
        <p14:creationId xmlns:p14="http://schemas.microsoft.com/office/powerpoint/2010/main" val="2236986805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وَأَنْ تَفُكّ رَقَبَتِي مِنَ النَّارِ،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268744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You may release me from Hellfire,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20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an tafukka raqabaty mina alnnari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DC0BFC-BD47-4034-928D-1EAA10D7672B}"/>
              </a:ext>
            </a:extLst>
          </p:cNvPr>
          <p:cNvSpPr txBox="1"/>
          <p:nvPr/>
        </p:nvSpPr>
        <p:spPr>
          <a:xfrm>
            <a:off x="6878491" y="465154"/>
            <a:ext cx="2632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dua No3</a:t>
            </a:r>
          </a:p>
        </p:txBody>
      </p:sp>
    </p:spTree>
    <p:extLst>
      <p:ext uri="{BB962C8B-B14F-4D97-AF65-F5344CB8AC3E}">
        <p14:creationId xmlns:p14="http://schemas.microsoft.com/office/powerpoint/2010/main" val="245424735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752600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3000" y="3898899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O' </a:t>
            </a:r>
            <a:r>
              <a:rPr lang="en-US" sz="3600" kern="1200" dirty="0" err="1">
                <a:solidFill>
                  <a:srgbClr val="0070C0"/>
                </a:solidFill>
                <a:ea typeface="MS Mincho" pitchFamily="49" charset="-128"/>
              </a:rPr>
              <a:t>Allāh</a:t>
            </a: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 send Your blessings on Muhammad and the family of </a:t>
            </a:r>
            <a:r>
              <a:rPr lang="en-US" sz="3600" kern="1200">
                <a:solidFill>
                  <a:srgbClr val="0070C0"/>
                </a:solidFill>
                <a:ea typeface="MS Mincho" pitchFamily="49" charset="-128"/>
              </a:rPr>
              <a:t>Muhammad.</a:t>
            </a:r>
          </a:p>
          <a:p>
            <a:pPr marL="342900" indent="-342900" eaLnBrk="1" hangingPunct="1">
              <a:defRPr/>
            </a:pPr>
            <a:endParaRPr lang="en-US" sz="20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099218-A63D-47E7-AE4F-B0CBCEEEE983}"/>
              </a:ext>
            </a:extLst>
          </p:cNvPr>
          <p:cNvSpPr txBox="1"/>
          <p:nvPr/>
        </p:nvSpPr>
        <p:spPr>
          <a:xfrm>
            <a:off x="6878491" y="465154"/>
            <a:ext cx="2632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dua No3</a:t>
            </a:r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وَتُدْخِلَنِي الجَنّةَ برَحْمَتِكَ،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268744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allow me to enter Paradise, by Your mercy,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20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tudkhilany aljannata brahmatika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DC0BFC-BD47-4034-928D-1EAA10D7672B}"/>
              </a:ext>
            </a:extLst>
          </p:cNvPr>
          <p:cNvSpPr txBox="1"/>
          <p:nvPr/>
        </p:nvSpPr>
        <p:spPr>
          <a:xfrm>
            <a:off x="6878491" y="465154"/>
            <a:ext cx="2632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dua No3</a:t>
            </a:r>
          </a:p>
        </p:txBody>
      </p:sp>
    </p:spTree>
    <p:extLst>
      <p:ext uri="{BB962C8B-B14F-4D97-AF65-F5344CB8AC3E}">
        <p14:creationId xmlns:p14="http://schemas.microsoft.com/office/powerpoint/2010/main" val="72907188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وَأَنْ تَتَفَضّلَ عَلَيّ بِعَفْوِكَ وَكَرَمِكَ،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268744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confer upon me with Your pardon and Your generosity,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an tatafadhdhala `alayya bi`afwika wa karamika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DC0BFC-BD47-4034-928D-1EAA10D7672B}"/>
              </a:ext>
            </a:extLst>
          </p:cNvPr>
          <p:cNvSpPr txBox="1"/>
          <p:nvPr/>
        </p:nvSpPr>
        <p:spPr>
          <a:xfrm>
            <a:off x="6878491" y="465154"/>
            <a:ext cx="2632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dua No3</a:t>
            </a:r>
          </a:p>
        </p:txBody>
      </p:sp>
    </p:spTree>
    <p:extLst>
      <p:ext uri="{BB962C8B-B14F-4D97-AF65-F5344CB8AC3E}">
        <p14:creationId xmlns:p14="http://schemas.microsoft.com/office/powerpoint/2010/main" val="193517297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وَتَتَقَبّلَ تَقَرّبِي،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268744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accept my seeking of nearness to You,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20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tataqabbala taqarrubi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DC0BFC-BD47-4034-928D-1EAA10D7672B}"/>
              </a:ext>
            </a:extLst>
          </p:cNvPr>
          <p:cNvSpPr txBox="1"/>
          <p:nvPr/>
        </p:nvSpPr>
        <p:spPr>
          <a:xfrm>
            <a:off x="6878491" y="465154"/>
            <a:ext cx="2632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dua No3</a:t>
            </a:r>
          </a:p>
        </p:txBody>
      </p:sp>
    </p:spTree>
    <p:extLst>
      <p:ext uri="{BB962C8B-B14F-4D97-AF65-F5344CB8AC3E}">
        <p14:creationId xmlns:p14="http://schemas.microsoft.com/office/powerpoint/2010/main" val="3740299585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وَتَسْتَجِيبَ دُعَائِي،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268744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respond to my prayer,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20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tastajiba du`a’y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DC0BFC-BD47-4034-928D-1EAA10D7672B}"/>
              </a:ext>
            </a:extLst>
          </p:cNvPr>
          <p:cNvSpPr txBox="1"/>
          <p:nvPr/>
        </p:nvSpPr>
        <p:spPr>
          <a:xfrm>
            <a:off x="6878491" y="465154"/>
            <a:ext cx="2632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dua No3</a:t>
            </a:r>
          </a:p>
        </p:txBody>
      </p:sp>
    </p:spTree>
    <p:extLst>
      <p:ext uri="{BB962C8B-B14F-4D97-AF65-F5344CB8AC3E}">
        <p14:creationId xmlns:p14="http://schemas.microsoft.com/office/powerpoint/2010/main" val="2986157946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وَتَمُنّ عَلَيّ بِالأَمْنِ يَوْمَ الخَوْفِ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268744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bestow upon me with security on the Day of Dread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tamunna `alayya bil-amni yawma alkhawfi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DC0BFC-BD47-4034-928D-1EAA10D7672B}"/>
              </a:ext>
            </a:extLst>
          </p:cNvPr>
          <p:cNvSpPr txBox="1"/>
          <p:nvPr/>
        </p:nvSpPr>
        <p:spPr>
          <a:xfrm>
            <a:off x="6878491" y="465154"/>
            <a:ext cx="2632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dua No3</a:t>
            </a:r>
          </a:p>
        </p:txBody>
      </p:sp>
    </p:spTree>
    <p:extLst>
      <p:ext uri="{BB962C8B-B14F-4D97-AF65-F5344CB8AC3E}">
        <p14:creationId xmlns:p14="http://schemas.microsoft.com/office/powerpoint/2010/main" val="3476616381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مِنْ كُلّ هَوْلٍ أَعْدَدْتَهُ لِيَوْمِ القِيَامَةِ.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268744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Against all the horrors that You have prepared for the Resurrection Day.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min kulli hawlin a`dadtahu liyawmi alqiyamati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DC0BFC-BD47-4034-928D-1EAA10D7672B}"/>
              </a:ext>
            </a:extLst>
          </p:cNvPr>
          <p:cNvSpPr txBox="1"/>
          <p:nvPr/>
        </p:nvSpPr>
        <p:spPr>
          <a:xfrm>
            <a:off x="6878491" y="465154"/>
            <a:ext cx="2632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dua No3</a:t>
            </a:r>
          </a:p>
        </p:txBody>
      </p:sp>
    </p:spTree>
    <p:extLst>
      <p:ext uri="{BB962C8B-B14F-4D97-AF65-F5344CB8AC3E}">
        <p14:creationId xmlns:p14="http://schemas.microsoft.com/office/powerpoint/2010/main" val="2914397321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إِلهِي وَأَعُوذُ بِوَجْهِكَ الكَرِيمِ،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268744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 my God: I seek the protection of Your Noble Face,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ilahy wa a`udhu biwajhika alkarimi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DC0BFC-BD47-4034-928D-1EAA10D7672B}"/>
              </a:ext>
            </a:extLst>
          </p:cNvPr>
          <p:cNvSpPr txBox="1"/>
          <p:nvPr/>
        </p:nvSpPr>
        <p:spPr>
          <a:xfrm>
            <a:off x="6878491" y="465154"/>
            <a:ext cx="2632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dua No3</a:t>
            </a:r>
          </a:p>
        </p:txBody>
      </p:sp>
    </p:spTree>
    <p:extLst>
      <p:ext uri="{BB962C8B-B14F-4D97-AF65-F5344CB8AC3E}">
        <p14:creationId xmlns:p14="http://schemas.microsoft.com/office/powerpoint/2010/main" val="1441756024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وَبِجَلالِكَ العَظِيمِ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268744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Your Great Majesty,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20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bijalalika al`azimi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DC0BFC-BD47-4034-928D-1EAA10D7672B}"/>
              </a:ext>
            </a:extLst>
          </p:cNvPr>
          <p:cNvSpPr txBox="1"/>
          <p:nvPr/>
        </p:nvSpPr>
        <p:spPr>
          <a:xfrm>
            <a:off x="6878491" y="465154"/>
            <a:ext cx="2632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dua No3</a:t>
            </a:r>
          </a:p>
        </p:txBody>
      </p:sp>
    </p:spTree>
    <p:extLst>
      <p:ext uri="{BB962C8B-B14F-4D97-AF65-F5344CB8AC3E}">
        <p14:creationId xmlns:p14="http://schemas.microsoft.com/office/powerpoint/2010/main" val="443675698"/>
      </p:ext>
    </p:extLst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أَنْ تَنْقَضِيَ أَيَّامُ شَهْرِ رَمَضَانَ وَلَيَالِيهِ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268744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Against that the days and nights of the month of Ramadhan elapse,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 tanqadhiya aiyyamu shahri ramadhana wa layalihi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DC0BFC-BD47-4034-928D-1EAA10D7672B}"/>
              </a:ext>
            </a:extLst>
          </p:cNvPr>
          <p:cNvSpPr txBox="1"/>
          <p:nvPr/>
        </p:nvSpPr>
        <p:spPr>
          <a:xfrm>
            <a:off x="6878491" y="465154"/>
            <a:ext cx="2632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dua No3</a:t>
            </a:r>
          </a:p>
        </p:txBody>
      </p:sp>
    </p:spTree>
    <p:extLst>
      <p:ext uri="{BB962C8B-B14F-4D97-AF65-F5344CB8AC3E}">
        <p14:creationId xmlns:p14="http://schemas.microsoft.com/office/powerpoint/2010/main" val="3923234149"/>
      </p:ext>
    </p:extLst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وَلَكَ قِبَلِي تَبِعَةٌ أَوْ ذَنْبٌ تُؤَاخِذُنِي بِهِ،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268744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While there is still a sin or an offense for which You may punish me,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laka qibaly tabi`atun aw dhanbun tu´akhidhuny bihi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DC0BFC-BD47-4034-928D-1EAA10D7672B}"/>
              </a:ext>
            </a:extLst>
          </p:cNvPr>
          <p:cNvSpPr txBox="1"/>
          <p:nvPr/>
        </p:nvSpPr>
        <p:spPr>
          <a:xfrm>
            <a:off x="6878491" y="465154"/>
            <a:ext cx="2632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dua No3</a:t>
            </a:r>
          </a:p>
        </p:txBody>
      </p:sp>
    </p:spTree>
    <p:extLst>
      <p:ext uri="{BB962C8B-B14F-4D97-AF65-F5344CB8AC3E}">
        <p14:creationId xmlns:p14="http://schemas.microsoft.com/office/powerpoint/2010/main" val="4521977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7526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9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3886784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In the Name of </a:t>
            </a:r>
            <a:r>
              <a:rPr lang="en-US" kern="1200" dirty="0" err="1">
                <a:solidFill>
                  <a:srgbClr val="0070C0"/>
                </a:solidFill>
                <a:ea typeface="MS Mincho" pitchFamily="49" charset="-128"/>
              </a:rPr>
              <a:t>Allāh</a:t>
            </a: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the All-merciful, </a:t>
            </a:r>
            <a:r>
              <a:rPr lang="en-US" kern="1200">
                <a:solidFill>
                  <a:srgbClr val="0070C0"/>
                </a:solidFill>
                <a:ea typeface="MS Mincho" pitchFamily="49" charset="-128"/>
              </a:rPr>
              <a:t>the All-compassionate</a:t>
            </a:r>
          </a:p>
          <a:p>
            <a:pPr marL="342900" indent="-342900" eaLnBrk="1" hangingPunct="1">
              <a:defRPr/>
            </a:pPr>
            <a:r>
              <a:rPr lang="ar-IQ" sz="3200"/>
              <a:t> </a:t>
            </a:r>
            <a:endParaRPr lang="en-US" sz="32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F28440-A74F-4EC7-BA20-F2988618E738}"/>
              </a:ext>
            </a:extLst>
          </p:cNvPr>
          <p:cNvSpPr txBox="1"/>
          <p:nvPr/>
        </p:nvSpPr>
        <p:spPr>
          <a:xfrm>
            <a:off x="6878491" y="465154"/>
            <a:ext cx="2632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dua No3</a:t>
            </a:r>
          </a:p>
        </p:txBody>
      </p:sp>
    </p:spTree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أَوْ خَطِيئَةٌ تُرِيدُ أَنْ تَقْتَصّهَا مِنّي لَمْ تَغْفِرْهَا لِي،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268744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Or a wrongdoing for which You want to chastise me; and You have not yet forgiven them for me,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aw khathyiatun turidu an taqtassaha minny lam taghfirha li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DC0BFC-BD47-4034-928D-1EAA10D7672B}"/>
              </a:ext>
            </a:extLst>
          </p:cNvPr>
          <p:cNvSpPr txBox="1"/>
          <p:nvPr/>
        </p:nvSpPr>
        <p:spPr>
          <a:xfrm>
            <a:off x="6878491" y="465154"/>
            <a:ext cx="2632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dua No3</a:t>
            </a:r>
          </a:p>
        </p:txBody>
      </p:sp>
    </p:spTree>
    <p:extLst>
      <p:ext uri="{BB962C8B-B14F-4D97-AF65-F5344CB8AC3E}">
        <p14:creationId xmlns:p14="http://schemas.microsoft.com/office/powerpoint/2010/main" val="3034560893"/>
      </p:ext>
    </p:extLst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سَيّدِي سَيّدِي سَيّدِي،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268744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pl-PL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 my Master; O my Master; O my Master;</a:t>
            </a:r>
            <a:endParaRPr lang="en-US" sz="3200">
              <a:solidFill>
                <a:srgbClr val="0070C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20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sayyidy sayyidy sayyidi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DC0BFC-BD47-4034-928D-1EAA10D7672B}"/>
              </a:ext>
            </a:extLst>
          </p:cNvPr>
          <p:cNvSpPr txBox="1"/>
          <p:nvPr/>
        </p:nvSpPr>
        <p:spPr>
          <a:xfrm>
            <a:off x="6878491" y="465154"/>
            <a:ext cx="2632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dua No3</a:t>
            </a:r>
          </a:p>
        </p:txBody>
      </p:sp>
    </p:spTree>
    <p:extLst>
      <p:ext uri="{BB962C8B-B14F-4D97-AF65-F5344CB8AC3E}">
        <p14:creationId xmlns:p14="http://schemas.microsoft.com/office/powerpoint/2010/main" val="1679443237"/>
      </p:ext>
    </p:extLst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أَسْأَلُكَ يَا لا إِلهَ إِلاَّ أَنْتَ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268744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 beseech You, O He save Whom there is no god,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20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ES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as’aluka ya la ilaha illa anta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DC0BFC-BD47-4034-928D-1EAA10D7672B}"/>
              </a:ext>
            </a:extLst>
          </p:cNvPr>
          <p:cNvSpPr txBox="1"/>
          <p:nvPr/>
        </p:nvSpPr>
        <p:spPr>
          <a:xfrm>
            <a:off x="6878491" y="465154"/>
            <a:ext cx="2632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dua No3</a:t>
            </a:r>
          </a:p>
        </p:txBody>
      </p:sp>
    </p:spTree>
    <p:extLst>
      <p:ext uri="{BB962C8B-B14F-4D97-AF65-F5344CB8AC3E}">
        <p14:creationId xmlns:p14="http://schemas.microsoft.com/office/powerpoint/2010/main" val="2608962493"/>
      </p:ext>
    </p:extLst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إِذْ لا إِلهَ إِلاَّ أَنْتَ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268744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Indeed, there is no god save You,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20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idh la ilaha illa anta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DC0BFC-BD47-4034-928D-1EAA10D7672B}"/>
              </a:ext>
            </a:extLst>
          </p:cNvPr>
          <p:cNvSpPr txBox="1"/>
          <p:nvPr/>
        </p:nvSpPr>
        <p:spPr>
          <a:xfrm>
            <a:off x="6878491" y="465154"/>
            <a:ext cx="2632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dua No3</a:t>
            </a:r>
          </a:p>
        </p:txBody>
      </p:sp>
    </p:spTree>
    <p:extLst>
      <p:ext uri="{BB962C8B-B14F-4D97-AF65-F5344CB8AC3E}">
        <p14:creationId xmlns:p14="http://schemas.microsoft.com/office/powerpoint/2010/main" val="2588240145"/>
      </p:ext>
    </p:extLst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إِنْ كُنْتَ رَضِيتَ عَنّي فِي هذَا الشّهْرِ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733406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If You have been pleased with me in this month,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in kunta radhita `anni fi hadha alshshahri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DC0BFC-BD47-4034-928D-1EAA10D7672B}"/>
              </a:ext>
            </a:extLst>
          </p:cNvPr>
          <p:cNvSpPr txBox="1"/>
          <p:nvPr/>
        </p:nvSpPr>
        <p:spPr>
          <a:xfrm>
            <a:off x="6878491" y="465154"/>
            <a:ext cx="2632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dua No3</a:t>
            </a:r>
          </a:p>
        </p:txBody>
      </p:sp>
    </p:spTree>
    <p:extLst>
      <p:ext uri="{BB962C8B-B14F-4D97-AF65-F5344CB8AC3E}">
        <p14:creationId xmlns:p14="http://schemas.microsoft.com/office/powerpoint/2010/main" val="2200621787"/>
      </p:ext>
    </p:extLst>
  </p:cSld>
  <p:clrMapOvr>
    <a:masterClrMapping/>
  </p:clrMapOvr>
  <p:transition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فَازْدَدْ عَنّي رِضَىً،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268744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Then (please) increase Your satisfaction with me;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20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fazdad `anni ridhan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DC0BFC-BD47-4034-928D-1EAA10D7672B}"/>
              </a:ext>
            </a:extLst>
          </p:cNvPr>
          <p:cNvSpPr txBox="1"/>
          <p:nvPr/>
        </p:nvSpPr>
        <p:spPr>
          <a:xfrm>
            <a:off x="6878491" y="465154"/>
            <a:ext cx="2632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dua No3</a:t>
            </a:r>
          </a:p>
        </p:txBody>
      </p:sp>
    </p:spTree>
    <p:extLst>
      <p:ext uri="{BB962C8B-B14F-4D97-AF65-F5344CB8AC3E}">
        <p14:creationId xmlns:p14="http://schemas.microsoft.com/office/powerpoint/2010/main" val="2357708631"/>
      </p:ext>
    </p:extLst>
  </p:cSld>
  <p:clrMapOvr>
    <a:masterClrMapping/>
  </p:clrMapOvr>
  <p:transition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وَإِنْ لَمْ تَكُنْ رَضِيتَ عَنّي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268744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if You have not been pleased with me,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20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in lam takun radhita `anni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DC0BFC-BD47-4034-928D-1EAA10D7672B}"/>
              </a:ext>
            </a:extLst>
          </p:cNvPr>
          <p:cNvSpPr txBox="1"/>
          <p:nvPr/>
        </p:nvSpPr>
        <p:spPr>
          <a:xfrm>
            <a:off x="6878491" y="465154"/>
            <a:ext cx="2632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dua No3</a:t>
            </a:r>
          </a:p>
        </p:txBody>
      </p:sp>
    </p:spTree>
    <p:extLst>
      <p:ext uri="{BB962C8B-B14F-4D97-AF65-F5344CB8AC3E}">
        <p14:creationId xmlns:p14="http://schemas.microsoft.com/office/powerpoint/2010/main" val="1301680030"/>
      </p:ext>
    </p:extLst>
  </p:cSld>
  <p:clrMapOvr>
    <a:masterClrMapping/>
  </p:clrMapOvr>
  <p:transition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فَمِنَ الآنَ فَارْضَ عَنّي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268744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Then (please) be satisfied with me from this moment,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famina al-ana fardha `anni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DC0BFC-BD47-4034-928D-1EAA10D7672B}"/>
              </a:ext>
            </a:extLst>
          </p:cNvPr>
          <p:cNvSpPr txBox="1"/>
          <p:nvPr/>
        </p:nvSpPr>
        <p:spPr>
          <a:xfrm>
            <a:off x="6878491" y="465154"/>
            <a:ext cx="2632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dua No3</a:t>
            </a:r>
          </a:p>
        </p:txBody>
      </p:sp>
    </p:spTree>
    <p:extLst>
      <p:ext uri="{BB962C8B-B14F-4D97-AF65-F5344CB8AC3E}">
        <p14:creationId xmlns:p14="http://schemas.microsoft.com/office/powerpoint/2010/main" val="1848300699"/>
      </p:ext>
    </p:extLst>
  </p:cSld>
  <p:clrMapOvr>
    <a:masterClrMapping/>
  </p:clrMapOvr>
  <p:transition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يَا أَرْحَمَ الرَّاحِمِينَ،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268744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 the most Merciful of all those who show mercy.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20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ya arhama alrrahimina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DC0BFC-BD47-4034-928D-1EAA10D7672B}"/>
              </a:ext>
            </a:extLst>
          </p:cNvPr>
          <p:cNvSpPr txBox="1"/>
          <p:nvPr/>
        </p:nvSpPr>
        <p:spPr>
          <a:xfrm>
            <a:off x="6878491" y="465154"/>
            <a:ext cx="2632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dua No3</a:t>
            </a:r>
          </a:p>
        </p:txBody>
      </p:sp>
    </p:spTree>
    <p:extLst>
      <p:ext uri="{BB962C8B-B14F-4D97-AF65-F5344CB8AC3E}">
        <p14:creationId xmlns:p14="http://schemas.microsoft.com/office/powerpoint/2010/main" val="218622457"/>
      </p:ext>
    </p:extLst>
  </p:cSld>
  <p:clrMapOvr>
    <a:masterClrMapping/>
  </p:clrMapOvr>
  <p:transition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يَا اللّهُ يَا أَحَدُ يَا صَمَدُ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268744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 Allah; O the One and Only; O the Besought of all;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ES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ya allahu ya ahadu ya samadu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DC0BFC-BD47-4034-928D-1EAA10D7672B}"/>
              </a:ext>
            </a:extLst>
          </p:cNvPr>
          <p:cNvSpPr txBox="1"/>
          <p:nvPr/>
        </p:nvSpPr>
        <p:spPr>
          <a:xfrm>
            <a:off x="6878491" y="465154"/>
            <a:ext cx="2632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dua No3</a:t>
            </a:r>
          </a:p>
        </p:txBody>
      </p:sp>
    </p:spTree>
    <p:extLst>
      <p:ext uri="{BB962C8B-B14F-4D97-AF65-F5344CB8AC3E}">
        <p14:creationId xmlns:p14="http://schemas.microsoft.com/office/powerpoint/2010/main" val="196761913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71500" y="2057400"/>
            <a:ext cx="104394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اللّهُمّ إِنّكَ قُلْتَ فِي كِتَابِكَ المُنْزَلِ: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19200" y="42672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 Allah: You have said in Your revealed Book: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00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00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allahumma innaka qulta fi kitabika almunzali:</a:t>
            </a:r>
            <a:endParaRPr lang="en-US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D3CE2F-69E7-40B4-AE95-F485A0312159}"/>
              </a:ext>
            </a:extLst>
          </p:cNvPr>
          <p:cNvSpPr txBox="1"/>
          <p:nvPr/>
        </p:nvSpPr>
        <p:spPr>
          <a:xfrm>
            <a:off x="6878491" y="465154"/>
            <a:ext cx="2632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dua No3</a:t>
            </a:r>
          </a:p>
        </p:txBody>
      </p:sp>
    </p:spTree>
  </p:cSld>
  <p:clrMapOvr>
    <a:masterClrMapping/>
  </p:clrMapOvr>
  <p:transition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يَا مَنْ لَمْ يَلِدْ وَلَمْ يُولَدْ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268744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 He Who begets not, nor is He begotten,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20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ES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ya man lam yalid wa lam yulad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DC0BFC-BD47-4034-928D-1EAA10D7672B}"/>
              </a:ext>
            </a:extLst>
          </p:cNvPr>
          <p:cNvSpPr txBox="1"/>
          <p:nvPr/>
        </p:nvSpPr>
        <p:spPr>
          <a:xfrm>
            <a:off x="6878491" y="465154"/>
            <a:ext cx="2632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dua No3</a:t>
            </a:r>
          </a:p>
        </p:txBody>
      </p:sp>
    </p:spTree>
    <p:extLst>
      <p:ext uri="{BB962C8B-B14F-4D97-AF65-F5344CB8AC3E}">
        <p14:creationId xmlns:p14="http://schemas.microsoft.com/office/powerpoint/2010/main" val="265338702"/>
      </p:ext>
    </p:extLst>
  </p:cSld>
  <p:clrMapOvr>
    <a:masterClrMapping/>
  </p:clrMapOvr>
  <p:transition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وَلَمْ يَكُنْ لَهُ كُفُواً أَحَدٌ.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268744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none is like Him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20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lam yakun lahu kufwan ahadun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DC0BFC-BD47-4034-928D-1EAA10D7672B}"/>
              </a:ext>
            </a:extLst>
          </p:cNvPr>
          <p:cNvSpPr txBox="1"/>
          <p:nvPr/>
        </p:nvSpPr>
        <p:spPr>
          <a:xfrm>
            <a:off x="6878491" y="465154"/>
            <a:ext cx="2632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dua No3</a:t>
            </a:r>
          </a:p>
        </p:txBody>
      </p:sp>
    </p:spTree>
    <p:extLst>
      <p:ext uri="{BB962C8B-B14F-4D97-AF65-F5344CB8AC3E}">
        <p14:creationId xmlns:p14="http://schemas.microsoft.com/office/powerpoint/2010/main" val="1934516787"/>
      </p:ext>
    </p:extLst>
  </p:cSld>
  <p:clrMapOvr>
    <a:masterClrMapping/>
  </p:clrMapOvr>
  <p:transition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 noChangeArrowheads="1"/>
          </p:cNvSpPr>
          <p:nvPr/>
        </p:nvSpPr>
        <p:spPr bwMode="auto">
          <a:xfrm>
            <a:off x="1828800" y="1275080"/>
            <a:ext cx="7993062" cy="484632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29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2209800" y="3149600"/>
            <a:ext cx="7772400" cy="1097280"/>
          </a:xfrm>
        </p:spPr>
        <p:txBody>
          <a:bodyPr/>
          <a:lstStyle/>
          <a:p>
            <a:pPr eaLnBrk="1" hangingPunct="1"/>
            <a:r>
              <a:rPr lang="en-US" sz="6000" b="1">
                <a:solidFill>
                  <a:srgbClr val="FFFF00"/>
                </a:solidFill>
              </a:rPr>
              <a:t>Please recite  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Sūrat al-Fātiḥah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for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ALL MARHUMEEN</a:t>
            </a:r>
            <a:br>
              <a:rPr lang="en-US" sz="6000" b="1">
                <a:solidFill>
                  <a:srgbClr val="FFFF00"/>
                </a:solidFill>
              </a:rPr>
            </a:br>
            <a:endParaRPr lang="en-GB" sz="6000" b="1">
              <a:solidFill>
                <a:srgbClr val="FFFF00"/>
              </a:solidFill>
            </a:endParaRP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0332" y="5365390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660526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DF7414D-BA10-433A-A06B-3A084A23F1DD}"/>
              </a:ext>
            </a:extLst>
          </p:cNvPr>
          <p:cNvSpPr txBox="1"/>
          <p:nvPr/>
        </p:nvSpPr>
        <p:spPr>
          <a:xfrm>
            <a:off x="6878491" y="465154"/>
            <a:ext cx="2632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dua No3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709997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شَهْرُ رَمَضَانَ الّذِي أُنْزِلَ فِيهِ القُرْآنُ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40386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“The month of Ramadhan is that in which the Qur'an was revealed,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shahru ramadhana alladhy ‘unzila fihi alqur’anu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327ADC-ECDC-4B33-924C-7A6CABD34660}"/>
              </a:ext>
            </a:extLst>
          </p:cNvPr>
          <p:cNvSpPr txBox="1"/>
          <p:nvPr/>
        </p:nvSpPr>
        <p:spPr>
          <a:xfrm>
            <a:off x="6878491" y="465154"/>
            <a:ext cx="2632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dua No3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43000" y="2007924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هُدَىً لِلنَّاسِ وَبَيّنَاتٍ مِنَ الهُدَى وَالفُرْقَانِ)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148644" y="42672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 guidance to men and clear proofs of the guidance and the distinction.”</a:t>
            </a:r>
            <a:endParaRPr lang="en-US" sz="110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hudan lilnnasi wa bayyinatin mina alhuda wal-furqani)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2C4759-2A10-478E-94C6-3C6BC04226B6}"/>
              </a:ext>
            </a:extLst>
          </p:cNvPr>
          <p:cNvSpPr txBox="1"/>
          <p:nvPr/>
        </p:nvSpPr>
        <p:spPr>
          <a:xfrm>
            <a:off x="6878491" y="465154"/>
            <a:ext cx="2632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dua No3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43000" y="2007924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فَعَظّمْتَ حُرْمَةَ شَهْرِ رَمَضَانَ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148644" y="42672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You have thus rendered great the sanctity of this month of Ramadhan,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10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fa-`azzamta hurmata shahri ramadhana</a:t>
            </a:r>
            <a:endParaRPr lang="en-US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2C4759-2A10-478E-94C6-3C6BC04226B6}"/>
              </a:ext>
            </a:extLst>
          </p:cNvPr>
          <p:cNvSpPr txBox="1"/>
          <p:nvPr/>
        </p:nvSpPr>
        <p:spPr>
          <a:xfrm>
            <a:off x="6878491" y="465154"/>
            <a:ext cx="2632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dua No3</a:t>
            </a:r>
          </a:p>
        </p:txBody>
      </p:sp>
    </p:spTree>
    <p:extLst>
      <p:ext uri="{BB962C8B-B14F-4D97-AF65-F5344CB8AC3E}">
        <p14:creationId xmlns:p14="http://schemas.microsoft.com/office/powerpoint/2010/main" val="1862055199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43000" y="2007924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بِمَا أَنْزَلْتَ فِيهِ مِنَ القُرْآنِ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148644" y="42672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Because You revealed the Qur'an in it,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20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10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bima anzalta fihi mina alqur’ani</a:t>
            </a:r>
            <a:endParaRPr lang="en-US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2C4759-2A10-478E-94C6-3C6BC04226B6}"/>
              </a:ext>
            </a:extLst>
          </p:cNvPr>
          <p:cNvSpPr txBox="1"/>
          <p:nvPr/>
        </p:nvSpPr>
        <p:spPr>
          <a:xfrm>
            <a:off x="6878491" y="465154"/>
            <a:ext cx="2632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dua No3</a:t>
            </a:r>
          </a:p>
        </p:txBody>
      </p:sp>
    </p:spTree>
    <p:extLst>
      <p:ext uri="{BB962C8B-B14F-4D97-AF65-F5344CB8AC3E}">
        <p14:creationId xmlns:p14="http://schemas.microsoft.com/office/powerpoint/2010/main" val="332797497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43000" y="2007924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وَخَصَصْتَهُ بِلَيْلَةِ القَدْرِ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148644" y="42672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 You decided the Grand Night to be in this month exclusively,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10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khasastahu bilaylati alqadri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2C4759-2A10-478E-94C6-3C6BC04226B6}"/>
              </a:ext>
            </a:extLst>
          </p:cNvPr>
          <p:cNvSpPr txBox="1"/>
          <p:nvPr/>
        </p:nvSpPr>
        <p:spPr>
          <a:xfrm>
            <a:off x="6878491" y="465154"/>
            <a:ext cx="2632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dua No3</a:t>
            </a:r>
          </a:p>
        </p:txBody>
      </p:sp>
    </p:spTree>
    <p:extLst>
      <p:ext uri="{BB962C8B-B14F-4D97-AF65-F5344CB8AC3E}">
        <p14:creationId xmlns:p14="http://schemas.microsoft.com/office/powerpoint/2010/main" val="162398792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15759</TotalTime>
  <Words>1289</Words>
  <Application>Microsoft Office PowerPoint</Application>
  <PresentationFormat>Widescreen</PresentationFormat>
  <Paragraphs>229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7" baseType="lpstr">
      <vt:lpstr>Arabic Typesetting</vt:lpstr>
      <vt:lpstr>Arial</vt:lpstr>
      <vt:lpstr>Calibri</vt:lpstr>
      <vt:lpstr>Trebuchet MS</vt:lpstr>
      <vt:lpstr>Default Design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اللّهُمّ إِنّكَ قُلْتَ فِي كِتَابِكَ المُنْزَلِ:</vt:lpstr>
      <vt:lpstr>شَهْرُ رَمَضَانَ الّذِي أُنْزِلَ فِيهِ القُرْآنُ</vt:lpstr>
      <vt:lpstr>هُدَىً لِلنَّاسِ وَبَيّنَاتٍ مِنَ الهُدَى وَالفُرْقَانِ)</vt:lpstr>
      <vt:lpstr>فَعَظّمْتَ حُرْمَةَ شَهْرِ رَمَضَانَ</vt:lpstr>
      <vt:lpstr>بِمَا أَنْزَلْتَ فِيهِ مِنَ القُرْآنِ</vt:lpstr>
      <vt:lpstr>وَخَصَصْتَهُ بِلَيْلَةِ القَدْرِ</vt:lpstr>
      <vt:lpstr>وَجَعَلْتَهَا خَيْراً مِنْ أَلْفِ شَهْرٍ.</vt:lpstr>
      <vt:lpstr>اللّهُمّ وَهذِهِ أَيَّامُ شَهْرِ رَمَضَانَ قَدِ انْقَضَتْ،</vt:lpstr>
      <vt:lpstr>وَلَيَالِيهِ قَدْ تَصَرّمَتْ،</vt:lpstr>
      <vt:lpstr>وَقَدْ صِرْتُ يَا إِلهِي مِنْهُ إِلَى مَا أَنْتَ أَعْلَمُ بِهِ مِنّي</vt:lpstr>
      <vt:lpstr>وَأَحْصَى لِعَدَدِهِ مِنَ الخَلْقِ أَجْمَعِينَ،</vt:lpstr>
      <vt:lpstr>فَأَسْأَلُكَ بِمَا سَأَلَكَ بِهِ مَلائِكَتُكَ المُقَرّبُونَ،</vt:lpstr>
      <vt:lpstr>وَأَنْبِيَاؤُكَ المُرْسَلُونَ،</vt:lpstr>
      <vt:lpstr>وَعِبَادُكَ الصَّالِحُونَ</vt:lpstr>
      <vt:lpstr>أَنْ تُصَلّيَ عَلَى مُحَمّدٍ وَآلِ مُحَمّدٍ</vt:lpstr>
      <vt:lpstr>وَأَنْ تَفُكّ رَقَبَتِي مِنَ النَّارِ،</vt:lpstr>
      <vt:lpstr>وَتُدْخِلَنِي الجَنّةَ برَحْمَتِكَ،</vt:lpstr>
      <vt:lpstr>وَأَنْ تَتَفَضّلَ عَلَيّ بِعَفْوِكَ وَكَرَمِكَ،</vt:lpstr>
      <vt:lpstr>وَتَتَقَبّلَ تَقَرّبِي،</vt:lpstr>
      <vt:lpstr>وَتَسْتَجِيبَ دُعَائِي،</vt:lpstr>
      <vt:lpstr>وَتَمُنّ عَلَيّ بِالأَمْنِ يَوْمَ الخَوْفِ</vt:lpstr>
      <vt:lpstr>مِنْ كُلّ هَوْلٍ أَعْدَدْتَهُ لِيَوْمِ القِيَامَةِ.</vt:lpstr>
      <vt:lpstr>إِلهِي وَأَعُوذُ بِوَجْهِكَ الكَرِيمِ،</vt:lpstr>
      <vt:lpstr>وَبِجَلالِكَ العَظِيمِ</vt:lpstr>
      <vt:lpstr>أَنْ تَنْقَضِيَ أَيَّامُ شَهْرِ رَمَضَانَ وَلَيَالِيهِ</vt:lpstr>
      <vt:lpstr>وَلَكَ قِبَلِي تَبِعَةٌ أَوْ ذَنْبٌ تُؤَاخِذُنِي بِهِ،</vt:lpstr>
      <vt:lpstr>أَوْ خَطِيئَةٌ تُرِيدُ أَنْ تَقْتَصّهَا مِنّي لَمْ تَغْفِرْهَا لِي،</vt:lpstr>
      <vt:lpstr>سَيّدِي سَيّدِي سَيّدِي،</vt:lpstr>
      <vt:lpstr>أَسْأَلُكَ يَا لا إِلهَ إِلاَّ أَنْتَ</vt:lpstr>
      <vt:lpstr>إِذْ لا إِلهَ إِلاَّ أَنْتَ</vt:lpstr>
      <vt:lpstr>إِنْ كُنْتَ رَضِيتَ عَنّي فِي هذَا الشّهْرِ</vt:lpstr>
      <vt:lpstr>فَازْدَدْ عَنّي رِضَىً،</vt:lpstr>
      <vt:lpstr>وَإِنْ لَمْ تَكُنْ رَضِيتَ عَنّي</vt:lpstr>
      <vt:lpstr>فَمِنَ الآنَ فَارْضَ عَنّي</vt:lpstr>
      <vt:lpstr>يَا أَرْحَمَ الرَّاحِمِينَ،</vt:lpstr>
      <vt:lpstr>يَا اللّهُ يَا أَحَدُ يَا صَمَدُ</vt:lpstr>
      <vt:lpstr>يَا مَنْ لَمْ يَلِدْ وَلَمْ يُولَدْ</vt:lpstr>
      <vt:lpstr>وَلَمْ يَكُنْ لَهُ كُفُواً أَحَدٌ.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IRFANJARCHIVI</dc:creator>
  <cp:lastModifiedBy>Irfan Jarchivi</cp:lastModifiedBy>
  <cp:revision>348</cp:revision>
  <cp:lastPrinted>1601-01-01T00:00:00Z</cp:lastPrinted>
  <dcterms:created xsi:type="dcterms:W3CDTF">1601-01-01T00:00:00Z</dcterms:created>
  <dcterms:modified xsi:type="dcterms:W3CDTF">2021-05-07T12:46:09Z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