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283" r:id="rId2"/>
    <p:sldId id="3661" r:id="rId3"/>
    <p:sldId id="3662" r:id="rId4"/>
    <p:sldId id="3895" r:id="rId5"/>
    <p:sldId id="3896" r:id="rId6"/>
    <p:sldId id="3897" r:id="rId7"/>
    <p:sldId id="3899" r:id="rId8"/>
    <p:sldId id="3900" r:id="rId9"/>
    <p:sldId id="3901" r:id="rId10"/>
    <p:sldId id="3415" r:id="rId1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3B"/>
    <a:srgbClr val="000066"/>
    <a:srgbClr val="000099"/>
    <a:srgbClr val="FFFF00"/>
    <a:srgbClr val="80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04" autoAdjust="0"/>
  </p:normalViewPr>
  <p:slideViewPr>
    <p:cSldViewPr showGuides="1">
      <p:cViewPr varScale="1">
        <p:scale>
          <a:sx n="85" d="100"/>
          <a:sy n="85" d="100"/>
        </p:scale>
        <p:origin x="744" y="96"/>
      </p:cViewPr>
      <p:guideLst>
        <p:guide orient="horz" pos="2160"/>
        <p:guide pos="39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47F2078-1BDE-41D8-AE55-5847D47A18B4}" type="datetimeFigureOut">
              <a:rPr lang="en-US"/>
              <a:pPr>
                <a:defRPr/>
              </a:pPr>
              <a:t>5/7/2021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5329354-2220-4A38-AA6A-6ECBB3E389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0223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3BE1D-AB3A-4FC5-B6C7-E288A3E5F6C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98711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D4EDB-172E-4E7D-87FD-263760BE74E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9337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4AAD3-02F6-4282-B0CB-1345883C6A3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8801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89AE9-28C6-4313-A4F4-003076BD29F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3919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DD05C-07FB-469F-996F-949680EA759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54858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45388-EF23-4C75-96E9-F8A9E4D03DF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06167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2BA77-5932-446D-9871-E00C063B296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7298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CD1CF-8D33-4B45-AC39-06FA6138827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0063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06E80-546E-4FE7-8A3C-09BDF213C8F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0348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EB8FF-0620-434E-8F12-3704ADCAD22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6720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9C843-F77C-4EFF-B04A-2B9FADE614C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1590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EADE11B-F89A-48B1-8B67-BFC33A60230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66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66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duas.org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2819399" y="5554398"/>
            <a:ext cx="6553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i="1">
                <a:solidFill>
                  <a:srgbClr val="0070C0"/>
                </a:solidFill>
              </a:rPr>
              <a:t>(Arabic text along with English Translation)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912267" y="1674674"/>
            <a:ext cx="10367466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5400" b="1">
                <a:solidFill>
                  <a:srgbClr val="000066"/>
                </a:solidFill>
                <a:latin typeface="Trebuchet MS" pitchFamily="34" charset="0"/>
              </a:rPr>
              <a:t>Ramadan last 10 nights Du’a </a:t>
            </a:r>
          </a:p>
          <a:p>
            <a:pPr algn="ctr"/>
            <a:endParaRPr lang="en-US" sz="2000" b="1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2800">
                <a:solidFill>
                  <a:srgbClr val="0070C0"/>
                </a:solidFill>
              </a:rPr>
              <a:t>In ’al-Balad al-Amin’, al-Kaf`amiy has mentioned that Imam Ja`far al-Sadiq (a.s) used to say the following after Salat:</a:t>
            </a:r>
            <a:br>
              <a:rPr lang="en-US" sz="2800">
                <a:solidFill>
                  <a:srgbClr val="0070C0"/>
                </a:solidFill>
              </a:rPr>
            </a:br>
            <a:br>
              <a:rPr lang="en-US" sz="2800">
                <a:solidFill>
                  <a:srgbClr val="0070C0"/>
                </a:solidFill>
              </a:rPr>
            </a:br>
            <a:endParaRPr lang="en-US" sz="2800" b="1" dirty="0">
              <a:solidFill>
                <a:srgbClr val="0070C0"/>
              </a:solidFill>
              <a:latin typeface="Trebuchet MS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83597" y="3797114"/>
            <a:ext cx="10501593" cy="154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OM" sz="880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abic Typesetting" panose="03020402040406030203" pitchFamily="66" charset="-78"/>
              </a:rPr>
              <a:t>اللّهُمّ أَدّ عَنَّا حَقّ مَا مَضَى مِنْ شَهْرِ رَمَضَانَ،</a:t>
            </a:r>
            <a:endParaRPr lang="en-US" sz="88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660526" y="5857875"/>
            <a:ext cx="8888413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100" b="1" dirty="0">
                <a:solidFill>
                  <a:srgbClr val="000066"/>
                </a:solidFill>
              </a:rPr>
              <a:t>For any errors / comments please write to: duas.org@gmail.com</a:t>
            </a:r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Kindly recite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Sūrat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al-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Fātiḥah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for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Marhumeen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of all those who have worked towards making this small work possible.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BD7B7C-5C5A-4D02-8C94-5601E5676D8B}"/>
              </a:ext>
            </a:extLst>
          </p:cNvPr>
          <p:cNvSpPr txBox="1"/>
          <p:nvPr/>
        </p:nvSpPr>
        <p:spPr>
          <a:xfrm>
            <a:off x="6627622" y="465154"/>
            <a:ext cx="3134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last 10 nights dua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ChangeArrowheads="1"/>
          </p:cNvSpPr>
          <p:nvPr/>
        </p:nvSpPr>
        <p:spPr bwMode="auto">
          <a:xfrm>
            <a:off x="1828800" y="1275080"/>
            <a:ext cx="7993062" cy="484632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003399"/>
              </a:gs>
              <a:gs pos="50000">
                <a:srgbClr val="001847"/>
              </a:gs>
              <a:gs pos="100000">
                <a:srgbClr val="003399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629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2209800" y="3149600"/>
            <a:ext cx="7772400" cy="1097280"/>
          </a:xfrm>
        </p:spPr>
        <p:txBody>
          <a:bodyPr/>
          <a:lstStyle/>
          <a:p>
            <a:pPr eaLnBrk="1" hangingPunct="1"/>
            <a:r>
              <a:rPr lang="en-US" sz="6000" b="1">
                <a:solidFill>
                  <a:srgbClr val="FFFF00"/>
                </a:solidFill>
              </a:rPr>
              <a:t>Please recite  </a:t>
            </a:r>
            <a:br>
              <a:rPr lang="en-US" sz="6000" b="1">
                <a:solidFill>
                  <a:srgbClr val="FFFF00"/>
                </a:solidFill>
              </a:rPr>
            </a:br>
            <a:r>
              <a:rPr lang="en-US" sz="6000" b="1">
                <a:solidFill>
                  <a:srgbClr val="FFFF00"/>
                </a:solidFill>
              </a:rPr>
              <a:t>Sūrat al-Fātiḥah</a:t>
            </a:r>
            <a:br>
              <a:rPr lang="en-US" sz="6000" b="1">
                <a:solidFill>
                  <a:srgbClr val="FFFF00"/>
                </a:solidFill>
              </a:rPr>
            </a:br>
            <a:r>
              <a:rPr lang="en-US" sz="6000" b="1">
                <a:solidFill>
                  <a:srgbClr val="FFFF00"/>
                </a:solidFill>
              </a:rPr>
              <a:t>for</a:t>
            </a:r>
            <a:br>
              <a:rPr lang="en-US" sz="6000" b="1">
                <a:solidFill>
                  <a:srgbClr val="FFFF00"/>
                </a:solidFill>
              </a:rPr>
            </a:br>
            <a:r>
              <a:rPr lang="en-US" sz="6000" b="1">
                <a:solidFill>
                  <a:srgbClr val="FFFF00"/>
                </a:solidFill>
              </a:rPr>
              <a:t>ALL MARHUMEEN</a:t>
            </a:r>
            <a:br>
              <a:rPr lang="en-US" sz="6000" b="1">
                <a:solidFill>
                  <a:srgbClr val="FFFF00"/>
                </a:solidFill>
              </a:rPr>
            </a:br>
            <a:endParaRPr lang="en-GB" sz="6000" b="1">
              <a:solidFill>
                <a:srgbClr val="FFFF00"/>
              </a:solidFill>
            </a:endParaRPr>
          </a:p>
        </p:txBody>
      </p:sp>
      <p:pic>
        <p:nvPicPr>
          <p:cNvPr id="7" name="Picture 1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332" y="5365390"/>
            <a:ext cx="1828800" cy="435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660526" y="5857875"/>
            <a:ext cx="8888413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100" b="1" dirty="0">
                <a:solidFill>
                  <a:srgbClr val="000066"/>
                </a:solidFill>
              </a:rPr>
              <a:t>For any errors / comments please write to: duas.org@gmail.com</a:t>
            </a:r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Kindly recite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Sūrat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al-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Fātiḥah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for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Marhumeen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of all those who have worked towards making this small work possible.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F7414D-BA10-433A-A06B-3A084A23F1DD}"/>
              </a:ext>
            </a:extLst>
          </p:cNvPr>
          <p:cNvSpPr txBox="1"/>
          <p:nvPr/>
        </p:nvSpPr>
        <p:spPr>
          <a:xfrm>
            <a:off x="6627621" y="465154"/>
            <a:ext cx="3134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last 10 nights dua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95400" y="1752600"/>
            <a:ext cx="9144000" cy="1470025"/>
          </a:xfrm>
        </p:spPr>
        <p:txBody>
          <a:bodyPr/>
          <a:lstStyle/>
          <a:p>
            <a:pPr rtl="1" eaLnBrk="1" hangingPunct="1">
              <a:lnSpc>
                <a:spcPts val="9000"/>
              </a:lnSpc>
              <a:defRPr/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صَلِّ عَلَى مُحَمَّدٍ وَ آلِ مُحَمَّد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3898899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3600" kern="1200" dirty="0">
                <a:solidFill>
                  <a:srgbClr val="0070C0"/>
                </a:solidFill>
                <a:ea typeface="MS Mincho" pitchFamily="49" charset="-128"/>
              </a:rPr>
              <a:t>O' </a:t>
            </a:r>
            <a:r>
              <a:rPr lang="en-US" sz="3600" kern="1200" dirty="0" err="1">
                <a:solidFill>
                  <a:srgbClr val="0070C0"/>
                </a:solidFill>
                <a:ea typeface="MS Mincho" pitchFamily="49" charset="-128"/>
              </a:rPr>
              <a:t>Allāh</a:t>
            </a:r>
            <a:r>
              <a:rPr lang="en-US" sz="3600" kern="1200" dirty="0">
                <a:solidFill>
                  <a:srgbClr val="0070C0"/>
                </a:solidFill>
                <a:ea typeface="MS Mincho" pitchFamily="49" charset="-128"/>
              </a:rPr>
              <a:t> send Your blessings on Muhammad and the family of </a:t>
            </a:r>
            <a:r>
              <a:rPr lang="en-US" sz="3600" kern="1200">
                <a:solidFill>
                  <a:srgbClr val="0070C0"/>
                </a:solidFill>
                <a:ea typeface="MS Mincho" pitchFamily="49" charset="-128"/>
              </a:rPr>
              <a:t>Muhammad.</a:t>
            </a:r>
          </a:p>
          <a:p>
            <a:pPr marL="342900" indent="-342900" eaLnBrk="1" hangingPunct="1">
              <a:defRPr/>
            </a:pPr>
            <a:endParaRPr lang="en-US" sz="2000" b="1" kern="120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3600" b="1" kern="120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3600" b="1" kern="120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3600" b="1" kern="1200" dirty="0">
              <a:ea typeface="MS Mincho" pitchFamily="49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099218-A63D-47E7-AE4F-B0CBCEEEE983}"/>
              </a:ext>
            </a:extLst>
          </p:cNvPr>
          <p:cNvSpPr txBox="1"/>
          <p:nvPr/>
        </p:nvSpPr>
        <p:spPr>
          <a:xfrm>
            <a:off x="6627622" y="465154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last 10 nights dua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95400" y="17526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6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بِسْمِ اللَّهِ </a:t>
            </a:r>
            <a:r>
              <a:rPr lang="ar-SA" sz="9600" kern="1200" dirty="0" err="1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الرَّحْمَٰنِ</a:t>
            </a:r>
            <a:r>
              <a:rPr lang="ar-SA" sz="96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 الرَّحِيمِ</a:t>
            </a:r>
            <a:endParaRPr lang="en-US" sz="96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886784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kern="1200" dirty="0">
                <a:solidFill>
                  <a:srgbClr val="0070C0"/>
                </a:solidFill>
                <a:ea typeface="MS Mincho" pitchFamily="49" charset="-128"/>
              </a:rPr>
              <a:t>In the Name of </a:t>
            </a:r>
            <a:r>
              <a:rPr lang="en-US" kern="1200" dirty="0" err="1">
                <a:solidFill>
                  <a:srgbClr val="0070C0"/>
                </a:solidFill>
                <a:ea typeface="MS Mincho" pitchFamily="49" charset="-128"/>
              </a:rPr>
              <a:t>Allāh</a:t>
            </a:r>
            <a:r>
              <a:rPr lang="en-US" kern="1200" dirty="0">
                <a:solidFill>
                  <a:srgbClr val="0070C0"/>
                </a:solidFill>
                <a:ea typeface="MS Mincho" pitchFamily="49" charset="-128"/>
              </a:rPr>
              <a:t>, </a:t>
            </a:r>
          </a:p>
          <a:p>
            <a:pPr marL="342900" indent="-342900" eaLnBrk="1" hangingPunct="1">
              <a:defRPr/>
            </a:pPr>
            <a:r>
              <a:rPr lang="en-US" kern="1200" dirty="0">
                <a:solidFill>
                  <a:srgbClr val="0070C0"/>
                </a:solidFill>
                <a:ea typeface="MS Mincho" pitchFamily="49" charset="-128"/>
              </a:rPr>
              <a:t>the All-merciful, </a:t>
            </a:r>
            <a:r>
              <a:rPr lang="en-US" kern="1200">
                <a:solidFill>
                  <a:srgbClr val="0070C0"/>
                </a:solidFill>
                <a:ea typeface="MS Mincho" pitchFamily="49" charset="-128"/>
              </a:rPr>
              <a:t>the All-compassionate</a:t>
            </a:r>
          </a:p>
          <a:p>
            <a:pPr marL="342900" indent="-342900" eaLnBrk="1" hangingPunct="1">
              <a:defRPr/>
            </a:pPr>
            <a:r>
              <a:rPr lang="ar-IQ" sz="3200"/>
              <a:t> </a:t>
            </a:r>
            <a:endParaRPr lang="en-US" sz="3200" kern="120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3600" kern="120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3600" kern="120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3600" kern="1200" dirty="0">
              <a:ea typeface="MS Mincho" pitchFamily="49" charset="-12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F28440-A74F-4EC7-BA20-F2988618E738}"/>
              </a:ext>
            </a:extLst>
          </p:cNvPr>
          <p:cNvSpPr txBox="1"/>
          <p:nvPr/>
        </p:nvSpPr>
        <p:spPr>
          <a:xfrm>
            <a:off x="6627621" y="465154"/>
            <a:ext cx="3134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last 10 nights dua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71500" y="2057400"/>
            <a:ext cx="104394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OM" sz="9600">
                <a:effectLst/>
                <a:latin typeface="Calibri" panose="020F0502020204030204" pitchFamily="34" charset="0"/>
                <a:ea typeface="Calibri" panose="020F0502020204030204" pitchFamily="34" charset="0"/>
                <a:cs typeface="Arabic Typesetting" panose="03020402040406030203" pitchFamily="66" charset="-78"/>
              </a:rPr>
              <a:t>اللّهُمّ أَدّ عَنَّا حَقّ مَا مَضَى مِنْ شَهْرِ رَمَضَانَ،</a:t>
            </a:r>
            <a:endParaRPr lang="en-US" sz="96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19200" y="4267200"/>
            <a:ext cx="9144000" cy="1752600"/>
          </a:xfrm>
        </p:spPr>
        <p:txBody>
          <a:bodyPr/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>
                <a:solidFill>
                  <a:srgbClr val="0070C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O Allah: (please) help us fulfill the right of the past days of the month of Ramadhan,</a:t>
            </a: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000">
              <a:solidFill>
                <a:srgbClr val="0070C0"/>
              </a:solidFill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pl-PL" i="1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allahumma addi `anna haqqa ma madha min shahri ramadhana</a:t>
            </a:r>
            <a:endParaRPr lang="en-US" i="1">
              <a:solidFill>
                <a:srgbClr val="002060"/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D3CE2F-69E7-40B4-AE95-F485A0312159}"/>
              </a:ext>
            </a:extLst>
          </p:cNvPr>
          <p:cNvSpPr txBox="1"/>
          <p:nvPr/>
        </p:nvSpPr>
        <p:spPr>
          <a:xfrm>
            <a:off x="6627621" y="465154"/>
            <a:ext cx="3134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last 10 nights dua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95400" y="2245485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OM" sz="9600">
                <a:effectLst/>
                <a:latin typeface="Calibri" panose="020F0502020204030204" pitchFamily="34" charset="0"/>
                <a:ea typeface="Calibri" panose="020F0502020204030204" pitchFamily="34" charset="0"/>
                <a:cs typeface="Arabic Typesetting" panose="03020402040406030203" pitchFamily="66" charset="-78"/>
              </a:rPr>
              <a:t>وَاغْفِرْ لَنَا تَقْصِيرَنَا فِيهِ</a:t>
            </a:r>
            <a:endParaRPr lang="en-US" sz="96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81289" y="4495800"/>
            <a:ext cx="9144000" cy="1752600"/>
          </a:xfrm>
        </p:spPr>
        <p:txBody>
          <a:bodyPr/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>
                <a:solidFill>
                  <a:srgbClr val="0070C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And forgive us our shortcoming during it,</a:t>
            </a: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>
              <a:solidFill>
                <a:srgbClr val="0070C0"/>
              </a:solidFill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i="1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waghfir lana taqsirana fihi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327ADC-ECDC-4B33-924C-7A6CABD34660}"/>
              </a:ext>
            </a:extLst>
          </p:cNvPr>
          <p:cNvSpPr txBox="1"/>
          <p:nvPr/>
        </p:nvSpPr>
        <p:spPr>
          <a:xfrm>
            <a:off x="6627621" y="465154"/>
            <a:ext cx="3134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last 10 nights dua</a:t>
            </a:r>
          </a:p>
        </p:txBody>
      </p:sp>
    </p:spTree>
    <p:extLst>
      <p:ext uri="{BB962C8B-B14F-4D97-AF65-F5344CB8AC3E}">
        <p14:creationId xmlns:p14="http://schemas.microsoft.com/office/powerpoint/2010/main" val="244959460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43000" y="2007924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OM" sz="9600">
                <a:effectLst/>
                <a:latin typeface="Calibri" panose="020F0502020204030204" pitchFamily="34" charset="0"/>
                <a:ea typeface="Calibri" panose="020F0502020204030204" pitchFamily="34" charset="0"/>
                <a:cs typeface="Arabic Typesetting" panose="03020402040406030203" pitchFamily="66" charset="-78"/>
              </a:rPr>
              <a:t>وَتَسَلّمْهُ مِنَّا مَقْبُولاً،</a:t>
            </a:r>
            <a:endParaRPr lang="en-US" sz="96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1219200" y="46482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>
                <a:solidFill>
                  <a:srgbClr val="0070C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And receive it from us with acceptance,</a:t>
            </a: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3200">
              <a:solidFill>
                <a:srgbClr val="0070C0"/>
              </a:solidFill>
              <a:latin typeface="+mj-lt"/>
              <a:ea typeface="Calibri" panose="020F0502020204030204" pitchFamily="34" charset="0"/>
            </a:endParaRP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i="1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wa tasallmhu minna maqbulan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2C4759-2A10-478E-94C6-3C6BC04226B6}"/>
              </a:ext>
            </a:extLst>
          </p:cNvPr>
          <p:cNvSpPr txBox="1"/>
          <p:nvPr/>
        </p:nvSpPr>
        <p:spPr>
          <a:xfrm>
            <a:off x="6627621" y="465154"/>
            <a:ext cx="3134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last 10 nights dua</a:t>
            </a:r>
          </a:p>
        </p:txBody>
      </p:sp>
    </p:spTree>
    <p:extLst>
      <p:ext uri="{BB962C8B-B14F-4D97-AF65-F5344CB8AC3E}">
        <p14:creationId xmlns:p14="http://schemas.microsoft.com/office/powerpoint/2010/main" val="244959460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71600" y="2057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OM" sz="9600">
                <a:effectLst/>
                <a:latin typeface="Calibri" panose="020F0502020204030204" pitchFamily="34" charset="0"/>
                <a:ea typeface="Calibri" panose="020F0502020204030204" pitchFamily="34" charset="0"/>
                <a:cs typeface="Arabic Typesetting" panose="03020402040406030203" pitchFamily="66" charset="-78"/>
              </a:rPr>
              <a:t>وَلا تُؤَاخِذْنَا بِإِسْرَافِنَا عَلَى أَنْفُسِنَا،</a:t>
            </a:r>
            <a:endParaRPr lang="en-US" sz="96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1524000" y="4268744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>
                <a:solidFill>
                  <a:srgbClr val="0070C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And do not blame us for our extravagance in our affairs,</a:t>
            </a: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050">
              <a:solidFill>
                <a:srgbClr val="0070C0"/>
              </a:solidFill>
              <a:latin typeface="+mj-lt"/>
              <a:ea typeface="Calibri" panose="020F0502020204030204" pitchFamily="34" charset="0"/>
            </a:endParaRP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3200" i="1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wa la tu´akhidhna bi-israfina `ala anfusina</a:t>
            </a:r>
            <a:endParaRPr lang="ar-OM" sz="3200" i="1">
              <a:solidFill>
                <a:srgbClr val="002060"/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C0BFC-BD47-4034-928D-1EAA10D7672B}"/>
              </a:ext>
            </a:extLst>
          </p:cNvPr>
          <p:cNvSpPr txBox="1"/>
          <p:nvPr/>
        </p:nvSpPr>
        <p:spPr>
          <a:xfrm>
            <a:off x="6627621" y="465154"/>
            <a:ext cx="3134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last 10 nights dua</a:t>
            </a:r>
          </a:p>
        </p:txBody>
      </p:sp>
    </p:spTree>
    <p:extLst>
      <p:ext uri="{BB962C8B-B14F-4D97-AF65-F5344CB8AC3E}">
        <p14:creationId xmlns:p14="http://schemas.microsoft.com/office/powerpoint/2010/main" val="244959460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71600" y="2057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OM" sz="9600">
                <a:effectLst/>
                <a:latin typeface="Calibri" panose="020F0502020204030204" pitchFamily="34" charset="0"/>
                <a:ea typeface="Calibri" panose="020F0502020204030204" pitchFamily="34" charset="0"/>
                <a:cs typeface="Arabic Typesetting" panose="03020402040406030203" pitchFamily="66" charset="-78"/>
              </a:rPr>
              <a:t>وَاجْعَلْنَا مِنَ المَرْحُومِينَ</a:t>
            </a:r>
            <a:endParaRPr lang="en-US" sz="96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1524000" y="4268744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>
                <a:solidFill>
                  <a:srgbClr val="0070C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And include us with those upon whom mercy is had,</a:t>
            </a: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050">
              <a:solidFill>
                <a:srgbClr val="0070C0"/>
              </a:solidFill>
              <a:latin typeface="+mj-lt"/>
              <a:ea typeface="Calibri" panose="020F0502020204030204" pitchFamily="34" charset="0"/>
            </a:endParaRP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3200" i="1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waj`alna mina almarhumina</a:t>
            </a:r>
            <a:endParaRPr lang="ar-OM" sz="3200" i="1">
              <a:solidFill>
                <a:srgbClr val="002060"/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C0BFC-BD47-4034-928D-1EAA10D7672B}"/>
              </a:ext>
            </a:extLst>
          </p:cNvPr>
          <p:cNvSpPr txBox="1"/>
          <p:nvPr/>
        </p:nvSpPr>
        <p:spPr>
          <a:xfrm>
            <a:off x="6627621" y="465154"/>
            <a:ext cx="3134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last 10 nights dua</a:t>
            </a:r>
          </a:p>
        </p:txBody>
      </p:sp>
    </p:spTree>
    <p:extLst>
      <p:ext uri="{BB962C8B-B14F-4D97-AF65-F5344CB8AC3E}">
        <p14:creationId xmlns:p14="http://schemas.microsoft.com/office/powerpoint/2010/main" val="314448512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71600" y="2057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OM" sz="9600">
                <a:effectLst/>
                <a:latin typeface="Calibri" panose="020F0502020204030204" pitchFamily="34" charset="0"/>
                <a:ea typeface="Calibri" panose="020F0502020204030204" pitchFamily="34" charset="0"/>
                <a:cs typeface="Arabic Typesetting" panose="03020402040406030203" pitchFamily="66" charset="-78"/>
              </a:rPr>
              <a:t>وَلا تَجْعَلْنَا مِنَ المَحْرُومِينَ.</a:t>
            </a:r>
            <a:endParaRPr lang="en-US" sz="96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1524000" y="4268744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>
                <a:solidFill>
                  <a:srgbClr val="0070C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And do not include us with those deprived (of the awards of Ramadhan).</a:t>
            </a: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050">
              <a:solidFill>
                <a:srgbClr val="0070C0"/>
              </a:solidFill>
              <a:latin typeface="+mj-lt"/>
              <a:ea typeface="Calibri" panose="020F0502020204030204" pitchFamily="34" charset="0"/>
            </a:endParaRP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3200" i="1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wa la taj`alna mina almahrumina</a:t>
            </a:r>
            <a:endParaRPr lang="ar-OM" sz="3200" i="1">
              <a:solidFill>
                <a:srgbClr val="002060"/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C0BFC-BD47-4034-928D-1EAA10D7672B}"/>
              </a:ext>
            </a:extLst>
          </p:cNvPr>
          <p:cNvSpPr txBox="1"/>
          <p:nvPr/>
        </p:nvSpPr>
        <p:spPr>
          <a:xfrm>
            <a:off x="6627621" y="465154"/>
            <a:ext cx="3134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last 10 nights dua</a:t>
            </a:r>
          </a:p>
        </p:txBody>
      </p:sp>
    </p:spTree>
    <p:extLst>
      <p:ext uri="{BB962C8B-B14F-4D97-AF65-F5344CB8AC3E}">
        <p14:creationId xmlns:p14="http://schemas.microsoft.com/office/powerpoint/2010/main" val="233233214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15724</TotalTime>
  <Words>367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Arabic Typesetting</vt:lpstr>
      <vt:lpstr>Arial</vt:lpstr>
      <vt:lpstr>Calibri</vt:lpstr>
      <vt:lpstr>Trebuchet MS</vt:lpstr>
      <vt:lpstr>Default Design</vt:lpstr>
      <vt:lpstr>PowerPoint Presentation</vt:lpstr>
      <vt:lpstr>اَللَّهُمَّ صَلِّ عَلَى مُحَمَّدٍ وَ آلِ مُحَمَّد</vt:lpstr>
      <vt:lpstr>بِسْمِ اللَّهِ الرَّحْمَٰنِ الرَّحِيمِ</vt:lpstr>
      <vt:lpstr>اللّهُمّ أَدّ عَنَّا حَقّ مَا مَضَى مِنْ شَهْرِ رَمَضَانَ،</vt:lpstr>
      <vt:lpstr>وَاغْفِرْ لَنَا تَقْصِيرَنَا فِيهِ</vt:lpstr>
      <vt:lpstr>وَتَسَلّمْهُ مِنَّا مَقْبُولاً،</vt:lpstr>
      <vt:lpstr>وَلا تُؤَاخِذْنَا بِإِسْرَافِنَا عَلَى أَنْفُسِنَا،</vt:lpstr>
      <vt:lpstr>وَاجْعَلْنَا مِنَ المَرْحُومِينَ</vt:lpstr>
      <vt:lpstr>وَلا تَجْعَلْنَا مِنَ المَحْرُومِينَ.</vt:lpstr>
      <vt:lpstr>Please recite   Sūrat al-Fātiḥah for ALL MARHUMEEN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IRFANJARCHIVI</dc:creator>
  <cp:lastModifiedBy>Irfan Jarchivi</cp:lastModifiedBy>
  <cp:revision>346</cp:revision>
  <cp:lastPrinted>1601-01-01T00:00:00Z</cp:lastPrinted>
  <dcterms:created xsi:type="dcterms:W3CDTF">1601-01-01T00:00:00Z</dcterms:created>
  <dcterms:modified xsi:type="dcterms:W3CDTF">2021-05-07T11:33:20Z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