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3" r:id="rId2"/>
    <p:sldId id="3835" r:id="rId3"/>
    <p:sldId id="3836" r:id="rId4"/>
    <p:sldId id="3837" r:id="rId5"/>
    <p:sldId id="3839" r:id="rId6"/>
    <p:sldId id="3840" r:id="rId7"/>
    <p:sldId id="3841" r:id="rId8"/>
    <p:sldId id="3842" r:id="rId9"/>
    <p:sldId id="3843" r:id="rId10"/>
    <p:sldId id="3844" r:id="rId11"/>
    <p:sldId id="3845" r:id="rId12"/>
    <p:sldId id="3846" r:id="rId13"/>
    <p:sldId id="3847" r:id="rId14"/>
    <p:sldId id="3848" r:id="rId15"/>
    <p:sldId id="3849" r:id="rId16"/>
    <p:sldId id="3850" r:id="rId17"/>
    <p:sldId id="3851" r:id="rId18"/>
    <p:sldId id="3852" r:id="rId19"/>
    <p:sldId id="3853" r:id="rId20"/>
    <p:sldId id="3854" r:id="rId21"/>
    <p:sldId id="3855" r:id="rId22"/>
    <p:sldId id="3856" r:id="rId23"/>
    <p:sldId id="3857" r:id="rId24"/>
    <p:sldId id="3858" r:id="rId25"/>
    <p:sldId id="3859" r:id="rId26"/>
    <p:sldId id="3860" r:id="rId27"/>
    <p:sldId id="3861" r:id="rId28"/>
    <p:sldId id="3862" r:id="rId29"/>
    <p:sldId id="3863" r:id="rId30"/>
    <p:sldId id="3864" r:id="rId31"/>
    <p:sldId id="3865" r:id="rId32"/>
    <p:sldId id="3866" r:id="rId33"/>
    <p:sldId id="3867" r:id="rId34"/>
    <p:sldId id="3868" r:id="rId35"/>
    <p:sldId id="3869" r:id="rId36"/>
    <p:sldId id="3870" r:id="rId37"/>
    <p:sldId id="3871" r:id="rId38"/>
    <p:sldId id="3872" r:id="rId39"/>
    <p:sldId id="3873" r:id="rId40"/>
    <p:sldId id="3874" r:id="rId41"/>
    <p:sldId id="3875" r:id="rId42"/>
    <p:sldId id="3876" r:id="rId43"/>
    <p:sldId id="3877" r:id="rId44"/>
    <p:sldId id="3878" r:id="rId45"/>
    <p:sldId id="3879" r:id="rId46"/>
    <p:sldId id="3880" r:id="rId47"/>
    <p:sldId id="3881" r:id="rId48"/>
    <p:sldId id="3882" r:id="rId49"/>
    <p:sldId id="3883" r:id="rId50"/>
    <p:sldId id="3884" r:id="rId51"/>
    <p:sldId id="3885" r:id="rId52"/>
    <p:sldId id="3886" r:id="rId53"/>
    <p:sldId id="3887" r:id="rId54"/>
    <p:sldId id="3888" r:id="rId55"/>
    <p:sldId id="3889" r:id="rId56"/>
    <p:sldId id="3890" r:id="rId57"/>
    <p:sldId id="3891" r:id="rId58"/>
    <p:sldId id="3892" r:id="rId59"/>
    <p:sldId id="3893" r:id="rId60"/>
    <p:sldId id="3894" r:id="rId61"/>
    <p:sldId id="3895" r:id="rId62"/>
    <p:sldId id="3896" r:id="rId63"/>
    <p:sldId id="3897" r:id="rId64"/>
    <p:sldId id="3898" r:id="rId65"/>
    <p:sldId id="3899" r:id="rId66"/>
    <p:sldId id="3900" r:id="rId67"/>
    <p:sldId id="3901" r:id="rId68"/>
    <p:sldId id="3902" r:id="rId69"/>
    <p:sldId id="3903" r:id="rId70"/>
    <p:sldId id="3838" r:id="rId71"/>
    <p:sldId id="3904" r:id="rId72"/>
    <p:sldId id="3905" r:id="rId73"/>
    <p:sldId id="3906" r:id="rId74"/>
    <p:sldId id="3907" r:id="rId75"/>
    <p:sldId id="3908" r:id="rId76"/>
    <p:sldId id="3909" r:id="rId77"/>
    <p:sldId id="3910" r:id="rId78"/>
    <p:sldId id="3911" r:id="rId79"/>
    <p:sldId id="3912" r:id="rId80"/>
    <p:sldId id="3913" r:id="rId81"/>
    <p:sldId id="3914" r:id="rId82"/>
    <p:sldId id="3915" r:id="rId83"/>
    <p:sldId id="3916" r:id="rId84"/>
    <p:sldId id="3917" r:id="rId85"/>
    <p:sldId id="3918" r:id="rId86"/>
    <p:sldId id="3919" r:id="rId87"/>
    <p:sldId id="3920" r:id="rId88"/>
    <p:sldId id="3921" r:id="rId89"/>
    <p:sldId id="3922" r:id="rId90"/>
    <p:sldId id="3923" r:id="rId91"/>
    <p:sldId id="3924" r:id="rId92"/>
    <p:sldId id="3925" r:id="rId93"/>
    <p:sldId id="3926" r:id="rId94"/>
    <p:sldId id="3927" r:id="rId95"/>
    <p:sldId id="3928" r:id="rId96"/>
    <p:sldId id="3929" r:id="rId97"/>
    <p:sldId id="3930" r:id="rId98"/>
    <p:sldId id="3931" r:id="rId99"/>
    <p:sldId id="3932" r:id="rId100"/>
    <p:sldId id="3933" r:id="rId101"/>
    <p:sldId id="3934" r:id="rId102"/>
    <p:sldId id="3935" r:id="rId103"/>
    <p:sldId id="3936" r:id="rId104"/>
    <p:sldId id="3937" r:id="rId105"/>
    <p:sldId id="3938" r:id="rId106"/>
    <p:sldId id="3939" r:id="rId107"/>
    <p:sldId id="3940" r:id="rId108"/>
    <p:sldId id="3941" r:id="rId109"/>
    <p:sldId id="3942" r:id="rId110"/>
    <p:sldId id="3943" r:id="rId111"/>
    <p:sldId id="3944" r:id="rId112"/>
    <p:sldId id="3945" r:id="rId113"/>
    <p:sldId id="3946" r:id="rId114"/>
    <p:sldId id="3947" r:id="rId115"/>
    <p:sldId id="3948" r:id="rId116"/>
    <p:sldId id="3949" r:id="rId117"/>
    <p:sldId id="3950" r:id="rId118"/>
    <p:sldId id="3951" r:id="rId119"/>
    <p:sldId id="3952" r:id="rId120"/>
    <p:sldId id="3953" r:id="rId121"/>
    <p:sldId id="3954" r:id="rId122"/>
    <p:sldId id="3955" r:id="rId123"/>
    <p:sldId id="3956" r:id="rId124"/>
    <p:sldId id="3957" r:id="rId125"/>
    <p:sldId id="3958" r:id="rId126"/>
    <p:sldId id="3959" r:id="rId127"/>
    <p:sldId id="3960" r:id="rId128"/>
    <p:sldId id="3961" r:id="rId129"/>
    <p:sldId id="3962" r:id="rId130"/>
    <p:sldId id="3963" r:id="rId131"/>
    <p:sldId id="3964" r:id="rId132"/>
    <p:sldId id="3965" r:id="rId133"/>
    <p:sldId id="3966" r:id="rId134"/>
    <p:sldId id="3967" r:id="rId135"/>
    <p:sldId id="3968" r:id="rId136"/>
    <p:sldId id="3969" r:id="rId137"/>
    <p:sldId id="3970" r:id="rId138"/>
    <p:sldId id="3971" r:id="rId139"/>
    <p:sldId id="3972" r:id="rId140"/>
    <p:sldId id="3974" r:id="rId141"/>
    <p:sldId id="3973" r:id="rId142"/>
    <p:sldId id="3281" r:id="rId143"/>
  </p:sldIdLst>
  <p:sldSz cx="12192000" cy="6858000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7434"/>
    <a:srgbClr val="800000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744" y="84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1B44-4E93-4151-A49C-BA248418D82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9414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B6E2E-3BDA-495D-BF54-E65D6138CC0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9971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10A44-1343-43A5-984D-E353F65EAB7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3986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874B6-9F81-4BCD-96EF-FDC1CB0A6CE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957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25307-7D23-4D41-9FE3-4CB928C5564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8993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C928B-A801-4835-8A18-B0B06DF1D8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020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E8994-BF13-4625-AE63-16575531097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0917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C0D8E-D53E-445D-BFC7-E64332C020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0992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9B7E5-4757-4FAD-9BE5-3578ACA0C1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5510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83379-C4EA-47BA-9C73-3C845EC3029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5254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84EBD-26DB-44AB-84B9-03C07ACE0B5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4699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8049FBB5-4156-4B6C-B4A9-F31818BA563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1828800" y="2215516"/>
            <a:ext cx="8686800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5400" b="1" i="0">
                <a:solidFill>
                  <a:srgbClr val="0070C0"/>
                </a:solidFill>
                <a:effectLst/>
                <a:latin typeface="Lato"/>
              </a:rPr>
              <a:t>Daily Salawat</a:t>
            </a:r>
            <a:endParaRPr lang="en-US" sz="5400" b="0" i="0">
              <a:solidFill>
                <a:srgbClr val="0070C0"/>
              </a:solidFill>
              <a:effectLst/>
              <a:latin typeface="Lato"/>
            </a:endParaRPr>
          </a:p>
          <a:p>
            <a:br>
              <a:rPr lang="en-US" sz="6000"/>
            </a:br>
            <a:endParaRPr lang="en-GB" altLang="en-US" sz="5800" b="1" i="1" dirty="0">
              <a:solidFill>
                <a:srgbClr val="0070C0"/>
              </a:solidFill>
              <a:latin typeface="Trebuchet MS" pitchFamily="34" charset="0"/>
              <a:ea typeface="MS Mincho" pitchFamily="49" charset="-128"/>
            </a:endParaRP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660526" y="5638800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alt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alt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971800" y="5068888"/>
            <a:ext cx="6324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i="1" dirty="0">
                <a:solidFill>
                  <a:srgbClr val="000066"/>
                </a:solidFill>
              </a:rPr>
              <a:t>(Arabic text with English and </a:t>
            </a:r>
            <a:r>
              <a:rPr lang="en-US" altLang="en-US" i="1" dirty="0" err="1">
                <a:solidFill>
                  <a:srgbClr val="000066"/>
                </a:solidFill>
              </a:rPr>
              <a:t>UrduTranslation</a:t>
            </a:r>
            <a:r>
              <a:rPr lang="en-US" altLang="en-US" i="1" dirty="0">
                <a:solidFill>
                  <a:srgbClr val="000066"/>
                </a:solidFill>
              </a:rPr>
              <a:t> &amp; English Transliteration)</a:t>
            </a:r>
          </a:p>
        </p:txBody>
      </p:sp>
      <p:sp>
        <p:nvSpPr>
          <p:cNvPr id="2" name="Rectangle 1"/>
          <p:cNvSpPr/>
          <p:nvPr/>
        </p:nvSpPr>
        <p:spPr>
          <a:xfrm>
            <a:off x="2628900" y="3352800"/>
            <a:ext cx="7086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0">
                <a:solidFill>
                  <a:srgbClr val="000066"/>
                </a:solidFill>
                <a:effectLst/>
                <a:latin typeface="Lato"/>
              </a:rPr>
              <a:t>Shaykh al-Tusi and Sayyid ibn Tawus have said: </a:t>
            </a:r>
            <a:r>
              <a:rPr lang="en-US" sz="2400" b="1" i="0">
                <a:solidFill>
                  <a:srgbClr val="0070C0"/>
                </a:solidFill>
                <a:effectLst/>
                <a:latin typeface="Lato"/>
              </a:rPr>
              <a:t>You are advised to say the following invocation </a:t>
            </a:r>
            <a:r>
              <a:rPr lang="en-US" sz="2400" b="1" i="0">
                <a:solidFill>
                  <a:srgbClr val="000066"/>
                </a:solidFill>
                <a:effectLst/>
                <a:latin typeface="Lato"/>
              </a:rPr>
              <a:t>of blessings upon the Holy Prophet everyday in </a:t>
            </a:r>
            <a:r>
              <a:rPr lang="en-US" sz="2400" b="1" i="0">
                <a:solidFill>
                  <a:srgbClr val="0070C0"/>
                </a:solidFill>
                <a:effectLst/>
                <a:latin typeface="Lato"/>
              </a:rPr>
              <a:t>the month of Ramadan:</a:t>
            </a:r>
            <a:endParaRPr lang="en-US" sz="2400" b="0" i="0">
              <a:solidFill>
                <a:srgbClr val="0070C0"/>
              </a:solidFill>
              <a:effectLst/>
              <a:latin typeface="Lato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33801" y="1193280"/>
            <a:ext cx="47243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OM" altLang="en-US" sz="8000" b="1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صلوات ماه رمضان</a:t>
            </a:r>
            <a:endParaRPr lang="en-US" altLang="en-US" sz="8000" b="1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B0DB64-FA3B-4C3F-8CA3-81138C555078}"/>
              </a:ext>
            </a:extLst>
          </p:cNvPr>
          <p:cNvSpPr txBox="1"/>
          <p:nvPr/>
        </p:nvSpPr>
        <p:spPr>
          <a:xfrm>
            <a:off x="6670796" y="454623"/>
            <a:ext cx="300595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57438" y="247649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إِنَّكَ حَمِيدٌ مَجِيدٌ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59038" y="2891742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You are verily worthy of all praise and full of all glory.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88541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innaka hamidun majidun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بے شک تو تعریف و بزرگی والا ہے 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48A7C1-1308-409C-9A05-18EA69853932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80907"/>
      </p:ext>
    </p:extLst>
  </p:cSld>
  <p:clrMapOvr>
    <a:masterClrMapping/>
  </p:clrMapOvr>
  <p:transition>
    <p:fade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219200" y="2478741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مَكِّنْ لَهُمْ فِي ٱلأَرْضِ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46956" y="314644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grant them power in the land.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allahumma makkin lahum fi al-ardi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46956" y="4657561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الله ! انہیں زمین میں مقتدر بنا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65287"/>
      </p:ext>
    </p:extLst>
  </p:cSld>
  <p:clrMapOvr>
    <a:masterClrMapping/>
  </p:clrMapOvr>
  <p:transition>
    <p:fade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1675419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ٱجْعَلْنَا مِنْ عَدَدِهِمْ وَمَدَدِهِمْ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073577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include us with their troop, their aides,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ij`alna min `adadihim wa madadihim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اے الله! ہمیں حق کے بارے میں ان کے کھلے چھپے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01128"/>
      </p:ext>
    </p:extLst>
  </p:cSld>
  <p:clrMapOvr>
    <a:masterClrMapping/>
  </p:clrMapOvr>
  <p:transition>
    <p:fade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85800" y="1822186"/>
            <a:ext cx="10058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وَأَنْصَارِهِمْ عَلَىٰ ٱلْحَقِّ فِي ٱلسِّرِّ وَٱلْعَلانِيَةِ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01800" y="3073577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their supporters on confirming the truth secretly and openly.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ansarihim `ala alhaqqi fi alssirri wal`alaniyati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حامیوں مددگاروں اور ناصروں میں سے قرار دے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511094"/>
      </p:ext>
    </p:extLst>
  </p:cSld>
  <p:clrMapOvr>
    <a:masterClrMapping/>
  </p:clrMapOvr>
  <p:transition>
    <p:fade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85800" y="1621871"/>
            <a:ext cx="99822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ٱطْلُبْ بِذَحْلِهِمْ وَوِتْرِهِمْ وَدِمَائِهِمْ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066800" y="3245644"/>
            <a:ext cx="100584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retaliate upon those who wronged and slew them, and those who shed their blood.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utlub bidhahlihim wa witrihim wa dima'ihim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الله ! ان سے دشمنی کرنے ان کو تنہا چھوڑنے اور ان کا خون بہانے کا بدلہ لے 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1989"/>
      </p:ext>
    </p:extLst>
  </p:cSld>
  <p:clrMapOvr>
    <a:masterClrMapping/>
  </p:clrMapOvr>
  <p:transition>
    <p:fade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533400" y="1783603"/>
            <a:ext cx="10656711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وَكُفَّ عَنَّا وَعَنْهُمْ وَعَنْ كُلِّ مُؤْمِنٍ وَمُؤْمِنَةٍ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518355" y="346286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(please) save us, them, and every believing man and women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kuffa `anna wa `anhum wa `an kulli mu'minin wa mu'minatin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ہماری، ان کی اور ہر مومن و مومنہ کی مدد فرما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61896"/>
      </p:ext>
    </p:extLst>
  </p:cSld>
  <p:clrMapOvr>
    <a:masterClrMapping/>
  </p:clrMapOvr>
  <p:transition>
    <p:fade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446782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بَأْسَ كُلِّ بَاغٍ وَطَاغٍ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90700" y="334346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the evil of all tyrants and transgressors,</a:t>
            </a:r>
          </a:p>
          <a:p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ba'sa kulli baghin wa taghin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66900" y="4517086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ہر ایک نا فرمان سرکش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34948"/>
      </p:ext>
    </p:extLst>
  </p:cSld>
  <p:clrMapOvr>
    <a:masterClrMapping/>
  </p:clrMapOvr>
  <p:transition>
    <p:fade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1717676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وَكُلِّ دَابَّةٍ أَنْتَ آخِذٌ بِنَاصِيَتِهَا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06228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every living creature that You hold it by its forelock.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kulli dabbatin anta akhidhun binasiyatiha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ہر حیوان کی اذیت پر کہ وہ تیرے قبضہ قدرت میں ہیں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40782"/>
      </p:ext>
    </p:extLst>
  </p:cSld>
  <p:clrMapOvr>
    <a:masterClrMapping/>
  </p:clrMapOvr>
  <p:transition>
    <p:fade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71600" y="151253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إِنَّكَ أَشَدُّ بَأْساً وَأَشَدُّ تَنْكِيلاً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30022" y="2738030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Verily, You are the strongest in prowess and the strongest to give an exemplary punishment.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innaka ashaddu ba'san wa ashaddu tankilan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بے شک تو ہے سخت عذاب والا بڑے دباؤ والا۔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73061"/>
      </p:ext>
    </p:extLst>
  </p:cSld>
  <p:clrMapOvr>
    <a:masterClrMapping/>
  </p:clrMapOvr>
  <p:transition>
    <p:fade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133600"/>
            <a:ext cx="8686800" cy="1752600"/>
          </a:xfrm>
        </p:spPr>
        <p:txBody>
          <a:bodyPr/>
          <a:lstStyle/>
          <a:p>
            <a:pPr algn="ctr"/>
            <a:r>
              <a:rPr lang="en-US" b="1" i="0">
                <a:effectLst/>
                <a:latin typeface="Lato"/>
              </a:rPr>
              <a:t>Sayyid Ibn Tawus adds: </a:t>
            </a:r>
          </a:p>
          <a:p>
            <a:pPr algn="ctr"/>
            <a:r>
              <a:rPr lang="en-US" b="1" i="0">
                <a:effectLst/>
                <a:latin typeface="Lato"/>
              </a:rPr>
              <a:t>You may also say the following:</a:t>
            </a:r>
            <a:endParaRPr lang="ar-OM" b="1" i="0">
              <a:effectLst/>
              <a:latin typeface="Lato"/>
            </a:endParaRPr>
          </a:p>
          <a:p>
            <a:pPr algn="ctr"/>
            <a:endParaRPr lang="ar-OM" b="1">
              <a:solidFill>
                <a:srgbClr val="0070C0"/>
              </a:solidFill>
              <a:latin typeface="Lato"/>
            </a:endParaRPr>
          </a:p>
          <a:p>
            <a:pPr algn="ctr"/>
            <a:r>
              <a:rPr lang="kk-KZ" sz="4800" b="0" i="0">
                <a:solidFill>
                  <a:srgbClr val="0070C0"/>
                </a:solidFill>
                <a:effectLst/>
                <a:latin typeface="Lato"/>
                <a:cs typeface="Urdu Typesetting" panose="03020402040406030203" pitchFamily="66" charset="-78"/>
              </a:rPr>
              <a:t>سید ابن طاوٴس نے فرمایا ہے کہ پھر یہ کہے</a:t>
            </a:r>
            <a:endParaRPr lang="en-US" sz="4800" b="0" i="0">
              <a:solidFill>
                <a:srgbClr val="0070C0"/>
              </a:solidFill>
              <a:effectLst/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  <a:p>
            <a:br>
              <a:rPr lang="en-US">
                <a:solidFill>
                  <a:srgbClr val="0070C0"/>
                </a:solidFill>
              </a:rPr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91626"/>
      </p:ext>
    </p:extLst>
  </p:cSld>
  <p:clrMapOvr>
    <a:masterClrMapping/>
  </p:clrMapOvr>
  <p:transition>
    <p:fade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52222" y="248999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عُدَّتِي فِي كُرْبَتِي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06228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my means in troubles!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ya `uddati fi kurbati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92111" y="4448175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مصیبت میں میرے سرمایہ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0724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1676399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ٱرْحَمْ مُحَمَّداً وَآلَ مُحَمَّدٍ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19980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have mercy upon Muhammad and the Household of Muhammad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774785" y="5562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allahumma irham muhammadan wa ala muhammadin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50985" y="45720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اللہ محمد و آل محمد پر رحم فرما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1F03F0-05C0-4D65-A3AE-14D2EFB4CE86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95409"/>
      </p:ext>
    </p:extLst>
  </p:cSld>
  <p:clrMapOvr>
    <a:masterClrMapping/>
  </p:clrMapOvr>
  <p:transition>
    <p:fade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2560213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وَيَا صَاحِبِي فِي شِدَّتِي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90700" y="331658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my Companion in hardships!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s-ES" sz="2400" b="0" i="1">
                <a:solidFill>
                  <a:srgbClr val="0070C0"/>
                </a:solidFill>
                <a:effectLst/>
                <a:latin typeface="Lato"/>
              </a:rPr>
              <a:t>wa ya sahibi fi shiddati</a:t>
            </a:r>
            <a:br>
              <a:rPr lang="es-E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سختی میں میرے ساتھی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59196"/>
      </p:ext>
    </p:extLst>
  </p:cSld>
  <p:clrMapOvr>
    <a:masterClrMapping/>
  </p:clrMapOvr>
  <p:transition>
    <p:fade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14500" y="2693987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وَيَا وَلِيِّي فِي نِعْمَتِي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25600" y="3190381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Provider of my amenities!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ya waliyyi fi ni`mati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78000" y="461709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میری نعمت کے نگہبان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77013"/>
      </p:ext>
    </p:extLst>
  </p:cSld>
  <p:clrMapOvr>
    <a:masterClrMapping/>
  </p:clrMapOvr>
  <p:transition>
    <p:fade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07067" y="2464389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وَيَا غَايَتِي فِي رَغْبَتِي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35667" y="300702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utmost of my desires!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it-IT" sz="2400" b="0" i="1">
                <a:solidFill>
                  <a:srgbClr val="0070C0"/>
                </a:solidFill>
                <a:effectLst/>
                <a:latin typeface="Lato"/>
              </a:rPr>
              <a:t>wa ya ghayati fi raghbati</a:t>
            </a:r>
            <a:br>
              <a:rPr lang="it-IT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35667" y="4459142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میری چاہت کے مرکز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83712"/>
      </p:ext>
    </p:extLst>
  </p:cSld>
  <p:clrMapOvr>
    <a:masterClrMapping/>
  </p:clrMapOvr>
  <p:transition>
    <p:fade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71600" y="2625803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أَنْتَ ٱلسَّاتِرُ عَوْرَتِي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99617" y="3052181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0">
                <a:solidFill>
                  <a:srgbClr val="0070C0"/>
                </a:solidFill>
                <a:effectLst/>
                <a:latin typeface="Lato"/>
              </a:rPr>
              <a:t>anta alssatiru `awrati</a:t>
            </a:r>
            <a:br>
              <a:rPr lang="en-US">
                <a:solidFill>
                  <a:srgbClr val="0070C0"/>
                </a:solidFill>
              </a:rPr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It is You Who conceals my defects,</a:t>
            </a:r>
          </a:p>
          <a:p>
            <a:br>
              <a:rPr lang="en-US" sz="1600"/>
            </a:br>
            <a:endParaRPr lang="fi-FI" altLang="en-US" sz="28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600200" y="4433742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تو میرے عیبوں کے چھپانے والا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14099"/>
      </p:ext>
    </p:extLst>
  </p:cSld>
  <p:clrMapOvr>
    <a:masterClrMapping/>
  </p:clrMapOvr>
  <p:transition>
    <p:fade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522515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وَٱلْمُؤْمِنُ رَوْعَتِي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06228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Who relieves my apprehensions,</a:t>
            </a:r>
          </a:p>
          <a:p>
            <a:br>
              <a:rPr lang="en-US" sz="4400"/>
            </a:br>
            <a:r>
              <a:rPr lang="ar-SA" altLang="en-US" sz="44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خوف میں ڈھارس دینے والا</a:t>
            </a:r>
            <a:endParaRPr lang="en-US" altLang="en-US" sz="440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  <a:p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walmu'minu raw`ati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66900" y="4448175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00164"/>
      </p:ext>
    </p:extLst>
  </p:cSld>
  <p:clrMapOvr>
    <a:masterClrMapping/>
  </p:clrMapOvr>
  <p:transition>
    <p:fade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71600" y="2547386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وَٱلْمُقِيلُ عَثْرَتِي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90700" y="3055142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Who overlooks my slips.</a:t>
            </a:r>
          </a:p>
          <a:p>
            <a:endParaRPr lang="ar-OM" b="1" kern="1200">
              <a:solidFill>
                <a:srgbClr val="0070C0"/>
              </a:solidFill>
              <a:ea typeface="MS Mincho" pitchFamily="49" charset="-128"/>
            </a:endParaRPr>
          </a:p>
          <a:p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خطائیں معاف کرنے وال</a:t>
            </a:r>
            <a:r>
              <a:rPr lang="ar-OM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</a:t>
            </a:r>
            <a:endParaRPr lang="en-US" sz="48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walmuqilu `athrati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52600" y="4624386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87945"/>
      </p:ext>
    </p:extLst>
  </p:cSld>
  <p:clrMapOvr>
    <a:masterClrMapping/>
  </p:clrMapOvr>
  <p:transition>
    <p:fade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156386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فَٱغْفِرْ لِي خَطِيئَتِي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06228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So, (please do) forgive my sin.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faghfir li khati'ati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55422" y="4476574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OM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پس میری غلطیاں معاف کردے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22296"/>
      </p:ext>
    </p:extLst>
  </p:cSld>
  <p:clrMapOvr>
    <a:masterClrMapping/>
  </p:clrMapOvr>
  <p:transition>
    <p:fade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71600" y="157783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أَرْحَمَ ٱلرَّاحِمِينَ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04785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most Merciful of all those who show mercy!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ya arhama alrrahimina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66900" y="461709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سب سے زیادہ رحم کرنے والے ۔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55612"/>
      </p:ext>
    </p:extLst>
  </p:cSld>
  <p:clrMapOvr>
    <a:masterClrMapping/>
  </p:clrMapOvr>
  <p:transition>
    <p:fade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048000"/>
            <a:ext cx="8686800" cy="1752600"/>
          </a:xfrm>
        </p:spPr>
        <p:txBody>
          <a:bodyPr/>
          <a:lstStyle/>
          <a:p>
            <a:pPr algn="ctr"/>
            <a:r>
              <a:rPr lang="en-US" b="1" i="0">
                <a:effectLst/>
                <a:latin typeface="Lato"/>
              </a:rPr>
              <a:t>You may also say the following:</a:t>
            </a:r>
            <a:endParaRPr lang="ar-OM" b="1" i="0">
              <a:effectLst/>
              <a:latin typeface="Lato"/>
            </a:endParaRPr>
          </a:p>
          <a:p>
            <a:pPr algn="ctr"/>
            <a:endParaRPr lang="ar-OM" b="1">
              <a:solidFill>
                <a:srgbClr val="0070C0"/>
              </a:solidFill>
              <a:latin typeface="Lato"/>
            </a:endParaRPr>
          </a:p>
          <a:p>
            <a:pPr algn="ctr"/>
            <a:r>
              <a:rPr lang="ur-PK" b="0" i="0">
                <a:solidFill>
                  <a:srgbClr val="0070C0"/>
                </a:solidFill>
                <a:effectLst/>
                <a:latin typeface="Aarco-" pitchFamily="2" charset="0"/>
              </a:rPr>
              <a:t>اس کے بعد یہ کہے :</a:t>
            </a:r>
            <a:endParaRPr lang="en-US" b="0" i="0">
              <a:solidFill>
                <a:srgbClr val="0070C0"/>
              </a:solidFill>
              <a:effectLst/>
              <a:latin typeface="Aarco-" pitchFamily="2" charset="0"/>
            </a:endParaRP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54797"/>
      </p:ext>
    </p:extLst>
  </p:cSld>
  <p:clrMapOvr>
    <a:masterClrMapping/>
  </p:clrMapOvr>
  <p:transition>
    <p:fade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24000" y="2362683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إِنِّي أَدْعُوكَ لِهَمٍّ لاَ يُفَرِّجُهُ غَيْرُكَ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90700" y="277081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I beseech You about a grief that none can relieve save You,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inni ad`uka lihammin la yufarrijuhu ghayruka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66900" y="4515402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معبود ! میں تجھے پکارتا ہوں پریشانی میں کہ اسے تیرے سوا کوئی دور نہیں کرسکتا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6443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295400" y="23622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كَمَا رَحِمْتَ إِبْرَاهِيمَ وَآلَ إِبْرَاهِيمَ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4564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just as You had mercy upon (Prophet) Abraham and the Household of Abraham.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6022733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800" b="0" i="1">
                <a:solidFill>
                  <a:srgbClr val="0070C0"/>
                </a:solidFill>
                <a:effectLst/>
                <a:latin typeface="Lato"/>
              </a:rPr>
              <a:t>kama rahimta ibrahima wa ala ibrahima</a:t>
            </a:r>
            <a:br>
              <a:rPr lang="fi-FI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جیسا کہ تو نے ابراہیم(ع) و آل ابراہیم(ع) پر رحم فرمایا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BF9B0B-1AD6-41B5-B8D8-D84A1ACB2760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49401"/>
      </p:ext>
    </p:extLst>
  </p:cSld>
  <p:clrMapOvr>
    <a:masterClrMapping/>
  </p:clrMapOvr>
  <p:transition>
    <p:fade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2608279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وَلِرَحْمَةٍ لاَ تُنَالُ إِلاَّ بِكَ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05914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for mercy that cannot be attained except through You,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lirahmatin la tunalu illa bika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رحمت کیلئے کہ جو تجھی سے ملتی ہے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15049"/>
      </p:ext>
    </p:extLst>
  </p:cSld>
  <p:clrMapOvr>
    <a:masterClrMapping/>
  </p:clrMapOvr>
  <p:transition>
    <p:fade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19956" y="2547386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وَلِكَرْبٍ لاَ يَكْشِفُهُ إِلاَّ أَنْتَ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58056" y="3076201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about hardship from which none can rescue except You,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likarbin la yakshifuhu illa anta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89289" y="4624386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دکھ میں کہ اسے سوائے تیرے کوئی ہٹا نہیں سکتا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2234"/>
      </p:ext>
    </p:extLst>
  </p:cSld>
  <p:clrMapOvr>
    <a:masterClrMapping/>
  </p:clrMapOvr>
  <p:transition>
    <p:fade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71600" y="233332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وَلِرَغْبَةٍ لاَ تُبْلَغُ إِلاَّ بِكَ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27200" y="2886957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for desire that cannot be obtained except by You,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liraghbatin la tublaghu illa bika</a:t>
            </a:r>
            <a:br>
              <a:rPr lang="en-US" sz="2400" i="1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636889" y="4639557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خواہش کیلئے کہ وہ تو ہی پوری کرتا ہے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52679"/>
      </p:ext>
    </p:extLst>
  </p:cSld>
  <p:clrMapOvr>
    <a:masterClrMapping/>
  </p:clrMapOvr>
  <p:transition>
    <p:fade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1907853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وَلِحَاجَةٍ لاَ يَقْضِيهَا إِلاَّ أَنْتَ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410893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for a need that none can settle save You.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wa lihajatin la yaqdiha illa anta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حاجت کیلئے کہ اسے تو ہی روا فرماتا ہے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83875"/>
      </p:ext>
    </p:extLst>
  </p:cSld>
  <p:clrMapOvr>
    <a:masterClrMapping/>
  </p:clrMapOvr>
  <p:transition>
    <p:fade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480911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فَكَمَا كَانَ مِنْ شَأْنِكَ مَا أَذِنْتَ لِي بِهِ مِنْ مَسْأَلَتِكَ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7800" y="332898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just as You have decided to allow me to pray You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fakama kana min sha'nika ma adhinta li bihi min mas'alatika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الله جیسے تو نے اپنی شان و کرم سے مجھے اجازت دی ہے کہ میں تجھ سے سوال کروں اور مانگوں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67516"/>
      </p:ext>
    </p:extLst>
  </p:cSld>
  <p:clrMapOvr>
    <a:masterClrMapping/>
  </p:clrMapOvr>
  <p:transition>
    <p:fade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2333847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وَرَحِمْتَنِي بِهِ مِنْ ذِكْرِكَ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800507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had mercy upon me through allowing me to refer to You,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rahimtani bihi min dhikrika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515402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تو نے اپنی یاد سے مجھ پر رحمت فرمائی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8035"/>
      </p:ext>
    </p:extLst>
  </p:cSld>
  <p:clrMapOvr>
    <a:masterClrMapping/>
  </p:clrMapOvr>
  <p:transition>
    <p:fade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762000" y="2063846"/>
            <a:ext cx="98298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فَلْيَكُنْ مِنْ شَأْنِكَ سَيِّدِي ٱلإِجَابَةُ لِي فِيمَا دَعَوْتُكَ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284209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so also, please, my Master, decide to respond to me in what I have prayed You for,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falyakun min sha'nika sayyidi al-ijabatu li fima da`awtuka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52600" y="469875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پس اسی طرح اے میرے سرداراپنی مہربانی سے میری طلب کردہ حاجت پوری</a:t>
            </a:r>
            <a:r>
              <a:rPr lang="ar-OM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</a:t>
            </a: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فرما 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54538"/>
      </p:ext>
    </p:extLst>
  </p:cSld>
  <p:clrMapOvr>
    <a:masterClrMapping/>
  </p:clrMapOvr>
  <p:transition>
    <p:fade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71600" y="2552628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وَعَوَائِدُ ٱلإِفْضَالِ فِيمَا رَجَوْتُكَ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44133" y="2947843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confer upon me the favors for which I have hoped You,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`awa'idu al-ifdali fima rajawtuka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جن چیزوں کی امید کرتا ہوں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98516"/>
      </p:ext>
    </p:extLst>
  </p:cSld>
  <p:clrMapOvr>
    <a:masterClrMapping/>
  </p:clrMapOvr>
  <p:transition>
    <p:fade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462597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وَٱلنَّجَاةُ مِمَّا فَزِعْتُ إِلَيْكَ فِيهِ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41311" y="304785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grant me redemption from that against which I have resorted to You.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walnnajatu mimma fazi`tu ilayka fihi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وہ مجھے عطا کردے اور ہر اس چیز سے نجات دے جس سے تیری پناہ مانگی ہے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79945"/>
      </p:ext>
    </p:extLst>
  </p:cSld>
  <p:clrMapOvr>
    <a:masterClrMapping/>
  </p:clrMapOvr>
  <p:transition>
    <p:fade/>
  </p:transition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16756" y="2693987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فَإِنْ لَمْ أَكُنْ أَهْلاً أَنْ أَبْلُغَ رَحْمَتَكَ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31244" y="3406421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But if I do not deserve to attain Your mercy,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fa'in lam akun ahlan an ablugha rahmataka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83644" y="4560712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اگر میں اس لائق نہیں کہ مجھ پر تیری رحمت ہو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940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71600" y="2468563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إِنَّكَ حَمِيدٌ مَجِيدٌ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90700" y="2743201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You are verily worthy of all praise and full of all glory.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b="0" i="1">
                <a:solidFill>
                  <a:srgbClr val="0070C0"/>
                </a:solidFill>
                <a:effectLst/>
                <a:latin typeface="Lato"/>
              </a:rPr>
              <a:t>innaka hamidun majidun</a:t>
            </a:r>
            <a:br>
              <a:rPr lang="en-US">
                <a:solidFill>
                  <a:srgbClr val="0070C0"/>
                </a:solidFill>
              </a:rPr>
            </a:br>
            <a:endParaRPr lang="fi-FI" altLang="en-US" sz="48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5862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بے شک تو تعریف و بزرگی والا ہے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9437CA-D0A1-4389-9999-3B39F0D6AFA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75617"/>
      </p:ext>
    </p:extLst>
  </p:cSld>
  <p:clrMapOvr>
    <a:masterClrMapping/>
  </p:clrMapOvr>
  <p:transition>
    <p:fade/>
  </p:transition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09600" y="1557651"/>
            <a:ext cx="103632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فَإِنَّ رَحْمَتَكَ أَهْلٌ أَنْ تَبْلُغَنِي وَتَسَعَنِي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2947843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then, Your mercy is too wide to avoid including and covering me.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fa'inna rahmataka ahlun an tablughani wa tasa`ani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تو بھی تیری رحمت اسکی اہل ہے کہ مجھ تک پہنچے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96694"/>
      </p:ext>
    </p:extLst>
  </p:cSld>
  <p:clrMapOvr>
    <a:masterClrMapping/>
  </p:clrMapOvr>
  <p:transition>
    <p:fade/>
  </p:transition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24000" y="2582702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وَإِنْ لَمْ أَكُنْ لِلإِجَابَةِ أَهْلاً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07444" y="3015136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If I do not deserve Your response,</a:t>
            </a:r>
          </a:p>
          <a:p>
            <a:br>
              <a:rPr lang="en-US"/>
            </a:br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in lam akun lil-ijabati ahlan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44103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مجھے گھیر لے اور اگر میں اس لائق نہیں کہ میری دعا قبول ہو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19161"/>
      </p:ext>
    </p:extLst>
  </p:cSld>
  <p:clrMapOvr>
    <a:masterClrMapping/>
  </p:clrMapOvr>
  <p:transition>
    <p:fade/>
  </p:transition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2848553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فَأَنْتَ أَهْلُ ٱلفَضْلِ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31658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then, You are the worthiest of granting favors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fa'anta ahlu alfadli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66900" y="4671283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تو بھی تو فضل کرنے کا اہل ہے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01344"/>
      </p:ext>
    </p:extLst>
  </p:cSld>
  <p:clrMapOvr>
    <a:masterClrMapping/>
  </p:clrMapOvr>
  <p:transition>
    <p:fade/>
  </p:transition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2443098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وَرَحْمَتُكَ وَسِعَتْ كُلَّ شَيْءٍ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243671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Your mercy has covered all things.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wa rahmatuka wasi`at kulla shay'in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66900" y="458708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تیری رحمت ہر چیز پر چھائی ہوئی ہے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51842"/>
      </p:ext>
    </p:extLst>
  </p:cSld>
  <p:clrMapOvr>
    <a:masterClrMapping/>
  </p:clrMapOvr>
  <p:transition>
    <p:fade/>
  </p:transition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1767041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فَلْتَسَعْنِي رَحْمَتُكَ يَا إِلٰهِي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905000" y="339960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So, let Your mercy include me, O my God.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faltasa`ni rahmatuka ya ilahi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پس ضرور ہے کہ تیری رحمت مجھے گھیر لے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9176"/>
      </p:ext>
    </p:extLst>
  </p:cSld>
  <p:clrMapOvr>
    <a:masterClrMapping/>
  </p:clrMapOvr>
  <p:transition>
    <p:fade/>
  </p:transition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2619567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كَرِيمُ أَسْأَلُكَ بِوَجْهِكَ ٱلْكَرِيمِ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33484" y="304785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All-generous! I beseech You in the name of Your Noble Face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ya karimu as'aluka biwajhika alkarimi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معبود! ا ے مہربان میں تیری ذات کریم کے واسطے سے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19846"/>
      </p:ext>
    </p:extLst>
  </p:cSld>
  <p:clrMapOvr>
    <a:masterClrMapping/>
  </p:clrMapOvr>
  <p:transition>
    <p:fade/>
  </p:transition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76895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أَنْ تُصَلِّيَ عَلَىٰ مُحَمَّدٍ وَأَهْلِ بَيْتِهِ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828800" y="324564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to bless Muhammad and his Household,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an tusalliya `ala muhammadin wa ahli baytihi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سوالی ہوں کہ محمد پر رحمت نازل کر اور انکے اہل بیت(ع) پر رحمت نازل کر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27666"/>
      </p:ext>
    </p:extLst>
  </p:cSld>
  <p:clrMapOvr>
    <a:masterClrMapping/>
  </p:clrMapOvr>
  <p:transition>
    <p:fade/>
  </p:transition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268005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وَأَنْ تُفَرِّجَ هَمِّي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56644" y="304785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relieve my grief,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an tufarrija hammi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66900" y="42672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یہ کہ میری پریشانی دور کردے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58161"/>
      </p:ext>
    </p:extLst>
  </p:cSld>
  <p:clrMapOvr>
    <a:masterClrMapping/>
  </p:clrMapOvr>
  <p:transition>
    <p:fade/>
  </p:transition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86089" y="2431552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وَتَكْشِفَ كَرْبِي وَغَمِّي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10267" y="3025277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release me from my hardship and agony,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takshifa karbi wa ghammi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14689" y="459452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میرا دکھ اور غم ہٹا دے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95117"/>
      </p:ext>
    </p:extLst>
  </p:cSld>
  <p:clrMapOvr>
    <a:masterClrMapping/>
  </p:clrMapOvr>
  <p:transition>
    <p:fade/>
  </p:transition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651919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وَتَرْحَمَنِي بِرَحْمَتِكَ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429001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have mercy upon me out of Your mercy,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tarhamani birahmatika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بواسطہ اپنی رحمت کے مجھ پر رحم کر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7988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53647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سَلِّمْ عَلَىٰ مُحَمَّدٍ وَآلِ مُحَمَّدٍ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30211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peace upon Muhammad and the Household of Muhammad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allahumma sallim `ala muhammadin wa ali muhammadin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اللہ! محمد وآل محمد پر سلام بھیج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340482-441C-4B30-A678-3F2E5BDF6451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65179"/>
      </p:ext>
    </p:extLst>
  </p:cSld>
  <p:clrMapOvr>
    <a:masterClrMapping/>
  </p:clrMapOvr>
  <p:transition>
    <p:fade/>
  </p:transition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219200" y="2611233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وَتَرْزُقَنِي مِنْ فَضْلِكَ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00200" y="334762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confer on me with Your favor.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tarzuqani min fadlika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اپنے فضل سے مجھے روزی دے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86999"/>
      </p:ext>
    </p:extLst>
  </p:cSld>
  <p:clrMapOvr>
    <a:masterClrMapping/>
  </p:clrMapOvr>
  <p:transition>
    <p:fade/>
  </p:transition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5908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إِنَّكَ سَمِيعُ ٱلدُّعَاءِ قَرِيبٌ مُجِيبٌ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30022" y="306228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You are verily the Hearer of prayers, the Nigh, and the Responding.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innaka sami`u alddu`a'i qaribun mujibun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بے شک تو دعا کا سننے والا قریب سے جواب دینے والاہے 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3138"/>
      </p:ext>
    </p:extLst>
  </p:cSld>
  <p:clrMapOvr>
    <a:masterClrMapping/>
  </p:clrMapOvr>
  <p:transition>
    <p:fade/>
  </p:transition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2080578" y="1618488"/>
            <a:ext cx="7993062" cy="356616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alt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660526" y="5741989"/>
            <a:ext cx="8888413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alt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alt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alt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alt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14342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598"/>
            <a:ext cx="7863840" cy="1310165"/>
          </a:xfrm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</a:rPr>
              <a:t>Please recite  </a:t>
            </a:r>
            <a:br>
              <a:rPr lang="en-US" altLang="en-US" sz="6000" b="1" dirty="0">
                <a:solidFill>
                  <a:srgbClr val="FFFF00"/>
                </a:solidFill>
              </a:rPr>
            </a:br>
            <a:r>
              <a:rPr lang="en-US" altLang="en-US" sz="6000" b="1" dirty="0" err="1">
                <a:solidFill>
                  <a:srgbClr val="FFFF00"/>
                </a:solidFill>
              </a:rPr>
              <a:t>Sūrat</a:t>
            </a:r>
            <a:r>
              <a:rPr lang="en-US" altLang="en-US" sz="6000" b="1" dirty="0">
                <a:solidFill>
                  <a:srgbClr val="FFFF00"/>
                </a:solidFill>
              </a:rPr>
              <a:t> al-</a:t>
            </a:r>
            <a:r>
              <a:rPr lang="en-US" altLang="en-US" sz="6000" b="1" dirty="0" err="1">
                <a:solidFill>
                  <a:srgbClr val="FFFF00"/>
                </a:solidFill>
              </a:rPr>
              <a:t>Fātiḥah</a:t>
            </a:r>
            <a:br>
              <a:rPr lang="en-US" altLang="en-US" sz="6000" b="1" dirty="0">
                <a:solidFill>
                  <a:srgbClr val="FFFF00"/>
                </a:solidFill>
              </a:rPr>
            </a:br>
            <a:r>
              <a:rPr lang="en-US" altLang="en-US" sz="6000" b="1" dirty="0">
                <a:solidFill>
                  <a:srgbClr val="FFFF00"/>
                </a:solidFill>
              </a:rPr>
              <a:t>for</a:t>
            </a:r>
            <a:br>
              <a:rPr lang="en-US" altLang="en-US" sz="6000" b="1" dirty="0">
                <a:solidFill>
                  <a:srgbClr val="FFFF00"/>
                </a:solidFill>
              </a:rPr>
            </a:br>
            <a:r>
              <a:rPr lang="en-US" altLang="en-US" sz="6000" b="1" dirty="0">
                <a:solidFill>
                  <a:srgbClr val="FFFF00"/>
                </a:solidFill>
              </a:rPr>
              <a:t>ALL MARHUMEEN</a:t>
            </a:r>
            <a:br>
              <a:rPr lang="en-US" altLang="en-US" sz="6000" b="1" dirty="0">
                <a:solidFill>
                  <a:srgbClr val="FFFF00"/>
                </a:solidFill>
              </a:rPr>
            </a:br>
            <a:endParaRPr lang="en-GB" altLang="en-US" sz="6000" b="1" dirty="0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3CE3947-CA80-4C5C-8A65-C1D9F86D5551}"/>
              </a:ext>
            </a:extLst>
          </p:cNvPr>
          <p:cNvSpPr txBox="1"/>
          <p:nvPr/>
        </p:nvSpPr>
        <p:spPr>
          <a:xfrm>
            <a:off x="6742928" y="454623"/>
            <a:ext cx="286168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endParaRPr lang="en-US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80444" y="2122488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كَمَا سَلَّمْتَ عَلَىٰ نُوحٍ فِي ٱلْعَالَمِينَ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34951" y="2993996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just as You sent peace upon Noah among all the creatures.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729307" y="6064191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800" b="0" i="1">
                <a:solidFill>
                  <a:srgbClr val="0070C0"/>
                </a:solidFill>
                <a:effectLst/>
                <a:latin typeface="Lato"/>
              </a:rPr>
              <a:t>kama sallamta `ala nuhin fi al`alamina</a:t>
            </a:r>
            <a:br>
              <a:rPr lang="fi-FI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جیسا کہ تو نے عالمین میں حضرت نوح(ع) پر سلام بھیجا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DEF32C-D965-427F-8462-442804CD45ED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5736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236613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ٱمْنُنْ عَلَىٰ مُحَمَّدٍ وَآلِ مُحَمَّدٍ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857501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confer favors on Muhammad and the Household of Muhammad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imnun `ala muhammadin wa ali muhammadin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اللہ! محمد و آل محمد پر احسان فرما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6288A1-CC69-4EF2-9E9A-6D54AF29F9A2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19678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47244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كَمَا مَنَنْتَ عَلَىٰ مُوسَىٰ وَهَارُونَ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51322" y="324564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just as You conferred a favor upon (Prophets) Moses and Aaron.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kama mananta `ala musa wa haruna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جیسا کہ تو نے موسیٰ(ع) و ہارون(ع) پر احسان فرمایا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6A3511-484B-4F76-B6A7-7CDD5ED10BC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46055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98600" y="1958975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6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مُحَمَّدٍ وَآلِ مُحَمَّدٍ كَمَا شَرَّفْتَنَا بِهِ</a:t>
            </a:r>
            <a:br>
              <a:rPr lang="ur-PK" sz="6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574800" y="2552700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bless Muhammad and the Household of Muhammad just as You have honored us by him.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allahumma salli `ala muhammadin wa ali muhammadin kama sharraftana bihi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657186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اللہ محمد وآل محمد پر درود بھیج جیسا کہ تونے ہمیں اس  سے مشرف کیا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C821CA-6197-44D2-9724-4EC74DD05BE9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45222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108276" y="2045270"/>
            <a:ext cx="9254924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مُحَمَّدٍ وَآلِ مُحَمَّدٍ كَمَا هَدَيْتَنَا بِهِ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94076" y="263899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bless Muhammad and the Household of Muhammad just as You have guided us through him.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6019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000" b="0" i="1">
                <a:solidFill>
                  <a:srgbClr val="0070C0"/>
                </a:solidFill>
                <a:effectLst/>
                <a:latin typeface="Lato"/>
              </a:rPr>
              <a:t>allahumma salli `ala muhammadin wa ali muhammadin kama hadaytana bihi</a:t>
            </a:r>
            <a:br>
              <a:rPr lang="fi-FI" sz="2000">
                <a:solidFill>
                  <a:srgbClr val="0070C0"/>
                </a:solidFill>
              </a:rPr>
            </a:br>
            <a:endParaRPr lang="fi-FI" altLang="en-US" sz="36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940301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اللہ! محمد وا ٓل محمد پر درود بھیج جیسا کہ تو نے ہمیں ان کے ذریعے ہدایت دی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A55E2B-7384-4253-81FE-2C4607A98EFB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2936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14500" y="1271552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72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72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90700" y="2713096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Alláh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altLang="en-US" sz="2800" i="1" dirty="0">
                <a:solidFill>
                  <a:srgbClr val="0070C0"/>
                </a:solidFill>
                <a:ea typeface="MS Mincho" pitchFamily="49" charset="-128"/>
              </a:rPr>
              <a:t>allāhumma ṣalli `alā muḥammadin wa āli muḥammad</a:t>
            </a: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 dirty="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الله! رحمت فرما محمد وآل</a:t>
            </a:r>
            <a:r>
              <a:rPr lang="en-GB" altLang="en-US" sz="4800" dirty="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)</a:t>
            </a:r>
            <a:r>
              <a:rPr lang="ar-SA" altLang="en-US" sz="4800" dirty="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ع</a:t>
            </a:r>
            <a:r>
              <a:rPr lang="en-GB" altLang="en-US" sz="4800" dirty="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(</a:t>
            </a:r>
            <a:r>
              <a:rPr lang="ar-SA" altLang="en-US" sz="4800" dirty="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محمد پر</a:t>
            </a:r>
            <a:r>
              <a:rPr lang="hi-IN" altLang="en-US" sz="4800" dirty="0">
                <a:solidFill>
                  <a:srgbClr val="000066"/>
                </a:solidFill>
                <a:latin typeface="Urdu Typesetting" panose="03020402040406030203" pitchFamily="66" charset="-78"/>
                <a:cs typeface="Alvi Nastaleeq" charset="0"/>
              </a:rPr>
              <a:t> 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286A39-0336-47B6-825B-20FFE32A26E8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62927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35688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مُحَمَّدٍ وَآلِ مُحَمَّدٍ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68684" y="332898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bless Muhammad and the Household of Muhammad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allahumma salli `ala muhammadin wa ali muhammadin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اللہ! محمد و آل محمد پر درود بھیج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D1B409-106D-4FCB-91C9-77439B635753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67197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080911" y="2211661"/>
            <a:ext cx="9801578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وَٱبْعَثْهُ مَقَاماً مَحْمُوداً يَغْبِطُهُ بِهِ ٱلأَوَّلُونَ وَٱلآخِرُونَ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914400" y="2994619"/>
            <a:ext cx="101346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send his a praiseworthy standing due to which all the past and the coming generations shall covet him.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wab`athhu maqaman mahmudan yaghbituhu bihi al-awwaluna wal-akhiruna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آنحضرت کو مقام محمود پر سرفراز فرما کہ اس سے پہلے پچھلیان پر رشک کرنے لگ جائیں۔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BC77CF-142F-4D1E-A3C0-4C5E4F41DE52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2168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257300" y="2007781"/>
            <a:ext cx="9677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6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عَلَىٰ مُحَمَّدٍ وَآلِهِ ٱلسَّلاَمُ كُلَّمَا طَلَعَتْ شَمْسٌ أَوْ غَرَبَتْ</a:t>
            </a:r>
            <a:br>
              <a:rPr lang="ur-PK" sz="6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834461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Upon Muhammad and his Household be peace whenever the sun rises and sets.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`ala muhammadin wa alihi alssalamu kullama tala`at shamsun aw gharabat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محمد اور ان کی آل(ع) پر سلام ہو جب تک سورج  کا طلوع و غروب ہو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C35F0F-86E8-4A0B-B14B-1FB045A6A368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55743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990600" y="2305051"/>
            <a:ext cx="9677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عَلَىٰ مُحَمَّدٍ وَآلِهِ ٱلسَّلاَمُ كُلَّمَا طَرَفَتْ عَيْنٌ أَوْ بَرَقَتْ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809044" y="3172600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Upon Muhammad and his Household be peace whenever an eye twinkles or glitters.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`ala muhammadin wa alihi alssalamu kullama tarafat `aynun aw baraqat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685800" y="4876840"/>
            <a:ext cx="1051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محمد اور ان کی آل(ع) پر سلام ہو جب تک آنکھ جھپکتی یا کھلتی رہے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75BC92-F2A5-464A-B350-8063479F939C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32653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32467" y="219494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عَلَىٰ مُحَمَّدٍ وَآلِهِ ٱلسَّلاَمُ كُلَّمَا ذُكِرَ ٱلسَّلاَمُ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035280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Upon Muhammad and his Household be peace whenever peace is mentioned.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`ala muhammadin wa alihi alssalamu kullama dhukira alssalamu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6482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محمد اور ان کی آل(ع) پر سلام ہو جب تک سلام کیا جاتا رہے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E83F5C-E51F-486E-AFD9-BE3E6E14ABF1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46113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85800" y="2163430"/>
            <a:ext cx="10820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عَلَىٰ مُحَمَّدٍ وَآلِهِ ٱلسَّلاَمُ كُلَّمَا سَبَّحَ ٱللَّهَ مَلَكٌ أَوْ قَدَّسَهُ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78431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Upon Muhammad and his Household be peace whenever an angel glorifies or exalts Allah.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`ala muhammadin wa alihi alssalamu kullama sabbaha allaha malakun aw qaddasahu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927578" y="4613989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محمد اور ان کی آل(ع) پر سلام ہو جب تک فرشتے اللہ کی تسبیح و تقدیس کرتے رہیں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00CCCD-CA31-43FB-B262-29E01B2726B5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3295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76400" y="2510631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السَّلاَمُ عَلَىٰ مُحَمَّدٍ وَآلِهِ فِي ٱلأَوَّلِينَ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4564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Peace be upon Muhammad and his Household among the past generations.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alssalamu `ala muhammadin wa alihi fi al-awwalina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محمد اور ان کی آل(ع) پر سلام ہو اولین میں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54C189-1765-49D8-B21E-BFBEB6E2B372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645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2060339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وَٱلسَّلاَمُ عَلَىٰ مُحَمَّدٍ وَآلِهِ فِي ٱلآخِرِينَ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884330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Peace be upon Muhammad and his Household among the last generations.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alssalamu `ala muhammadin wa alihi fi al-akhirina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محمد اور ان کی آل(ع) پر سلام ہو آخرین میں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D2FA1E-50F3-4B2B-852C-C5BEBCC1D0EA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39948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24000" y="2211226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وَٱلسَّلاَمُ عَلَىٰ مُحَمَّدٍ وَآلِهِ فِي ٱلدُّنْيَا وَٱلآخِرَةِ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098713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Peace be upon Muhammad and his Household in this world and in the Hereafter.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alssalamu `ala muhammadin wa alihi fi alddunya wal-akhirati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648201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محمد اور ان کی آل(ع پر سلام ہو دنیا اور آخرت میں۔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17624D-82D8-40FC-8085-FC3E78D4AE35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0462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554011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رَبَّ ٱلْبَلَدِ ٱلْحَرَامِ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32898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Lord of the Holy Town,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allahumma rabba albaladi alharami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اللہ! اے حرمت والے شہر مکہ کے رب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499134-B038-4573-9CD4-9D638F708FBB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0421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76400" y="1531939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8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ٱللَّـهِ ٱلرَّحْمَـٰنِ ٱلرَّحِيمِ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857501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All-beneficent, the All-merciful. 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altLang="en-US" sz="2800" i="1" dirty="0">
                <a:solidFill>
                  <a:srgbClr val="0070C0"/>
                </a:solidFill>
                <a:ea typeface="MS Mincho" pitchFamily="49" charset="-128"/>
              </a:rPr>
              <a:t>bis-mil-lāhir-raḥ- manir-raḥīm</a:t>
            </a: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 dirty="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عظیم اور دائمی رحمتوں والے خدا کے نام سے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C782B4-FBE0-4561-9C12-BA8679D18096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8238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39711" y="2082115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وَرَبَّ ٱلرُّكْنِ وَٱلْمَقَامِ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903316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Lord of the Rukn (Corner of Ka`bah) and the Maqam (Standing-place near Ka`bah),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rabba alrrukni walmaqami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68311" y="4681316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رکن اور مقام کے رب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74571F-AEC9-4151-94A5-E6F9B960470F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3287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24000" y="2098278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وَرَبَّ ٱلْحِلِّ وَٱلْحَرَامِ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95259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Lord of legality and sanctuary,</a:t>
            </a:r>
          </a:p>
          <a:p>
            <a:br>
              <a:rPr lang="en-US"/>
            </a:br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rabba alhill walharami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66900" y="4521837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اے حل و حرام کے رب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078090-3302-4B78-8652-6F7229EA8E4D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59010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38300" y="2551906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أَبْلِغْ مُحَمَّداً نَبِيَّكَ عَنَّا ٱلسَّلاَمَ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4564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(please do) convey our greetings to Muhammad, Your Prophet.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sv-SE" sz="2800" b="0" i="1">
                <a:solidFill>
                  <a:srgbClr val="0070C0"/>
                </a:solidFill>
                <a:effectLst/>
                <a:latin typeface="Lato"/>
              </a:rPr>
              <a:t>abligh muhammadan nabiyyaka `anna alssalama</a:t>
            </a:r>
            <a:br>
              <a:rPr lang="sv-SE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52600" y="4814887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اپنے نبی محمد کے حضور ہمارا سلام پہنچادے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D6A8E5-C729-4A94-9E35-96DB24534E5F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53999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38300" y="2285237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أَعْطِ مُحَمَّداً مِنَ ٱلْبَهَاءِ وَٱلنَّضْرَةِ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90700" y="276563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grant Muhammad brilliance, bloom,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allahumma a`ti muhammadan min albaha'i walnnadrati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13367" y="4704535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اللہ! محمد کو تابش، تازگی شادمانی،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9EEDB1-F667-4614-9B63-770576870E08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31785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71600" y="2344118"/>
            <a:ext cx="94488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وَٱلسُّرُورِ وَٱلْكَرَامَةِ وَٱلْغِبْطَةِ وَٱلْوَسِيلَةِ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3239" y="3079131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delight, honor, happiness, right of intervention,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603408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walssururi walkaramati walghibtati walwasilati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بزرگواری، فضیلت، وسیلہ،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6045EE-D87A-4514-8F27-B82B211C59B3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01782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2439327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وَٱلْمَنْزِلَةِ وَٱلْمَقَامِ وَٱلشَّرَفِ وَٱلرِّفْعَةِ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41786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(exalted) rank, (exalted) position, nobility, elevation,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walmanzilati walmaqami walshsharafi walrrif`ati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بلندی، مرتبہ، عزت، برتری 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B69ADB-5BE4-4552-BC5C-5E2F081B71F3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38413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305051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وَٱلشَّفَاعَةِ عِنْدَكَ يَوْمَ ٱلْقِيَامَةِ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06228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right of intercession before You on the Resurrection Day,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walshshafa`ati `indaka yawma alqiyamati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قیامت میں اپنے حضور شفاعت کرنے کا حق عطا فرما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0E8AB3-16A0-41D0-8124-2BC48C38A89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53093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71600" y="266403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أَفْضَلَ مَا تُعْطِي أَحَداً مِنْ خَلْقِكَ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365125"/>
            <a:ext cx="8686800" cy="1752600"/>
          </a:xfrm>
        </p:spPr>
        <p:txBody>
          <a:bodyPr/>
          <a:lstStyle/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in the best way You have ever granted to any of Your creations.</a:t>
            </a:r>
          </a:p>
          <a:p>
            <a:br>
              <a:rPr lang="en-US" sz="1600"/>
            </a:br>
            <a:endParaRPr lang="en-US" sz="28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752600" y="5869977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afdala ma tu`ti ahadan min khalqika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902994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0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اس سے زیادہ جو تو نے مخلوق میں سے کسی کو دیا</a:t>
            </a:r>
            <a:endParaRPr lang="ar-SA" altLang="en-US" sz="40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C4384D-EE84-471C-A3B5-02BCCF04878C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34181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24000" y="249396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وَأَعْطِ مُحَمَّداً فَوْقَ مَا تُعْطِي ٱلْخَلاَئِقَ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09220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(Please) grant Muhammad more than what You grant Your creatures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it-IT" sz="2800" b="0" i="1">
                <a:solidFill>
                  <a:srgbClr val="0070C0"/>
                </a:solidFill>
                <a:effectLst/>
                <a:latin typeface="Lato"/>
              </a:rPr>
              <a:t>wa a`ti muhammadan fawqa ma tu`ti alkhala'iqa</a:t>
            </a:r>
            <a:br>
              <a:rPr lang="it-IT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عطا فرما محمد کو اس سے فوقیت جو بھلائی تو نے مخلوق کو دی ہے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DC482C-3F35-4A28-9DFE-B9DD75606C64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90373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76400" y="2162735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مِنَ ٱلْخَيْرِ أَضْعَافاً كَثِيرَةً لاَ يُحْصِيهَا غَيْرُكَ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95259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with many folds of goodness that none can count save You.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min alkhayri ad`afan kathiratan la yuhsiha ghayruka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آنحضرت کو کئی گنا زیادہ دے جسے بجز تیرے کوئی شمار نہ کرسکے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CB9C57-29DF-4C0F-9796-4F70E382727D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6352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76400" y="200130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إِنَّ ٱللَّهَ وَمَلاَئِكَتَهُ يُصَلُّونَ عَلَىٰ ٱلنَّبِيِّ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67414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Verily, Allah and His angels send blessings to the Prophet.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6136677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800" b="0" i="1">
                <a:solidFill>
                  <a:srgbClr val="0070C0"/>
                </a:solidFill>
                <a:effectLst/>
                <a:latin typeface="Lato"/>
              </a:rPr>
              <a:t>inna allaha wa mala'ikatahu yusalluna `ala alnnabiyyi</a:t>
            </a:r>
            <a:br>
              <a:rPr lang="fi-FI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بے شک اللہ اوراس کے فرشتے درود بھیجتے ہیں نبی پاک پر 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E91CB2-5544-47C4-8B80-166BA335D8D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96491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71600" y="2275638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مُحَمَّدٍ وَآلِ مُحَمَّدٍ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869363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bless Muhammad and the Household of Muhammad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allahumma salli `ala muhammadin wa ali muhammadin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724401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اللہ! محمد و آل محمد پر درود بھیج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86E832-07BD-4E63-8558-E92F4C4A65DC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48937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36889" y="2483623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أَطْيَبَ وَأَطْهَرَ وَأَزْكَىٰ وَأَنْمَىٰ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18636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with the most excellent, purest, most increasing, most growing,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pl-PL" sz="2800" b="0" i="1">
                <a:solidFill>
                  <a:srgbClr val="0070C0"/>
                </a:solidFill>
                <a:effectLst/>
                <a:latin typeface="Lato"/>
              </a:rPr>
              <a:t>atyaba wa athara wa azka wa anma</a:t>
            </a:r>
            <a:br>
              <a:rPr lang="pl-PL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پاک تر پاکیزہ تر عمدہ بہترین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5FA078-86B8-42E1-85F6-BD237D6FA515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90938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2536152"/>
            <a:ext cx="11201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وَأَفْضَلَ مَا صَلَّيْتَ عَلَىٰ أَحَدٍ مِنَ ٱلأَوَّلِينَ وَٱلآخِرِينَ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333500" y="3129877"/>
            <a:ext cx="96774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best blessings that You have ever conferred on anyone from the past and the coming generations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869977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afdala ma sallayta `ala ahadin min al-awwalina wal-akhirina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زیادہ اس سے جو درود تو نے اگلے پچھلے لوگوں میں کسی پر بھیجا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E6EEBC-764B-4F93-8242-5185A128BB43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70316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97378" y="2212985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وَعَلَىٰ أَحَدٍ مِنْ خَلْقِكَ يَا أَرْحَمَ ٱلرَّاحِمِينَ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951142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on anyone of Your created beings. O most Merciful of all those who show mercy!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930177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800" b="0" i="1">
                <a:solidFill>
                  <a:srgbClr val="0070C0"/>
                </a:solidFill>
                <a:effectLst/>
                <a:latin typeface="Lato"/>
              </a:rPr>
              <a:t>wa `ala ahadin min khalqika ya arhama alrrahimina</a:t>
            </a:r>
            <a:br>
              <a:rPr lang="fi-FI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اپنی مخلوق میں سے کسی پر بھیجا ہے اے سب سے زیادہ رحم کرنے والے۔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E1081A-F9E7-4074-A996-2F86CD9C09E7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01564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76400" y="246856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عَلِيٍّ أَمِيرِ ٱلْمُؤْمِنِينَ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32898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`Ali, the Commander of the Believers,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800" b="0" i="1">
                <a:solidFill>
                  <a:srgbClr val="0070C0"/>
                </a:solidFill>
                <a:effectLst/>
                <a:latin typeface="Lato"/>
              </a:rPr>
              <a:t>allahumma salli `ala `aliyyin amiri almu'minina</a:t>
            </a:r>
            <a:br>
              <a:rPr lang="fi-FI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799014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اللہ امیرالمومنین حضرت علی(ع) پر رحمت فرما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13356D-2CE8-40C3-A32E-7E59C6005BA8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76876"/>
      </p:ext>
    </p:extLst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77622" y="266486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وَوَالِ مَنْ وَالاَهُ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429000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supporter of any one who supports him,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wali man walahu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ان کے دوست سے دوستی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BE4F38-BE46-406B-81C4-F6D55732E387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86492"/>
      </p:ext>
    </p:extLst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2400" y="2437695"/>
            <a:ext cx="11430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وَعَادِ مَنْ عَادَاهُ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75748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enemy of any one who provoke his enmity,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`adi man `adahu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905000" y="4580819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دشمن سے دشمنی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50DEF1-DB04-4608-BB19-F22CA819F36D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01079"/>
      </p:ext>
    </p:extLst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76400" y="249396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وَضَاعِفِ ٱلعَذَابَ عَلَىٰ مَنْ شَرِكَ فِي دَمِهِ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32898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inflict double chastisement on any one who had a hand in the shedding of his blood.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da`if al`adhaba `ala man sharika fi damihi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قتل میں شریک پر دوچند عذاب نازل کر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B74448-56DC-4AB6-9A66-9476AAA1831F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65645"/>
      </p:ext>
    </p:extLst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762000" y="2094862"/>
            <a:ext cx="10287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6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فَاطِمَةَ بِنْتِ نَبِيِّكَ مُحَمَّدٍ عَلَيْهِ وَآلِهِ ٱلسَّلاَمُ</a:t>
            </a:r>
            <a:br>
              <a:rPr lang="ur-PK" sz="6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688587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Fatimah, the daughter of Your Prophet Muhammad, peace be upon him and his Household,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salli `ala fatimata binti nabiyyika muhammadin `alayhi wa alihi alssalamu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اللہ! اپنے نبی محمد کی دختر فاطمہ(ع) پر رحمت فرما</a:t>
            </a:r>
            <a:r>
              <a:rPr lang="en-US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</a:t>
            </a:r>
            <a:r>
              <a:rPr lang="ur-PK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کہ آنحضرت اور ان کی آل(ع) پر سلام ہو 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F34DE0-047D-459D-86D1-3F78232CC7A1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90933"/>
      </p:ext>
    </p:extLst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14500" y="2349219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وَوَالِ مَنْ وَالاَهَا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701653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supporter of those who support her,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wali man walaha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77417" y="433623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ان کے دوست سے دوستی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70695D-0B70-4AC1-AB54-1A741F326D00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5062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15633" y="2171701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أَيُّهَا ٱلَّذِينَ آمَنُوٱ صَلُّوٱ عَلَيْهِ وَسَلِّمُوٱ تَسْلِيماً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91833" y="2963863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you who believe, Call for Divine blessings on him and salute him with a becoming salutation.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ya ayyuha alladhina amanu sallu `alayhi wa sallmu tasliman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تو اے وہ لوگو جو ایمان لائے ہو تم بھی ان پر درود بھیجو اور سلام جو سلام کا حق ہے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A7B2D4-233F-41CF-9394-340E46134D32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51092"/>
      </p:ext>
    </p:extLst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69156" y="2670177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وَعَادِ مَنْ عَادَاهَا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32898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enemy of him who provoke her enmity,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`adi man `adaha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دشمن سے دشمنی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AEE90F-4C63-4BC0-8DC7-31A9C79C6165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87469"/>
      </p:ext>
    </p:extLst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14500" y="2559997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وَضَاعِفِ ٱلْعَذَابَ عَلَىٰ مَنْ ظَلَمَهَا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06228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inflict double chastisement on those who wronged her,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da`if al`adhaba `ala man zalamaha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631531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پر ظلم کرنے والے کے عذاب کو دو چند کر دے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F09F86-0AEE-4695-83D7-EE0F5FBA2701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89654"/>
      </p:ext>
    </p:extLst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512732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وَٱلعَنْ مَنْ آذَىٰ نَبِيَّكَ فِيهَا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72097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curse those who injured Your Prophet as they injured her.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wal`an man adha nabiyyaka fiha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572001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لعنت کر جس نے فاطمہ(ع) کے بارے میں تیرے نبی کو ستایا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A5BCAD-2FF2-4C50-ABA9-3ED51BE1C2E3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38685"/>
      </p:ext>
    </p:extLst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571500" y="2558441"/>
            <a:ext cx="11049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ٱلْحَسَنِ وَٱلْحُسَيْنِ إِمَامَيِ ٱلْمُسْلِمِينَ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152166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al-Hasan and al-Husayn, the two leaders of the Muslims,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salli `ala alhasani walhusayni imamay almuslimina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اے اللہ! حسن(ع) و حسین(ع) پر رحمت فرما جو مسلمانوں کے دو امام(ع) ہیں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D177DA-4356-48DB-8A42-8B0CC5227A62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04450"/>
      </p:ext>
    </p:extLst>
  </p:cSld>
  <p:clrMapOvr>
    <a:masterClrMapping/>
  </p:clrMapOvr>
  <p:transition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62993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وَوَالِ مَنْ وَالاَهُمَا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09995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supporter of any one who supports them,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790700" y="5869977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wali man walahuma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ان دونوں کے دوست سے دوستی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0E6F88-4EED-4A22-AE77-7336CD039AE2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46303"/>
      </p:ext>
    </p:extLst>
  </p:cSld>
  <p:clrMapOvr>
    <a:masterClrMapping/>
  </p:clrMapOvr>
  <p:transition>
    <p:fad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19956" y="2457451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وَعَادِ مَنْ عَادَاهُمَا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75748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enemy of any one who provoke their enmity,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`adi man `adahuma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دشمن سے دشمنی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46043C-0950-4E4B-A3A4-96598003BB0C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57350"/>
      </p:ext>
    </p:extLst>
  </p:cSld>
  <p:clrMapOvr>
    <a:masterClrMapping/>
  </p:clrMapOvr>
  <p:transition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381000" y="1600646"/>
            <a:ext cx="107442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وَضَاعِفِ ٱلْعَذَابَ عَلَىٰ مَنْ شَرِكَ فِي دِمَائِهِمَا</a:t>
            </a: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16206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inflict double chastisement on any one who had a hand in the shedding of their blood.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951242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da`if al`adhaba `ala man sharika fi dima'ihima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اور جنہوں نے انکا خون بہانے میں شرکت کی انکا عذاب دوچند کردے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2B2C48-58E2-42BB-AD3F-C8523472B384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47766"/>
      </p:ext>
    </p:extLst>
  </p:cSld>
  <p:clrMapOvr>
    <a:masterClrMapping/>
  </p:clrMapOvr>
  <p:transition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762000" y="1398588"/>
            <a:ext cx="97536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عَلِيِّ بْنِ ٱلْحُسَيْنِ إِمَامِ ٱلْمُسْلِمِينَ</a:t>
            </a: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89207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`Ali ibn al-Husayn, the leader of Muslims,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6019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salli `ala `aliyyi ibni alhusayni imami almuslimina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اے اللہ! علی(ع) بن الحسین(ع) پر رحمت فرما جو مسلمانوں کے امام ہیں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F6E4FC-3C80-4E78-B482-7CBD35CC6FE1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36549"/>
      </p:ext>
    </p:extLst>
  </p:cSld>
  <p:clrMapOvr>
    <a:masterClrMapping/>
  </p:clrMapOvr>
  <p:transition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476378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وَوَالِ مَنْ وَالاَهُ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110706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supporter of any one who supports him,</a:t>
            </a:r>
          </a:p>
          <a:p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752600" y="6019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wali man walahu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ان کے دوست سے دوستی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F8040E-4BE8-439F-B1D4-2BD66595EE0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24826"/>
      </p:ext>
    </p:extLst>
  </p:cSld>
  <p:clrMapOvr>
    <a:masterClrMapping/>
  </p:clrMapOvr>
  <p:transition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676399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وَعَادِ مَنْ عَادَاهُ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4564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enemy of any one who invokes his enmity,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`adi man `adahu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دشمن سے دشمنی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88C031-BBA8-476F-A3E9-C4FF87BE3903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7154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24000" y="235688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لَبَّيْكَ يَا رَبِّ وَسَعْدَيْكَ وَسُبْحَانَكَ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84206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Here I am at Your service, my Lord! Doing that which pleases You, and glory be to You.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labbayka ya rabbi wa sa`dayka wa subhanaka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حاضر ہوں اے پروردگار تیرے سامنے اور تو سعادت کامالک اور پاک تر ہے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E320DD-B57E-4EB8-A252-F6C497C5731B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10117"/>
      </p:ext>
    </p:extLst>
  </p:cSld>
  <p:clrMapOvr>
    <a:masterClrMapping/>
  </p:clrMapOvr>
  <p:transition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612568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وَضَاعِفِ ٱلْعَذَابَ عَلَىٰ مَنْ ظَلَمَهُ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828800" y="301785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inflict double chastisement upon any one who wronged him.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da`if al`adhaba `ala man zalamahu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جنہوں نے آپ پر ظلم ڈھایا اور ان کا عذاب دو چند کر دے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487040-7752-4D48-AF73-4681230D2FFF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29235"/>
      </p:ext>
    </p:extLst>
  </p:cSld>
  <p:clrMapOvr>
    <a:masterClrMapping/>
  </p:clrMapOvr>
  <p:transition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520427"/>
            <a:ext cx="96012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مُحَمَّدِ بْنِ عَلِيٍّ إِمَامِ ٱلْمُسْلِمِينَ</a:t>
            </a: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914891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Muhammad ibn `Ali, the leader of Muslims,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salli `ala muhammadi bni `aliyyin imami almuslimina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اے اللہ! محمد(ع)بن علی(ع) پر رحمت فرما جو مسلمانوں کے امام ہیں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F7CCA4-1025-490C-9DFB-0A7FA096E40D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55792"/>
      </p:ext>
    </p:extLst>
  </p:cSld>
  <p:clrMapOvr>
    <a:masterClrMapping/>
  </p:clrMapOvr>
  <p:transition>
    <p:fad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6002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وَوَالِ مَنْ وَالاَهُ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4564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supporter of any one who supports him,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wali man walahu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6482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ان کے دوست سے دوستی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528B31-3A98-4EDB-A54A-D4D63B208B9C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67162"/>
      </p:ext>
    </p:extLst>
  </p:cSld>
  <p:clrMapOvr>
    <a:masterClrMapping/>
  </p:clrMapOvr>
  <p:transition>
    <p:fad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561397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وَعَادِ مَنْ عَادَاهُ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04685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enemy of any one who invokes his enmity,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`adi man `adahu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دشمن سے دشمنی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7A16D6-75EB-487A-B50C-51EF5BF162A1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55445"/>
      </p:ext>
    </p:extLst>
  </p:cSld>
  <p:clrMapOvr>
    <a:masterClrMapping/>
  </p:clrMapOvr>
  <p:transition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64005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وَضَاعِفِ ٱلْعَذَابَ عَلَىٰ مَنْ ظَلَمَهُ</a:t>
            </a: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971801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inflict double chastisement upon any one who wronged him.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da`if al`adhaba `ala man zalamahu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724401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جنہوں نے آپ پر ظلم کیا ان کا عذاب دوچند کردے۔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B39E6C-8C64-4F2E-83FE-24821AABCB05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75555"/>
      </p:ext>
    </p:extLst>
  </p:cSld>
  <p:clrMapOvr>
    <a:masterClrMapping/>
  </p:clrMapOvr>
  <p:transition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782606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جَعْفَرِ بْنِ مُحَمَّدٍ إِمَامِ ٱلْمُسْلِمِينَ</a:t>
            </a: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4564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Ja`far ibn Muhammad, the leader of Muslims,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allahumma salli `ala ja`fari bni muhammadin imami almuslimina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اے اللہ! جعفر(ع) بن محمد(ع) پر رحمت فرما جو مسلمانوں کے امام ہیں 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D3CD6D-1FB0-479F-8636-1DDCC9E7B14B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43983"/>
      </p:ext>
    </p:extLst>
  </p:cSld>
  <p:clrMapOvr>
    <a:masterClrMapping/>
  </p:clrMapOvr>
  <p:transition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414985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وَوَالِ مَنْ وَالاَهُ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096691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supporter of any one who supports him,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  <a:cs typeface="Arabic Typesetting" panose="03020402040406030203" pitchFamily="66" charset="-78"/>
              </a:rPr>
              <a:t>wa wali man walahu</a:t>
            </a:r>
            <a:br>
              <a:rPr lang="en-US" sz="2400">
                <a:solidFill>
                  <a:srgbClr val="0070C0"/>
                </a:solidFill>
                <a:latin typeface="Lato"/>
                <a:cs typeface="Arabic Typesetting" panose="03020402040406030203" pitchFamily="66" charset="-78"/>
              </a:rPr>
            </a:br>
            <a:endParaRPr lang="fi-FI" altLang="en-US" sz="4000" b="1" i="1" dirty="0">
              <a:solidFill>
                <a:srgbClr val="0070C0"/>
              </a:solidFill>
              <a:latin typeface="Lato"/>
              <a:ea typeface="MS Mincho" pitchFamily="49" charset="-128"/>
              <a:cs typeface="Arabic Typesetting" panose="03020402040406030203" pitchFamily="66" charset="-7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69533" y="4534091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دوست سے دوستی رکھ 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E4F7B7-28E8-48D8-B428-FB1B877F9FCF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02108"/>
      </p:ext>
    </p:extLst>
  </p:cSld>
  <p:clrMapOvr>
    <a:masterClrMapping/>
  </p:clrMapOvr>
  <p:transition>
    <p:fad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533400" y="1520122"/>
            <a:ext cx="11201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وَعَادِ مَنْ عَادَاهُ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915196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enemy of any one who invokes his enmity,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`adi man `adahu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648201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دشمن سے دشمنی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ADFFC8-51DA-4309-88E5-B5C169DF26A5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58032"/>
      </p:ext>
    </p:extLst>
  </p:cSld>
  <p:clrMapOvr>
    <a:masterClrMapping/>
  </p:clrMapOvr>
  <p:transition>
    <p:fad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914400" y="1391444"/>
            <a:ext cx="99822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وَضَاعِفِ ٱلْعَذَابَ عَلَىٰ مَنْ ظَلَمَهُ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59467" y="2947767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inflict double chastisement upon any one who wronged him.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702439" y="6109097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da`if al`adhaba `ala man zalamahu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جہنوں نے آپ پر ظلم کیا ان کا عذاب دوچند کردے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2C3335-D05E-4F35-AF94-89F4C7468DE5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35680"/>
      </p:ext>
    </p:extLst>
  </p:cSld>
  <p:clrMapOvr>
    <a:masterClrMapping/>
  </p:clrMapOvr>
  <p:transition>
    <p:fade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104900" y="2302451"/>
            <a:ext cx="99822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مُوسَىٰ بْنِ جَعْفَرٍ إِمَامِ ٱلْمُسْلِمِينَ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981200" y="3037464"/>
            <a:ext cx="8686800" cy="1752600"/>
          </a:xfrm>
        </p:spPr>
        <p:txBody>
          <a:bodyPr/>
          <a:lstStyle/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O Allah, (please do) send blessings to Musa ibn Ja`far, the leader of Muslims,</a:t>
            </a:r>
          </a:p>
          <a:p>
            <a:br>
              <a:rPr lang="en-US" sz="1600"/>
            </a:br>
            <a:endParaRPr lang="en-US" sz="28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943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allahumma salli `ala musa bni ja`farin imami almuslimina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724401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اے اللہ! موسیٰ(ع) بن جعفر(ع) پر رحمت فرما جو مسلمانوں کے امام ہیں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C20574-AAE0-4042-8A59-E072C132BAEA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2288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71263" y="2323309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مُحَمَّدٍ وَآلِ مُحَمَّدٍ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857737" y="2727563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bless Muhammad and the Household of Muhammad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6019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allahumma salli `ala muhammadin wa ali muhammadin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معبود! محمد و آل محمد پر درود بھیج 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F4AA7B-B550-4F27-98BF-C299D4D57840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10076"/>
      </p:ext>
    </p:extLst>
  </p:cSld>
  <p:clrMapOvr>
    <a:masterClrMapping/>
  </p:clrMapOvr>
  <p:transition>
    <p:fade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1656913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وَوَالِ مَنْ وَالاَهُ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32898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supporter of any one who supports him,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wali man walahu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ان کے دوست سے دوستی رکھ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20769"/>
      </p:ext>
    </p:extLst>
  </p:cSld>
  <p:clrMapOvr>
    <a:masterClrMapping/>
  </p:clrMapOvr>
  <p:transition>
    <p:fade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268005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وَعَادِ مَنْ عَادَاهُ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04785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enemy of any one who invokes his enmity,</a:t>
            </a:r>
          </a:p>
          <a:p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`adi man `adahu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دشمن سے دشمنی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38306"/>
      </p:ext>
    </p:extLst>
  </p:cSld>
  <p:clrMapOvr>
    <a:masterClrMapping/>
  </p:clrMapOvr>
  <p:transition>
    <p:fade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800100" y="1747285"/>
            <a:ext cx="99822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وَضَاعِفِ ٱلْعَذَابَ عَلَىٰ مَنْ شَرِكَ فِي دَمِهِ</a:t>
            </a: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7800" y="306228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inflict double chastisement upon any one who had hand in the shedding of his blood.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b="0" i="1">
                <a:solidFill>
                  <a:srgbClr val="0070C0"/>
                </a:solidFill>
                <a:effectLst/>
                <a:latin typeface="Lato"/>
              </a:rPr>
              <a:t>wa da`if al`adhaba `ala man sharika fi damihi</a:t>
            </a:r>
            <a:br>
              <a:rPr lang="en-US">
                <a:solidFill>
                  <a:srgbClr val="0070C0"/>
                </a:solidFill>
              </a:rPr>
            </a:br>
            <a:endParaRPr lang="fi-FI" altLang="en-US" sz="48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جنہوں نے آپ کا خون بہانے میں شرکت کی ان کا عذاب دو چند کردے 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67064"/>
      </p:ext>
    </p:extLst>
  </p:cSld>
  <p:clrMapOvr>
    <a:masterClrMapping/>
  </p:clrMapOvr>
  <p:transition>
    <p:fade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1727198"/>
            <a:ext cx="97536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عَلِيِّ بْنِ مُوسَىٰ إِمَامِ ٱلْمُسْلِمِينَ</a:t>
            </a: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981200" y="309098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`Ali ibn Musa, the leader of Muslims,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allahumma salli `ala `aliyyi bni musa imami almuslimina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اللہ ! علی(ع) بن موسیٰ(ع) پر رحمت فرما جو مسلمانوں کے امام ہیں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771"/>
      </p:ext>
    </p:extLst>
  </p:cSld>
  <p:clrMapOvr>
    <a:masterClrMapping/>
  </p:clrMapOvr>
  <p:transition>
    <p:fade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76400" y="1540967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وَوَالِ مَنْ وَالاَهُ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08336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supporter of any one who supports him,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wali man walahu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61709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ان کے دوست سے دوستی رکھ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70642"/>
      </p:ext>
    </p:extLst>
  </p:cSld>
  <p:clrMapOvr>
    <a:masterClrMapping/>
  </p:clrMapOvr>
  <p:transition>
    <p:fade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268005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وَعَادِ مَنْ عَادَاهُ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290015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enemy of any one who invokes his enmity,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`adi man `adahu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دشمن سے دشمنی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09199"/>
      </p:ext>
    </p:extLst>
  </p:cSld>
  <p:clrMapOvr>
    <a:masterClrMapping/>
  </p:clrMapOvr>
  <p:transition>
    <p:fade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89495" y="1676399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وَضَاعِفِ ٱلْعَذَابَ عَلَىٰ مَنْ شَرِكَ فِي دَمِهِ</a:t>
            </a: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524000" y="3084866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inflict double chastisement upon any one who had a hand in the shedding of his blood.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752600" y="597253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da`if al`adhaba `ala man sharika fi damihi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اور جنہوں نے آپ کا خون بہانے میں شرکت کی ان کا عذاب دوچند کردے 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2178"/>
      </p:ext>
    </p:extLst>
  </p:cSld>
  <p:clrMapOvr>
    <a:masterClrMapping/>
  </p:clrMapOvr>
  <p:transition>
    <p:fade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257300" y="1438276"/>
            <a:ext cx="98298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مُحَمَّدِ بْنِ عَلِيٍّ إِمَامِ ٱلْمُسْلِمِينَ</a:t>
            </a: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828800" y="306228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Muhammad ibn `Ali, the leader of Muslims,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salli `ala muhammadi bni `aliyyin imami almuslimina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الله ! علی (ع)بن محمد(ع) پر رحمت فرما کہ جو مسلمانوں کے امام ہی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85508"/>
      </p:ext>
    </p:extLst>
  </p:cSld>
  <p:clrMapOvr>
    <a:masterClrMapping/>
  </p:clrMapOvr>
  <p:transition>
    <p:fade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90700" y="1614841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وَوَالِ مَنْ وَالاَهُ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09279" y="348226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supporter of any one who supports him,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wali man walahu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ان کے دوست سے دوستی رکھ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86351"/>
      </p:ext>
    </p:extLst>
  </p:cSld>
  <p:clrMapOvr>
    <a:masterClrMapping/>
  </p:clrMapOvr>
  <p:transition>
    <p:fade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268005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وَعَادِ مَنْ عَادَاهُ</a:t>
            </a: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290015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enemy of any one who invokes his enmity,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`adi man `adahu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دشمن سے دشمنی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7682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35299" y="2334683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وَبَارِكْ عَلَىٰ مُحَمَّدٍ وَآلِ مُحَمَّدٍ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21734" y="306228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send blessings to Muhammad and the Household of Muhammad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barik `ala muhammadin wa ali muhammadin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749599" y="4631531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محمد و آل محمد پر برکت نازل فرما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424CB4-97B0-430B-A069-43B6BB5ACB00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64388"/>
      </p:ext>
    </p:extLst>
  </p:cSld>
  <p:clrMapOvr>
    <a:masterClrMapping/>
  </p:clrMapOvr>
  <p:transition>
    <p:fade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1268005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وَضَاعِفِ ٱلْعَذَابَ عَلَىٰ مَنْ ظَلَمَهُ</a:t>
            </a: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947843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inflict double chastisement upon any one who wronged him.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da`if al`adhaba `ala man zalamahu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جنہوں نے آپ (ع) پر ظلم کیا ان کا عذاب دو چند کر دے 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48124"/>
      </p:ext>
    </p:extLst>
  </p:cSld>
  <p:clrMapOvr>
    <a:masterClrMapping/>
  </p:clrMapOvr>
  <p:transition>
    <p:fade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1684866"/>
            <a:ext cx="96012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عَلِيِّ بْنِ مُحَمَّدٍ إِمَامِ ٱلْمُسْلِمِينَ</a:t>
            </a: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862667" y="324564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`Ali ibn Muhammad, the leader of Muslims,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allahumma salli `ala `aliyyi bni muhammadin imami almuslimina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الله! علی(ع) بن محمد(ع) پر رحمت فرما جو مسلمانوں کے امام ہیں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20097"/>
      </p:ext>
    </p:extLst>
  </p:cSld>
  <p:clrMapOvr>
    <a:masterClrMapping/>
  </p:clrMapOvr>
  <p:transition>
    <p:fade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2498702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وَوَالِ مَنْ وَالاَهُ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06228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supporter of any one who supports him,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wali man walahu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ان کے دوست سے دوستی رکھ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58464"/>
      </p:ext>
    </p:extLst>
  </p:cSld>
  <p:clrMapOvr>
    <a:masterClrMapping/>
  </p:clrMapOvr>
  <p:transition>
    <p:fade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2480482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وَعَادِ مَنْ عَادَاهُ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875697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enemy of any one who invokes his enmity,</a:t>
            </a: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`adi man `adahu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742742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دشمن سے دشمنی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48711"/>
      </p:ext>
    </p:extLst>
  </p:cSld>
  <p:clrMapOvr>
    <a:masterClrMapping/>
  </p:clrMapOvr>
  <p:transition>
    <p:fade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2155608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وَضَاعِفِ ٱلْعَذَابَ عَلَىٰ مَنْ ظَلَمَهُ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947843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inflict double chastisement upon any one who wronged him.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da`if al`adhaba `ala man zalamahu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جنہوں آپ (ع) پر ظلم کیا ان کا عذاب دو چند کر دے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18616"/>
      </p:ext>
    </p:extLst>
  </p:cSld>
  <p:clrMapOvr>
    <a:masterClrMapping/>
  </p:clrMapOvr>
  <p:transition>
    <p:fade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219200" y="2203859"/>
            <a:ext cx="97536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ٱلْحَسَنِ بْنِ عَلِيٍّ إِمَامِ ٱلْمُسْلِمِينَ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057400" y="2933227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al-Hasan ibn `Ali, the leader of Muslims,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6055905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salli `ala alhasani bni `aliyyin imami almuslimina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اے الله ! حسن(ع) بن علی(ع) پر رحمت فرما جو مسلمانوں کے امام ہیں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64103"/>
      </p:ext>
    </p:extLst>
  </p:cSld>
  <p:clrMapOvr>
    <a:masterClrMapping/>
  </p:clrMapOvr>
  <p:transition>
    <p:fade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22098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وَوَالِ مَنْ وَالاَهُ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3435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supporter of any one who supports him,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wali man walahu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ان کے دوست سے دوستی رکھ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07379"/>
      </p:ext>
    </p:extLst>
  </p:cSld>
  <p:clrMapOvr>
    <a:masterClrMapping/>
  </p:clrMapOvr>
  <p:transition>
    <p:fade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2420889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وَعَادِ مَنْ عَادَاهُ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067932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enemy of any one who invokes his enmity,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`adi man `adahu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دشمن سے دشمنی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32357"/>
      </p:ext>
    </p:extLst>
  </p:cSld>
  <p:clrMapOvr>
    <a:masterClrMapping/>
  </p:clrMapOvr>
  <p:transition>
    <p:fade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752600" y="235688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وَضَاعِفِ ٱلْعَذَابَ عَلَىٰ مَنْ ظَلَمَهُ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956443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inflict double chastisement upon any one who wronged him.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da`if al`adhaba `ala man zalamahu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جنہوں نے آپ پر ظلم کیا ان کا عذاب دو چند کر دے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2053"/>
      </p:ext>
    </p:extLst>
  </p:cSld>
  <p:clrMapOvr>
    <a:masterClrMapping/>
  </p:clrMapOvr>
  <p:transition>
    <p:fade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066800" y="2133600"/>
            <a:ext cx="9677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ٱلْخَلَفِ مِنْ بَعْدِهِ إِمَامِ ٱلْمُسْلِمِينَ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95854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the Successor after him, the leader of Muslims,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salli `ala alkhalafi min ba`dihi imami almuslimina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اے الله ان کے ما بعد جانشین پر رحمت فرماجو مسلمانوں کے امام ہیں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7025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025189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كَمَا صَلَّيْتَ وَبَارَكْتَ عَلَىٰ إِبْرَاهِيمَ وَآلِ إِبْرَاهِيمَ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2611714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just as You have blessed and conferred benedictions upon (Prophet) Abraham and the Household of Abraham.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6019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kama sallayta wa barakta `ala ibrahima wa ali ibrahima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66900" y="4869776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جیسا کہ تو نے جناب ابراہیم(ع) اور آل ابراہیم(ع) پر درود بھیجا</a:t>
            </a:r>
            <a:r>
              <a:rPr lang="en-US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</a:t>
            </a: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برکت نازل کی 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123D60-B186-40DB-AFC0-01580BE16DF2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56018"/>
      </p:ext>
    </p:extLst>
  </p:cSld>
  <p:clrMapOvr>
    <a:masterClrMapping/>
  </p:clrMapOvr>
  <p:transition>
    <p:fade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235688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وَوَالِ مَنْ وَالاَهُ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828800" y="309615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supporter of any one who supports him,</a:t>
            </a:r>
          </a:p>
          <a:p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wali man walahu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48556" y="4665386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ان کے دوست سے دوستی رکھ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38663"/>
      </p:ext>
    </p:extLst>
  </p:cSld>
  <p:clrMapOvr>
    <a:masterClrMapping/>
  </p:clrMapOvr>
  <p:transition>
    <p:fade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235688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وَعَادِ مَنْ عَادَاهُ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42533" y="3039710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be the enemy of any one who invokes his enmity,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`adi man `adahu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اور ان کے دشمن سے دشمنی رکھ</a:t>
            </a:r>
            <a:endParaRPr lang="ar-SA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43198"/>
      </p:ext>
    </p:extLst>
  </p:cSld>
  <p:clrMapOvr>
    <a:masterClrMapping/>
  </p:clrMapOvr>
  <p:transition>
    <p:fade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588911" y="2612472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وَعَجِّلْ فَرَجَهُ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571978" y="3328989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expedite his Relief.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 `ajjil farajahu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اور ان کے ظہور میں جلدی فرما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23071"/>
      </p:ext>
    </p:extLst>
  </p:cSld>
  <p:clrMapOvr>
    <a:masterClrMapping/>
  </p:clrMapOvr>
  <p:transition>
    <p:fade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210883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72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ٱلْقَاسِمِ وَٱلطَّاهِرِ ٱبْنَيْ نَبِيِّكَ</a:t>
            </a:r>
            <a:br>
              <a:rPr lang="ur-PK" sz="72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19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88328" y="3036566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al-Qasim and al-Tahir, the two sons of Your Prophet.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salli `ala alqasimi walttahiri ibnay nabiyyika</a:t>
            </a:r>
            <a:br>
              <a:rPr lang="en-US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اے الله جناب قاسم (ع)و جناب طاہر (ع)پر رحمت فرما جو تیرے نبی کے بیٹے ہیں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81844"/>
      </p:ext>
    </p:extLst>
  </p:cSld>
  <p:clrMapOvr>
    <a:masterClrMapping/>
  </p:clrMapOvr>
  <p:transition>
    <p:fade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828800" y="230637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رُقَيَّةَ بِنْتِ نَبِيِّكَ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041386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Ruqayyah, the daughter of Your Prophet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800" b="0" i="1">
                <a:solidFill>
                  <a:srgbClr val="0070C0"/>
                </a:solidFill>
                <a:effectLst/>
                <a:latin typeface="Lato"/>
              </a:rPr>
              <a:t>allahumma salli `ala ruqayyata binti nabiyyika</a:t>
            </a:r>
            <a:br>
              <a:rPr lang="fi-FI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اے الله ! رقیہ پر رحمت فرما جو تیرے نبی کی پا</a:t>
            </a:r>
            <a:r>
              <a:rPr lang="ar-OM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ك</a:t>
            </a: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بیٹی ہیں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76766"/>
      </p:ext>
    </p:extLst>
  </p:cSld>
  <p:clrMapOvr>
    <a:masterClrMapping/>
  </p:clrMapOvr>
  <p:transition>
    <p:fade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235688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وَٱلعَنْ مَنْ آذَىٰ نَبِيَّكَ فِيهَا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9222" y="304785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curse those who injured Your Prophet through wronging her.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wal`an man adha nabiyyaka fiha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اور لعنت کر اس پر جس نے ان کے بارے میں تیرے نبی کو ستایا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38085"/>
      </p:ext>
    </p:extLst>
  </p:cSld>
  <p:clrMapOvr>
    <a:masterClrMapping/>
  </p:clrMapOvr>
  <p:transition>
    <p:fade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22098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0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أُمِّ كُلْثُومَ بِنْتِ نَبِيِّكَ</a:t>
            </a:r>
            <a:br>
              <a:rPr lang="ur-PK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39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38300" y="3108325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Umm-Kulthum, the daughter of Your Prophet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400" b="0" i="1">
                <a:solidFill>
                  <a:srgbClr val="0070C0"/>
                </a:solidFill>
                <a:effectLst/>
                <a:latin typeface="Lato"/>
              </a:rPr>
              <a:t>allahumma salli `ala ummi kulthuma binti nabiyyika</a:t>
            </a:r>
            <a:br>
              <a:rPr lang="fi-FI" sz="2400">
                <a:solidFill>
                  <a:srgbClr val="0070C0"/>
                </a:solidFill>
              </a:rPr>
            </a:br>
            <a:endParaRPr lang="fi-FI" altLang="en-US" sz="40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اے الله! ام کلثوم پر رحمت فرما جو تیرے نبی کی پا</a:t>
            </a:r>
            <a:r>
              <a:rPr lang="ar-OM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ك</a:t>
            </a: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بیٹی ہیں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67343"/>
      </p:ext>
    </p:extLst>
  </p:cSld>
  <p:clrMapOvr>
    <a:masterClrMapping/>
  </p:clrMapOvr>
  <p:transition>
    <p:fade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600200" y="2356884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96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وَٱلعَنْ مَنْ آذَىٰ نَبِيَّكَ فِيهَا</a:t>
            </a:r>
            <a:br>
              <a:rPr lang="ur-PK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344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2868790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curse those who injured Your Prophet through wronging her.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wal`an man adha nabiyyaka fiha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اور لعنت کر اس پر جس نے انکے بارے میں تیرے نبی کو ستایا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6211"/>
      </p:ext>
    </p:extLst>
  </p:cSld>
  <p:clrMapOvr>
    <a:masterClrMapping/>
  </p:clrMapOvr>
  <p:transition>
    <p:fade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71600" y="2371173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صَلِّ عَلَىٰ ذُرِّيَّةِ نَبِيِّكَ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06228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 do) send blessings to the offspring of Your Prophet.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fi-FI" sz="2800" b="0" i="1">
                <a:solidFill>
                  <a:srgbClr val="0070C0"/>
                </a:solidFill>
                <a:effectLst/>
                <a:latin typeface="Lato"/>
              </a:rPr>
              <a:t>allahumma salli `ala dhurriyyati nabiyyika</a:t>
            </a:r>
            <a:br>
              <a:rPr lang="fi-FI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اے الله! اپنے نبی کی اولاد پر رحمت فرما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43425"/>
      </p:ext>
    </p:extLst>
  </p:cSld>
  <p:clrMapOvr>
    <a:masterClrMapping/>
  </p:clrMapOvr>
  <p:transition>
    <p:fade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295400" y="2290762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ur-PK" sz="8800" b="0" i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اللَّهُمَّ ٱخْلُفْ نَبِيَّكَ فِي أَهْلِ بَيْتِهِ</a:t>
            </a:r>
            <a:br>
              <a:rPr lang="ur-PK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SA" sz="287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3062288"/>
            <a:ext cx="86868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Allah, (please) be the representative of Your Prophet among his Household.</a:t>
            </a:r>
          </a:p>
          <a:p>
            <a:br>
              <a:rPr lang="en-US"/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3318" name="Subtitle 4"/>
          <p:cNvSpPr txBox="1">
            <a:spLocks/>
          </p:cNvSpPr>
          <p:nvPr/>
        </p:nvSpPr>
        <p:spPr bwMode="auto">
          <a:xfrm>
            <a:off x="1828800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en-US" sz="2800" b="0" i="1">
                <a:solidFill>
                  <a:srgbClr val="0070C0"/>
                </a:solidFill>
                <a:effectLst/>
                <a:latin typeface="Lato"/>
              </a:rPr>
              <a:t>allahumma ukhluf nabiyyaka fi ahli baytihi</a:t>
            </a:r>
            <a:br>
              <a:rPr lang="en-US" sz="2800">
                <a:solidFill>
                  <a:srgbClr val="0070C0"/>
                </a:solidFill>
              </a:rPr>
            </a:br>
            <a:endParaRPr lang="fi-FI" altLang="en-US" sz="44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828800" y="4814888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rtl="1" hangingPunct="0">
              <a:buClr>
                <a:srgbClr val="000000"/>
              </a:buClr>
              <a:buSzPct val="100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ar-SA" altLang="en-US" sz="4800">
                <a:solidFill>
                  <a:srgbClr val="000066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 اے الله اپنے نبی کے پیچھے ان کے اہل بیت (ع)کا مددگار بن </a:t>
            </a:r>
            <a:endParaRPr lang="en-US" altLang="en-US" sz="4800" dirty="0">
              <a:solidFill>
                <a:srgbClr val="000066"/>
              </a:solidFill>
              <a:latin typeface="Urdu Typesetting" panose="03020402040406030203" pitchFamily="66" charset="-78"/>
              <a:cs typeface="Urdu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365D2-E3BE-4A32-9B31-2E27252D525E}"/>
              </a:ext>
            </a:extLst>
          </p:cNvPr>
          <p:cNvSpPr txBox="1"/>
          <p:nvPr/>
        </p:nvSpPr>
        <p:spPr>
          <a:xfrm>
            <a:off x="6742928" y="454623"/>
            <a:ext cx="28616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0">
                <a:solidFill>
                  <a:srgbClr val="007434"/>
                </a:solidFill>
                <a:effectLst/>
                <a:latin typeface="Lato"/>
              </a:rPr>
              <a:t>Ramdan Daily Salawat</a:t>
            </a:r>
            <a:endParaRPr lang="en-US" sz="2000" b="0" i="0">
              <a:solidFill>
                <a:srgbClr val="007434"/>
              </a:solidFill>
              <a:effectLst/>
              <a:latin typeface="Lato"/>
            </a:endParaRPr>
          </a:p>
          <a:p>
            <a:br>
              <a:rPr lang="en-US" sz="2000"/>
            </a:b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9224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17087</TotalTime>
  <Words>6258</Words>
  <Application>Microsoft Office PowerPoint</Application>
  <PresentationFormat>Widescreen</PresentationFormat>
  <Paragraphs>977</Paragraphs>
  <Slides>142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142</vt:i4>
      </vt:variant>
    </vt:vector>
  </HeadingPairs>
  <TitlesOfParts>
    <vt:vector size="149" baseType="lpstr">
      <vt:lpstr>Aarco-</vt:lpstr>
      <vt:lpstr>Arabic Typesetting</vt:lpstr>
      <vt:lpstr>Arial</vt:lpstr>
      <vt:lpstr>Lato</vt:lpstr>
      <vt:lpstr>Trebuchet MS</vt:lpstr>
      <vt:lpstr>Urdu Typesetting</vt:lpstr>
      <vt:lpstr>Default Design</vt:lpstr>
      <vt:lpstr>PowerPoint Presentation</vt:lpstr>
      <vt:lpstr>اَللَّهُمَّ صَلِّ عَلَىٰ مُحَمَّدٍ وَآلِ مُحَمَّدٍ</vt:lpstr>
      <vt:lpstr>بِسْمِ ٱللَّـهِ ٱلرَّحْمَـٰنِ ٱلرَّحِيمِ</vt:lpstr>
      <vt:lpstr>إِنَّ ٱللَّهَ وَمَلاَئِكَتَهُ يُصَلُّونَ عَلَىٰ ٱلنَّبِيِّ </vt:lpstr>
      <vt:lpstr>يَا أَيُّهَا ٱلَّذِينَ آمَنُوٱ صَلُّوٱ عَلَيْهِ وَسَلِّمُوٱ تَسْلِيماً </vt:lpstr>
      <vt:lpstr>لَبَّيْكَ يَا رَبِّ وَسَعْدَيْكَ وَسُبْحَانَكَ </vt:lpstr>
      <vt:lpstr>اللَّهُمَّ صَلِّ عَلَىٰ مُحَمَّدٍ وَآلِ مُحَمَّدٍ </vt:lpstr>
      <vt:lpstr>وَبَارِكْ عَلَىٰ مُحَمَّدٍ وَآلِ مُحَمَّدٍ </vt:lpstr>
      <vt:lpstr>كَمَا صَلَّيْتَ وَبَارَكْتَ عَلَىٰ إِبْرَاهِيمَ وَآلِ إِبْرَاهِيمَ </vt:lpstr>
      <vt:lpstr>إِنَّكَ حَمِيدٌ مَجِيدٌ </vt:lpstr>
      <vt:lpstr>اللَّهُمَّ ٱرْحَمْ مُحَمَّداً وَآلَ مُحَمَّدٍ</vt:lpstr>
      <vt:lpstr>كَمَا رَحِمْتَ إِبْرَاهِيمَ وَآلَ إِبْرَاهِيمَ </vt:lpstr>
      <vt:lpstr>إِنَّكَ حَمِيدٌ مَجِيدٌ </vt:lpstr>
      <vt:lpstr>اللَّهُمَّ سَلِّمْ عَلَىٰ مُحَمَّدٍ وَآلِ مُحَمَّدٍ </vt:lpstr>
      <vt:lpstr>كَمَا سَلَّمْتَ عَلَىٰ نُوحٍ فِي ٱلْعَالَمِينَ </vt:lpstr>
      <vt:lpstr>اللَّهُمَّ ٱمْنُنْ عَلَىٰ مُحَمَّدٍ وَآلِ مُحَمَّدٍ </vt:lpstr>
      <vt:lpstr>كَمَا مَنَنْتَ عَلَىٰ مُوسَىٰ وَهَارُونَ </vt:lpstr>
      <vt:lpstr>اللَّهُمَّ صَلِّ عَلَىٰ مُحَمَّدٍ وَآلِ مُحَمَّدٍ كَمَا شَرَّفْتَنَا بِهِ </vt:lpstr>
      <vt:lpstr>اللَّهُمَّ صَلِّ عَلَىٰ مُحَمَّدٍ وَآلِ مُحَمَّدٍ كَمَا هَدَيْتَنَا بِهِ </vt:lpstr>
      <vt:lpstr>اللَّهُمَّ صَلِّ عَلَىٰ مُحَمَّدٍ وَآلِ مُحَمَّدٍ </vt:lpstr>
      <vt:lpstr>وَٱبْعَثْهُ مَقَاماً مَحْمُوداً يَغْبِطُهُ بِهِ ٱلأَوَّلُونَ وَٱلآخِرُونَ </vt:lpstr>
      <vt:lpstr>عَلَىٰ مُحَمَّدٍ وَآلِهِ ٱلسَّلاَمُ كُلَّمَا طَلَعَتْ شَمْسٌ أَوْ غَرَبَتْ </vt:lpstr>
      <vt:lpstr>عَلَىٰ مُحَمَّدٍ وَآلِهِ ٱلسَّلاَمُ كُلَّمَا طَرَفَتْ عَيْنٌ أَوْ بَرَقَتْ </vt:lpstr>
      <vt:lpstr>عَلَىٰ مُحَمَّدٍ وَآلِهِ ٱلسَّلاَمُ كُلَّمَا ذُكِرَ ٱلسَّلاَمُ </vt:lpstr>
      <vt:lpstr>عَلَىٰ مُحَمَّدٍ وَآلِهِ ٱلسَّلاَمُ كُلَّمَا سَبَّحَ ٱللَّهَ مَلَكٌ أَوْ قَدَّسَهُ </vt:lpstr>
      <vt:lpstr>السَّلاَمُ عَلَىٰ مُحَمَّدٍ وَآلِهِ فِي ٱلأَوَّلِينَ </vt:lpstr>
      <vt:lpstr>وَٱلسَّلاَمُ عَلَىٰ مُحَمَّدٍ وَآلِهِ فِي ٱلآخِرِينَ </vt:lpstr>
      <vt:lpstr>وَٱلسَّلاَمُ عَلَىٰ مُحَمَّدٍ وَآلِهِ فِي ٱلدُّنْيَا وَٱلآخِرَةِ </vt:lpstr>
      <vt:lpstr>اللَّهُمَّ رَبَّ ٱلْبَلَدِ ٱلْحَرَامِ </vt:lpstr>
      <vt:lpstr>وَرَبَّ ٱلرُّكْنِ وَٱلْمَقَامِ </vt:lpstr>
      <vt:lpstr>وَرَبَّ ٱلْحِلِّ وَٱلْحَرَامِ </vt:lpstr>
      <vt:lpstr>أَبْلِغْ مُحَمَّداً نَبِيَّكَ عَنَّا ٱلسَّلاَمَ </vt:lpstr>
      <vt:lpstr>اللَّهُمَّ أَعْطِ مُحَمَّداً مِنَ ٱلْبَهَاءِ وَٱلنَّضْرَةِ </vt:lpstr>
      <vt:lpstr>وَٱلسُّرُورِ وَٱلْكَرَامَةِ وَٱلْغِبْطَةِ وَٱلْوَسِيلَةِ </vt:lpstr>
      <vt:lpstr>وَٱلْمَنْزِلَةِ وَٱلْمَقَامِ وَٱلشَّرَفِ وَٱلرِّفْعَةِ </vt:lpstr>
      <vt:lpstr>وَٱلشَّفَاعَةِ عِنْدَكَ يَوْمَ ٱلْقِيَامَةِ </vt:lpstr>
      <vt:lpstr>أَفْضَلَ مَا تُعْطِي أَحَداً مِنْ خَلْقِكَ </vt:lpstr>
      <vt:lpstr>وَأَعْطِ مُحَمَّداً فَوْقَ مَا تُعْطِي ٱلْخَلاَئِقَ </vt:lpstr>
      <vt:lpstr>مِنَ ٱلْخَيْرِ أَضْعَافاً كَثِيرَةً لاَ يُحْصِيهَا غَيْرُكَ </vt:lpstr>
      <vt:lpstr>اللَّهُمَّ صَلِّ عَلَىٰ مُحَمَّدٍ وَآلِ مُحَمَّدٍ </vt:lpstr>
      <vt:lpstr>أَطْيَبَ وَأَطْهَرَ وَأَزْكَىٰ وَأَنْمَىٰ </vt:lpstr>
      <vt:lpstr>وَأَفْضَلَ مَا صَلَّيْتَ عَلَىٰ أَحَدٍ مِنَ ٱلأَوَّلِينَ وَٱلآخِرِينَ </vt:lpstr>
      <vt:lpstr>وَعَلَىٰ أَحَدٍ مِنْ خَلْقِكَ يَا أَرْحَمَ ٱلرَّاحِمِينَ </vt:lpstr>
      <vt:lpstr>اللَّهُمَّ صَلِّ عَلَىٰ عَلِيٍّ أَمِيرِ ٱلْمُؤْمِنِينَ </vt:lpstr>
      <vt:lpstr>وَوَالِ مَنْ وَالاَهُ </vt:lpstr>
      <vt:lpstr>وَعَادِ مَنْ عَادَاهُ </vt:lpstr>
      <vt:lpstr>وَضَاعِفِ ٱلعَذَابَ عَلَىٰ مَنْ شَرِكَ فِي دَمِهِ </vt:lpstr>
      <vt:lpstr>اللَّهُمَّ صَلِّ عَلَىٰ فَاطِمَةَ بِنْتِ نَبِيِّكَ مُحَمَّدٍ عَلَيْهِ وَآلِهِ ٱلسَّلاَمُ </vt:lpstr>
      <vt:lpstr>وَوَالِ مَنْ وَالاَهَا </vt:lpstr>
      <vt:lpstr>وَعَادِ مَنْ عَادَاهَا </vt:lpstr>
      <vt:lpstr>وَضَاعِفِ ٱلْعَذَابَ عَلَىٰ مَنْ ظَلَمَهَا </vt:lpstr>
      <vt:lpstr>وَٱلعَنْ مَنْ آذَىٰ نَبِيَّكَ فِيهَا</vt:lpstr>
      <vt:lpstr>اللَّهُمَّ صَلِّ عَلَىٰ ٱلْحَسَنِ وَٱلْحُسَيْنِ إِمَامَيِ ٱلْمُسْلِمِينَ </vt:lpstr>
      <vt:lpstr>وَوَالِ مَنْ وَالاَهُمَا</vt:lpstr>
      <vt:lpstr>وَعَادِ مَنْ عَادَاهُمَا </vt:lpstr>
      <vt:lpstr>وَضَاعِفِ ٱلْعَذَابَ عَلَىٰ مَنْ شَرِكَ فِي دِمَائِهِمَا</vt:lpstr>
      <vt:lpstr>اللَّهُمَّ صَلِّ عَلَىٰ عَلِيِّ بْنِ ٱلْحُسَيْنِ إِمَامِ ٱلْمُسْلِمِينَ</vt:lpstr>
      <vt:lpstr>وَوَالِ مَنْ وَالاَهُ</vt:lpstr>
      <vt:lpstr>وَعَادِ مَنْ عَادَاهُ</vt:lpstr>
      <vt:lpstr>وَضَاعِفِ ٱلْعَذَابَ عَلَىٰ مَنْ ظَلَمَهُ</vt:lpstr>
      <vt:lpstr>اللَّهُمَّ صَلِّ عَلَىٰ مُحَمَّدِ بْنِ عَلِيٍّ إِمَامِ ٱلْمُسْلِمِينَ</vt:lpstr>
      <vt:lpstr>وَوَالِ مَنْ وَالاَهُ</vt:lpstr>
      <vt:lpstr>وَعَادِ مَنْ عَادَاهُ</vt:lpstr>
      <vt:lpstr>وَضَاعِفِ ٱلْعَذَابَ عَلَىٰ مَنْ ظَلَمَهُ</vt:lpstr>
      <vt:lpstr>اللَّهُمَّ صَلِّ عَلَىٰ جَعْفَرِ بْنِ مُحَمَّدٍ إِمَامِ ٱلْمُسْلِمِينَ</vt:lpstr>
      <vt:lpstr>وَوَالِ مَنْ وَالاَهُ</vt:lpstr>
      <vt:lpstr>وَعَادِ مَنْ عَادَاهُ</vt:lpstr>
      <vt:lpstr>وَضَاعِفِ ٱلْعَذَابَ عَلَىٰ مَنْ ظَلَمَهُ</vt:lpstr>
      <vt:lpstr>اللَّهُمَّ صَلِّ عَلَىٰ مُوسَىٰ بْنِ جَعْفَرٍ إِمَامِ ٱلْمُسْلِمِينَ </vt:lpstr>
      <vt:lpstr>وَوَالِ مَنْ وَالاَهُ</vt:lpstr>
      <vt:lpstr>وَعَادِ مَنْ عَادَاهُ</vt:lpstr>
      <vt:lpstr>وَضَاعِفِ ٱلْعَذَابَ عَلَىٰ مَنْ شَرِكَ فِي دَمِهِ</vt:lpstr>
      <vt:lpstr>اللَّهُمَّ صَلِّ عَلَىٰ عَلِيِّ بْنِ مُوسَىٰ إِمَامِ ٱلْمُسْلِمِينَ</vt:lpstr>
      <vt:lpstr>وَوَالِ مَنْ وَالاَهُ</vt:lpstr>
      <vt:lpstr>وَعَادِ مَنْ عَادَاهُ</vt:lpstr>
      <vt:lpstr>وَضَاعِفِ ٱلْعَذَابَ عَلَىٰ مَنْ شَرِكَ فِي دَمِهِ</vt:lpstr>
      <vt:lpstr>اللَّهُمَّ صَلِّ عَلَىٰ مُحَمَّدِ بْنِ عَلِيٍّ إِمَامِ ٱلْمُسْلِمِينَ</vt:lpstr>
      <vt:lpstr>وَوَالِ مَنْ وَالاَهُ</vt:lpstr>
      <vt:lpstr>وَعَادِ مَنْ عَادَاهُ</vt:lpstr>
      <vt:lpstr>وَضَاعِفِ ٱلْعَذَابَ عَلَىٰ مَنْ ظَلَمَهُ</vt:lpstr>
      <vt:lpstr>اللَّهُمَّ صَلِّ عَلَىٰ عَلِيِّ بْنِ مُحَمَّدٍ إِمَامِ ٱلْمُسْلِمِينَ</vt:lpstr>
      <vt:lpstr>وَوَالِ مَنْ وَالاَهُ </vt:lpstr>
      <vt:lpstr>وَعَادِ مَنْ عَادَاهُ </vt:lpstr>
      <vt:lpstr>وَضَاعِفِ ٱلْعَذَابَ عَلَىٰ مَنْ ظَلَمَهُ </vt:lpstr>
      <vt:lpstr>اللَّهُمَّ صَلِّ عَلَىٰ ٱلْحَسَنِ بْنِ عَلِيٍّ إِمَامِ ٱلْمُسْلِمِينَ </vt:lpstr>
      <vt:lpstr>وَوَالِ مَنْ وَالاَهُ </vt:lpstr>
      <vt:lpstr>وَعَادِ مَنْ عَادَاهُ </vt:lpstr>
      <vt:lpstr>وَضَاعِفِ ٱلْعَذَابَ عَلَىٰ مَنْ ظَلَمَهُ </vt:lpstr>
      <vt:lpstr>اللَّهُمَّ صَلِّ عَلَىٰ ٱلْخَلَفِ مِنْ بَعْدِهِ إِمَامِ ٱلْمُسْلِمِينَ </vt:lpstr>
      <vt:lpstr>وَوَالِ مَنْ وَالاَهُ </vt:lpstr>
      <vt:lpstr>وَعَادِ مَنْ عَادَاهُ </vt:lpstr>
      <vt:lpstr>وَعَجِّلْ فَرَجَهُ </vt:lpstr>
      <vt:lpstr>اللَّهُمَّ صَلِّ عَلَىٰ ٱلْقَاسِمِ وَٱلطَّاهِرِ ٱبْنَيْ نَبِيِّكَ </vt:lpstr>
      <vt:lpstr>اللَّهُمَّ صَلِّ عَلَىٰ رُقَيَّةَ بِنْتِ نَبِيِّكَ </vt:lpstr>
      <vt:lpstr>وَٱلعَنْ مَنْ آذَىٰ نَبِيَّكَ فِيهَا </vt:lpstr>
      <vt:lpstr>اللَّهُمَّ صَلِّ عَلَىٰ أُمِّ كُلْثُومَ بِنْتِ نَبِيِّكَ </vt:lpstr>
      <vt:lpstr>وَٱلعَنْ مَنْ آذَىٰ نَبِيَّكَ فِيهَا </vt:lpstr>
      <vt:lpstr>اللَّهُمَّ صَلِّ عَلَىٰ ذُرِّيَّةِ نَبِيِّكَ </vt:lpstr>
      <vt:lpstr>اللَّهُمَّ ٱخْلُفْ نَبِيَّكَ فِي أَهْلِ بَيْتِهِ </vt:lpstr>
      <vt:lpstr>اللَّهُمَّ مَكِّنْ لَهُمْ فِي ٱلأَرْضِ </vt:lpstr>
      <vt:lpstr>اللَّهُمَّ ٱجْعَلْنَا مِنْ عَدَدِهِمْ وَمَدَدِهِمْ</vt:lpstr>
      <vt:lpstr>وَأَنْصَارِهِمْ عَلَىٰ ٱلْحَقِّ فِي ٱلسِّرِّ وَٱلْعَلانِيَةِ</vt:lpstr>
      <vt:lpstr>اللَّهُمَّ ٱطْلُبْ بِذَحْلِهِمْ وَوِتْرِهِمْ وَدِمَائِهِمْ</vt:lpstr>
      <vt:lpstr>وَكُفَّ عَنَّا وَعَنْهُمْ وَعَنْ كُلِّ مُؤْمِنٍ وَمُؤْمِنَةٍ</vt:lpstr>
      <vt:lpstr>بَأْسَ كُلِّ بَاغٍ وَطَاغٍ </vt:lpstr>
      <vt:lpstr>وَكُلِّ دَابَّةٍ أَنْتَ آخِذٌ بِنَاصِيَتِهَا</vt:lpstr>
      <vt:lpstr>إِنَّكَ أَشَدُّ بَأْساً وَأَشَدُّ تَنْكِيلاً</vt:lpstr>
      <vt:lpstr>PowerPoint Presentation</vt:lpstr>
      <vt:lpstr>يَا عُدَّتِي فِي كُرْبَتِي </vt:lpstr>
      <vt:lpstr>وَيَا صَاحِبِي فِي شِدَّتِي </vt:lpstr>
      <vt:lpstr>وَيَا وَلِيِّي فِي نِعْمَتِي </vt:lpstr>
      <vt:lpstr>وَيَا غَايَتِي فِي رَغْبَتِي </vt:lpstr>
      <vt:lpstr>أَنْتَ ٱلسَّاتِرُ عَوْرَتِي </vt:lpstr>
      <vt:lpstr>وَٱلْمُؤْمِنُ رَوْعَتِي </vt:lpstr>
      <vt:lpstr>وَٱلْمُقِيلُ عَثْرَتِي </vt:lpstr>
      <vt:lpstr>فَٱغْفِرْ لِي خَطِيئَتِي</vt:lpstr>
      <vt:lpstr>يَا أَرْحَمَ ٱلرَّاحِمِينَ</vt:lpstr>
      <vt:lpstr>PowerPoint Presentation</vt:lpstr>
      <vt:lpstr>اللَّهُمَّ إِنِّي أَدْعُوكَ لِهَمٍّ لاَ يُفَرِّجُهُ غَيْرُكَ </vt:lpstr>
      <vt:lpstr>وَلِرَحْمَةٍ لاَ تُنَالُ إِلاَّ بِكَ </vt:lpstr>
      <vt:lpstr>وَلِكَرْبٍ لاَ يَكْشِفُهُ إِلاَّ أَنْتَ </vt:lpstr>
      <vt:lpstr>وَلِرَغْبَةٍ لاَ تُبْلَغُ إِلاَّ بِكَ </vt:lpstr>
      <vt:lpstr>وَلِحَاجَةٍ لاَ يَقْضِيهَا إِلاَّ أَنْتَ</vt:lpstr>
      <vt:lpstr>اللَّهُمَّ فَكَمَا كَانَ مِنْ شَأْنِكَ مَا أَذِنْتَ لِي بِهِ مِنْ مَسْأَلَتِكَ </vt:lpstr>
      <vt:lpstr>وَرَحِمْتَنِي بِهِ مِنْ ذِكْرِكَ </vt:lpstr>
      <vt:lpstr>فَلْيَكُنْ مِنْ شَأْنِكَ سَيِّدِي ٱلإِجَابَةُ لِي فِيمَا دَعَوْتُكَ </vt:lpstr>
      <vt:lpstr>وَعَوَائِدُ ٱلإِفْضَالِ فِيمَا رَجَوْتُكَ </vt:lpstr>
      <vt:lpstr>وَٱلنَّجَاةُ مِمَّا فَزِعْتُ إِلَيْكَ فِيهِ </vt:lpstr>
      <vt:lpstr>فَإِنْ لَمْ أَكُنْ أَهْلاً أَنْ أَبْلُغَ رَحْمَتَكَ </vt:lpstr>
      <vt:lpstr>فَإِنَّ رَحْمَتَكَ أَهْلٌ أَنْ تَبْلُغَنِي وَتَسَعَنِي</vt:lpstr>
      <vt:lpstr>وَإِنْ لَمْ أَكُنْ لِلإِجَابَةِ أَهْلاً </vt:lpstr>
      <vt:lpstr>فَأَنْتَ أَهْلُ ٱلفَضْلِ </vt:lpstr>
      <vt:lpstr>وَرَحْمَتُكَ وَسِعَتْ كُلَّ شَيْءٍ </vt:lpstr>
      <vt:lpstr>فَلْتَسَعْنِي رَحْمَتُكَ يَا إِلٰهِي</vt:lpstr>
      <vt:lpstr>يَا كَرِيمُ أَسْأَلُكَ بِوَجْهِكَ ٱلْكَرِيمِ </vt:lpstr>
      <vt:lpstr>أَنْ تُصَلِّيَ عَلَىٰ مُحَمَّدٍ وَأَهْلِ بَيْتِهِ </vt:lpstr>
      <vt:lpstr>وَأَنْ تُفَرِّجَ هَمِّي</vt:lpstr>
      <vt:lpstr>وَتَكْشِفَ كَرْبِي وَغَمِّي </vt:lpstr>
      <vt:lpstr>وَتَرْحَمَنِي بِرَحْمَتِكَ </vt:lpstr>
      <vt:lpstr>وَتَرْزُقَنِي مِنْ فَضْلِكَ </vt:lpstr>
      <vt:lpstr>إِنَّكَ سَمِيعُ ٱلدُّعَاءِ قَرِيبٌ مُجِيبٌ 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Irfan Jarchivi</cp:lastModifiedBy>
  <cp:revision>2074</cp:revision>
  <cp:lastPrinted>1601-01-01T00:00:00Z</cp:lastPrinted>
  <dcterms:created xsi:type="dcterms:W3CDTF">1601-01-01T00:00:00Z</dcterms:created>
  <dcterms:modified xsi:type="dcterms:W3CDTF">2021-04-12T19:46:48Z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