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893" r:id="rId19"/>
    <p:sldId id="3909" r:id="rId20"/>
    <p:sldId id="341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000066"/>
    <a:srgbClr val="FFFF00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3" d="100"/>
          <a:sy n="83" d="100"/>
        </p:scale>
        <p:origin x="108" y="138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35274" y="5267644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0066"/>
                </a:solidFill>
              </a:rPr>
              <a:t>(Arabic text along with English Translation, Urdu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54867" y="1335572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000066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000066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74157" y="2303999"/>
            <a:ext cx="329128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r-PK" sz="8000" b="1" i="0">
                <a:solidFill>
                  <a:srgbClr val="0070C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عَلِيُّ يَا عَظِيمُ</a:t>
            </a:r>
            <a:endParaRPr lang="ur-PK" sz="8000" b="0" i="0">
              <a:solidFill>
                <a:srgbClr val="0070C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514600" y="4320362"/>
            <a:ext cx="701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It has been narrated to recite this dua </a:t>
            </a:r>
            <a:r>
              <a:rPr lang="en-US" b="1" i="0">
                <a:solidFill>
                  <a:srgbClr val="0070C0"/>
                </a:solidFill>
                <a:effectLst/>
                <a:latin typeface="Lato"/>
              </a:rPr>
              <a:t>after each and every obligatory prayer</a:t>
            </a:r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 in the month of Ramadan: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1665" y="3660184"/>
            <a:ext cx="8068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0">
                <a:solidFill>
                  <a:srgbClr val="000066"/>
                </a:solidFill>
                <a:effectLst/>
                <a:latin typeface="Lato"/>
              </a:rPr>
              <a:t>Ya Aliyu Ya Azeem </a:t>
            </a:r>
            <a:endParaRPr lang="en-US" sz="3600" b="0" i="0">
              <a:solidFill>
                <a:srgbClr val="000066"/>
              </a:solidFill>
              <a:effectLst/>
              <a:latin typeface="Lato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71867-01AA-4892-8DDA-B327DC60DF02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55004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وَشَرَّفْتَهُ وَفَضَّلْتَهُ عَلَىٰ ٱلشُّهُورِ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honored, and preferred to the other months.</a:t>
            </a:r>
          </a:p>
          <a:p>
            <a:br>
              <a:rPr lang="en-US" sz="2000">
                <a:solidFill>
                  <a:srgbClr val="002060"/>
                </a:solidFill>
              </a:rPr>
            </a:br>
            <a:endParaRPr lang="en-US" sz="3600" b="1" kern="1200">
              <a:solidFill>
                <a:srgbClr val="00206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مکرم، اشرف اور تمام مہینوں سے افضل قراردیا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63855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wa sharraftahu wa faddaltahu `ala alshshuhuri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09AF0-4ECB-4EC3-A842-BA36C7361B2A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4900" y="2257601"/>
            <a:ext cx="10134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وَهُوَ ٱلشَّهْرُ ٱلَّذِي فَرَضْتَ صِيَامَهُ عَلَيَّ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26670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It is the month that You imposed upon me to observe fasting in it.</a:t>
            </a:r>
          </a:p>
          <a:p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kern="1200">
                <a:solidFill>
                  <a:srgbClr val="002060"/>
                </a:solidFill>
                <a:ea typeface="MS Mincho" pitchFamily="49" charset="-128"/>
              </a:rPr>
              <a:t>اور اس میں روزہ کو واجب قرارد یا ہے۔</a:t>
            </a:r>
            <a:endParaRPr lang="en-US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6768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wa huwa alshsharhu alladhi faradta siyamahu `alayya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9EC29-A829-4E41-90E6-87F3B15DC827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2332740"/>
            <a:ext cx="10972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وَهُوَ شَهْرُ رَمَضَانَ ٱلَّذِي أَنْزَلْتَ فِيهِ الْقُرْآنَ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048260"/>
            <a:ext cx="91440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It is the month of Ramadan during which You revealed the Qur'an</a:t>
            </a:r>
          </a:p>
          <a:p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یہ ماہ رمضان جس میں تو نے قرآن نازل کیا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79895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wa huwa shahru ramadana alladhi anzalta fihi alqur`ana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A1C62A-E129-440B-B8CD-ABAF67BE26CA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466850"/>
            <a:ext cx="11277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هُدَىً لِلنَّاسِ وَبَيِّنَاتٍ مِنَ ٱلْهُدَىٰ وَٱلْفُرْقَانِ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737908"/>
            <a:ext cx="91440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as guidance for people, clear proofs on true guidance, and distinction (between the right and the wrong).</a:t>
            </a:r>
            <a:endParaRPr lang="ar-OM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endParaRPr lang="en-US" sz="2800" b="0" i="0">
              <a:solidFill>
                <a:srgbClr val="002060"/>
              </a:solidFill>
              <a:effectLst/>
              <a:latin typeface="Lato"/>
            </a:endParaRPr>
          </a:p>
          <a:p>
            <a:r>
              <a:rPr lang="ur-PK">
                <a:solidFill>
                  <a:srgbClr val="002060"/>
                </a:solidFill>
              </a:rPr>
              <a:t>جو لوگوں کے لئے ہدایت ہے اور حق و باطل کہ تفرقہ اور ہدایت کے لئے بہترین نشانی ہے</a:t>
            </a:r>
            <a:endParaRPr lang="en-US" sz="4800" b="1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hudan linnasi wa bayyinatin min alhuda walfurqani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62F9DE-ADDE-4509-B444-D09EDA330694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40242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وَجَعَلْتَ فِيهِ لَيْلَةَ ٱلْقَدْرِ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You decided the Grand Night to be in it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اور جس مہینےمیں شب قدر قراردی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3588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wa ja`alta fihi laylata alqadri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BEE413-B2F1-4972-9B1B-DB8904E6018B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31603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وَجَعَلْتَهَا خَيْراً مِنَ الفِ شَهْرٍ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4935" y="2795708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You have decided it to be more favorable that one thousand months.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اور اسے ہزار مہینوں سے بہتر قرار دیا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19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0" i="1">
                <a:solidFill>
                  <a:srgbClr val="0070C0"/>
                </a:solidFill>
                <a:effectLst/>
                <a:latin typeface="Lato"/>
              </a:rPr>
              <a:t>wa ja`altaha khayran min alfi shahrin</a:t>
            </a:r>
            <a:br>
              <a:rPr lang="fi-FI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516489-ADF4-4233-BEC8-AA9DBFE1FE37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45547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فَيَا ذَا ٱلْمَنِّ وَلاَ يُمَنُّ عَلَيْكَ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4709" y="30562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So, O Lord of graces! None can ever do favor to You!</a:t>
            </a:r>
            <a:endParaRPr lang="ar-OM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endParaRPr lang="ar-OM" b="0" i="0">
              <a:solidFill>
                <a:srgbClr val="002060"/>
              </a:solidFill>
              <a:effectLst/>
              <a:latin typeface="Lato"/>
            </a:endParaRPr>
          </a:p>
          <a:p>
            <a:r>
              <a:rPr lang="ur-PK">
                <a:solidFill>
                  <a:srgbClr val="002060"/>
                </a:solidFill>
              </a:rPr>
              <a:t>اے میرے محسن جس پر کسی کا احسان نہیں ہے</a:t>
            </a:r>
            <a:endParaRPr lang="en-US" sz="4800" b="1" kern="1200">
              <a:solidFill>
                <a:srgbClr val="002060"/>
              </a:solidFill>
              <a:ea typeface="MS Mincho" pitchFamily="49" charset="-128"/>
            </a:endParaRPr>
          </a:p>
          <a:p>
            <a:pPr algn="ctr"/>
            <a:endParaRPr lang="en-US" b="0" i="0">
              <a:solidFill>
                <a:srgbClr val="002060"/>
              </a:solidFill>
              <a:effectLst/>
              <a:latin typeface="Lato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82162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0" i="1">
                <a:solidFill>
                  <a:srgbClr val="0070C0"/>
                </a:solidFill>
                <a:effectLst/>
                <a:latin typeface="Lato"/>
              </a:rPr>
              <a:t>faya dhalmanni wa la yumannu `alayka</a:t>
            </a:r>
            <a:br>
              <a:rPr lang="fi-FI" sz="3200">
                <a:solidFill>
                  <a:srgbClr val="0070C0"/>
                </a:solidFill>
              </a:rPr>
            </a:br>
            <a:endParaRPr lang="sv-SE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B7CAC-9C78-4F2E-95A6-7444E00AB0C5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11811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مُنَّ عَلَيَّ بِفَكَاكِ رَقَبَتِي مِنَ ٱلنَّارِ فِي مَنْ تَمُنُّ عَلَيْهِ</a:t>
            </a:r>
            <a:endParaRPr lang="en-US" sz="199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2335213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please, do me a favor by releasing me from the Fire and by including me with those to whom You do this favor,</a:t>
            </a: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مجھ پر یہ احسان فرما کہ میری گردن کو آتش جہنم سے </a:t>
            </a:r>
            <a:r>
              <a:rPr lang="ar-OM" sz="3600" kern="1200">
                <a:solidFill>
                  <a:srgbClr val="002060"/>
                </a:solidFill>
                <a:ea typeface="MS Mincho" pitchFamily="49" charset="-128"/>
              </a:rPr>
              <a:t> </a:t>
            </a: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آزاد کر دے</a:t>
            </a:r>
            <a:r>
              <a:rPr lang="ar-OM" sz="3600" kern="1200">
                <a:solidFill>
                  <a:srgbClr val="002060"/>
                </a:solidFill>
                <a:ea typeface="MS Mincho" pitchFamily="49" charset="-128"/>
              </a:rPr>
              <a:t> جیسا کہ تو نے اور لوگوں پر احسان کیا ہے 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62100" y="544406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munna `alayya bifakaki raqabati min alnnari fi man tamunnu `alayhi</a:t>
            </a:r>
            <a:br>
              <a:rPr lang="en-US" sz="3200">
                <a:solidFill>
                  <a:srgbClr val="0070C0"/>
                </a:solidFill>
              </a:rPr>
            </a:br>
            <a:endParaRPr lang="fi-FI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9E8503-3640-4CF8-A2D2-32F24152FDEA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0851" y="124618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وَأَدْخِلْنِي ٱلْجَنَّةَ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allow me to enter Paradise,</a:t>
            </a:r>
          </a:p>
          <a:p>
            <a:endParaRPr lang="ar-OM" sz="2000"/>
          </a:p>
          <a:p>
            <a:br>
              <a:rPr lang="en-US">
                <a:solidFill>
                  <a:srgbClr val="002060"/>
                </a:solidFill>
              </a:rPr>
            </a:br>
            <a:r>
              <a:rPr lang="ur-PK">
                <a:solidFill>
                  <a:srgbClr val="002060"/>
                </a:solidFill>
              </a:rPr>
              <a:t>اور مجھے اپنی رحمت سے داخل جنت کردے</a:t>
            </a:r>
            <a:endParaRPr lang="en-US" sz="48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5240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wa adkhilni aljannata</a:t>
            </a:r>
            <a:br>
              <a:rPr lang="en-US" sz="3200">
                <a:solidFill>
                  <a:srgbClr val="0070C0"/>
                </a:solidFill>
              </a:rPr>
            </a:br>
            <a:endParaRPr lang="fi-FI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982E7A-E87D-464C-95FD-A2EF7A456F8D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425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بِرَحْمَتِكَ يَا أَرْحَمَ ٱلرَّاحِمِينَ</a:t>
            </a:r>
            <a:endParaRPr lang="en-US" sz="1028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on account of Your mercy. O most Merciful of all those who show mercy!</a:t>
            </a:r>
            <a:br>
              <a:rPr lang="en-US">
                <a:solidFill>
                  <a:srgbClr val="0070C0"/>
                </a:solidFill>
              </a:rPr>
            </a:br>
            <a:endParaRPr lang="ar-OM">
              <a:solidFill>
                <a:srgbClr val="0070C0"/>
              </a:solidFill>
            </a:endParaRPr>
          </a:p>
          <a:p>
            <a:pPr algn="ctr"/>
            <a:r>
              <a:rPr lang="ur-PK" kern="1200">
                <a:solidFill>
                  <a:srgbClr val="002060"/>
                </a:solidFill>
                <a:ea typeface="MS Mincho" pitchFamily="49" charset="-128"/>
              </a:rPr>
              <a:t>اے بہترین مہربانی کرنے والے۔</a:t>
            </a:r>
            <a:endParaRPr lang="en-US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5240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birahmatika ya arhama alrrahimina</a:t>
            </a:r>
            <a:br>
              <a:rPr lang="en-US" sz="3200">
                <a:solidFill>
                  <a:srgbClr val="0070C0"/>
                </a:solidFill>
              </a:rPr>
            </a:br>
            <a:endParaRPr lang="fi-FI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1FC25-58EC-4BEF-98B9-ECDF510AC483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601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384301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272097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3600">
                <a:latin typeface="Alvi Nastaleeq" pitchFamily="2" charset="0"/>
                <a:cs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1524000" y="56768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i="1" dirty="0">
                <a:solidFill>
                  <a:srgbClr val="0070C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663196-CF9F-4125-B414-086EF75B5CF1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2362200" y="1193411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31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F49856-B15B-46CF-B0E4-6731B028429B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21861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3600">
                <a:solidFill>
                  <a:srgbClr val="002060"/>
                </a:solidFill>
              </a:rPr>
              <a:t>خدا کے نام سے( شروع کرتا ہوں)جو بڑا مہربا ن نہایت رحم والا ہے</a:t>
            </a:r>
            <a:r>
              <a:rPr lang="ar-IQ" sz="3200">
                <a:solidFill>
                  <a:srgbClr val="002060"/>
                </a:solidFill>
              </a:rPr>
              <a:t> </a:t>
            </a:r>
            <a:endParaRPr lang="en-US" sz="3200" kern="1200">
              <a:solidFill>
                <a:srgbClr val="00206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524000" y="592237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i="1">
                <a:solidFill>
                  <a:srgbClr val="0070C0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6EED46-BC9A-4021-B187-96F5ECCED907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143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عَلِيُّ يَا عَظِيمُ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Most High! O All-great!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اے خدا ئے علی و عظیم 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59032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ya `aliyyu ya `azimu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7E70FC-F5AE-419E-AE4D-A6C4BE882527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295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غَفُورُ يَا رَحِيمُ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11461" y="30480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All-forgiving! O All-merciful!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 اے مالک غفور و رحیم 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1080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ya ghafuru ya rahimu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0F599A-679B-4B0E-9EB2-508F72EDB2EF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أَنْتَ ٱلرَّبُّ ٱلْعَظِيمُ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You are the All-great Lord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 تو وہ رب عظیم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435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anta alrrabbu al`azimu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CEDB64-F188-424C-AF3D-8721978B06B5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43668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ٱلَّذِي لَيْسَ كَمِثْلِهِ شَيْءٌ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130551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like Whom there is nothing,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جس کاکوئی مثل نہیں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96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alladhi laysa kamithlihi shay`un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FF4BE5-1F6B-4351-B383-DE5DB3CB7C3A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295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وَهُوَ ٱلسَّمِيعُ ٱلْبَصِيرُ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1815" y="31242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He is the All-hearing, the All-aware.</a:t>
            </a:r>
          </a:p>
          <a:p>
            <a:br>
              <a:rPr lang="en-US" sz="2000">
                <a:solidFill>
                  <a:srgbClr val="002060"/>
                </a:solidFill>
              </a:rPr>
            </a:br>
            <a:endParaRPr lang="en-US" sz="3600" b="1" kern="1200">
              <a:solidFill>
                <a:srgbClr val="00206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kern="1200">
                <a:solidFill>
                  <a:srgbClr val="002060"/>
                </a:solidFill>
                <a:ea typeface="MS Mincho" pitchFamily="49" charset="-128"/>
              </a:rPr>
              <a:t>اور وہ سب کا سننے والا اور دیکھنے والا ہے۔</a:t>
            </a:r>
            <a:endParaRPr lang="en-US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19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0" i="1">
                <a:solidFill>
                  <a:srgbClr val="0070C0"/>
                </a:solidFill>
                <a:effectLst/>
                <a:latin typeface="Lato"/>
              </a:rPr>
              <a:t>wa huwa alssami`u albasiru</a:t>
            </a:r>
            <a:br>
              <a:rPr lang="pl-PL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FE9F8-FE48-4079-8A02-85D2C5CFA272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425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وَهٰذَا شَهْرٌ عَظَّمْتَهُ وَكَرَّمْتَهُ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2253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This is a month that You have glorified, ennobled,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یہ وہ مہینہ ہے جس کو تو نے معظم،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19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70C0"/>
                </a:solidFill>
                <a:effectLst/>
                <a:latin typeface="Lato"/>
              </a:rPr>
              <a:t>wa hadha shahrun `azzamtahu wa karramtahu</a:t>
            </a:r>
            <a:br>
              <a:rPr lang="en-US" sz="3200">
                <a:solidFill>
                  <a:srgbClr val="0070C0"/>
                </a:solidFill>
              </a:rPr>
            </a:br>
            <a:endParaRPr lang="it-IT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083BE2-D567-4EEE-9B5B-1BF2436D1E1A}"/>
              </a:ext>
            </a:extLst>
          </p:cNvPr>
          <p:cNvSpPr txBox="1"/>
          <p:nvPr/>
        </p:nvSpPr>
        <p:spPr>
          <a:xfrm>
            <a:off x="6781800" y="349703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7434"/>
                </a:solidFill>
                <a:latin typeface="Trebuchet MS" pitchFamily="34" charset="0"/>
              </a:rPr>
              <a:t>Ramadan daily Dua’a</a:t>
            </a:r>
            <a:endParaRPr lang="en-US" sz="1400" b="1">
              <a:solidFill>
                <a:srgbClr val="007434"/>
              </a:solidFill>
              <a:latin typeface="Trebuchet MS" pitchFamily="34" charset="0"/>
            </a:endParaRPr>
          </a:p>
          <a:p>
            <a:pPr algn="ctr"/>
            <a:r>
              <a:rPr lang="en-US" sz="1800" b="1" i="0">
                <a:solidFill>
                  <a:srgbClr val="007434"/>
                </a:solidFill>
                <a:effectLst/>
                <a:latin typeface="Lato"/>
              </a:rPr>
              <a:t>Ya Aliyu Ya Azeem </a:t>
            </a:r>
            <a:endParaRPr lang="en-US" sz="1800" b="0" i="0">
              <a:solidFill>
                <a:srgbClr val="007434"/>
              </a:solidFill>
              <a:effectLst/>
              <a:latin typeface="Lato"/>
            </a:endParaRPr>
          </a:p>
          <a:p>
            <a:pPr algn="ctr"/>
            <a:endParaRPr lang="en-US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15382</TotalTime>
  <Words>895</Words>
  <Application>Microsoft Office PowerPoint</Application>
  <PresentationFormat>Widescreen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Alvi Nastaleeq</vt:lpstr>
      <vt:lpstr>Arabic Typesetting</vt:lpstr>
      <vt:lpstr>Arial</vt:lpstr>
      <vt:lpstr>Calibri</vt:lpstr>
      <vt:lpstr>Lato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عَلِيُّ يَا عَظِيمُ</vt:lpstr>
      <vt:lpstr>يَا غَفُورُ يَا رَحِيمُ</vt:lpstr>
      <vt:lpstr>أَنْتَ ٱلرَّبُّ ٱلْعَظِيمُ</vt:lpstr>
      <vt:lpstr>ٱلَّذِي لَيْسَ كَمِثْلِهِ شَيْءٌ</vt:lpstr>
      <vt:lpstr>وَهُوَ ٱلسَّمِيعُ ٱلْبَصِيرُ</vt:lpstr>
      <vt:lpstr>وَهٰذَا شَهْرٌ عَظَّمْتَهُ وَكَرَّمْتَهُ</vt:lpstr>
      <vt:lpstr>وَشَرَّفْتَهُ وَفَضَّلْتَهُ عَلَىٰ ٱلشُّهُورِ</vt:lpstr>
      <vt:lpstr>وَهُوَ ٱلشَّهْرُ ٱلَّذِي فَرَضْتَ صِيَامَهُ عَلَيَّ </vt:lpstr>
      <vt:lpstr>وَهُوَ شَهْرُ رَمَضَانَ ٱلَّذِي أَنْزَلْتَ فِيهِ الْقُرْآنَ </vt:lpstr>
      <vt:lpstr>هُدَىً لِلنَّاسِ وَبَيِّنَاتٍ مِنَ ٱلْهُدَىٰ وَٱلْفُرْقَانِ</vt:lpstr>
      <vt:lpstr>وَجَعَلْتَ فِيهِ لَيْلَةَ ٱلْقَدْرِ</vt:lpstr>
      <vt:lpstr>وَجَعَلْتَهَا خَيْراً مِنَ الفِ شَهْرٍ</vt:lpstr>
      <vt:lpstr>فَيَا ذَا ٱلْمَنِّ وَلاَ يُمَنُّ عَلَيْكَ</vt:lpstr>
      <vt:lpstr>مُنَّ عَلَيَّ بِفَكَاكِ رَقَبَتِي مِنَ ٱلنَّارِ فِي مَنْ تَمُنُّ عَلَيْهِ</vt:lpstr>
      <vt:lpstr>وَأَدْخِلْنِي ٱلْجَنَّةَ</vt:lpstr>
      <vt:lpstr>بِرَحْمَتِكَ يَا أَرْحَمَ ٱلرَّاحِمِينَ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316</cp:revision>
  <cp:lastPrinted>1601-01-01T00:00:00Z</cp:lastPrinted>
  <dcterms:created xsi:type="dcterms:W3CDTF">1601-01-01T00:00:00Z</dcterms:created>
  <dcterms:modified xsi:type="dcterms:W3CDTF">2021-04-09T12:09:30Z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