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283" r:id="rId2"/>
    <p:sldId id="3661" r:id="rId3"/>
    <p:sldId id="3662" r:id="rId4"/>
    <p:sldId id="3895" r:id="rId5"/>
    <p:sldId id="3896" r:id="rId6"/>
    <p:sldId id="3897" r:id="rId7"/>
    <p:sldId id="3898" r:id="rId8"/>
    <p:sldId id="3899" r:id="rId9"/>
    <p:sldId id="3900" r:id="rId10"/>
    <p:sldId id="3901" r:id="rId11"/>
    <p:sldId id="3902" r:id="rId12"/>
    <p:sldId id="3903" r:id="rId13"/>
    <p:sldId id="3904" r:id="rId14"/>
    <p:sldId id="3905" r:id="rId15"/>
    <p:sldId id="3906" r:id="rId16"/>
    <p:sldId id="3907" r:id="rId17"/>
    <p:sldId id="3908" r:id="rId18"/>
    <p:sldId id="3893" r:id="rId19"/>
    <p:sldId id="3909" r:id="rId20"/>
    <p:sldId id="3415" r:id="rId2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434"/>
    <a:srgbClr val="000066"/>
    <a:srgbClr val="FFFF00"/>
    <a:srgbClr val="000099"/>
    <a:srgbClr val="80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 showGuides="1">
      <p:cViewPr varScale="1">
        <p:scale>
          <a:sx n="83" d="100"/>
          <a:sy n="83" d="100"/>
        </p:scale>
        <p:origin x="108" y="138"/>
      </p:cViewPr>
      <p:guideLst>
        <p:guide orient="horz" pos="2160"/>
        <p:guide pos="3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47F2078-1BDE-41D8-AE55-5847D47A18B4}" type="datetimeFigureOut">
              <a:rPr lang="en-US"/>
              <a:pPr>
                <a:defRPr/>
              </a:pPr>
              <a:t>4/9/2021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5329354-2220-4A38-AA6A-6ECBB3E38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22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3BE1D-AB3A-4FC5-B6C7-E288A3E5F6C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9871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D4EDB-172E-4E7D-87FD-263760BE74E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9337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4AAD3-02F6-4282-B0CB-1345883C6A3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68801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89AE9-28C6-4313-A4F4-003076BD29F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3919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DD05C-07FB-469F-996F-949680EA759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485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45388-EF23-4C75-96E9-F8A9E4D03DF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6167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2BA77-5932-446D-9871-E00C063B296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97298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CD1CF-8D33-4B45-AC39-06FA6138827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0063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06E80-546E-4FE7-8A3C-09BDF213C8F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30348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EB8FF-0620-434E-8F12-3704ADCAD22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6720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9C843-F77C-4EFF-B04A-2B9FADE614C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1590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t="-1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EADE11B-F89A-48B1-8B67-BFC33A60230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2835274" y="5267644"/>
            <a:ext cx="6553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i="1">
                <a:solidFill>
                  <a:srgbClr val="000066"/>
                </a:solidFill>
              </a:rPr>
              <a:t>(Arabic text along with English Translation, Urdu and Transliteration)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554867" y="1335572"/>
            <a:ext cx="86868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6000" b="1" dirty="0">
                <a:solidFill>
                  <a:srgbClr val="000066"/>
                </a:solidFill>
                <a:latin typeface="Trebuchet MS" pitchFamily="34" charset="0"/>
              </a:rPr>
              <a:t>Ramadan daily </a:t>
            </a:r>
            <a:r>
              <a:rPr lang="en-US" sz="6000" b="1" dirty="0" err="1">
                <a:solidFill>
                  <a:srgbClr val="000066"/>
                </a:solidFill>
                <a:latin typeface="Trebuchet MS" pitchFamily="34" charset="0"/>
              </a:rPr>
              <a:t>Dua’a</a:t>
            </a:r>
            <a:endParaRPr lang="en-US" sz="48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4374157" y="2303999"/>
            <a:ext cx="3291286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ur-PK" sz="8000" b="1" i="0">
                <a:solidFill>
                  <a:srgbClr val="0070C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يَا عَلِيُّ يَا عَظِيمُ</a:t>
            </a:r>
            <a:endParaRPr lang="ur-PK" sz="8000" b="0" i="0">
              <a:solidFill>
                <a:srgbClr val="0070C0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2514600" y="4320362"/>
            <a:ext cx="7010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It has been narrated to recite this dua </a:t>
            </a:r>
            <a:r>
              <a:rPr lang="en-US" b="1" i="0">
                <a:solidFill>
                  <a:srgbClr val="0070C0"/>
                </a:solidFill>
                <a:effectLst/>
                <a:latin typeface="Lato"/>
              </a:rPr>
              <a:t>after each and every obligatory prayer</a:t>
            </a:r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 in the month of Ramadan:</a:t>
            </a:r>
          </a:p>
        </p:txBody>
      </p:sp>
      <p:sp>
        <p:nvSpPr>
          <p:cNvPr id="2" name="Rectangle 1"/>
          <p:cNvSpPr/>
          <p:nvPr/>
        </p:nvSpPr>
        <p:spPr>
          <a:xfrm>
            <a:off x="2061665" y="3660184"/>
            <a:ext cx="80686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i="0">
                <a:solidFill>
                  <a:srgbClr val="000066"/>
                </a:solidFill>
                <a:effectLst/>
                <a:latin typeface="Lato"/>
              </a:rPr>
              <a:t>Ya Aliyu Ya Azeem </a:t>
            </a:r>
            <a:endParaRPr lang="en-US" sz="3600" b="0" i="0">
              <a:solidFill>
                <a:srgbClr val="000066"/>
              </a:solidFill>
              <a:effectLst/>
              <a:latin typeface="Lato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660526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E71867-01AA-4892-8DDA-B327DC60DF02}"/>
              </a:ext>
            </a:extLst>
          </p:cNvPr>
          <p:cNvSpPr txBox="1"/>
          <p:nvPr/>
        </p:nvSpPr>
        <p:spPr>
          <a:xfrm>
            <a:off x="6781800" y="349703"/>
            <a:ext cx="24384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7434"/>
                </a:solidFill>
                <a:latin typeface="Trebuchet MS" pitchFamily="34" charset="0"/>
              </a:rPr>
              <a:t>Ramadan daily Dua’a</a:t>
            </a:r>
            <a:endParaRPr lang="en-US" sz="1400" b="1">
              <a:solidFill>
                <a:srgbClr val="007434"/>
              </a:solidFill>
              <a:latin typeface="Trebuchet MS" pitchFamily="34" charset="0"/>
            </a:endParaRPr>
          </a:p>
          <a:p>
            <a:pPr algn="ctr"/>
            <a:r>
              <a:rPr lang="en-US" sz="1800" b="1" i="0">
                <a:solidFill>
                  <a:srgbClr val="007434"/>
                </a:solidFill>
                <a:effectLst/>
                <a:latin typeface="Lato"/>
              </a:rPr>
              <a:t>Ya Aliyu Ya Azeem </a:t>
            </a:r>
            <a:endParaRPr lang="en-US" sz="1800" b="0" i="0">
              <a:solidFill>
                <a:srgbClr val="007434"/>
              </a:solidFill>
              <a:effectLst/>
              <a:latin typeface="Lato"/>
            </a:endParaRPr>
          </a:p>
          <a:p>
            <a:pPr algn="ctr"/>
            <a:endParaRPr lang="en-US">
              <a:solidFill>
                <a:srgbClr val="007434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62100" y="1550044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وَشَرَّفْتَهُ وَفَضَّلْتَهُ عَلَىٰ ٱلشُّهُورِ</a:t>
            </a:r>
            <a:endParaRPr lang="en-US" sz="287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3124200"/>
            <a:ext cx="91440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honored, and preferred to the other months.</a:t>
            </a:r>
          </a:p>
          <a:p>
            <a:br>
              <a:rPr lang="en-US" sz="2000">
                <a:solidFill>
                  <a:srgbClr val="002060"/>
                </a:solidFill>
              </a:rPr>
            </a:br>
            <a:endParaRPr lang="en-US" sz="3600" b="1" kern="1200">
              <a:solidFill>
                <a:srgbClr val="002060"/>
              </a:solidFill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ur-PK" sz="3600" kern="1200">
                <a:solidFill>
                  <a:srgbClr val="002060"/>
                </a:solidFill>
                <a:ea typeface="MS Mincho" pitchFamily="49" charset="-128"/>
              </a:rPr>
              <a:t>مکرم، اشرف اور تمام مہینوں سے افضل قراردیا ہے</a:t>
            </a:r>
            <a:endParaRPr lang="en-US" sz="3600" kern="1200" dirty="0">
              <a:solidFill>
                <a:srgbClr val="002060"/>
              </a:solidFill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5963855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200" b="0" i="1">
                <a:solidFill>
                  <a:srgbClr val="0070C0"/>
                </a:solidFill>
                <a:effectLst/>
                <a:latin typeface="Lato"/>
              </a:rPr>
              <a:t>wa sharraftahu wa faddaltahu `ala alshshuhuri</a:t>
            </a:r>
            <a:br>
              <a:rPr lang="en-US" sz="3200">
                <a:solidFill>
                  <a:srgbClr val="0070C0"/>
                </a:solidFill>
              </a:rPr>
            </a:br>
            <a:endParaRPr lang="it-IT" sz="32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509AF0-4ECB-4EC3-A842-BA36C7361B2A}"/>
              </a:ext>
            </a:extLst>
          </p:cNvPr>
          <p:cNvSpPr txBox="1"/>
          <p:nvPr/>
        </p:nvSpPr>
        <p:spPr>
          <a:xfrm>
            <a:off x="6781800" y="349703"/>
            <a:ext cx="24384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7434"/>
                </a:solidFill>
                <a:latin typeface="Trebuchet MS" pitchFamily="34" charset="0"/>
              </a:rPr>
              <a:t>Ramadan daily Dua’a</a:t>
            </a:r>
            <a:endParaRPr lang="en-US" sz="1400" b="1">
              <a:solidFill>
                <a:srgbClr val="007434"/>
              </a:solidFill>
              <a:latin typeface="Trebuchet MS" pitchFamily="34" charset="0"/>
            </a:endParaRPr>
          </a:p>
          <a:p>
            <a:pPr algn="ctr"/>
            <a:r>
              <a:rPr lang="en-US" sz="1800" b="1" i="0">
                <a:solidFill>
                  <a:srgbClr val="007434"/>
                </a:solidFill>
                <a:effectLst/>
                <a:latin typeface="Lato"/>
              </a:rPr>
              <a:t>Ya Aliyu Ya Azeem </a:t>
            </a:r>
            <a:endParaRPr lang="en-US" sz="1800" b="0" i="0">
              <a:solidFill>
                <a:srgbClr val="007434"/>
              </a:solidFill>
              <a:effectLst/>
              <a:latin typeface="Lato"/>
            </a:endParaRPr>
          </a:p>
          <a:p>
            <a:pPr algn="ctr"/>
            <a:endParaRPr lang="en-US">
              <a:solidFill>
                <a:srgbClr val="0074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04900" y="2257601"/>
            <a:ext cx="10134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وَهُوَ ٱلشَّهْرُ ٱلَّذِي فَرَضْتَ صِيَامَهُ عَلَيَّ</a:t>
            </a:r>
            <a:br>
              <a:rPr lang="ur-PK" sz="960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en-US" sz="287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62100" y="2667000"/>
            <a:ext cx="91440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It is the month that You imposed upon me to observe fasting in it.</a:t>
            </a:r>
          </a:p>
          <a:p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ur-PK" kern="1200">
                <a:solidFill>
                  <a:srgbClr val="002060"/>
                </a:solidFill>
                <a:ea typeface="MS Mincho" pitchFamily="49" charset="-128"/>
              </a:rPr>
              <a:t>اور اس میں روزہ کو واجب قرارد یا ہے۔</a:t>
            </a:r>
            <a:endParaRPr lang="en-US" kern="1200" dirty="0">
              <a:solidFill>
                <a:srgbClr val="002060"/>
              </a:solidFill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5676899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200" b="0" i="1">
                <a:solidFill>
                  <a:srgbClr val="0070C0"/>
                </a:solidFill>
                <a:effectLst/>
                <a:latin typeface="Lato"/>
              </a:rPr>
              <a:t>wa huwa alshsharhu alladhi faradta siyamahu `alayya</a:t>
            </a:r>
            <a:br>
              <a:rPr lang="en-US" sz="3200">
                <a:solidFill>
                  <a:srgbClr val="0070C0"/>
                </a:solidFill>
              </a:rPr>
            </a:br>
            <a:endParaRPr lang="it-IT" sz="32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A9EC29-A829-4E41-90E6-87F3B15DC827}"/>
              </a:ext>
            </a:extLst>
          </p:cNvPr>
          <p:cNvSpPr txBox="1"/>
          <p:nvPr/>
        </p:nvSpPr>
        <p:spPr>
          <a:xfrm>
            <a:off x="6781800" y="349703"/>
            <a:ext cx="24384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7434"/>
                </a:solidFill>
                <a:latin typeface="Trebuchet MS" pitchFamily="34" charset="0"/>
              </a:rPr>
              <a:t>Ramadan daily Dua’a</a:t>
            </a:r>
            <a:endParaRPr lang="en-US" sz="1400" b="1">
              <a:solidFill>
                <a:srgbClr val="007434"/>
              </a:solidFill>
              <a:latin typeface="Trebuchet MS" pitchFamily="34" charset="0"/>
            </a:endParaRPr>
          </a:p>
          <a:p>
            <a:pPr algn="ctr"/>
            <a:r>
              <a:rPr lang="en-US" sz="1800" b="1" i="0">
                <a:solidFill>
                  <a:srgbClr val="007434"/>
                </a:solidFill>
                <a:effectLst/>
                <a:latin typeface="Lato"/>
              </a:rPr>
              <a:t>Ya Aliyu Ya Azeem </a:t>
            </a:r>
            <a:endParaRPr lang="en-US" sz="1800" b="0" i="0">
              <a:solidFill>
                <a:srgbClr val="007434"/>
              </a:solidFill>
              <a:effectLst/>
              <a:latin typeface="Lato"/>
            </a:endParaRPr>
          </a:p>
          <a:p>
            <a:pPr algn="ctr"/>
            <a:endParaRPr lang="en-US">
              <a:solidFill>
                <a:srgbClr val="0074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47700" y="2332740"/>
            <a:ext cx="109728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وَهُوَ شَهْرُ رَمَضَانَ ٱلَّذِي أَنْزَلْتَ فِيهِ الْقُرْآنَ</a:t>
            </a:r>
            <a:br>
              <a:rPr lang="ur-PK" sz="960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en-US" sz="287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3048260"/>
            <a:ext cx="9144000" cy="1752600"/>
          </a:xfrm>
        </p:spPr>
        <p:txBody>
          <a:bodyPr/>
          <a:lstStyle/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It is the month of Ramadan during which You revealed the Qur'an</a:t>
            </a:r>
          </a:p>
          <a:p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ur-PK" sz="3600" kern="1200">
                <a:solidFill>
                  <a:srgbClr val="002060"/>
                </a:solidFill>
                <a:ea typeface="MS Mincho" pitchFamily="49" charset="-128"/>
              </a:rPr>
              <a:t>یہ ماہ رمضان جس میں تو نے قرآن نازل کیا ہے</a:t>
            </a:r>
            <a:endParaRPr lang="en-US" sz="3600" kern="1200" dirty="0">
              <a:solidFill>
                <a:srgbClr val="002060"/>
              </a:solidFill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5798956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200" b="0" i="1">
                <a:solidFill>
                  <a:srgbClr val="0070C0"/>
                </a:solidFill>
                <a:effectLst/>
                <a:latin typeface="Lato"/>
              </a:rPr>
              <a:t>wa huwa shahru ramadana alladhi anzalta fihi alqur`ana</a:t>
            </a:r>
            <a:br>
              <a:rPr lang="en-US" sz="3200">
                <a:solidFill>
                  <a:srgbClr val="0070C0"/>
                </a:solidFill>
              </a:rPr>
            </a:br>
            <a:endParaRPr lang="it-IT" sz="32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3A1C62A-E129-440B-B8CD-ABAF67BE26CA}"/>
              </a:ext>
            </a:extLst>
          </p:cNvPr>
          <p:cNvSpPr txBox="1"/>
          <p:nvPr/>
        </p:nvSpPr>
        <p:spPr>
          <a:xfrm>
            <a:off x="6781800" y="349703"/>
            <a:ext cx="24384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7434"/>
                </a:solidFill>
                <a:latin typeface="Trebuchet MS" pitchFamily="34" charset="0"/>
              </a:rPr>
              <a:t>Ramadan daily Dua’a</a:t>
            </a:r>
            <a:endParaRPr lang="en-US" sz="1400" b="1">
              <a:solidFill>
                <a:srgbClr val="007434"/>
              </a:solidFill>
              <a:latin typeface="Trebuchet MS" pitchFamily="34" charset="0"/>
            </a:endParaRPr>
          </a:p>
          <a:p>
            <a:pPr algn="ctr"/>
            <a:r>
              <a:rPr lang="en-US" sz="1800" b="1" i="0">
                <a:solidFill>
                  <a:srgbClr val="007434"/>
                </a:solidFill>
                <a:effectLst/>
                <a:latin typeface="Lato"/>
              </a:rPr>
              <a:t>Ya Aliyu Ya Azeem </a:t>
            </a:r>
            <a:endParaRPr lang="en-US" sz="1800" b="0" i="0">
              <a:solidFill>
                <a:srgbClr val="007434"/>
              </a:solidFill>
              <a:effectLst/>
              <a:latin typeface="Lato"/>
            </a:endParaRPr>
          </a:p>
          <a:p>
            <a:pPr algn="ctr"/>
            <a:endParaRPr lang="en-US">
              <a:solidFill>
                <a:srgbClr val="0074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33400" y="1466850"/>
            <a:ext cx="11277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هُدَىً لِلنَّاسِ وَبَيِّنَاتٍ مِنَ ٱلْهُدَىٰ وَٱلْفُرْقَانِ</a:t>
            </a:r>
            <a:endParaRPr lang="en-US" sz="287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2737908"/>
            <a:ext cx="9144000" cy="1752600"/>
          </a:xfrm>
        </p:spPr>
        <p:txBody>
          <a:bodyPr/>
          <a:lstStyle/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as guidance for people, clear proofs on true guidance, and distinction (between the right and the wrong).</a:t>
            </a:r>
            <a:endParaRPr lang="ar-OM" sz="2800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endParaRPr lang="en-US" sz="2800" b="0" i="0">
              <a:solidFill>
                <a:srgbClr val="002060"/>
              </a:solidFill>
              <a:effectLst/>
              <a:latin typeface="Lato"/>
            </a:endParaRPr>
          </a:p>
          <a:p>
            <a:r>
              <a:rPr lang="ur-PK">
                <a:solidFill>
                  <a:srgbClr val="002060"/>
                </a:solidFill>
              </a:rPr>
              <a:t>جو لوگوں کے لئے ہدایت ہے اور حق و باطل کہ تفرقہ اور ہدایت کے لئے بہترین نشانی ہے</a:t>
            </a:r>
            <a:endParaRPr lang="en-US" sz="4800" b="1" kern="1200" dirty="0">
              <a:solidFill>
                <a:srgbClr val="002060"/>
              </a:solidFill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600200" y="55626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200" b="0" i="1">
                <a:solidFill>
                  <a:srgbClr val="0070C0"/>
                </a:solidFill>
                <a:effectLst/>
                <a:latin typeface="Lato"/>
              </a:rPr>
              <a:t>hudan linnasi wa bayyinatin min alhuda walfurqani</a:t>
            </a:r>
            <a:br>
              <a:rPr lang="en-US" sz="3200">
                <a:solidFill>
                  <a:srgbClr val="0070C0"/>
                </a:solidFill>
              </a:rPr>
            </a:br>
            <a:endParaRPr lang="it-IT" sz="32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562F9DE-ADDE-4509-B444-D09EDA330694}"/>
              </a:ext>
            </a:extLst>
          </p:cNvPr>
          <p:cNvSpPr txBox="1"/>
          <p:nvPr/>
        </p:nvSpPr>
        <p:spPr>
          <a:xfrm>
            <a:off x="6781800" y="349703"/>
            <a:ext cx="24384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7434"/>
                </a:solidFill>
                <a:latin typeface="Trebuchet MS" pitchFamily="34" charset="0"/>
              </a:rPr>
              <a:t>Ramadan daily Dua’a</a:t>
            </a:r>
            <a:endParaRPr lang="en-US" sz="1400" b="1">
              <a:solidFill>
                <a:srgbClr val="007434"/>
              </a:solidFill>
              <a:latin typeface="Trebuchet MS" pitchFamily="34" charset="0"/>
            </a:endParaRPr>
          </a:p>
          <a:p>
            <a:pPr algn="ctr"/>
            <a:r>
              <a:rPr lang="en-US" sz="1800" b="1" i="0">
                <a:solidFill>
                  <a:srgbClr val="007434"/>
                </a:solidFill>
                <a:effectLst/>
                <a:latin typeface="Lato"/>
              </a:rPr>
              <a:t>Ya Aliyu Ya Azeem </a:t>
            </a:r>
            <a:endParaRPr lang="en-US" sz="1800" b="0" i="0">
              <a:solidFill>
                <a:srgbClr val="007434"/>
              </a:solidFill>
              <a:effectLst/>
              <a:latin typeface="Lato"/>
            </a:endParaRPr>
          </a:p>
          <a:p>
            <a:pPr algn="ctr"/>
            <a:endParaRPr lang="en-US">
              <a:solidFill>
                <a:srgbClr val="0074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62100" y="1402426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وَجَعَلْتَ فِيهِ لَيْلَةَ ٱلْقَدْرِ</a:t>
            </a:r>
            <a:endParaRPr lang="en-US" sz="287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2895600"/>
            <a:ext cx="9144000" cy="1752600"/>
          </a:xfrm>
        </p:spPr>
        <p:txBody>
          <a:bodyPr/>
          <a:lstStyle/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You decided the Grand Night to be in it</a:t>
            </a:r>
          </a:p>
          <a:p>
            <a:br>
              <a:rPr lang="en-US" sz="2000"/>
            </a:b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ur-PK" sz="3600" kern="1200">
                <a:solidFill>
                  <a:srgbClr val="002060"/>
                </a:solidFill>
                <a:ea typeface="MS Mincho" pitchFamily="49" charset="-128"/>
              </a:rPr>
              <a:t>اور جس مہینےمیں شب قدر قراردی ہے</a:t>
            </a:r>
            <a:endParaRPr lang="en-US" sz="3600" kern="1200" dirty="0">
              <a:solidFill>
                <a:srgbClr val="002060"/>
              </a:solidFill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5935883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200" b="0" i="1">
                <a:solidFill>
                  <a:srgbClr val="0070C0"/>
                </a:solidFill>
                <a:effectLst/>
                <a:latin typeface="Lato"/>
              </a:rPr>
              <a:t>wa ja`alta fihi laylata alqadri</a:t>
            </a:r>
            <a:br>
              <a:rPr lang="en-US" sz="3200">
                <a:solidFill>
                  <a:srgbClr val="0070C0"/>
                </a:solidFill>
              </a:rPr>
            </a:br>
            <a:endParaRPr lang="it-IT" sz="32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CBEE413-B2F1-4972-9B1B-DB8904E6018B}"/>
              </a:ext>
            </a:extLst>
          </p:cNvPr>
          <p:cNvSpPr txBox="1"/>
          <p:nvPr/>
        </p:nvSpPr>
        <p:spPr>
          <a:xfrm>
            <a:off x="6781800" y="349703"/>
            <a:ext cx="24384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7434"/>
                </a:solidFill>
                <a:latin typeface="Trebuchet MS" pitchFamily="34" charset="0"/>
              </a:rPr>
              <a:t>Ramadan daily Dua’a</a:t>
            </a:r>
            <a:endParaRPr lang="en-US" sz="1400" b="1">
              <a:solidFill>
                <a:srgbClr val="007434"/>
              </a:solidFill>
              <a:latin typeface="Trebuchet MS" pitchFamily="34" charset="0"/>
            </a:endParaRPr>
          </a:p>
          <a:p>
            <a:pPr algn="ctr"/>
            <a:r>
              <a:rPr lang="en-US" sz="1800" b="1" i="0">
                <a:solidFill>
                  <a:srgbClr val="007434"/>
                </a:solidFill>
                <a:effectLst/>
                <a:latin typeface="Lato"/>
              </a:rPr>
              <a:t>Ya Aliyu Ya Azeem </a:t>
            </a:r>
            <a:endParaRPr lang="en-US" sz="1800" b="0" i="0">
              <a:solidFill>
                <a:srgbClr val="007434"/>
              </a:solidFill>
              <a:effectLst/>
              <a:latin typeface="Lato"/>
            </a:endParaRPr>
          </a:p>
          <a:p>
            <a:pPr algn="ctr"/>
            <a:endParaRPr lang="en-US">
              <a:solidFill>
                <a:srgbClr val="0074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62100" y="1316037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وَجَعَلْتَهَا خَيْراً مِنَ الفِ شَهْرٍ</a:t>
            </a:r>
            <a:endParaRPr lang="en-US" sz="287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84935" y="2795708"/>
            <a:ext cx="91440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and You have decided it to be more favorable that one thousand months.</a:t>
            </a:r>
          </a:p>
          <a:p>
            <a:br>
              <a:rPr lang="en-US" sz="2000"/>
            </a:b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ur-PK" sz="3600" kern="1200">
                <a:solidFill>
                  <a:srgbClr val="002060"/>
                </a:solidFill>
                <a:ea typeface="MS Mincho" pitchFamily="49" charset="-128"/>
              </a:rPr>
              <a:t>اور اسے ہزار مہینوں سے بہتر قرار دیا</a:t>
            </a:r>
            <a:endParaRPr lang="en-US" sz="3600" kern="1200" dirty="0">
              <a:solidFill>
                <a:srgbClr val="002060"/>
              </a:solidFill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60198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0" i="1">
                <a:solidFill>
                  <a:srgbClr val="0070C0"/>
                </a:solidFill>
                <a:effectLst/>
                <a:latin typeface="Lato"/>
              </a:rPr>
              <a:t>wa ja`altaha khayran min alfi shahrin</a:t>
            </a:r>
            <a:br>
              <a:rPr lang="fi-FI" sz="3200">
                <a:solidFill>
                  <a:srgbClr val="0070C0"/>
                </a:solidFill>
              </a:rPr>
            </a:br>
            <a:endParaRPr lang="it-IT" sz="32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8516489-ADF4-4233-BEC8-AA9DBFE1FE37}"/>
              </a:ext>
            </a:extLst>
          </p:cNvPr>
          <p:cNvSpPr txBox="1"/>
          <p:nvPr/>
        </p:nvSpPr>
        <p:spPr>
          <a:xfrm>
            <a:off x="6781800" y="349703"/>
            <a:ext cx="24384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7434"/>
                </a:solidFill>
                <a:latin typeface="Trebuchet MS" pitchFamily="34" charset="0"/>
              </a:rPr>
              <a:t>Ramadan daily Dua’a</a:t>
            </a:r>
            <a:endParaRPr lang="en-US" sz="1400" b="1">
              <a:solidFill>
                <a:srgbClr val="007434"/>
              </a:solidFill>
              <a:latin typeface="Trebuchet MS" pitchFamily="34" charset="0"/>
            </a:endParaRPr>
          </a:p>
          <a:p>
            <a:pPr algn="ctr"/>
            <a:r>
              <a:rPr lang="en-US" sz="1800" b="1" i="0">
                <a:solidFill>
                  <a:srgbClr val="007434"/>
                </a:solidFill>
                <a:effectLst/>
                <a:latin typeface="Lato"/>
              </a:rPr>
              <a:t>Ya Aliyu Ya Azeem </a:t>
            </a:r>
            <a:endParaRPr lang="en-US" sz="1800" b="0" i="0">
              <a:solidFill>
                <a:srgbClr val="007434"/>
              </a:solidFill>
              <a:effectLst/>
              <a:latin typeface="Lato"/>
            </a:endParaRPr>
          </a:p>
          <a:p>
            <a:pPr algn="ctr"/>
            <a:endParaRPr lang="en-US">
              <a:solidFill>
                <a:srgbClr val="0074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62100" y="1455476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فَيَا ذَا ٱلْمَنِّ وَلاَ يُمَنُّ عَلَيْكَ</a:t>
            </a:r>
            <a:endParaRPr lang="en-US" sz="287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04709" y="3056200"/>
            <a:ext cx="91440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So, O Lord of graces! None can ever do favor to You!</a:t>
            </a:r>
            <a:endParaRPr lang="ar-OM" b="0" i="0">
              <a:solidFill>
                <a:srgbClr val="0070C0"/>
              </a:solidFill>
              <a:effectLst/>
              <a:latin typeface="Lato"/>
            </a:endParaRPr>
          </a:p>
          <a:p>
            <a:pPr algn="ctr"/>
            <a:endParaRPr lang="ar-OM" b="0" i="0">
              <a:solidFill>
                <a:srgbClr val="002060"/>
              </a:solidFill>
              <a:effectLst/>
              <a:latin typeface="Lato"/>
            </a:endParaRPr>
          </a:p>
          <a:p>
            <a:r>
              <a:rPr lang="ur-PK">
                <a:solidFill>
                  <a:srgbClr val="002060"/>
                </a:solidFill>
              </a:rPr>
              <a:t>اے میرے محسن جس پر کسی کا احسان نہیں ہے</a:t>
            </a:r>
            <a:endParaRPr lang="en-US" sz="4800" b="1" kern="1200">
              <a:solidFill>
                <a:srgbClr val="002060"/>
              </a:solidFill>
              <a:ea typeface="MS Mincho" pitchFamily="49" charset="-128"/>
            </a:endParaRPr>
          </a:p>
          <a:p>
            <a:pPr algn="ctr"/>
            <a:endParaRPr lang="en-US" b="0" i="0">
              <a:solidFill>
                <a:srgbClr val="002060"/>
              </a:solidFill>
              <a:effectLst/>
              <a:latin typeface="Lato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5821624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0" i="1">
                <a:solidFill>
                  <a:srgbClr val="0070C0"/>
                </a:solidFill>
                <a:effectLst/>
                <a:latin typeface="Lato"/>
              </a:rPr>
              <a:t>faya dhalmanni wa la yumannu `alayka</a:t>
            </a:r>
            <a:br>
              <a:rPr lang="fi-FI" sz="3200">
                <a:solidFill>
                  <a:srgbClr val="0070C0"/>
                </a:solidFill>
              </a:rPr>
            </a:br>
            <a:endParaRPr lang="sv-SE" sz="32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AB7CAC-9C78-4F2E-95A6-7444E00AB0C5}"/>
              </a:ext>
            </a:extLst>
          </p:cNvPr>
          <p:cNvSpPr txBox="1"/>
          <p:nvPr/>
        </p:nvSpPr>
        <p:spPr>
          <a:xfrm>
            <a:off x="6781800" y="349703"/>
            <a:ext cx="24384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7434"/>
                </a:solidFill>
                <a:latin typeface="Trebuchet MS" pitchFamily="34" charset="0"/>
              </a:rPr>
              <a:t>Ramadan daily Dua’a</a:t>
            </a:r>
            <a:endParaRPr lang="en-US" sz="1400" b="1">
              <a:solidFill>
                <a:srgbClr val="007434"/>
              </a:solidFill>
              <a:latin typeface="Trebuchet MS" pitchFamily="34" charset="0"/>
            </a:endParaRPr>
          </a:p>
          <a:p>
            <a:pPr algn="ctr"/>
            <a:r>
              <a:rPr lang="en-US" sz="1800" b="1" i="0">
                <a:solidFill>
                  <a:srgbClr val="007434"/>
                </a:solidFill>
                <a:effectLst/>
                <a:latin typeface="Lato"/>
              </a:rPr>
              <a:t>Ya Aliyu Ya Azeem </a:t>
            </a:r>
            <a:endParaRPr lang="en-US" sz="1800" b="0" i="0">
              <a:solidFill>
                <a:srgbClr val="007434"/>
              </a:solidFill>
              <a:effectLst/>
              <a:latin typeface="Lato"/>
            </a:endParaRPr>
          </a:p>
          <a:p>
            <a:pPr algn="ctr"/>
            <a:endParaRPr lang="en-US">
              <a:solidFill>
                <a:srgbClr val="0074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1"/>
            <a:ext cx="11811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80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مُنَّ عَلَيَّ بِفَكَاكِ رَقَبَتِي مِنَ ٱلنَّارِ فِي مَنْ تَمُنُّ عَلَيْهِ</a:t>
            </a:r>
            <a:endParaRPr lang="en-US" sz="199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62100" y="2335213"/>
            <a:ext cx="91440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please, do me a favor by releasing me from the Fire and by including me with those to whom You do this favor,</a:t>
            </a:r>
          </a:p>
          <a:p>
            <a:pPr marL="342900" indent="-342900" eaLnBrk="1" hangingPunct="1">
              <a:defRPr/>
            </a:pPr>
            <a:r>
              <a:rPr lang="ur-PK" sz="3600" kern="1200">
                <a:solidFill>
                  <a:srgbClr val="002060"/>
                </a:solidFill>
                <a:ea typeface="MS Mincho" pitchFamily="49" charset="-128"/>
              </a:rPr>
              <a:t>مجھ پر یہ احسان فرما کہ میری گردن کو آتش جہنم سے </a:t>
            </a:r>
            <a:r>
              <a:rPr lang="ar-OM" sz="3600" kern="1200">
                <a:solidFill>
                  <a:srgbClr val="002060"/>
                </a:solidFill>
                <a:ea typeface="MS Mincho" pitchFamily="49" charset="-128"/>
              </a:rPr>
              <a:t> </a:t>
            </a:r>
            <a:r>
              <a:rPr lang="ur-PK" sz="3600" kern="1200">
                <a:solidFill>
                  <a:srgbClr val="002060"/>
                </a:solidFill>
                <a:ea typeface="MS Mincho" pitchFamily="49" charset="-128"/>
              </a:rPr>
              <a:t>آزاد کر دے</a:t>
            </a:r>
            <a:r>
              <a:rPr lang="ar-OM" sz="3600" kern="1200">
                <a:solidFill>
                  <a:srgbClr val="002060"/>
                </a:solidFill>
                <a:ea typeface="MS Mincho" pitchFamily="49" charset="-128"/>
              </a:rPr>
              <a:t> جیسا کہ تو نے اور لوگوں پر احسان کیا ہے </a:t>
            </a:r>
            <a:endParaRPr lang="en-US" sz="3600" kern="1200" dirty="0">
              <a:solidFill>
                <a:srgbClr val="002060"/>
              </a:solidFill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62100" y="5444066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200" b="0" i="1">
                <a:solidFill>
                  <a:srgbClr val="0070C0"/>
                </a:solidFill>
                <a:effectLst/>
                <a:latin typeface="Lato"/>
              </a:rPr>
              <a:t>munna `alayya bifakaki raqabati min alnnari fi man tamunnu `alayhi</a:t>
            </a:r>
            <a:br>
              <a:rPr lang="en-US" sz="3200">
                <a:solidFill>
                  <a:srgbClr val="0070C0"/>
                </a:solidFill>
              </a:rPr>
            </a:br>
            <a:endParaRPr lang="fi-FI" sz="32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D9E8503-3640-4CF8-A2D2-32F24152FDEA}"/>
              </a:ext>
            </a:extLst>
          </p:cNvPr>
          <p:cNvSpPr txBox="1"/>
          <p:nvPr/>
        </p:nvSpPr>
        <p:spPr>
          <a:xfrm>
            <a:off x="6781800" y="349703"/>
            <a:ext cx="24384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7434"/>
                </a:solidFill>
                <a:latin typeface="Trebuchet MS" pitchFamily="34" charset="0"/>
              </a:rPr>
              <a:t>Ramadan daily Dua’a</a:t>
            </a:r>
            <a:endParaRPr lang="en-US" sz="1400" b="1">
              <a:solidFill>
                <a:srgbClr val="007434"/>
              </a:solidFill>
              <a:latin typeface="Trebuchet MS" pitchFamily="34" charset="0"/>
            </a:endParaRPr>
          </a:p>
          <a:p>
            <a:pPr algn="ctr"/>
            <a:r>
              <a:rPr lang="en-US" sz="1800" b="1" i="0">
                <a:solidFill>
                  <a:srgbClr val="007434"/>
                </a:solidFill>
                <a:effectLst/>
                <a:latin typeface="Lato"/>
              </a:rPr>
              <a:t>Ya Aliyu Ya Azeem </a:t>
            </a:r>
            <a:endParaRPr lang="en-US" sz="1800" b="0" i="0">
              <a:solidFill>
                <a:srgbClr val="007434"/>
              </a:solidFill>
              <a:effectLst/>
              <a:latin typeface="Lato"/>
            </a:endParaRPr>
          </a:p>
          <a:p>
            <a:pPr algn="ctr"/>
            <a:endParaRPr lang="en-US">
              <a:solidFill>
                <a:srgbClr val="0074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00851" y="1246187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وَأَدْخِلْنِي ٱلْجَنَّةَ</a:t>
            </a:r>
            <a:endParaRPr lang="en-US" sz="287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2895600"/>
            <a:ext cx="91440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and allow me to enter Paradise,</a:t>
            </a:r>
          </a:p>
          <a:p>
            <a:endParaRPr lang="ar-OM" sz="2000"/>
          </a:p>
          <a:p>
            <a:br>
              <a:rPr lang="en-US">
                <a:solidFill>
                  <a:srgbClr val="002060"/>
                </a:solidFill>
              </a:rPr>
            </a:br>
            <a:r>
              <a:rPr lang="ur-PK">
                <a:solidFill>
                  <a:srgbClr val="002060"/>
                </a:solidFill>
              </a:rPr>
              <a:t>اور مجھے اپنی رحمت سے داخل جنت کردے</a:t>
            </a:r>
            <a:endParaRPr lang="en-US" sz="4800" kern="1200" dirty="0">
              <a:solidFill>
                <a:srgbClr val="002060"/>
              </a:solidFill>
              <a:ea typeface="MS Mincho" pitchFamily="49" charset="-128"/>
            </a:endParaRPr>
          </a:p>
        </p:txBody>
      </p:sp>
      <p:sp>
        <p:nvSpPr>
          <p:cNvPr id="25604" name="Subtitle 4"/>
          <p:cNvSpPr txBox="1">
            <a:spLocks/>
          </p:cNvSpPr>
          <p:nvPr/>
        </p:nvSpPr>
        <p:spPr bwMode="auto">
          <a:xfrm>
            <a:off x="1524000" y="55626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200" b="0" i="1">
                <a:solidFill>
                  <a:srgbClr val="0070C0"/>
                </a:solidFill>
                <a:effectLst/>
                <a:latin typeface="Lato"/>
              </a:rPr>
              <a:t>wa adkhilni aljannata</a:t>
            </a:r>
            <a:br>
              <a:rPr lang="en-US" sz="3200">
                <a:solidFill>
                  <a:srgbClr val="0070C0"/>
                </a:solidFill>
              </a:rPr>
            </a:br>
            <a:endParaRPr lang="fi-FI" sz="32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6982E7A-E87D-464C-95FD-A2EF7A456F8D}"/>
              </a:ext>
            </a:extLst>
          </p:cNvPr>
          <p:cNvSpPr txBox="1"/>
          <p:nvPr/>
        </p:nvSpPr>
        <p:spPr>
          <a:xfrm>
            <a:off x="6781800" y="349703"/>
            <a:ext cx="24384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7434"/>
                </a:solidFill>
                <a:latin typeface="Trebuchet MS" pitchFamily="34" charset="0"/>
              </a:rPr>
              <a:t>Ramadan daily Dua’a</a:t>
            </a:r>
            <a:endParaRPr lang="en-US" sz="1400" b="1">
              <a:solidFill>
                <a:srgbClr val="007434"/>
              </a:solidFill>
              <a:latin typeface="Trebuchet MS" pitchFamily="34" charset="0"/>
            </a:endParaRPr>
          </a:p>
          <a:p>
            <a:pPr algn="ctr"/>
            <a:r>
              <a:rPr lang="en-US" sz="1800" b="1" i="0">
                <a:solidFill>
                  <a:srgbClr val="007434"/>
                </a:solidFill>
                <a:effectLst/>
                <a:latin typeface="Lato"/>
              </a:rPr>
              <a:t>Ya Aliyu Ya Azeem </a:t>
            </a:r>
            <a:endParaRPr lang="en-US" sz="1800" b="0" i="0">
              <a:solidFill>
                <a:srgbClr val="007434"/>
              </a:solidFill>
              <a:effectLst/>
              <a:latin typeface="Lato"/>
            </a:endParaRPr>
          </a:p>
          <a:p>
            <a:pPr algn="ctr"/>
            <a:endParaRPr lang="en-US">
              <a:solidFill>
                <a:srgbClr val="007434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62100" y="1425575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بِرَحْمَتِكَ يَا أَرْحَمَ ٱلرَّاحِمِينَ</a:t>
            </a:r>
            <a:endParaRPr lang="en-US" sz="1028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2895600"/>
            <a:ext cx="91440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on account of Your mercy. O most Merciful of all those who show mercy!</a:t>
            </a:r>
            <a:br>
              <a:rPr lang="en-US">
                <a:solidFill>
                  <a:srgbClr val="0070C0"/>
                </a:solidFill>
              </a:rPr>
            </a:br>
            <a:endParaRPr lang="ar-OM">
              <a:solidFill>
                <a:srgbClr val="0070C0"/>
              </a:solidFill>
            </a:endParaRPr>
          </a:p>
          <a:p>
            <a:pPr algn="ctr"/>
            <a:r>
              <a:rPr lang="ur-PK" kern="1200">
                <a:solidFill>
                  <a:srgbClr val="002060"/>
                </a:solidFill>
                <a:ea typeface="MS Mincho" pitchFamily="49" charset="-128"/>
              </a:rPr>
              <a:t>اے بہترین مہربانی کرنے والے۔</a:t>
            </a:r>
            <a:endParaRPr lang="en-US" kern="1200" dirty="0">
              <a:solidFill>
                <a:srgbClr val="002060"/>
              </a:solidFill>
              <a:ea typeface="MS Mincho" pitchFamily="49" charset="-128"/>
            </a:endParaRPr>
          </a:p>
        </p:txBody>
      </p:sp>
      <p:sp>
        <p:nvSpPr>
          <p:cNvPr id="25604" name="Subtitle 4"/>
          <p:cNvSpPr txBox="1">
            <a:spLocks/>
          </p:cNvSpPr>
          <p:nvPr/>
        </p:nvSpPr>
        <p:spPr bwMode="auto">
          <a:xfrm>
            <a:off x="1524000" y="55626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200" b="0" i="1">
                <a:solidFill>
                  <a:srgbClr val="0070C0"/>
                </a:solidFill>
                <a:effectLst/>
                <a:latin typeface="Lato"/>
              </a:rPr>
              <a:t>birahmatika ya arhama alrrahimina</a:t>
            </a:r>
            <a:br>
              <a:rPr lang="en-US" sz="3200">
                <a:solidFill>
                  <a:srgbClr val="0070C0"/>
                </a:solidFill>
              </a:rPr>
            </a:br>
            <a:endParaRPr lang="fi-FI" sz="32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231FC25-58EC-4BEF-98B9-ECDF510AC483}"/>
              </a:ext>
            </a:extLst>
          </p:cNvPr>
          <p:cNvSpPr txBox="1"/>
          <p:nvPr/>
        </p:nvSpPr>
        <p:spPr>
          <a:xfrm>
            <a:off x="6781800" y="349703"/>
            <a:ext cx="24384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7434"/>
                </a:solidFill>
                <a:latin typeface="Trebuchet MS" pitchFamily="34" charset="0"/>
              </a:rPr>
              <a:t>Ramadan daily Dua’a</a:t>
            </a:r>
            <a:endParaRPr lang="en-US" sz="1400" b="1">
              <a:solidFill>
                <a:srgbClr val="007434"/>
              </a:solidFill>
              <a:latin typeface="Trebuchet MS" pitchFamily="34" charset="0"/>
            </a:endParaRPr>
          </a:p>
          <a:p>
            <a:pPr algn="ctr"/>
            <a:r>
              <a:rPr lang="en-US" sz="1800" b="1" i="0">
                <a:solidFill>
                  <a:srgbClr val="007434"/>
                </a:solidFill>
                <a:effectLst/>
                <a:latin typeface="Lato"/>
              </a:rPr>
              <a:t>Ya Aliyu Ya Azeem </a:t>
            </a:r>
            <a:endParaRPr lang="en-US" sz="1800" b="0" i="0">
              <a:solidFill>
                <a:srgbClr val="007434"/>
              </a:solidFill>
              <a:effectLst/>
              <a:latin typeface="Lato"/>
            </a:endParaRPr>
          </a:p>
          <a:p>
            <a:pPr algn="ctr"/>
            <a:endParaRPr lang="en-US">
              <a:solidFill>
                <a:srgbClr val="0074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86010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19200" y="1384301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600200" y="2720975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O' </a:t>
            </a:r>
            <a:r>
              <a:rPr lang="en-US" sz="3600" kern="1200" dirty="0" err="1">
                <a:solidFill>
                  <a:srgbClr val="0070C0"/>
                </a:solidFill>
                <a:ea typeface="MS Mincho" pitchFamily="49" charset="-128"/>
              </a:rPr>
              <a:t>Allāh</a:t>
            </a: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 send Your blessings on Muhammad and the family of </a:t>
            </a:r>
            <a:r>
              <a:rPr lang="en-US" sz="3600" kern="1200">
                <a:solidFill>
                  <a:srgbClr val="0070C0"/>
                </a:solidFill>
                <a:ea typeface="MS Mincho" pitchFamily="49" charset="-128"/>
              </a:rPr>
              <a:t>Muhammad.</a:t>
            </a:r>
          </a:p>
          <a:p>
            <a:pPr marL="342900" indent="-342900" eaLnBrk="1" hangingPunct="1">
              <a:defRPr/>
            </a:pPr>
            <a:endParaRPr lang="en-US" sz="20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SA" altLang="en-US" sz="3600">
                <a:latin typeface="Alvi Nastaleeq" pitchFamily="2" charset="0"/>
                <a:cs typeface="Alvi Nastaleeq" pitchFamily="2" charset="0"/>
              </a:rPr>
              <a:t>اے الله! رحمت فرما محمد وآل)ع( محمد پر </a:t>
            </a:r>
          </a:p>
          <a:p>
            <a:pPr marL="342900" indent="-342900" eaLnBrk="1" hangingPunct="1">
              <a:defRPr/>
            </a:pP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3076" name="Subtitle 4"/>
          <p:cNvSpPr txBox="1">
            <a:spLocks/>
          </p:cNvSpPr>
          <p:nvPr/>
        </p:nvSpPr>
        <p:spPr bwMode="auto">
          <a:xfrm>
            <a:off x="1524000" y="5676899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i="1" dirty="0">
                <a:solidFill>
                  <a:srgbClr val="0070C0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E663196-CF9F-4125-B414-086EF75B5CF1}"/>
              </a:ext>
            </a:extLst>
          </p:cNvPr>
          <p:cNvSpPr txBox="1"/>
          <p:nvPr/>
        </p:nvSpPr>
        <p:spPr>
          <a:xfrm>
            <a:off x="6781800" y="349703"/>
            <a:ext cx="24384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7434"/>
                </a:solidFill>
                <a:latin typeface="Trebuchet MS" pitchFamily="34" charset="0"/>
              </a:rPr>
              <a:t>Ramadan daily Dua’a</a:t>
            </a:r>
            <a:endParaRPr lang="en-US" sz="1400" b="1">
              <a:solidFill>
                <a:srgbClr val="007434"/>
              </a:solidFill>
              <a:latin typeface="Trebuchet MS" pitchFamily="34" charset="0"/>
            </a:endParaRPr>
          </a:p>
          <a:p>
            <a:pPr algn="ctr"/>
            <a:r>
              <a:rPr lang="en-US" sz="1800" b="1" i="0">
                <a:solidFill>
                  <a:srgbClr val="007434"/>
                </a:solidFill>
                <a:effectLst/>
                <a:latin typeface="Lato"/>
              </a:rPr>
              <a:t>Ya Aliyu Ya Azeem </a:t>
            </a:r>
            <a:endParaRPr lang="en-US" sz="1800" b="0" i="0">
              <a:solidFill>
                <a:srgbClr val="007434"/>
              </a:solidFill>
              <a:effectLst/>
              <a:latin typeface="Lato"/>
            </a:endParaRPr>
          </a:p>
          <a:p>
            <a:pPr algn="ctr"/>
            <a:endParaRPr lang="en-US">
              <a:solidFill>
                <a:srgbClr val="007434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 noChangeArrowheads="1"/>
          </p:cNvSpPr>
          <p:nvPr/>
        </p:nvSpPr>
        <p:spPr bwMode="auto">
          <a:xfrm>
            <a:off x="2362200" y="1193411"/>
            <a:ext cx="7993062" cy="484632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29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2209800" y="3149600"/>
            <a:ext cx="7772400" cy="1097280"/>
          </a:xfrm>
        </p:spPr>
        <p:txBody>
          <a:bodyPr/>
          <a:lstStyle/>
          <a:p>
            <a:pPr eaLnBrk="1" hangingPunct="1"/>
            <a:r>
              <a:rPr lang="en-US" sz="6000" b="1">
                <a:solidFill>
                  <a:srgbClr val="FFFF00"/>
                </a:solidFill>
              </a:rPr>
              <a:t>Please recite  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Sūrat al-Fātiḥah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for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ALL MARHUMEEN</a:t>
            </a:r>
            <a:br>
              <a:rPr lang="en-US" sz="6000" b="1">
                <a:solidFill>
                  <a:srgbClr val="FFFF00"/>
                </a:solidFill>
              </a:rPr>
            </a:br>
            <a:endParaRPr lang="en-GB" sz="6000" b="1">
              <a:solidFill>
                <a:srgbClr val="FFFF00"/>
              </a:solidFill>
            </a:endParaRP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4331" y="5370428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660526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7F49856-B15B-46CF-B0E4-6731B028429B}"/>
              </a:ext>
            </a:extLst>
          </p:cNvPr>
          <p:cNvSpPr txBox="1"/>
          <p:nvPr/>
        </p:nvSpPr>
        <p:spPr>
          <a:xfrm>
            <a:off x="6781800" y="349703"/>
            <a:ext cx="24384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7434"/>
                </a:solidFill>
                <a:latin typeface="Trebuchet MS" pitchFamily="34" charset="0"/>
              </a:rPr>
              <a:t>Ramadan daily Dua’a</a:t>
            </a:r>
            <a:endParaRPr lang="en-US" sz="1400" b="1">
              <a:solidFill>
                <a:srgbClr val="007434"/>
              </a:solidFill>
              <a:latin typeface="Trebuchet MS" pitchFamily="34" charset="0"/>
            </a:endParaRPr>
          </a:p>
          <a:p>
            <a:pPr algn="ctr"/>
            <a:r>
              <a:rPr lang="en-US" sz="1800" b="1" i="0">
                <a:solidFill>
                  <a:srgbClr val="007434"/>
                </a:solidFill>
                <a:effectLst/>
                <a:latin typeface="Lato"/>
              </a:rPr>
              <a:t>Ya Aliyu Ya Azeem </a:t>
            </a:r>
            <a:endParaRPr lang="en-US" sz="1800" b="0" i="0">
              <a:solidFill>
                <a:srgbClr val="007434"/>
              </a:solidFill>
              <a:effectLst/>
              <a:latin typeface="Lato"/>
            </a:endParaRPr>
          </a:p>
          <a:p>
            <a:pPr algn="ctr"/>
            <a:endParaRPr lang="en-US">
              <a:solidFill>
                <a:srgbClr val="007434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1218616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5527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In the Name of </a:t>
            </a:r>
            <a:r>
              <a:rPr lang="en-US" sz="3600" kern="1200" dirty="0" err="1">
                <a:solidFill>
                  <a:srgbClr val="0070C0"/>
                </a:solidFill>
                <a:ea typeface="MS Mincho" pitchFamily="49" charset="-128"/>
              </a:rPr>
              <a:t>Allāh</a:t>
            </a: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the All-merciful, </a:t>
            </a:r>
            <a:r>
              <a:rPr lang="en-US" sz="3600" kern="1200">
                <a:solidFill>
                  <a:srgbClr val="0070C0"/>
                </a:solidFill>
                <a:ea typeface="MS Mincho" pitchFamily="49" charset="-128"/>
              </a:rPr>
              <a:t>the All-compassionate</a:t>
            </a:r>
          </a:p>
          <a:p>
            <a:pPr marL="342900" indent="-342900" eaLnBrk="1" hangingPunct="1">
              <a:defRPr/>
            </a:pP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ar-IQ" sz="3600">
                <a:solidFill>
                  <a:srgbClr val="002060"/>
                </a:solidFill>
              </a:rPr>
              <a:t>خدا کے نام سے( شروع کرتا ہوں)جو بڑا مہربا ن نہایت رحم والا ہے</a:t>
            </a:r>
            <a:r>
              <a:rPr lang="ar-IQ" sz="3200">
                <a:solidFill>
                  <a:srgbClr val="002060"/>
                </a:solidFill>
              </a:rPr>
              <a:t> </a:t>
            </a:r>
            <a:endParaRPr lang="en-US" sz="3200" kern="1200">
              <a:solidFill>
                <a:srgbClr val="002060"/>
              </a:solidFill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1524000" y="5922379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i="1">
                <a:solidFill>
                  <a:srgbClr val="0070C0"/>
                </a:solidFill>
                <a:ea typeface="MS Mincho" pitchFamily="49" charset="-128"/>
              </a:rPr>
              <a:t>bis-mil-lahir-rah-mnir-rahim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6EED46-BC9A-4021-B187-96F5ECCED907}"/>
              </a:ext>
            </a:extLst>
          </p:cNvPr>
          <p:cNvSpPr txBox="1"/>
          <p:nvPr/>
        </p:nvSpPr>
        <p:spPr>
          <a:xfrm>
            <a:off x="6781800" y="349703"/>
            <a:ext cx="24384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7434"/>
                </a:solidFill>
                <a:latin typeface="Trebuchet MS" pitchFamily="34" charset="0"/>
              </a:rPr>
              <a:t>Ramadan daily Dua’a</a:t>
            </a:r>
            <a:endParaRPr lang="en-US" sz="1400" b="1">
              <a:solidFill>
                <a:srgbClr val="007434"/>
              </a:solidFill>
              <a:latin typeface="Trebuchet MS" pitchFamily="34" charset="0"/>
            </a:endParaRPr>
          </a:p>
          <a:p>
            <a:pPr algn="ctr"/>
            <a:r>
              <a:rPr lang="en-US" sz="1800" b="1" i="0">
                <a:solidFill>
                  <a:srgbClr val="007434"/>
                </a:solidFill>
                <a:effectLst/>
                <a:latin typeface="Lato"/>
              </a:rPr>
              <a:t>Ya Aliyu Ya Azeem </a:t>
            </a:r>
            <a:endParaRPr lang="en-US" sz="1800" b="0" i="0">
              <a:solidFill>
                <a:srgbClr val="007434"/>
              </a:solidFill>
              <a:effectLst/>
              <a:latin typeface="Lato"/>
            </a:endParaRPr>
          </a:p>
          <a:p>
            <a:pPr algn="ctr"/>
            <a:endParaRPr lang="en-US">
              <a:solidFill>
                <a:srgbClr val="007434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62100" y="11430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يَا عَلِيُّ يَا عَظِيمُ</a:t>
            </a:r>
            <a:endParaRPr lang="en-US" sz="287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2895600"/>
            <a:ext cx="91440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O Most High! O All-great!</a:t>
            </a:r>
          </a:p>
          <a:p>
            <a:br>
              <a:rPr lang="en-US" sz="2000"/>
            </a:b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ur-PK" sz="3600" kern="1200">
                <a:solidFill>
                  <a:srgbClr val="002060"/>
                </a:solidFill>
                <a:ea typeface="MS Mincho" pitchFamily="49" charset="-128"/>
              </a:rPr>
              <a:t>اے خدا ئے علی و عظیم </a:t>
            </a:r>
            <a:endParaRPr lang="en-US" sz="3600" kern="1200" dirty="0">
              <a:solidFill>
                <a:srgbClr val="002060"/>
              </a:solidFill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5959032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200" b="0" i="1">
                <a:solidFill>
                  <a:srgbClr val="0070C0"/>
                </a:solidFill>
                <a:effectLst/>
                <a:latin typeface="Lato"/>
              </a:rPr>
              <a:t>ya `aliyyu ya `azimu</a:t>
            </a:r>
            <a:br>
              <a:rPr lang="en-US" sz="3200">
                <a:solidFill>
                  <a:srgbClr val="0070C0"/>
                </a:solidFill>
              </a:rPr>
            </a:br>
            <a:endParaRPr lang="it-IT" sz="32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7E70FC-F5AE-419E-AE4D-A6C4BE882527}"/>
              </a:ext>
            </a:extLst>
          </p:cNvPr>
          <p:cNvSpPr txBox="1"/>
          <p:nvPr/>
        </p:nvSpPr>
        <p:spPr>
          <a:xfrm>
            <a:off x="6781800" y="349703"/>
            <a:ext cx="24384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7434"/>
                </a:solidFill>
                <a:latin typeface="Trebuchet MS" pitchFamily="34" charset="0"/>
              </a:rPr>
              <a:t>Ramadan daily Dua’a</a:t>
            </a:r>
            <a:endParaRPr lang="en-US" sz="1400" b="1">
              <a:solidFill>
                <a:srgbClr val="007434"/>
              </a:solidFill>
              <a:latin typeface="Trebuchet MS" pitchFamily="34" charset="0"/>
            </a:endParaRPr>
          </a:p>
          <a:p>
            <a:pPr algn="ctr"/>
            <a:r>
              <a:rPr lang="en-US" sz="1800" b="1" i="0">
                <a:solidFill>
                  <a:srgbClr val="007434"/>
                </a:solidFill>
                <a:effectLst/>
                <a:latin typeface="Lato"/>
              </a:rPr>
              <a:t>Ya Aliyu Ya Azeem </a:t>
            </a:r>
            <a:endParaRPr lang="en-US" sz="1800" b="0" i="0">
              <a:solidFill>
                <a:srgbClr val="007434"/>
              </a:solidFill>
              <a:effectLst/>
              <a:latin typeface="Lato"/>
            </a:endParaRPr>
          </a:p>
          <a:p>
            <a:pPr algn="ctr"/>
            <a:endParaRPr lang="en-US">
              <a:solidFill>
                <a:srgbClr val="007434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62100" y="1295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يَا غَفُورُ يَا رَحِيمُ</a:t>
            </a:r>
            <a:endParaRPr lang="en-US" sz="287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11461" y="3048000"/>
            <a:ext cx="91440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O All-forgiving! O All-merciful!</a:t>
            </a:r>
          </a:p>
          <a:p>
            <a:br>
              <a:rPr lang="en-US" sz="2000"/>
            </a:b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ur-PK" sz="3600" kern="1200">
                <a:solidFill>
                  <a:srgbClr val="002060"/>
                </a:solidFill>
                <a:ea typeface="MS Mincho" pitchFamily="49" charset="-128"/>
              </a:rPr>
              <a:t> اے مالک غفور و رحیم </a:t>
            </a:r>
            <a:endParaRPr lang="en-US" sz="3600" kern="1200" dirty="0">
              <a:solidFill>
                <a:srgbClr val="002060"/>
              </a:solidFill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5910804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200" b="0" i="1">
                <a:solidFill>
                  <a:srgbClr val="0070C0"/>
                </a:solidFill>
                <a:effectLst/>
                <a:latin typeface="Lato"/>
              </a:rPr>
              <a:t>ya ghafuru ya rahimu</a:t>
            </a:r>
            <a:br>
              <a:rPr lang="en-US" sz="3200">
                <a:solidFill>
                  <a:srgbClr val="0070C0"/>
                </a:solidFill>
              </a:rPr>
            </a:br>
            <a:endParaRPr lang="it-IT" sz="32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20F599A-679B-4B0E-9EB2-508F72EDB2EF}"/>
              </a:ext>
            </a:extLst>
          </p:cNvPr>
          <p:cNvSpPr txBox="1"/>
          <p:nvPr/>
        </p:nvSpPr>
        <p:spPr>
          <a:xfrm>
            <a:off x="6781800" y="349703"/>
            <a:ext cx="24384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7434"/>
                </a:solidFill>
                <a:latin typeface="Trebuchet MS" pitchFamily="34" charset="0"/>
              </a:rPr>
              <a:t>Ramadan daily Dua’a</a:t>
            </a:r>
            <a:endParaRPr lang="en-US" sz="1400" b="1">
              <a:solidFill>
                <a:srgbClr val="007434"/>
              </a:solidFill>
              <a:latin typeface="Trebuchet MS" pitchFamily="34" charset="0"/>
            </a:endParaRPr>
          </a:p>
          <a:p>
            <a:pPr algn="ctr"/>
            <a:r>
              <a:rPr lang="en-US" sz="1800" b="1" i="0">
                <a:solidFill>
                  <a:srgbClr val="007434"/>
                </a:solidFill>
                <a:effectLst/>
                <a:latin typeface="Lato"/>
              </a:rPr>
              <a:t>Ya Aliyu Ya Azeem </a:t>
            </a:r>
            <a:endParaRPr lang="en-US" sz="1800" b="0" i="0">
              <a:solidFill>
                <a:srgbClr val="007434"/>
              </a:solidFill>
              <a:effectLst/>
              <a:latin typeface="Lato"/>
            </a:endParaRPr>
          </a:p>
          <a:p>
            <a:pPr algn="ctr"/>
            <a:endParaRPr lang="en-US">
              <a:solidFill>
                <a:srgbClr val="0074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0" y="13716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أَنْتَ ٱلرَّبُّ ٱلْعَظِيمُ</a:t>
            </a:r>
            <a:endParaRPr lang="en-US" sz="287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2895600"/>
            <a:ext cx="91440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You are the All-great Lord</a:t>
            </a:r>
          </a:p>
          <a:p>
            <a:br>
              <a:rPr lang="en-US" sz="2000"/>
            </a:b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ur-PK" sz="3600" kern="1200">
                <a:solidFill>
                  <a:srgbClr val="002060"/>
                </a:solidFill>
                <a:ea typeface="MS Mincho" pitchFamily="49" charset="-128"/>
              </a:rPr>
              <a:t> تو وہ رب عظیم ہے</a:t>
            </a:r>
            <a:endParaRPr lang="en-US" sz="3600" kern="1200" dirty="0">
              <a:solidFill>
                <a:srgbClr val="002060"/>
              </a:solidFill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5943599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200" b="0" i="1">
                <a:solidFill>
                  <a:srgbClr val="0070C0"/>
                </a:solidFill>
                <a:effectLst/>
                <a:latin typeface="Lato"/>
              </a:rPr>
              <a:t>anta alrrabbu al`azimu</a:t>
            </a:r>
            <a:br>
              <a:rPr lang="en-US" sz="3200">
                <a:solidFill>
                  <a:srgbClr val="0070C0"/>
                </a:solidFill>
              </a:rPr>
            </a:br>
            <a:endParaRPr lang="it-IT" sz="32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4CEDB64-F188-424C-AF3D-8721978B06B5}"/>
              </a:ext>
            </a:extLst>
          </p:cNvPr>
          <p:cNvSpPr txBox="1"/>
          <p:nvPr/>
        </p:nvSpPr>
        <p:spPr>
          <a:xfrm>
            <a:off x="6781800" y="349703"/>
            <a:ext cx="24384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7434"/>
                </a:solidFill>
                <a:latin typeface="Trebuchet MS" pitchFamily="34" charset="0"/>
              </a:rPr>
              <a:t>Ramadan daily Dua’a</a:t>
            </a:r>
            <a:endParaRPr lang="en-US" sz="1400" b="1">
              <a:solidFill>
                <a:srgbClr val="007434"/>
              </a:solidFill>
              <a:latin typeface="Trebuchet MS" pitchFamily="34" charset="0"/>
            </a:endParaRPr>
          </a:p>
          <a:p>
            <a:pPr algn="ctr"/>
            <a:r>
              <a:rPr lang="en-US" sz="1800" b="1" i="0">
                <a:solidFill>
                  <a:srgbClr val="007434"/>
                </a:solidFill>
                <a:effectLst/>
                <a:latin typeface="Lato"/>
              </a:rPr>
              <a:t>Ya Aliyu Ya Azeem </a:t>
            </a:r>
            <a:endParaRPr lang="en-US" sz="1800" b="0" i="0">
              <a:solidFill>
                <a:srgbClr val="007434"/>
              </a:solidFill>
              <a:effectLst/>
              <a:latin typeface="Lato"/>
            </a:endParaRPr>
          </a:p>
          <a:p>
            <a:pPr algn="ctr"/>
            <a:endParaRPr lang="en-US">
              <a:solidFill>
                <a:srgbClr val="0074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0" y="1436688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ٱلَّذِي لَيْسَ كَمِثْلِهِ شَيْءٌ</a:t>
            </a:r>
            <a:endParaRPr lang="en-US" sz="287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3130551"/>
            <a:ext cx="91440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like Whom there is nothing,</a:t>
            </a:r>
          </a:p>
          <a:p>
            <a:br>
              <a:rPr lang="en-US" sz="2000"/>
            </a:b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ur-PK" sz="3600" kern="1200">
                <a:solidFill>
                  <a:srgbClr val="002060"/>
                </a:solidFill>
                <a:ea typeface="MS Mincho" pitchFamily="49" charset="-128"/>
              </a:rPr>
              <a:t>جس کاکوئی مثل نہیں ہے</a:t>
            </a:r>
            <a:endParaRPr lang="en-US" sz="3600" kern="1200" dirty="0">
              <a:solidFill>
                <a:srgbClr val="002060"/>
              </a:solidFill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60960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200" b="0" i="1">
                <a:solidFill>
                  <a:srgbClr val="0070C0"/>
                </a:solidFill>
                <a:effectLst/>
                <a:latin typeface="Lato"/>
              </a:rPr>
              <a:t>alladhi laysa kamithlihi shay`un</a:t>
            </a:r>
            <a:br>
              <a:rPr lang="en-US" sz="3200">
                <a:solidFill>
                  <a:srgbClr val="0070C0"/>
                </a:solidFill>
              </a:rPr>
            </a:br>
            <a:endParaRPr lang="it-IT" sz="32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8FF4BE5-1F6B-4351-B383-DE5DB3CB7C3A}"/>
              </a:ext>
            </a:extLst>
          </p:cNvPr>
          <p:cNvSpPr txBox="1"/>
          <p:nvPr/>
        </p:nvSpPr>
        <p:spPr>
          <a:xfrm>
            <a:off x="6781800" y="349703"/>
            <a:ext cx="24384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7434"/>
                </a:solidFill>
                <a:latin typeface="Trebuchet MS" pitchFamily="34" charset="0"/>
              </a:rPr>
              <a:t>Ramadan daily Dua’a</a:t>
            </a:r>
            <a:endParaRPr lang="en-US" sz="1400" b="1">
              <a:solidFill>
                <a:srgbClr val="007434"/>
              </a:solidFill>
              <a:latin typeface="Trebuchet MS" pitchFamily="34" charset="0"/>
            </a:endParaRPr>
          </a:p>
          <a:p>
            <a:pPr algn="ctr"/>
            <a:r>
              <a:rPr lang="en-US" sz="1800" b="1" i="0">
                <a:solidFill>
                  <a:srgbClr val="007434"/>
                </a:solidFill>
                <a:effectLst/>
                <a:latin typeface="Lato"/>
              </a:rPr>
              <a:t>Ya Aliyu Ya Azeem </a:t>
            </a:r>
            <a:endParaRPr lang="en-US" sz="1800" b="0" i="0">
              <a:solidFill>
                <a:srgbClr val="007434"/>
              </a:solidFill>
              <a:effectLst/>
              <a:latin typeface="Lato"/>
            </a:endParaRPr>
          </a:p>
          <a:p>
            <a:pPr algn="ctr"/>
            <a:endParaRPr lang="en-US">
              <a:solidFill>
                <a:srgbClr val="0074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62100" y="1295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وَهُوَ ٱلسَّمِيعُ ٱلْبَصِيرُ</a:t>
            </a:r>
            <a:endParaRPr lang="en-US" sz="287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01815" y="3124200"/>
            <a:ext cx="91440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and He is the All-hearing, the All-aware.</a:t>
            </a:r>
          </a:p>
          <a:p>
            <a:br>
              <a:rPr lang="en-US" sz="2000">
                <a:solidFill>
                  <a:srgbClr val="002060"/>
                </a:solidFill>
              </a:rPr>
            </a:br>
            <a:endParaRPr lang="en-US" sz="3600" b="1" kern="1200">
              <a:solidFill>
                <a:srgbClr val="002060"/>
              </a:solidFill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ur-PK" kern="1200">
                <a:solidFill>
                  <a:srgbClr val="002060"/>
                </a:solidFill>
                <a:ea typeface="MS Mincho" pitchFamily="49" charset="-128"/>
              </a:rPr>
              <a:t>اور وہ سب کا سننے والا اور دیکھنے والا ہے۔</a:t>
            </a:r>
            <a:endParaRPr lang="en-US" kern="1200" dirty="0">
              <a:solidFill>
                <a:srgbClr val="002060"/>
              </a:solidFill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60198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pl-PL" sz="3200" b="0" i="1">
                <a:solidFill>
                  <a:srgbClr val="0070C0"/>
                </a:solidFill>
                <a:effectLst/>
                <a:latin typeface="Lato"/>
              </a:rPr>
              <a:t>wa huwa alssami`u albasiru</a:t>
            </a:r>
            <a:br>
              <a:rPr lang="pl-PL" sz="3200">
                <a:solidFill>
                  <a:srgbClr val="0070C0"/>
                </a:solidFill>
              </a:rPr>
            </a:br>
            <a:endParaRPr lang="it-IT" sz="32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8FFE9F8-FE48-4079-8A02-85D2C5CFA272}"/>
              </a:ext>
            </a:extLst>
          </p:cNvPr>
          <p:cNvSpPr txBox="1"/>
          <p:nvPr/>
        </p:nvSpPr>
        <p:spPr>
          <a:xfrm>
            <a:off x="6781800" y="349703"/>
            <a:ext cx="24384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7434"/>
                </a:solidFill>
                <a:latin typeface="Trebuchet MS" pitchFamily="34" charset="0"/>
              </a:rPr>
              <a:t>Ramadan daily Dua’a</a:t>
            </a:r>
            <a:endParaRPr lang="en-US" sz="1400" b="1">
              <a:solidFill>
                <a:srgbClr val="007434"/>
              </a:solidFill>
              <a:latin typeface="Trebuchet MS" pitchFamily="34" charset="0"/>
            </a:endParaRPr>
          </a:p>
          <a:p>
            <a:pPr algn="ctr"/>
            <a:r>
              <a:rPr lang="en-US" sz="1800" b="1" i="0">
                <a:solidFill>
                  <a:srgbClr val="007434"/>
                </a:solidFill>
                <a:effectLst/>
                <a:latin typeface="Lato"/>
              </a:rPr>
              <a:t>Ya Aliyu Ya Azeem </a:t>
            </a:r>
            <a:endParaRPr lang="en-US" sz="1800" b="0" i="0">
              <a:solidFill>
                <a:srgbClr val="007434"/>
              </a:solidFill>
              <a:effectLst/>
              <a:latin typeface="Lato"/>
            </a:endParaRPr>
          </a:p>
          <a:p>
            <a:pPr algn="ctr"/>
            <a:endParaRPr lang="en-US">
              <a:solidFill>
                <a:srgbClr val="0074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0" y="1425575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b="0" i="0">
                <a:solidFill>
                  <a:srgbClr val="002060"/>
                </a:solidFill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وَهٰذَا شَهْرٌ عَظَّمْتَهُ وَكَرَّمْتَهُ</a:t>
            </a:r>
            <a:endParaRPr lang="en-US" sz="287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2932253"/>
            <a:ext cx="9144000" cy="1752600"/>
          </a:xfrm>
        </p:spPr>
        <p:txBody>
          <a:bodyPr/>
          <a:lstStyle/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This is a month that You have glorified, ennobled,</a:t>
            </a:r>
          </a:p>
          <a:p>
            <a:br>
              <a:rPr lang="en-US" sz="2000"/>
            </a:b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ur-PK" sz="3600" kern="1200">
                <a:solidFill>
                  <a:srgbClr val="002060"/>
                </a:solidFill>
                <a:ea typeface="MS Mincho" pitchFamily="49" charset="-128"/>
              </a:rPr>
              <a:t>یہ وہ مہینہ ہے جس کو تو نے معظم،</a:t>
            </a:r>
            <a:endParaRPr lang="en-US" sz="3600" kern="1200" dirty="0">
              <a:solidFill>
                <a:srgbClr val="002060"/>
              </a:solidFill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60198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200" b="0" i="1">
                <a:solidFill>
                  <a:srgbClr val="0070C0"/>
                </a:solidFill>
                <a:effectLst/>
                <a:latin typeface="Lato"/>
              </a:rPr>
              <a:t>wa hadha shahrun `azzamtahu wa karramtahu</a:t>
            </a:r>
            <a:br>
              <a:rPr lang="en-US" sz="3200">
                <a:solidFill>
                  <a:srgbClr val="0070C0"/>
                </a:solidFill>
              </a:rPr>
            </a:br>
            <a:endParaRPr lang="it-IT" sz="32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F083BE2-D567-4EEE-9B5B-1BF2436D1E1A}"/>
              </a:ext>
            </a:extLst>
          </p:cNvPr>
          <p:cNvSpPr txBox="1"/>
          <p:nvPr/>
        </p:nvSpPr>
        <p:spPr>
          <a:xfrm>
            <a:off x="6781800" y="349703"/>
            <a:ext cx="24384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7434"/>
                </a:solidFill>
                <a:latin typeface="Trebuchet MS" pitchFamily="34" charset="0"/>
              </a:rPr>
              <a:t>Ramadan daily Dua’a</a:t>
            </a:r>
            <a:endParaRPr lang="en-US" sz="1400" b="1">
              <a:solidFill>
                <a:srgbClr val="007434"/>
              </a:solidFill>
              <a:latin typeface="Trebuchet MS" pitchFamily="34" charset="0"/>
            </a:endParaRPr>
          </a:p>
          <a:p>
            <a:pPr algn="ctr"/>
            <a:r>
              <a:rPr lang="en-US" sz="1800" b="1" i="0">
                <a:solidFill>
                  <a:srgbClr val="007434"/>
                </a:solidFill>
                <a:effectLst/>
                <a:latin typeface="Lato"/>
              </a:rPr>
              <a:t>Ya Aliyu Ya Azeem </a:t>
            </a:r>
            <a:endParaRPr lang="en-US" sz="1800" b="0" i="0">
              <a:solidFill>
                <a:srgbClr val="007434"/>
              </a:solidFill>
              <a:effectLst/>
              <a:latin typeface="Lato"/>
            </a:endParaRPr>
          </a:p>
          <a:p>
            <a:pPr algn="ctr"/>
            <a:endParaRPr lang="en-US">
              <a:solidFill>
                <a:srgbClr val="0074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15382</TotalTime>
  <Words>895</Words>
  <Application>Microsoft Office PowerPoint</Application>
  <PresentationFormat>Widescreen</PresentationFormat>
  <Paragraphs>143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Alvi Nastaleeq</vt:lpstr>
      <vt:lpstr>Arabic Typesetting</vt:lpstr>
      <vt:lpstr>Arial</vt:lpstr>
      <vt:lpstr>Calibri</vt:lpstr>
      <vt:lpstr>Lato</vt:lpstr>
      <vt:lpstr>Trebuchet MS</vt:lpstr>
      <vt:lpstr>Default Design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يَا عَلِيُّ يَا عَظِيمُ</vt:lpstr>
      <vt:lpstr>يَا غَفُورُ يَا رَحِيمُ</vt:lpstr>
      <vt:lpstr>أَنْتَ ٱلرَّبُّ ٱلْعَظِيمُ</vt:lpstr>
      <vt:lpstr>ٱلَّذِي لَيْسَ كَمِثْلِهِ شَيْءٌ</vt:lpstr>
      <vt:lpstr>وَهُوَ ٱلسَّمِيعُ ٱلْبَصِيرُ</vt:lpstr>
      <vt:lpstr>وَهٰذَا شَهْرٌ عَظَّمْتَهُ وَكَرَّمْتَهُ</vt:lpstr>
      <vt:lpstr>وَشَرَّفْتَهُ وَفَضَّلْتَهُ عَلَىٰ ٱلشُّهُورِ</vt:lpstr>
      <vt:lpstr>وَهُوَ ٱلشَّهْرُ ٱلَّذِي فَرَضْتَ صِيَامَهُ عَلَيَّ </vt:lpstr>
      <vt:lpstr>وَهُوَ شَهْرُ رَمَضَانَ ٱلَّذِي أَنْزَلْتَ فِيهِ الْقُرْآنَ </vt:lpstr>
      <vt:lpstr>هُدَىً لِلنَّاسِ وَبَيِّنَاتٍ مِنَ ٱلْهُدَىٰ وَٱلْفُرْقَانِ</vt:lpstr>
      <vt:lpstr>وَجَعَلْتَ فِيهِ لَيْلَةَ ٱلْقَدْرِ</vt:lpstr>
      <vt:lpstr>وَجَعَلْتَهَا خَيْراً مِنَ الفِ شَهْرٍ</vt:lpstr>
      <vt:lpstr>فَيَا ذَا ٱلْمَنِّ وَلاَ يُمَنُّ عَلَيْكَ</vt:lpstr>
      <vt:lpstr>مُنَّ عَلَيَّ بِفَكَاكِ رَقَبَتِي مِنَ ٱلنَّارِ فِي مَنْ تَمُنُّ عَلَيْهِ</vt:lpstr>
      <vt:lpstr>وَأَدْخِلْنِي ٱلْجَنَّةَ</vt:lpstr>
      <vt:lpstr>بِرَحْمَتِكَ يَا أَرْحَمَ ٱلرَّاحِمِينَ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Irfan Jarchivi</cp:lastModifiedBy>
  <cp:revision>316</cp:revision>
  <cp:lastPrinted>1601-01-01T00:00:00Z</cp:lastPrinted>
  <dcterms:created xsi:type="dcterms:W3CDTF">1601-01-01T00:00:00Z</dcterms:created>
  <dcterms:modified xsi:type="dcterms:W3CDTF">2021-04-09T12:09:30Z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