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898" r:id="rId8"/>
    <p:sldId id="3899" r:id="rId9"/>
    <p:sldId id="3900" r:id="rId10"/>
    <p:sldId id="3901" r:id="rId11"/>
    <p:sldId id="3893" r:id="rId12"/>
    <p:sldId id="3903" r:id="rId13"/>
    <p:sldId id="3904" r:id="rId14"/>
    <p:sldId id="3905" r:id="rId15"/>
    <p:sldId id="3906" r:id="rId16"/>
    <p:sldId id="3907" r:id="rId17"/>
    <p:sldId id="3415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00823B"/>
    <a:srgbClr val="FFFF00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5" d="100"/>
          <a:sy n="85" d="100"/>
        </p:scale>
        <p:origin x="744" y="96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4/20/2021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819399" y="5554398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0070C0"/>
                </a:solidFill>
              </a:rPr>
              <a:t>(Arabic text along with English Translation)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12267" y="1347171"/>
            <a:ext cx="1036746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5400" b="1">
                <a:solidFill>
                  <a:srgbClr val="000066"/>
                </a:solidFill>
                <a:latin typeface="Trebuchet MS" pitchFamily="34" charset="0"/>
              </a:rPr>
              <a:t>Ramadan 8th Night Du’a </a:t>
            </a:r>
          </a:p>
          <a:p>
            <a:pPr algn="ctr"/>
            <a:r>
              <a:rPr lang="en-US" sz="5400" b="1">
                <a:solidFill>
                  <a:srgbClr val="000066"/>
                </a:solidFill>
                <a:latin typeface="Trebuchet MS" pitchFamily="34" charset="0"/>
              </a:rPr>
              <a:t>from Iqbal Aamal’</a:t>
            </a:r>
            <a:endParaRPr lang="en-US" sz="44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347188" y="3740666"/>
            <a:ext cx="4846199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ar-OM" sz="800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اَللَّهُمَّ هذِا شَهْرُكَ الَّذِي</a:t>
            </a:r>
            <a:endParaRPr lang="en-US" sz="400000" dirty="0">
              <a:solidFill>
                <a:srgbClr val="0070C0"/>
              </a:solidFill>
              <a:latin typeface="Arabic Typesetting" panose="03020402040406030203" pitchFamily="66" charset="-78"/>
              <a:ea typeface="Arial Unicode MS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8th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2133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فَلَكَ الْحَمْدُ أَطْعَمْتَ وَسَقَيْتَ وَآوَيْتَ</a:t>
            </a:r>
            <a:r>
              <a:rPr lang="en-US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 </a:t>
            </a: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وَرَزَقْتَ  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28889" y="45720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0" i="0">
                <a:solidFill>
                  <a:srgbClr val="0070C0"/>
                </a:solidFill>
                <a:effectLst/>
                <a:latin typeface="Ropa Sans"/>
              </a:rPr>
              <a:t>So all Praise belongs to You. You gave me food, drinks and satiated me with provision of sustenance.</a:t>
            </a:r>
            <a:br>
              <a:rPr lang="en-US" sz="3200">
                <a:solidFill>
                  <a:srgbClr val="0070C0"/>
                </a:solidFill>
              </a:rPr>
            </a:br>
            <a:endParaRPr lang="en-US" sz="32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E69045-FEB7-47F5-8E7B-474A2D90163D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8th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85334" y="22661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فَلَكَ الْحَمْدُ وَأَسْأَلُكَ أَنْ تُصَلِّيَ عَلى مُحَمَّدٍ وَآلِهِ 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02267" y="49530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So all Praise belongs to You. I ask You to bestow Your Blessings on Muhammad and his Progeny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95BFA4-C200-4E9F-A37E-8C8D258C2103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8th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76489" y="2138497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فِي اللَّيْلِ إِذَا يَغَشى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90600" y="4719503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at night when it gets dark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40C0E8-530B-4B3F-A0B9-679D584872AA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8th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454190000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133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وَفِي النَّهَارِ إِذَا تَجَلّى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A28198-A3A6-4946-986E-50F26B7E596D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8th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A56730F6-FACE-47CC-858D-2CDABB01A33C}"/>
              </a:ext>
            </a:extLst>
          </p:cNvPr>
          <p:cNvSpPr txBox="1">
            <a:spLocks/>
          </p:cNvSpPr>
          <p:nvPr/>
        </p:nvSpPr>
        <p:spPr bwMode="auto">
          <a:xfrm>
            <a:off x="1049867" y="419100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in the day when it gets light, </a:t>
            </a:r>
          </a:p>
        </p:txBody>
      </p:sp>
    </p:spTree>
    <p:extLst>
      <p:ext uri="{BB962C8B-B14F-4D97-AF65-F5344CB8AC3E}">
        <p14:creationId xmlns:p14="http://schemas.microsoft.com/office/powerpoint/2010/main" val="273359326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26194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وَفِي الآخِرَةِ وَالأُولَى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5720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in the afterlife and the first life.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F17963-70A0-45DA-8EC7-CDE52BB6F07A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8th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022324406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0756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وَأَنْ تَكْفِينِي مَا أَهَمَّنِي</a:t>
            </a:r>
            <a:r>
              <a:rPr lang="en-US" sz="9600"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وَتَغْفِرَ لِي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5720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Please take care of my affairs and forgive 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F17963-70A0-45DA-8EC7-CDE52BB6F07A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8th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1777056389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0756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 إِنَّكَ أَنْتَ الْغَفُورُ الرَّحِيمُ.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5720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as You are All-Forgiving, Merciful!‟ 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F17963-70A0-45DA-8EC7-CDE52BB6F07A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8th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1607700879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1828800" y="1275080"/>
            <a:ext cx="7993062" cy="484632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209800" y="3149600"/>
            <a:ext cx="7772400" cy="109728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331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D11E46-A6FC-4FC8-B10B-FB92B0F38964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8th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3898899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sz="3600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 and the family of </a:t>
            </a:r>
            <a:r>
              <a:rPr lang="en-US" sz="3600" kern="1200">
                <a:solidFill>
                  <a:srgbClr val="0070C0"/>
                </a:solidFill>
                <a:ea typeface="MS Mincho" pitchFamily="49" charset="-128"/>
              </a:rPr>
              <a:t>Muhammad.</a:t>
            </a:r>
          </a:p>
          <a:p>
            <a:pPr marL="342900" indent="-342900" eaLnBrk="1" hangingPunct="1">
              <a:defRPr/>
            </a:pPr>
            <a:endParaRPr lang="en-US" sz="20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C5BC8A-0BE3-4E34-8129-D618DF3DE9D1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8th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886784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the All-merciful, </a:t>
            </a:r>
            <a:r>
              <a:rPr lang="en-US" kern="1200">
                <a:solidFill>
                  <a:srgbClr val="0070C0"/>
                </a:solidFill>
                <a:ea typeface="MS Mincho" pitchFamily="49" charset="-128"/>
              </a:rPr>
              <a:t>the All-compassionate</a:t>
            </a:r>
          </a:p>
          <a:p>
            <a:pPr marL="342900" indent="-342900" eaLnBrk="1" hangingPunct="1">
              <a:defRPr/>
            </a:pPr>
            <a:r>
              <a:rPr lang="ar-IQ" sz="3200"/>
              <a:t> </a:t>
            </a:r>
            <a:endParaRPr lang="en-US" sz="32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15E305-035C-441A-B395-16C0779333A0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>
                <a:solidFill>
                  <a:srgbClr val="00823B"/>
                </a:solidFill>
                <a:latin typeface="Trebuchet MS" pitchFamily="34" charset="0"/>
              </a:rPr>
              <a:t>8</a:t>
            </a:r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1500" y="2209800"/>
            <a:ext cx="104394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0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اَللَّهُمَّ هذِا شَهْرُكَ الَّذِي أَمَرْتَ فِيهِ عِبَادَكَ بِالدُّعَاءِ</a:t>
            </a:r>
            <a:br>
              <a:rPr lang="en-US" sz="80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ar-OM" sz="80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 وَضَمِنْتَ لَهُمُ الإِجَابَةَ وَالرَّحْمَةَ</a:t>
            </a:r>
            <a:endParaRPr lang="en-US" sz="80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4958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O‟ my God! This is the month in which You have ordered Your Servants to pray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and You have guaranteed fulfillment for them.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C60DAC-A9C6-440F-A7AA-A504744B4FB7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8th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224548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72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وَقُلْتَ ﴿وَإِذَا سَأَلَكَ عِبَادِي عَنِّي فَإِنِّي قَرِيبٌ أُجِيبُ دَعْوَةَ الدَّاعِي إِذَا دَعَانِي﴾ فَأَدْعُوكَ يَا مُجِيبَ دَعْوَةِ الْمُضْطَرِّينَ</a:t>
            </a:r>
            <a:endParaRPr lang="en-US" sz="72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4911614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You have said, </a:t>
            </a:r>
            <a:r>
              <a:rPr lang="en-US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,Italic"/>
              </a:rPr>
              <a:t>„</a:t>
            </a:r>
            <a:r>
              <a:rPr lang="en-US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When My servants ask You concerning Me, I am indeed close (to them): I listen to the prayer of every suppliant when he calleth on 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9EFA76-1D49-4EE9-81D0-EC676322593A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>
                <a:solidFill>
                  <a:srgbClr val="00823B"/>
                </a:solidFill>
                <a:latin typeface="Trebuchet MS" pitchFamily="34" charset="0"/>
              </a:rPr>
              <a:t>8</a:t>
            </a:r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2007924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وَيَا كَاشِفَ السُّوءِ عَنِ الْمَكْرُوبِينَ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219200" y="46482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:..</a:t>
            </a: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,Italic"/>
              </a:rPr>
              <a:t>‟</a:t>
            </a: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O‟ the Responder of the cries of the distressed! 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35801C-73C4-4777-9945-BFB12478AC90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8th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2167817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 وَيَا جَاعِلَ اللَّيْلِ سَكَناً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295400" y="4733351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0" i="0">
                <a:solidFill>
                  <a:srgbClr val="0070C0"/>
                </a:solidFill>
                <a:effectLst/>
                <a:latin typeface="Ropa Sans"/>
              </a:rPr>
              <a:t>O‟ He who made the night for rest.</a:t>
            </a:r>
            <a:br>
              <a:rPr lang="en-US" sz="3200">
                <a:solidFill>
                  <a:srgbClr val="0070C0"/>
                </a:solidFill>
              </a:rPr>
            </a:br>
            <a:endParaRPr lang="en-US" sz="32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A7F7F2-0E5E-48EE-BF5A-C9F49992ABFB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8th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3622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وَيَا مَنْ لاَ يَمُوتُ اغْفِرْ لِمَنْ يَمُوتُ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50292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O‟ He who shall not perish! Please forgive one who shall perish.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E35DD8-DA0F-4B3D-9901-4A883E8091B6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8th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61533" y="22860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قَدَّرْتَ وَخَلَقْتَ وَسَوَّيْتَ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295400" y="47244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0" i="0">
                <a:solidFill>
                  <a:srgbClr val="0070C0"/>
                </a:solidFill>
                <a:effectLst/>
                <a:latin typeface="Ropa Sans"/>
              </a:rPr>
              <a:t>You destined, created and formed.</a:t>
            </a:r>
            <a:br>
              <a:rPr lang="en-US" sz="3200">
                <a:solidFill>
                  <a:srgbClr val="0070C0"/>
                </a:solidFill>
              </a:rPr>
            </a:br>
            <a:endParaRPr lang="en-US" sz="32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3F8738-C0C3-4136-978F-A546CCCD2CCC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8th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15613</TotalTime>
  <Words>553</Words>
  <Application>Microsoft Office PowerPoint</Application>
  <PresentationFormat>Widescreen</PresentationFormat>
  <Paragraphs>81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Arabic Typesetting</vt:lpstr>
      <vt:lpstr>Arial</vt:lpstr>
      <vt:lpstr>Calibri</vt:lpstr>
      <vt:lpstr>Ropa Sans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اَللَّهُمَّ هذِا شَهْرُكَ الَّذِي أَمَرْتَ فِيهِ عِبَادَكَ بِالدُّعَاءِ  وَضَمِنْتَ لَهُمُ الإِجَابَةَ وَالرَّحْمَةَ</vt:lpstr>
      <vt:lpstr>وَقُلْتَ ﴿وَإِذَا سَأَلَكَ عِبَادِي عَنِّي فَإِنِّي قَرِيبٌ أُجِيبُ دَعْوَةَ الدَّاعِي إِذَا دَعَانِي﴾ فَأَدْعُوكَ يَا مُجِيبَ دَعْوَةِ الْمُضْطَرِّينَ</vt:lpstr>
      <vt:lpstr>وَيَا كَاشِفَ السُّوءِ عَنِ الْمَكْرُوبِينَ</vt:lpstr>
      <vt:lpstr> وَيَا جَاعِلَ اللَّيْلِ سَكَناً</vt:lpstr>
      <vt:lpstr>وَيَا مَنْ لاَ يَمُوتُ اغْفِرْ لِمَنْ يَمُوتُ</vt:lpstr>
      <vt:lpstr>قَدَّرْتَ وَخَلَقْتَ وَسَوَّيْتَ</vt:lpstr>
      <vt:lpstr>فَلَكَ الْحَمْدُ أَطْعَمْتَ وَسَقَيْتَ وَآوَيْتَ وَرَزَقْتَ  </vt:lpstr>
      <vt:lpstr>فَلَكَ الْحَمْدُ وَأَسْأَلُكَ أَنْ تُصَلِّيَ عَلى مُحَمَّدٍ وَآلِهِ </vt:lpstr>
      <vt:lpstr>فِي اللَّيْلِ إِذَا يَغَشى</vt:lpstr>
      <vt:lpstr>وَفِي النَّهَارِ إِذَا تَجَلّى</vt:lpstr>
      <vt:lpstr>وَفِي الآخِرَةِ وَالأُولَى</vt:lpstr>
      <vt:lpstr>وَأَنْ تَكْفِينِي مَا أَهَمَّنِي  وَتَغْفِرَ لِي</vt:lpstr>
      <vt:lpstr> إِنَّكَ أَنْتَ الْغَفُورُ الرَّحِيمُ.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Irfan Jarchivi</cp:lastModifiedBy>
  <cp:revision>329</cp:revision>
  <cp:lastPrinted>1601-01-01T00:00:00Z</cp:lastPrinted>
  <dcterms:created xsi:type="dcterms:W3CDTF">1601-01-01T00:00:00Z</dcterms:created>
  <dcterms:modified xsi:type="dcterms:W3CDTF">2021-04-19T20:21:54Z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