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283" r:id="rId2"/>
    <p:sldId id="3661" r:id="rId3"/>
    <p:sldId id="3662" r:id="rId4"/>
    <p:sldId id="3895" r:id="rId5"/>
    <p:sldId id="3896" r:id="rId6"/>
    <p:sldId id="3897" r:id="rId7"/>
    <p:sldId id="3898" r:id="rId8"/>
    <p:sldId id="3899" r:id="rId9"/>
    <p:sldId id="3900" r:id="rId10"/>
    <p:sldId id="3901" r:id="rId11"/>
    <p:sldId id="3893" r:id="rId12"/>
    <p:sldId id="3903" r:id="rId13"/>
    <p:sldId id="3904" r:id="rId14"/>
    <p:sldId id="3905" r:id="rId15"/>
    <p:sldId id="3906" r:id="rId16"/>
    <p:sldId id="3415" r:id="rId17"/>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9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99"/>
    <a:srgbClr val="00823B"/>
    <a:srgbClr val="FFFF00"/>
    <a:srgbClr val="80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showGuides="1">
      <p:cViewPr varScale="1">
        <p:scale>
          <a:sx n="85" d="100"/>
          <a:sy n="85" d="100"/>
        </p:scale>
        <p:origin x="744" y="96"/>
      </p:cViewPr>
      <p:guideLst>
        <p:guide orient="horz" pos="2160"/>
        <p:guide pos="390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047F2078-1BDE-41D8-AE55-5847D47A18B4}" type="datetimeFigureOut">
              <a:rPr lang="en-US"/>
              <a:pPr>
                <a:defRPr/>
              </a:pPr>
              <a:t>4/19/2021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05329354-2220-4A38-AA6A-6ECBB3E3892A}" type="slidenum">
              <a:rPr lang="en-US"/>
              <a:pPr>
                <a:defRPr/>
              </a:pPr>
              <a:t>‹#›</a:t>
            </a:fld>
            <a:endParaRPr lang="en-US"/>
          </a:p>
        </p:txBody>
      </p:sp>
    </p:spTree>
    <p:extLst>
      <p:ext uri="{BB962C8B-B14F-4D97-AF65-F5344CB8AC3E}">
        <p14:creationId xmlns:p14="http://schemas.microsoft.com/office/powerpoint/2010/main" val="608022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B3BE1D-AB3A-4FC5-B6C7-E288A3E5F6CD}" type="slidenum">
              <a:rPr lang="ar-SA"/>
              <a:pPr>
                <a:defRPr/>
              </a:pPr>
              <a:t>‹#›</a:t>
            </a:fld>
            <a:endParaRPr lang="en-US"/>
          </a:p>
        </p:txBody>
      </p:sp>
    </p:spTree>
    <p:extLst>
      <p:ext uri="{BB962C8B-B14F-4D97-AF65-F5344CB8AC3E}">
        <p14:creationId xmlns:p14="http://schemas.microsoft.com/office/powerpoint/2010/main" val="282059871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3D4EDB-172E-4E7D-87FD-263760BE74EF}" type="slidenum">
              <a:rPr lang="ar-SA"/>
              <a:pPr>
                <a:defRPr/>
              </a:pPr>
              <a:t>‹#›</a:t>
            </a:fld>
            <a:endParaRPr lang="en-US"/>
          </a:p>
        </p:txBody>
      </p:sp>
    </p:spTree>
    <p:extLst>
      <p:ext uri="{BB962C8B-B14F-4D97-AF65-F5344CB8AC3E}">
        <p14:creationId xmlns:p14="http://schemas.microsoft.com/office/powerpoint/2010/main" val="107759337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64AAD3-02F6-4282-B0CB-1345883C6A3C}" type="slidenum">
              <a:rPr lang="ar-SA"/>
              <a:pPr>
                <a:defRPr/>
              </a:pPr>
              <a:t>‹#›</a:t>
            </a:fld>
            <a:endParaRPr lang="en-US"/>
          </a:p>
        </p:txBody>
      </p:sp>
    </p:spTree>
    <p:extLst>
      <p:ext uri="{BB962C8B-B14F-4D97-AF65-F5344CB8AC3E}">
        <p14:creationId xmlns:p14="http://schemas.microsoft.com/office/powerpoint/2010/main" val="366468801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C89AE9-28C6-4313-A4F4-003076BD29F4}" type="slidenum">
              <a:rPr lang="ar-SA"/>
              <a:pPr>
                <a:defRPr/>
              </a:pPr>
              <a:t>‹#›</a:t>
            </a:fld>
            <a:endParaRPr lang="en-US"/>
          </a:p>
        </p:txBody>
      </p:sp>
    </p:spTree>
    <p:extLst>
      <p:ext uri="{BB962C8B-B14F-4D97-AF65-F5344CB8AC3E}">
        <p14:creationId xmlns:p14="http://schemas.microsoft.com/office/powerpoint/2010/main" val="15903919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2DD05C-07FB-469F-996F-949680EA7595}" type="slidenum">
              <a:rPr lang="ar-SA"/>
              <a:pPr>
                <a:defRPr/>
              </a:pPr>
              <a:t>‹#›</a:t>
            </a:fld>
            <a:endParaRPr lang="en-US"/>
          </a:p>
        </p:txBody>
      </p:sp>
    </p:spTree>
    <p:extLst>
      <p:ext uri="{BB962C8B-B14F-4D97-AF65-F5344CB8AC3E}">
        <p14:creationId xmlns:p14="http://schemas.microsoft.com/office/powerpoint/2010/main" val="11665485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B45388-EF23-4C75-96E9-F8A9E4D03DFC}" type="slidenum">
              <a:rPr lang="ar-SA"/>
              <a:pPr>
                <a:defRPr/>
              </a:pPr>
              <a:t>‹#›</a:t>
            </a:fld>
            <a:endParaRPr lang="en-US"/>
          </a:p>
        </p:txBody>
      </p:sp>
    </p:spTree>
    <p:extLst>
      <p:ext uri="{BB962C8B-B14F-4D97-AF65-F5344CB8AC3E}">
        <p14:creationId xmlns:p14="http://schemas.microsoft.com/office/powerpoint/2010/main" val="188306167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9B2BA77-5932-446D-9871-E00C063B296D}" type="slidenum">
              <a:rPr lang="ar-SA"/>
              <a:pPr>
                <a:defRPr/>
              </a:pPr>
              <a:t>‹#›</a:t>
            </a:fld>
            <a:endParaRPr lang="en-US"/>
          </a:p>
        </p:txBody>
      </p:sp>
    </p:spTree>
    <p:extLst>
      <p:ext uri="{BB962C8B-B14F-4D97-AF65-F5344CB8AC3E}">
        <p14:creationId xmlns:p14="http://schemas.microsoft.com/office/powerpoint/2010/main" val="151497298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3CCD1CF-8D33-4B45-AC39-06FA6138827F}" type="slidenum">
              <a:rPr lang="ar-SA"/>
              <a:pPr>
                <a:defRPr/>
              </a:pPr>
              <a:t>‹#›</a:t>
            </a:fld>
            <a:endParaRPr lang="en-US"/>
          </a:p>
        </p:txBody>
      </p:sp>
    </p:spTree>
    <p:extLst>
      <p:ext uri="{BB962C8B-B14F-4D97-AF65-F5344CB8AC3E}">
        <p14:creationId xmlns:p14="http://schemas.microsoft.com/office/powerpoint/2010/main" val="268580063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3E06E80-546E-4FE7-8A3C-09BDF213C8F7}" type="slidenum">
              <a:rPr lang="ar-SA"/>
              <a:pPr>
                <a:defRPr/>
              </a:pPr>
              <a:t>‹#›</a:t>
            </a:fld>
            <a:endParaRPr lang="en-US"/>
          </a:p>
        </p:txBody>
      </p:sp>
    </p:spTree>
    <p:extLst>
      <p:ext uri="{BB962C8B-B14F-4D97-AF65-F5344CB8AC3E}">
        <p14:creationId xmlns:p14="http://schemas.microsoft.com/office/powerpoint/2010/main" val="261730348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0EB8FF-0620-434E-8F12-3704ADCAD228}" type="slidenum">
              <a:rPr lang="ar-SA"/>
              <a:pPr>
                <a:defRPr/>
              </a:pPr>
              <a:t>‹#›</a:t>
            </a:fld>
            <a:endParaRPr lang="en-US"/>
          </a:p>
        </p:txBody>
      </p:sp>
    </p:spTree>
    <p:extLst>
      <p:ext uri="{BB962C8B-B14F-4D97-AF65-F5344CB8AC3E}">
        <p14:creationId xmlns:p14="http://schemas.microsoft.com/office/powerpoint/2010/main" val="331336720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69C843-F77C-4EFF-B04A-2B9FADE614C1}" type="slidenum">
              <a:rPr lang="ar-SA"/>
              <a:pPr>
                <a:defRPr/>
              </a:pPr>
              <a:t>‹#›</a:t>
            </a:fld>
            <a:endParaRPr lang="en-US"/>
          </a:p>
        </p:txBody>
      </p:sp>
    </p:spTree>
    <p:extLst>
      <p:ext uri="{BB962C8B-B14F-4D97-AF65-F5344CB8AC3E}">
        <p14:creationId xmlns:p14="http://schemas.microsoft.com/office/powerpoint/2010/main" val="267651590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b="-13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7EADE11B-F89A-48B1-8B67-BFC33A602309}"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uas.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8"/>
          <p:cNvSpPr>
            <a:spLocks noChangeArrowheads="1"/>
          </p:cNvSpPr>
          <p:nvPr/>
        </p:nvSpPr>
        <p:spPr bwMode="auto">
          <a:xfrm>
            <a:off x="2819399" y="5554398"/>
            <a:ext cx="655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i="1">
                <a:solidFill>
                  <a:srgbClr val="0070C0"/>
                </a:solidFill>
              </a:rPr>
              <a:t>(Arabic text along with English Translation)</a:t>
            </a:r>
          </a:p>
        </p:txBody>
      </p:sp>
      <p:sp>
        <p:nvSpPr>
          <p:cNvPr id="8" name="Rectangle 3"/>
          <p:cNvSpPr>
            <a:spLocks noChangeArrowheads="1"/>
          </p:cNvSpPr>
          <p:nvPr/>
        </p:nvSpPr>
        <p:spPr bwMode="auto">
          <a:xfrm>
            <a:off x="912267" y="1347171"/>
            <a:ext cx="10367466"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5400" b="1">
                <a:solidFill>
                  <a:srgbClr val="000066"/>
                </a:solidFill>
                <a:latin typeface="Trebuchet MS" pitchFamily="34" charset="0"/>
              </a:rPr>
              <a:t>Ramadan 7th Night Du’a </a:t>
            </a:r>
          </a:p>
          <a:p>
            <a:pPr algn="ctr"/>
            <a:r>
              <a:rPr lang="en-US" sz="5400" b="1">
                <a:solidFill>
                  <a:srgbClr val="000066"/>
                </a:solidFill>
                <a:latin typeface="Trebuchet MS" pitchFamily="34" charset="0"/>
              </a:rPr>
              <a:t>from Iqbal Aamal’</a:t>
            </a:r>
            <a:endParaRPr lang="en-US" sz="4400" b="1" dirty="0">
              <a:solidFill>
                <a:srgbClr val="000066"/>
              </a:solidFill>
              <a:latin typeface="Trebuchet MS" pitchFamily="34" charset="0"/>
            </a:endParaRPr>
          </a:p>
        </p:txBody>
      </p:sp>
      <p:sp>
        <p:nvSpPr>
          <p:cNvPr id="9" name="Rectangle 1"/>
          <p:cNvSpPr>
            <a:spLocks noChangeArrowheads="1"/>
          </p:cNvSpPr>
          <p:nvPr/>
        </p:nvSpPr>
        <p:spPr bwMode="auto">
          <a:xfrm>
            <a:off x="3387263" y="3740666"/>
            <a:ext cx="476604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ar-OM" sz="6600">
                <a:solidFill>
                  <a:srgbClr val="0070C0"/>
                </a:solidFill>
                <a:latin typeface="Calibri" panose="020F0502020204030204" pitchFamily="34" charset="0"/>
                <a:ea typeface="Calibri" panose="020F0502020204030204" pitchFamily="34" charset="0"/>
                <a:cs typeface="Al_Mushaf"/>
              </a:rPr>
              <a:t>يَا</a:t>
            </a:r>
            <a:r>
              <a:rPr lang="ar-SA" sz="6600">
                <a:solidFill>
                  <a:srgbClr val="0070C0"/>
                </a:solidFill>
                <a:effectLst/>
                <a:latin typeface="Calibri" panose="020F0502020204030204" pitchFamily="34" charset="0"/>
                <a:ea typeface="Calibri" panose="020F0502020204030204" pitchFamily="34" charset="0"/>
                <a:cs typeface="Al_Mushaf"/>
              </a:rPr>
              <a:t> مَنْ كَانَ وَيَكُونُ </a:t>
            </a:r>
            <a:endParaRPr lang="en-US" sz="400000" dirty="0">
              <a:solidFill>
                <a:srgbClr val="0070C0"/>
              </a:solidFill>
              <a:latin typeface="Arabic Typesetting" panose="03020402040406030203" pitchFamily="66" charset="-78"/>
              <a:ea typeface="Arial Unicode MS" pitchFamily="34" charset="-128"/>
              <a:cs typeface="Arabic Typesetting" panose="03020402040406030203" pitchFamily="66" charset="-78"/>
            </a:endParaRPr>
          </a:p>
        </p:txBody>
      </p:sp>
      <p:sp>
        <p:nvSpPr>
          <p:cNvPr id="12" name="Rectangle 5"/>
          <p:cNvSpPr>
            <a:spLocks noChangeArrowheads="1"/>
          </p:cNvSpPr>
          <p:nvPr/>
        </p:nvSpPr>
        <p:spPr bwMode="auto">
          <a:xfrm>
            <a:off x="1660526"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duas.org@gmail.com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a:solidFill>
                  <a:srgbClr val="000066"/>
                </a:solidFill>
                <a:latin typeface="Trebuchet MS" pitchFamily="34" charset="0"/>
              </a:rPr>
              <a:t>Sūrat</a:t>
            </a:r>
            <a:r>
              <a:rPr lang="en-US" sz="1200" b="1" dirty="0">
                <a:solidFill>
                  <a:srgbClr val="000066"/>
                </a:solidFill>
                <a:latin typeface="Trebuchet MS" pitchFamily="34" charset="0"/>
              </a:rPr>
              <a:t> al-</a:t>
            </a:r>
            <a:r>
              <a:rPr lang="en-US" sz="1200" b="1" dirty="0" err="1">
                <a:solidFill>
                  <a:srgbClr val="000066"/>
                </a:solidFill>
                <a:latin typeface="Trebuchet MS" pitchFamily="34" charset="0"/>
              </a:rPr>
              <a:t>Fātiḥah</a:t>
            </a:r>
            <a:r>
              <a:rPr lang="en-US" sz="1200" b="1" dirty="0">
                <a:solidFill>
                  <a:srgbClr val="000066"/>
                </a:solidFill>
                <a:latin typeface="Trebuchet MS" pitchFamily="34" charset="0"/>
              </a:rPr>
              <a:t> 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p>
        </p:txBody>
      </p:sp>
      <p:sp>
        <p:nvSpPr>
          <p:cNvPr id="3" name="TextBox 2">
            <a:extLst>
              <a:ext uri="{FF2B5EF4-FFF2-40B4-BE49-F238E27FC236}">
                <a16:creationId xmlns:a16="http://schemas.microsoft.com/office/drawing/2014/main" id="{7EBD7B7C-5C5A-4D02-8C94-5601E5676D8B}"/>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1336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6000">
                <a:effectLst/>
                <a:latin typeface="Calibri" panose="020F0502020204030204" pitchFamily="34" charset="0"/>
                <a:ea typeface="Calibri" panose="020F0502020204030204" pitchFamily="34" charset="0"/>
                <a:cs typeface="Al_Mushaf"/>
              </a:rPr>
              <a:t>يَا مَنْ يَرى وَلاَ يُرى وَهُوَ بِالْمَنْظَرِ الأَعْلى</a:t>
            </a:r>
            <a:endParaRPr lang="en-US" sz="6000">
              <a:effectLst/>
              <a:latin typeface="Calibri" panose="020F0502020204030204" pitchFamily="34" charset="0"/>
              <a:ea typeface="Calibri" panose="020F0502020204030204" pitchFamily="34" charset="0"/>
              <a:cs typeface="Arial" panose="020B0604020202020204" pitchFamily="34" charset="0"/>
            </a:endParaRPr>
          </a:p>
        </p:txBody>
      </p:sp>
      <p:sp>
        <p:nvSpPr>
          <p:cNvPr id="5124" name="Subtitle 4"/>
          <p:cNvSpPr txBox="1">
            <a:spLocks/>
          </p:cNvSpPr>
          <p:nvPr/>
        </p:nvSpPr>
        <p:spPr bwMode="auto">
          <a:xfrm>
            <a:off x="1128889" y="4572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algn="ctr">
              <a:lnSpc>
                <a:spcPct val="115000"/>
              </a:lnSpc>
              <a:spcBef>
                <a:spcPts val="0"/>
              </a:spcBef>
              <a:spcAft>
                <a:spcPts val="0"/>
              </a:spcAft>
            </a:pPr>
            <a:r>
              <a:rPr lang="en-US" sz="3200">
                <a:solidFill>
                  <a:srgbClr val="0070C0"/>
                </a:solidFill>
                <a:effectLst/>
                <a:latin typeface="Arial" panose="020B0604020202020204" pitchFamily="34" charset="0"/>
                <a:ea typeface="Calibri" panose="020F0502020204030204" pitchFamily="34" charset="0"/>
                <a:cs typeface="Arial" panose="020B0604020202020204" pitchFamily="34" charset="0"/>
              </a:rPr>
              <a:t>O‟ He who sees everything but nothing sees You.O‟ He who is in the heavenly heights!</a:t>
            </a:r>
            <a:endParaRPr lang="en-US" sz="320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B0E69045-FEB7-47F5-8E7B-474A2D90163D}"/>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244959460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19200" y="2032177"/>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6600">
                <a:effectLst/>
                <a:latin typeface="Calibri" panose="020F0502020204030204" pitchFamily="34" charset="0"/>
                <a:ea typeface="Calibri" panose="020F0502020204030204" pitchFamily="34" charset="0"/>
                <a:cs typeface="Al_Mushaf"/>
              </a:rPr>
              <a:t>يَا مَنْ لاَ يُعِزُّهُ شَيْءٍ وَلاَ يَفُوتُهُ أَحَدٌ</a:t>
            </a:r>
            <a:endParaRPr lang="en-US" sz="6600">
              <a:effectLst/>
              <a:latin typeface="Calibri" panose="020F0502020204030204" pitchFamily="34" charset="0"/>
              <a:ea typeface="Calibri" panose="020F0502020204030204" pitchFamily="34" charset="0"/>
              <a:cs typeface="Arial" panose="020B0604020202020204" pitchFamily="34" charset="0"/>
            </a:endParaRPr>
          </a:p>
        </p:txBody>
      </p:sp>
      <p:sp>
        <p:nvSpPr>
          <p:cNvPr id="5" name="Subtitle 4"/>
          <p:cNvSpPr>
            <a:spLocks noGrp="1"/>
          </p:cNvSpPr>
          <p:nvPr>
            <p:ph type="subTitle" idx="1"/>
          </p:nvPr>
        </p:nvSpPr>
        <p:spPr>
          <a:xfrm>
            <a:off x="1219200" y="4502151"/>
            <a:ext cx="9144000" cy="1752600"/>
          </a:xfrm>
        </p:spPr>
        <p:txBody>
          <a:bodyPr/>
          <a:lstStyle/>
          <a:p>
            <a:pPr>
              <a:lnSpc>
                <a:spcPct val="115000"/>
              </a:lnSpc>
              <a:spcBef>
                <a:spcPts val="0"/>
              </a:spcBef>
              <a:spcAft>
                <a:spcPts val="0"/>
              </a:spcAft>
            </a:pPr>
            <a:r>
              <a:rPr lang="en-US">
                <a:solidFill>
                  <a:srgbClr val="0070C0"/>
                </a:solidFill>
                <a:effectLst/>
                <a:latin typeface="Arial" panose="020B0604020202020204" pitchFamily="34" charset="0"/>
                <a:ea typeface="Calibri" panose="020F0502020204030204" pitchFamily="34" charset="0"/>
                <a:cs typeface="Arial" panose="020B0604020202020204" pitchFamily="34" charset="0"/>
              </a:rPr>
              <a:t>O‟ He other than whom nothing is more exalted and above whom there is no one!</a:t>
            </a:r>
            <a:endParaRPr lang="en-US" sz="1800">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4995BFA4-C200-4E9F-A37E-8C8D258C2103}"/>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76489" y="2138497"/>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7200">
                <a:effectLst/>
                <a:latin typeface="Calibri" panose="020F0502020204030204" pitchFamily="34" charset="0"/>
                <a:ea typeface="Calibri" panose="020F0502020204030204" pitchFamily="34" charset="0"/>
                <a:cs typeface="Al_Mushaf"/>
              </a:rPr>
              <a:t>يَا مَنْ بِيَدِهِ نَوَاصِي الْعِبَادِ</a:t>
            </a:r>
            <a:endParaRPr lang="en-US" sz="7200">
              <a:effectLst/>
              <a:latin typeface="Calibri" panose="020F0502020204030204" pitchFamily="34" charset="0"/>
              <a:ea typeface="Calibri" panose="020F0502020204030204" pitchFamily="34" charset="0"/>
              <a:cs typeface="Arial" panose="020B0604020202020204" pitchFamily="34" charset="0"/>
            </a:endParaRPr>
          </a:p>
        </p:txBody>
      </p:sp>
      <p:sp>
        <p:nvSpPr>
          <p:cNvPr id="5" name="Subtitle 4"/>
          <p:cNvSpPr>
            <a:spLocks noGrp="1"/>
          </p:cNvSpPr>
          <p:nvPr>
            <p:ph type="subTitle" idx="1"/>
          </p:nvPr>
        </p:nvSpPr>
        <p:spPr>
          <a:xfrm>
            <a:off x="990600" y="4719503"/>
            <a:ext cx="9144000" cy="1752600"/>
          </a:xfrm>
        </p:spPr>
        <p:txBody>
          <a:bodyPr/>
          <a:lstStyle/>
          <a:p>
            <a:pPr marL="0" marR="0">
              <a:lnSpc>
                <a:spcPct val="115000"/>
              </a:lnSpc>
              <a:spcBef>
                <a:spcPts val="0"/>
              </a:spcBef>
              <a:spcAft>
                <a:spcPts val="800"/>
              </a:spcAft>
            </a:pPr>
            <a:r>
              <a:rPr lang="en-US">
                <a:solidFill>
                  <a:srgbClr val="0070C0"/>
                </a:solidFill>
                <a:effectLst/>
                <a:latin typeface="Arial" panose="020B0604020202020204" pitchFamily="34" charset="0"/>
                <a:ea typeface="Calibri" panose="020F0502020204030204" pitchFamily="34" charset="0"/>
                <a:cs typeface="Arial" panose="020B0604020202020204" pitchFamily="34" charset="0"/>
              </a:rPr>
              <a:t>O‟ He who controls all the affairs of the creatures!</a:t>
            </a:r>
            <a:endParaRPr lang="en-US">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F740C0E8-530B-4B3F-A0B9-679D584872AA}"/>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45419000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3451578"/>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a:lnSpc>
                <a:spcPct val="107000"/>
              </a:lnSpc>
              <a:spcBef>
                <a:spcPts val="0"/>
              </a:spcBef>
              <a:spcAft>
                <a:spcPts val="800"/>
              </a:spcAft>
            </a:pPr>
            <a:r>
              <a:rPr lang="ar-SA" sz="7200">
                <a:effectLst/>
                <a:latin typeface="Calibri" panose="020F0502020204030204" pitchFamily="34" charset="0"/>
                <a:ea typeface="Calibri" panose="020F0502020204030204" pitchFamily="34" charset="0"/>
                <a:cs typeface="Al_Mushaf"/>
              </a:rPr>
              <a:t>أَسْأَلُكَ بِحَقِّ مُحَمَّدٍ عَلَيْكَ وَبِحَقِّكَ عَلى مُحَمِّدٍ</a:t>
            </a:r>
            <a:br>
              <a:rPr lang="en-US" sz="1800">
                <a:effectLst/>
                <a:latin typeface="Calibri" panose="020F0502020204030204" pitchFamily="34" charset="0"/>
                <a:ea typeface="Calibri" panose="020F0502020204030204" pitchFamily="34" charset="0"/>
                <a:cs typeface="Al_Mushaf"/>
              </a:rPr>
            </a:br>
            <a:br>
              <a:rPr lang="en-US" sz="1800">
                <a:effectLst/>
                <a:latin typeface="Calibri" panose="020F0502020204030204" pitchFamily="34" charset="0"/>
                <a:ea typeface="Calibri" panose="020F0502020204030204" pitchFamily="34" charset="0"/>
                <a:cs typeface="Al_Mushaf"/>
              </a:rPr>
            </a:br>
            <a:br>
              <a:rPr lang="en-US" sz="1800">
                <a:effectLst/>
                <a:latin typeface="Calibri" panose="020F0502020204030204" pitchFamily="34" charset="0"/>
                <a:ea typeface="Calibri" panose="020F0502020204030204" pitchFamily="34" charset="0"/>
                <a:cs typeface="Al_Mushaf"/>
              </a:rPr>
            </a:br>
            <a:br>
              <a:rPr lang="en-US" sz="1800">
                <a:effectLst/>
                <a:latin typeface="Calibri" panose="020F0502020204030204" pitchFamily="34" charset="0"/>
                <a:ea typeface="Calibri" panose="020F0502020204030204" pitchFamily="34" charset="0"/>
                <a:cs typeface="Al_Mushaf"/>
              </a:rPr>
            </a:br>
            <a:r>
              <a:rPr lang="en-US" sz="2400">
                <a:solidFill>
                  <a:srgbClr val="0070C0"/>
                </a:solidFill>
                <a:effectLst/>
                <a:latin typeface="Calibri" panose="020F0502020204030204" pitchFamily="34" charset="0"/>
                <a:ea typeface="Calibri" panose="020F0502020204030204" pitchFamily="34" charset="0"/>
                <a:cs typeface="Al_Mushaf"/>
              </a:rPr>
              <a:t>I ask You for the right which Muhammad (( saws)) has incumbent upon You, and for Your Right incumbent upon Muhammad (( saws)).</a:t>
            </a:r>
            <a:r>
              <a:rPr lang="en-US" sz="4000">
                <a:solidFill>
                  <a:srgbClr val="0070C0"/>
                </a:solidFill>
                <a:effectLst/>
                <a:latin typeface="Arial" panose="020B0604020202020204" pitchFamily="34" charset="0"/>
                <a:ea typeface="Calibri" panose="020F0502020204030204" pitchFamily="34" charset="0"/>
                <a:cs typeface="Arial" panose="020B0604020202020204" pitchFamily="34" charset="0"/>
              </a:rPr>
              <a:t> </a:t>
            </a:r>
            <a:br>
              <a:rPr lang="en-US" sz="1800">
                <a:effectLst/>
                <a:latin typeface="Calibri" panose="020F0502020204030204" pitchFamily="34" charset="0"/>
                <a:ea typeface="Calibri" panose="020F0502020204030204" pitchFamily="34" charset="0"/>
                <a:cs typeface="Arial" panose="020B0604020202020204" pitchFamily="34" charset="0"/>
              </a:rPr>
            </a:br>
            <a:r>
              <a:rPr lang="ar-SA" sz="1800">
                <a:effectLst/>
                <a:latin typeface="Calibri" panose="020F0502020204030204" pitchFamily="34" charset="0"/>
                <a:ea typeface="Calibri" panose="020F0502020204030204" pitchFamily="34" charset="0"/>
                <a:cs typeface="Al_Mushaf"/>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E9A28198-A3A6-4946-986E-50F26B7E596D}"/>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2733593261"/>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261945"/>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5400">
                <a:effectLst/>
                <a:latin typeface="Calibri" panose="020F0502020204030204" pitchFamily="34" charset="0"/>
                <a:ea typeface="Calibri" panose="020F0502020204030204" pitchFamily="34" charset="0"/>
                <a:cs typeface="Al_Mushaf"/>
              </a:rPr>
              <a:t>أَنْ تُصَلِّي عَلى مُحَمَّدٍ وَآلِ مُحَمَّدٍ</a:t>
            </a:r>
            <a:endParaRPr lang="en-US" sz="5400">
              <a:effectLst/>
              <a:latin typeface="Calibri" panose="020F0502020204030204" pitchFamily="34" charset="0"/>
              <a:ea typeface="Calibri" panose="020F0502020204030204" pitchFamily="34" charset="0"/>
              <a:cs typeface="Arial" panose="020B0604020202020204" pitchFamily="34" charset="0"/>
            </a:endParaRPr>
          </a:p>
        </p:txBody>
      </p:sp>
      <p:sp>
        <p:nvSpPr>
          <p:cNvPr id="5" name="Subtitle 4"/>
          <p:cNvSpPr>
            <a:spLocks noGrp="1"/>
          </p:cNvSpPr>
          <p:nvPr>
            <p:ph type="subTitle" idx="1"/>
          </p:nvPr>
        </p:nvSpPr>
        <p:spPr>
          <a:xfrm>
            <a:off x="1219200" y="4572000"/>
            <a:ext cx="9144000" cy="1752600"/>
          </a:xfrm>
        </p:spPr>
        <p:txBody>
          <a:bodyPr/>
          <a:lstStyle/>
          <a:p>
            <a:pPr marL="0" marR="0">
              <a:lnSpc>
                <a:spcPct val="115000"/>
              </a:lnSpc>
              <a:spcBef>
                <a:spcPts val="0"/>
              </a:spcBef>
              <a:spcAft>
                <a:spcPts val="800"/>
              </a:spcAft>
            </a:pPr>
            <a:r>
              <a:rPr lang="en-US">
                <a:solidFill>
                  <a:srgbClr val="0070C0"/>
                </a:solidFill>
                <a:effectLst/>
                <a:latin typeface="Arial" panose="020B0604020202020204" pitchFamily="34" charset="0"/>
                <a:ea typeface="Calibri" panose="020F0502020204030204" pitchFamily="34" charset="0"/>
                <a:cs typeface="Arial" panose="020B0604020202020204" pitchFamily="34" charset="0"/>
              </a:rPr>
              <a:t>Please bestow Your Blessings on Muhammad and his Progeny (( saws))</a:t>
            </a:r>
            <a:endParaRPr lang="en-US">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47F17963-70A0-45DA-8EC7-CDE52BB6F07A}"/>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202232440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2075678"/>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5400">
                <a:effectLst/>
                <a:latin typeface="Calibri" panose="020F0502020204030204" pitchFamily="34" charset="0"/>
                <a:ea typeface="Calibri" panose="020F0502020204030204" pitchFamily="34" charset="0"/>
                <a:cs typeface="Al_Mushaf"/>
              </a:rPr>
              <a:t>وَأَنْ تَرْحَمَ مُحَمَّداً وَآلِ مُحَمَّدٍ كَمَا صَلَّيْتَ وَبَارَكْتَ وَتَرَحَّمْتَ عَلى إِبْرَاهِيمَ وَآلِ إِبْرِاهِيمَ فِي الْعَالَمِينَ إِنَّكَ حَمِيدٌ مَجِيدٌ.</a:t>
            </a:r>
            <a:endParaRPr lang="en-US" sz="5400">
              <a:effectLst/>
              <a:latin typeface="Calibri" panose="020F0502020204030204" pitchFamily="34" charset="0"/>
              <a:ea typeface="Calibri" panose="020F0502020204030204" pitchFamily="34" charset="0"/>
              <a:cs typeface="Arial" panose="020B0604020202020204" pitchFamily="34" charset="0"/>
            </a:endParaRPr>
          </a:p>
        </p:txBody>
      </p:sp>
      <p:sp>
        <p:nvSpPr>
          <p:cNvPr id="5" name="Subtitle 4"/>
          <p:cNvSpPr>
            <a:spLocks noGrp="1"/>
          </p:cNvSpPr>
          <p:nvPr>
            <p:ph type="subTitle" idx="1"/>
          </p:nvPr>
        </p:nvSpPr>
        <p:spPr>
          <a:xfrm>
            <a:off x="1219200" y="4572000"/>
            <a:ext cx="9144000" cy="1752600"/>
          </a:xfrm>
        </p:spPr>
        <p:txBody>
          <a:bodyPr/>
          <a:lstStyle/>
          <a:p>
            <a:pPr marL="0" marR="0">
              <a:lnSpc>
                <a:spcPct val="115000"/>
              </a:lnSpc>
              <a:spcBef>
                <a:spcPts val="0"/>
              </a:spcBef>
              <a:spcAft>
                <a:spcPts val="800"/>
              </a:spcAft>
            </a:pPr>
            <a:r>
              <a:rPr lang="en-US" sz="2800">
                <a:solidFill>
                  <a:srgbClr val="0070C0"/>
                </a:solidFill>
                <a:effectLst/>
                <a:latin typeface="Arial" panose="020B0604020202020204" pitchFamily="34" charset="0"/>
                <a:ea typeface="Calibri" panose="020F0502020204030204" pitchFamily="34" charset="0"/>
                <a:cs typeface="Arial" panose="020B0604020202020204" pitchFamily="34" charset="0"/>
              </a:rPr>
              <a:t>and bestow Your Mercy on Muhammad and his Progeny (( saws)) as You bestowed Your Blessings, Blessedness and Mercy on Abraham and his Progeny (( saws)) in both worlds as You are Praiseworthy, and Glorious!”</a:t>
            </a:r>
            <a:endParaRPr lang="en-US" sz="280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47F17963-70A0-45DA-8EC7-CDE52BB6F07A}"/>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177705638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2"/>
          <p:cNvSpPr>
            <a:spLocks noChangeArrowheads="1"/>
          </p:cNvSpPr>
          <p:nvPr/>
        </p:nvSpPr>
        <p:spPr bwMode="auto">
          <a:xfrm>
            <a:off x="1828800" y="1275080"/>
            <a:ext cx="7993062" cy="484632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US"/>
          </a:p>
        </p:txBody>
      </p:sp>
      <p:sp>
        <p:nvSpPr>
          <p:cNvPr id="26629" name="Rectangle 13"/>
          <p:cNvSpPr>
            <a:spLocks noGrp="1" noChangeArrowheads="1"/>
          </p:cNvSpPr>
          <p:nvPr>
            <p:ph type="ctrTitle"/>
          </p:nvPr>
        </p:nvSpPr>
        <p:spPr>
          <a:xfrm>
            <a:off x="2209800" y="3149600"/>
            <a:ext cx="7772400" cy="1097280"/>
          </a:xfrm>
        </p:spPr>
        <p:txBody>
          <a:bodyPr/>
          <a:lstStyle/>
          <a:p>
            <a:pPr eaLnBrk="1" hangingPunct="1"/>
            <a:r>
              <a:rPr lang="en-US" sz="6000" b="1">
                <a:solidFill>
                  <a:srgbClr val="FFFF00"/>
                </a:solidFill>
              </a:rPr>
              <a:t>Please recite  </a:t>
            </a:r>
            <a:br>
              <a:rPr lang="en-US" sz="6000" b="1">
                <a:solidFill>
                  <a:srgbClr val="FFFF00"/>
                </a:solidFill>
              </a:rPr>
            </a:br>
            <a:r>
              <a:rPr lang="en-US" sz="6000" b="1">
                <a:solidFill>
                  <a:srgbClr val="FFFF00"/>
                </a:solidFill>
              </a:rPr>
              <a:t>Sūrat al-Fātiḥah</a:t>
            </a:r>
            <a:br>
              <a:rPr lang="en-US" sz="6000" b="1">
                <a:solidFill>
                  <a:srgbClr val="FFFF00"/>
                </a:solidFill>
              </a:rPr>
            </a:br>
            <a:r>
              <a:rPr lang="en-US" sz="6000" b="1">
                <a:solidFill>
                  <a:srgbClr val="FFFF00"/>
                </a:solidFill>
              </a:rPr>
              <a:t>for</a:t>
            </a:r>
            <a:br>
              <a:rPr lang="en-US" sz="6000" b="1">
                <a:solidFill>
                  <a:srgbClr val="FFFF00"/>
                </a:solidFill>
              </a:rPr>
            </a:br>
            <a:r>
              <a:rPr lang="en-US" sz="6000" b="1">
                <a:solidFill>
                  <a:srgbClr val="FFFF00"/>
                </a:solidFill>
              </a:rPr>
              <a:t>ALL MARHUMEEN</a:t>
            </a:r>
            <a:br>
              <a:rPr lang="en-US" sz="6000" b="1">
                <a:solidFill>
                  <a:srgbClr val="FFFF00"/>
                </a:solidFill>
              </a:rPr>
            </a:br>
            <a:endParaRPr lang="en-GB" sz="6000" b="1">
              <a:solidFill>
                <a:srgbClr val="FFFF00"/>
              </a:solidFill>
            </a:endParaRPr>
          </a:p>
        </p:txBody>
      </p:sp>
      <p:pic>
        <p:nvPicPr>
          <p:cNvPr id="7" name="Picture 1">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44331" y="5370428"/>
            <a:ext cx="1828800" cy="43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p:cNvSpPr>
            <a:spLocks noChangeArrowheads="1"/>
          </p:cNvSpPr>
          <p:nvPr/>
        </p:nvSpPr>
        <p:spPr bwMode="auto">
          <a:xfrm>
            <a:off x="1660526"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duas.org@gmail.com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a:solidFill>
                  <a:srgbClr val="000066"/>
                </a:solidFill>
                <a:latin typeface="Trebuchet MS" pitchFamily="34" charset="0"/>
              </a:rPr>
              <a:t>Sūrat</a:t>
            </a:r>
            <a:r>
              <a:rPr lang="en-US" sz="1200" b="1" dirty="0">
                <a:solidFill>
                  <a:srgbClr val="000066"/>
                </a:solidFill>
                <a:latin typeface="Trebuchet MS" pitchFamily="34" charset="0"/>
              </a:rPr>
              <a:t> al-</a:t>
            </a:r>
            <a:r>
              <a:rPr lang="en-US" sz="1200" b="1" dirty="0" err="1">
                <a:solidFill>
                  <a:srgbClr val="000066"/>
                </a:solidFill>
                <a:latin typeface="Trebuchet MS" pitchFamily="34" charset="0"/>
              </a:rPr>
              <a:t>Fātiḥah</a:t>
            </a:r>
            <a:r>
              <a:rPr lang="en-US" sz="1200" b="1" dirty="0">
                <a:solidFill>
                  <a:srgbClr val="000066"/>
                </a:solidFill>
                <a:latin typeface="Trebuchet MS" pitchFamily="34" charset="0"/>
              </a:rPr>
              <a:t> 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p>
        </p:txBody>
      </p:sp>
      <p:sp>
        <p:nvSpPr>
          <p:cNvPr id="10" name="TextBox 9">
            <a:extLst>
              <a:ext uri="{FF2B5EF4-FFF2-40B4-BE49-F238E27FC236}">
                <a16:creationId xmlns:a16="http://schemas.microsoft.com/office/drawing/2014/main" id="{91D11E46-A6FC-4FC8-B10B-FB92B0F38964}"/>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5400" y="1752600"/>
            <a:ext cx="9144000" cy="1470025"/>
          </a:xfrm>
        </p:spPr>
        <p:txBody>
          <a:bodyPr/>
          <a:lstStyle/>
          <a:p>
            <a:pPr rtl="1" eaLnBrk="1" hangingPunct="1">
              <a:lnSpc>
                <a:spcPts val="9000"/>
              </a:lnSpc>
              <a:defRPr/>
            </a:pPr>
            <a:r>
              <a:rPr lang="ar-SA" sz="9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143000" y="3898899"/>
            <a:ext cx="9144000" cy="1752600"/>
          </a:xfrm>
        </p:spPr>
        <p:txBody>
          <a:bodyPr/>
          <a:lstStyle/>
          <a:p>
            <a:pPr marL="342900" indent="-342900" eaLnBrk="1" hangingPunct="1">
              <a:defRPr/>
            </a:pPr>
            <a:r>
              <a:rPr lang="en-US" sz="3600" b="1" kern="1200" dirty="0">
                <a:solidFill>
                  <a:srgbClr val="0070C0"/>
                </a:solidFill>
                <a:ea typeface="MS Mincho" pitchFamily="49" charset="-128"/>
              </a:rPr>
              <a:t>O' </a:t>
            </a:r>
            <a:r>
              <a:rPr lang="en-US" sz="3600" b="1" kern="1200" dirty="0" err="1">
                <a:solidFill>
                  <a:srgbClr val="0070C0"/>
                </a:solidFill>
                <a:ea typeface="MS Mincho" pitchFamily="49" charset="-128"/>
              </a:rPr>
              <a:t>Allāh</a:t>
            </a:r>
            <a:r>
              <a:rPr lang="en-US" sz="3600" b="1" kern="1200" dirty="0">
                <a:solidFill>
                  <a:srgbClr val="0070C0"/>
                </a:solidFill>
                <a:ea typeface="MS Mincho" pitchFamily="49" charset="-128"/>
              </a:rPr>
              <a:t> send Your blessings on Muhammad and the family of </a:t>
            </a:r>
            <a:r>
              <a:rPr lang="en-US" sz="3600" b="1" kern="1200">
                <a:solidFill>
                  <a:srgbClr val="0070C0"/>
                </a:solidFill>
                <a:ea typeface="MS Mincho" pitchFamily="49" charset="-128"/>
              </a:rPr>
              <a:t>Muhammad.</a:t>
            </a:r>
          </a:p>
          <a:p>
            <a:pPr marL="342900" indent="-342900" eaLnBrk="1" hangingPunct="1">
              <a:defRPr/>
            </a:pPr>
            <a:endParaRPr lang="en-US" sz="2000" b="1" kern="1200">
              <a:ea typeface="MS Mincho" pitchFamily="49" charset="-128"/>
            </a:endParaRPr>
          </a:p>
          <a:p>
            <a:pPr marL="342900" indent="-342900" eaLnBrk="1" hangingPunct="1">
              <a:defRPr/>
            </a:pPr>
            <a:endParaRPr lang="en-US" sz="3600" b="1" kern="1200">
              <a:ea typeface="MS Mincho" pitchFamily="49" charset="-128"/>
            </a:endParaRPr>
          </a:p>
          <a:p>
            <a:pPr marL="342900" indent="-342900" eaLnBrk="1" hangingPunct="1">
              <a:defRPr/>
            </a:pPr>
            <a:endParaRPr lang="en-US" sz="3600" b="1" kern="1200">
              <a:ea typeface="MS Mincho" pitchFamily="49" charset="-128"/>
            </a:endParaRPr>
          </a:p>
          <a:p>
            <a:pPr marL="342900" indent="-342900" eaLnBrk="1" hangingPunct="1">
              <a:defRPr/>
            </a:pPr>
            <a:endParaRPr lang="en-US" sz="3600" b="1" kern="1200" dirty="0">
              <a:ea typeface="MS Mincho" pitchFamily="49" charset="-128"/>
            </a:endParaRPr>
          </a:p>
        </p:txBody>
      </p:sp>
      <p:sp>
        <p:nvSpPr>
          <p:cNvPr id="7" name="TextBox 6">
            <a:extLst>
              <a:ext uri="{FF2B5EF4-FFF2-40B4-BE49-F238E27FC236}">
                <a16:creationId xmlns:a16="http://schemas.microsoft.com/office/drawing/2014/main" id="{DCC5BC8A-0BE3-4E34-8129-D618DF3DE9D1}"/>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5400" y="17526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9000"/>
              </a:lnSpc>
            </a:pPr>
            <a:r>
              <a:rPr lang="ar-SA" sz="9600" kern="1200" dirty="0">
                <a:latin typeface="Arabic Typesetting" panose="03020402040406030203" pitchFamily="66" charset="-78"/>
                <a:ea typeface="+mn-ea"/>
                <a:cs typeface="Arabic Typesetting" panose="03020402040406030203" pitchFamily="66" charset="-78"/>
              </a:rPr>
              <a:t>بِسْمِ اللَّهِ </a:t>
            </a:r>
            <a:r>
              <a:rPr lang="ar-SA" sz="9600" kern="1200" dirty="0" err="1">
                <a:latin typeface="Arabic Typesetting" panose="03020402040406030203" pitchFamily="66" charset="-78"/>
                <a:ea typeface="+mn-ea"/>
                <a:cs typeface="Arabic Typesetting" panose="03020402040406030203" pitchFamily="66" charset="-78"/>
              </a:rPr>
              <a:t>الرَّحْمَٰنِ</a:t>
            </a:r>
            <a:r>
              <a:rPr lang="ar-SA" sz="9600" kern="1200" dirty="0">
                <a:latin typeface="Arabic Typesetting" panose="03020402040406030203" pitchFamily="66" charset="-78"/>
                <a:ea typeface="+mn-ea"/>
                <a:cs typeface="Arabic Typesetting" panose="03020402040406030203" pitchFamily="66" charset="-78"/>
              </a:rPr>
              <a:t> الرَّحِيمِ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0" y="3886784"/>
            <a:ext cx="9144000" cy="1752600"/>
          </a:xfrm>
        </p:spPr>
        <p:txBody>
          <a:bodyPr/>
          <a:lstStyle/>
          <a:p>
            <a:pPr marL="342900" indent="-342900" eaLnBrk="1" hangingPunct="1">
              <a:defRPr/>
            </a:pPr>
            <a:r>
              <a:rPr lang="en-US" sz="3600" kern="1200" dirty="0">
                <a:solidFill>
                  <a:srgbClr val="0070C0"/>
                </a:solidFill>
                <a:ea typeface="MS Mincho" pitchFamily="49" charset="-128"/>
              </a:rPr>
              <a:t>In the Name of </a:t>
            </a:r>
            <a:r>
              <a:rPr lang="en-US" sz="3600" kern="1200" dirty="0" err="1">
                <a:solidFill>
                  <a:srgbClr val="0070C0"/>
                </a:solidFill>
                <a:ea typeface="MS Mincho" pitchFamily="49" charset="-128"/>
              </a:rPr>
              <a:t>Allāh</a:t>
            </a:r>
            <a:r>
              <a:rPr lang="en-US" sz="3600" kern="1200" dirty="0">
                <a:solidFill>
                  <a:srgbClr val="0070C0"/>
                </a:solidFill>
                <a:ea typeface="MS Mincho" pitchFamily="49" charset="-128"/>
              </a:rPr>
              <a:t>, </a:t>
            </a:r>
          </a:p>
          <a:p>
            <a:pPr marL="342900" indent="-342900" eaLnBrk="1" hangingPunct="1">
              <a:defRPr/>
            </a:pPr>
            <a:r>
              <a:rPr lang="en-US" sz="3600" kern="1200" dirty="0">
                <a:solidFill>
                  <a:srgbClr val="0070C0"/>
                </a:solidFill>
                <a:ea typeface="MS Mincho" pitchFamily="49" charset="-128"/>
              </a:rPr>
              <a:t>the All-merciful, </a:t>
            </a:r>
            <a:r>
              <a:rPr lang="en-US" sz="3600" kern="1200">
                <a:solidFill>
                  <a:srgbClr val="0070C0"/>
                </a:solidFill>
                <a:ea typeface="MS Mincho" pitchFamily="49" charset="-128"/>
              </a:rPr>
              <a:t>the All-compassionate</a:t>
            </a:r>
          </a:p>
          <a:p>
            <a:pPr marL="342900" indent="-342900" eaLnBrk="1" hangingPunct="1">
              <a:defRPr/>
            </a:pPr>
            <a:r>
              <a:rPr lang="ar-IQ" sz="3200"/>
              <a:t> </a:t>
            </a:r>
            <a:endParaRPr lang="en-US" sz="3200" kern="1200">
              <a:ea typeface="MS Mincho" pitchFamily="49" charset="-128"/>
            </a:endParaRPr>
          </a:p>
          <a:p>
            <a:pPr marL="342900" indent="-342900" eaLnBrk="1" hangingPunct="1">
              <a:defRPr/>
            </a:pPr>
            <a:endParaRPr lang="en-US" sz="3600" kern="1200">
              <a:ea typeface="MS Mincho" pitchFamily="49" charset="-128"/>
            </a:endParaRPr>
          </a:p>
          <a:p>
            <a:pPr marL="342900" indent="-342900" eaLnBrk="1" hangingPunct="1">
              <a:defRPr/>
            </a:pPr>
            <a:endParaRPr lang="en-US" sz="3600" kern="1200">
              <a:ea typeface="MS Mincho" pitchFamily="49" charset="-128"/>
            </a:endParaRPr>
          </a:p>
          <a:p>
            <a:pPr marL="342900" indent="-342900" eaLnBrk="1" hangingPunct="1">
              <a:defRPr/>
            </a:pPr>
            <a:endParaRPr lang="en-US" sz="3600" kern="1200" dirty="0">
              <a:ea typeface="MS Mincho" pitchFamily="49" charset="-128"/>
            </a:endParaRPr>
          </a:p>
        </p:txBody>
      </p:sp>
      <p:sp>
        <p:nvSpPr>
          <p:cNvPr id="6" name="TextBox 5">
            <a:extLst>
              <a:ext uri="{FF2B5EF4-FFF2-40B4-BE49-F238E27FC236}">
                <a16:creationId xmlns:a16="http://schemas.microsoft.com/office/drawing/2014/main" id="{1015E305-035C-441A-B395-16C0779333A0}"/>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70278" y="2286000"/>
            <a:ext cx="104394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7200">
                <a:effectLst/>
                <a:latin typeface="Calibri" panose="020F0502020204030204" pitchFamily="34" charset="0"/>
                <a:ea typeface="Calibri" panose="020F0502020204030204" pitchFamily="34" charset="0"/>
                <a:cs typeface="Al_Mushaf"/>
              </a:rPr>
              <a:t>يَا مَنْ كَانَ وَيَكُونُ وَلَيْسَ كَمِثْلِهِ شَيْءٌ</a:t>
            </a:r>
            <a:endParaRPr lang="en-US" sz="7200">
              <a:effectLst/>
              <a:latin typeface="Calibri" panose="020F0502020204030204" pitchFamily="34" charset="0"/>
              <a:ea typeface="Calibri" panose="020F0502020204030204" pitchFamily="34" charset="0"/>
              <a:cs typeface="Arial" panose="020B0604020202020204" pitchFamily="34" charset="0"/>
            </a:endParaRPr>
          </a:p>
        </p:txBody>
      </p:sp>
      <p:sp>
        <p:nvSpPr>
          <p:cNvPr id="5" name="Subtitle 4"/>
          <p:cNvSpPr>
            <a:spLocks noGrp="1"/>
          </p:cNvSpPr>
          <p:nvPr>
            <p:ph type="subTitle" idx="1"/>
          </p:nvPr>
        </p:nvSpPr>
        <p:spPr>
          <a:xfrm>
            <a:off x="1317978" y="4800600"/>
            <a:ext cx="9144000" cy="1752600"/>
          </a:xfrm>
        </p:spPr>
        <p:txBody>
          <a:bodyPr/>
          <a:lstStyle/>
          <a:p>
            <a:pPr marL="0" marR="0">
              <a:lnSpc>
                <a:spcPct val="115000"/>
              </a:lnSpc>
              <a:spcBef>
                <a:spcPts val="0"/>
              </a:spcBef>
              <a:spcAft>
                <a:spcPts val="0"/>
              </a:spcAft>
            </a:pPr>
            <a:r>
              <a:rPr lang="en-US">
                <a:solidFill>
                  <a:srgbClr val="0070C0"/>
                </a:solidFill>
                <a:effectLst/>
                <a:latin typeface="Arial" panose="020B0604020202020204" pitchFamily="34" charset="0"/>
                <a:ea typeface="Calibri" panose="020F0502020204030204" pitchFamily="34" charset="0"/>
                <a:cs typeface="Arial" panose="020B0604020202020204" pitchFamily="34" charset="0"/>
              </a:rPr>
              <a:t>O‟ He who exists and existed and there is none like Him.</a:t>
            </a:r>
            <a:endParaRPr lang="en-US">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29C60DAC-A9C6-440F-A7AA-A504744B4FB7}"/>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5400" y="2245485"/>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8000">
                <a:effectLst/>
                <a:latin typeface="Calibri" panose="020F0502020204030204" pitchFamily="34" charset="0"/>
                <a:ea typeface="Calibri" panose="020F0502020204030204" pitchFamily="34" charset="0"/>
                <a:cs typeface="Al_Mushaf"/>
              </a:rPr>
              <a:t>يَا مَنْ لاَ يَمُوتُ وَلاَ يَبْقَى إِلاَّ وَجْهُهُ الْجَبَّارُ</a:t>
            </a:r>
            <a:endParaRPr lang="en-US" sz="8000">
              <a:effectLst/>
              <a:latin typeface="Calibri" panose="020F0502020204030204" pitchFamily="34" charset="0"/>
              <a:ea typeface="Calibri" panose="020F0502020204030204" pitchFamily="34" charset="0"/>
              <a:cs typeface="Arial" panose="020B0604020202020204" pitchFamily="34" charset="0"/>
            </a:endParaRPr>
          </a:p>
        </p:txBody>
      </p:sp>
      <p:sp>
        <p:nvSpPr>
          <p:cNvPr id="5" name="Subtitle 4"/>
          <p:cNvSpPr>
            <a:spLocks noGrp="1"/>
          </p:cNvSpPr>
          <p:nvPr>
            <p:ph type="subTitle" idx="1"/>
          </p:nvPr>
        </p:nvSpPr>
        <p:spPr>
          <a:xfrm>
            <a:off x="1524000" y="4681559"/>
            <a:ext cx="9144000" cy="1752600"/>
          </a:xfrm>
        </p:spPr>
        <p:txBody>
          <a:bodyPr/>
          <a:lstStyle/>
          <a:p>
            <a:pPr marL="0" marR="0">
              <a:lnSpc>
                <a:spcPct val="115000"/>
              </a:lnSpc>
              <a:spcBef>
                <a:spcPts val="0"/>
              </a:spcBef>
              <a:spcAft>
                <a:spcPts val="0"/>
              </a:spcAft>
            </a:pPr>
            <a:r>
              <a:rPr lang="en-US">
                <a:solidFill>
                  <a:srgbClr val="0070C0"/>
                </a:solidFill>
                <a:effectLst/>
                <a:latin typeface="Arial" panose="020B0604020202020204" pitchFamily="34" charset="0"/>
                <a:ea typeface="Calibri" panose="020F0502020204030204" pitchFamily="34" charset="0"/>
                <a:cs typeface="Arial" panose="020B0604020202020204" pitchFamily="34" charset="0"/>
              </a:rPr>
              <a:t>O‟ He who shall not perish and none shall survive but Your Irresistible Face.</a:t>
            </a:r>
            <a:endParaRPr lang="en-US">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A59EFA76-1D49-4EE9-81D0-EC676322593A}"/>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244959460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007924"/>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6600">
                <a:effectLst/>
                <a:latin typeface="Calibri" panose="020F0502020204030204" pitchFamily="34" charset="0"/>
                <a:ea typeface="Calibri" panose="020F0502020204030204" pitchFamily="34" charset="0"/>
                <a:cs typeface="Al_Mushaf"/>
              </a:rPr>
              <a:t>يَا مَنْ يُسَبِّحُ الرَّعْدُ بِحَمْدِهِ وَالْمَلاَئِكَةُ مِنْ خِيفَتِهِ</a:t>
            </a:r>
            <a:endParaRPr lang="en-US" sz="6600">
              <a:effectLst/>
              <a:latin typeface="Calibri" panose="020F0502020204030204" pitchFamily="34" charset="0"/>
              <a:ea typeface="Calibri" panose="020F0502020204030204" pitchFamily="34" charset="0"/>
              <a:cs typeface="Arial" panose="020B0604020202020204" pitchFamily="34" charset="0"/>
            </a:endParaRPr>
          </a:p>
        </p:txBody>
      </p:sp>
      <p:sp>
        <p:nvSpPr>
          <p:cNvPr id="5124" name="Subtitle 4"/>
          <p:cNvSpPr txBox="1">
            <a:spLocks/>
          </p:cNvSpPr>
          <p:nvPr/>
        </p:nvSpPr>
        <p:spPr bwMode="auto">
          <a:xfrm>
            <a:off x="1219200" y="46482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algn="ctr">
              <a:lnSpc>
                <a:spcPct val="115000"/>
              </a:lnSpc>
              <a:spcBef>
                <a:spcPts val="0"/>
              </a:spcBef>
              <a:spcAft>
                <a:spcPts val="0"/>
              </a:spcAft>
            </a:pPr>
            <a:r>
              <a:rPr lang="en-US" sz="3200">
                <a:solidFill>
                  <a:srgbClr val="0070C0"/>
                </a:solidFill>
                <a:effectLst/>
                <a:latin typeface="Arial" panose="020B0604020202020204" pitchFamily="34" charset="0"/>
                <a:ea typeface="Calibri" panose="020F0502020204030204" pitchFamily="34" charset="0"/>
                <a:cs typeface="Arial" panose="020B0604020202020204" pitchFamily="34" charset="0"/>
              </a:rPr>
              <a:t>O‟ He for whom „thunder repeateth His praises, and so do the angels, with awe:‟</a:t>
            </a:r>
            <a:endParaRPr lang="en-US" sz="320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7935801C-73C4-4777-9945-BFB12478AC90}"/>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244959460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5400" y="2167817"/>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ur-PK" sz="7200">
                <a:effectLst/>
                <a:latin typeface="Calibri" panose="020F0502020204030204" pitchFamily="34" charset="0"/>
                <a:ea typeface="Calibri" panose="020F0502020204030204" pitchFamily="34" charset="0"/>
                <a:cs typeface="Arial" panose="020B0604020202020204" pitchFamily="34" charset="0"/>
              </a:rPr>
              <a:t>يَا مِنْ إِذَا دُعي أَجَابَ وَيَا مَنْ إِذَا اسْتُرْحِمَ رَحِمَ</a:t>
            </a:r>
            <a:endParaRPr lang="en-US" sz="7200">
              <a:effectLst/>
              <a:latin typeface="Calibri" panose="020F0502020204030204" pitchFamily="34" charset="0"/>
              <a:ea typeface="Calibri" panose="020F0502020204030204" pitchFamily="34" charset="0"/>
              <a:cs typeface="Arial" panose="020B0604020202020204" pitchFamily="34" charset="0"/>
            </a:endParaRPr>
          </a:p>
        </p:txBody>
      </p:sp>
      <p:sp>
        <p:nvSpPr>
          <p:cNvPr id="5124" name="Subtitle 4"/>
          <p:cNvSpPr txBox="1">
            <a:spLocks/>
          </p:cNvSpPr>
          <p:nvPr/>
        </p:nvSpPr>
        <p:spPr bwMode="auto">
          <a:xfrm>
            <a:off x="1295400" y="4733351"/>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algn="ctr">
              <a:lnSpc>
                <a:spcPct val="115000"/>
              </a:lnSpc>
              <a:spcBef>
                <a:spcPts val="0"/>
              </a:spcBef>
              <a:spcAft>
                <a:spcPts val="0"/>
              </a:spcAft>
            </a:pPr>
            <a:r>
              <a:rPr lang="en-US" sz="3200">
                <a:solidFill>
                  <a:srgbClr val="0070C0"/>
                </a:solidFill>
                <a:effectLst/>
                <a:latin typeface="Arial" panose="020B0604020202020204" pitchFamily="34" charset="0"/>
                <a:ea typeface="Calibri" panose="020F0502020204030204" pitchFamily="34" charset="0"/>
                <a:cs typeface="Arial" panose="020B0604020202020204" pitchFamily="34" charset="0"/>
              </a:rPr>
              <a:t>O‟ He who answers whenever called! O‟ He who has Mercy when asked for!</a:t>
            </a:r>
            <a:endParaRPr lang="en-US" sz="320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8AA7F7F2-0E5E-48EE-BF5A-C9F49992ABFB}"/>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244959460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3622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7200">
                <a:effectLst/>
                <a:latin typeface="Calibri" panose="020F0502020204030204" pitchFamily="34" charset="0"/>
                <a:ea typeface="Calibri" panose="020F0502020204030204" pitchFamily="34" charset="0"/>
                <a:cs typeface="Al_Mushaf"/>
              </a:rPr>
              <a:t>وَيَا مَنْ لاَ يُدْرِكُ الْوَاصِفُونَ صِفَتَهُ مِنْ عَظَمَتِهِ</a:t>
            </a:r>
            <a:endParaRPr lang="en-US" sz="7200">
              <a:effectLst/>
              <a:latin typeface="Calibri" panose="020F0502020204030204" pitchFamily="34" charset="0"/>
              <a:ea typeface="Calibri" panose="020F0502020204030204" pitchFamily="34" charset="0"/>
              <a:cs typeface="Arial" panose="020B0604020202020204" pitchFamily="34" charset="0"/>
            </a:endParaRPr>
          </a:p>
        </p:txBody>
      </p:sp>
      <p:sp>
        <p:nvSpPr>
          <p:cNvPr id="5124" name="Subtitle 4"/>
          <p:cNvSpPr txBox="1">
            <a:spLocks/>
          </p:cNvSpPr>
          <p:nvPr/>
        </p:nvSpPr>
        <p:spPr bwMode="auto">
          <a:xfrm>
            <a:off x="1360311" y="4611644"/>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algn="ctr">
              <a:lnSpc>
                <a:spcPct val="115000"/>
              </a:lnSpc>
              <a:spcBef>
                <a:spcPts val="0"/>
              </a:spcBef>
              <a:spcAft>
                <a:spcPts val="0"/>
              </a:spcAft>
            </a:pPr>
            <a:r>
              <a:rPr lang="en-US" sz="3200">
                <a:solidFill>
                  <a:srgbClr val="0070C0"/>
                </a:solidFill>
                <a:effectLst/>
                <a:latin typeface="Arial" panose="020B0604020202020204" pitchFamily="34" charset="0"/>
                <a:ea typeface="Calibri" panose="020F0502020204030204" pitchFamily="34" charset="0"/>
                <a:cs typeface="Arial" panose="020B0604020202020204" pitchFamily="34" charset="0"/>
              </a:rPr>
              <a:t>O‟ He whose attribute of Grandeur those who extol cannot comprehend!</a:t>
            </a:r>
            <a:endParaRPr lang="en-US" sz="320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E35DD8-DA0F-4B3D-9901-4A883E8091B6}"/>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244959460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61533" y="2286000"/>
            <a:ext cx="9144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rtl="1">
              <a:lnSpc>
                <a:spcPct val="107000"/>
              </a:lnSpc>
              <a:spcBef>
                <a:spcPts val="0"/>
              </a:spcBef>
              <a:spcAft>
                <a:spcPts val="800"/>
              </a:spcAft>
            </a:pPr>
            <a:r>
              <a:rPr lang="ar-SA" sz="6600">
                <a:effectLst/>
                <a:latin typeface="Calibri" panose="020F0502020204030204" pitchFamily="34" charset="0"/>
                <a:ea typeface="Calibri" panose="020F0502020204030204" pitchFamily="34" charset="0"/>
                <a:cs typeface="Al_Mushaf"/>
              </a:rPr>
              <a:t>يَا مَنْ لاَ تُدْرِكُهُ الأَبْصَارُ وَهُوَ يُدْرِكُ الأَبْصَارَ وَهُوَ اللَّطِيفُ الْخَبِيرُ</a:t>
            </a:r>
            <a:endParaRPr lang="en-US" sz="6600">
              <a:effectLst/>
              <a:latin typeface="Calibri" panose="020F0502020204030204" pitchFamily="34" charset="0"/>
              <a:ea typeface="Calibri" panose="020F0502020204030204" pitchFamily="34" charset="0"/>
              <a:cs typeface="Arial" panose="020B0604020202020204" pitchFamily="34" charset="0"/>
            </a:endParaRPr>
          </a:p>
        </p:txBody>
      </p:sp>
      <p:sp>
        <p:nvSpPr>
          <p:cNvPr id="5124" name="Subtitle 4"/>
          <p:cNvSpPr txBox="1">
            <a:spLocks/>
          </p:cNvSpPr>
          <p:nvPr/>
        </p:nvSpPr>
        <p:spPr bwMode="auto">
          <a:xfrm>
            <a:off x="1295400" y="47244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algn="ctr">
              <a:lnSpc>
                <a:spcPct val="115000"/>
              </a:lnSpc>
              <a:spcBef>
                <a:spcPts val="0"/>
              </a:spcBef>
              <a:spcAft>
                <a:spcPts val="0"/>
              </a:spcAft>
            </a:pPr>
            <a:r>
              <a:rPr lang="en-US" sz="3200">
                <a:solidFill>
                  <a:srgbClr val="0070C0"/>
                </a:solidFill>
                <a:effectLst/>
                <a:latin typeface="Arial" panose="020B0604020202020204" pitchFamily="34" charset="0"/>
                <a:ea typeface="Calibri" panose="020F0502020204030204" pitchFamily="34" charset="0"/>
                <a:cs typeface="Arial" panose="020B0604020202020204" pitchFamily="34" charset="0"/>
              </a:rPr>
              <a:t>O‟ He Whom no vision comprehends, but He Comprehends all vision. And He is the Knower of Subtleties, the All-Aware.</a:t>
            </a:r>
            <a:endParaRPr lang="en-US" sz="320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403F8738-C0C3-4136-978F-A546CCCD2CCC}"/>
              </a:ext>
            </a:extLst>
          </p:cNvPr>
          <p:cNvSpPr txBox="1"/>
          <p:nvPr/>
        </p:nvSpPr>
        <p:spPr>
          <a:xfrm>
            <a:off x="6737915" y="403050"/>
            <a:ext cx="2863284" cy="646331"/>
          </a:xfrm>
          <a:prstGeom prst="rect">
            <a:avLst/>
          </a:prstGeom>
          <a:noFill/>
        </p:spPr>
        <p:txBody>
          <a:bodyPr wrap="none" rtlCol="0">
            <a:spAutoFit/>
          </a:bodyPr>
          <a:lstStyle/>
          <a:p>
            <a:pPr algn="ctr"/>
            <a:r>
              <a:rPr lang="en-US" sz="1800" b="1">
                <a:solidFill>
                  <a:srgbClr val="00823B"/>
                </a:solidFill>
                <a:latin typeface="Trebuchet MS" pitchFamily="34" charset="0"/>
              </a:rPr>
              <a:t>Ramadan 7th Night Du’a </a:t>
            </a:r>
          </a:p>
          <a:p>
            <a:pPr algn="ctr"/>
            <a:r>
              <a:rPr lang="en-US" sz="1800" b="1">
                <a:solidFill>
                  <a:srgbClr val="00823B"/>
                </a:solidFill>
                <a:latin typeface="Trebuchet MS" pitchFamily="34" charset="0"/>
              </a:rPr>
              <a:t>from Iqbal Aamal’</a:t>
            </a:r>
          </a:p>
        </p:txBody>
      </p:sp>
    </p:spTree>
    <p:extLst>
      <p:ext uri="{BB962C8B-B14F-4D97-AF65-F5344CB8AC3E}">
        <p14:creationId xmlns:p14="http://schemas.microsoft.com/office/powerpoint/2010/main" val="2449594602"/>
      </p:ext>
    </p:extLst>
  </p:cSld>
  <p:clrMapOvr>
    <a:masterClrMapping/>
  </p:clrMapOvr>
  <p:transition>
    <p:fade/>
  </p:transition>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15586</TotalTime>
  <Words>613</Words>
  <Application>Microsoft Office PowerPoint</Application>
  <PresentationFormat>Widescreen</PresentationFormat>
  <Paragraphs>75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Arabic Typesetting</vt:lpstr>
      <vt:lpstr>Arial</vt:lpstr>
      <vt:lpstr>Calibri</vt:lpstr>
      <vt:lpstr>Trebuchet MS</vt:lpstr>
      <vt:lpstr>Default Design</vt:lpstr>
      <vt:lpstr>PowerPoint Presentation</vt:lpstr>
      <vt:lpstr>اَللَّهُمَّ صَلِّ عَلَى مُحَمَّدٍ وَ آلِ مُحَمَّد</vt:lpstr>
      <vt:lpstr>بِسْمِ اللَّهِ الرَّحْمَٰنِ الرَّحِيمِ</vt:lpstr>
      <vt:lpstr>يَا مَنْ كَانَ وَيَكُونُ وَلَيْسَ كَمِثْلِهِ شَيْءٌ</vt:lpstr>
      <vt:lpstr>يَا مَنْ لاَ يَمُوتُ وَلاَ يَبْقَى إِلاَّ وَجْهُهُ الْجَبَّارُ</vt:lpstr>
      <vt:lpstr>يَا مَنْ يُسَبِّحُ الرَّعْدُ بِحَمْدِهِ وَالْمَلاَئِكَةُ مِنْ خِيفَتِهِ</vt:lpstr>
      <vt:lpstr>يَا مِنْ إِذَا دُعي أَجَابَ وَيَا مَنْ إِذَا اسْتُرْحِمَ رَحِمَ</vt:lpstr>
      <vt:lpstr>وَيَا مَنْ لاَ يُدْرِكُ الْوَاصِفُونَ صِفَتَهُ مِنْ عَظَمَتِهِ</vt:lpstr>
      <vt:lpstr>يَا مَنْ لاَ تُدْرِكُهُ الأَبْصَارُ وَهُوَ يُدْرِكُ الأَبْصَارَ وَهُوَ اللَّطِيفُ الْخَبِيرُ</vt:lpstr>
      <vt:lpstr>يَا مَنْ يَرى وَلاَ يُرى وَهُوَ بِالْمَنْظَرِ الأَعْلى</vt:lpstr>
      <vt:lpstr>يَا مَنْ لاَ يُعِزُّهُ شَيْءٍ وَلاَ يَفُوتُهُ أَحَدٌ</vt:lpstr>
      <vt:lpstr>يَا مَنْ بِيَدِهِ نَوَاصِي الْعِبَادِ</vt:lpstr>
      <vt:lpstr>أَسْأَلُكَ بِحَقِّ مُحَمَّدٍ عَلَيْكَ وَبِحَقِّكَ عَلى مُحَمِّدٍ    I ask You for the right which Muhammad (( saws)) has incumbent upon You, and for Your Right incumbent upon Muhammad (( saws)).   </vt:lpstr>
      <vt:lpstr>أَنْ تُصَلِّي عَلى مُحَمَّدٍ وَآلِ مُحَمَّدٍ</vt:lpstr>
      <vt:lpstr>وَأَنْ تَرْحَمَ مُحَمَّداً وَآلِ مُحَمَّدٍ كَمَا صَلَّيْتَ وَبَارَكْتَ وَتَرَحَّمْتَ عَلى إِبْرَاهِيمَ وَآلِ إِبْرِاهِيمَ فِي الْعَالَمِينَ إِنَّكَ حَمِيدٌ مَجِيدٌ.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Irfan Jarchivi</cp:lastModifiedBy>
  <cp:revision>327</cp:revision>
  <cp:lastPrinted>1601-01-01T00:00:00Z</cp:lastPrinted>
  <dcterms:created xsi:type="dcterms:W3CDTF">1601-01-01T00:00:00Z</dcterms:created>
  <dcterms:modified xsi:type="dcterms:W3CDTF">2021-04-19T11:42:32Z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