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3283" r:id="rId2"/>
    <p:sldId id="3661" r:id="rId3"/>
    <p:sldId id="3662" r:id="rId4"/>
    <p:sldId id="3895" r:id="rId5"/>
    <p:sldId id="3896" r:id="rId6"/>
    <p:sldId id="3897" r:id="rId7"/>
    <p:sldId id="3898" r:id="rId8"/>
    <p:sldId id="3899" r:id="rId9"/>
    <p:sldId id="3900" r:id="rId10"/>
    <p:sldId id="3901" r:id="rId11"/>
    <p:sldId id="3893" r:id="rId12"/>
    <p:sldId id="3903" r:id="rId13"/>
    <p:sldId id="3904" r:id="rId14"/>
    <p:sldId id="3905" r:id="rId15"/>
    <p:sldId id="3906" r:id="rId16"/>
    <p:sldId id="3907" r:id="rId17"/>
    <p:sldId id="3908" r:id="rId18"/>
    <p:sldId id="3902" r:id="rId19"/>
    <p:sldId id="3909" r:id="rId20"/>
    <p:sldId id="3910" r:id="rId21"/>
    <p:sldId id="3911" r:id="rId22"/>
    <p:sldId id="3912" r:id="rId23"/>
    <p:sldId id="3913" r:id="rId24"/>
    <p:sldId id="3914" r:id="rId25"/>
    <p:sldId id="3915" r:id="rId26"/>
    <p:sldId id="3916" r:id="rId27"/>
    <p:sldId id="3917" r:id="rId28"/>
    <p:sldId id="3415" r:id="rId29"/>
  </p:sldIdLst>
  <p:sldSz cx="12192000" cy="68580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9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000099"/>
    <a:srgbClr val="00823B"/>
    <a:srgbClr val="FFFF00"/>
    <a:srgbClr val="8000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204" autoAdjust="0"/>
  </p:normalViewPr>
  <p:slideViewPr>
    <p:cSldViewPr showGuides="1">
      <p:cViewPr varScale="1">
        <p:scale>
          <a:sx n="85" d="100"/>
          <a:sy n="85" d="100"/>
        </p:scale>
        <p:origin x="744" y="96"/>
      </p:cViewPr>
      <p:guideLst>
        <p:guide orient="horz" pos="2160"/>
        <p:guide pos="390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47F2078-1BDE-41D8-AE55-5847D47A18B4}" type="datetimeFigureOut">
              <a:rPr lang="en-US"/>
              <a:pPr>
                <a:defRPr/>
              </a:pPr>
              <a:t>4/17/2021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05329354-2220-4A38-AA6A-6ECBB3E389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0223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B3BE1D-AB3A-4FC5-B6C7-E288A3E5F6C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598711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3D4EDB-172E-4E7D-87FD-263760BE74E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593370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64AAD3-02F6-4282-B0CB-1345883C6A3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688017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C89AE9-28C6-4313-A4F4-003076BD29F4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3919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2DD05C-07FB-469F-996F-949680EA7595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54858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B45388-EF23-4C75-96E9-F8A9E4D03DFC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061673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2BA77-5932-446D-9871-E00C063B296D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972989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CCD1CF-8D33-4B45-AC39-06FA6138827F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800632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E06E80-546E-4FE7-8A3C-09BDF213C8F7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303485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0EB8FF-0620-434E-8F12-3704ADCAD228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367209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69C843-F77C-4EFF-B04A-2B9FADE614C1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515900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66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7EADE11B-F89A-48B1-8B67-BFC33A602309}" type="slidenum">
              <a:rPr lang="ar-SA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0066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00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0066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0066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0066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0066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duas.org/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8"/>
          <p:cNvSpPr>
            <a:spLocks noChangeArrowheads="1"/>
          </p:cNvSpPr>
          <p:nvPr/>
        </p:nvSpPr>
        <p:spPr bwMode="auto">
          <a:xfrm>
            <a:off x="2819399" y="5554398"/>
            <a:ext cx="65532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US" i="1">
                <a:solidFill>
                  <a:srgbClr val="0070C0"/>
                </a:solidFill>
              </a:rPr>
              <a:t>(Arabic text along with English Translation)</a:t>
            </a: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912267" y="1347171"/>
            <a:ext cx="10367466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5400" b="1">
                <a:solidFill>
                  <a:srgbClr val="000066"/>
                </a:solidFill>
                <a:latin typeface="Trebuchet MS" pitchFamily="34" charset="0"/>
              </a:rPr>
              <a:t>Ramadan 5th Night Du’a </a:t>
            </a:r>
          </a:p>
          <a:p>
            <a:pPr algn="ctr"/>
            <a:r>
              <a:rPr lang="en-US" sz="5400" b="1">
                <a:solidFill>
                  <a:srgbClr val="000066"/>
                </a:solidFill>
                <a:latin typeface="Trebuchet MS" pitchFamily="34" charset="0"/>
              </a:rPr>
              <a:t>from Iqbal Aamal’</a:t>
            </a:r>
            <a:endParaRPr lang="en-US" sz="4400" b="1" dirty="0">
              <a:solidFill>
                <a:srgbClr val="000066"/>
              </a:solidFill>
              <a:latin typeface="Trebuchet MS" pitchFamily="34" charset="0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3527243" y="3371689"/>
            <a:ext cx="4899098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ar-SA" sz="5400" b="1">
                <a:solidFill>
                  <a:srgbClr val="0070C0"/>
                </a:solidFill>
                <a:effectLst/>
                <a:ea typeface="Calibri" panose="020F0502020204030204" pitchFamily="34" charset="0"/>
                <a:cs typeface="Traditional Arabic" panose="02020603050405020304" pitchFamily="18" charset="-78"/>
              </a:rPr>
              <a:t>اللَّهُمَّ إِنِّي أَسْأَلُكَ بِأَسْمَائِكَ </a:t>
            </a:r>
            <a:endParaRPr lang="en-US" sz="307000" dirty="0">
              <a:solidFill>
                <a:srgbClr val="0070C0"/>
              </a:solidFill>
              <a:latin typeface="Arabic Typesetting" panose="03020402040406030203" pitchFamily="66" charset="-78"/>
              <a:ea typeface="Arial Unicode MS" pitchFamily="34" charset="-128"/>
              <a:cs typeface="Arabic Typesetting" panose="03020402040406030203" pitchFamily="66" charset="-78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2590799" y="4518010"/>
            <a:ext cx="7010400" cy="6704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sz="1800" b="1">
                <a:solidFill>
                  <a:srgbClr val="00006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Muhammad ibn Abi Qarrih narrated the following in his book A’mal-i-Shahr-i-Ramadhan1 regarding supplications for the fifth night:</a:t>
            </a:r>
            <a:endParaRPr lang="en-US" sz="1800">
              <a:solidFill>
                <a:srgbClr val="000066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1660526" y="5857875"/>
            <a:ext cx="8888413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endParaRPr lang="en-US" sz="1200" b="1" dirty="0">
              <a:solidFill>
                <a:srgbClr val="000066"/>
              </a:solidFill>
              <a:latin typeface="Trebuchet MS" pitchFamily="34" charset="0"/>
            </a:endParaRPr>
          </a:p>
          <a:p>
            <a:pPr algn="ctr"/>
            <a:r>
              <a:rPr lang="en-US" sz="1100" b="1" dirty="0">
                <a:solidFill>
                  <a:srgbClr val="000066"/>
                </a:solidFill>
              </a:rPr>
              <a:t>For any errors / comments please write to: duas.org@gmail.com</a:t>
            </a:r>
            <a:endParaRPr lang="en-US" sz="1200" b="1" dirty="0">
              <a:solidFill>
                <a:srgbClr val="000066"/>
              </a:solidFill>
              <a:latin typeface="Trebuchet MS" pitchFamily="34" charset="0"/>
            </a:endParaRPr>
          </a:p>
          <a:p>
            <a:pPr algn="ctr"/>
            <a:r>
              <a:rPr lang="en-US" sz="1200" b="1" dirty="0">
                <a:solidFill>
                  <a:srgbClr val="000066"/>
                </a:solidFill>
                <a:latin typeface="Trebuchet MS" pitchFamily="34" charset="0"/>
              </a:rPr>
              <a:t>Kindly recite </a:t>
            </a:r>
            <a:r>
              <a:rPr lang="en-US" sz="1200" b="1" dirty="0" err="1">
                <a:solidFill>
                  <a:srgbClr val="000066"/>
                </a:solidFill>
                <a:latin typeface="Trebuchet MS" pitchFamily="34" charset="0"/>
              </a:rPr>
              <a:t>Sūrat</a:t>
            </a:r>
            <a:r>
              <a:rPr lang="en-US" sz="1200" b="1" dirty="0">
                <a:solidFill>
                  <a:srgbClr val="000066"/>
                </a:solidFill>
                <a:latin typeface="Trebuchet MS" pitchFamily="34" charset="0"/>
              </a:rPr>
              <a:t> al-</a:t>
            </a:r>
            <a:r>
              <a:rPr lang="en-US" sz="1200" b="1" dirty="0" err="1">
                <a:solidFill>
                  <a:srgbClr val="000066"/>
                </a:solidFill>
                <a:latin typeface="Trebuchet MS" pitchFamily="34" charset="0"/>
              </a:rPr>
              <a:t>Fātiḥah</a:t>
            </a:r>
            <a:r>
              <a:rPr lang="en-US" sz="1200" b="1" dirty="0">
                <a:solidFill>
                  <a:srgbClr val="000066"/>
                </a:solidFill>
                <a:latin typeface="Trebuchet MS" pitchFamily="34" charset="0"/>
              </a:rPr>
              <a:t> for </a:t>
            </a:r>
            <a:r>
              <a:rPr lang="en-US" sz="1200" b="1" dirty="0" err="1">
                <a:solidFill>
                  <a:srgbClr val="000066"/>
                </a:solidFill>
                <a:latin typeface="Trebuchet MS" pitchFamily="34" charset="0"/>
              </a:rPr>
              <a:t>Marhumeen</a:t>
            </a:r>
            <a:r>
              <a:rPr lang="en-US" sz="1200" b="1" dirty="0">
                <a:solidFill>
                  <a:srgbClr val="000066"/>
                </a:solidFill>
                <a:latin typeface="Trebuchet MS" pitchFamily="34" charset="0"/>
              </a:rPr>
              <a:t> of all those who have worked towards making this small work possible.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EBD7B7C-5C5A-4D02-8C94-5601E5676D8B}"/>
              </a:ext>
            </a:extLst>
          </p:cNvPr>
          <p:cNvSpPr txBox="1"/>
          <p:nvPr/>
        </p:nvSpPr>
        <p:spPr>
          <a:xfrm>
            <a:off x="6737915" y="403050"/>
            <a:ext cx="28632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Ramadan 5th Night Du’a </a:t>
            </a:r>
          </a:p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from Iqbal Aamal’</a:t>
            </a: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143000" y="2133600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SA" sz="7200" b="1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وَ فَرْجَهُ وَ تَرْزُقَنِي عَمَلًا تَرْضَاهُ</a:t>
            </a:r>
            <a:endParaRPr lang="en-US" sz="720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124" name="Subtitle 4"/>
          <p:cNvSpPr txBox="1">
            <a:spLocks/>
          </p:cNvSpPr>
          <p:nvPr/>
        </p:nvSpPr>
        <p:spPr bwMode="auto">
          <a:xfrm>
            <a:off x="1143000" y="4419600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sz="3600">
                <a:solidFill>
                  <a:srgbClr val="0070C0"/>
                </a:solidFill>
                <a:effectLst/>
                <a:latin typeface="Transliteration Georgia"/>
                <a:ea typeface="Calibri" panose="020F0502020204030204" pitchFamily="34" charset="0"/>
                <a:cs typeface="Times New Roman" panose="02020603050405020304" pitchFamily="18" charset="0"/>
              </a:rPr>
              <a:t>And provide me with sustenance and deeds that please You.</a:t>
            </a:r>
            <a:endParaRPr lang="en-US" sz="360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E69045-FEB7-47F5-8E7B-474A2D90163D}"/>
              </a:ext>
            </a:extLst>
          </p:cNvPr>
          <p:cNvSpPr txBox="1"/>
          <p:nvPr/>
        </p:nvSpPr>
        <p:spPr>
          <a:xfrm>
            <a:off x="6737915" y="403050"/>
            <a:ext cx="28632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Ramadan 5th Night Du’a </a:t>
            </a:r>
          </a:p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from Iqbal Aamal’</a:t>
            </a:r>
          </a:p>
        </p:txBody>
      </p:sp>
    </p:spTree>
    <p:extLst>
      <p:ext uri="{BB962C8B-B14F-4D97-AF65-F5344CB8AC3E}">
        <p14:creationId xmlns:p14="http://schemas.microsoft.com/office/powerpoint/2010/main" val="2449594602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219200" y="2032177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SA" sz="6600" b="1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وَ تَمُنَّ عَلَيَّ بِالصَّمْتِ وَ السَّكِينَةِ وَ وَرِعاً يَحْجُزُنِي عَنْ مَعْصِيَتِكَ</a:t>
            </a:r>
            <a:endParaRPr lang="en-US" sz="660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219200" y="4502151"/>
            <a:ext cx="9144000" cy="1752600"/>
          </a:xfrm>
        </p:spPr>
        <p:txBody>
          <a:bodyPr/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>
                <a:solidFill>
                  <a:srgbClr val="0070C0"/>
                </a:solidFill>
                <a:effectLst/>
                <a:latin typeface="Transliteration Georgia"/>
                <a:ea typeface="Calibri" panose="020F0502020204030204" pitchFamily="34" charset="0"/>
                <a:cs typeface="Times New Roman" panose="02020603050405020304" pitchFamily="18" charset="0"/>
              </a:rPr>
              <a:t>Please favor me with silence and tranquility and piety that shields me from committing sin</a:t>
            </a:r>
            <a:endParaRPr lang="en-US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995BFA4-C200-4E9F-A37E-8C8D258C2103}"/>
              </a:ext>
            </a:extLst>
          </p:cNvPr>
          <p:cNvSpPr txBox="1"/>
          <p:nvPr/>
        </p:nvSpPr>
        <p:spPr>
          <a:xfrm>
            <a:off x="6737915" y="403050"/>
            <a:ext cx="28632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Ramadan 5th Night Du’a </a:t>
            </a:r>
          </a:p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from Iqbal Aamal’</a:t>
            </a:r>
          </a:p>
        </p:txBody>
      </p:sp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76489" y="2138497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SA" sz="8800" b="1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يَا أَرْحَمَ الرَّاحِمِينَ</a:t>
            </a:r>
            <a:endParaRPr lang="en-US" sz="880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990600" y="4719503"/>
            <a:ext cx="9144000" cy="1752600"/>
          </a:xfrm>
        </p:spPr>
        <p:txBody>
          <a:bodyPr/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>
                <a:solidFill>
                  <a:srgbClr val="0070C0"/>
                </a:solidFill>
                <a:effectLst/>
                <a:latin typeface="Transliteration Georgia"/>
                <a:ea typeface="Calibri" panose="020F0502020204030204" pitchFamily="34" charset="0"/>
                <a:cs typeface="Times New Roman" panose="02020603050405020304" pitchFamily="18" charset="0"/>
              </a:rPr>
              <a:t>O the Most Compassionate, Most Merciful</a:t>
            </a:r>
            <a:endParaRPr lang="en-US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740C0E8-530B-4B3F-A0B9-679D584872AA}"/>
              </a:ext>
            </a:extLst>
          </p:cNvPr>
          <p:cNvSpPr txBox="1"/>
          <p:nvPr/>
        </p:nvSpPr>
        <p:spPr>
          <a:xfrm>
            <a:off x="6737915" y="403050"/>
            <a:ext cx="28632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Ramadan 5th Night Du’a </a:t>
            </a:r>
          </a:p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from Iqbal Aamal’</a:t>
            </a:r>
          </a:p>
        </p:txBody>
      </p:sp>
    </p:spTree>
    <p:extLst>
      <p:ext uri="{BB962C8B-B14F-4D97-AF65-F5344CB8AC3E}">
        <p14:creationId xmlns:p14="http://schemas.microsoft.com/office/powerpoint/2010/main" val="454190000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219200" y="3048000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b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Arial" panose="020B0604020202020204" pitchFamily="34" charset="0"/>
              </a:rPr>
              <a:t>Another supplication for this night that has been narrated on the authority of God’s Prophet (peace and blessings be upon him and his family):</a:t>
            </a:r>
            <a:endParaRPr lang="en-US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9A28198-A3A6-4946-986E-50F26B7E596D}"/>
              </a:ext>
            </a:extLst>
          </p:cNvPr>
          <p:cNvSpPr txBox="1"/>
          <p:nvPr/>
        </p:nvSpPr>
        <p:spPr>
          <a:xfrm>
            <a:off x="6737915" y="403050"/>
            <a:ext cx="28632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Ramadan 5th Night Du’a </a:t>
            </a:r>
          </a:p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from Iqbal Aamal’</a:t>
            </a:r>
          </a:p>
        </p:txBody>
      </p:sp>
    </p:spTree>
    <p:extLst>
      <p:ext uri="{BB962C8B-B14F-4D97-AF65-F5344CB8AC3E}">
        <p14:creationId xmlns:p14="http://schemas.microsoft.com/office/powerpoint/2010/main" val="2733593261"/>
      </p:ext>
    </p:extLst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371600" y="2261945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SA" sz="8000" b="1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يَا صَانِعَ كُلِّ مَصْنُوعٍ وَ يَا جَابِرَ كُلِّ كَسِيرٍ</a:t>
            </a:r>
            <a:endParaRPr lang="en-US" sz="800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066800" y="4876800"/>
            <a:ext cx="9144000" cy="1752600"/>
          </a:xfrm>
        </p:spPr>
        <p:txBody>
          <a:bodyPr/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>
                <a:solidFill>
                  <a:srgbClr val="0070C0"/>
                </a:solidFill>
                <a:effectLst/>
                <a:latin typeface="Transliteration Georgia"/>
                <a:ea typeface="Calibri" panose="020F0502020204030204" pitchFamily="34" charset="0"/>
                <a:cs typeface="Times New Roman" panose="02020603050405020304" pitchFamily="18" charset="0"/>
              </a:rPr>
              <a:t>O Creator of all things that are created! O He who mends all broken bones!</a:t>
            </a:r>
            <a:endParaRPr lang="en-US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7F17963-70A0-45DA-8EC7-CDE52BB6F07A}"/>
              </a:ext>
            </a:extLst>
          </p:cNvPr>
          <p:cNvSpPr txBox="1"/>
          <p:nvPr/>
        </p:nvSpPr>
        <p:spPr>
          <a:xfrm>
            <a:off x="6737915" y="403050"/>
            <a:ext cx="28632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Ramadan 5th Night Du’a </a:t>
            </a:r>
          </a:p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from Iqbal Aamal’</a:t>
            </a:r>
          </a:p>
        </p:txBody>
      </p:sp>
    </p:spTree>
    <p:extLst>
      <p:ext uri="{BB962C8B-B14F-4D97-AF65-F5344CB8AC3E}">
        <p14:creationId xmlns:p14="http://schemas.microsoft.com/office/powerpoint/2010/main" val="2022324406"/>
      </p:ext>
    </p:extLst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066800" y="2203628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SA" sz="8000" b="1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وَ يَا شَاهِدَ كُلِّ نَجْوَى</a:t>
            </a:r>
            <a:endParaRPr lang="en-US" sz="800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066800" y="4676950"/>
            <a:ext cx="9144000" cy="1752600"/>
          </a:xfrm>
        </p:spPr>
        <p:txBody>
          <a:bodyPr/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>
                <a:solidFill>
                  <a:srgbClr val="0070C0"/>
                </a:solidFill>
                <a:effectLst/>
                <a:latin typeface="Transliteration Georgia"/>
                <a:ea typeface="Calibri" panose="020F0502020204030204" pitchFamily="34" charset="0"/>
                <a:cs typeface="Times New Roman" panose="02020603050405020304" pitchFamily="18" charset="0"/>
              </a:rPr>
              <a:t>O He who clearly sees all that is whispered!</a:t>
            </a:r>
            <a:endParaRPr lang="en-US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77CEE27-785C-4F74-BDBD-91EC386AB770}"/>
              </a:ext>
            </a:extLst>
          </p:cNvPr>
          <p:cNvSpPr txBox="1"/>
          <p:nvPr/>
        </p:nvSpPr>
        <p:spPr>
          <a:xfrm>
            <a:off x="6737915" y="403050"/>
            <a:ext cx="28632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Ramadan 5th Night Du’a </a:t>
            </a:r>
          </a:p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from Iqbal Aamal’</a:t>
            </a:r>
          </a:p>
        </p:txBody>
      </p:sp>
    </p:spTree>
    <p:extLst>
      <p:ext uri="{BB962C8B-B14F-4D97-AF65-F5344CB8AC3E}">
        <p14:creationId xmlns:p14="http://schemas.microsoft.com/office/powerpoint/2010/main" val="4048671182"/>
      </p:ext>
    </p:extLst>
  </p:cSld>
  <p:clrMapOvr>
    <a:masterClrMapping/>
  </p:clrMapOvr>
  <p:transition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371600" y="2219501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SA" sz="8800" b="1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وَ يَا رَبَّاهْ وَ يَا سَيِّدَاهْ</a:t>
            </a:r>
            <a:endParaRPr lang="en-US" sz="880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219200" y="4876800"/>
            <a:ext cx="9144000" cy="1752600"/>
          </a:xfrm>
        </p:spPr>
        <p:txBody>
          <a:bodyPr/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>
                <a:solidFill>
                  <a:srgbClr val="0070C0"/>
                </a:solidFill>
                <a:effectLst/>
                <a:latin typeface="Transliteration Georgia"/>
                <a:ea typeface="Calibri" panose="020F0502020204030204" pitchFamily="34" charset="0"/>
                <a:cs typeface="Times New Roman" panose="02020603050405020304" pitchFamily="18" charset="0"/>
              </a:rPr>
              <a:t>O Nourisher! O my Master!</a:t>
            </a:r>
            <a:endParaRPr lang="en-US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8977D39-F8CB-444B-AC07-9CBADA75648B}"/>
              </a:ext>
            </a:extLst>
          </p:cNvPr>
          <p:cNvSpPr txBox="1"/>
          <p:nvPr/>
        </p:nvSpPr>
        <p:spPr>
          <a:xfrm>
            <a:off x="6737915" y="403050"/>
            <a:ext cx="28632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Ramadan 5th Night Du’a </a:t>
            </a:r>
          </a:p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from Iqbal Aamal’</a:t>
            </a:r>
          </a:p>
        </p:txBody>
      </p:sp>
    </p:spTree>
    <p:extLst>
      <p:ext uri="{BB962C8B-B14F-4D97-AF65-F5344CB8AC3E}">
        <p14:creationId xmlns:p14="http://schemas.microsoft.com/office/powerpoint/2010/main" val="3309640694"/>
      </p:ext>
    </p:extLst>
  </p:cSld>
  <p:clrMapOvr>
    <a:masterClrMapping/>
  </p:clrMapOvr>
  <p:transition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295400" y="2286000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SA" sz="6000" b="1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أَنْتَ النُّورُ فَوْقَ النُّورِ [وَ نُورُ كُلِّ نُورٍ فَيَا نُورَ كُلِّ نُورٍ] فَيَا نُورَ النُّورِ وَ يَا نُورَ كُلِّ نُورٍ</a:t>
            </a:r>
            <a:endParaRPr lang="en-US" sz="600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066800" y="4756192"/>
            <a:ext cx="9144000" cy="1752600"/>
          </a:xfrm>
        </p:spPr>
        <p:txBody>
          <a:bodyPr/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>
                <a:solidFill>
                  <a:srgbClr val="0070C0"/>
                </a:solidFill>
                <a:effectLst/>
                <a:latin typeface="Transliteration Georgia"/>
                <a:ea typeface="Calibri" panose="020F0502020204030204" pitchFamily="34" charset="0"/>
                <a:cs typeface="Times New Roman" panose="02020603050405020304" pitchFamily="18" charset="0"/>
              </a:rPr>
              <a:t>You are Light upon light! You are Light of all lights. O Light of all lights!</a:t>
            </a:r>
            <a:endParaRPr lang="en-US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BE1CB4B-8347-48AE-A391-A5E4A1A3E646}"/>
              </a:ext>
            </a:extLst>
          </p:cNvPr>
          <p:cNvSpPr txBox="1"/>
          <p:nvPr/>
        </p:nvSpPr>
        <p:spPr>
          <a:xfrm>
            <a:off x="6737915" y="403050"/>
            <a:ext cx="28632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Ramadan 5th Night Du’a </a:t>
            </a:r>
          </a:p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from Iqbal Aamal’</a:t>
            </a:r>
          </a:p>
        </p:txBody>
      </p:sp>
    </p:spTree>
    <p:extLst>
      <p:ext uri="{BB962C8B-B14F-4D97-AF65-F5344CB8AC3E}">
        <p14:creationId xmlns:p14="http://schemas.microsoft.com/office/powerpoint/2010/main" val="3750247068"/>
      </p:ext>
    </p:extLst>
  </p:cSld>
  <p:clrMapOvr>
    <a:masterClrMapping/>
  </p:clrMapOvr>
  <p:transition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066800" y="2212622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SA" sz="6000" b="1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أَسْأَلُكَ بِحَقِّ مُحَمَّدٍ وَ آلِ مُحَمَّدٍ أَنْ تُصَلِّيَ عَلَى مُحَمَّدٍ وَ آلِ مُحَمَّدٍ</a:t>
            </a:r>
            <a:endParaRPr lang="en-US" sz="600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219200" y="4648200"/>
            <a:ext cx="9144000" cy="1752600"/>
          </a:xfrm>
        </p:spPr>
        <p:txBody>
          <a:bodyPr/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>
                <a:solidFill>
                  <a:srgbClr val="0070C0"/>
                </a:solidFill>
                <a:effectLst/>
                <a:latin typeface="Transliteration Georgia"/>
                <a:ea typeface="Calibri" panose="020F0502020204030204" pitchFamily="34" charset="0"/>
                <a:cs typeface="Times New Roman" panose="02020603050405020304" pitchFamily="18" charset="0"/>
              </a:rPr>
              <a:t>I ask You for the sake of Muhammad and his Progeny, to bestow Your Blessings on Muhammad and his Progeny</a:t>
            </a:r>
            <a:endParaRPr lang="en-US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F1D045C-78DF-40E1-9C6D-10802169924E}"/>
              </a:ext>
            </a:extLst>
          </p:cNvPr>
          <p:cNvSpPr txBox="1"/>
          <p:nvPr/>
        </p:nvSpPr>
        <p:spPr>
          <a:xfrm>
            <a:off x="6737915" y="403050"/>
            <a:ext cx="28632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Ramadan 5th Night Du’a </a:t>
            </a:r>
          </a:p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from Iqbal Aamal’</a:t>
            </a:r>
          </a:p>
        </p:txBody>
      </p:sp>
    </p:spTree>
    <p:extLst>
      <p:ext uri="{BB962C8B-B14F-4D97-AF65-F5344CB8AC3E}">
        <p14:creationId xmlns:p14="http://schemas.microsoft.com/office/powerpoint/2010/main" val="3034917381"/>
      </p:ext>
    </p:extLst>
  </p:cSld>
  <p:clrMapOvr>
    <a:masterClrMapping/>
  </p:clrMapOvr>
  <p:transition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219200" y="2286000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SA" sz="6000" b="1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وَ أَنْ تَغْفِرَ لِي ذُنُوبَ اللَّيْلِ وَ ذُنُوبَ النَّهَارِ وَ ذُنُوبَ السِّرِّ وَ ذُنُوبَ الْعَلَانِيَةِ</a:t>
            </a:r>
            <a:endParaRPr lang="en-US" sz="600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219200" y="4725147"/>
            <a:ext cx="9144000" cy="1752600"/>
          </a:xfrm>
        </p:spPr>
        <p:txBody>
          <a:bodyPr/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>
                <a:solidFill>
                  <a:srgbClr val="0070C0"/>
                </a:solidFill>
                <a:effectLst/>
                <a:latin typeface="Transliteration Georgia"/>
                <a:ea typeface="Calibri" panose="020F0502020204030204" pitchFamily="34" charset="0"/>
                <a:cs typeface="Times New Roman" panose="02020603050405020304" pitchFamily="18" charset="0"/>
              </a:rPr>
              <a:t>I ask You to forgive the sins I have committed at night or in daytime, sins done in private and sins done in public</a:t>
            </a:r>
            <a:endParaRPr lang="en-US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5334D3E-AF1F-4215-BD79-880AF52DB6C2}"/>
              </a:ext>
            </a:extLst>
          </p:cNvPr>
          <p:cNvSpPr txBox="1"/>
          <p:nvPr/>
        </p:nvSpPr>
        <p:spPr>
          <a:xfrm>
            <a:off x="6737915" y="403050"/>
            <a:ext cx="28632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Ramadan 5th Night Du’a </a:t>
            </a:r>
          </a:p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from Iqbal Aamal’</a:t>
            </a:r>
          </a:p>
        </p:txBody>
      </p:sp>
    </p:spTree>
    <p:extLst>
      <p:ext uri="{BB962C8B-B14F-4D97-AF65-F5344CB8AC3E}">
        <p14:creationId xmlns:p14="http://schemas.microsoft.com/office/powerpoint/2010/main" val="88625127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295400" y="1752600"/>
            <a:ext cx="9144000" cy="1470025"/>
          </a:xfrm>
        </p:spPr>
        <p:txBody>
          <a:bodyPr/>
          <a:lstStyle/>
          <a:p>
            <a:pPr rtl="1" eaLnBrk="1" hangingPunct="1">
              <a:lnSpc>
                <a:spcPts val="9000"/>
              </a:lnSpc>
              <a:defRPr/>
            </a:pPr>
            <a:r>
              <a:rPr lang="ar-SA" sz="90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اَللَّهُمَّ صَلِّ عَلَى مُحَمَّدٍ وَ آلِ مُحَمَّد</a:t>
            </a:r>
            <a:endParaRPr lang="en-US" sz="90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143000" y="3898899"/>
            <a:ext cx="9144000" cy="17526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3600" b="1" kern="1200" dirty="0">
                <a:solidFill>
                  <a:srgbClr val="0070C0"/>
                </a:solidFill>
                <a:ea typeface="MS Mincho" pitchFamily="49" charset="-128"/>
              </a:rPr>
              <a:t>O' </a:t>
            </a:r>
            <a:r>
              <a:rPr lang="en-US" sz="3600" b="1" kern="1200" dirty="0" err="1">
                <a:solidFill>
                  <a:srgbClr val="0070C0"/>
                </a:solidFill>
                <a:ea typeface="MS Mincho" pitchFamily="49" charset="-128"/>
              </a:rPr>
              <a:t>Allāh</a:t>
            </a:r>
            <a:r>
              <a:rPr lang="en-US" sz="3600" b="1" kern="1200" dirty="0">
                <a:solidFill>
                  <a:srgbClr val="0070C0"/>
                </a:solidFill>
                <a:ea typeface="MS Mincho" pitchFamily="49" charset="-128"/>
              </a:rPr>
              <a:t> send Your blessings on Muhammad and the family of </a:t>
            </a:r>
            <a:r>
              <a:rPr lang="en-US" sz="3600" b="1" kern="1200">
                <a:solidFill>
                  <a:srgbClr val="0070C0"/>
                </a:solidFill>
                <a:ea typeface="MS Mincho" pitchFamily="49" charset="-128"/>
              </a:rPr>
              <a:t>Muhammad.</a:t>
            </a:r>
          </a:p>
          <a:p>
            <a:pPr marL="342900" indent="-342900" eaLnBrk="1" hangingPunct="1">
              <a:defRPr/>
            </a:pPr>
            <a:endParaRPr lang="en-US" sz="2000" b="1" kern="1200">
              <a:ea typeface="MS Mincho" pitchFamily="49" charset="-128"/>
            </a:endParaRPr>
          </a:p>
          <a:p>
            <a:pPr marL="342900" indent="-342900" eaLnBrk="1" hangingPunct="1">
              <a:defRPr/>
            </a:pPr>
            <a:endParaRPr lang="en-US" sz="3600" b="1" kern="1200">
              <a:ea typeface="MS Mincho" pitchFamily="49" charset="-128"/>
            </a:endParaRPr>
          </a:p>
          <a:p>
            <a:pPr marL="342900" indent="-342900" eaLnBrk="1" hangingPunct="1">
              <a:defRPr/>
            </a:pPr>
            <a:endParaRPr lang="en-US" sz="3600" b="1" kern="1200">
              <a:ea typeface="MS Mincho" pitchFamily="49" charset="-128"/>
            </a:endParaRPr>
          </a:p>
          <a:p>
            <a:pPr marL="342900" indent="-342900" eaLnBrk="1" hangingPunct="1">
              <a:defRPr/>
            </a:pPr>
            <a:endParaRPr lang="en-US" sz="3600" b="1" kern="1200" dirty="0">
              <a:ea typeface="MS Mincho" pitchFamily="49" charset="-12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CC5BC8A-0BE3-4E34-8129-D618DF3DE9D1}"/>
              </a:ext>
            </a:extLst>
          </p:cNvPr>
          <p:cNvSpPr txBox="1"/>
          <p:nvPr/>
        </p:nvSpPr>
        <p:spPr>
          <a:xfrm>
            <a:off x="6737915" y="403050"/>
            <a:ext cx="28632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Ramadan 5th Night Du’a </a:t>
            </a:r>
          </a:p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from Iqbal Aamal’</a:t>
            </a:r>
          </a:p>
        </p:txBody>
      </p:sp>
    </p:spTree>
  </p:cSld>
  <p:clrMapOvr>
    <a:masterClrMapping/>
  </p:clrMapOvr>
  <p:transition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143000" y="2133600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SA" sz="6600" b="1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يَا قَادِرُ يَا قَدِيرُ يَا وَاحِدُ يَا أَحَدُ يَا صَمَدُ يَا وَدُودُ</a:t>
            </a:r>
            <a:endParaRPr lang="en-US" sz="660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4502151"/>
            <a:ext cx="9144000" cy="1752600"/>
          </a:xfrm>
        </p:spPr>
        <p:txBody>
          <a:bodyPr/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>
                <a:solidFill>
                  <a:srgbClr val="0070C0"/>
                </a:solidFill>
                <a:effectLst/>
                <a:latin typeface="Transliteration Georgia"/>
                <a:ea typeface="Calibri" panose="020F0502020204030204" pitchFamily="34" charset="0"/>
                <a:cs typeface="Times New Roman" panose="02020603050405020304" pitchFamily="18" charset="0"/>
              </a:rPr>
              <a:t>O the Powerful! O Almighty! O the Only! O the One! O Eternal, Absolute!</a:t>
            </a:r>
            <a:endParaRPr lang="en-US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AC580B6-177D-4987-B839-755FE80C6E93}"/>
              </a:ext>
            </a:extLst>
          </p:cNvPr>
          <p:cNvSpPr txBox="1"/>
          <p:nvPr/>
        </p:nvSpPr>
        <p:spPr>
          <a:xfrm>
            <a:off x="6737915" y="403050"/>
            <a:ext cx="28632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Ramadan 5th Night Du’a </a:t>
            </a:r>
          </a:p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from Iqbal Aamal’</a:t>
            </a:r>
          </a:p>
        </p:txBody>
      </p:sp>
    </p:spTree>
    <p:extLst>
      <p:ext uri="{BB962C8B-B14F-4D97-AF65-F5344CB8AC3E}">
        <p14:creationId xmlns:p14="http://schemas.microsoft.com/office/powerpoint/2010/main" val="1307398670"/>
      </p:ext>
    </p:extLst>
  </p:cSld>
  <p:clrMapOvr>
    <a:masterClrMapping/>
  </p:clrMapOvr>
  <p:transition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90600" y="2133600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SA" sz="8000" b="1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يَا غَفُورُ يَا رَحِيمُ</a:t>
            </a:r>
            <a:endParaRPr lang="en-US" sz="800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143000" y="4502151"/>
            <a:ext cx="9144000" cy="1752600"/>
          </a:xfrm>
        </p:spPr>
        <p:txBody>
          <a:bodyPr/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>
                <a:solidFill>
                  <a:srgbClr val="0070C0"/>
                </a:solidFill>
                <a:effectLst/>
                <a:latin typeface="Transliteration Georgia"/>
                <a:ea typeface="Calibri" panose="020F0502020204030204" pitchFamily="34" charset="0"/>
                <a:cs typeface="Times New Roman" panose="02020603050405020304" pitchFamily="18" charset="0"/>
              </a:rPr>
              <a:t>O the All-Forgiving! O Merciful!</a:t>
            </a:r>
            <a:endParaRPr lang="en-US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96DEE9-13C8-4384-8B7B-81E7A6E47606}"/>
              </a:ext>
            </a:extLst>
          </p:cNvPr>
          <p:cNvSpPr txBox="1"/>
          <p:nvPr/>
        </p:nvSpPr>
        <p:spPr>
          <a:xfrm>
            <a:off x="6737915" y="403050"/>
            <a:ext cx="28632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Ramadan 5th Night Du’a </a:t>
            </a:r>
          </a:p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from Iqbal Aamal’</a:t>
            </a:r>
          </a:p>
        </p:txBody>
      </p:sp>
    </p:spTree>
    <p:extLst>
      <p:ext uri="{BB962C8B-B14F-4D97-AF65-F5344CB8AC3E}">
        <p14:creationId xmlns:p14="http://schemas.microsoft.com/office/powerpoint/2010/main" val="2166597776"/>
      </p:ext>
    </p:extLst>
  </p:cSld>
  <p:clrMapOvr>
    <a:masterClrMapping/>
  </p:clrMapOvr>
  <p:transition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066800" y="2032177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SA" sz="7200" b="1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يَا غَافِرَ الذَّنْبِ وَ يَا قَابِلَ التَّوْبِ شَدِيدَ الْعِقَابِ ذَا الطَّوْلِ</a:t>
            </a:r>
            <a:endParaRPr lang="en-US" sz="720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219200" y="4502151"/>
            <a:ext cx="9144000" cy="1752600"/>
          </a:xfrm>
        </p:spPr>
        <p:txBody>
          <a:bodyPr/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>
                <a:solidFill>
                  <a:srgbClr val="0070C0"/>
                </a:solidFill>
                <a:effectLst/>
                <a:latin typeface="Transliteration Georgia"/>
                <a:ea typeface="Calibri" panose="020F0502020204030204" pitchFamily="34" charset="0"/>
                <a:cs typeface="Times New Roman" panose="02020603050405020304" pitchFamily="18" charset="0"/>
              </a:rPr>
              <a:t>O Forgiver of sins, O Acceptor of repentance, O Strict in punishment, O Lord of Bestowals</a:t>
            </a:r>
            <a:endParaRPr lang="en-US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B7BFCB7-A342-44AD-85CA-B60B1D63CCC8}"/>
              </a:ext>
            </a:extLst>
          </p:cNvPr>
          <p:cNvSpPr txBox="1"/>
          <p:nvPr/>
        </p:nvSpPr>
        <p:spPr>
          <a:xfrm>
            <a:off x="6737915" y="403050"/>
            <a:ext cx="28632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Ramadan 5th Night Du’a </a:t>
            </a:r>
          </a:p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from Iqbal Aamal’</a:t>
            </a:r>
          </a:p>
        </p:txBody>
      </p:sp>
    </p:spTree>
    <p:extLst>
      <p:ext uri="{BB962C8B-B14F-4D97-AF65-F5344CB8AC3E}">
        <p14:creationId xmlns:p14="http://schemas.microsoft.com/office/powerpoint/2010/main" val="2728832678"/>
      </p:ext>
    </p:extLst>
  </p:cSld>
  <p:clrMapOvr>
    <a:masterClrMapping/>
  </p:clrMapOvr>
  <p:transition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083733" y="1876601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SA" sz="6600" b="1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لَا إِلَهَ إِلَّا أَنْتَ وَحْدَكَ لَا شَرِيكَ لَكَ تُحْيِي وَ تُمِيتُ وَ تُمِيتُ وَ تُحْيِي</a:t>
            </a:r>
            <a:endParaRPr lang="en-US" sz="660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066800" y="4191000"/>
            <a:ext cx="9144000" cy="1752600"/>
          </a:xfrm>
        </p:spPr>
        <p:txBody>
          <a:bodyPr/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>
                <a:solidFill>
                  <a:srgbClr val="0070C0"/>
                </a:solidFill>
                <a:effectLst/>
                <a:latin typeface="Transliteration Georgia"/>
                <a:ea typeface="Calibri" panose="020F0502020204030204" pitchFamily="34" charset="0"/>
                <a:cs typeface="Times New Roman" panose="02020603050405020304" pitchFamily="18" charset="0"/>
              </a:rPr>
              <a:t>There is no God but You. You are the Only who has no associate. You give life and cause to die. You cause to die and give life</a:t>
            </a:r>
            <a:endParaRPr lang="en-US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B66D039-2188-4EEA-81AA-BE69BA5E653B}"/>
              </a:ext>
            </a:extLst>
          </p:cNvPr>
          <p:cNvSpPr txBox="1"/>
          <p:nvPr/>
        </p:nvSpPr>
        <p:spPr>
          <a:xfrm>
            <a:off x="6737915" y="403050"/>
            <a:ext cx="28632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Ramadan 5th Night Du’a </a:t>
            </a:r>
          </a:p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from Iqbal Aamal’</a:t>
            </a:r>
          </a:p>
        </p:txBody>
      </p:sp>
    </p:spTree>
    <p:extLst>
      <p:ext uri="{BB962C8B-B14F-4D97-AF65-F5344CB8AC3E}">
        <p14:creationId xmlns:p14="http://schemas.microsoft.com/office/powerpoint/2010/main" val="4017337824"/>
      </p:ext>
    </p:extLst>
  </p:cSld>
  <p:clrMapOvr>
    <a:masterClrMapping/>
  </p:clrMapOvr>
  <p:transition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143000" y="1958975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SA" sz="7200" b="1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وَ أَنْتَ الْوَاحِدُ الْقَهَّارُ</a:t>
            </a:r>
            <a:endParaRPr lang="en-US" sz="720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143000" y="4502151"/>
            <a:ext cx="9144000" cy="1752600"/>
          </a:xfrm>
        </p:spPr>
        <p:txBody>
          <a:bodyPr/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>
                <a:solidFill>
                  <a:srgbClr val="0070C0"/>
                </a:solidFill>
                <a:effectLst/>
                <a:latin typeface="Transliteration Georgia"/>
                <a:ea typeface="Calibri" panose="020F0502020204030204" pitchFamily="34" charset="0"/>
                <a:cs typeface="Times New Roman" panose="02020603050405020304" pitchFamily="18" charset="0"/>
              </a:rPr>
              <a:t>You are the Only! The Subduer!</a:t>
            </a:r>
            <a:endParaRPr lang="en-US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A1DD10C-8C27-4480-BA3F-7FB47C7AC864}"/>
              </a:ext>
            </a:extLst>
          </p:cNvPr>
          <p:cNvSpPr txBox="1"/>
          <p:nvPr/>
        </p:nvSpPr>
        <p:spPr>
          <a:xfrm>
            <a:off x="6737915" y="403050"/>
            <a:ext cx="28632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Ramadan 5th Night Du’a </a:t>
            </a:r>
          </a:p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from Iqbal Aamal’</a:t>
            </a:r>
          </a:p>
        </p:txBody>
      </p:sp>
    </p:spTree>
    <p:extLst>
      <p:ext uri="{BB962C8B-B14F-4D97-AF65-F5344CB8AC3E}">
        <p14:creationId xmlns:p14="http://schemas.microsoft.com/office/powerpoint/2010/main" val="558457298"/>
      </p:ext>
    </p:extLst>
  </p:cSld>
  <p:clrMapOvr>
    <a:masterClrMapping/>
  </p:clrMapOvr>
  <p:transition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762000" y="2209800"/>
            <a:ext cx="9144000" cy="1752600"/>
          </a:xfrm>
        </p:spPr>
        <p:txBody>
          <a:bodyPr/>
          <a:lstStyle/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SA" sz="6000" b="1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صَلِّ عَلَى مُحَمَّدٍ وَ آلِ مُحَمَّدٍ</a:t>
            </a:r>
            <a:endParaRPr lang="en-US" sz="600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74019D5-31A5-4F44-A74C-462DA70A16CA}"/>
              </a:ext>
            </a:extLst>
          </p:cNvPr>
          <p:cNvSpPr txBox="1"/>
          <p:nvPr/>
        </p:nvSpPr>
        <p:spPr>
          <a:xfrm>
            <a:off x="6737915" y="403050"/>
            <a:ext cx="28632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Ramadan 5th Night Du’a </a:t>
            </a:r>
          </a:p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from Iqbal Aamal’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B2912FD-3A32-4FA7-AFBE-DAC6F5706822}"/>
              </a:ext>
            </a:extLst>
          </p:cNvPr>
          <p:cNvSpPr txBox="1"/>
          <p:nvPr/>
        </p:nvSpPr>
        <p:spPr>
          <a:xfrm>
            <a:off x="533400" y="4191000"/>
            <a:ext cx="976024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>
                <a:solidFill>
                  <a:srgbClr val="0070C0"/>
                </a:solidFill>
                <a:effectLst/>
                <a:latin typeface="Transliteration Georgia"/>
                <a:ea typeface="Calibri" panose="020F0502020204030204" pitchFamily="34" charset="0"/>
                <a:cs typeface="Times New Roman" panose="02020603050405020304" pitchFamily="18" charset="0"/>
              </a:rPr>
              <a:t>Please bestow Your Blessings on</a:t>
            </a:r>
          </a:p>
          <a:p>
            <a:pPr algn="ctr"/>
            <a:r>
              <a:rPr lang="en-GB" sz="3600">
                <a:solidFill>
                  <a:srgbClr val="0070C0"/>
                </a:solidFill>
                <a:effectLst/>
                <a:latin typeface="Transliteration Georgia"/>
                <a:ea typeface="Calibri" panose="020F0502020204030204" pitchFamily="34" charset="0"/>
                <a:cs typeface="Times New Roman" panose="02020603050405020304" pitchFamily="18" charset="0"/>
              </a:rPr>
              <a:t> Muhammad and his Progeny</a:t>
            </a:r>
            <a:endParaRPr lang="en-US" sz="360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967262"/>
      </p:ext>
    </p:extLst>
  </p:cSld>
  <p:clrMapOvr>
    <a:masterClrMapping/>
  </p:clrMapOvr>
  <p:transition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143000" y="2105201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SA" sz="6000" b="1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وَ اغْفِرْ لِي وَ ارْحَمْنِي وَ اعْفُ عَنِّي وَ ارْحَمْنِي</a:t>
            </a:r>
            <a:endParaRPr lang="en-US" sz="600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143000" y="4648200"/>
            <a:ext cx="9144000" cy="1752600"/>
          </a:xfrm>
        </p:spPr>
        <p:txBody>
          <a:bodyPr/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>
                <a:solidFill>
                  <a:srgbClr val="0070C0"/>
                </a:solidFill>
                <a:effectLst/>
                <a:latin typeface="Transliteration Georgia"/>
                <a:ea typeface="Calibri" panose="020F0502020204030204" pitchFamily="34" charset="0"/>
                <a:cs typeface="Times New Roman" panose="02020603050405020304" pitchFamily="18" charset="0"/>
              </a:rPr>
              <a:t>forgive me and have mercy on me, and Pardon me</a:t>
            </a:r>
            <a:endParaRPr lang="en-US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FAFF991-C413-4478-933E-C5F6FA23C3ED}"/>
              </a:ext>
            </a:extLst>
          </p:cNvPr>
          <p:cNvSpPr txBox="1"/>
          <p:nvPr/>
        </p:nvSpPr>
        <p:spPr>
          <a:xfrm>
            <a:off x="6737915" y="403050"/>
            <a:ext cx="28632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Ramadan 5th Night Du’a </a:t>
            </a:r>
          </a:p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from Iqbal Aamal’</a:t>
            </a:r>
          </a:p>
        </p:txBody>
      </p:sp>
    </p:spTree>
    <p:extLst>
      <p:ext uri="{BB962C8B-B14F-4D97-AF65-F5344CB8AC3E}">
        <p14:creationId xmlns:p14="http://schemas.microsoft.com/office/powerpoint/2010/main" val="372741828"/>
      </p:ext>
    </p:extLst>
  </p:cSld>
  <p:clrMapOvr>
    <a:masterClrMapping/>
  </p:clrMapOvr>
  <p:transition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219200" y="1952801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SA" sz="7200" b="1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إِنَّكَ أَنْتَ الرَّحْمَنُ الرَّحِيمُ</a:t>
            </a:r>
            <a:endParaRPr lang="en-US" sz="720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219200" y="4702350"/>
            <a:ext cx="9144000" cy="1752600"/>
          </a:xfrm>
        </p:spPr>
        <p:txBody>
          <a:bodyPr/>
          <a:lstStyle/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>
                <a:solidFill>
                  <a:srgbClr val="0070C0"/>
                </a:solidFill>
                <a:effectLst/>
                <a:latin typeface="Transliteration Georgia"/>
                <a:ea typeface="Calibri" panose="020F0502020204030204" pitchFamily="34" charset="0"/>
                <a:cs typeface="Times New Roman" panose="02020603050405020304" pitchFamily="18" charset="0"/>
              </a:rPr>
              <a:t>as You are Most Compassionate, Most Merciful.</a:t>
            </a:r>
            <a:endParaRPr lang="en-US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368578F-FDA2-4EC5-AD6A-A52EA8F682AE}"/>
              </a:ext>
            </a:extLst>
          </p:cNvPr>
          <p:cNvSpPr txBox="1"/>
          <p:nvPr/>
        </p:nvSpPr>
        <p:spPr>
          <a:xfrm>
            <a:off x="6737915" y="403050"/>
            <a:ext cx="28632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Ramadan 5th Night Du’a </a:t>
            </a:r>
          </a:p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from Iqbal Aamal’</a:t>
            </a:r>
          </a:p>
        </p:txBody>
      </p:sp>
    </p:spTree>
    <p:extLst>
      <p:ext uri="{BB962C8B-B14F-4D97-AF65-F5344CB8AC3E}">
        <p14:creationId xmlns:p14="http://schemas.microsoft.com/office/powerpoint/2010/main" val="2272934666"/>
      </p:ext>
    </p:extLst>
  </p:cSld>
  <p:clrMapOvr>
    <a:masterClrMapping/>
  </p:clrMapOvr>
  <p:transition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AutoShape 2"/>
          <p:cNvSpPr>
            <a:spLocks noChangeArrowheads="1"/>
          </p:cNvSpPr>
          <p:nvPr/>
        </p:nvSpPr>
        <p:spPr bwMode="auto">
          <a:xfrm>
            <a:off x="2362200" y="1193411"/>
            <a:ext cx="7993062" cy="4846320"/>
          </a:xfrm>
          <a:prstGeom prst="plaque">
            <a:avLst>
              <a:gd name="adj" fmla="val 16667"/>
            </a:avLst>
          </a:prstGeom>
          <a:gradFill rotWithShape="1">
            <a:gsLst>
              <a:gs pos="0">
                <a:srgbClr val="003399"/>
              </a:gs>
              <a:gs pos="50000">
                <a:srgbClr val="001847"/>
              </a:gs>
              <a:gs pos="100000">
                <a:srgbClr val="003399"/>
              </a:gs>
            </a:gsLst>
            <a:lin ang="27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6629" name="Rectangle 13"/>
          <p:cNvSpPr>
            <a:spLocks noGrp="1" noChangeArrowheads="1"/>
          </p:cNvSpPr>
          <p:nvPr>
            <p:ph type="ctrTitle"/>
          </p:nvPr>
        </p:nvSpPr>
        <p:spPr>
          <a:xfrm>
            <a:off x="2209800" y="3149600"/>
            <a:ext cx="7772400" cy="1097280"/>
          </a:xfrm>
        </p:spPr>
        <p:txBody>
          <a:bodyPr/>
          <a:lstStyle/>
          <a:p>
            <a:pPr eaLnBrk="1" hangingPunct="1"/>
            <a:r>
              <a:rPr lang="en-US" sz="6000" b="1">
                <a:solidFill>
                  <a:srgbClr val="FFFF00"/>
                </a:solidFill>
              </a:rPr>
              <a:t>Please recite  </a:t>
            </a:r>
            <a:br>
              <a:rPr lang="en-US" sz="6000" b="1">
                <a:solidFill>
                  <a:srgbClr val="FFFF00"/>
                </a:solidFill>
              </a:rPr>
            </a:br>
            <a:r>
              <a:rPr lang="en-US" sz="6000" b="1">
                <a:solidFill>
                  <a:srgbClr val="FFFF00"/>
                </a:solidFill>
              </a:rPr>
              <a:t>Sūrat al-Fātiḥah</a:t>
            </a:r>
            <a:br>
              <a:rPr lang="en-US" sz="6000" b="1">
                <a:solidFill>
                  <a:srgbClr val="FFFF00"/>
                </a:solidFill>
              </a:rPr>
            </a:br>
            <a:r>
              <a:rPr lang="en-US" sz="6000" b="1">
                <a:solidFill>
                  <a:srgbClr val="FFFF00"/>
                </a:solidFill>
              </a:rPr>
              <a:t>for</a:t>
            </a:r>
            <a:br>
              <a:rPr lang="en-US" sz="6000" b="1">
                <a:solidFill>
                  <a:srgbClr val="FFFF00"/>
                </a:solidFill>
              </a:rPr>
            </a:br>
            <a:r>
              <a:rPr lang="en-US" sz="6000" b="1">
                <a:solidFill>
                  <a:srgbClr val="FFFF00"/>
                </a:solidFill>
              </a:rPr>
              <a:t>ALL MARHUMEEN</a:t>
            </a:r>
            <a:br>
              <a:rPr lang="en-US" sz="6000" b="1">
                <a:solidFill>
                  <a:srgbClr val="FFFF00"/>
                </a:solidFill>
              </a:rPr>
            </a:br>
            <a:endParaRPr lang="en-GB" sz="6000" b="1">
              <a:solidFill>
                <a:srgbClr val="FFFF00"/>
              </a:solidFill>
            </a:endParaRPr>
          </a:p>
        </p:txBody>
      </p:sp>
      <p:pic>
        <p:nvPicPr>
          <p:cNvPr id="7" name="Picture 1">
            <a:hlinkClick r:id="rId2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4331" y="5370428"/>
            <a:ext cx="1828800" cy="435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660526" y="5857875"/>
            <a:ext cx="8888413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endParaRPr lang="en-US" sz="1200" b="1" dirty="0">
              <a:solidFill>
                <a:srgbClr val="000066"/>
              </a:solidFill>
              <a:latin typeface="Trebuchet MS" pitchFamily="34" charset="0"/>
            </a:endParaRPr>
          </a:p>
          <a:p>
            <a:pPr algn="ctr"/>
            <a:r>
              <a:rPr lang="en-US" sz="1100" b="1" dirty="0">
                <a:solidFill>
                  <a:srgbClr val="000066"/>
                </a:solidFill>
              </a:rPr>
              <a:t>For any errors / comments please write to: duas.org@gmail.com</a:t>
            </a:r>
            <a:endParaRPr lang="en-US" sz="1200" b="1" dirty="0">
              <a:solidFill>
                <a:srgbClr val="000066"/>
              </a:solidFill>
              <a:latin typeface="Trebuchet MS" pitchFamily="34" charset="0"/>
            </a:endParaRPr>
          </a:p>
          <a:p>
            <a:pPr algn="ctr"/>
            <a:r>
              <a:rPr lang="en-US" sz="1200" b="1" dirty="0">
                <a:solidFill>
                  <a:srgbClr val="000066"/>
                </a:solidFill>
                <a:latin typeface="Trebuchet MS" pitchFamily="34" charset="0"/>
              </a:rPr>
              <a:t>Kindly recite </a:t>
            </a:r>
            <a:r>
              <a:rPr lang="en-US" sz="1200" b="1" dirty="0" err="1">
                <a:solidFill>
                  <a:srgbClr val="000066"/>
                </a:solidFill>
                <a:latin typeface="Trebuchet MS" pitchFamily="34" charset="0"/>
              </a:rPr>
              <a:t>Sūrat</a:t>
            </a:r>
            <a:r>
              <a:rPr lang="en-US" sz="1200" b="1" dirty="0">
                <a:solidFill>
                  <a:srgbClr val="000066"/>
                </a:solidFill>
                <a:latin typeface="Trebuchet MS" pitchFamily="34" charset="0"/>
              </a:rPr>
              <a:t> al-</a:t>
            </a:r>
            <a:r>
              <a:rPr lang="en-US" sz="1200" b="1" dirty="0" err="1">
                <a:solidFill>
                  <a:srgbClr val="000066"/>
                </a:solidFill>
                <a:latin typeface="Trebuchet MS" pitchFamily="34" charset="0"/>
              </a:rPr>
              <a:t>Fātiḥah</a:t>
            </a:r>
            <a:r>
              <a:rPr lang="en-US" sz="1200" b="1" dirty="0">
                <a:solidFill>
                  <a:srgbClr val="000066"/>
                </a:solidFill>
                <a:latin typeface="Trebuchet MS" pitchFamily="34" charset="0"/>
              </a:rPr>
              <a:t> for </a:t>
            </a:r>
            <a:r>
              <a:rPr lang="en-US" sz="1200" b="1" dirty="0" err="1">
                <a:solidFill>
                  <a:srgbClr val="000066"/>
                </a:solidFill>
                <a:latin typeface="Trebuchet MS" pitchFamily="34" charset="0"/>
              </a:rPr>
              <a:t>Marhumeen</a:t>
            </a:r>
            <a:r>
              <a:rPr lang="en-US" sz="1200" b="1" dirty="0">
                <a:solidFill>
                  <a:srgbClr val="000066"/>
                </a:solidFill>
                <a:latin typeface="Trebuchet MS" pitchFamily="34" charset="0"/>
              </a:rPr>
              <a:t> of all those who have worked towards making this small work possible.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D11E46-A6FC-4FC8-B10B-FB92B0F38964}"/>
              </a:ext>
            </a:extLst>
          </p:cNvPr>
          <p:cNvSpPr txBox="1"/>
          <p:nvPr/>
        </p:nvSpPr>
        <p:spPr>
          <a:xfrm>
            <a:off x="6737915" y="403050"/>
            <a:ext cx="28632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Ramadan 5th Night Du’a </a:t>
            </a:r>
          </a:p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from Iqbal Aamal’</a:t>
            </a: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295400" y="1752600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rtl="1" eaLnBrk="1" hangingPunct="1">
              <a:lnSpc>
                <a:spcPts val="9000"/>
              </a:lnSpc>
            </a:pPr>
            <a:r>
              <a:rPr lang="ar-SA" sz="96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بِسْمِ اللَّهِ </a:t>
            </a:r>
            <a:r>
              <a:rPr lang="ar-SA" sz="9600" kern="1200" dirty="0" err="1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الرَّحْمَٰنِ</a:t>
            </a:r>
            <a:r>
              <a:rPr lang="ar-SA" sz="9600" kern="1200" dirty="0">
                <a:latin typeface="Arabic Typesetting" panose="03020402040406030203" pitchFamily="66" charset="-78"/>
                <a:ea typeface="+mn-ea"/>
                <a:cs typeface="Arabic Typesetting" panose="03020402040406030203" pitchFamily="66" charset="-78"/>
              </a:rPr>
              <a:t> الرَّحِيمِ</a:t>
            </a:r>
            <a:endParaRPr lang="en-US" sz="9600" kern="1200" dirty="0">
              <a:latin typeface="Arabic Typesetting" panose="03020402040406030203" pitchFamily="66" charset="-78"/>
              <a:ea typeface="+mn-ea"/>
              <a:cs typeface="Arabic Typesetting" panose="03020402040406030203" pitchFamily="66" charset="-78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24000" y="3886784"/>
            <a:ext cx="9144000" cy="1752600"/>
          </a:xfrm>
        </p:spPr>
        <p:txBody>
          <a:bodyPr/>
          <a:lstStyle/>
          <a:p>
            <a:pPr marL="342900" indent="-342900" eaLnBrk="1" hangingPunct="1">
              <a:defRPr/>
            </a:pPr>
            <a:r>
              <a:rPr lang="en-US" sz="3600" kern="1200" dirty="0">
                <a:solidFill>
                  <a:srgbClr val="0070C0"/>
                </a:solidFill>
                <a:ea typeface="MS Mincho" pitchFamily="49" charset="-128"/>
              </a:rPr>
              <a:t>In the Name of </a:t>
            </a:r>
            <a:r>
              <a:rPr lang="en-US" sz="3600" kern="1200" dirty="0" err="1">
                <a:solidFill>
                  <a:srgbClr val="0070C0"/>
                </a:solidFill>
                <a:ea typeface="MS Mincho" pitchFamily="49" charset="-128"/>
              </a:rPr>
              <a:t>Allāh</a:t>
            </a:r>
            <a:r>
              <a:rPr lang="en-US" sz="3600" kern="1200" dirty="0">
                <a:solidFill>
                  <a:srgbClr val="0070C0"/>
                </a:solidFill>
                <a:ea typeface="MS Mincho" pitchFamily="49" charset="-128"/>
              </a:rPr>
              <a:t>, </a:t>
            </a:r>
          </a:p>
          <a:p>
            <a:pPr marL="342900" indent="-342900" eaLnBrk="1" hangingPunct="1">
              <a:defRPr/>
            </a:pPr>
            <a:r>
              <a:rPr lang="en-US" sz="3600" kern="1200" dirty="0">
                <a:solidFill>
                  <a:srgbClr val="0070C0"/>
                </a:solidFill>
                <a:ea typeface="MS Mincho" pitchFamily="49" charset="-128"/>
              </a:rPr>
              <a:t>the All-merciful, </a:t>
            </a:r>
            <a:r>
              <a:rPr lang="en-US" sz="3600" kern="1200">
                <a:solidFill>
                  <a:srgbClr val="0070C0"/>
                </a:solidFill>
                <a:ea typeface="MS Mincho" pitchFamily="49" charset="-128"/>
              </a:rPr>
              <a:t>the All-compassionate</a:t>
            </a:r>
          </a:p>
          <a:p>
            <a:pPr marL="342900" indent="-342900" eaLnBrk="1" hangingPunct="1">
              <a:defRPr/>
            </a:pPr>
            <a:r>
              <a:rPr lang="ar-IQ" sz="3200"/>
              <a:t> </a:t>
            </a:r>
            <a:endParaRPr lang="en-US" sz="3200" kern="1200">
              <a:ea typeface="MS Mincho" pitchFamily="49" charset="-128"/>
            </a:endParaRPr>
          </a:p>
          <a:p>
            <a:pPr marL="342900" indent="-342900" eaLnBrk="1" hangingPunct="1">
              <a:defRPr/>
            </a:pPr>
            <a:endParaRPr lang="en-US" sz="3600" kern="1200">
              <a:ea typeface="MS Mincho" pitchFamily="49" charset="-128"/>
            </a:endParaRPr>
          </a:p>
          <a:p>
            <a:pPr marL="342900" indent="-342900" eaLnBrk="1" hangingPunct="1">
              <a:defRPr/>
            </a:pPr>
            <a:endParaRPr lang="en-US" sz="3600" kern="1200">
              <a:ea typeface="MS Mincho" pitchFamily="49" charset="-128"/>
            </a:endParaRPr>
          </a:p>
          <a:p>
            <a:pPr marL="342900" indent="-342900" eaLnBrk="1" hangingPunct="1">
              <a:defRPr/>
            </a:pPr>
            <a:endParaRPr lang="en-US" sz="3600" kern="1200" dirty="0">
              <a:ea typeface="MS Mincho" pitchFamily="49" charset="-128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015E305-035C-441A-B395-16C0779333A0}"/>
              </a:ext>
            </a:extLst>
          </p:cNvPr>
          <p:cNvSpPr txBox="1"/>
          <p:nvPr/>
        </p:nvSpPr>
        <p:spPr>
          <a:xfrm>
            <a:off x="6737915" y="403050"/>
            <a:ext cx="28632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Ramadan 5th Night Du’a </a:t>
            </a:r>
          </a:p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from Iqbal Aamal’</a:t>
            </a:r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14400" y="2072173"/>
            <a:ext cx="104394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SA" sz="5400" b="1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اللَّهُمَّ إِنِّي أَسْأَلُكَ بِأَسْمَائِكَ خَيْرِ الْأَسْمَاءِ الَّتِي تُنْزِلُ بِهَا الشِّفَاءَ وَ تَكْشِفُ بِهَا اللَّأْوَاءَ [الْأَدْوَاءَ]</a:t>
            </a:r>
            <a:endParaRPr lang="en-US" sz="540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17978" y="4267200"/>
            <a:ext cx="9144000" cy="1752600"/>
          </a:xfrm>
        </p:spPr>
        <p:txBody>
          <a:bodyPr/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>
                <a:solidFill>
                  <a:srgbClr val="0070C0"/>
                </a:solidFill>
                <a:effectLst/>
                <a:latin typeface="Transliteration Georgia"/>
                <a:ea typeface="Calibri" panose="020F0502020204030204" pitchFamily="34" charset="0"/>
                <a:cs typeface="Times New Roman" panose="02020603050405020304" pitchFamily="18" charset="0"/>
              </a:rPr>
              <a:t>O my God! I ask You by Your Names, the best of the names – by which You send down healing from ailments and by which You remove ailments</a:t>
            </a:r>
            <a:endParaRPr lang="en-US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9C60DAC-A9C6-440F-A7AA-A504744B4FB7}"/>
              </a:ext>
            </a:extLst>
          </p:cNvPr>
          <p:cNvSpPr txBox="1"/>
          <p:nvPr/>
        </p:nvSpPr>
        <p:spPr>
          <a:xfrm>
            <a:off x="6737915" y="403050"/>
            <a:ext cx="28632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Ramadan 5th Night Du’a </a:t>
            </a:r>
          </a:p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from Iqbal Aamal’</a:t>
            </a:r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295400" y="2245485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SA" sz="6000" b="1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أَنْ تُصَلِّيَ عَلَى مُحَمَّدٍ وَ آلِ مُحَمَّدٍ</a:t>
            </a:r>
            <a:endParaRPr lang="en-US" sz="600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524000" y="4681559"/>
            <a:ext cx="9144000" cy="1752600"/>
          </a:xfrm>
        </p:spPr>
        <p:txBody>
          <a:bodyPr/>
          <a:lstStyle/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>
                <a:solidFill>
                  <a:srgbClr val="0070C0"/>
                </a:solidFill>
                <a:effectLst/>
                <a:latin typeface="Transliteration Georgia"/>
                <a:ea typeface="Calibri" panose="020F0502020204030204" pitchFamily="34" charset="0"/>
                <a:cs typeface="Times New Roman" panose="02020603050405020304" pitchFamily="18" charset="0"/>
              </a:rPr>
              <a:t>I ask You to bestow Your Blessings on Muhammad and his Progeny</a:t>
            </a:r>
            <a:endParaRPr lang="en-US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59EFA76-1D49-4EE9-81D0-EC676322593A}"/>
              </a:ext>
            </a:extLst>
          </p:cNvPr>
          <p:cNvSpPr txBox="1"/>
          <p:nvPr/>
        </p:nvSpPr>
        <p:spPr>
          <a:xfrm>
            <a:off x="6737915" y="403050"/>
            <a:ext cx="28632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Ramadan 5th Night Du’a </a:t>
            </a:r>
          </a:p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from Iqbal Aamal’</a:t>
            </a:r>
          </a:p>
        </p:txBody>
      </p:sp>
    </p:spTree>
    <p:extLst>
      <p:ext uri="{BB962C8B-B14F-4D97-AF65-F5344CB8AC3E}">
        <p14:creationId xmlns:p14="http://schemas.microsoft.com/office/powerpoint/2010/main" val="2449594602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143000" y="2007924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SA" sz="6600" b="1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وَ أَنْ تُنْزِلَ عَلَيَّ مِنْكَ عَافِيَةً وَ شِفَاءً</a:t>
            </a:r>
            <a:endParaRPr lang="en-US" sz="660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124" name="Subtitle 4"/>
          <p:cNvSpPr txBox="1">
            <a:spLocks/>
          </p:cNvSpPr>
          <p:nvPr/>
        </p:nvSpPr>
        <p:spPr bwMode="auto">
          <a:xfrm>
            <a:off x="1295400" y="4343400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sz="3200">
                <a:solidFill>
                  <a:srgbClr val="0070C0"/>
                </a:solidFill>
                <a:effectLst/>
                <a:latin typeface="Transliteration Georgia"/>
                <a:ea typeface="Calibri" panose="020F0502020204030204" pitchFamily="34" charset="0"/>
                <a:cs typeface="Times New Roman" panose="02020603050405020304" pitchFamily="18" charset="0"/>
              </a:rPr>
              <a:t>and send down well-being and cure to me from You</a:t>
            </a:r>
            <a:endParaRPr lang="en-US" sz="320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935801C-73C4-4777-9945-BFB12478AC90}"/>
              </a:ext>
            </a:extLst>
          </p:cNvPr>
          <p:cNvSpPr txBox="1"/>
          <p:nvPr/>
        </p:nvSpPr>
        <p:spPr>
          <a:xfrm>
            <a:off x="6737915" y="403050"/>
            <a:ext cx="28632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Ramadan 5th Night Du’a </a:t>
            </a:r>
          </a:p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from Iqbal Aamal’</a:t>
            </a:r>
          </a:p>
        </p:txBody>
      </p:sp>
    </p:spTree>
    <p:extLst>
      <p:ext uri="{BB962C8B-B14F-4D97-AF65-F5344CB8AC3E}">
        <p14:creationId xmlns:p14="http://schemas.microsoft.com/office/powerpoint/2010/main" val="2449594602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524000" y="2160587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SA" sz="7200" b="1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وَ تَدْفَعَ عَنِّي بِاسْمِكَ كُلَّ سُقْمٍ وَ بَلَاءٍ</a:t>
            </a:r>
            <a:endParaRPr lang="en-US" sz="720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124" name="Subtitle 4"/>
          <p:cNvSpPr txBox="1">
            <a:spLocks/>
          </p:cNvSpPr>
          <p:nvPr/>
        </p:nvSpPr>
        <p:spPr bwMode="auto">
          <a:xfrm>
            <a:off x="1600200" y="4800600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sz="3600">
                <a:solidFill>
                  <a:srgbClr val="0070C0"/>
                </a:solidFill>
                <a:effectLst/>
                <a:latin typeface="Transliteration Georgia"/>
                <a:ea typeface="Calibri" panose="020F0502020204030204" pitchFamily="34" charset="0"/>
                <a:cs typeface="Times New Roman" panose="02020603050405020304" pitchFamily="18" charset="0"/>
              </a:rPr>
              <a:t>And fend off all weakness and calamities by Your Name</a:t>
            </a:r>
            <a:endParaRPr lang="en-US" sz="360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AA7F7F2-0E5E-48EE-BF5A-C9F49992ABFB}"/>
              </a:ext>
            </a:extLst>
          </p:cNvPr>
          <p:cNvSpPr txBox="1"/>
          <p:nvPr/>
        </p:nvSpPr>
        <p:spPr>
          <a:xfrm>
            <a:off x="6737915" y="403050"/>
            <a:ext cx="28632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Ramadan 5th Night Du’a </a:t>
            </a:r>
          </a:p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from Iqbal Aamal’</a:t>
            </a:r>
          </a:p>
        </p:txBody>
      </p:sp>
    </p:spTree>
    <p:extLst>
      <p:ext uri="{BB962C8B-B14F-4D97-AF65-F5344CB8AC3E}">
        <p14:creationId xmlns:p14="http://schemas.microsoft.com/office/powerpoint/2010/main" val="2449594602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371600" y="2362200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SA" sz="6000" b="1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وَ تَقَبَّلَ صَوْمِي وَ تَجْعَلَنِي فِيمَنْ صَامَ وَ قَامَ وَ رَضِيتَ عَمَلَهُ</a:t>
            </a:r>
            <a:endParaRPr lang="en-US" sz="600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124" name="Subtitle 4"/>
          <p:cNvSpPr txBox="1">
            <a:spLocks/>
          </p:cNvSpPr>
          <p:nvPr/>
        </p:nvSpPr>
        <p:spPr bwMode="auto">
          <a:xfrm>
            <a:off x="1360311" y="4611644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sz="3200">
                <a:solidFill>
                  <a:srgbClr val="0070C0"/>
                </a:solidFill>
                <a:effectLst/>
                <a:latin typeface="Transliteration Georgia"/>
                <a:ea typeface="Calibri" panose="020F0502020204030204" pitchFamily="34" charset="0"/>
                <a:cs typeface="Times New Roman" panose="02020603050405020304" pitchFamily="18" charset="0"/>
              </a:rPr>
              <a:t>And accept my fasting. And let me be amongst those who fast during it, wake up at night and please You by acting accordingly</a:t>
            </a:r>
            <a:endParaRPr lang="en-US" sz="320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E35DD8-DA0F-4B3D-9901-4A883E8091B6}"/>
              </a:ext>
            </a:extLst>
          </p:cNvPr>
          <p:cNvSpPr txBox="1"/>
          <p:nvPr/>
        </p:nvSpPr>
        <p:spPr>
          <a:xfrm>
            <a:off x="6737915" y="403050"/>
            <a:ext cx="28632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Ramadan 5th Night Du’a </a:t>
            </a:r>
          </a:p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from Iqbal Aamal’</a:t>
            </a:r>
          </a:p>
        </p:txBody>
      </p:sp>
    </p:spTree>
    <p:extLst>
      <p:ext uri="{BB962C8B-B14F-4D97-AF65-F5344CB8AC3E}">
        <p14:creationId xmlns:p14="http://schemas.microsoft.com/office/powerpoint/2010/main" val="2449594602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261533" y="2286000"/>
            <a:ext cx="9144000" cy="1470025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algn="ctr" rtl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ar-SA" sz="6600" b="1">
                <a:solidFill>
                  <a:srgbClr val="00206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raditional Arabic" panose="02020603050405020304" pitchFamily="18" charset="-78"/>
              </a:rPr>
              <a:t>وَ تَجْعَلَنِي مِمَّنْ ضامت [صَامَتْ‌] جَوَارِحُهُ وَ حَفِظَ لِسَانَهُ</a:t>
            </a:r>
            <a:endParaRPr lang="en-US" sz="660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124" name="Subtitle 4"/>
          <p:cNvSpPr txBox="1">
            <a:spLocks/>
          </p:cNvSpPr>
          <p:nvPr/>
        </p:nvSpPr>
        <p:spPr bwMode="auto">
          <a:xfrm>
            <a:off x="1295400" y="4724400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sz="3200">
                <a:solidFill>
                  <a:srgbClr val="0070C0"/>
                </a:solidFill>
                <a:effectLst/>
                <a:latin typeface="Transliteration Georgia"/>
                <a:ea typeface="Calibri" panose="020F0502020204030204" pitchFamily="34" charset="0"/>
                <a:cs typeface="Times New Roman" panose="02020603050405020304" pitchFamily="18" charset="0"/>
              </a:rPr>
              <a:t>And let me be of those whose body parts also fast, who guards his tongue and his private parts</a:t>
            </a:r>
            <a:endParaRPr lang="en-US" sz="320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3F8738-C0C3-4136-978F-A546CCCD2CCC}"/>
              </a:ext>
            </a:extLst>
          </p:cNvPr>
          <p:cNvSpPr txBox="1"/>
          <p:nvPr/>
        </p:nvSpPr>
        <p:spPr>
          <a:xfrm>
            <a:off x="6737915" y="403050"/>
            <a:ext cx="28632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Ramadan 5th Night Du’a </a:t>
            </a:r>
          </a:p>
          <a:p>
            <a:pPr algn="ctr"/>
            <a:r>
              <a:rPr lang="en-US" sz="1800" b="1">
                <a:solidFill>
                  <a:srgbClr val="00823B"/>
                </a:solidFill>
                <a:latin typeface="Trebuchet MS" pitchFamily="34" charset="0"/>
              </a:rPr>
              <a:t>from Iqbal Aamal’</a:t>
            </a:r>
          </a:p>
        </p:txBody>
      </p:sp>
    </p:spTree>
    <p:extLst>
      <p:ext uri="{BB962C8B-B14F-4D97-AF65-F5344CB8AC3E}">
        <p14:creationId xmlns:p14="http://schemas.microsoft.com/office/powerpoint/2010/main" val="2449594602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Default Design">
  <a:themeElements>
    <a:clrScheme name="Default Design 14">
      <a:dk1>
        <a:srgbClr val="FFFFFF"/>
      </a:dk1>
      <a:lt1>
        <a:srgbClr val="FFFFFF"/>
      </a:lt1>
      <a:dk2>
        <a:srgbClr val="FFFFFF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DADADA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FFFFFF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FFFFFF"/>
        </a:dk1>
        <a:lt1>
          <a:srgbClr val="FFFFF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DADAD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15563</TotalTime>
  <Words>981</Words>
  <Application>Microsoft Office PowerPoint</Application>
  <PresentationFormat>Widescreen</PresentationFormat>
  <Paragraphs>125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Arabic Typesetting</vt:lpstr>
      <vt:lpstr>Arial</vt:lpstr>
      <vt:lpstr>Calibri</vt:lpstr>
      <vt:lpstr>Times New Roman</vt:lpstr>
      <vt:lpstr>Transliteration Georgia</vt:lpstr>
      <vt:lpstr>Trebuchet MS</vt:lpstr>
      <vt:lpstr>Default Design</vt:lpstr>
      <vt:lpstr>PowerPoint Presentation</vt:lpstr>
      <vt:lpstr>اَللَّهُمَّ صَلِّ عَلَى مُحَمَّدٍ وَ آلِ مُحَمَّد</vt:lpstr>
      <vt:lpstr>بِسْمِ اللَّهِ الرَّحْمَٰنِ الرَّحِيمِ</vt:lpstr>
      <vt:lpstr>اللَّهُمَّ إِنِّي أَسْأَلُكَ بِأَسْمَائِكَ خَيْرِ الْأَسْمَاءِ الَّتِي تُنْزِلُ بِهَا الشِّفَاءَ وَ تَكْشِفُ بِهَا اللَّأْوَاءَ [الْأَدْوَاءَ]</vt:lpstr>
      <vt:lpstr>أَنْ تُصَلِّيَ عَلَى مُحَمَّدٍ وَ آلِ مُحَمَّدٍ</vt:lpstr>
      <vt:lpstr>وَ أَنْ تُنْزِلَ عَلَيَّ مِنْكَ عَافِيَةً وَ شِفَاءً</vt:lpstr>
      <vt:lpstr>وَ تَدْفَعَ عَنِّي بِاسْمِكَ كُلَّ سُقْمٍ وَ بَلَاءٍ</vt:lpstr>
      <vt:lpstr>وَ تَقَبَّلَ صَوْمِي وَ تَجْعَلَنِي فِيمَنْ صَامَ وَ قَامَ وَ رَضِيتَ عَمَلَهُ</vt:lpstr>
      <vt:lpstr>وَ تَجْعَلَنِي مِمَّنْ ضامت [صَامَتْ‌] جَوَارِحُهُ وَ حَفِظَ لِسَانَهُ</vt:lpstr>
      <vt:lpstr>وَ فَرْجَهُ وَ تَرْزُقَنِي عَمَلًا تَرْضَاهُ</vt:lpstr>
      <vt:lpstr>وَ تَمُنَّ عَلَيَّ بِالصَّمْتِ وَ السَّكِينَةِ وَ وَرِعاً يَحْجُزُنِي عَنْ مَعْصِيَتِكَ</vt:lpstr>
      <vt:lpstr>يَا أَرْحَمَ الرَّاحِمِينَ</vt:lpstr>
      <vt:lpstr>Another supplication for this night that has been narrated on the authority of God’s Prophet (peace and blessings be upon him and his family):</vt:lpstr>
      <vt:lpstr>يَا صَانِعَ كُلِّ مَصْنُوعٍ وَ يَا جَابِرَ كُلِّ كَسِيرٍ</vt:lpstr>
      <vt:lpstr>وَ يَا شَاهِدَ كُلِّ نَجْوَى</vt:lpstr>
      <vt:lpstr>وَ يَا رَبَّاهْ وَ يَا سَيِّدَاهْ</vt:lpstr>
      <vt:lpstr>أَنْتَ النُّورُ فَوْقَ النُّورِ [وَ نُورُ كُلِّ نُورٍ فَيَا نُورَ كُلِّ نُورٍ] فَيَا نُورَ النُّورِ وَ يَا نُورَ كُلِّ نُورٍ</vt:lpstr>
      <vt:lpstr>أَسْأَلُكَ بِحَقِّ مُحَمَّدٍ وَ آلِ مُحَمَّدٍ أَنْ تُصَلِّيَ عَلَى مُحَمَّدٍ وَ آلِ مُحَمَّدٍ</vt:lpstr>
      <vt:lpstr>وَ أَنْ تَغْفِرَ لِي ذُنُوبَ اللَّيْلِ وَ ذُنُوبَ النَّهَارِ وَ ذُنُوبَ السِّرِّ وَ ذُنُوبَ الْعَلَانِيَةِ</vt:lpstr>
      <vt:lpstr>يَا قَادِرُ يَا قَدِيرُ يَا وَاحِدُ يَا أَحَدُ يَا صَمَدُ يَا وَدُودُ</vt:lpstr>
      <vt:lpstr>يَا غَفُورُ يَا رَحِيمُ</vt:lpstr>
      <vt:lpstr>يَا غَافِرَ الذَّنْبِ وَ يَا قَابِلَ التَّوْبِ شَدِيدَ الْعِقَابِ ذَا الطَّوْلِ</vt:lpstr>
      <vt:lpstr>لَا إِلَهَ إِلَّا أَنْتَ وَحْدَكَ لَا شَرِيكَ لَكَ تُحْيِي وَ تُمِيتُ وَ تُمِيتُ وَ تُحْيِي</vt:lpstr>
      <vt:lpstr>وَ أَنْتَ الْوَاحِدُ الْقَهَّارُ</vt:lpstr>
      <vt:lpstr>PowerPoint Presentation</vt:lpstr>
      <vt:lpstr>وَ اغْفِرْ لِي وَ ارْحَمْنِي وَ اعْفُ عَنِّي وَ ارْحَمْنِي</vt:lpstr>
      <vt:lpstr>إِنَّكَ أَنْتَ الرَّحْمَنُ الرَّحِيمُ</vt:lpstr>
      <vt:lpstr>Please recite   Sūrat al-Fātiḥah for ALL MARHUMEEN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Rehan Ali Lotlikar</dc:creator>
  <cp:lastModifiedBy>Irfan Jarchivi</cp:lastModifiedBy>
  <cp:revision>325</cp:revision>
  <cp:lastPrinted>1601-01-01T00:00:00Z</cp:lastPrinted>
  <dcterms:created xsi:type="dcterms:W3CDTF">1601-01-01T00:00:00Z</dcterms:created>
  <dcterms:modified xsi:type="dcterms:W3CDTF">2021-04-17T16:49:41Z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