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3283" r:id="rId2"/>
    <p:sldId id="3662" r:id="rId3"/>
    <p:sldId id="3661" r:id="rId4"/>
    <p:sldId id="3895" r:id="rId5"/>
    <p:sldId id="3896" r:id="rId6"/>
    <p:sldId id="3897" r:id="rId7"/>
    <p:sldId id="3898" r:id="rId8"/>
    <p:sldId id="3899" r:id="rId9"/>
    <p:sldId id="3900" r:id="rId10"/>
    <p:sldId id="3901" r:id="rId11"/>
    <p:sldId id="3893" r:id="rId12"/>
    <p:sldId id="3415" r:id="rId13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90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823B"/>
    <a:srgbClr val="000066"/>
    <a:srgbClr val="000099"/>
    <a:srgbClr val="FFFF00"/>
    <a:srgbClr val="800000"/>
    <a:srgbClr val="00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429" autoAdjust="0"/>
  </p:normalViewPr>
  <p:slideViewPr>
    <p:cSldViewPr showGuides="1">
      <p:cViewPr varScale="1">
        <p:scale>
          <a:sx n="87" d="100"/>
          <a:sy n="87" d="100"/>
        </p:scale>
        <p:origin x="-624" y="-90"/>
      </p:cViewPr>
      <p:guideLst>
        <p:guide orient="horz" pos="2160"/>
        <p:guide pos="390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47F2078-1BDE-41D8-AE55-5847D47A18B4}" type="datetimeFigureOut">
              <a:rPr lang="en-US"/>
              <a:pPr>
                <a:defRPr/>
              </a:pPr>
              <a:t>20-Mar-23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5329354-2220-4A38-AA6A-6ECBB3E389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080223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B3BE1D-AB3A-4FC5-B6C7-E288A3E5F6C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20598711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3D4EDB-172E-4E7D-87FD-263760BE74E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77593370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64AAD3-02F6-4282-B0CB-1345883C6A3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64688017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C89AE9-28C6-4313-A4F4-003076BD29F4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9039197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2DD05C-07FB-469F-996F-949680EA7595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6654858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B45388-EF23-4C75-96E9-F8A9E4D03DF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83061673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B2BA77-5932-446D-9871-E00C063B296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14972989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CCD1CF-8D33-4B45-AC39-06FA6138827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85800632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E06E80-546E-4FE7-8A3C-09BDF213C8F7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17303485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0EB8FF-0620-434E-8F12-3704ADCAD22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13367209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69C843-F77C-4EFF-B04A-2B9FADE614C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76515900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/>
          </a:blip>
          <a:srcRect/>
          <a:stretch>
            <a:fillRect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EADE11B-F89A-48B1-8B67-BFC33A60230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0066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66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66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duas.org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8"/>
          <p:cNvSpPr>
            <a:spLocks noChangeArrowheads="1"/>
          </p:cNvSpPr>
          <p:nvPr/>
        </p:nvSpPr>
        <p:spPr bwMode="auto">
          <a:xfrm>
            <a:off x="2819400" y="5486400"/>
            <a:ext cx="6553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i="1">
                <a:solidFill>
                  <a:srgbClr val="0070C0"/>
                </a:solidFill>
              </a:rPr>
              <a:t>(Arabic text along with English Translation)</a:t>
            </a: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912267" y="1347171"/>
            <a:ext cx="10367466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4800" b="1" smtClean="0">
                <a:solidFill>
                  <a:srgbClr val="002060"/>
                </a:solidFill>
                <a:latin typeface="Trebuchet MS" pitchFamily="34" charset="0"/>
              </a:rPr>
              <a:t>Ramadan </a:t>
            </a:r>
            <a:r>
              <a:rPr lang="en-US" sz="4800" b="1" smtClean="0">
                <a:solidFill>
                  <a:srgbClr val="002060"/>
                </a:solidFill>
                <a:latin typeface="Trebuchet MS" pitchFamily="34" charset="0"/>
              </a:rPr>
              <a:t>3rd </a:t>
            </a:r>
            <a:r>
              <a:rPr lang="en-US" sz="4800" b="1" smtClean="0">
                <a:solidFill>
                  <a:srgbClr val="002060"/>
                </a:solidFill>
                <a:latin typeface="Trebuchet MS" pitchFamily="34" charset="0"/>
              </a:rPr>
              <a:t>Night Du’a </a:t>
            </a:r>
          </a:p>
          <a:p>
            <a:pPr algn="ctr"/>
            <a:r>
              <a:rPr lang="en-US" sz="4800" b="1" smtClean="0">
                <a:solidFill>
                  <a:srgbClr val="002060"/>
                </a:solidFill>
                <a:latin typeface="Trebuchet MS" pitchFamily="34" charset="0"/>
              </a:rPr>
              <a:t>From Iqbal Aamal</a:t>
            </a: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990600" y="2895600"/>
            <a:ext cx="9601200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ur-PK" sz="8800" smtClean="0">
                <a:solidFill>
                  <a:srgbClr val="0070C0"/>
                </a:solidFill>
                <a:latin typeface="Arabic Typesetting" pitchFamily="66" charset="-78"/>
                <a:cs typeface="Arabic Typesetting" pitchFamily="66" charset="-78"/>
              </a:rPr>
              <a:t>يَا إِلَهَ إِبْرَاهِيمَ وَ إِلَهَ إِسْحَاقَ </a:t>
            </a:r>
            <a:r>
              <a:rPr lang="ur-PK" sz="1600" smtClean="0">
                <a:solidFill>
                  <a:srgbClr val="0070C0"/>
                </a:solidFill>
                <a:latin typeface="Arabic Typesetting" pitchFamily="66" charset="-78"/>
                <a:cs typeface="Arabic Typesetting" pitchFamily="66" charset="-78"/>
              </a:rPr>
              <a:t>ِ</a:t>
            </a:r>
            <a:endParaRPr lang="en-US" sz="1600" dirty="0">
              <a:solidFill>
                <a:srgbClr val="0070C0"/>
              </a:solidFill>
              <a:latin typeface="Arabic Typesetting" pitchFamily="66" charset="-78"/>
              <a:ea typeface="Arial Unicode MS" pitchFamily="34" charset="-128"/>
              <a:cs typeface="Arabic Typesetting" pitchFamily="66" charset="-78"/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2209800" y="4343400"/>
            <a:ext cx="76200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2000" b="1" smtClean="0">
                <a:solidFill>
                  <a:srgbClr val="002060"/>
                </a:solidFill>
              </a:rPr>
              <a:t>Eve 03</a:t>
            </a:r>
          </a:p>
          <a:p>
            <a:pPr algn="ctr"/>
            <a:r>
              <a:rPr lang="en-US" sz="2000" b="1" smtClean="0">
                <a:solidFill>
                  <a:srgbClr val="002060"/>
                </a:solidFill>
              </a:rPr>
              <a:t>Supplication narrated on the authority of the Prophet(peace and blessings be upon him and his family)-Iqbal Aamal</a:t>
            </a:r>
            <a:endParaRPr lang="en-US" sz="2000" b="1" dirty="0">
              <a:solidFill>
                <a:srgbClr val="002060"/>
              </a:solidFill>
            </a:endParaRP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1660526" y="5857875"/>
            <a:ext cx="8888413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100" b="1" dirty="0">
                <a:solidFill>
                  <a:srgbClr val="000066"/>
                </a:solidFill>
              </a:rPr>
              <a:t>For any errors / comments please write to: duas.org@gmail.com</a:t>
            </a:r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Kindly recite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Sūrat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al-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Fātiḥah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for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Marhumeen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of all those who have worked towards making this small work possible.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7EBD7B7C-5C5A-4D02-8C94-5601E5676D8B}"/>
              </a:ext>
            </a:extLst>
          </p:cNvPr>
          <p:cNvSpPr txBox="1"/>
          <p:nvPr/>
        </p:nvSpPr>
        <p:spPr>
          <a:xfrm>
            <a:off x="6781800" y="381000"/>
            <a:ext cx="28696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rgbClr val="00823B"/>
                </a:solidFill>
                <a:latin typeface="Trebuchet MS" pitchFamily="34" charset="0"/>
              </a:rPr>
              <a:t>Ramadan </a:t>
            </a:r>
            <a:r>
              <a:rPr lang="en-US" b="1" smtClean="0">
                <a:solidFill>
                  <a:srgbClr val="00823B"/>
                </a:solidFill>
                <a:latin typeface="Trebuchet MS" pitchFamily="34" charset="0"/>
              </a:rPr>
              <a:t>3rd </a:t>
            </a:r>
            <a:r>
              <a:rPr lang="en-US" b="1" smtClean="0">
                <a:solidFill>
                  <a:srgbClr val="00823B"/>
                </a:solidFill>
                <a:latin typeface="Trebuchet MS" pitchFamily="34" charset="0"/>
              </a:rPr>
              <a:t>Night Du’a </a:t>
            </a:r>
          </a:p>
          <a:p>
            <a:pPr algn="ctr"/>
            <a:r>
              <a:rPr lang="en-US" b="1" smtClean="0">
                <a:solidFill>
                  <a:srgbClr val="00823B"/>
                </a:solidFill>
                <a:latin typeface="Trebuchet MS" pitchFamily="34" charset="0"/>
              </a:rPr>
              <a:t>From Iqbal Aamal</a:t>
            </a: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71600" y="1752600"/>
            <a:ext cx="9144000" cy="2286000"/>
          </a:xfr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ur-PK" sz="9600" smtClean="0">
                <a:latin typeface="Arabic Typesetting" pitchFamily="66" charset="-78"/>
                <a:cs typeface="Arabic Typesetting" pitchFamily="66" charset="-78"/>
              </a:rPr>
              <a:t>وَ لَا تُخْزِنِي‌ يَوْمَ الْقِيامَةِ إِنَّكَ لا تُخْلِفُ الْمِيعادَ</a:t>
            </a:r>
            <a:endParaRPr lang="en-US" sz="9000" kern="1200" dirty="0">
              <a:latin typeface="Arabic Typesetting" pitchFamily="66" charset="-78"/>
              <a:ea typeface="+mn-ea"/>
              <a:cs typeface="Arabic Typesetting" pitchFamily="66" charset="-7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609600" y="4114800"/>
            <a:ext cx="105918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sz="3600" smtClean="0">
                <a:solidFill>
                  <a:srgbClr val="0070C0"/>
                </a:solidFill>
              </a:rPr>
              <a:t>and save us from shame on the Day of Judgment: For You never breakest Your promise.</a:t>
            </a:r>
            <a:endParaRPr lang="it-IT" sz="36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95400" y="5486400"/>
            <a:ext cx="85344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fi-FI" sz="3200" b="1" i="1" smtClean="0">
                <a:solidFill>
                  <a:srgbClr val="000066"/>
                </a:solidFill>
                <a:ea typeface="MS Mincho" pitchFamily="49" charset="-128"/>
              </a:rPr>
              <a:t>wala tukhzini yoma ’al qiyamati innaka la tukhliful miad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7EBD7B7C-5C5A-4D02-8C94-5601E5676D8B}"/>
              </a:ext>
            </a:extLst>
          </p:cNvPr>
          <p:cNvSpPr txBox="1"/>
          <p:nvPr/>
        </p:nvSpPr>
        <p:spPr>
          <a:xfrm>
            <a:off x="6781800" y="381000"/>
            <a:ext cx="28696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rgbClr val="00823B"/>
                </a:solidFill>
                <a:latin typeface="Trebuchet MS" pitchFamily="34" charset="0"/>
              </a:rPr>
              <a:t>Ramadan </a:t>
            </a:r>
            <a:r>
              <a:rPr lang="en-US" b="1" smtClean="0">
                <a:solidFill>
                  <a:srgbClr val="00823B"/>
                </a:solidFill>
                <a:latin typeface="Trebuchet MS" pitchFamily="34" charset="0"/>
              </a:rPr>
              <a:t>3rd </a:t>
            </a:r>
            <a:r>
              <a:rPr lang="en-US" b="1" smtClean="0">
                <a:solidFill>
                  <a:srgbClr val="00823B"/>
                </a:solidFill>
                <a:latin typeface="Trebuchet MS" pitchFamily="34" charset="0"/>
              </a:rPr>
              <a:t>Night Du’a </a:t>
            </a:r>
          </a:p>
          <a:p>
            <a:pPr algn="ctr"/>
            <a:r>
              <a:rPr lang="en-US" b="1" smtClean="0">
                <a:solidFill>
                  <a:srgbClr val="00823B"/>
                </a:solidFill>
                <a:latin typeface="Trebuchet MS" pitchFamily="34" charset="0"/>
              </a:rPr>
              <a:t>From Iqbal Aamal</a:t>
            </a:r>
          </a:p>
        </p:txBody>
      </p:sp>
    </p:spTree>
    <p:extLst>
      <p:ext uri="{BB962C8B-B14F-4D97-AF65-F5344CB8AC3E}">
        <p14:creationId xmlns="" xmlns:p14="http://schemas.microsoft.com/office/powerpoint/2010/main" val="2449594602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600200" y="1479549"/>
            <a:ext cx="9144000" cy="1470025"/>
          </a:xfr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اَللَّهُمَّ صَلِّ عَلَى مُحَمَّدٍ وَ آلِ مُحَمَّد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524000" y="3505200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kern="1200" dirty="0">
                <a:solidFill>
                  <a:srgbClr val="0070C0"/>
                </a:solidFill>
                <a:ea typeface="MS Mincho" pitchFamily="49" charset="-128"/>
              </a:rPr>
              <a:t>O' </a:t>
            </a:r>
            <a:r>
              <a:rPr lang="en-US" sz="3600" kern="1200" dirty="0" err="1">
                <a:solidFill>
                  <a:srgbClr val="0070C0"/>
                </a:solidFill>
                <a:ea typeface="MS Mincho" pitchFamily="49" charset="-128"/>
              </a:rPr>
              <a:t>Allāh</a:t>
            </a:r>
            <a:r>
              <a:rPr lang="en-US" sz="3600" kern="1200" dirty="0">
                <a:solidFill>
                  <a:srgbClr val="0070C0"/>
                </a:solidFill>
                <a:ea typeface="MS Mincho" pitchFamily="49" charset="-128"/>
              </a:rPr>
              <a:t> send Your blessings on Muhammad and the family of Muhammad.</a:t>
            </a:r>
          </a:p>
        </p:txBody>
      </p:sp>
      <p:sp>
        <p:nvSpPr>
          <p:cNvPr id="25604" name="Subtitle 4"/>
          <p:cNvSpPr txBox="1">
            <a:spLocks/>
          </p:cNvSpPr>
          <p:nvPr/>
        </p:nvSpPr>
        <p:spPr bwMode="auto">
          <a:xfrm>
            <a:off x="1371600" y="5410200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 dirty="0">
                <a:solidFill>
                  <a:srgbClr val="000066"/>
                </a:solidFill>
                <a:ea typeface="MS Mincho" pitchFamily="49" charset="-128"/>
              </a:rPr>
              <a:t>allahumma salli `ala muhammadin wa ali muhammadin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7EBD7B7C-5C5A-4D02-8C94-5601E5676D8B}"/>
              </a:ext>
            </a:extLst>
          </p:cNvPr>
          <p:cNvSpPr txBox="1"/>
          <p:nvPr/>
        </p:nvSpPr>
        <p:spPr>
          <a:xfrm>
            <a:off x="6781800" y="381000"/>
            <a:ext cx="28696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rgbClr val="00823B"/>
                </a:solidFill>
                <a:latin typeface="Trebuchet MS" pitchFamily="34" charset="0"/>
              </a:rPr>
              <a:t>Ramadan </a:t>
            </a:r>
            <a:r>
              <a:rPr lang="en-US" b="1" smtClean="0">
                <a:solidFill>
                  <a:srgbClr val="00823B"/>
                </a:solidFill>
                <a:latin typeface="Trebuchet MS" pitchFamily="34" charset="0"/>
              </a:rPr>
              <a:t>3rd </a:t>
            </a:r>
            <a:r>
              <a:rPr lang="en-US" b="1" smtClean="0">
                <a:solidFill>
                  <a:srgbClr val="00823B"/>
                </a:solidFill>
                <a:latin typeface="Trebuchet MS" pitchFamily="34" charset="0"/>
              </a:rPr>
              <a:t>Night Du’a </a:t>
            </a:r>
          </a:p>
          <a:p>
            <a:pPr algn="ctr"/>
            <a:r>
              <a:rPr lang="en-US" b="1" smtClean="0">
                <a:solidFill>
                  <a:srgbClr val="00823B"/>
                </a:solidFill>
                <a:latin typeface="Trebuchet MS" pitchFamily="34" charset="0"/>
              </a:rPr>
              <a:t>From Iqbal Aamal</a:t>
            </a:r>
          </a:p>
        </p:txBody>
      </p:sp>
    </p:spTree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AutoShape 2"/>
          <p:cNvSpPr>
            <a:spLocks noChangeArrowheads="1"/>
          </p:cNvSpPr>
          <p:nvPr/>
        </p:nvSpPr>
        <p:spPr bwMode="auto">
          <a:xfrm>
            <a:off x="1905000" y="1371600"/>
            <a:ext cx="7993062" cy="4846320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003399"/>
              </a:gs>
              <a:gs pos="50000">
                <a:srgbClr val="001847"/>
              </a:gs>
              <a:gs pos="100000">
                <a:srgbClr val="003399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6629" name="Rectangle 13"/>
          <p:cNvSpPr>
            <a:spLocks noGrp="1" noChangeArrowheads="1"/>
          </p:cNvSpPr>
          <p:nvPr>
            <p:ph type="ctrTitle"/>
          </p:nvPr>
        </p:nvSpPr>
        <p:spPr>
          <a:xfrm>
            <a:off x="1752600" y="3327789"/>
            <a:ext cx="7772400" cy="1097280"/>
          </a:xfrm>
        </p:spPr>
        <p:txBody>
          <a:bodyPr/>
          <a:lstStyle/>
          <a:p>
            <a:pPr eaLnBrk="1" hangingPunct="1"/>
            <a:r>
              <a:rPr lang="en-US" sz="6000" b="1">
                <a:solidFill>
                  <a:srgbClr val="FFFF00"/>
                </a:solidFill>
              </a:rPr>
              <a:t>Please recite  </a:t>
            </a:r>
            <a:br>
              <a:rPr lang="en-US" sz="6000" b="1">
                <a:solidFill>
                  <a:srgbClr val="FFFF00"/>
                </a:solidFill>
              </a:rPr>
            </a:br>
            <a:r>
              <a:rPr lang="en-US" sz="6000" b="1">
                <a:solidFill>
                  <a:srgbClr val="FFFF00"/>
                </a:solidFill>
              </a:rPr>
              <a:t>Sūrat al-Fātiḥah</a:t>
            </a:r>
            <a:br>
              <a:rPr lang="en-US" sz="6000" b="1">
                <a:solidFill>
                  <a:srgbClr val="FFFF00"/>
                </a:solidFill>
              </a:rPr>
            </a:br>
            <a:r>
              <a:rPr lang="en-US" sz="6000" b="1">
                <a:solidFill>
                  <a:srgbClr val="FFFF00"/>
                </a:solidFill>
              </a:rPr>
              <a:t>for</a:t>
            </a:r>
            <a:br>
              <a:rPr lang="en-US" sz="6000" b="1">
                <a:solidFill>
                  <a:srgbClr val="FFFF00"/>
                </a:solidFill>
              </a:rPr>
            </a:br>
            <a:r>
              <a:rPr lang="en-US" sz="6000" b="1">
                <a:solidFill>
                  <a:srgbClr val="FFFF00"/>
                </a:solidFill>
              </a:rPr>
              <a:t>ALL MARHUMEEN</a:t>
            </a:r>
            <a:br>
              <a:rPr lang="en-US" sz="6000" b="1">
                <a:solidFill>
                  <a:srgbClr val="FFFF00"/>
                </a:solidFill>
              </a:rPr>
            </a:br>
            <a:endParaRPr lang="en-GB" sz="6000" b="1">
              <a:solidFill>
                <a:srgbClr val="FFFF00"/>
              </a:solidFill>
            </a:endParaRPr>
          </a:p>
        </p:txBody>
      </p:sp>
      <p:pic>
        <p:nvPicPr>
          <p:cNvPr id="7" name="Picture 1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7131" y="5548617"/>
            <a:ext cx="1828800" cy="435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203326" y="6036064"/>
            <a:ext cx="8888413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100" b="1" dirty="0">
                <a:solidFill>
                  <a:srgbClr val="000066"/>
                </a:solidFill>
              </a:rPr>
              <a:t>For any errors / comments please write to: duas.org@gmail.com</a:t>
            </a:r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Kindly recite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Sūrat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al-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Fātiḥah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for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Marhumeen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of all those who have worked towards making this small work possible.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7EBD7B7C-5C5A-4D02-8C94-5601E5676D8B}"/>
              </a:ext>
            </a:extLst>
          </p:cNvPr>
          <p:cNvSpPr txBox="1"/>
          <p:nvPr/>
        </p:nvSpPr>
        <p:spPr>
          <a:xfrm>
            <a:off x="6781800" y="381000"/>
            <a:ext cx="28696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rgbClr val="00823B"/>
                </a:solidFill>
                <a:latin typeface="Trebuchet MS" pitchFamily="34" charset="0"/>
              </a:rPr>
              <a:t>Ramadan </a:t>
            </a:r>
            <a:r>
              <a:rPr lang="en-US" b="1" smtClean="0">
                <a:solidFill>
                  <a:srgbClr val="00823B"/>
                </a:solidFill>
                <a:latin typeface="Trebuchet MS" pitchFamily="34" charset="0"/>
              </a:rPr>
              <a:t>3rd </a:t>
            </a:r>
            <a:r>
              <a:rPr lang="en-US" b="1" smtClean="0">
                <a:solidFill>
                  <a:srgbClr val="00823B"/>
                </a:solidFill>
                <a:latin typeface="Trebuchet MS" pitchFamily="34" charset="0"/>
              </a:rPr>
              <a:t>Night Du’a </a:t>
            </a:r>
          </a:p>
          <a:p>
            <a:pPr algn="ctr"/>
            <a:r>
              <a:rPr lang="en-US" b="1" smtClean="0">
                <a:solidFill>
                  <a:srgbClr val="00823B"/>
                </a:solidFill>
                <a:latin typeface="Trebuchet MS" pitchFamily="34" charset="0"/>
              </a:rPr>
              <a:t>From Iqbal Aamal</a:t>
            </a: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1752600"/>
            <a:ext cx="9144000" cy="1470025"/>
          </a:xfr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بِسْمِ اللَّهِ </a:t>
            </a:r>
            <a:r>
              <a:rPr lang="ar-SA" sz="96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الرَّحْمَٰنِ</a:t>
            </a: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الرَّحِيمِ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3429000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kern="1200" dirty="0">
                <a:solidFill>
                  <a:srgbClr val="0070C0"/>
                </a:solidFill>
                <a:ea typeface="MS Mincho" pitchFamily="49" charset="-128"/>
              </a:rPr>
              <a:t>In the Name of </a:t>
            </a:r>
            <a:r>
              <a:rPr lang="en-US" sz="3600" kern="1200" dirty="0" err="1">
                <a:solidFill>
                  <a:srgbClr val="0070C0"/>
                </a:solidFill>
                <a:ea typeface="MS Mincho" pitchFamily="49" charset="-128"/>
              </a:rPr>
              <a:t>Allāh</a:t>
            </a:r>
            <a:r>
              <a:rPr lang="en-US" sz="3600" kern="1200" dirty="0">
                <a:solidFill>
                  <a:srgbClr val="0070C0"/>
                </a:solidFill>
                <a:ea typeface="MS Mincho" pitchFamily="49" charset="-128"/>
              </a:rPr>
              <a:t>, </a:t>
            </a:r>
          </a:p>
          <a:p>
            <a:pPr marL="342900" indent="-342900" eaLnBrk="1" hangingPunct="1">
              <a:defRPr/>
            </a:pPr>
            <a:r>
              <a:rPr lang="en-US" sz="3600" kern="1200" dirty="0">
                <a:solidFill>
                  <a:srgbClr val="0070C0"/>
                </a:solidFill>
                <a:ea typeface="MS Mincho" pitchFamily="49" charset="-128"/>
              </a:rPr>
              <a:t>the All-merciful, </a:t>
            </a:r>
            <a:r>
              <a:rPr lang="en-US" sz="3600" kern="1200">
                <a:solidFill>
                  <a:srgbClr val="0070C0"/>
                </a:solidFill>
                <a:ea typeface="MS Mincho" pitchFamily="49" charset="-128"/>
              </a:rPr>
              <a:t>the All-compassionate</a:t>
            </a:r>
          </a:p>
          <a:p>
            <a:pPr marL="342900" indent="-342900" eaLnBrk="1" hangingPunct="1">
              <a:defRPr/>
            </a:pPr>
            <a:r>
              <a:rPr lang="ar-IQ" sz="3200"/>
              <a:t> </a:t>
            </a:r>
            <a:endParaRPr lang="en-US" sz="3200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kern="120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447800" y="5334000"/>
            <a:ext cx="8610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fi-FI" sz="3200" b="1" i="1" smtClean="0">
                <a:solidFill>
                  <a:srgbClr val="000066"/>
                </a:solidFill>
                <a:ea typeface="MS Mincho" pitchFamily="49" charset="-128"/>
              </a:rPr>
              <a:t>Bismillah hir rehman ir rahim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7EBD7B7C-5C5A-4D02-8C94-5601E5676D8B}"/>
              </a:ext>
            </a:extLst>
          </p:cNvPr>
          <p:cNvSpPr txBox="1"/>
          <p:nvPr/>
        </p:nvSpPr>
        <p:spPr>
          <a:xfrm>
            <a:off x="6781800" y="381000"/>
            <a:ext cx="28696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rgbClr val="00823B"/>
                </a:solidFill>
                <a:latin typeface="Trebuchet MS" pitchFamily="34" charset="0"/>
              </a:rPr>
              <a:t>Ramadan </a:t>
            </a:r>
            <a:r>
              <a:rPr lang="en-US" b="1" smtClean="0">
                <a:solidFill>
                  <a:srgbClr val="00823B"/>
                </a:solidFill>
                <a:latin typeface="Trebuchet MS" pitchFamily="34" charset="0"/>
              </a:rPr>
              <a:t>3rd </a:t>
            </a:r>
            <a:r>
              <a:rPr lang="en-US" b="1" smtClean="0">
                <a:solidFill>
                  <a:srgbClr val="00823B"/>
                </a:solidFill>
                <a:latin typeface="Trebuchet MS" pitchFamily="34" charset="0"/>
              </a:rPr>
              <a:t>Night Du’a </a:t>
            </a:r>
          </a:p>
          <a:p>
            <a:pPr algn="ctr"/>
            <a:r>
              <a:rPr lang="en-US" b="1" smtClean="0">
                <a:solidFill>
                  <a:srgbClr val="00823B"/>
                </a:solidFill>
                <a:latin typeface="Trebuchet MS" pitchFamily="34" charset="0"/>
              </a:rPr>
              <a:t>From Iqbal Aamal</a:t>
            </a:r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1752600"/>
            <a:ext cx="9144000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اَللَّهُمَّ صَلِّ عَلَى مُحَمَّدٍ وَ آلِ مُحَمَّد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95400" y="3505200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kern="1200" dirty="0">
                <a:solidFill>
                  <a:srgbClr val="0070C0"/>
                </a:solidFill>
                <a:ea typeface="MS Mincho" pitchFamily="49" charset="-128"/>
              </a:rPr>
              <a:t>O' </a:t>
            </a:r>
            <a:r>
              <a:rPr lang="en-US" sz="3600" kern="1200" dirty="0" err="1">
                <a:solidFill>
                  <a:srgbClr val="0070C0"/>
                </a:solidFill>
                <a:ea typeface="MS Mincho" pitchFamily="49" charset="-128"/>
              </a:rPr>
              <a:t>Allāh</a:t>
            </a:r>
            <a:r>
              <a:rPr lang="en-US" sz="3600" kern="1200" dirty="0">
                <a:solidFill>
                  <a:srgbClr val="0070C0"/>
                </a:solidFill>
                <a:ea typeface="MS Mincho" pitchFamily="49" charset="-128"/>
              </a:rPr>
              <a:t> send Your blessings on Muhammad and the family of </a:t>
            </a:r>
            <a:r>
              <a:rPr lang="en-US" sz="3600" kern="1200">
                <a:solidFill>
                  <a:srgbClr val="0070C0"/>
                </a:solidFill>
                <a:ea typeface="MS Mincho" pitchFamily="49" charset="-128"/>
              </a:rPr>
              <a:t>Muhammad.</a:t>
            </a:r>
          </a:p>
          <a:p>
            <a:pPr marL="342900" indent="-342900" eaLnBrk="1" hangingPunct="1">
              <a:defRPr/>
            </a:pPr>
            <a:endParaRPr lang="en-US" sz="3600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143000" y="5181600"/>
            <a:ext cx="90678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fi-FI" sz="3200" b="1" i="1" smtClean="0">
                <a:solidFill>
                  <a:srgbClr val="000066"/>
                </a:solidFill>
                <a:ea typeface="MS Mincho" pitchFamily="49" charset="-128"/>
              </a:rPr>
              <a:t>allahumma salli `ala muhammadin wa ali muhammadin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7EBD7B7C-5C5A-4D02-8C94-5601E5676D8B}"/>
              </a:ext>
            </a:extLst>
          </p:cNvPr>
          <p:cNvSpPr txBox="1"/>
          <p:nvPr/>
        </p:nvSpPr>
        <p:spPr>
          <a:xfrm>
            <a:off x="6781800" y="381000"/>
            <a:ext cx="28696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rgbClr val="00823B"/>
                </a:solidFill>
                <a:latin typeface="Trebuchet MS" pitchFamily="34" charset="0"/>
              </a:rPr>
              <a:t>Ramadan </a:t>
            </a:r>
            <a:r>
              <a:rPr lang="en-US" b="1" smtClean="0">
                <a:solidFill>
                  <a:srgbClr val="00823B"/>
                </a:solidFill>
                <a:latin typeface="Trebuchet MS" pitchFamily="34" charset="0"/>
              </a:rPr>
              <a:t>3rd </a:t>
            </a:r>
            <a:r>
              <a:rPr lang="en-US" b="1" smtClean="0">
                <a:solidFill>
                  <a:srgbClr val="00823B"/>
                </a:solidFill>
                <a:latin typeface="Trebuchet MS" pitchFamily="34" charset="0"/>
              </a:rPr>
              <a:t>Night Du’a </a:t>
            </a:r>
          </a:p>
          <a:p>
            <a:pPr algn="ctr"/>
            <a:r>
              <a:rPr lang="en-US" b="1" smtClean="0">
                <a:solidFill>
                  <a:srgbClr val="00823B"/>
                </a:solidFill>
                <a:latin typeface="Trebuchet MS" pitchFamily="34" charset="0"/>
              </a:rPr>
              <a:t>From Iqbal Aamal</a:t>
            </a:r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1882775"/>
            <a:ext cx="9144000" cy="1470025"/>
          </a:xfr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ur-PK" sz="9600" smtClean="0">
                <a:latin typeface="Arabic Typesetting" pitchFamily="66" charset="-78"/>
                <a:cs typeface="Arabic Typesetting" pitchFamily="66" charset="-78"/>
              </a:rPr>
              <a:t>يَا إِلَهَ إِبْرَاهِيمَ وَ إِلَهَ إِسْحَاقَ وَ إِلَهَ يَعْقُوبَ وَ الْأَسْبَاطِ</a:t>
            </a:r>
            <a:endParaRPr lang="en-US" sz="9000" kern="1200" dirty="0">
              <a:latin typeface="Arabic Typesetting" pitchFamily="66" charset="-78"/>
              <a:ea typeface="+mn-ea"/>
              <a:cs typeface="Arabic Typesetting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685800" y="4038600"/>
            <a:ext cx="10591800" cy="1371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smtClean="0">
                <a:solidFill>
                  <a:srgbClr val="0070C0"/>
                </a:solidFill>
              </a:rPr>
              <a:t>O God of Abraham, Issac, Jacob and the Tribes!</a:t>
            </a:r>
            <a:endParaRPr lang="en-US" sz="3600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143000" y="5105400"/>
            <a:ext cx="9525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fi-FI" sz="3200" b="1" i="1" smtClean="0">
                <a:solidFill>
                  <a:srgbClr val="000066"/>
                </a:solidFill>
                <a:ea typeface="MS Mincho" pitchFamily="49" charset="-128"/>
              </a:rPr>
              <a:t>Ya ilaha ibrahima wa ilaha ishaqa wa ilaha yaqooba wal asbat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7EBD7B7C-5C5A-4D02-8C94-5601E5676D8B}"/>
              </a:ext>
            </a:extLst>
          </p:cNvPr>
          <p:cNvSpPr txBox="1"/>
          <p:nvPr/>
        </p:nvSpPr>
        <p:spPr>
          <a:xfrm>
            <a:off x="6781800" y="381000"/>
            <a:ext cx="28696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rgbClr val="00823B"/>
                </a:solidFill>
                <a:latin typeface="Trebuchet MS" pitchFamily="34" charset="0"/>
              </a:rPr>
              <a:t>Ramadan </a:t>
            </a:r>
            <a:r>
              <a:rPr lang="en-US" b="1" smtClean="0">
                <a:solidFill>
                  <a:srgbClr val="00823B"/>
                </a:solidFill>
                <a:latin typeface="Trebuchet MS" pitchFamily="34" charset="0"/>
              </a:rPr>
              <a:t>3rd </a:t>
            </a:r>
            <a:r>
              <a:rPr lang="en-US" b="1" smtClean="0">
                <a:solidFill>
                  <a:srgbClr val="00823B"/>
                </a:solidFill>
                <a:latin typeface="Trebuchet MS" pitchFamily="34" charset="0"/>
              </a:rPr>
              <a:t>Night Du’a </a:t>
            </a:r>
          </a:p>
          <a:p>
            <a:pPr algn="ctr"/>
            <a:r>
              <a:rPr lang="en-US" b="1" smtClean="0">
                <a:solidFill>
                  <a:srgbClr val="00823B"/>
                </a:solidFill>
                <a:latin typeface="Trebuchet MS" pitchFamily="34" charset="0"/>
              </a:rPr>
              <a:t>From Iqbal Aamal</a:t>
            </a:r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81000" y="2111375"/>
            <a:ext cx="11049000" cy="1470025"/>
          </a:xfr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ur-PK" sz="9600" smtClean="0">
                <a:latin typeface="Arabic Typesetting" pitchFamily="66" charset="-78"/>
                <a:cs typeface="Arabic Typesetting" pitchFamily="66" charset="-78"/>
              </a:rPr>
              <a:t>رَبَّ الْمَلَائِكَةِ وَ الرُّوحِ السَّمِيعَ الْعَلِيمَ الْحَلِيمَ الْكَرِيمَ الْعَلِيَّ الْعَظِيمَ</a:t>
            </a:r>
            <a:endParaRPr lang="en-US" sz="9000" kern="1200" dirty="0">
              <a:latin typeface="Arabic Typesetting" pitchFamily="66" charset="-78"/>
              <a:ea typeface="+mn-ea"/>
              <a:cs typeface="Arabic Typesetting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4038600"/>
            <a:ext cx="112776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smtClean="0">
                <a:solidFill>
                  <a:srgbClr val="0070C0"/>
                </a:solidFill>
              </a:rPr>
              <a:t>O Lord of the Angels and Spirt! The All Hearing! The All-Knowing! The Forebearing, the Generous! The Sublime, the Supreme!</a:t>
            </a:r>
            <a:endParaRPr lang="en-US" sz="3600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9600" y="5780782"/>
            <a:ext cx="10287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fi-FI" sz="3200" b="1" i="1" smtClean="0">
                <a:solidFill>
                  <a:srgbClr val="000066"/>
                </a:solidFill>
                <a:ea typeface="MS Mincho" pitchFamily="49" charset="-128"/>
              </a:rPr>
              <a:t>Rab’bal malaikati war roohi ’samial aleem al haleem al kareem al ali al azeem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7EBD7B7C-5C5A-4D02-8C94-5601E5676D8B}"/>
              </a:ext>
            </a:extLst>
          </p:cNvPr>
          <p:cNvSpPr txBox="1"/>
          <p:nvPr/>
        </p:nvSpPr>
        <p:spPr>
          <a:xfrm>
            <a:off x="6781800" y="381000"/>
            <a:ext cx="28696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rgbClr val="00823B"/>
                </a:solidFill>
                <a:latin typeface="Trebuchet MS" pitchFamily="34" charset="0"/>
              </a:rPr>
              <a:t>Ramadan </a:t>
            </a:r>
            <a:r>
              <a:rPr lang="en-US" b="1" smtClean="0">
                <a:solidFill>
                  <a:srgbClr val="00823B"/>
                </a:solidFill>
                <a:latin typeface="Trebuchet MS" pitchFamily="34" charset="0"/>
              </a:rPr>
              <a:t>3rd </a:t>
            </a:r>
            <a:r>
              <a:rPr lang="en-US" b="1" smtClean="0">
                <a:solidFill>
                  <a:srgbClr val="00823B"/>
                </a:solidFill>
                <a:latin typeface="Trebuchet MS" pitchFamily="34" charset="0"/>
              </a:rPr>
              <a:t>Night Du’a </a:t>
            </a:r>
          </a:p>
          <a:p>
            <a:pPr algn="ctr"/>
            <a:r>
              <a:rPr lang="en-US" b="1" smtClean="0">
                <a:solidFill>
                  <a:srgbClr val="00823B"/>
                </a:solidFill>
                <a:latin typeface="Trebuchet MS" pitchFamily="34" charset="0"/>
              </a:rPr>
              <a:t>From Iqbal Aamal</a:t>
            </a:r>
          </a:p>
        </p:txBody>
      </p:sp>
    </p:spTree>
    <p:extLst>
      <p:ext uri="{BB962C8B-B14F-4D97-AF65-F5344CB8AC3E}">
        <p14:creationId xmlns="" xmlns:p14="http://schemas.microsoft.com/office/powerpoint/2010/main" val="2449594602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143000" y="2007924"/>
            <a:ext cx="9144000" cy="1470025"/>
          </a:xfr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ur-PK" sz="9600" smtClean="0">
                <a:latin typeface="Arabic Typesetting" pitchFamily="66" charset="-78"/>
                <a:cs typeface="Arabic Typesetting" pitchFamily="66" charset="-78"/>
              </a:rPr>
              <a:t>لَكَ صُمْتُ وَ عَلَى رِزْقِكَ أَفْطَرْتُ</a:t>
            </a:r>
            <a:endParaRPr lang="en-US" sz="9000" kern="1200" dirty="0">
              <a:latin typeface="Arabic Typesetting" pitchFamily="66" charset="-78"/>
              <a:ea typeface="+mn-ea"/>
              <a:cs typeface="Arabic Typesetting" pitchFamily="66" charset="-7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143000" y="3810000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/>
            <a:r>
              <a:rPr lang="en-US" sz="3600" smtClean="0">
                <a:solidFill>
                  <a:srgbClr val="0070C0"/>
                </a:solidFill>
                <a:latin typeface="Arial (body)"/>
              </a:rPr>
              <a:t>O my God! I fasted for You and I break my fast with Your Sustenance.</a:t>
            </a:r>
            <a:endParaRPr lang="en-US" sz="3600">
              <a:solidFill>
                <a:srgbClr val="0070C0"/>
              </a:solidFill>
              <a:latin typeface="Arial (body)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90600" y="5486400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fi-FI" sz="3200" b="1" i="1" smtClean="0">
                <a:solidFill>
                  <a:srgbClr val="000066"/>
                </a:solidFill>
                <a:ea typeface="MS Mincho" pitchFamily="49" charset="-128"/>
              </a:rPr>
              <a:t>laka sumto wa ala rizqika aftarto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7EBD7B7C-5C5A-4D02-8C94-5601E5676D8B}"/>
              </a:ext>
            </a:extLst>
          </p:cNvPr>
          <p:cNvSpPr txBox="1"/>
          <p:nvPr/>
        </p:nvSpPr>
        <p:spPr>
          <a:xfrm>
            <a:off x="6781800" y="381000"/>
            <a:ext cx="28696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rgbClr val="00823B"/>
                </a:solidFill>
                <a:latin typeface="Trebuchet MS" pitchFamily="34" charset="0"/>
              </a:rPr>
              <a:t>Ramadan </a:t>
            </a:r>
            <a:r>
              <a:rPr lang="en-US" b="1" smtClean="0">
                <a:solidFill>
                  <a:srgbClr val="00823B"/>
                </a:solidFill>
                <a:latin typeface="Trebuchet MS" pitchFamily="34" charset="0"/>
              </a:rPr>
              <a:t>3rd </a:t>
            </a:r>
            <a:r>
              <a:rPr lang="en-US" b="1" smtClean="0">
                <a:solidFill>
                  <a:srgbClr val="00823B"/>
                </a:solidFill>
                <a:latin typeface="Trebuchet MS" pitchFamily="34" charset="0"/>
              </a:rPr>
              <a:t>Night Du’a </a:t>
            </a:r>
          </a:p>
          <a:p>
            <a:pPr algn="ctr"/>
            <a:r>
              <a:rPr lang="en-US" b="1" smtClean="0">
                <a:solidFill>
                  <a:srgbClr val="00823B"/>
                </a:solidFill>
                <a:latin typeface="Trebuchet MS" pitchFamily="34" charset="0"/>
              </a:rPr>
              <a:t>From Iqbal Aamal</a:t>
            </a:r>
          </a:p>
        </p:txBody>
      </p:sp>
    </p:spTree>
    <p:extLst>
      <p:ext uri="{BB962C8B-B14F-4D97-AF65-F5344CB8AC3E}">
        <p14:creationId xmlns="" xmlns:p14="http://schemas.microsoft.com/office/powerpoint/2010/main" val="2449594602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1447800"/>
            <a:ext cx="9144000" cy="2335213"/>
          </a:xfr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ur-PK" sz="9600" smtClean="0">
                <a:latin typeface="Arabic Typesetting" pitchFamily="66" charset="-78"/>
                <a:cs typeface="Arabic Typesetting" pitchFamily="66" charset="-78"/>
              </a:rPr>
              <a:t>وَ إِلَى كَنَفِكَ آوَيْتُ وَ إِلَيْكَ أَنَبْتُ وَ إِلَيْكَ الْمَصِيرُ</a:t>
            </a:r>
            <a:endParaRPr lang="en-US" sz="9000" kern="1200" dirty="0">
              <a:latin typeface="Arabic Typesetting" pitchFamily="66" charset="-78"/>
              <a:ea typeface="+mn-ea"/>
              <a:cs typeface="Arabic Typesetting" pitchFamily="66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9600" y="3810000"/>
            <a:ext cx="102108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smtClean="0">
                <a:solidFill>
                  <a:srgbClr val="0070C0"/>
                </a:solidFill>
              </a:rPr>
              <a:t>And I rely upon You and to You do I turn in repentance as indeed to You is our Final Goal</a:t>
            </a:r>
            <a:br>
              <a:rPr lang="en-US" sz="3600" smtClean="0">
                <a:solidFill>
                  <a:srgbClr val="0070C0"/>
                </a:solidFill>
              </a:rPr>
            </a:br>
            <a:endParaRPr lang="en-US" sz="360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14400" y="5410200"/>
            <a:ext cx="94488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fi-FI" sz="3200" b="1" i="1" smtClean="0">
                <a:solidFill>
                  <a:srgbClr val="000066"/>
                </a:solidFill>
                <a:ea typeface="MS Mincho" pitchFamily="49" charset="-128"/>
              </a:rPr>
              <a:t>Wa ila kanafika a’awayto wa ilayeka anabto wa ilayeka al maseer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7EBD7B7C-5C5A-4D02-8C94-5601E5676D8B}"/>
              </a:ext>
            </a:extLst>
          </p:cNvPr>
          <p:cNvSpPr txBox="1"/>
          <p:nvPr/>
        </p:nvSpPr>
        <p:spPr>
          <a:xfrm>
            <a:off x="6781800" y="381000"/>
            <a:ext cx="28696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rgbClr val="00823B"/>
                </a:solidFill>
                <a:latin typeface="Trebuchet MS" pitchFamily="34" charset="0"/>
              </a:rPr>
              <a:t>Ramadan </a:t>
            </a:r>
            <a:r>
              <a:rPr lang="en-US" b="1" smtClean="0">
                <a:solidFill>
                  <a:srgbClr val="00823B"/>
                </a:solidFill>
                <a:latin typeface="Trebuchet MS" pitchFamily="34" charset="0"/>
              </a:rPr>
              <a:t>3rd </a:t>
            </a:r>
            <a:r>
              <a:rPr lang="en-US" b="1" smtClean="0">
                <a:solidFill>
                  <a:srgbClr val="00823B"/>
                </a:solidFill>
                <a:latin typeface="Trebuchet MS" pitchFamily="34" charset="0"/>
              </a:rPr>
              <a:t>Night Du’a </a:t>
            </a:r>
          </a:p>
          <a:p>
            <a:pPr algn="ctr"/>
            <a:r>
              <a:rPr lang="en-US" b="1" smtClean="0">
                <a:solidFill>
                  <a:srgbClr val="00823B"/>
                </a:solidFill>
                <a:latin typeface="Trebuchet MS" pitchFamily="34" charset="0"/>
              </a:rPr>
              <a:t>From Iqbal Aamal</a:t>
            </a:r>
          </a:p>
        </p:txBody>
      </p:sp>
    </p:spTree>
    <p:extLst>
      <p:ext uri="{BB962C8B-B14F-4D97-AF65-F5344CB8AC3E}">
        <p14:creationId xmlns="" xmlns:p14="http://schemas.microsoft.com/office/powerpoint/2010/main" val="2449594602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914400" y="2057400"/>
            <a:ext cx="9525000" cy="1524000"/>
          </a:xfr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ur-PK" sz="9600" smtClean="0">
                <a:latin typeface="Arabic Typesetting" pitchFamily="66" charset="-78"/>
                <a:cs typeface="Arabic Typesetting" pitchFamily="66" charset="-78"/>
              </a:rPr>
              <a:t>وَ أَنْتَ الرَّءُوفُ الرَّحِيمُ</a:t>
            </a:r>
            <a:endParaRPr lang="en-US" sz="9000" kern="1200" dirty="0">
              <a:latin typeface="Arabic Typesetting" pitchFamily="66" charset="-78"/>
              <a:ea typeface="+mn-ea"/>
              <a:cs typeface="Arabic Typesetting" pitchFamily="66" charset="-7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295400" y="4953000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it-IT" sz="32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62000" y="3886200"/>
            <a:ext cx="10058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smtClean="0">
                <a:solidFill>
                  <a:srgbClr val="0070C0"/>
                </a:solidFill>
              </a:rPr>
              <a:t>  And You are the Compassionate, the Merciful!</a:t>
            </a:r>
            <a:br>
              <a:rPr lang="en-US" sz="3600" smtClean="0">
                <a:solidFill>
                  <a:srgbClr val="0070C0"/>
                </a:solidFill>
              </a:rPr>
            </a:br>
            <a:endParaRPr lang="en-US" sz="360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95400" y="5257800"/>
            <a:ext cx="8534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fi-FI" sz="3200" b="1" i="1" smtClean="0">
                <a:solidFill>
                  <a:srgbClr val="000066"/>
                </a:solidFill>
                <a:ea typeface="MS Mincho" pitchFamily="49" charset="-128"/>
              </a:rPr>
              <a:t>Wa anta ’raoof ur rahim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7EBD7B7C-5C5A-4D02-8C94-5601E5676D8B}"/>
              </a:ext>
            </a:extLst>
          </p:cNvPr>
          <p:cNvSpPr txBox="1"/>
          <p:nvPr/>
        </p:nvSpPr>
        <p:spPr>
          <a:xfrm>
            <a:off x="6781800" y="381000"/>
            <a:ext cx="28696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rgbClr val="00823B"/>
                </a:solidFill>
                <a:latin typeface="Trebuchet MS" pitchFamily="34" charset="0"/>
              </a:rPr>
              <a:t>Ramadan </a:t>
            </a:r>
            <a:r>
              <a:rPr lang="en-US" b="1" smtClean="0">
                <a:solidFill>
                  <a:srgbClr val="00823B"/>
                </a:solidFill>
                <a:latin typeface="Trebuchet MS" pitchFamily="34" charset="0"/>
              </a:rPr>
              <a:t>3rd </a:t>
            </a:r>
            <a:r>
              <a:rPr lang="en-US" b="1" smtClean="0">
                <a:solidFill>
                  <a:srgbClr val="00823B"/>
                </a:solidFill>
                <a:latin typeface="Trebuchet MS" pitchFamily="34" charset="0"/>
              </a:rPr>
              <a:t>Night Du’a </a:t>
            </a:r>
          </a:p>
          <a:p>
            <a:pPr algn="ctr"/>
            <a:r>
              <a:rPr lang="en-US" b="1" smtClean="0">
                <a:solidFill>
                  <a:srgbClr val="00823B"/>
                </a:solidFill>
                <a:latin typeface="Trebuchet MS" pitchFamily="34" charset="0"/>
              </a:rPr>
              <a:t>From Iqbal Aamal</a:t>
            </a:r>
          </a:p>
        </p:txBody>
      </p:sp>
    </p:spTree>
    <p:extLst>
      <p:ext uri="{BB962C8B-B14F-4D97-AF65-F5344CB8AC3E}">
        <p14:creationId xmlns="" xmlns:p14="http://schemas.microsoft.com/office/powerpoint/2010/main" val="2449594602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1981200"/>
            <a:ext cx="9144000" cy="1470025"/>
          </a:xfr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ur-PK" sz="9600" smtClean="0">
                <a:latin typeface="Arabic Typesetting" pitchFamily="66" charset="-78"/>
                <a:cs typeface="Arabic Typesetting" pitchFamily="66" charset="-78"/>
              </a:rPr>
              <a:t>قَوِّنِي عَلَى الصَّلَاةِ وَ الصِّيَامِ</a:t>
            </a:r>
            <a:endParaRPr lang="en-US" sz="9000" kern="1200" dirty="0">
              <a:latin typeface="Arabic Typesetting" pitchFamily="66" charset="-78"/>
              <a:ea typeface="+mn-ea"/>
              <a:cs typeface="Arabic Typesetting" pitchFamily="66" charset="-7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1600200" y="4724400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it-IT" sz="32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76400" y="3657600"/>
            <a:ext cx="8382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smtClean="0">
                <a:solidFill>
                  <a:srgbClr val="0070C0"/>
                </a:solidFill>
              </a:rPr>
              <a:t> Please give me strength to pray and fast</a:t>
            </a:r>
            <a:endParaRPr lang="en-US" sz="360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600200" y="5257800"/>
            <a:ext cx="8458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fi-FI" sz="3200" b="1" i="1" smtClean="0">
                <a:solidFill>
                  <a:srgbClr val="000066"/>
                </a:solidFill>
                <a:ea typeface="MS Mincho" pitchFamily="49" charset="-128"/>
              </a:rPr>
              <a:t>Qawini ala ’salati wa ’siyami</a:t>
            </a: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7EBD7B7C-5C5A-4D02-8C94-5601E5676D8B}"/>
              </a:ext>
            </a:extLst>
          </p:cNvPr>
          <p:cNvSpPr txBox="1"/>
          <p:nvPr/>
        </p:nvSpPr>
        <p:spPr>
          <a:xfrm>
            <a:off x="6781800" y="381000"/>
            <a:ext cx="28696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rgbClr val="00823B"/>
                </a:solidFill>
                <a:latin typeface="Trebuchet MS" pitchFamily="34" charset="0"/>
              </a:rPr>
              <a:t>Ramadan </a:t>
            </a:r>
            <a:r>
              <a:rPr lang="en-US" b="1" smtClean="0">
                <a:solidFill>
                  <a:srgbClr val="00823B"/>
                </a:solidFill>
                <a:latin typeface="Trebuchet MS" pitchFamily="34" charset="0"/>
              </a:rPr>
              <a:t>3rd </a:t>
            </a:r>
            <a:r>
              <a:rPr lang="en-US" b="1" smtClean="0">
                <a:solidFill>
                  <a:srgbClr val="00823B"/>
                </a:solidFill>
                <a:latin typeface="Trebuchet MS" pitchFamily="34" charset="0"/>
              </a:rPr>
              <a:t>Night Du’a </a:t>
            </a:r>
          </a:p>
          <a:p>
            <a:pPr algn="ctr"/>
            <a:r>
              <a:rPr lang="en-US" b="1" smtClean="0">
                <a:solidFill>
                  <a:srgbClr val="00823B"/>
                </a:solidFill>
                <a:latin typeface="Trebuchet MS" pitchFamily="34" charset="0"/>
              </a:rPr>
              <a:t>From Iqbal Aamal</a:t>
            </a:r>
          </a:p>
        </p:txBody>
      </p:sp>
    </p:spTree>
    <p:extLst>
      <p:ext uri="{BB962C8B-B14F-4D97-AF65-F5344CB8AC3E}">
        <p14:creationId xmlns="" xmlns:p14="http://schemas.microsoft.com/office/powerpoint/2010/main" val="2449594602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FFFFFF"/>
      </a:dk1>
      <a:lt1>
        <a:srgbClr val="FFFFFF"/>
      </a:lt1>
      <a:dk2>
        <a:srgbClr val="FFFFFF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FFFFFF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FFFFFF"/>
        </a:dk1>
        <a:lt1>
          <a:srgbClr val="FFFFFF"/>
        </a:lt1>
        <a:dk2>
          <a:srgbClr val="FFFF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15502</TotalTime>
  <Words>496</Words>
  <Application>Microsoft Office PowerPoint</Application>
  <PresentationFormat>Custom</PresentationFormat>
  <Paragraphs>70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Default Design</vt:lpstr>
      <vt:lpstr>Slide 1</vt:lpstr>
      <vt:lpstr>بِسْمِ اللَّهِ الرَّحْمَٰنِ الرَّحِيمِ</vt:lpstr>
      <vt:lpstr>اَللَّهُمَّ صَلِّ عَلَى مُحَمَّدٍ وَ آلِ مُحَمَّد</vt:lpstr>
      <vt:lpstr>يَا إِلَهَ إِبْرَاهِيمَ وَ إِلَهَ إِسْحَاقَ وَ إِلَهَ يَعْقُوبَ وَ الْأَسْبَاطِ</vt:lpstr>
      <vt:lpstr>رَبَّ الْمَلَائِكَةِ وَ الرُّوحِ السَّمِيعَ الْعَلِيمَ الْحَلِيمَ الْكَرِيمَ الْعَلِيَّ الْعَظِيمَ</vt:lpstr>
      <vt:lpstr>لَكَ صُمْتُ وَ عَلَى رِزْقِكَ أَفْطَرْتُ</vt:lpstr>
      <vt:lpstr>وَ إِلَى كَنَفِكَ آوَيْتُ وَ إِلَيْكَ أَنَبْتُ وَ إِلَيْكَ الْمَصِيرُ</vt:lpstr>
      <vt:lpstr>وَ أَنْتَ الرَّءُوفُ الرَّحِيمُ</vt:lpstr>
      <vt:lpstr>قَوِّنِي عَلَى الصَّلَاةِ وَ الصِّيَامِ</vt:lpstr>
      <vt:lpstr>وَ لَا تُخْزِنِي‌ يَوْمَ الْقِيامَةِ إِنَّكَ لا تُخْلِفُ الْمِيعادَ</vt:lpstr>
      <vt:lpstr>اَللَّهُمَّ صَلِّ عَلَى مُحَمَّدٍ وَ آلِ مُحَمَّد</vt:lpstr>
      <vt:lpstr>Please recite   Sūrat al-Fātiḥah for ALL MARHUMEEN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Rehan Ali Lotlikar</dc:creator>
  <cp:lastModifiedBy>Windows User</cp:lastModifiedBy>
  <cp:revision>329</cp:revision>
  <cp:lastPrinted>1601-01-01T00:00:00Z</cp:lastPrinted>
  <dcterms:created xsi:type="dcterms:W3CDTF">1601-01-01T00:00:00Z</dcterms:created>
  <dcterms:modified xsi:type="dcterms:W3CDTF">2023-03-19T22:02:16Z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