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3283" r:id="rId2"/>
    <p:sldId id="3418" r:id="rId3"/>
    <p:sldId id="3419" r:id="rId4"/>
    <p:sldId id="3417" r:id="rId5"/>
    <p:sldId id="3638" r:id="rId6"/>
    <p:sldId id="3639" r:id="rId7"/>
    <p:sldId id="3640" r:id="rId8"/>
    <p:sldId id="3641" r:id="rId9"/>
    <p:sldId id="3642" r:id="rId10"/>
    <p:sldId id="3643" r:id="rId11"/>
    <p:sldId id="3644" r:id="rId12"/>
    <p:sldId id="3645" r:id="rId13"/>
    <p:sldId id="3646" r:id="rId14"/>
    <p:sldId id="3647" r:id="rId15"/>
    <p:sldId id="3648" r:id="rId16"/>
    <p:sldId id="3649" r:id="rId17"/>
    <p:sldId id="3650" r:id="rId18"/>
    <p:sldId id="3651" r:id="rId19"/>
    <p:sldId id="3652" r:id="rId20"/>
    <p:sldId id="3653" r:id="rId21"/>
    <p:sldId id="3654" r:id="rId22"/>
    <p:sldId id="3655" r:id="rId23"/>
    <p:sldId id="3656" r:id="rId24"/>
    <p:sldId id="3657" r:id="rId25"/>
    <p:sldId id="3658" r:id="rId26"/>
    <p:sldId id="3659" r:id="rId27"/>
    <p:sldId id="3660" r:id="rId28"/>
    <p:sldId id="3661" r:id="rId29"/>
    <p:sldId id="3662" r:id="rId30"/>
    <p:sldId id="3663" r:id="rId31"/>
    <p:sldId id="3664" r:id="rId32"/>
    <p:sldId id="3665" r:id="rId33"/>
    <p:sldId id="3666" r:id="rId34"/>
    <p:sldId id="3667" r:id="rId35"/>
    <p:sldId id="3668" r:id="rId36"/>
    <p:sldId id="3669" r:id="rId37"/>
    <p:sldId id="3670" r:id="rId38"/>
    <p:sldId id="3671" r:id="rId39"/>
    <p:sldId id="3672" r:id="rId40"/>
    <p:sldId id="3673" r:id="rId41"/>
    <p:sldId id="3674" r:id="rId42"/>
    <p:sldId id="3675" r:id="rId43"/>
    <p:sldId id="3676" r:id="rId44"/>
    <p:sldId id="3677" r:id="rId45"/>
    <p:sldId id="3678" r:id="rId46"/>
    <p:sldId id="3679" r:id="rId47"/>
    <p:sldId id="3680" r:id="rId48"/>
    <p:sldId id="3681" r:id="rId49"/>
    <p:sldId id="3637" r:id="rId50"/>
    <p:sldId id="3415" r:id="rId5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66"/>
    <a:srgbClr val="800000"/>
    <a:srgbClr val="0000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3B422DD-5BF9-4A0D-8FE1-61A741D699B2}" type="datetimeFigureOut">
              <a:rPr lang="en-US"/>
              <a:pPr>
                <a:defRPr/>
              </a:pPr>
              <a:t>09/04/2021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78E5DD1-930F-4DA9-9FE3-136B0A774C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5778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1E82C-BE86-4FC4-A7B7-00E7ECCF881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278067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B471C-D109-477F-8808-CA613965A5B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757885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A8E2D-5C05-4BE9-8536-53A7CA0D54E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9143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A5C23-138F-4FC1-9C71-D9850A36A83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45908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035C0-CCB2-4A5F-A4D0-E3E40D9ECDB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07041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15BEB-6145-41D3-9AC6-9CC9DBF90DF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57060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521B66-525B-451A-81D5-B6335EF9FAC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86630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96D42-B418-4D76-9E66-3F9CCE32559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89251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42DB1-517F-4DCE-BBA3-324C75E8BD2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64818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35E65-138E-4D7E-BD1A-57476DFE61B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05037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38ECF-F876-413A-8BE3-BEA9A2D1D79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56047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B1F22DA-F459-4222-B2D5-3FCBA061366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2286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0" y="-76200"/>
            <a:ext cx="24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0" y="-76200"/>
            <a:ext cx="24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0" y="-76200"/>
            <a:ext cx="24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533400" y="1343025"/>
            <a:ext cx="81470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000" b="1" i="1">
                <a:solidFill>
                  <a:srgbClr val="FFFF00"/>
                </a:solidFill>
                <a:latin typeface="Trebuchet MS" pitchFamily="34" charset="0"/>
              </a:rPr>
              <a:t>Munajaat (Whispered Prayer) of Imam Ali (A.S)-Amir-ul-Momineen</a:t>
            </a:r>
          </a:p>
        </p:txBody>
      </p:sp>
      <p:sp>
        <p:nvSpPr>
          <p:cNvPr id="2055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Kindly recite Sura E Fatiha for Marhumeen of all those who have worked towards making this small work possible.</a:t>
            </a: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To display the font correctly, please use the Arabic font “Attari_Quran_Shipped” , Urdu font “Alvi Nastaleeq” &amp; Hindi font “Mangal”. Download font here : http://www.duas.org/fonts/ </a:t>
            </a:r>
          </a:p>
        </p:txBody>
      </p:sp>
      <p:sp>
        <p:nvSpPr>
          <p:cNvPr id="2056" name="Rectangle 1"/>
          <p:cNvSpPr>
            <a:spLocks noChangeArrowheads="1"/>
          </p:cNvSpPr>
          <p:nvPr/>
        </p:nvSpPr>
        <p:spPr bwMode="auto">
          <a:xfrm>
            <a:off x="-304800" y="2438400"/>
            <a:ext cx="92964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sz="7200" b="1">
                <a:solidFill>
                  <a:srgbClr val="FFFF00"/>
                </a:solidFill>
                <a:latin typeface="Attari_Quran" pitchFamily="2" charset="-78"/>
                <a:cs typeface="Attari_Quran" pitchFamily="2" charset="-78"/>
              </a:rPr>
              <a:t>مناجاة أمير المؤمنين</a:t>
            </a:r>
            <a:endParaRPr lang="en-US" sz="7200" b="1">
              <a:solidFill>
                <a:srgbClr val="FFFF00"/>
              </a:solidFill>
              <a:latin typeface="Attari_Quran" pitchFamily="2" charset="-78"/>
              <a:cs typeface="Attari_Quran" pitchFamily="2" charset="-78"/>
            </a:endParaRPr>
          </a:p>
          <a:p>
            <a:pPr algn="ctr" rtl="1"/>
            <a:r>
              <a:rPr lang="en-US" sz="7200" b="1">
                <a:solidFill>
                  <a:srgbClr val="FFFF00"/>
                </a:solidFill>
                <a:latin typeface="Attari_Quran" pitchFamily="2" charset="-78"/>
                <a:cs typeface="Attari_Quran" pitchFamily="2" charset="-78"/>
              </a:rPr>
              <a:t>)</a:t>
            </a:r>
            <a:r>
              <a:rPr lang="ar-SA" sz="7200" b="1">
                <a:solidFill>
                  <a:srgbClr val="FFFF00"/>
                </a:solidFill>
                <a:latin typeface="Attari_Quran" pitchFamily="2" charset="-78"/>
                <a:cs typeface="Attari_Quran" pitchFamily="2" charset="-78"/>
              </a:rPr>
              <a:t>عليه السلام</a:t>
            </a:r>
            <a:r>
              <a:rPr lang="en-US" sz="7200" b="1">
                <a:solidFill>
                  <a:srgbClr val="FFFF00"/>
                </a:solidFill>
                <a:latin typeface="Attari_Quran" pitchFamily="2" charset="-78"/>
                <a:cs typeface="Attari_Quran" pitchFamily="2" charset="-78"/>
              </a:rPr>
              <a:t>(</a:t>
            </a:r>
            <a:endParaRPr lang="ar-SA" sz="7200" b="1">
              <a:solidFill>
                <a:srgbClr val="FFFF00"/>
              </a:solidFill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2057" name="Rectangle 8"/>
          <p:cNvSpPr>
            <a:spLocks noChangeArrowheads="1"/>
          </p:cNvSpPr>
          <p:nvPr/>
        </p:nvSpPr>
        <p:spPr bwMode="auto">
          <a:xfrm>
            <a:off x="1447800" y="5334000"/>
            <a:ext cx="6324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rgbClr val="FFFF00"/>
                </a:solidFill>
              </a:rPr>
              <a:t>(Arabic text with English, Urdu, Hindi Translation &amp; English Transliteration)</a:t>
            </a:r>
          </a:p>
        </p:txBody>
      </p:sp>
      <p:sp>
        <p:nvSpPr>
          <p:cNvPr id="2058" name="Rectangle 1"/>
          <p:cNvSpPr>
            <a:spLocks noChangeArrowheads="1"/>
          </p:cNvSpPr>
          <p:nvPr/>
        </p:nvSpPr>
        <p:spPr bwMode="auto">
          <a:xfrm>
            <a:off x="1600200" y="4648200"/>
            <a:ext cx="6019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FFFF00"/>
                </a:solidFill>
              </a:rPr>
              <a:t>also known as Munajat of Masjid e Kufa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>
                <a:latin typeface="Attari_Quran" pitchFamily="2" charset="-78"/>
                <a:ea typeface="+mn-ea"/>
                <a:cs typeface="Attari_Quran" pitchFamily="2" charset="-78"/>
              </a:rPr>
              <a:t>وَ أَسْأَلُكَ الْأَمَانَ يَوْمَ لاَ يَجْزِي وَالِدٌ عَنْ وَلَدِهِ 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I am asking you for your protection against the day </a:t>
            </a:r>
            <a:r>
              <a:rPr lang="en-US" sz="2800" b="1" i="1" kern="1200" dirty="0">
                <a:ea typeface="MS Mincho" pitchFamily="49" charset="-128"/>
              </a:rPr>
              <a:t>when a father will not serve instead of his son,</a:t>
            </a:r>
          </a:p>
        </p:txBody>
      </p:sp>
      <p:sp>
        <p:nvSpPr>
          <p:cNvPr id="1126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wa as-alukal amaana yawma laa yajzee waalidun a’n wlaadihee </a:t>
            </a:r>
            <a:endParaRPr lang="fi-FI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126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میں اس روز تیری پناہ چاہتا ہوں جس میں باپ بیٹے کے جرم کی </a:t>
            </a:r>
          </a:p>
        </p:txBody>
      </p:sp>
      <p:sp>
        <p:nvSpPr>
          <p:cNvPr id="1127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और पनाह चाहता हूं उस दन से जब बाप बेटे के काम न आएगा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1127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127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>
                <a:latin typeface="Attari_Quran" pitchFamily="2" charset="-78"/>
                <a:ea typeface="+mn-ea"/>
                <a:cs typeface="Attari_Quran" pitchFamily="2" charset="-78"/>
              </a:rPr>
              <a:t> وَ لاَ مَوْلُودٌ هُوَ جَازٍ عَنْ وَالِدِهِ شَيْئًا  إِنَّ وَعْدَ اللَّهِ حَقٌ‏ 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i="1" kern="1200" dirty="0">
                <a:ea typeface="MS Mincho" pitchFamily="49" charset="-128"/>
              </a:rPr>
              <a:t>nor will a son be punished instead of his father for anything, since </a:t>
            </a:r>
            <a:r>
              <a:rPr lang="en-US" sz="2800" b="1" i="1" kern="1200" dirty="0" err="1">
                <a:ea typeface="MS Mincho" pitchFamily="49" charset="-128"/>
              </a:rPr>
              <a:t>Alláh</a:t>
            </a:r>
            <a:r>
              <a:rPr lang="en-US" sz="2800" b="1" i="1" kern="1200" dirty="0">
                <a:ea typeface="MS Mincho" pitchFamily="49" charset="-128"/>
              </a:rPr>
              <a:t> has promised thus and His promise is true. (</a:t>
            </a:r>
            <a:r>
              <a:rPr lang="en-US" sz="2800" b="1" i="1" kern="1200" dirty="0" smtClean="0">
                <a:ea typeface="MS Mincho" pitchFamily="49" charset="-128"/>
              </a:rPr>
              <a:t>31:33)</a:t>
            </a:r>
          </a:p>
        </p:txBody>
      </p:sp>
      <p:sp>
        <p:nvSpPr>
          <p:cNvPr id="1229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wa laa mawloodun huwa jaazin a’n inna wa’-dallaahi h’aqq</a:t>
            </a:r>
            <a:endParaRPr lang="fi-FI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229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بیٹا باپ کے جرم کی سزا نہ پائے گا  بے شک خدا کا وعدہ حق ہے</a:t>
            </a:r>
            <a:endParaRPr lang="en-US" sz="40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229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और बेटा बाप के काम न आएगा कि खुदा का वआदा बिल्कुल बरहक है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1229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229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>
                <a:latin typeface="Attari_Quran" pitchFamily="2" charset="-78"/>
                <a:ea typeface="+mn-ea"/>
                <a:cs typeface="Attari_Quran" pitchFamily="2" charset="-78"/>
              </a:rPr>
              <a:t>وَ أَسْأَلُكَ الْأَمَانَ يَوْمَ لاَ يَنْفَعُ الظَّالِمِينَ مَعْذِرَتُهُمْ 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I am asking for your protection against the Day </a:t>
            </a:r>
            <a:r>
              <a:rPr lang="en-US" sz="2800" b="1" i="1" kern="1200" dirty="0">
                <a:ea typeface="MS Mincho" pitchFamily="49" charset="-128"/>
              </a:rPr>
              <a:t>when apologizing of the wrongdoers will not do them any good,</a:t>
            </a:r>
          </a:p>
        </p:txBody>
      </p:sp>
      <p:sp>
        <p:nvSpPr>
          <p:cNvPr id="1331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wa as-alukal amaana yawma laa yanfa-u’z z’aalimeena ma’-d’iratuhum </a:t>
            </a:r>
            <a:endParaRPr lang="fi-FI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331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میں اس روز تیری پناہ چاہتاہوں جس میں ظالموں کا عذر ان کے کام نہ آئے گا </a:t>
            </a:r>
          </a:p>
        </p:txBody>
      </p:sp>
      <p:sp>
        <p:nvSpPr>
          <p:cNvPr id="1331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और तेरी पनाह चाहता हूं उस दन से जब माज़ेरत भी ज़ालिमों के मान न आएगी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1331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332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>
                <a:latin typeface="Attari_Quran" pitchFamily="2" charset="-78"/>
                <a:ea typeface="+mn-ea"/>
                <a:cs typeface="Attari_Quran" pitchFamily="2" charset="-78"/>
              </a:rPr>
              <a:t> وَ لَهُمُ اللَّعْنَةُ وَ لَهُمْ سُوءُ الدَّارِ 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i="1" kern="1200" dirty="0">
                <a:ea typeface="MS Mincho" pitchFamily="49" charset="-128"/>
              </a:rPr>
              <a:t>and because of that they will be cursed and will be put in the evil abode (of </a:t>
            </a:r>
            <a:r>
              <a:rPr lang="en-US" sz="2800" b="1" i="1" kern="1200" dirty="0" err="1">
                <a:ea typeface="MS Mincho" pitchFamily="49" charset="-128"/>
              </a:rPr>
              <a:t>Jahannam</a:t>
            </a:r>
            <a:r>
              <a:rPr lang="en-US" sz="2800" b="1" i="1" kern="1200" dirty="0">
                <a:ea typeface="MS Mincho" pitchFamily="49" charset="-128"/>
              </a:rPr>
              <a:t>). (40:52)</a:t>
            </a:r>
          </a:p>
        </p:txBody>
      </p:sp>
      <p:sp>
        <p:nvSpPr>
          <p:cNvPr id="1434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wa lahumul la’-natu wa lahum soo-ud daar</a:t>
            </a:r>
            <a:endParaRPr lang="fi-FI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434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ان کے لیے لعنت  اور برا ٹھکانا ہوگا</a:t>
            </a:r>
            <a:endParaRPr lang="en-US" sz="40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434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और सब के लिए लानत और बदतरीन मंज़िल होगी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1434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434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>
                <a:latin typeface="Attari_Quran" pitchFamily="2" charset="-78"/>
                <a:ea typeface="+mn-ea"/>
                <a:cs typeface="Attari_Quran" pitchFamily="2" charset="-78"/>
              </a:rPr>
              <a:t>وَ أَسْأَلُكَ الْأَمَانَ يَوْمَ لاَ تَمْلِكُ نَفْسٌ لِنَفْسٍ شَيْئًا 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I am asking for your protection against the Day </a:t>
            </a:r>
            <a:r>
              <a:rPr lang="en-US" sz="2800" b="1" i="1" kern="1200" dirty="0">
                <a:ea typeface="MS Mincho" pitchFamily="49" charset="-128"/>
              </a:rPr>
              <a:t>when nobody will have control over anybody,</a:t>
            </a:r>
          </a:p>
        </p:txBody>
      </p:sp>
      <p:sp>
        <p:nvSpPr>
          <p:cNvPr id="1536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wa as-alukal amaana yawma laa yamliku nafsun linafsin shay-an</a:t>
            </a:r>
            <a:endParaRPr lang="fi-FI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536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میں اس روز تیری پناہ چاہتا ہوں جب کوئی کسی کے کام نہ آئے گا </a:t>
            </a:r>
          </a:p>
        </p:txBody>
      </p:sp>
      <p:sp>
        <p:nvSpPr>
          <p:cNvPr id="1536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और तेरी पनाह चाहता हूं उस दिन से जब किसी के बस में किसी के लिए कुछ न होगा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1536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536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>
                <a:latin typeface="Attari_Quran" pitchFamily="2" charset="-78"/>
                <a:ea typeface="+mn-ea"/>
                <a:cs typeface="Attari_Quran" pitchFamily="2" charset="-78"/>
              </a:rPr>
              <a:t> وَ الْأَمْرُ يَوْمَئِذٍ لِلَّهِ‏ 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i="1" kern="1200" dirty="0">
                <a:ea typeface="MS Mincho" pitchFamily="49" charset="-128"/>
              </a:rPr>
              <a:t>and the power will belong to </a:t>
            </a:r>
            <a:r>
              <a:rPr lang="en-US" sz="2800" b="1" i="1" kern="1200" dirty="0" err="1">
                <a:ea typeface="MS Mincho" pitchFamily="49" charset="-128"/>
              </a:rPr>
              <a:t>Alláh</a:t>
            </a:r>
            <a:r>
              <a:rPr lang="en-US" sz="2800" b="1" i="1" kern="1200" dirty="0">
                <a:ea typeface="MS Mincho" pitchFamily="49" charset="-128"/>
              </a:rPr>
              <a:t> (alone) that Day. (82:19)</a:t>
            </a:r>
          </a:p>
        </p:txBody>
      </p:sp>
      <p:sp>
        <p:nvSpPr>
          <p:cNvPr id="1638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wal amru yawma-id’in lillaah</a:t>
            </a:r>
            <a:endParaRPr lang="fi-FI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638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اس دن سب کچھ خدا کے ہاتھ میں ہوگا</a:t>
            </a:r>
            <a:endParaRPr lang="en-US" sz="40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639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और सारा हुक्म अल्लाह के हाथों में होगा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1639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639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>
                <a:latin typeface="Attari_Quran" pitchFamily="2" charset="-78"/>
                <a:ea typeface="+mn-ea"/>
                <a:cs typeface="Attari_Quran" pitchFamily="2" charset="-78"/>
              </a:rPr>
              <a:t>وَ أَسْأَلُكَ الْأَمَانَ يَوْمَ يَفِرُّ الْمَرْءُ مِنْ أَخِيهِ وَ أُمِّهِ وَ أَبِيهِ 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I am asking for your protection against the Day </a:t>
            </a:r>
            <a:r>
              <a:rPr lang="en-US" sz="2800" b="1" i="1" kern="1200" dirty="0">
                <a:ea typeface="MS Mincho" pitchFamily="49" charset="-128"/>
              </a:rPr>
              <a:t>when a person will run away from his brother, his mother, his father,</a:t>
            </a:r>
          </a:p>
        </p:txBody>
      </p:sp>
      <p:sp>
        <p:nvSpPr>
          <p:cNvPr id="1741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wa as-alukal amaana yawma yafirrul mar-u min akheehi wa ummihee wa abeehee </a:t>
            </a:r>
            <a:endParaRPr lang="fi-FI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741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میں اس روز تیری پناہ چاہتا ہوں جب انسان اپنے بھائی اپنی ماں اپنے باپ </a:t>
            </a:r>
          </a:p>
        </p:txBody>
      </p:sp>
      <p:sp>
        <p:nvSpPr>
          <p:cNvPr id="1741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और पनाह चाहता हूं उस दिन से जब हर शख्स अपने भाई अपने मां बाप, 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1741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741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>
                <a:latin typeface="Attari_Quran" pitchFamily="2" charset="-78"/>
                <a:ea typeface="+mn-ea"/>
                <a:cs typeface="Attari_Quran" pitchFamily="2" charset="-78"/>
              </a:rPr>
              <a:t> وَ صَاحِبَتِهِ وَ بَنِيهِ‏ لِكُلِّ </a:t>
            </a:r>
            <a:r>
              <a:rPr lang="ar-SA" sz="6600" kern="1200" dirty="0" err="1">
                <a:latin typeface="Attari_Quran" pitchFamily="2" charset="-78"/>
                <a:ea typeface="+mn-ea"/>
                <a:cs typeface="Attari_Quran" pitchFamily="2" charset="-78"/>
              </a:rPr>
              <a:t>امْرِى‏ءٍ</a:t>
            </a:r>
            <a:r>
              <a:rPr lang="ar-SA" sz="6600" kern="1200" dirty="0">
                <a:latin typeface="Attari_Quran" pitchFamily="2" charset="-78"/>
                <a:ea typeface="+mn-ea"/>
                <a:cs typeface="Attari_Quran" pitchFamily="2" charset="-78"/>
              </a:rPr>
              <a:t> مِنْهُمْ يَوْمَئِذٍ شَأْنٌ يُغْنِيهِ‏ 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i="1" kern="1200" dirty="0">
                <a:ea typeface="MS Mincho" pitchFamily="49" charset="-128"/>
              </a:rPr>
              <a:t>his wife and children. That Day every person will have what he has earned for himself. (80:34</a:t>
            </a:r>
            <a:r>
              <a:rPr lang="en-US" sz="2800" b="1" i="1" kern="1200" dirty="0" smtClean="0">
                <a:ea typeface="MS Mincho" pitchFamily="49" charset="-128"/>
              </a:rPr>
              <a:t>)</a:t>
            </a:r>
            <a:endParaRPr lang="en-US" sz="2800" b="1" i="1" kern="1200" dirty="0">
              <a:ea typeface="MS Mincho" pitchFamily="49" charset="-128"/>
            </a:endParaRPr>
          </a:p>
        </p:txBody>
      </p:sp>
      <p:sp>
        <p:nvSpPr>
          <p:cNvPr id="1843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wa s’aah’ibatihee wa baneehee likulli amree-in minhum yawma-id’in shaanun yughneehi</a:t>
            </a:r>
            <a:endParaRPr lang="fi-FI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843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اپنی بیوی اور بیٹے سے دور بھاگے گا کیونکہ  اس دن ہر آدمی کو اپنی ہی فکر ہوگی</a:t>
            </a:r>
            <a:endParaRPr lang="en-US" sz="40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843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अपनी ज़ौजा और अपनी औलाद को देख फरार करेगा</a:t>
            </a:r>
          </a:p>
          <a:p>
            <a:pPr algn="ctr"/>
            <a:r>
              <a:rPr lang="hi-IN" sz="2400" b="1">
                <a:solidFill>
                  <a:srgbClr val="000066"/>
                </a:solidFill>
              </a:rPr>
              <a:t>और हर शख्स की एक हालत होगी जो उसके लिए काफी होगी</a:t>
            </a:r>
          </a:p>
        </p:txBody>
      </p:sp>
      <p:sp>
        <p:nvSpPr>
          <p:cNvPr id="1843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844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>
                <a:latin typeface="Attari_Quran" pitchFamily="2" charset="-78"/>
                <a:ea typeface="+mn-ea"/>
                <a:cs typeface="Attari_Quran" pitchFamily="2" charset="-78"/>
              </a:rPr>
              <a:t>وَ أَسْأَلُكَ الْأَمَانَ يَوْمَ يَوَدُّ الْمُجْرِمُ لَوْ يَفْتَدِي مِنْ عَذَابِ يَوْمِئِذٍ بِبَنِيهِ 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I am asking for your protection against the Day </a:t>
            </a:r>
            <a:r>
              <a:rPr lang="en-US" sz="2800" b="1" i="1" kern="1200" dirty="0">
                <a:ea typeface="MS Mincho" pitchFamily="49" charset="-128"/>
              </a:rPr>
              <a:t>when the sinner would wish that he could ransom the wrath of </a:t>
            </a:r>
            <a:r>
              <a:rPr lang="en-US" sz="2800" b="1" i="1" kern="1200" dirty="0" err="1">
                <a:ea typeface="MS Mincho" pitchFamily="49" charset="-128"/>
              </a:rPr>
              <a:t>Alláh</a:t>
            </a:r>
            <a:r>
              <a:rPr lang="en-US" sz="2800" b="1" i="1" kern="1200" dirty="0">
                <a:ea typeface="MS Mincho" pitchFamily="49" charset="-128"/>
              </a:rPr>
              <a:t> descending on him at that time with his children,</a:t>
            </a:r>
          </a:p>
        </p:txBody>
      </p:sp>
      <p:sp>
        <p:nvSpPr>
          <p:cNvPr id="1946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wa as-alukal a-maana yawma ya-waddul mujrimu law yaftadee min a’d’aabi yawma-id’im bibaneehee</a:t>
            </a:r>
            <a:endParaRPr lang="fi-FI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9461" name="Rectangle 15"/>
          <p:cNvSpPr>
            <a:spLocks noChangeArrowheads="1"/>
          </p:cNvSpPr>
          <p:nvPr/>
        </p:nvSpPr>
        <p:spPr bwMode="auto">
          <a:xfrm>
            <a:off x="304800" y="4510088"/>
            <a:ext cx="853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میں اس روز تیری پناہ چاہتا ہوں جس میں مجرم چاہے گا کہ آج کے عذاب سے بچنے کیلئے وہ آگے کردے  اپنے بیٹے کو</a:t>
            </a:r>
          </a:p>
        </p:txBody>
      </p:sp>
      <p:sp>
        <p:nvSpPr>
          <p:cNvPr id="19462" name="Rectangle 16"/>
          <p:cNvSpPr>
            <a:spLocks noChangeArrowheads="1"/>
          </p:cNvSpPr>
          <p:nvPr/>
        </p:nvSpPr>
        <p:spPr bwMode="auto">
          <a:xfrm>
            <a:off x="152400" y="52578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और तेरी पनाह चाहता हूं उस दन से जब मुज्रिम की खाहिश होगी की अपनी औलाद,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1946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946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>
                <a:latin typeface="Attari_Quran" pitchFamily="2" charset="-78"/>
                <a:ea typeface="+mn-ea"/>
                <a:cs typeface="Attari_Quran" pitchFamily="2" charset="-78"/>
              </a:rPr>
              <a:t> وَ صَاحِبَتِهِ وَ أَخِيهِ‏</a:t>
            </a:r>
            <a:r>
              <a:rPr lang="en-US" sz="6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6600" kern="1200" dirty="0">
                <a:latin typeface="Attari_Quran" pitchFamily="2" charset="-78"/>
                <a:ea typeface="+mn-ea"/>
                <a:cs typeface="Attari_Quran" pitchFamily="2" charset="-78"/>
              </a:rPr>
              <a:t>وَ فَصِيلَتِهِ الَّتِي تُؤْوِيهِ 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i="1" kern="1200" dirty="0">
                <a:ea typeface="MS Mincho" pitchFamily="49" charset="-128"/>
              </a:rPr>
              <a:t>his wife, his brother and his relatives who gave him shelter</a:t>
            </a:r>
            <a:r>
              <a:rPr lang="en-US" sz="2800" b="1" i="1" kern="1200" dirty="0" smtClean="0">
                <a:ea typeface="MS Mincho" pitchFamily="49" charset="-128"/>
              </a:rPr>
              <a:t>,</a:t>
            </a:r>
            <a:endParaRPr lang="en-US" sz="2800" b="1" i="1" kern="1200" dirty="0">
              <a:ea typeface="MS Mincho" pitchFamily="49" charset="-128"/>
            </a:endParaRPr>
          </a:p>
        </p:txBody>
      </p:sp>
      <p:sp>
        <p:nvSpPr>
          <p:cNvPr id="2048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wa s’aahibatihee wa akheehee wa fas’eelatil latee tooweehi</a:t>
            </a:r>
            <a:endParaRPr lang="fi-FI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048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 اپنی بیوی کو اپنے بھائی کو اور اپنے عزیزوں کو جو اس کی پناہ بنیں </a:t>
            </a:r>
          </a:p>
        </p:txBody>
      </p:sp>
      <p:sp>
        <p:nvSpPr>
          <p:cNvPr id="2048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अपनी ज़ौजा, अपने भाई, अपने पनाह देने वाले क़बीले 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204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2048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dirty="0">
                <a:latin typeface="Attari_Quran" pitchFamily="2" charset="-78"/>
                <a:ea typeface="+mn-ea"/>
                <a:cs typeface="Attari_Quran" pitchFamily="2" charset="-78"/>
              </a:rPr>
              <a:t>اَللَّهُمَّ صَلِّ عَلَى مُحَمَّدٍ وَ آلِ مُحَمَّد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O' </a:t>
            </a:r>
            <a:r>
              <a:rPr lang="en-US" sz="2800" b="1" kern="1200" dirty="0" err="1">
                <a:ea typeface="MS Mincho" pitchFamily="49" charset="-128"/>
              </a:rPr>
              <a:t>Allāh</a:t>
            </a:r>
            <a:r>
              <a:rPr lang="en-US" sz="2800" b="1" kern="1200" dirty="0">
                <a:ea typeface="MS Mincho" pitchFamily="49" charset="-128"/>
              </a:rPr>
              <a:t> send Your blessings on Muhammad</a:t>
            </a:r>
          </a:p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4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07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اے الله! رحمت فرما محمد وآل</a:t>
            </a:r>
            <a:r>
              <a:rPr lang="en-US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)</a:t>
            </a:r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ع</a:t>
            </a:r>
            <a:r>
              <a:rPr lang="en-US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(</a:t>
            </a:r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 محمد پر </a:t>
            </a:r>
          </a:p>
        </p:txBody>
      </p:sp>
      <p:sp>
        <p:nvSpPr>
          <p:cNvPr id="307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ऐ अल्लाह मुहम्मद और आले मुहम्मद पर अपनी सलामती रख़ </a:t>
            </a: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بِالتَّوْبَةِ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-1588"/>
            <a:ext cx="46101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>
                <a:latin typeface="Attari_Quran" pitchFamily="2" charset="-78"/>
                <a:ea typeface="+mn-ea"/>
                <a:cs typeface="Attari_Quran" pitchFamily="2" charset="-78"/>
              </a:rPr>
              <a:t> وَ مَنْ فِي الْأَرْضِ جَمِيعاً ثُمَّ يُنْجِيهِ 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i="1" kern="1200" dirty="0">
                <a:ea typeface="MS Mincho" pitchFamily="49" charset="-128"/>
              </a:rPr>
              <a:t>and all those on earth, so that he be saved.</a:t>
            </a:r>
          </a:p>
        </p:txBody>
      </p:sp>
      <p:sp>
        <p:nvSpPr>
          <p:cNvPr id="2150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wa man fil arz”l jamee-a’n thumma yunajjeehi</a:t>
            </a:r>
          </a:p>
        </p:txBody>
      </p:sp>
      <p:sp>
        <p:nvSpPr>
          <p:cNvPr id="2150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زمین میں جو کچھ ہے وہ دے ڈالے اور  نجات حاصل کرے </a:t>
            </a:r>
            <a:endParaRPr lang="en-US" sz="40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151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और सारी दुनिया को फिदया में दे कर नजात हासिल करले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2151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2151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>
                <a:latin typeface="Attari_Quran" pitchFamily="2" charset="-78"/>
                <a:ea typeface="+mn-ea"/>
                <a:cs typeface="Attari_Quran" pitchFamily="2" charset="-78"/>
              </a:rPr>
              <a:t> كَلاَّ إِنَّهَا لَظَى نَزَّاعَةً لِلشَّوَى‏ 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i="1" kern="1200" dirty="0">
                <a:ea typeface="MS Mincho" pitchFamily="49" charset="-128"/>
              </a:rPr>
              <a:t>No, never can he escape (the wrath of </a:t>
            </a:r>
            <a:r>
              <a:rPr lang="en-US" sz="2800" b="1" i="1" kern="1200" dirty="0" err="1">
                <a:ea typeface="MS Mincho" pitchFamily="49" charset="-128"/>
              </a:rPr>
              <a:t>Alláh</a:t>
            </a:r>
            <a:r>
              <a:rPr lang="en-US" sz="2800" b="1" i="1" kern="1200" dirty="0">
                <a:ea typeface="MS Mincho" pitchFamily="49" charset="-128"/>
              </a:rPr>
              <a:t>, which will be in the form of) burning fire, roasting him. (70:11-16)</a:t>
            </a:r>
          </a:p>
        </p:txBody>
      </p:sp>
      <p:sp>
        <p:nvSpPr>
          <p:cNvPr id="2253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kallaa innahaa laz’aa nazzaa-a’tal lish-shawaa</a:t>
            </a:r>
            <a:endParaRPr lang="fi-FI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253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لیکن یہ نہ ہوگا وہ شعلہ ہے سیخ سے کباب کو گرادینے والا</a:t>
            </a:r>
            <a:endParaRPr lang="en-US" sz="40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253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लेकिन ये कुछ न हो सकेगा आग जहन्नुम की होगी और वो बिल्कुल जला देने वाली होगी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2253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2253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>
                <a:latin typeface="Attari_Quran" pitchFamily="2" charset="-78"/>
                <a:ea typeface="+mn-ea"/>
                <a:cs typeface="Attari_Quran" pitchFamily="2" charset="-78"/>
              </a:rPr>
              <a:t>مَوْلاَيَ يَا مَوْلاَيَ أَنْتَ الْمَوْلَى وَ أَنَا الْعَبْدُ وَ هَلْ يَرْحَمُ الْعَبْدَ إِلاَّ الْمَوْلَى‏ 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My Lord, O my Lord, You are the Master and I am the slave, and who else can be merciful to the slave except the Master</a:t>
            </a:r>
            <a:r>
              <a:rPr lang="en-US" sz="2800" b="1" kern="1200" dirty="0" smtClean="0">
                <a:ea typeface="MS Mincho" pitchFamily="49" charset="-128"/>
              </a:rPr>
              <a:t>?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2355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mawlaaya yaa mawlaaya antal mawlaa wa anal a’bdu wa hal yarh’amul a’bda illal mawlaa</a:t>
            </a:r>
            <a:endParaRPr lang="fi-FI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355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میرے مولیٰ تو مولیٰ ہے اور میں بندہ ہوں بندے پر مولیٰ  کے علاوہ کون رحم کرے گا</a:t>
            </a:r>
            <a:endParaRPr lang="en-US" sz="40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355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मेरे मौला मेरे मालिक! तु मेरा मौला है और मैं तेरा बंदा और बंदे पर मौला के सिवा कौन रहम कर सकता है।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2355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2356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>
                <a:latin typeface="Attari_Quran" pitchFamily="2" charset="-78"/>
                <a:ea typeface="+mn-ea"/>
                <a:cs typeface="Attari_Quran" pitchFamily="2" charset="-78"/>
              </a:rPr>
              <a:t>مَوْلاَيَ يَا مَوْلاَيَ أَنْتَ الْمَالِكُ وَ أَنَا الْمَمْلُوكُ وَ هَلْ يَرْحَمُ الْمَمْلُوكَ إِلاَّ الْمَالِكُ‏ 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My Lord, O my Lord, You are the Owner and I am the one owned by You.  Who else can be merciful to the owned except the Owner?</a:t>
            </a:r>
          </a:p>
        </p:txBody>
      </p:sp>
      <p:sp>
        <p:nvSpPr>
          <p:cNvPr id="2458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mawlaaya yaa mawlaaya antal maaliku wa anal mamlooku wa hal yarh’amul mamlooka illal maalik</a:t>
            </a:r>
            <a:endParaRPr lang="fi-FI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458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میرے آقا تو میرا مالک ہے اور میں تیرا غلام ہوں غلام پر سوائے اس کے مالک کے کون رحم کرے گا</a:t>
            </a:r>
            <a:endParaRPr lang="en-US" sz="40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458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मेरे मौला मेरे मालिक! तू मेरा मालिक है और मैं तेरा ममलूक और बंदे पर मालिक के सिवा कौन रहम कर सकता है।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2458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2458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>
                <a:latin typeface="Attari_Quran" pitchFamily="2" charset="-78"/>
                <a:ea typeface="+mn-ea"/>
                <a:cs typeface="Attari_Quran" pitchFamily="2" charset="-78"/>
              </a:rPr>
              <a:t>مَوْلاَيَ يَا مَوْلاَيَ أَنْتَ الْعَزِيزُ وَ أَنَا الذَّلِيلُ وَ هَلْ يَرْحَمُ الذَّلِيلَ إِلاَّ الْعَزِيزُ 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My Lord, O my Lord, You are Mighty and I am low.  Who else can be merciful to the low except the Mighty?</a:t>
            </a:r>
          </a:p>
        </p:txBody>
      </p:sp>
      <p:sp>
        <p:nvSpPr>
          <p:cNvPr id="2560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mawlaaya yaa mawlaaya antla a’zeezu wa anad’ d’aleelu wa hal yarh’amud’ d’aleela illal a’zeez</a:t>
            </a:r>
            <a:endParaRPr lang="fi-FI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560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میرے سردار اے میرے سردار تو صاحب عزت ہے اور میں پست ہوں پست پر صاحب عزت کے علاوہ کون  رحم کرے گا</a:t>
            </a:r>
            <a:endParaRPr lang="en-US" sz="40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560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मेरे मौला मेरे मालिक! तू साहेबे इज़्ज़त है और मैं बंदए ज़लील और बंदए ज़लील पर मालिकए अज़ीज़ के अलावा कौन रहम कर सकता है।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2560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2560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>
                <a:latin typeface="Attari_Quran" pitchFamily="2" charset="-78"/>
                <a:ea typeface="+mn-ea"/>
                <a:cs typeface="Attari_Quran" pitchFamily="2" charset="-78"/>
              </a:rPr>
              <a:t>مَوْلاَيَ يَا مَوْلاَيَ أَنْتَ الْخَالِقُ وَ أَنَا الْمَخْلُوقُ وَ هَلْ يَرْحَمُ الْمَخْلُوقَ إِلاَّ الْخَالِقُ‏ 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My Lord, O my Lord, You are the Creator and I am the creature.  Who else can be merciful to the creature except the Creator?</a:t>
            </a:r>
          </a:p>
        </p:txBody>
      </p:sp>
      <p:sp>
        <p:nvSpPr>
          <p:cNvPr id="26628" name="Subtitle 4"/>
          <p:cNvSpPr txBox="1">
            <a:spLocks/>
          </p:cNvSpPr>
          <p:nvPr/>
        </p:nvSpPr>
        <p:spPr bwMode="auto">
          <a:xfrm>
            <a:off x="-76200" y="6053138"/>
            <a:ext cx="9296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mawlaaya yaa mawlaaya antal khaaliqu wa anal makhlooqu wa anal makhlooqu wa hal yarh’amul makhlooqa illal khaaliq</a:t>
            </a:r>
            <a:endParaRPr lang="fi-FI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662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میرے حاکم اے میرے حاکم تو میرا خالق ہے اور میں تیری مخلوق ہوں مخلوق پر اس کے خالق کے سوا  کون رحم کرے گا</a:t>
            </a:r>
            <a:endParaRPr lang="en-US" sz="40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663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मेरे मौला मेरे मालिक! तू खालिक है और मैं मखलूक़ और मखलूक़ पर ख़ालिक़ के अलावा कौन रहम कर सकता है।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2663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2663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>
                <a:latin typeface="Attari_Quran" pitchFamily="2" charset="-78"/>
                <a:ea typeface="+mn-ea"/>
                <a:cs typeface="Attari_Quran" pitchFamily="2" charset="-78"/>
              </a:rPr>
              <a:t>مَوْلاَيَ يَا مَوْلاَيَ أَنْتَ الْعَظِيمُ وَ أَنَا الْحَقِيرُ وَ هَلْ يَرْحَمُ الْحَقِيرَ إِلاَّ الْعَظِيمُ‏ 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My Lord, O my Lord, You are the Glorious and I am the miserable.  Who else can be merciful to the miserable except the Glorious?</a:t>
            </a:r>
          </a:p>
        </p:txBody>
      </p:sp>
      <p:sp>
        <p:nvSpPr>
          <p:cNvPr id="2765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mawlaaya yaa mawlaay antal a’zeemu wa anal h’aqeeru wa hal yarh’amul h’aqeera illal a’zeem</a:t>
            </a:r>
            <a:endParaRPr lang="fi-FI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765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میرے مالک اے میرے مالک تو عظمت والا ہے اور میں ناچیز ہوں ایک ناچیر پر سوائے عظمت والے کے کون رحم کرے گا</a:t>
            </a:r>
            <a:endParaRPr lang="en-US" sz="40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765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मेरे मौला मेरे मालिक! तू अज़ीम है और मैं ह़क़ीर और हक़ीर पर अज़ीम के अलावा कौन रहम कर सकता है।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2765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2765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>
                <a:latin typeface="Attari_Quran" pitchFamily="2" charset="-78"/>
                <a:ea typeface="+mn-ea"/>
                <a:cs typeface="Attari_Quran" pitchFamily="2" charset="-78"/>
              </a:rPr>
              <a:t>مَوْلاَيَ يَا مَوْلاَيَ أَنْتَ الْقَوِيُّ وَ أَنَا الضَّعِيفُ وَ هَلْ يَرْحَمُ الضَّعِيفَ إِلاَّ الْقَوِيُ‏ 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My Lord, O my Lord, You are the Powerful and I am the weak.  Who else can be merciful to the weak except the Powerful?</a:t>
            </a:r>
          </a:p>
        </p:txBody>
      </p:sp>
      <p:sp>
        <p:nvSpPr>
          <p:cNvPr id="2867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mawlaaya yaa mawlaay antal qawiyyu wa anal za’eefu wa hal yarh’amul za’eefa illal qawiy</a:t>
            </a:r>
            <a:endParaRPr lang="fi-FI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867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میرے مددگار اے میرے مددگار توصاحب قوت ہے اور میں ناتواں ہوں ایک ناتواںپر سوائے صاحب قوت  کے کون رحم کرے گا</a:t>
            </a:r>
            <a:endParaRPr lang="en-US" sz="40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867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मेरे मौला मेरे मालिक! तू क़वी है और मैं ज़ईफ़ और ज़ईफ़ पर क़वी के अलावा कौन रहम कर सकता है।</a:t>
            </a:r>
          </a:p>
        </p:txBody>
      </p:sp>
      <p:sp>
        <p:nvSpPr>
          <p:cNvPr id="286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286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>
                <a:latin typeface="Attari_Quran" pitchFamily="2" charset="-78"/>
                <a:ea typeface="+mn-ea"/>
                <a:cs typeface="Attari_Quran" pitchFamily="2" charset="-78"/>
              </a:rPr>
              <a:t>مَوْلاَيَ يَا مَوْلاَيَ أَنْتَ الْغَنِيُّ وَ أَنَا الْفَقِيرُ وَ هَلْ يَرْحَمُ الْفَقِيرَ إِلاَّ الْغَنِيُ‏ 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My Lord, O my Lord, You are the Wealthy and I am the poor.  Who else can be merciful to the poor except the Wealthy</a:t>
            </a:r>
            <a:r>
              <a:rPr lang="en-US" sz="2800" b="1" kern="1200" dirty="0" smtClean="0">
                <a:ea typeface="MS Mincho" pitchFamily="49" charset="-128"/>
              </a:rPr>
              <a:t>?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2970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mawlaaya yaa mawlaaya antal ghaniyyu wa anal faqeeru wa hal yarh’amul faqeera illal ghaniyy</a:t>
            </a:r>
            <a:endParaRPr lang="fi-FI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970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میرے سرپرست اے میرے سرپرست تو بے نیاز ہے اور میں نیاز مند ہوں ایک نیاز مند پر سوائے بے نیاز کے  کون رحم کرے گا</a:t>
            </a:r>
            <a:endParaRPr lang="en-US" sz="40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970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मेरे मौला मेरे मालिक! तू ग़नी है और मैं फ़क़ीर और फ़क़ीर पर ग़नी के अलावा कौन रहम कर सकता है।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2970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2970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>
                <a:latin typeface="Attari_Quran" pitchFamily="2" charset="-78"/>
                <a:ea typeface="+mn-ea"/>
                <a:cs typeface="Attari_Quran" pitchFamily="2" charset="-78"/>
              </a:rPr>
              <a:t>مَوْلاَيَ يَا مَوْلاَيَ أَنْتَ الْمُعْطِي وَ أَنَا السَّائِلُ وَ هَلْ يَرْحَمُ السَّائِلَ إِلاَّ الْمُعْطِي‏ 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My Lord, O my Lord, You are the </a:t>
            </a:r>
            <a:r>
              <a:rPr lang="en-US" sz="2800" b="1" kern="1200" dirty="0" err="1">
                <a:ea typeface="MS Mincho" pitchFamily="49" charset="-128"/>
              </a:rPr>
              <a:t>Bestower</a:t>
            </a:r>
            <a:r>
              <a:rPr lang="en-US" sz="2800" b="1" kern="1200" dirty="0">
                <a:ea typeface="MS Mincho" pitchFamily="49" charset="-128"/>
              </a:rPr>
              <a:t> and I am the beggar.  Who else can be merciful to the beggar except the </a:t>
            </a:r>
            <a:r>
              <a:rPr lang="en-US" sz="2800" b="1" kern="1200" dirty="0" err="1">
                <a:ea typeface="MS Mincho" pitchFamily="49" charset="-128"/>
              </a:rPr>
              <a:t>Bestower</a:t>
            </a:r>
            <a:r>
              <a:rPr lang="en-US" sz="2800" b="1" kern="1200" dirty="0">
                <a:ea typeface="MS Mincho" pitchFamily="49" charset="-128"/>
              </a:rPr>
              <a:t>?</a:t>
            </a:r>
          </a:p>
        </p:txBody>
      </p:sp>
      <p:sp>
        <p:nvSpPr>
          <p:cNvPr id="3072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mawlaaya yaa mawlaaya antal mu’-t’ee wa anas saa-ilu wa hal yarh’amus saaila illal mu’-t’ee</a:t>
            </a:r>
            <a:endParaRPr lang="fi-FI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3072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میرے آقا اے میرے آقا تو عطا کرنے والا ہے اور میں سوالی ہوںایک سوالی پر سوائے عطا وبخشش  والے کے کون رحم کرے گا</a:t>
            </a:r>
            <a:endParaRPr lang="en-US" sz="40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072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मेरे मौला मेरे मालिक! तू अता करने वाला है और मैं साएल और साएल पर मोअती के अलावा कौन रहम कर सकता है।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3072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72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dirty="0">
                <a:latin typeface="Attari_Quran" pitchFamily="2" charset="-78"/>
                <a:ea typeface="+mn-ea"/>
                <a:cs typeface="Attari_Quran" pitchFamily="2" charset="-78"/>
              </a:rPr>
              <a:t>بِسْمِ اللَّهِ </a:t>
            </a:r>
            <a:r>
              <a:rPr lang="ar-SA" sz="6600" kern="1200" dirty="0" err="1">
                <a:latin typeface="Attari_Quran" pitchFamily="2" charset="-78"/>
                <a:ea typeface="+mn-ea"/>
                <a:cs typeface="Attari_Quran" pitchFamily="2" charset="-78"/>
              </a:rPr>
              <a:t>الرَّحْمَٰنِ</a:t>
            </a:r>
            <a:r>
              <a:rPr lang="ar-SA" sz="6600" kern="1200" dirty="0">
                <a:latin typeface="Attari_Quran" pitchFamily="2" charset="-78"/>
                <a:ea typeface="+mn-ea"/>
                <a:cs typeface="Attari_Quran" pitchFamily="2" charset="-78"/>
              </a:rPr>
              <a:t> الرَّحِيمِ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In the Name of </a:t>
            </a:r>
            <a:r>
              <a:rPr lang="en-US" sz="2800" b="1" kern="1200" dirty="0" err="1">
                <a:ea typeface="MS Mincho" pitchFamily="49" charset="-128"/>
              </a:rPr>
              <a:t>Allāh</a:t>
            </a:r>
            <a:r>
              <a:rPr lang="en-US" sz="2800" b="1" kern="1200" dirty="0"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the All-beneficent, the All-merciful.</a:t>
            </a: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400" b="1" i="1">
                <a:solidFill>
                  <a:srgbClr val="000066"/>
                </a:solidFill>
                <a:ea typeface="MS Mincho" pitchFamily="49" charset="-128"/>
              </a:rPr>
              <a:t>bi-smi llahi r-rahmani r-rahimi</a:t>
            </a:r>
          </a:p>
        </p:txBody>
      </p:sp>
      <p:sp>
        <p:nvSpPr>
          <p:cNvPr id="410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عظیم اور دائمی رحمتوں والے خدا کے نام سے</a:t>
            </a:r>
          </a:p>
        </p:txBody>
      </p:sp>
      <p:sp>
        <p:nvSpPr>
          <p:cNvPr id="410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शुरू करता हूँ अल्लाह के नाम से जो बड़ा मेहरबान और निहायत रहम वाला है </a:t>
            </a:r>
          </a:p>
        </p:txBody>
      </p:sp>
      <p:sp>
        <p:nvSpPr>
          <p:cNvPr id="410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مناجاة أمير المؤمنين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عليه السلام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410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>
                <a:latin typeface="Attari_Quran" pitchFamily="2" charset="-78"/>
                <a:ea typeface="+mn-ea"/>
                <a:cs typeface="Attari_Quran" pitchFamily="2" charset="-78"/>
              </a:rPr>
              <a:t>مَوْلاَيَ يَا مَوْلاَيَ أَنْتَ الْحَيُّ وَ أَنَا الْمَيِّتُ وَ هَلْ يَرْحَمُ الْمَيِّتَ إِلاَّ الْحَيُ‏ 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My Lord, O my Lord, You are the Living and I am the dead.  Who else can be merciful to the dead except the Living?</a:t>
            </a:r>
          </a:p>
        </p:txBody>
      </p:sp>
      <p:sp>
        <p:nvSpPr>
          <p:cNvPr id="3174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mawlaaya yaa mawlaaya antal h’ayyu wa anal mayyitu wa hal yarh’amul mayyita illal h’ayy</a:t>
            </a:r>
            <a:endParaRPr lang="fi-FI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31749" name="Rectangle 15"/>
          <p:cNvSpPr>
            <a:spLocks noChangeArrowheads="1"/>
          </p:cNvSpPr>
          <p:nvPr/>
        </p:nvSpPr>
        <p:spPr bwMode="auto">
          <a:xfrm>
            <a:off x="304800" y="42672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میرے سردار اے میرے سردار تو زندہ رہنے والا ہے اور میں مرجانے والاہوں ایک مرجانے والے پر  سوائے زندہ رہنے والے کے کون رحم کرے گا</a:t>
            </a:r>
            <a:endParaRPr lang="en-US" sz="40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1750" name="Rectangle 16"/>
          <p:cNvSpPr>
            <a:spLocks noChangeArrowheads="1"/>
          </p:cNvSpPr>
          <p:nvPr/>
        </p:nvSpPr>
        <p:spPr bwMode="auto">
          <a:xfrm>
            <a:off x="152400" y="52578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मेरे मौला मेरे मालिक! तू ज़िंदा है और मैं मरजाने वाला और मरजाने वाले पर ज़िंदा के अलावा कौन रहम कर सकता है।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3175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175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>
                <a:latin typeface="Attari_Quran" pitchFamily="2" charset="-78"/>
                <a:ea typeface="+mn-ea"/>
                <a:cs typeface="Attari_Quran" pitchFamily="2" charset="-78"/>
              </a:rPr>
              <a:t>مَوْلاَيَ يَا مَوْلاَيَ أَنْتَ الْبَاقِي وَ أَنَا الْفَانِي وَ هَلْ يَرْحَمُ الْفَانِيَ إِلاَّ الْبَاقِي‏ 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My Lord, O my Lord, You are the Eternal and I am the transient.  Who else can be merciful to the transient except the Eternal?</a:t>
            </a:r>
          </a:p>
        </p:txBody>
      </p:sp>
      <p:sp>
        <p:nvSpPr>
          <p:cNvPr id="3277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mawlaaya yaa mawlaaya antal baaqee wa anal faanee wa hal yarh’amul faanee illal baaqee</a:t>
            </a:r>
            <a:endParaRPr lang="fi-FI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3277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میرے آقا اے میرے آقا تو باقی رہنے والا اور میں فنا ہونے والا ہوں فنا ہونے والے پر سوائے باقی  رہنے والے کے کون رحم کرے گا</a:t>
            </a:r>
            <a:endParaRPr lang="en-US" sz="40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277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मेरे मौला मेरे मालिक! तू बाक़ी है और मैं फना हो जाने वाला और फना होजाने वाले पर बाक़ी अलावा कौन रहम कर सकता है।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3277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277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>
                <a:latin typeface="Attari_Quran" pitchFamily="2" charset="-78"/>
                <a:ea typeface="+mn-ea"/>
                <a:cs typeface="Attari_Quran" pitchFamily="2" charset="-78"/>
              </a:rPr>
              <a:t>مَوْلاَيَ يَا مَوْلاَيَ أَنْتَ الدَّائِمُ وَ أَنَا الزَّائِلُ وَ هَلْ يَرْحَمُ الزَّائِلَ إِلاَّ الدَّائِمُ‏ 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My Lord, O my Lord, You are the Permanent and I am the short-lived.  Who else can be merciful to the short-lived except the Permanent?</a:t>
            </a:r>
          </a:p>
        </p:txBody>
      </p:sp>
      <p:sp>
        <p:nvSpPr>
          <p:cNvPr id="3379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mawlaaya yaa mawlaaya antal daa-imu wa anaz zaa-ilu wa hal yarh’amuz zaaila illad daa-im</a:t>
            </a:r>
            <a:endParaRPr lang="fi-FI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33797" name="Rectangle 15"/>
          <p:cNvSpPr>
            <a:spLocks noChangeArrowheads="1"/>
          </p:cNvSpPr>
          <p:nvPr/>
        </p:nvSpPr>
        <p:spPr bwMode="auto">
          <a:xfrm>
            <a:off x="304800" y="4357688"/>
            <a:ext cx="853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میرے مالک اے میرے مالک تو ہمشہ رہنے والا ہے اور میں مٹ جانے والا ہوں مٹ جانے  والے پر سوائے ہمشیہ رہنے والے کے کون رحم کرے گا</a:t>
            </a:r>
            <a:endParaRPr lang="en-US" sz="40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3798" name="Rectangle 16"/>
          <p:cNvSpPr>
            <a:spLocks noChangeArrowheads="1"/>
          </p:cNvSpPr>
          <p:nvPr/>
        </p:nvSpPr>
        <p:spPr bwMode="auto">
          <a:xfrm>
            <a:off x="152400" y="52578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मेरे मौला मेरे मालिक! तू हमेशा रहने वाला है और मैं मिट जाने वाला और मिट जाने वाले पर हमेशा रहने वाले के अलावा कौन रहम कर सकता है।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3379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380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>
                <a:latin typeface="Attari_Quran" pitchFamily="2" charset="-78"/>
                <a:ea typeface="+mn-ea"/>
                <a:cs typeface="Attari_Quran" pitchFamily="2" charset="-78"/>
              </a:rPr>
              <a:t>مَوْلاَيَ يَا مَوْلاَيَ أَنْتَ الرَّازِقُ وَ أَنَا الْمَرْزُوقُ وَ هَلْ يَرْحَمُ الْمَرْزُوقَ إِلاَّ الرَّازِقُ‏ 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My Lord, O my Lord, You are the Provider and I am the blessed.  Who else can be merciful to the blessed except the Provider?</a:t>
            </a:r>
          </a:p>
        </p:txBody>
      </p:sp>
      <p:sp>
        <p:nvSpPr>
          <p:cNvPr id="34820" name="Subtitle 4"/>
          <p:cNvSpPr txBox="1">
            <a:spLocks/>
          </p:cNvSpPr>
          <p:nvPr/>
        </p:nvSpPr>
        <p:spPr bwMode="auto">
          <a:xfrm>
            <a:off x="76200" y="6053138"/>
            <a:ext cx="8991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mawlaaya yaa mawlaaya antar raaziqu wa anal marzooqu wa anal marzooqu wa hal yarh’amul marzooqa illar raaziq</a:t>
            </a:r>
            <a:endParaRPr lang="fi-FI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34821" name="Rectangle 15"/>
          <p:cNvSpPr>
            <a:spLocks noChangeArrowheads="1"/>
          </p:cNvSpPr>
          <p:nvPr/>
        </p:nvSpPr>
        <p:spPr bwMode="auto">
          <a:xfrm>
            <a:off x="304800" y="4357688"/>
            <a:ext cx="853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میرے مالک اے میرے مالک تو رزق دینے والا اور میں رزق لینے والا  ہوں رزق لینے والے پر سوائے رزق دینے والے کے سوا کون رحم کرے گا</a:t>
            </a:r>
            <a:endParaRPr lang="en-US" sz="40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4822" name="Rectangle 16"/>
          <p:cNvSpPr>
            <a:spLocks noChangeArrowheads="1"/>
          </p:cNvSpPr>
          <p:nvPr/>
        </p:nvSpPr>
        <p:spPr bwMode="auto">
          <a:xfrm>
            <a:off x="152400" y="52578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मेरे मौला मेरे मालिक! तू राज़िक़ है और मैं रोज़ी लेने वाला और रोज़ी लेने वाले पर राज़िक़ के अलावा कौन रहम कर सकता है।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3482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482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>
                <a:latin typeface="Attari_Quran" pitchFamily="2" charset="-78"/>
                <a:ea typeface="+mn-ea"/>
                <a:cs typeface="Attari_Quran" pitchFamily="2" charset="-78"/>
              </a:rPr>
              <a:t>مَوْلاَيَ يَا مَوْلاَيَ أَنْتَ الْجَوَادُ وَ أَنَا الْبَخِيلُ وَ هَلْ يَرْحَمُ الْبَخِيلَ إِلاَّ الْجَوَادُ 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My Lord, O my Lord, You are the Generous and I am the miser.  Who else can be merciful to the miser except the Generous?</a:t>
            </a:r>
          </a:p>
        </p:txBody>
      </p:sp>
      <p:sp>
        <p:nvSpPr>
          <p:cNvPr id="3584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mawlaaya yaa mawlaaya antal ja waadu wa anal bakheelu bakheela illal jawaad</a:t>
            </a:r>
            <a:endParaRPr lang="fi-FI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3584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میرے حاکم اے میرے حاکم تو سخاوت کرنے والا ہے  اور میں بخیل ہوںبخیل پر سخاوت کرنے والے کے سوا کون رحم کرے گا</a:t>
            </a:r>
            <a:endParaRPr lang="en-US" sz="40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584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मेरे मौला मेरे मालिक! तू जवाद व करीम है और</a:t>
            </a:r>
            <a:r>
              <a:rPr lang="en-US" sz="2400" b="1">
                <a:solidFill>
                  <a:srgbClr val="000066"/>
                </a:solidFill>
              </a:rPr>
              <a:t> </a:t>
            </a:r>
            <a:r>
              <a:rPr lang="hi-IN" sz="2400" b="1">
                <a:solidFill>
                  <a:srgbClr val="000066"/>
                </a:solidFill>
              </a:rPr>
              <a:t>मैं बख़ील और बख़ील पर करीम के अलावा कौन रहम कर सकता है।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3584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584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>
                <a:latin typeface="Attari_Quran" pitchFamily="2" charset="-78"/>
                <a:ea typeface="+mn-ea"/>
                <a:cs typeface="Attari_Quran" pitchFamily="2" charset="-78"/>
              </a:rPr>
              <a:t>مَوْلاَيَ يَا مَوْلاَيَ أَنْتَ الْمُعَافِي وَ أَنَا الْمُبْتَلَى وَ هَلْ يَرْحَمُ الْمُبْتَلَى إِلاَّ الْمُعَافِي‏ 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My Lord, O my Lord, You are the Free and I am the afflicted.  Who else can be merciful to the afflicted except the Free?</a:t>
            </a:r>
          </a:p>
        </p:txBody>
      </p:sp>
      <p:sp>
        <p:nvSpPr>
          <p:cNvPr id="3686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mawlaaya yaa mawlaaya antal mua’afee wa anal mubtalaa wa  hal yarh’amul mubtalaa illal mu-a’afee</a:t>
            </a:r>
            <a:endParaRPr lang="fi-FI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3686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میرے سردار اے میرے سردار تو بچانے والا ہے اور میں  گرفتار بلاہوں ایک گرفتار بلا پر سوائے بچانے والے کے کون رحم کرے گا</a:t>
            </a:r>
            <a:endParaRPr lang="en-US" sz="40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687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मेरे मौला मेरे मालिक! तू आफ़ियत देने वाला है और मैं मुब्तलाए मसाएब और मुब्तला पर आफ़ियत देने वाले के अलावा कौन रहम कर सकता है।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3687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687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>
                <a:latin typeface="Attari_Quran" pitchFamily="2" charset="-78"/>
                <a:ea typeface="+mn-ea"/>
                <a:cs typeface="Attari_Quran" pitchFamily="2" charset="-78"/>
              </a:rPr>
              <a:t>مَوْلاَيَ يَا مَوْلاَيَ أَنْتَ الْكَبِيرُ وَ أَنَا الصَّغِيرُ وَ هَلْ يَرْحَمُ الصَّغِيرَ إِلاَّ الْكَبِيرُ 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My Lord, O my Lord, You are the Great and I am the insignificant.  Who else can be merciful to the insignificant except the Great?</a:t>
            </a:r>
          </a:p>
        </p:txBody>
      </p:sp>
      <p:sp>
        <p:nvSpPr>
          <p:cNvPr id="3789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mawlaaya yaa mawlaaya antal kabeeru wa anas’ s’agheeru wa hal yarh’amus’ s’agheera illal kabeer</a:t>
            </a:r>
            <a:endParaRPr lang="fi-FI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3789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میرے مولیٰ اے میرے مولیٰ تو بزرگی کا مالک ہے اور میں  کمترین ہوں ایک کمترین پر سوائے بزرگی کے مالک کے کون رحم کرے گا</a:t>
            </a:r>
            <a:endParaRPr lang="en-US" sz="40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789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मेरे मौला मेरे मालिक! तू कबीर है और मैं सग़ीर और सग़ीर पर कबीर के अलावा कौन रहम कर सकता है।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789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>
                <a:latin typeface="Attari_Quran" pitchFamily="2" charset="-78"/>
                <a:ea typeface="+mn-ea"/>
                <a:cs typeface="Attari_Quran" pitchFamily="2" charset="-78"/>
              </a:rPr>
              <a:t>مَوْلاَيَ يَا مَوْلاَيَ أَنْتَ الْهَادِي وَ أَنَا الضَّالُّ وَ هَلْ يَرْحَمُ الضَّالَّ إِلاَّ الْهَادِي‏ 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My Lord, O my Lord, You are the Leading and I am the straying.  Who else can be merciful to the straying except the Leading?</a:t>
            </a:r>
          </a:p>
        </p:txBody>
      </p:sp>
      <p:sp>
        <p:nvSpPr>
          <p:cNvPr id="3891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mawlayaa yaa mawlaaya antal hadee wa anaz” z”allu wa hal yarh’amuz” z”aalla illal haadee</a:t>
            </a:r>
            <a:endParaRPr lang="fi-FI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3891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میرے مددگار اے میرے مددگار تو راہنما ہے اور میں گمراہ  ہوں ایک گمراہ پر سوائے راہنما کے کون رحم کرے گا</a:t>
            </a:r>
            <a:endParaRPr lang="en-US" sz="40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891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मेरे मौला मेरे मालिक! तू हादी है और मैं गुम्राह होने वाला और गुम्राह होने वाले पर हादी के अलावा कौन रहम कर सकता है।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3891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892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مَوْلاَيَ يَا مَوْلاَيَ أَنْتَ الرَّحْمَنُ وَ أَنَا الْمَرْحُومُ وَ هَلْ يَرْحَمُ الْمَرْحُومَ إِلاَّ الرَّحْمَنُ‏ 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" y="2286000"/>
            <a:ext cx="89154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My Lord, O my Lord, You are the Merciful and I am the one shown mercy.  Who else can be merciful to the one shown mercy except the Merciful?</a:t>
            </a:r>
          </a:p>
        </p:txBody>
      </p:sp>
      <p:sp>
        <p:nvSpPr>
          <p:cNvPr id="3994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mawlaaya yaa mawlaaya antar rah’maanu wa anal marh’oomu wa hal yarh’amul marh’ooma illar rah’maan</a:t>
            </a:r>
            <a:endParaRPr lang="fi-FI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39941" name="Rectangle 15"/>
          <p:cNvSpPr>
            <a:spLocks noChangeArrowheads="1"/>
          </p:cNvSpPr>
          <p:nvPr/>
        </p:nvSpPr>
        <p:spPr bwMode="auto">
          <a:xfrm>
            <a:off x="304800" y="4357688"/>
            <a:ext cx="853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میرے سرپرست اے میرے سرپرست تو بہت رحم کرنے والا ہے اور میں قابل رحم ہوں  ایک قابل رحم پرسوائے بہت رحم کرنے والے کے کون رحم کرے گا</a:t>
            </a:r>
            <a:endParaRPr lang="en-US" sz="40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9942" name="Rectangle 16"/>
          <p:cNvSpPr>
            <a:spLocks noChangeArrowheads="1"/>
          </p:cNvSpPr>
          <p:nvPr/>
        </p:nvSpPr>
        <p:spPr bwMode="auto">
          <a:xfrm>
            <a:off x="152400" y="52578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मेरे मौला मेरे मालिक! तू रहम करने वाला है और मैं क़ाबिले रहम और क़ाबिले रहम पर रहमान के अलावा कौन रहम कर सकता है।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3994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994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مَوْلاَيَ يَا مَوْلاَيَ أَنْتَ السُّلْطَانُ وَ أَنَا الْمُمْتَحَنُ وَ هَلْ يَرْحَمُ الْمُمْتَحَنَ إِلاَّ السُّلْطَانُ‏ 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My Lord, O my Lord, You are the Authority and I am the tried.  Who else can be merciful to the tried except the Authority?</a:t>
            </a:r>
          </a:p>
        </p:txBody>
      </p:sp>
      <p:sp>
        <p:nvSpPr>
          <p:cNvPr id="4096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mawlaaya yaa mawlaaya antas sult’aanu wa anal mumtah’anu wa hal yarh’amul mumtah’ana illas sult’aan</a:t>
            </a:r>
            <a:endParaRPr lang="fi-FI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4096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میرے مولااے میرے مولا تو بادشاہ ہے اور میں مصیبت زدہ ہوں  ایک مصیبت زدہ پر سوائے بادشاہ کے کون رحم کرے گا</a:t>
            </a:r>
            <a:endParaRPr lang="en-US" sz="40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096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मेरे मौला मेरे मालिक! तू सुलतान है और मैं मुब्तलाए महन और मुब्तलाए मह्न पर सुलतान के अलावा कौन रहम कर सकता है।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4096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4096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>
                <a:latin typeface="Attari_Quran" pitchFamily="2" charset="-78"/>
                <a:ea typeface="+mn-ea"/>
                <a:cs typeface="Attari_Quran" pitchFamily="2" charset="-78"/>
              </a:rPr>
              <a:t>اَللَّهُمَّ إِنِّي أَسْأَلُكَ الْأَمَانَ يَوْمَ لاَ يَنْفَعُ مَالٌ وَ لاَ بَنُونَ 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</a:t>
            </a:r>
            <a:r>
              <a:rPr lang="en-US" sz="2800" b="1" kern="1200" dirty="0" err="1" smtClean="0">
                <a:ea typeface="MS Mincho" pitchFamily="49" charset="-128"/>
              </a:rPr>
              <a:t>Allāh</a:t>
            </a:r>
            <a:r>
              <a:rPr lang="en-US" sz="2800" b="1" kern="1200" dirty="0" smtClean="0">
                <a:ea typeface="MS Mincho" pitchFamily="49" charset="-128"/>
              </a:rPr>
              <a:t>. </a:t>
            </a:r>
            <a:r>
              <a:rPr lang="en-US" sz="2800" b="1" kern="1200" dirty="0">
                <a:ea typeface="MS Mincho" pitchFamily="49" charset="-128"/>
              </a:rPr>
              <a:t>I am asking for your protection against the Day when nothing like wealth or children will be of use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allaahumma innee as-alukal amaana yawma laa yanfa-u’ maalun wa laa banoonun</a:t>
            </a:r>
            <a:endParaRPr lang="fi-FI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12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خدایا! میں اس دن تیری پناہ چاہتا ہوں کہ جس میں مال وفرزند کام نہ آئیں گے</a:t>
            </a:r>
            <a:endParaRPr lang="en-US" sz="40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12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मालिक मैं तुझ से उस दन के खौफ से अमान चाहता हूं जब माल व औलाद कोई काम आने वाला न होगा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512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12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مَوْلاَيَ يَا مَوْلاَيَ أَنْتَ الدَّلِيلُ وَ أَنَا الْمُتَحَيِّرُ وَ هَلْ يَرْحَمُ الْمُتَحَيِّرَ إِلاَّ الدَّلِيلُ‏ 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My Lord, O my Lord, You are the Guide and I am the confused.  Who else can be merciful to the confused except the Guide?</a:t>
            </a:r>
          </a:p>
        </p:txBody>
      </p:sp>
      <p:sp>
        <p:nvSpPr>
          <p:cNvPr id="4198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mawlaaya yaa mawlaaya antad daleelu wa anal mutah’ayyiru wa hal mutah’ayyira ilad daleel</a:t>
            </a:r>
            <a:endParaRPr lang="fi-FI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4198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میرے آقااے میرے آقا تو راہ نما ہے اور میں سرگرداں ہوں  ایک سرگرداں پر سوائے راہ نما کے کون رحم کرے گا</a:t>
            </a:r>
            <a:endParaRPr lang="en-US" sz="40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199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मेरे मौला मेरे मालिक! तू राहनुमा है और मैं </a:t>
            </a:r>
            <a:r>
              <a:rPr lang="en-US" sz="2400" b="1">
                <a:solidFill>
                  <a:srgbClr val="000066"/>
                </a:solidFill>
              </a:rPr>
              <a:t> </a:t>
            </a:r>
            <a:r>
              <a:rPr lang="hi-IN" sz="2400" b="1">
                <a:solidFill>
                  <a:srgbClr val="000066"/>
                </a:solidFill>
              </a:rPr>
              <a:t>मुतहय्युर और मुतहय्युर पर राहनुमा के अलावा कौन रहम कर सकता है।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4199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4199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مَوْلاَيَ يَا مَوْلاَيَ أَنْتَ الْغَفُورُ وَ أَنَا الْمُذْنِبُ وَ هَلْ يَرْحَمُ الْمُذْنِبَ إِلاَّ الْغَفُورُ 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My Lord, O my Lord, You are the Forgiver and I am the sinner.  Who else can be merciful to the sinner except the Forgiver?</a:t>
            </a:r>
          </a:p>
        </p:txBody>
      </p:sp>
      <p:sp>
        <p:nvSpPr>
          <p:cNvPr id="4301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mawlaaya antal ghafooru wa anal mud’nibu wa hal yrh’amul mud’nibu illal ghafoor</a:t>
            </a:r>
            <a:endParaRPr lang="fi-FI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4301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میرے سردار اے میرے سردارتو بہت بخشنے والا ہے اور میں گناہگار ہوں ایک گناہگار  پر سوائے بخشنے والے کے کون رحم کرے گا</a:t>
            </a:r>
            <a:endParaRPr lang="en-US" sz="40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301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मेरे मौला मेरे मालिक! तू बख्शने वाला है और मैं गुनाहगार और गुनाहगार पर ग़फ़ूर व रहीम के अलावा कौन रहम कर सकता है।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4301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4301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مَوْلاَيَ يَا مَوْلاَيَ أَنْتَ الْغَالِبُ وَ أَنَا الْمَغْلُوبُ وَ هَلْ يَرْحَمُ الْمَغْلُوبَ إِلاَّ الْغَالِبُ‏ 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My Lord, O my Lord, You are the Victor and I am the defeated.  Who else can be merciful to the defeated except the Victor?</a:t>
            </a:r>
          </a:p>
        </p:txBody>
      </p:sp>
      <p:sp>
        <p:nvSpPr>
          <p:cNvPr id="4403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mawlaaya yaa mawlaaya antal ghaalibu wa anal maghloobu wa hal yarh’amul maghlooba illal ghaalib</a:t>
            </a:r>
            <a:endParaRPr lang="fi-FI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4403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میرے مالک اے میرے مالک تو بالادست ہے اور میں زیردست ہوں ایک زیر دست پر  سوائے بالادست کے کون رحم کرے گا</a:t>
            </a:r>
            <a:endParaRPr lang="en-US" sz="40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403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मेरे मौला मेरे मालिक! तू ग़ालिब है और मैं मग़लूब और मग़लूब पर ग़ालिब के अलावा कौन रहम कर सकता है।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4403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4404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مَوْلاَيَ يَا مَوْلاَيَ أَنْتَ الرَّبُّ وَ أَنَا الْمَرْبُوبُ وَ هَلْ يَرْحَمُ الْمَرْبُوبَ إِلاَّ الرَّبُ‏ 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My Lord, O my Lord, You are the </a:t>
            </a:r>
            <a:r>
              <a:rPr lang="en-US" sz="2800" b="1" kern="1200" dirty="0" err="1">
                <a:ea typeface="MS Mincho" pitchFamily="49" charset="-128"/>
              </a:rPr>
              <a:t>Nourisher</a:t>
            </a:r>
            <a:r>
              <a:rPr lang="en-US" sz="2800" b="1" kern="1200" dirty="0">
                <a:ea typeface="MS Mincho" pitchFamily="49" charset="-128"/>
              </a:rPr>
              <a:t> and I am the nourished.  Who else can be merciful to the nourished except the </a:t>
            </a:r>
            <a:r>
              <a:rPr lang="en-US" sz="2800" b="1" kern="1200" dirty="0" err="1">
                <a:ea typeface="MS Mincho" pitchFamily="49" charset="-128"/>
              </a:rPr>
              <a:t>Nourisher</a:t>
            </a:r>
            <a:r>
              <a:rPr lang="en-US" sz="2800" b="1" kern="1200" dirty="0">
                <a:ea typeface="MS Mincho" pitchFamily="49" charset="-128"/>
              </a:rPr>
              <a:t>?</a:t>
            </a:r>
          </a:p>
        </p:txBody>
      </p:sp>
      <p:sp>
        <p:nvSpPr>
          <p:cNvPr id="4506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mawlaaya yaa mawlaaya antar rabbu wa anal marboobu wa hal yarh’amul marbooba illar rabb</a:t>
            </a:r>
            <a:endParaRPr lang="fi-FI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4506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میرے حاکم اے میرے حاکم تو پروردگارہے اور میں پروردہ ہوں اک پروردہ پر سوائے پروردگار  کے کون رحم کرے گا</a:t>
            </a:r>
            <a:endParaRPr lang="en-US" sz="40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506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मेरे मौला मेरे मालिक! तू पालने वाला है और मैं परवरिश पाने वाला और परवरिश पाने वाले पर पालने वाले के अलावा कौन रहम कर सकता है।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4506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4506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مَوْلاَيَ يَا مَوْلاَيَ أَنْتَ الْمُتَكَبِّرُ وَ أَنَا الْخَاشِعُ وَ هَلْ يَرْحَمُ الْخَاشِعَ إِلاَّ الْمُتَكَبِّرُ 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098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My Lord, O my Lord, You are the High-handed and I am the humble.  Who else can be merciful to the humble except the High-handed?</a:t>
            </a:r>
          </a:p>
        </p:txBody>
      </p:sp>
      <p:sp>
        <p:nvSpPr>
          <p:cNvPr id="4608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mawlaaya yaa mawlaaya antal mutakabbiru wa anal khaashi-u’ wa hal yarh’amul kaashi-a’ illal mutakabbir</a:t>
            </a:r>
            <a:endParaRPr lang="fi-FI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46085" name="Rectangle 15"/>
          <p:cNvSpPr>
            <a:spLocks noChangeArrowheads="1"/>
          </p:cNvSpPr>
          <p:nvPr/>
        </p:nvSpPr>
        <p:spPr bwMode="auto">
          <a:xfrm>
            <a:off x="304800" y="42672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میرے والی اے میرے والی توصاحب کبریائی ہے اور میں عاجزی کرنے والا ہوں عاجزی کرنے والے پر  سوائے صاحب کبریائی کے کون رحم کرے گا</a:t>
            </a:r>
            <a:endParaRPr lang="en-US" sz="40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6086" name="Rectangle 16"/>
          <p:cNvSpPr>
            <a:spLocks noChangeArrowheads="1"/>
          </p:cNvSpPr>
          <p:nvPr/>
        </p:nvSpPr>
        <p:spPr bwMode="auto">
          <a:xfrm>
            <a:off x="0" y="5257800"/>
            <a:ext cx="9220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मेरे मौला मेरे मालिक! तू साहेबे किब्रियाई है और मैं ख़ौफ ज़दा व आजिज़ और खौफ़ज़दा व आजिज़ पर साहेबे किब्रियाई के अलावा कौन रहम कर सकता है।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460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4608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مَوْلاَيَ يَا مَوْلاَيَ ارْحَمْنِي بِرَحْمَتِكَ 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My Lord, O my Lord, have mercy on me by Your Kindness,</a:t>
            </a:r>
          </a:p>
        </p:txBody>
      </p:sp>
      <p:sp>
        <p:nvSpPr>
          <p:cNvPr id="4710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mawlaaya yaa mawlaaya arh’amnee birah’matika</a:t>
            </a:r>
            <a:endParaRPr lang="fi-FI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4710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میرے مولا اے میرے مولا مجھ پر رحم کر اپنی رحمت سے</a:t>
            </a:r>
            <a:endParaRPr lang="en-US" sz="40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711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मेरे मौला मेरे मालिक! अपनी रहमत कामेला से मेरे हाल पर रह्म फरमा 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4711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4711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وَ ارْضَ عَنِّي بِجُودِكَ وَ كَرَمِكَ وَ فَضْلِكَ‏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be pleased with me by Your Generosity and Your Magnanimity and Your Grace.</a:t>
            </a:r>
          </a:p>
        </p:txBody>
      </p:sp>
      <p:sp>
        <p:nvSpPr>
          <p:cNvPr id="4813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warz”a a’nnee bijoodika wa karamika wa faz”lika</a:t>
            </a:r>
            <a:endParaRPr lang="fi-FI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4813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 اور مجھ سے راضی ہو اپنی عطا اور  سخاوت کے ساتھ اور اپنے فضل سے</a:t>
            </a:r>
            <a:endParaRPr lang="en-US" sz="40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813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अपने जूद व करम व फ़ज़्ल व एहसान से मुझ से राज़ी हो जा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4813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4813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يَا ذَا الْجُودِ وَ الْإِحْسَانِ وَ الطَّوْلِ وَ الاِمْتِنَانِ 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the Generous, and Beneficent, O the Almighty and the Benefactor,</a:t>
            </a:r>
          </a:p>
        </p:txBody>
      </p:sp>
      <p:sp>
        <p:nvSpPr>
          <p:cNvPr id="4915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yaa d’al joodi wal ih’saani wat’t’ooli wal imtinaani</a:t>
            </a:r>
            <a:endParaRPr lang="fi-FI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4915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اے صاحب عطا صاحب مروت صاحب سخاوت صاحب احسان </a:t>
            </a:r>
            <a:endParaRPr lang="en-US" sz="40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915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ऐ साहबे जूद व एहसान और ऐ मालिके अतिया व इनआम 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4915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4916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بِرَحْمَتِكَ يَا أَرْحَمَ الرَّاحِمِين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by Your Mercy, O the Most Kind.</a:t>
            </a:r>
          </a:p>
        </p:txBody>
      </p:sp>
      <p:sp>
        <p:nvSpPr>
          <p:cNvPr id="5018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birah’matika yaa arh’amar raaha’imeen</a:t>
            </a:r>
            <a:endParaRPr lang="fi-FI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018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اپنی رحمت  کے واسطے سے اے سب سے زیادہ رحم والے۔</a:t>
            </a:r>
            <a:endParaRPr lang="en-US" sz="40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018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तेरी रहमत का सहारा है ऐ सब से ज़्यादा रहम करने वाले।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5018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018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dirty="0">
                <a:latin typeface="Attari_Quran" pitchFamily="2" charset="-78"/>
                <a:ea typeface="+mn-ea"/>
                <a:cs typeface="Attari_Quran" pitchFamily="2" charset="-78"/>
              </a:rPr>
              <a:t>اَللَّهُمَّ صَلِّ عَلَى مُحَمَّدٍ وَ آلِ مُحَمَّد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O' </a:t>
            </a:r>
            <a:r>
              <a:rPr lang="en-US" sz="2800" b="1" kern="1200" dirty="0" err="1">
                <a:ea typeface="MS Mincho" pitchFamily="49" charset="-128"/>
              </a:rPr>
              <a:t>Allāh</a:t>
            </a:r>
            <a:r>
              <a:rPr lang="en-US" sz="2800" b="1" kern="1200" dirty="0">
                <a:ea typeface="MS Mincho" pitchFamily="49" charset="-128"/>
              </a:rPr>
              <a:t> send Your blessings on Muhammad</a:t>
            </a:r>
          </a:p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5120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4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5120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اے الله! رحمت فرما محمد وآل</a:t>
            </a:r>
            <a:r>
              <a:rPr lang="en-US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)</a:t>
            </a:r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ع</a:t>
            </a:r>
            <a:r>
              <a:rPr lang="en-US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(</a:t>
            </a:r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 محمد پر </a:t>
            </a:r>
          </a:p>
        </p:txBody>
      </p:sp>
      <p:sp>
        <p:nvSpPr>
          <p:cNvPr id="5120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ऐ अल्लाह मुहम्मद और आले मुहम्मद पर अपनी सलामती रख़ </a:t>
            </a:r>
          </a:p>
        </p:txBody>
      </p:sp>
      <p:sp>
        <p:nvSpPr>
          <p:cNvPr id="5120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120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>
                <a:latin typeface="Attari_Quran" pitchFamily="2" charset="-78"/>
                <a:ea typeface="+mn-ea"/>
                <a:cs typeface="Attari_Quran" pitchFamily="2" charset="-78"/>
              </a:rPr>
              <a:t>إِلاَّ مَنْ أَتَى اللَّهَ بِقَلْبٍ سَلِيمٍ‏ 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i="1" kern="1200" dirty="0">
                <a:ea typeface="MS Mincho" pitchFamily="49" charset="-128"/>
              </a:rPr>
              <a:t>and only that person will benefit who will come with a pure heart. (26:88)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400" b="1" i="1">
                <a:solidFill>
                  <a:srgbClr val="000066"/>
                </a:solidFill>
                <a:ea typeface="MS Mincho" pitchFamily="49" charset="-128"/>
              </a:rPr>
              <a:t> illaa man atallaaha biqalbin saleem</a:t>
            </a:r>
          </a:p>
        </p:txBody>
      </p:sp>
      <p:sp>
        <p:nvSpPr>
          <p:cNvPr id="614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 سوائے اسکے جو خدا کے حضور پاک دل لے کے آئے</a:t>
            </a:r>
            <a:endParaRPr lang="en-US" sz="40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15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जब तक इंसान क़ल्बे सलीम के साथ तेरी बारगाह में हाज़िर न हो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615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15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2227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2228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42672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  <p:sp>
        <p:nvSpPr>
          <p:cNvPr id="52229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 smtClean="0">
                <a:solidFill>
                  <a:srgbClr val="FFFF00"/>
                </a:solidFill>
              </a:rPr>
              <a:t>Please recite  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Sūrat al-Fātiḥah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for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ALL MARHUMEEN</a:t>
            </a:r>
            <a:br>
              <a:rPr lang="en-US" sz="6000" b="1" smtClean="0">
                <a:solidFill>
                  <a:srgbClr val="FFFF00"/>
                </a:solidFill>
              </a:rPr>
            </a:br>
            <a:endParaRPr lang="en-GB" sz="6000" b="1" smtClean="0">
              <a:solidFill>
                <a:srgbClr val="FFFF00"/>
              </a:solidFill>
            </a:endParaRPr>
          </a:p>
        </p:txBody>
      </p:sp>
      <p:sp>
        <p:nvSpPr>
          <p:cNvPr id="52230" name="Rectangle 5"/>
          <p:cNvSpPr>
            <a:spLocks noChangeArrowheads="1"/>
          </p:cNvSpPr>
          <p:nvPr/>
        </p:nvSpPr>
        <p:spPr bwMode="auto">
          <a:xfrm>
            <a:off x="136525" y="5741988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Sura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Fatiha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.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>
                <a:latin typeface="Attari_Quran" pitchFamily="2" charset="-78"/>
                <a:ea typeface="+mn-ea"/>
                <a:cs typeface="Attari_Quran" pitchFamily="2" charset="-78"/>
              </a:rPr>
              <a:t>وَ أَسْأَلُكَ الْأَمَانَ يَوْمَ يَعَضُّ الظَّالِمُ عَلَى يَدَيْهِ يَقُولُ 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I am asking for your protection against the day when a wrong doer will be biting the back of his hands in regret and will be saying,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wa as-alukal amaana yawma ya-a’z”z”uz’ z’aalimu a’laa yadayhi ya qoolu</a:t>
            </a:r>
            <a:endParaRPr lang="fi-FI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17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میں اس روز پناہ چاہتا ہوں جب ظالم اپنے ہاتھوں کو چباتے ہوئے کہے گا </a:t>
            </a:r>
          </a:p>
        </p:txBody>
      </p:sp>
      <p:sp>
        <p:nvSpPr>
          <p:cNvPr id="717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और मैं तेरी अमान चाहता हूं उस दन से जब ज़ालिम अपने हाथ काटेंगे</a:t>
            </a:r>
          </a:p>
          <a:p>
            <a:pPr algn="ctr"/>
            <a:r>
              <a:rPr lang="hi-IN" sz="2400" b="1">
                <a:solidFill>
                  <a:srgbClr val="000066"/>
                </a:solidFill>
              </a:rPr>
              <a:t>और कहेंगे </a:t>
            </a:r>
          </a:p>
        </p:txBody>
      </p:sp>
      <p:sp>
        <p:nvSpPr>
          <p:cNvPr id="717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717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>
                <a:latin typeface="Attari_Quran" pitchFamily="2" charset="-78"/>
                <a:ea typeface="+mn-ea"/>
                <a:cs typeface="Attari_Quran" pitchFamily="2" charset="-78"/>
              </a:rPr>
              <a:t> يَا لَيْتَنِي اتَّخَذْتُ مَعَ الرَّسُولِ سَبِيلاً 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i="1" kern="1200" dirty="0" smtClean="0">
                <a:ea typeface="MS Mincho" pitchFamily="49" charset="-128"/>
              </a:rPr>
              <a:t>“Oh </a:t>
            </a:r>
            <a:r>
              <a:rPr lang="en-US" sz="2800" b="1" i="1" kern="1200" dirty="0">
                <a:ea typeface="MS Mincho" pitchFamily="49" charset="-128"/>
              </a:rPr>
              <a:t>I wish I had chosen the way chosen by the Prophet (of </a:t>
            </a:r>
            <a:r>
              <a:rPr lang="en-US" sz="2800" b="1" i="1" kern="1200" dirty="0" err="1">
                <a:ea typeface="MS Mincho" pitchFamily="49" charset="-128"/>
              </a:rPr>
              <a:t>Alláh</a:t>
            </a:r>
            <a:r>
              <a:rPr lang="en-US" sz="2800" b="1" i="1" kern="1200" dirty="0">
                <a:ea typeface="MS Mincho" pitchFamily="49" charset="-128"/>
              </a:rPr>
              <a:t>).” (25:27)</a:t>
            </a:r>
          </a:p>
        </p:txBody>
      </p:sp>
      <p:sp>
        <p:nvSpPr>
          <p:cNvPr id="819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yaa laytanittakhad’tu ma-a’rrasooli sabeelaa</a:t>
            </a:r>
          </a:p>
        </p:txBody>
      </p:sp>
      <p:sp>
        <p:nvSpPr>
          <p:cNvPr id="819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ہاے افسوس کہ میں نے رسول(ص) کا راستہ اختیار کیا ہوتا‘</a:t>
            </a:r>
          </a:p>
        </p:txBody>
      </p:sp>
      <p:sp>
        <p:nvSpPr>
          <p:cNvPr id="819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कि काश हम ने पैग़ंबर के साथ रास्ता इख्तेयार कर लिया होता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819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20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>
                <a:latin typeface="Attari_Quran" pitchFamily="2" charset="-78"/>
                <a:ea typeface="+mn-ea"/>
                <a:cs typeface="Attari_Quran" pitchFamily="2" charset="-78"/>
              </a:rPr>
              <a:t>وَ أَسْأَلُكَ الْأَمَانَ يَوْمَ يُعْرَفُ الْمُجْرِمُونَ بِسِيمَاهُمْ 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I am asking you for your protection against the Day when sinners will be known by their faces,</a:t>
            </a:r>
          </a:p>
        </p:txBody>
      </p:sp>
      <p:sp>
        <p:nvSpPr>
          <p:cNvPr id="922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wa as-alukal amaana yawma yu’-raful mujrimoona biseemaahum </a:t>
            </a:r>
            <a:endParaRPr lang="fi-FI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22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میں  اس روز تیری پناہ چاہتا ہوں جب گناہگار اپنے چہروں سے پہچانے جائیں گے</a:t>
            </a:r>
          </a:p>
        </p:txBody>
      </p:sp>
      <p:sp>
        <p:nvSpPr>
          <p:cNvPr id="922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और पनाह चाहता हूं उस दन से जब मुजिरमों को उनकी निशानियों से पहचान लिया जाएगा 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922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22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6600" kern="1200" dirty="0">
                <a:latin typeface="Attari_Quran" pitchFamily="2" charset="-78"/>
                <a:ea typeface="+mn-ea"/>
                <a:cs typeface="Attari_Quran" pitchFamily="2" charset="-78"/>
              </a:rPr>
              <a:t> فَيُؤْخَذُ بِالنَّوَاصِي وَ الْأَقْدَامِ‏ </a:t>
            </a:r>
            <a:endParaRPr lang="en-US" sz="6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i="1" kern="1200" dirty="0">
                <a:ea typeface="MS Mincho" pitchFamily="49" charset="-128"/>
              </a:rPr>
              <a:t>and will be taken by their hair and feet. (55:41)</a:t>
            </a:r>
          </a:p>
        </p:txBody>
      </p:sp>
      <p:sp>
        <p:nvSpPr>
          <p:cNvPr id="1024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400" b="1" i="1">
                <a:solidFill>
                  <a:srgbClr val="000066"/>
                </a:solidFill>
                <a:ea typeface="MS Mincho" pitchFamily="49" charset="-128"/>
              </a:rPr>
              <a:t>fayoo-khad’u bin nawaas’ee wal aqdaam</a:t>
            </a:r>
            <a:endParaRPr lang="fi-FI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024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 اور ان کو بالوں اور پیروں کی طرف سے پکڑا جائے گا</a:t>
            </a:r>
            <a:endParaRPr lang="en-US" sz="40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024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400" b="1">
                <a:solidFill>
                  <a:srgbClr val="000066"/>
                </a:solidFill>
              </a:rPr>
              <a:t>और पेशिनयों और पैरों से गिरिफ्त में ले लिया जाएगा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1024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مناجأة أمير المؤمنين علي بن أبي طالب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) </a:t>
            </a:r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ع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(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024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Munajaat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15244</TotalTime>
  <Words>4998</Words>
  <Application>Microsoft Office PowerPoint</Application>
  <PresentationFormat>On-screen Show (4:3)</PresentationFormat>
  <Paragraphs>359</Paragraphs>
  <Slides>50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7" baseType="lpstr">
      <vt:lpstr>Alvi Nastaleeq</vt:lpstr>
      <vt:lpstr>Arial</vt:lpstr>
      <vt:lpstr>Attari_Quran</vt:lpstr>
      <vt:lpstr>Calibri</vt:lpstr>
      <vt:lpstr>MS Mincho</vt:lpstr>
      <vt:lpstr>Trebuchet MS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اَللَّهُمَّ إِنِّي أَسْأَلُكَ الْأَمَانَ يَوْمَ لاَ يَنْفَعُ مَالٌ وَ لاَ بَنُونَ </vt:lpstr>
      <vt:lpstr>إِلاَّ مَنْ أَتَى اللَّهَ بِقَلْبٍ سَلِيمٍ‏ </vt:lpstr>
      <vt:lpstr>وَ أَسْأَلُكَ الْأَمَانَ يَوْمَ يَعَضُّ الظَّالِمُ عَلَى يَدَيْهِ يَقُولُ </vt:lpstr>
      <vt:lpstr> يَا لَيْتَنِي اتَّخَذْتُ مَعَ الرَّسُولِ سَبِيلاً </vt:lpstr>
      <vt:lpstr>وَ أَسْأَلُكَ الْأَمَانَ يَوْمَ يُعْرَفُ الْمُجْرِمُونَ بِسِيمَاهُمْ </vt:lpstr>
      <vt:lpstr> فَيُؤْخَذُ بِالنَّوَاصِي وَ الْأَقْدَامِ‏ </vt:lpstr>
      <vt:lpstr>وَ أَسْأَلُكَ الْأَمَانَ يَوْمَ لاَ يَجْزِي وَالِدٌ عَنْ وَلَدِهِ </vt:lpstr>
      <vt:lpstr> وَ لاَ مَوْلُودٌ هُوَ جَازٍ عَنْ وَالِدِهِ شَيْئًا  إِنَّ وَعْدَ اللَّهِ حَقٌ‏ </vt:lpstr>
      <vt:lpstr>وَ أَسْأَلُكَ الْأَمَانَ يَوْمَ لاَ يَنْفَعُ الظَّالِمِينَ مَعْذِرَتُهُمْ </vt:lpstr>
      <vt:lpstr> وَ لَهُمُ اللَّعْنَةُ وَ لَهُمْ سُوءُ الدَّارِ </vt:lpstr>
      <vt:lpstr>وَ أَسْأَلُكَ الْأَمَانَ يَوْمَ لاَ تَمْلِكُ نَفْسٌ لِنَفْسٍ شَيْئًا </vt:lpstr>
      <vt:lpstr> وَ الْأَمْرُ يَوْمَئِذٍ لِلَّهِ‏ </vt:lpstr>
      <vt:lpstr>وَ أَسْأَلُكَ الْأَمَانَ يَوْمَ يَفِرُّ الْمَرْءُ مِنْ أَخِيهِ وَ أُمِّهِ وَ أَبِيهِ </vt:lpstr>
      <vt:lpstr> وَ صَاحِبَتِهِ وَ بَنِيهِ‏ لِكُلِّ امْرِى‏ءٍ مِنْهُمْ يَوْمَئِذٍ شَأْنٌ يُغْنِيهِ‏ </vt:lpstr>
      <vt:lpstr>وَ أَسْأَلُكَ الْأَمَانَ يَوْمَ يَوَدُّ الْمُجْرِمُ لَوْ يَفْتَدِي مِنْ عَذَابِ يَوْمِئِذٍ بِبَنِيهِ </vt:lpstr>
      <vt:lpstr> وَ صَاحِبَتِهِ وَ أَخِيهِ‏ وَ فَصِيلَتِهِ الَّتِي تُؤْوِيهِ </vt:lpstr>
      <vt:lpstr> وَ مَنْ فِي الْأَرْضِ جَمِيعاً ثُمَّ يُنْجِيهِ </vt:lpstr>
      <vt:lpstr> كَلاَّ إِنَّهَا لَظَى نَزَّاعَةً لِلشَّوَى‏ </vt:lpstr>
      <vt:lpstr>مَوْلاَيَ يَا مَوْلاَيَ أَنْتَ الْمَوْلَى وَ أَنَا الْعَبْدُ وَ هَلْ يَرْحَمُ الْعَبْدَ إِلاَّ الْمَوْلَى‏ </vt:lpstr>
      <vt:lpstr>مَوْلاَيَ يَا مَوْلاَيَ أَنْتَ الْمَالِكُ وَ أَنَا الْمَمْلُوكُ وَ هَلْ يَرْحَمُ الْمَمْلُوكَ إِلاَّ الْمَالِكُ‏ </vt:lpstr>
      <vt:lpstr>مَوْلاَيَ يَا مَوْلاَيَ أَنْتَ الْعَزِيزُ وَ أَنَا الذَّلِيلُ وَ هَلْ يَرْحَمُ الذَّلِيلَ إِلاَّ الْعَزِيزُ </vt:lpstr>
      <vt:lpstr>مَوْلاَيَ يَا مَوْلاَيَ أَنْتَ الْخَالِقُ وَ أَنَا الْمَخْلُوقُ وَ هَلْ يَرْحَمُ الْمَخْلُوقَ إِلاَّ الْخَالِقُ‏ </vt:lpstr>
      <vt:lpstr>مَوْلاَيَ يَا مَوْلاَيَ أَنْتَ الْعَظِيمُ وَ أَنَا الْحَقِيرُ وَ هَلْ يَرْحَمُ الْحَقِيرَ إِلاَّ الْعَظِيمُ‏ </vt:lpstr>
      <vt:lpstr>مَوْلاَيَ يَا مَوْلاَيَ أَنْتَ الْقَوِيُّ وَ أَنَا الضَّعِيفُ وَ هَلْ يَرْحَمُ الضَّعِيفَ إِلاَّ الْقَوِيُ‏ </vt:lpstr>
      <vt:lpstr>مَوْلاَيَ يَا مَوْلاَيَ أَنْتَ الْغَنِيُّ وَ أَنَا الْفَقِيرُ وَ هَلْ يَرْحَمُ الْفَقِيرَ إِلاَّ الْغَنِيُ‏ </vt:lpstr>
      <vt:lpstr>مَوْلاَيَ يَا مَوْلاَيَ أَنْتَ الْمُعْطِي وَ أَنَا السَّائِلُ وَ هَلْ يَرْحَمُ السَّائِلَ إِلاَّ الْمُعْطِي‏ </vt:lpstr>
      <vt:lpstr>مَوْلاَيَ يَا مَوْلاَيَ أَنْتَ الْحَيُّ وَ أَنَا الْمَيِّتُ وَ هَلْ يَرْحَمُ الْمَيِّتَ إِلاَّ الْحَيُ‏ </vt:lpstr>
      <vt:lpstr>مَوْلاَيَ يَا مَوْلاَيَ أَنْتَ الْبَاقِي وَ أَنَا الْفَانِي وَ هَلْ يَرْحَمُ الْفَانِيَ إِلاَّ الْبَاقِي‏ </vt:lpstr>
      <vt:lpstr>مَوْلاَيَ يَا مَوْلاَيَ أَنْتَ الدَّائِمُ وَ أَنَا الزَّائِلُ وَ هَلْ يَرْحَمُ الزَّائِلَ إِلاَّ الدَّائِمُ‏ </vt:lpstr>
      <vt:lpstr>مَوْلاَيَ يَا مَوْلاَيَ أَنْتَ الرَّازِقُ وَ أَنَا الْمَرْزُوقُ وَ هَلْ يَرْحَمُ الْمَرْزُوقَ إِلاَّ الرَّازِقُ‏ </vt:lpstr>
      <vt:lpstr>مَوْلاَيَ يَا مَوْلاَيَ أَنْتَ الْجَوَادُ وَ أَنَا الْبَخِيلُ وَ هَلْ يَرْحَمُ الْبَخِيلَ إِلاَّ الْجَوَادُ </vt:lpstr>
      <vt:lpstr>مَوْلاَيَ يَا مَوْلاَيَ أَنْتَ الْمُعَافِي وَ أَنَا الْمُبْتَلَى وَ هَلْ يَرْحَمُ الْمُبْتَلَى إِلاَّ الْمُعَافِي‏ </vt:lpstr>
      <vt:lpstr>مَوْلاَيَ يَا مَوْلاَيَ أَنْتَ الْكَبِيرُ وَ أَنَا الصَّغِيرُ وَ هَلْ يَرْحَمُ الصَّغِيرَ إِلاَّ الْكَبِيرُ </vt:lpstr>
      <vt:lpstr>مَوْلاَيَ يَا مَوْلاَيَ أَنْتَ الْهَادِي وَ أَنَا الضَّالُّ وَ هَلْ يَرْحَمُ الضَّالَّ إِلاَّ الْهَادِي‏ </vt:lpstr>
      <vt:lpstr>مَوْلاَيَ يَا مَوْلاَيَ أَنْتَ الرَّحْمَنُ وَ أَنَا الْمَرْحُومُ وَ هَلْ يَرْحَمُ الْمَرْحُومَ إِلاَّ الرَّحْمَنُ‏ </vt:lpstr>
      <vt:lpstr>مَوْلاَيَ يَا مَوْلاَيَ أَنْتَ السُّلْطَانُ وَ أَنَا الْمُمْتَحَنُ وَ هَلْ يَرْحَمُ الْمُمْتَحَنَ إِلاَّ السُّلْطَانُ‏ </vt:lpstr>
      <vt:lpstr>مَوْلاَيَ يَا مَوْلاَيَ أَنْتَ الدَّلِيلُ وَ أَنَا الْمُتَحَيِّرُ وَ هَلْ يَرْحَمُ الْمُتَحَيِّرَ إِلاَّ الدَّلِيلُ‏ </vt:lpstr>
      <vt:lpstr>مَوْلاَيَ يَا مَوْلاَيَ أَنْتَ الْغَفُورُ وَ أَنَا الْمُذْنِبُ وَ هَلْ يَرْحَمُ الْمُذْنِبَ إِلاَّ الْغَفُورُ </vt:lpstr>
      <vt:lpstr>مَوْلاَيَ يَا مَوْلاَيَ أَنْتَ الْغَالِبُ وَ أَنَا الْمَغْلُوبُ وَ هَلْ يَرْحَمُ الْمَغْلُوبَ إِلاَّ الْغَالِبُ‏ </vt:lpstr>
      <vt:lpstr>مَوْلاَيَ يَا مَوْلاَيَ أَنْتَ الرَّبُّ وَ أَنَا الْمَرْبُوبُ وَ هَلْ يَرْحَمُ الْمَرْبُوبَ إِلاَّ الرَّبُ‏ </vt:lpstr>
      <vt:lpstr>مَوْلاَيَ يَا مَوْلاَيَ أَنْتَ الْمُتَكَبِّرُ وَ أَنَا الْخَاشِعُ وَ هَلْ يَرْحَمُ الْخَاشِعَ إِلاَّ الْمُتَكَبِّرُ </vt:lpstr>
      <vt:lpstr>مَوْلاَيَ يَا مَوْلاَيَ ارْحَمْنِي بِرَحْمَتِكَ </vt:lpstr>
      <vt:lpstr> وَ ارْضَ عَنِّي بِجُودِكَ وَ كَرَمِكَ وَ فَضْلِكَ‏</vt:lpstr>
      <vt:lpstr>يَا ذَا الْجُودِ وَ الْإِحْسَانِ وَ الطَّوْلِ وَ الاِمْتِنَانِ </vt:lpstr>
      <vt:lpstr> بِرَحْمَتِكَ يَا أَرْحَمَ الرَّاحِمِين</vt:lpstr>
      <vt:lpstr>اَللَّهُمَّ صَلِّ عَلَى مُحَمَّدٍ وَ آلِ مُحَمَّد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Rehan Ali Lotlikar</cp:lastModifiedBy>
  <cp:revision>273</cp:revision>
  <cp:lastPrinted>1601-01-01T00:00:00Z</cp:lastPrinted>
  <dcterms:created xsi:type="dcterms:W3CDTF">1601-01-01T00:00:00Z</dcterms:created>
  <dcterms:modified xsi:type="dcterms:W3CDTF">2021-04-09T19:29:50Z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