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0.6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notesMasterIdLst>
    <p:notesMasterId r:id="rId2"/>
  </p:notesMasterIdLst>
  <p:sldIdLst>
    <p:sldId id="3283" r:id="rId3"/>
    <p:sldId id="3418" r:id="rId4"/>
    <p:sldId id="3419" r:id="rId5"/>
    <p:sldId id="3421" r:id="rId6"/>
    <p:sldId id="3423" r:id="rId7"/>
    <p:sldId id="3424" r:id="rId8"/>
    <p:sldId id="3425" r:id="rId9"/>
    <p:sldId id="3426" r:id="rId10"/>
    <p:sldId id="3427" r:id="rId11"/>
    <p:sldId id="3428" r:id="rId12"/>
    <p:sldId id="3429" r:id="rId13"/>
    <p:sldId id="3430" r:id="rId14"/>
    <p:sldId id="3431" r:id="rId15"/>
    <p:sldId id="3432" r:id="rId16"/>
    <p:sldId id="3433" r:id="rId17"/>
    <p:sldId id="3434" r:id="rId18"/>
    <p:sldId id="3435" r:id="rId19"/>
    <p:sldId id="3436" r:id="rId20"/>
    <p:sldId id="3437" r:id="rId21"/>
    <p:sldId id="3438" r:id="rId22"/>
    <p:sldId id="3439" r:id="rId23"/>
    <p:sldId id="3440" r:id="rId24"/>
    <p:sldId id="3441" r:id="rId25"/>
    <p:sldId id="3442" r:id="rId26"/>
    <p:sldId id="3443" r:id="rId27"/>
    <p:sldId id="3444" r:id="rId28"/>
    <p:sldId id="3445" r:id="rId29"/>
    <p:sldId id="3446" r:id="rId30"/>
    <p:sldId id="3447" r:id="rId31"/>
    <p:sldId id="3448" r:id="rId32"/>
    <p:sldId id="3449" r:id="rId33"/>
    <p:sldId id="3450" r:id="rId34"/>
    <p:sldId id="3451" r:id="rId35"/>
    <p:sldId id="3452" r:id="rId36"/>
    <p:sldId id="3453" r:id="rId37"/>
    <p:sldId id="3454" r:id="rId38"/>
    <p:sldId id="3455" r:id="rId39"/>
    <p:sldId id="3456" r:id="rId40"/>
    <p:sldId id="3457" r:id="rId41"/>
    <p:sldId id="3458" r:id="rId42"/>
    <p:sldId id="3459" r:id="rId43"/>
    <p:sldId id="3460" r:id="rId44"/>
    <p:sldId id="3461" r:id="rId45"/>
    <p:sldId id="3462" r:id="rId46"/>
    <p:sldId id="3463" r:id="rId47"/>
    <p:sldId id="3464" r:id="rId48"/>
    <p:sldId id="3465" r:id="rId49"/>
    <p:sldId id="3466" r:id="rId50"/>
    <p:sldId id="3467" r:id="rId51"/>
    <p:sldId id="3468" r:id="rId52"/>
    <p:sldId id="3469" r:id="rId53"/>
    <p:sldId id="3470" r:id="rId54"/>
    <p:sldId id="3471" r:id="rId55"/>
    <p:sldId id="3472" r:id="rId56"/>
    <p:sldId id="3473" r:id="rId57"/>
    <p:sldId id="3474" r:id="rId58"/>
    <p:sldId id="3475" r:id="rId59"/>
    <p:sldId id="3476" r:id="rId60"/>
    <p:sldId id="3477" r:id="rId61"/>
    <p:sldId id="3478" r:id="rId62"/>
    <p:sldId id="3479" r:id="rId63"/>
    <p:sldId id="3480" r:id="rId64"/>
    <p:sldId id="3481" r:id="rId65"/>
    <p:sldId id="3482" r:id="rId66"/>
    <p:sldId id="3483" r:id="rId67"/>
    <p:sldId id="3484" r:id="rId68"/>
    <p:sldId id="3485" r:id="rId69"/>
    <p:sldId id="3486" r:id="rId70"/>
    <p:sldId id="3487" r:id="rId71"/>
    <p:sldId id="3488" r:id="rId72"/>
    <p:sldId id="3422" r:id="rId73"/>
    <p:sldId id="3415" r:id="rId74"/>
  </p:sldIdLst>
  <p:sldSz cx="9144000" cy="6858000" type="screen4x3"/>
  <p:notesSz cx="6400800" cy="8686800"/>
  <p:custDataLst>
    <p:tags r:id="rId7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modifyVerifier cryptProviderType="rsaFull" cryptAlgorithmClass="hash" cryptAlgorithmType="typeAny" cryptAlgorithmSid="4" spinCount="100000" saltData="Fw8kuDkgAGh2l6VbP8FxUg==" hashData="VtDNsx0a1rJy4kiNkTNm+JMZbrs="/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04" autoAdjust="0"/>
  </p:normalViewPr>
  <p:slideViewPr>
    <p:cSldViewPr>
      <p:cViewPr>
        <p:scale>
          <a:sx n="60" d="100"/>
          <a:sy n="60" d="100"/>
        </p:scale>
        <p:origin x="-1110" y="-516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8028800" cy="780288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slide" Target="slides/slide19.xml" /><Relationship Id="rId22" Type="http://schemas.openxmlformats.org/officeDocument/2006/relationships/slide" Target="slides/slide20.xml" /><Relationship Id="rId23" Type="http://schemas.openxmlformats.org/officeDocument/2006/relationships/slide" Target="slides/slide21.xml" /><Relationship Id="rId24" Type="http://schemas.openxmlformats.org/officeDocument/2006/relationships/slide" Target="slides/slide22.xml" /><Relationship Id="rId25" Type="http://schemas.openxmlformats.org/officeDocument/2006/relationships/slide" Target="slides/slide23.xml" /><Relationship Id="rId26" Type="http://schemas.openxmlformats.org/officeDocument/2006/relationships/slide" Target="slides/slide24.xml" /><Relationship Id="rId27" Type="http://schemas.openxmlformats.org/officeDocument/2006/relationships/slide" Target="slides/slide25.xml" /><Relationship Id="rId28" Type="http://schemas.openxmlformats.org/officeDocument/2006/relationships/slide" Target="slides/slide26.xml" /><Relationship Id="rId29" Type="http://schemas.openxmlformats.org/officeDocument/2006/relationships/slide" Target="slides/slide27.xml" /><Relationship Id="rId3" Type="http://schemas.openxmlformats.org/officeDocument/2006/relationships/slide" Target="slides/slide1.xml" /><Relationship Id="rId30" Type="http://schemas.openxmlformats.org/officeDocument/2006/relationships/slide" Target="slides/slide28.xml" /><Relationship Id="rId31" Type="http://schemas.openxmlformats.org/officeDocument/2006/relationships/slide" Target="slides/slide29.xml" /><Relationship Id="rId32" Type="http://schemas.openxmlformats.org/officeDocument/2006/relationships/slide" Target="slides/slide30.xml" /><Relationship Id="rId33" Type="http://schemas.openxmlformats.org/officeDocument/2006/relationships/slide" Target="slides/slide31.xml" /><Relationship Id="rId34" Type="http://schemas.openxmlformats.org/officeDocument/2006/relationships/slide" Target="slides/slide32.xml" /><Relationship Id="rId35" Type="http://schemas.openxmlformats.org/officeDocument/2006/relationships/slide" Target="slides/slide33.xml" /><Relationship Id="rId36" Type="http://schemas.openxmlformats.org/officeDocument/2006/relationships/slide" Target="slides/slide34.xml" /><Relationship Id="rId37" Type="http://schemas.openxmlformats.org/officeDocument/2006/relationships/slide" Target="slides/slide35.xml" /><Relationship Id="rId38" Type="http://schemas.openxmlformats.org/officeDocument/2006/relationships/slide" Target="slides/slide36.xml" /><Relationship Id="rId39" Type="http://schemas.openxmlformats.org/officeDocument/2006/relationships/slide" Target="slides/slide37.xml" /><Relationship Id="rId4" Type="http://schemas.openxmlformats.org/officeDocument/2006/relationships/slide" Target="slides/slide2.xml" /><Relationship Id="rId40" Type="http://schemas.openxmlformats.org/officeDocument/2006/relationships/slide" Target="slides/slide38.xml" /><Relationship Id="rId41" Type="http://schemas.openxmlformats.org/officeDocument/2006/relationships/slide" Target="slides/slide39.xml" /><Relationship Id="rId42" Type="http://schemas.openxmlformats.org/officeDocument/2006/relationships/slide" Target="slides/slide40.xml" /><Relationship Id="rId43" Type="http://schemas.openxmlformats.org/officeDocument/2006/relationships/slide" Target="slides/slide41.xml" /><Relationship Id="rId44" Type="http://schemas.openxmlformats.org/officeDocument/2006/relationships/slide" Target="slides/slide42.xml" /><Relationship Id="rId45" Type="http://schemas.openxmlformats.org/officeDocument/2006/relationships/slide" Target="slides/slide43.xml" /><Relationship Id="rId46" Type="http://schemas.openxmlformats.org/officeDocument/2006/relationships/slide" Target="slides/slide44.xml" /><Relationship Id="rId47" Type="http://schemas.openxmlformats.org/officeDocument/2006/relationships/slide" Target="slides/slide45.xml" /><Relationship Id="rId48" Type="http://schemas.openxmlformats.org/officeDocument/2006/relationships/slide" Target="slides/slide46.xml" /><Relationship Id="rId49" Type="http://schemas.openxmlformats.org/officeDocument/2006/relationships/slide" Target="slides/slide47.xml" /><Relationship Id="rId5" Type="http://schemas.openxmlformats.org/officeDocument/2006/relationships/slide" Target="slides/slide3.xml" /><Relationship Id="rId50" Type="http://schemas.openxmlformats.org/officeDocument/2006/relationships/slide" Target="slides/slide48.xml" /><Relationship Id="rId51" Type="http://schemas.openxmlformats.org/officeDocument/2006/relationships/slide" Target="slides/slide49.xml" /><Relationship Id="rId52" Type="http://schemas.openxmlformats.org/officeDocument/2006/relationships/slide" Target="slides/slide50.xml" /><Relationship Id="rId53" Type="http://schemas.openxmlformats.org/officeDocument/2006/relationships/slide" Target="slides/slide51.xml" /><Relationship Id="rId54" Type="http://schemas.openxmlformats.org/officeDocument/2006/relationships/slide" Target="slides/slide52.xml" /><Relationship Id="rId55" Type="http://schemas.openxmlformats.org/officeDocument/2006/relationships/slide" Target="slides/slide53.xml" /><Relationship Id="rId56" Type="http://schemas.openxmlformats.org/officeDocument/2006/relationships/slide" Target="slides/slide54.xml" /><Relationship Id="rId57" Type="http://schemas.openxmlformats.org/officeDocument/2006/relationships/slide" Target="slides/slide55.xml" /><Relationship Id="rId58" Type="http://schemas.openxmlformats.org/officeDocument/2006/relationships/slide" Target="slides/slide56.xml" /><Relationship Id="rId59" Type="http://schemas.openxmlformats.org/officeDocument/2006/relationships/slide" Target="slides/slide57.xml" /><Relationship Id="rId6" Type="http://schemas.openxmlformats.org/officeDocument/2006/relationships/slide" Target="slides/slide4.xml" /><Relationship Id="rId60" Type="http://schemas.openxmlformats.org/officeDocument/2006/relationships/slide" Target="slides/slide58.xml" /><Relationship Id="rId61" Type="http://schemas.openxmlformats.org/officeDocument/2006/relationships/slide" Target="slides/slide59.xml" /><Relationship Id="rId62" Type="http://schemas.openxmlformats.org/officeDocument/2006/relationships/slide" Target="slides/slide60.xml" /><Relationship Id="rId63" Type="http://schemas.openxmlformats.org/officeDocument/2006/relationships/slide" Target="slides/slide61.xml" /><Relationship Id="rId64" Type="http://schemas.openxmlformats.org/officeDocument/2006/relationships/slide" Target="slides/slide62.xml" /><Relationship Id="rId65" Type="http://schemas.openxmlformats.org/officeDocument/2006/relationships/slide" Target="slides/slide63.xml" /><Relationship Id="rId66" Type="http://schemas.openxmlformats.org/officeDocument/2006/relationships/slide" Target="slides/slide64.xml" /><Relationship Id="rId67" Type="http://schemas.openxmlformats.org/officeDocument/2006/relationships/slide" Target="slides/slide65.xml" /><Relationship Id="rId68" Type="http://schemas.openxmlformats.org/officeDocument/2006/relationships/slide" Target="slides/slide66.xml" /><Relationship Id="rId69" Type="http://schemas.openxmlformats.org/officeDocument/2006/relationships/slide" Target="slides/slide67.xml" /><Relationship Id="rId7" Type="http://schemas.openxmlformats.org/officeDocument/2006/relationships/slide" Target="slides/slide5.xml" /><Relationship Id="rId70" Type="http://schemas.openxmlformats.org/officeDocument/2006/relationships/slide" Target="slides/slide68.xml" /><Relationship Id="rId71" Type="http://schemas.openxmlformats.org/officeDocument/2006/relationships/slide" Target="slides/slide69.xml" /><Relationship Id="rId72" Type="http://schemas.openxmlformats.org/officeDocument/2006/relationships/slide" Target="slides/slide70.xml" /><Relationship Id="rId73" Type="http://schemas.openxmlformats.org/officeDocument/2006/relationships/slide" Target="slides/slide71.xml" /><Relationship Id="rId74" Type="http://schemas.openxmlformats.org/officeDocument/2006/relationships/slide" Target="slides/slide72.xml" /><Relationship Id="rId75" Type="http://schemas.openxmlformats.org/officeDocument/2006/relationships/tags" Target="tags/tag1.xml" /><Relationship Id="rId76" Type="http://schemas.openxmlformats.org/officeDocument/2006/relationships/presProps" Target="presProps.xml" /><Relationship Id="rId77" Type="http://schemas.openxmlformats.org/officeDocument/2006/relationships/viewProps" Target="viewProps.xml" /><Relationship Id="rId78" Type="http://schemas.openxmlformats.org/officeDocument/2006/relationships/theme" Target="theme/theme1.xml" /><Relationship Id="rId79" Type="http://schemas.openxmlformats.org/officeDocument/2006/relationships/tableStyles" Target="tableStyles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l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625639" y="0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r">
              <a:defRPr sz="1100"/>
            </a:lvl1pPr>
          </a:lstStyle>
          <a:p>
            <a:pPr>
              <a:defRPr/>
            </a:pPr>
            <a:fld id="{2F6A2D4D-F945-4E30-9C5B-58EBE376D0F9}" type="datetimeFigureOut">
              <a:rPr lang="en-US"/>
              <a:pPr>
                <a:defRPr/>
              </a:pPr>
              <a:t>6/28/2014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650875"/>
            <a:ext cx="4343400" cy="3257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40080" y="4126230"/>
            <a:ext cx="5120640" cy="3909060"/>
          </a:xfrm>
          <a:prstGeom prst="rect">
            <a:avLst/>
          </a:prstGeom>
        </p:spPr>
        <p:txBody>
          <a:bodyPr vert="horz" lIns="86210" tIns="43105" rIns="86210" bIns="43105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250952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625639" y="8250952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r">
              <a:defRPr sz="1100"/>
            </a:lvl1pPr>
          </a:lstStyle>
          <a:p>
            <a:pPr>
              <a:defRPr/>
            </a:pPr>
            <a:fld id="{6B454704-99D9-42F6-96F9-2AEED6828C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2A81A-DF02-4AD6-84F2-29F82ED1D89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46A6B-AA59-43BE-8505-37EAFF61FC4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9E105-5772-462D-B0E7-464DCD6EEE7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CF129-900D-4310-898F-D8E055E32D5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3B928-05EB-451F-B14D-EBAF5C8639B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ACF53-BC63-44FD-8B41-C87C2B12791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BF48A-CB85-47A9-9CED-DD60DD7D2CD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4986C-96FE-46BD-833C-B6D815B6798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C861F-0937-4C5A-950D-482C6ACCBEC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6E9BB-C125-466B-8501-9A9AA663E1B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BC636-2903-4525-B7C2-D90CACBCE19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../media/image1.jpeg" /><Relationship Id="rId13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A1A872F3-0F27-4030-8987-B90CFEBF439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3048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533400" y="762000"/>
            <a:ext cx="8077200" cy="20621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sz="4800" b="1" err="1">
                <a:solidFill>
                  <a:srgbClr val="FFFF00"/>
                </a:solidFill>
                <a:latin typeface="Trebuchet MS" pitchFamily="34" charset="0"/>
              </a:rPr>
              <a:t>Dua’a</a:t>
            </a:r>
            <a:r>
              <a:rPr lang="en-US" sz="4000" b="1">
                <a:solidFill>
                  <a:srgbClr val="FFFF00"/>
                </a:solidFill>
                <a:latin typeface="Trebuchet MS" pitchFamily="34" charset="0"/>
              </a:rPr>
              <a:t> for the Last Night of Sha'ban &amp; First Night of Ramadan Month</a:t>
            </a:r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136525" y="5867400"/>
            <a:ext cx="8888413" cy="1000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rehanL@hotmail.com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To display the font correctly, please use the Arabic font “Attari_Quran_Shipped” , Urdu font “Alvi Nastaleeq” &amp; Hindi font “Mangal”. Download font here : http://www.duas.org/fonts/ </a:t>
            </a:r>
          </a:p>
        </p:txBody>
      </p:sp>
      <p:sp>
        <p:nvSpPr>
          <p:cNvPr id="2056" name="Rectangle 1"/>
          <p:cNvSpPr>
            <a:spLocks noChangeArrowheads="1"/>
          </p:cNvSpPr>
          <p:nvPr/>
        </p:nvSpPr>
        <p:spPr bwMode="auto">
          <a:xfrm>
            <a:off x="990600" y="2862263"/>
            <a:ext cx="7162800" cy="19383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ar-SA" sz="6000" b="1">
                <a:solidFill>
                  <a:srgbClr val="FFFF00"/>
                </a:solidFill>
                <a:latin typeface="Simplified Arabic" pitchFamily="2" charset="-78"/>
                <a:ea typeface="Arial Unicode MS" pitchFamily="34" charset="-128"/>
                <a:cs typeface="Simplified Arabic" pitchFamily="2" charset="-78"/>
              </a:rPr>
              <a:t>اللّهُمَّ إنَّ هذَا الشَّهْرَ الْمُبَارَكَ الَّذِي أُنْزِلَ فِيهِ الْقُرْآنُ</a:t>
            </a:r>
            <a:endParaRPr lang="en-US" sz="6000" b="1">
              <a:solidFill>
                <a:srgbClr val="FFFF00"/>
              </a:solidFill>
              <a:latin typeface="Simplified Arabic" pitchFamily="2" charset="-78"/>
              <a:ea typeface="Arial Unicode MS" pitchFamily="34" charset="-128"/>
              <a:cs typeface="Simplified Arabic" pitchFamily="2" charset="-78"/>
            </a:endParaRPr>
          </a:p>
        </p:txBody>
      </p:sp>
      <p:sp>
        <p:nvSpPr>
          <p:cNvPr id="2057" name="Rectangle 1"/>
          <p:cNvSpPr>
            <a:spLocks noChangeArrowheads="1"/>
          </p:cNvSpPr>
          <p:nvPr/>
        </p:nvSpPr>
        <p:spPr bwMode="auto">
          <a:xfrm>
            <a:off x="1371600" y="4819650"/>
            <a:ext cx="6400800" cy="1200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b="1" i="1">
                <a:solidFill>
                  <a:srgbClr val="FFFF00"/>
                </a:solidFill>
              </a:rPr>
              <a:t>Shaykh al-Tusiy has narrated on the authority of Harith ibn Mughirah al-Nadriy that Imam al-Sadiq (a.s) used to say the following supplication at the last night of Sha`ban and the first night of Ramadan:</a:t>
            </a:r>
          </a:p>
        </p:txBody>
      </p:sp>
    </p:spTree>
  </p:cSld>
  <p:clrMapOvr>
    <a:masterClrMapping/>
  </p:clrMapOvr>
  <p:transition>
    <p:fade/>
  </p:transition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يَا مَنْ أَخَذَ الْقَلِيلَ وَشَكَرَ الْكَثِيرَ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 He Who has accepted the little (deed) and thanked for the much;</a:t>
            </a:r>
          </a:p>
        </p:txBody>
      </p:sp>
      <p:sp>
        <p:nvSpPr>
          <p:cNvPr id="11268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man akhadha alqalila wa shakara alkathira</a:t>
            </a:r>
          </a:p>
        </p:txBody>
      </p:sp>
      <p:sp>
        <p:nvSpPr>
          <p:cNvPr id="1126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127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वो जो मो'इख़ज़ाह  काम और क़द्र'दानी ज़्यादा करता है</a:t>
            </a:r>
          </a:p>
        </p:txBody>
      </p:sp>
      <p:sp>
        <p:nvSpPr>
          <p:cNvPr id="1127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اقْبَلْ مِنِّي الْيَسِيرَ.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(please) accept from me the little (deed).</a:t>
            </a:r>
          </a:p>
        </p:txBody>
      </p:sp>
      <p:sp>
        <p:nvSpPr>
          <p:cNvPr id="12292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aqbal minny aliyasira</a:t>
            </a:r>
          </a:p>
        </p:txBody>
      </p:sp>
      <p:sp>
        <p:nvSpPr>
          <p:cNvPr id="1229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229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मुझ से यह थोड़ा अमल क़बूल फ़रमा,</a:t>
            </a:r>
          </a:p>
        </p:txBody>
      </p:sp>
      <p:sp>
        <p:nvSpPr>
          <p:cNvPr id="1229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اللّهُمَّ إنِّي أَسْأَلُكَ أَنْ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 Allah: I beseech You to</a:t>
            </a:r>
          </a:p>
        </p:txBody>
      </p:sp>
      <p:sp>
        <p:nvSpPr>
          <p:cNvPr id="13316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inni asaluka an</a:t>
            </a:r>
          </a:p>
        </p:txBody>
      </p:sp>
      <p:sp>
        <p:nvSpPr>
          <p:cNvPr id="1331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331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माबूद! मैं सवाल करता हूँ तुझ से </a:t>
            </a:r>
          </a:p>
        </p:txBody>
      </p:sp>
      <p:sp>
        <p:nvSpPr>
          <p:cNvPr id="1331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تَجْعَلَ لِي إلَى كُلِّ خَيْرٍ سَبِيلاً،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make for me a path to every decency,</a:t>
            </a:r>
          </a:p>
        </p:txBody>
      </p:sp>
      <p:sp>
        <p:nvSpPr>
          <p:cNvPr id="14340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taj`ala li ila kull khayrin sabilan</a:t>
            </a:r>
          </a:p>
        </p:txBody>
      </p:sp>
      <p:sp>
        <p:nvSpPr>
          <p:cNvPr id="1434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434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की मेरे लिए नेकी का हर रास्ता बना </a:t>
            </a:r>
          </a:p>
        </p:txBody>
      </p:sp>
      <p:sp>
        <p:nvSpPr>
          <p:cNvPr id="1434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وَمِنْ كُلِّ مَا لا تُحِبُّ مَانِعاً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to make for me a barrier against everything that You do not like</a:t>
            </a:r>
          </a:p>
        </p:txBody>
      </p:sp>
      <p:sp>
        <p:nvSpPr>
          <p:cNvPr id="15364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it-IT" sz="2000" b="1" i="1">
                <a:solidFill>
                  <a:srgbClr val="000066"/>
                </a:solidFill>
                <a:ea typeface="MS Mincho" pitchFamily="49" charset="-128"/>
              </a:rPr>
              <a:t>wa min kulli ma la tuhibbu mani`an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536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536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जो चीज़े तुझे ना'पसंद हैं इनसे बाज़ रख, </a:t>
            </a:r>
          </a:p>
        </p:txBody>
      </p:sp>
      <p:sp>
        <p:nvSpPr>
          <p:cNvPr id="1536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يَا أَرْحَمَ الرَّاحِمِينَ،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 the most Merciful of all those who show mercy.</a:t>
            </a:r>
          </a:p>
        </p:txBody>
      </p:sp>
      <p:sp>
        <p:nvSpPr>
          <p:cNvPr id="16388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arhama alrrahimina</a:t>
            </a:r>
          </a:p>
        </p:txBody>
      </p:sp>
      <p:sp>
        <p:nvSpPr>
          <p:cNvPr id="1638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639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सबसे ज़्यादा रहम करने वाले, </a:t>
            </a:r>
          </a:p>
        </p:txBody>
      </p:sp>
      <p:sp>
        <p:nvSpPr>
          <p:cNvPr id="1639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يَا مَنْ عَفَا عَنِّي وَعَمَّا خَلَوْتُ بِهِ مِنَ السَّيِّئَاتِ،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 He Who has pardoned me and overlooked the misdeeds that I have committed secretly;</a:t>
            </a:r>
          </a:p>
        </p:txBody>
      </p:sp>
      <p:sp>
        <p:nvSpPr>
          <p:cNvPr id="17412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man `afa `anni wa `amma khalawtu bihi mina alssayyi’ati</a:t>
            </a:r>
          </a:p>
        </p:txBody>
      </p:sp>
      <p:sp>
        <p:nvSpPr>
          <p:cNvPr id="1741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741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वह जिसने मुझे माफ़ किया इन गुनाहों पर जो मैंने तन्हाई में किये, </a:t>
            </a:r>
          </a:p>
        </p:txBody>
      </p:sp>
      <p:sp>
        <p:nvSpPr>
          <p:cNvPr id="1741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يَا مَنْ لَمْ يُؤَاخِذْنِي بِارْتِكَابِ الْمَعَاصِي،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 He Who has not punished me for my committing acts of disobedience to Him:</a:t>
            </a:r>
          </a:p>
        </p:txBody>
      </p:sp>
      <p:sp>
        <p:nvSpPr>
          <p:cNvPr id="18436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man lam yu´akhidhny biartikabi alma`asi</a:t>
            </a:r>
          </a:p>
        </p:txBody>
      </p:sp>
      <p:sp>
        <p:nvSpPr>
          <p:cNvPr id="1843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843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वह जिस ने नाफ़रमानियों में मेरी गिरफ्त नहीं की, </a:t>
            </a:r>
          </a:p>
        </p:txBody>
      </p:sp>
      <p:sp>
        <p:nvSpPr>
          <p:cNvPr id="1843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عَفْوَكَ عَفْوَكَ عَفْوَكَ، يَا كَرِيمُ.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I seek Your pardon, I seek Your pardon, I seek Your pardon, O the All-generous.</a:t>
            </a:r>
          </a:p>
        </p:txBody>
      </p:sp>
      <p:sp>
        <p:nvSpPr>
          <p:cNvPr id="19460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`afwaka `afwaka `afwaka ya karimu</a:t>
            </a:r>
          </a:p>
        </p:txBody>
      </p:sp>
      <p:sp>
        <p:nvSpPr>
          <p:cNvPr id="1946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946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माफ़ कर दे, माफ़ कर दे,माफ़ कर दे, ऐ मेहरबान, </a:t>
            </a:r>
          </a:p>
        </p:txBody>
      </p:sp>
      <p:sp>
        <p:nvSpPr>
          <p:cNvPr id="1946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إلهِي وَعَظْتَنِي فَلَمْ أَتَّعِظْ،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 my God: You advised me, but I have not followed Your advice,</a:t>
            </a:r>
          </a:p>
        </p:txBody>
      </p:sp>
      <p:sp>
        <p:nvSpPr>
          <p:cNvPr id="20484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ilahy wa `aztany falam atta`iz</a:t>
            </a:r>
          </a:p>
        </p:txBody>
      </p:sp>
      <p:sp>
        <p:nvSpPr>
          <p:cNvPr id="2048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048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माबूद तूने मुझे नसीहत की, मैंने परवाह न की,</a:t>
            </a:r>
          </a:p>
        </p:txBody>
      </p:sp>
      <p:sp>
        <p:nvSpPr>
          <p:cNvPr id="2048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اَللَّهُمَّ صَلِّ عَلَى مُحَمَّدٍ وَ آلِ مُحَمَّد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3076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ar-SA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وآل)ع( محمد پر </a:t>
            </a:r>
          </a:p>
        </p:txBody>
      </p:sp>
      <p:sp>
        <p:nvSpPr>
          <p:cNvPr id="30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307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وَزَجَرْتَنِي عَنْ مَحَارِمِكَ فَلَمْ أَنْزَجِرْ،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You rebuked me for violating that which You have deemed forbidden, but I have not stopped,</a:t>
            </a:r>
          </a:p>
        </p:txBody>
      </p:sp>
      <p:sp>
        <p:nvSpPr>
          <p:cNvPr id="21508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zajartany `an maharimika falam anzajir</a:t>
            </a:r>
          </a:p>
        </p:txBody>
      </p:sp>
      <p:sp>
        <p:nvSpPr>
          <p:cNvPr id="2150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151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तूने हराम कामों से रोका तो मैं बाज़ न आया, </a:t>
            </a:r>
          </a:p>
        </p:txBody>
      </p:sp>
      <p:sp>
        <p:nvSpPr>
          <p:cNvPr id="2151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فَمَا عُذْرِي؟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Now, what is my excuse?</a:t>
            </a:r>
          </a:p>
        </p:txBody>
      </p:sp>
      <p:sp>
        <p:nvSpPr>
          <p:cNvPr id="22532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fama `udhri</a:t>
            </a:r>
          </a:p>
        </p:txBody>
      </p:sp>
      <p:sp>
        <p:nvSpPr>
          <p:cNvPr id="2253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253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बस मेरा कोई उज़्र नहीं</a:t>
            </a:r>
          </a:p>
        </p:txBody>
      </p:sp>
      <p:sp>
        <p:nvSpPr>
          <p:cNvPr id="2253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فَاعْفُ عَنِّي يَا كَرِيمُ، عَفْوَكَ عَفْوَكَ.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So, (please) pardon me, O the All-generous; I seek Your pardon, I seek Your pardon!</a:t>
            </a:r>
          </a:p>
        </p:txBody>
      </p:sp>
      <p:sp>
        <p:nvSpPr>
          <p:cNvPr id="23556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it-IT" sz="2000" b="1" i="1">
                <a:solidFill>
                  <a:srgbClr val="000066"/>
                </a:solidFill>
                <a:ea typeface="MS Mincho" pitchFamily="49" charset="-128"/>
              </a:rPr>
              <a:t>fa`fu `anni ya karimu `afwaka `afwaka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355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355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 तब भी माफ़ फ़रमा, ऐ मेहरबान माफ़ कर दे माफ़ कर दे, </a:t>
            </a:r>
          </a:p>
        </p:txBody>
      </p:sp>
      <p:sp>
        <p:nvSpPr>
          <p:cNvPr id="2355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اللّهُمَّ إنّي أَسْأَلُكَ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 Allah: I beseech You</a:t>
            </a:r>
          </a:p>
        </p:txBody>
      </p:sp>
      <p:sp>
        <p:nvSpPr>
          <p:cNvPr id="24580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inni asaluka</a:t>
            </a:r>
          </a:p>
        </p:txBody>
      </p:sp>
      <p:sp>
        <p:nvSpPr>
          <p:cNvPr id="2458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458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माबूद, मैं माँगता हूँ तुझ से </a:t>
            </a:r>
          </a:p>
        </p:txBody>
      </p:sp>
      <p:sp>
        <p:nvSpPr>
          <p:cNvPr id="2458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الرَّاحَةَ عِنْدَ الْمَوْتِ،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for rest at death,</a:t>
            </a:r>
          </a:p>
        </p:txBody>
      </p:sp>
      <p:sp>
        <p:nvSpPr>
          <p:cNvPr id="25604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alrrahata `inda almawti</a:t>
            </a:r>
          </a:p>
        </p:txBody>
      </p:sp>
      <p:sp>
        <p:nvSpPr>
          <p:cNvPr id="2560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560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मौत के वक़्त राहत, </a:t>
            </a:r>
          </a:p>
        </p:txBody>
      </p:sp>
      <p:sp>
        <p:nvSpPr>
          <p:cNvPr id="2560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وَالْعَفْوَ عِنْدَ الْحِسَابِ،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for pardon at calling to account.</a:t>
            </a:r>
          </a:p>
        </p:txBody>
      </p:sp>
      <p:sp>
        <p:nvSpPr>
          <p:cNvPr id="26628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wal-`afwa `inda alhisabi</a:t>
            </a:r>
          </a:p>
        </p:txBody>
      </p:sp>
      <p:sp>
        <p:nvSpPr>
          <p:cNvPr id="2662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663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हिसाब किताब के वक़्त दर गुज़र,</a:t>
            </a:r>
          </a:p>
        </p:txBody>
      </p:sp>
      <p:sp>
        <p:nvSpPr>
          <p:cNvPr id="2663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عَظُمَ الذَّنْبُ مِنْ عَبْدِكَ فَلْيَحْسُنِ التَّجَاوُزُ مِنْ عِنْدِكَ،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Great is the sin of Your servant; so, let Your overlooking him be excellent.</a:t>
            </a:r>
          </a:p>
        </p:txBody>
      </p:sp>
      <p:sp>
        <p:nvSpPr>
          <p:cNvPr id="27652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`azuma aldhdhanbu min `abdika faliyahsuni alttjauuzu min `indika</a:t>
            </a:r>
          </a:p>
        </p:txBody>
      </p:sp>
      <p:sp>
        <p:nvSpPr>
          <p:cNvPr id="2765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765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तेरे बन्दे का गुनाह बहुत बड़ा है पस तेरी तरफ से दर गुज़र होनी चाहिए,</a:t>
            </a:r>
          </a:p>
        </p:txBody>
      </p:sp>
      <p:sp>
        <p:nvSpPr>
          <p:cNvPr id="2765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يَا أَهْلَ التَّقْوَى وَيَا أَهْلَ الْمَغْفِرَةِ، عَفْوَكَ عَفْوَكَ.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 He Who is worthy of being feared and is worthy of forgiving; I seek Your pardon, I seek Your pardon.</a:t>
            </a:r>
          </a:p>
        </p:txBody>
      </p:sp>
      <p:sp>
        <p:nvSpPr>
          <p:cNvPr id="28676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ahla alttaqwa wa ya ahla almaghfirati `afwaka `afwaka</a:t>
            </a:r>
          </a:p>
        </p:txBody>
      </p:sp>
      <p:sp>
        <p:nvSpPr>
          <p:cNvPr id="286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86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 ऐ तक़वा का मालिक और ऐ बख्शीश देने वाले माफ़ कर दे माफ़ कर दे </a:t>
            </a:r>
          </a:p>
        </p:txBody>
      </p:sp>
      <p:sp>
        <p:nvSpPr>
          <p:cNvPr id="2867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اللّهُمَّ إنِّي عَبْدُكَ بْنُ عَبْدِكَ بْنُ أَمَتِكَ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I Allah: I am Your servant and the son of Your servant and Your she-servant,</a:t>
            </a:r>
          </a:p>
        </p:txBody>
      </p:sp>
      <p:sp>
        <p:nvSpPr>
          <p:cNvPr id="29700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inni `abduka ibnu `abdika ibnu amatika</a:t>
            </a:r>
          </a:p>
        </p:txBody>
      </p:sp>
      <p:sp>
        <p:nvSpPr>
          <p:cNvPr id="297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297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माबूद! मै तेरा बन्दा हूँ, तेरे बन्दे और तेरी कनीज़ का बेटा हूँ, </a:t>
            </a:r>
          </a:p>
        </p:txBody>
      </p:sp>
      <p:sp>
        <p:nvSpPr>
          <p:cNvPr id="2970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ضَعِيفٌ فَقِيرٌ إلَى رَحْمَتِكَ،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I am weak and in need for Your mercy;</a:t>
            </a:r>
          </a:p>
        </p:txBody>
      </p:sp>
      <p:sp>
        <p:nvSpPr>
          <p:cNvPr id="30724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da`ifun faqirun ila rahmatika</a:t>
            </a:r>
          </a:p>
        </p:txBody>
      </p:sp>
      <p:sp>
        <p:nvSpPr>
          <p:cNvPr id="3072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072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कमज़ोर हूँ, तेरी रहमत का मुहताज हूँ, </a:t>
            </a:r>
          </a:p>
        </p:txBody>
      </p:sp>
      <p:sp>
        <p:nvSpPr>
          <p:cNvPr id="3072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بِسْمِ اللَّهِ الرَّحْمَٰنِ الرَّحِيمِ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In the Name of Allāh, </a:t>
            </a:r>
          </a:p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the All-beneficent, the All-merciful.</a:t>
            </a:r>
          </a:p>
        </p:txBody>
      </p:sp>
      <p:sp>
        <p:nvSpPr>
          <p:cNvPr id="4100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41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ar-SA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عظیم اور دائمی رحمتوں والے خدا کے نام سے</a:t>
            </a:r>
          </a:p>
        </p:txBody>
      </p:sp>
      <p:sp>
        <p:nvSpPr>
          <p:cNvPr id="41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अल्लाह के नाम से जो बड़ा कृपालु और अत्यन्त दयावान हैं।</a:t>
            </a:r>
          </a:p>
        </p:txBody>
      </p:sp>
      <p:sp>
        <p:nvSpPr>
          <p:cNvPr id="410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وَأَنْتَ مُنْزِلُ الْغِنَى وَالْبَرَكَةِ عَلَى الْعِبَادِ،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You are the Pourer of wealth and bless on the servants (of You),</a:t>
            </a:r>
          </a:p>
        </p:txBody>
      </p:sp>
      <p:sp>
        <p:nvSpPr>
          <p:cNvPr id="31748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anta munzilu alghina wal-barakati `alaal`ibadi</a:t>
            </a:r>
          </a:p>
        </p:txBody>
      </p:sp>
      <p:sp>
        <p:nvSpPr>
          <p:cNvPr id="3174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17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तू अपने बन्दे पर सरवत व बरकत नाज़िल करने वाला </a:t>
            </a:r>
          </a:p>
        </p:txBody>
      </p:sp>
      <p:sp>
        <p:nvSpPr>
          <p:cNvPr id="3175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قَاهِرٌ مُقْتَدِرٌ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You are omnipotent and full of power;</a:t>
            </a:r>
          </a:p>
        </p:txBody>
      </p:sp>
      <p:sp>
        <p:nvSpPr>
          <p:cNvPr id="32772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qahirun muqtadirun</a:t>
            </a:r>
          </a:p>
        </p:txBody>
      </p:sp>
      <p:sp>
        <p:nvSpPr>
          <p:cNvPr id="3277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277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ज़बरदस्त बा'अख्तयार है, </a:t>
            </a:r>
          </a:p>
        </p:txBody>
      </p:sp>
      <p:sp>
        <p:nvSpPr>
          <p:cNvPr id="3277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3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أَحْصَيْتَ أَعْمَالَهُمْ،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as You have recorded all their (i.e. Your servants) deeds,</a:t>
            </a:r>
          </a:p>
        </p:txBody>
      </p:sp>
      <p:sp>
        <p:nvSpPr>
          <p:cNvPr id="33796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ahsayta a`malahum</a:t>
            </a:r>
          </a:p>
        </p:txBody>
      </p:sp>
      <p:sp>
        <p:nvSpPr>
          <p:cNvPr id="3379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379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तू इनके अमाल को शुमार करता </a:t>
            </a:r>
          </a:p>
        </p:txBody>
      </p:sp>
      <p:sp>
        <p:nvSpPr>
          <p:cNvPr id="3379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3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وَقَسَمْتَ أَرْزَاقَهُمْ،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You have decided the sustenance of each one them,</a:t>
            </a:r>
          </a:p>
        </p:txBody>
      </p:sp>
      <p:sp>
        <p:nvSpPr>
          <p:cNvPr id="34820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qasamta arzaqahum</a:t>
            </a:r>
          </a:p>
        </p:txBody>
      </p:sp>
      <p:sp>
        <p:nvSpPr>
          <p:cNvPr id="3482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482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इनमें रोज़ी बाँटता है, </a:t>
            </a:r>
          </a:p>
        </p:txBody>
      </p:sp>
      <p:sp>
        <p:nvSpPr>
          <p:cNvPr id="3482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3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وَجَعَلْتَهُمْ مُخْتَلِفَةً أَلْسِنَتُهُمْ وَأَلْوَانُهُمْ خَلْقاً مِنْ بَعْدِ خَلْقٍ،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You have made them of different languages and colors; in different stages of creation;</a:t>
            </a:r>
          </a:p>
        </p:txBody>
      </p:sp>
      <p:sp>
        <p:nvSpPr>
          <p:cNvPr id="35844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ja`altahum mukhtalifatan alsinatuhum wa alwanuhum khalqan min ba`di khalqin</a:t>
            </a:r>
          </a:p>
        </p:txBody>
      </p:sp>
      <p:sp>
        <p:nvSpPr>
          <p:cNvPr id="3584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584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तूने इन्हें मुख्तलिफ ज़बानों और रंगों वाले बनाया की हर मख्लूक़ के बाद दूसरी मख्लूक़ है, </a:t>
            </a:r>
          </a:p>
        </p:txBody>
      </p:sp>
      <p:sp>
        <p:nvSpPr>
          <p:cNvPr id="3584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3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وَلا يَعْلَمُ الْعِبَادُ عِلْمَكَ،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Your servants can never attain Your knowledge,</a:t>
            </a:r>
          </a:p>
        </p:txBody>
      </p:sp>
      <p:sp>
        <p:nvSpPr>
          <p:cNvPr id="36868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s-ES" sz="2000" b="1" i="1">
                <a:solidFill>
                  <a:srgbClr val="000066"/>
                </a:solidFill>
                <a:ea typeface="MS Mincho" pitchFamily="49" charset="-128"/>
              </a:rPr>
              <a:t>wa la ya`lamu al`ibadu `ilmaka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686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687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बन्दे तेरे इल्म को नहीं जानते </a:t>
            </a:r>
          </a:p>
        </p:txBody>
      </p:sp>
      <p:sp>
        <p:nvSpPr>
          <p:cNvPr id="3687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3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وَلا يَقْدِرُ الْعِبَادُ قَدْرَكَ،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Your servants can never recognize the real estimate that is due to You</a:t>
            </a:r>
          </a:p>
        </p:txBody>
      </p:sp>
      <p:sp>
        <p:nvSpPr>
          <p:cNvPr id="37892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s-ES" sz="2000" b="1" i="1">
                <a:solidFill>
                  <a:srgbClr val="000066"/>
                </a:solidFill>
                <a:ea typeface="MS Mincho" pitchFamily="49" charset="-128"/>
              </a:rPr>
              <a:t>wa la yaqdiru al`ibadu qadraka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789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789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न ही बन्दे तेरी क़ुदरत का अन्दाज़ा कर सकते है, </a:t>
            </a: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3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وَكُلُّنَا فَقِيرٌ إلَى رَحْمَتِكَ،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all of us are needy for Your mercy;</a:t>
            </a:r>
          </a:p>
        </p:txBody>
      </p:sp>
      <p:sp>
        <p:nvSpPr>
          <p:cNvPr id="38916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kullna faqirun ila rahmatika</a:t>
            </a:r>
          </a:p>
        </p:txBody>
      </p:sp>
      <p:sp>
        <p:nvSpPr>
          <p:cNvPr id="3891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891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हम सब तेरी रहमत के मुहताज हैं, </a:t>
            </a:r>
          </a:p>
        </p:txBody>
      </p:sp>
      <p:sp>
        <p:nvSpPr>
          <p:cNvPr id="3891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3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فَلا تَصْرِفْ عَنِّي وَجْهَكَ،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So, (please) do not turn Your Face away from me,</a:t>
            </a:r>
          </a:p>
        </p:txBody>
      </p:sp>
      <p:sp>
        <p:nvSpPr>
          <p:cNvPr id="39940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fala tasrif `anni wajhaka</a:t>
            </a:r>
          </a:p>
        </p:txBody>
      </p:sp>
      <p:sp>
        <p:nvSpPr>
          <p:cNvPr id="3994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3994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पास हमसे अपनी तवज्जह हरगिज़ न हटा, </a:t>
            </a:r>
          </a:p>
        </p:txBody>
      </p:sp>
      <p:sp>
        <p:nvSpPr>
          <p:cNvPr id="3994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3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وَاجْعَلْنِي مِنْ صَالِحِي خَلْقِكَ فِي الْعَمَلِ وَالأَمَلِ وَالْقَضَاءِ وَالْقَدَرِ.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include me with the virtuous creatures of You in deeds, hopes, and Your decisions (for me).</a:t>
            </a:r>
          </a:p>
        </p:txBody>
      </p:sp>
      <p:sp>
        <p:nvSpPr>
          <p:cNvPr id="40964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waj`alny min salihy khalqika fi al`amali wal-amali wal-qada‘i wal-qadari</a:t>
            </a:r>
          </a:p>
        </p:txBody>
      </p:sp>
      <p:sp>
        <p:nvSpPr>
          <p:cNvPr id="4096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096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मुझे अमल, आरज़ू, क़िस्मत और मुक़द्दर के ऐतबार से अपने सालेह व नेकोकार बन्दों में क़रार दे,</a:t>
            </a:r>
          </a:p>
        </p:txBody>
      </p:sp>
      <p:sp>
        <p:nvSpPr>
          <p:cNvPr id="4096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اللّهُمَّ إنَّ هذَا الشَّهْرَ الْمُبَارَكَ الَّذِي أُنْزِلَ فِيهِ الْقُرْآنُ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 Allah: verily, this blessed month, in which the Qur'an was revealed</a:t>
            </a:r>
          </a:p>
        </p:txBody>
      </p:sp>
      <p:sp>
        <p:nvSpPr>
          <p:cNvPr id="5124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inna hadha alshshahra almubaraka alladhy ’unzila fihi alqur’anu</a:t>
            </a:r>
          </a:p>
        </p:txBody>
      </p:sp>
      <p:sp>
        <p:nvSpPr>
          <p:cNvPr id="512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12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माबूद! बेशक यहॉ वह बा'बरकत महीना है की जिस में क़ुरआन करीम नाज़िल किया गया </a:t>
            </a:r>
          </a:p>
        </p:txBody>
      </p:sp>
      <p:sp>
        <p:nvSpPr>
          <p:cNvPr id="512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4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اللّهُمَّ أَبْقِنِي خَيْرَ الْبَقَاءِ،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 Allah: (please) keep me alive in the best manner of living,</a:t>
            </a:r>
          </a:p>
        </p:txBody>
      </p:sp>
      <p:sp>
        <p:nvSpPr>
          <p:cNvPr id="41988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abqiny khayra albaqa‘i</a:t>
            </a:r>
          </a:p>
        </p:txBody>
      </p:sp>
      <p:sp>
        <p:nvSpPr>
          <p:cNvPr id="4198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199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 ऐ माबूद! मुझे ज़िन्दा रख बेहतर ज़िन्दगी में </a:t>
            </a:r>
          </a:p>
        </p:txBody>
      </p:sp>
      <p:sp>
        <p:nvSpPr>
          <p:cNvPr id="4199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4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وَأَفْنِنِي خَيْرَ الْفَنَاءِ عَلَى مُوَالاةِ أَوْلِيَائِكَ،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decide for me to die in the best manner of death keeping loyal to Your representatives,</a:t>
            </a:r>
          </a:p>
        </p:txBody>
      </p:sp>
      <p:sp>
        <p:nvSpPr>
          <p:cNvPr id="43012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afniny khayra alfana‘i `ala muwalati awliya’ika</a:t>
            </a:r>
          </a:p>
        </p:txBody>
      </p:sp>
      <p:sp>
        <p:nvSpPr>
          <p:cNvPr id="4301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301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मौत दे तो बेहतरीन मौत दे जो तेरे दोस्तों की दोस्ती </a:t>
            </a:r>
          </a:p>
        </p:txBody>
      </p:sp>
      <p:sp>
        <p:nvSpPr>
          <p:cNvPr id="4301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4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وَمُعَادَاةِ أَعْدَائِكَ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incurring the enmity of Your enemies,</a:t>
            </a:r>
          </a:p>
        </p:txBody>
      </p:sp>
      <p:sp>
        <p:nvSpPr>
          <p:cNvPr id="44036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mu`adati a`da’ika</a:t>
            </a:r>
          </a:p>
        </p:txBody>
      </p:sp>
      <p:sp>
        <p:nvSpPr>
          <p:cNvPr id="4403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403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तेरे दुश्मनों की दुश्मनी में हो, </a:t>
            </a:r>
          </a:p>
        </p:txBody>
      </p:sp>
      <p:sp>
        <p:nvSpPr>
          <p:cNvPr id="4403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4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وَالرَّغْبَةِ إلَيْكَ، وَالرَّهْبَةِ مِنْكَ،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keeping desiring for You and fearing from You,</a:t>
            </a:r>
          </a:p>
        </p:txBody>
      </p:sp>
      <p:sp>
        <p:nvSpPr>
          <p:cNvPr id="45060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wal-rraghbati ilayka wal-rrahbati minka</a:t>
            </a:r>
          </a:p>
        </p:txBody>
      </p:sp>
      <p:sp>
        <p:nvSpPr>
          <p:cNvPr id="4506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506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निज़ मेरी मौत व हयात तेरी रग़बत, तुझ से ख़ौफ, </a:t>
            </a:r>
          </a:p>
        </p:txBody>
      </p:sp>
      <p:sp>
        <p:nvSpPr>
          <p:cNvPr id="4506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4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وَالْخُشُوعِ وَالْوَفَاءِ وَالتَّسْلِيمِ لَكَ،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submission, faithfulness, and compliance with You,</a:t>
            </a:r>
          </a:p>
        </p:txBody>
      </p:sp>
      <p:sp>
        <p:nvSpPr>
          <p:cNvPr id="46084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wal-khushu`i wal-wafa‘i wal-ttaslimi laka</a:t>
            </a:r>
          </a:p>
        </p:txBody>
      </p:sp>
      <p:sp>
        <p:nvSpPr>
          <p:cNvPr id="4608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608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तेरे सामने आजज़ी, वफ़ादारी, तेरा हुक्म मानने </a:t>
            </a:r>
          </a:p>
        </p:txBody>
      </p:sp>
      <p:sp>
        <p:nvSpPr>
          <p:cNvPr id="4608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4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وَالتَّصْدِيقِ بِكِتَابِكَ،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keeping belief in Your Book</a:t>
            </a:r>
          </a:p>
        </p:txBody>
      </p:sp>
      <p:sp>
        <p:nvSpPr>
          <p:cNvPr id="47108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wal-ttasdiqi bikitabika</a:t>
            </a:r>
          </a:p>
        </p:txBody>
      </p:sp>
      <p:sp>
        <p:nvSpPr>
          <p:cNvPr id="4710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711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तेरी किताब को सच्ची जानने </a:t>
            </a:r>
          </a:p>
        </p:txBody>
      </p:sp>
      <p:sp>
        <p:nvSpPr>
          <p:cNvPr id="4711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4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وَاتِّبَاعِ سُنَّةِ رَسُولِكَ.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following Your Prophet’s instructions.</a:t>
            </a:r>
          </a:p>
        </p:txBody>
      </p:sp>
      <p:sp>
        <p:nvSpPr>
          <p:cNvPr id="48132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wattiba`i sunnati rasulika</a:t>
            </a:r>
          </a:p>
        </p:txBody>
      </p:sp>
      <p:sp>
        <p:nvSpPr>
          <p:cNvPr id="4813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813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तेरे रसूल की सुन्नत की पैरवी में हो, </a:t>
            </a:r>
          </a:p>
        </p:txBody>
      </p:sp>
      <p:sp>
        <p:nvSpPr>
          <p:cNvPr id="4813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4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اللّهُمَّ مَا كَانَ فِي قَلْبِي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 Allah: as for whatever I bear in my heart,</a:t>
            </a:r>
          </a:p>
        </p:txBody>
      </p:sp>
      <p:sp>
        <p:nvSpPr>
          <p:cNvPr id="49156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ma kana fi qalby</a:t>
            </a:r>
          </a:p>
        </p:txBody>
      </p:sp>
      <p:sp>
        <p:nvSpPr>
          <p:cNvPr id="4915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4915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माबूद! मेरे दिल में जो भी </a:t>
            </a:r>
          </a:p>
        </p:txBody>
      </p:sp>
      <p:sp>
        <p:nvSpPr>
          <p:cNvPr id="4915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4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مِنْ شَكٍّ أَوْ رِيبَةٍ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including suspicion or doubt</a:t>
            </a:r>
          </a:p>
        </p:txBody>
      </p:sp>
      <p:sp>
        <p:nvSpPr>
          <p:cNvPr id="50180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min shakkin aw ribatin</a:t>
            </a:r>
          </a:p>
        </p:txBody>
      </p:sp>
      <p:sp>
        <p:nvSpPr>
          <p:cNvPr id="5018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018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शक या गुमान </a:t>
            </a:r>
          </a:p>
        </p:txBody>
      </p:sp>
      <p:sp>
        <p:nvSpPr>
          <p:cNvPr id="5018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4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أَوْ جُحُودٍ أَوْ قُنُوطٍ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or denial or despair</a:t>
            </a:r>
          </a:p>
        </p:txBody>
      </p:sp>
      <p:sp>
        <p:nvSpPr>
          <p:cNvPr id="51204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aw juhudin aw qunutin</a:t>
            </a:r>
          </a:p>
        </p:txBody>
      </p:sp>
      <p:sp>
        <p:nvSpPr>
          <p:cNvPr id="5120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120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या ज़िद्दीयत या ना'उम्मीदी </a:t>
            </a:r>
          </a:p>
        </p:txBody>
      </p:sp>
      <p:sp>
        <p:nvSpPr>
          <p:cNvPr id="5120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وَجُعِلَ هُدَىً لِلنَّاسِ وَبَيِّنَاتٍ مِنَ الْهُدَى وَالْفُرْقَانِ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was made guidance for people and clear proofs of the guidance, and the Criterion (of right and wrong),</a:t>
            </a:r>
          </a:p>
        </p:txBody>
      </p:sp>
      <p:sp>
        <p:nvSpPr>
          <p:cNvPr id="6148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ju`ila hudan lilnnasi wa bayynatin mina alhuda wal-furqani</a:t>
            </a:r>
          </a:p>
        </p:txBody>
      </p:sp>
      <p:sp>
        <p:nvSpPr>
          <p:cNvPr id="614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1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इसे इंसानों का राहनुमा क़रार दिया गया की इसमें हिदायत की दलीलें और </a:t>
            </a:r>
          </a:p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हक़ व बातिल की तफ़रीक़ है, </a:t>
            </a:r>
          </a:p>
        </p:txBody>
      </p:sp>
      <p:sp>
        <p:nvSpPr>
          <p:cNvPr id="615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5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أَوْ فَرَحٍ أَوْ بَذَخٍ أَوْ بَطَرٍ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or (excessive) joy or lavish expenditure or recklessness</a:t>
            </a:r>
          </a:p>
        </p:txBody>
      </p:sp>
      <p:sp>
        <p:nvSpPr>
          <p:cNvPr id="52228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000" b="1" i="1">
                <a:solidFill>
                  <a:srgbClr val="000066"/>
                </a:solidFill>
                <a:ea typeface="MS Mincho" pitchFamily="49" charset="-128"/>
              </a:rPr>
              <a:t>aw farahin aw badhakhin aw batarin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222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223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या सरमस्ती या तकब्बुर या बेफ़िक्री, </a:t>
            </a:r>
          </a:p>
        </p:txBody>
      </p:sp>
      <p:sp>
        <p:nvSpPr>
          <p:cNvPr id="5223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5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أَوْ خُيَلاءَ أَوْ رِيَاءٍ أَوْ سُمْعَةٍ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or pride or arrogance or ostentation</a:t>
            </a:r>
          </a:p>
        </p:txBody>
      </p:sp>
      <p:sp>
        <p:nvSpPr>
          <p:cNvPr id="53252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000" b="1" i="1">
                <a:solidFill>
                  <a:srgbClr val="000066"/>
                </a:solidFill>
                <a:ea typeface="MS Mincho" pitchFamily="49" charset="-128"/>
              </a:rPr>
              <a:t>aw khuyala‘a aw rya‘in aw sum`atin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325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325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या खुद'ख़्वाही,या रयाकारी, या शोहरत तलबी </a:t>
            </a:r>
          </a:p>
        </p:txBody>
      </p:sp>
      <p:sp>
        <p:nvSpPr>
          <p:cNvPr id="5325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5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أَوْ شِقَاقٍ أَوْ نِفَاقٍ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or discord or hypocrisy</a:t>
            </a:r>
          </a:p>
        </p:txBody>
      </p:sp>
      <p:sp>
        <p:nvSpPr>
          <p:cNvPr id="54276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aw shiqaqin aw nifaqin</a:t>
            </a:r>
          </a:p>
        </p:txBody>
      </p:sp>
      <p:sp>
        <p:nvSpPr>
          <p:cNvPr id="5427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427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या संगदिली या दोरंगी </a:t>
            </a:r>
          </a:p>
        </p:txBody>
      </p:sp>
      <p:sp>
        <p:nvSpPr>
          <p:cNvPr id="5427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5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أَوْ كُفْرٍ أَوْ فُسُوقٍ أَوْ عِصْيَانٍ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or unbelief or licentiousness or disobedience</a:t>
            </a:r>
          </a:p>
        </p:txBody>
      </p:sp>
      <p:sp>
        <p:nvSpPr>
          <p:cNvPr id="55300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aw kufrin aw fusuqin aw `isyanin</a:t>
            </a:r>
          </a:p>
        </p:txBody>
      </p:sp>
      <p:sp>
        <p:nvSpPr>
          <p:cNvPr id="5530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530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या या कुफ्र या बद'अम्ली या नाफ़रमानी </a:t>
            </a:r>
          </a:p>
        </p:txBody>
      </p:sp>
      <p:sp>
        <p:nvSpPr>
          <p:cNvPr id="5530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5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أَوْ عَظَمَةٍ أَوْ شَيْءٍ لا تُحِبُّ،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or conceit or anything else that You do not like;</a:t>
            </a:r>
          </a:p>
        </p:txBody>
      </p:sp>
      <p:sp>
        <p:nvSpPr>
          <p:cNvPr id="56324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000" b="1" i="1">
                <a:solidFill>
                  <a:srgbClr val="000066"/>
                </a:solidFill>
                <a:ea typeface="MS Mincho" pitchFamily="49" charset="-128"/>
              </a:rPr>
              <a:t>aw `azamatin aw shay‘in la tuhibbu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632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632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या घमंड या तेरी कोई ना'पसंददीदा बात है </a:t>
            </a:r>
          </a:p>
        </p:txBody>
      </p:sp>
      <p:sp>
        <p:nvSpPr>
          <p:cNvPr id="5632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5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فَأَسْأَلُكَ يَا رَبِّ أَنْ تُبَدِّلَنِي مَكَانَهُ إيمَاناً بِوَعْدِكَ،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I thus beseech You, O my Lord, to substitute all that with belief in Your promise</a:t>
            </a:r>
          </a:p>
        </p:txBody>
      </p:sp>
      <p:sp>
        <p:nvSpPr>
          <p:cNvPr id="57348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fasaluka ya rabbi an tubaddlany makanahu ‘imanan biwa`dika</a:t>
            </a:r>
          </a:p>
        </p:txBody>
      </p:sp>
      <p:sp>
        <p:nvSpPr>
          <p:cNvPr id="5734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735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तो तुझ से सवाल करता हूँ ऐ परवरदिगार की इन बुराइयों को मिटा कर इनकी जगह मेरे दिल में अपने वादे पर यक़ीन, </a:t>
            </a:r>
          </a:p>
        </p:txBody>
      </p:sp>
      <p:sp>
        <p:nvSpPr>
          <p:cNvPr id="5735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5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وَوَفَاءً بِعَهْدِكَ،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fulfilling of my covenant to You</a:t>
            </a:r>
          </a:p>
        </p:txBody>
      </p:sp>
      <p:sp>
        <p:nvSpPr>
          <p:cNvPr id="58372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wafa‘an bi`ahdika</a:t>
            </a:r>
          </a:p>
        </p:txBody>
      </p:sp>
      <p:sp>
        <p:nvSpPr>
          <p:cNvPr id="5837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837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अपने अहद से वफ़ा, </a:t>
            </a:r>
          </a:p>
        </p:txBody>
      </p:sp>
      <p:sp>
        <p:nvSpPr>
          <p:cNvPr id="5837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5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وَرِضاً بِقَضَائِكَ،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satisfaction with what You decide for me</a:t>
            </a:r>
          </a:p>
        </p:txBody>
      </p:sp>
      <p:sp>
        <p:nvSpPr>
          <p:cNvPr id="59396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ridan biqada’ika</a:t>
            </a:r>
          </a:p>
        </p:txBody>
      </p:sp>
      <p:sp>
        <p:nvSpPr>
          <p:cNvPr id="5939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5939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अपने फैसले पर रज़ामंदी </a:t>
            </a:r>
          </a:p>
        </p:txBody>
      </p:sp>
      <p:sp>
        <p:nvSpPr>
          <p:cNvPr id="5939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5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وَزُهْداً فِي الدُّنْيَا،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indifference to the worldly pleasures</a:t>
            </a:r>
          </a:p>
        </p:txBody>
      </p:sp>
      <p:sp>
        <p:nvSpPr>
          <p:cNvPr id="60420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zuhdan fi alddunya</a:t>
            </a:r>
          </a:p>
        </p:txBody>
      </p:sp>
      <p:sp>
        <p:nvSpPr>
          <p:cNvPr id="6042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042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दुन्या से बे'रग़बती </a:t>
            </a:r>
          </a:p>
        </p:txBody>
      </p:sp>
      <p:sp>
        <p:nvSpPr>
          <p:cNvPr id="6042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5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وَرَغْبَةً فِيمَا عِنْدَكَ،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desire for that which You have</a:t>
            </a:r>
          </a:p>
        </p:txBody>
      </p:sp>
      <p:sp>
        <p:nvSpPr>
          <p:cNvPr id="61444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raghbatan fima `indaka</a:t>
            </a:r>
          </a:p>
        </p:txBody>
      </p:sp>
      <p:sp>
        <p:nvSpPr>
          <p:cNvPr id="6144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144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जो कुछ तेरे यहां है </a:t>
            </a:r>
          </a:p>
        </p:txBody>
      </p:sp>
      <p:sp>
        <p:nvSpPr>
          <p:cNvPr id="6144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قَدْ حَضَرَ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has commenced</a:t>
            </a:r>
          </a:p>
        </p:txBody>
      </p:sp>
      <p:sp>
        <p:nvSpPr>
          <p:cNvPr id="7172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qad hadara</a:t>
            </a:r>
          </a:p>
        </p:txBody>
      </p:sp>
      <p:sp>
        <p:nvSpPr>
          <p:cNvPr id="717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717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क़ुरआन में मौजूद है, </a:t>
            </a:r>
          </a:p>
        </p:txBody>
      </p:sp>
      <p:sp>
        <p:nvSpPr>
          <p:cNvPr id="717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6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وَأَثَرَةً وَطُمَأْنِينَةً وَتَوْبَةً نَصُوحاً،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altruism and tranquility and sincere repentance;</a:t>
            </a:r>
          </a:p>
        </p:txBody>
      </p:sp>
      <p:sp>
        <p:nvSpPr>
          <p:cNvPr id="62468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atharatan wa tumaninatan wa tawbatan nasuhan</a:t>
            </a:r>
          </a:p>
        </p:txBody>
      </p:sp>
      <p:sp>
        <p:nvSpPr>
          <p:cNvPr id="6246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247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इसमें रग़बत अपने दर पर हाज़री दिल जमई और सच्ची तौबा की तौफ़ीक़ दे</a:t>
            </a:r>
          </a:p>
        </p:txBody>
      </p:sp>
      <p:sp>
        <p:nvSpPr>
          <p:cNvPr id="6247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6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أَسْأَلُكَ ذلِكَ يَا رَبَّ الْعَالَمِينَ.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I beseech You for all that, O the Lord of the worlds.</a:t>
            </a:r>
          </a:p>
        </p:txBody>
      </p:sp>
      <p:sp>
        <p:nvSpPr>
          <p:cNvPr id="63492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asaluka dhalika ya rabba al`alamina</a:t>
            </a:r>
          </a:p>
        </p:txBody>
      </p:sp>
      <p:sp>
        <p:nvSpPr>
          <p:cNvPr id="6349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349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मैं तुझ से यही चाहता हूँ ऐ जहानों के पालने वाले, </a:t>
            </a:r>
          </a:p>
        </p:txBody>
      </p:sp>
      <p:sp>
        <p:nvSpPr>
          <p:cNvPr id="6349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6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إلهِي أَنْتَ مِنْ حِلْمِكَ تُعْصَى فَكَأَنَّكَ لَمْ تُرَ،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 my God: because You are so forbearing, You are disobeyed as if You are not present,</a:t>
            </a:r>
          </a:p>
        </p:txBody>
      </p:sp>
      <p:sp>
        <p:nvSpPr>
          <p:cNvPr id="64516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ilahy anta min hilmika tu`sa faka-annaka lam tura</a:t>
            </a:r>
          </a:p>
        </p:txBody>
      </p:sp>
      <p:sp>
        <p:nvSpPr>
          <p:cNvPr id="6451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451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मेरे माबूद!तेरी नरम खुई की वजह से तेरी नाफ़रमानी की जाती है </a:t>
            </a:r>
          </a:p>
        </p:txBody>
      </p:sp>
      <p:sp>
        <p:nvSpPr>
          <p:cNvPr id="6451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6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وَمِنْ كَرَمِكَ وَجُودِكَ تُطَاعُ فَكَأَنَّكَ لَمْ تُعْصَ،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because You are so generous and magnanimous, You are obeyed as if You have not been disobeyed at all</a:t>
            </a:r>
          </a:p>
        </p:txBody>
      </p:sp>
      <p:sp>
        <p:nvSpPr>
          <p:cNvPr id="65540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pl-PL" sz="2000" b="1" i="1">
                <a:solidFill>
                  <a:srgbClr val="000066"/>
                </a:solidFill>
                <a:ea typeface="MS Mincho" pitchFamily="49" charset="-128"/>
              </a:rPr>
              <a:t>wa min karamika wa judika tuta`u faka-annaka lam tu`sa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554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554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तेरी अता व बख्शीश से तेरी इताअत की जाती है गोया तेरी नाफ़रमानी नहीं होती </a:t>
            </a:r>
          </a:p>
        </p:txBody>
      </p:sp>
      <p:sp>
        <p:nvSpPr>
          <p:cNvPr id="6554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6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وَأَنَا وَمَنْ لَمْ يَعْصِكَ سُكَّانُ أَرْضِكَ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Both those who have not disobeyed You and I are the inhabitants of Your lands;</a:t>
            </a:r>
          </a:p>
        </p:txBody>
      </p:sp>
      <p:sp>
        <p:nvSpPr>
          <p:cNvPr id="66564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sv-SE" sz="2000" b="1" i="1">
                <a:solidFill>
                  <a:srgbClr val="000066"/>
                </a:solidFill>
                <a:ea typeface="MS Mincho" pitchFamily="49" charset="-128"/>
              </a:rPr>
              <a:t>wa ana wa man lam ya`sika sukkanu ardika</a:t>
            </a:r>
            <a:endParaRPr lang="fi-FI" sz="2000" b="1" i="1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656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656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मेरे जैसा नाफ़रमान और जो तेरी नाफ़रमानी नहीं करते तेरी ही ज़मीन पर रहते </a:t>
            </a:r>
          </a:p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हैं </a:t>
            </a:r>
          </a:p>
        </p:txBody>
      </p:sp>
      <p:sp>
        <p:nvSpPr>
          <p:cNvPr id="6656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6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فَكُنْ عَلَيْنَا بِالْفَضْلِ جَوَاداً،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So, (please) confer magnanimously upon us with Your favors</a:t>
            </a:r>
          </a:p>
        </p:txBody>
      </p:sp>
      <p:sp>
        <p:nvSpPr>
          <p:cNvPr id="67588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fakun `alayna bilfadli jawadan</a:t>
            </a:r>
          </a:p>
        </p:txBody>
      </p:sp>
      <p:sp>
        <p:nvSpPr>
          <p:cNvPr id="6758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759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पस हमारे लिए अपने फ़ज़ल से बहुत अता करने वाला </a:t>
            </a:r>
          </a:p>
        </p:txBody>
      </p:sp>
      <p:sp>
        <p:nvSpPr>
          <p:cNvPr id="6759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6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وَبِالْخَيْرِ عَوَّاداً،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always refer to us with Your goodness</a:t>
            </a:r>
          </a:p>
        </p:txBody>
      </p:sp>
      <p:sp>
        <p:nvSpPr>
          <p:cNvPr id="68612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bilkhayri `awwadan</a:t>
            </a:r>
          </a:p>
        </p:txBody>
      </p:sp>
      <p:sp>
        <p:nvSpPr>
          <p:cNvPr id="6861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861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भलाई पर भलाई करने वाला हो जा,</a:t>
            </a:r>
          </a:p>
        </p:txBody>
      </p:sp>
      <p:sp>
        <p:nvSpPr>
          <p:cNvPr id="6861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6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يَا أَرْحَمَ الرَّاحِمِينَ،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 the most Merciful of all those who show mercy.</a:t>
            </a:r>
          </a:p>
        </p:txBody>
      </p:sp>
      <p:sp>
        <p:nvSpPr>
          <p:cNvPr id="69636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arhama alrrahimina</a:t>
            </a:r>
          </a:p>
        </p:txBody>
      </p:sp>
      <p:sp>
        <p:nvSpPr>
          <p:cNvPr id="6963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6963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सबसे ज़्यादा रहम करने वाले ख़ुदा </a:t>
            </a:r>
          </a:p>
        </p:txBody>
      </p:sp>
      <p:sp>
        <p:nvSpPr>
          <p:cNvPr id="6963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6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وَصَلَّى اللّهُ عَلَى مُحَمَّدٍ وَآلِهِ صَلاةً دَائِمَةً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May Allah bless Muhammad and his Household with endless blessings</a:t>
            </a:r>
          </a:p>
        </p:txBody>
      </p:sp>
      <p:sp>
        <p:nvSpPr>
          <p:cNvPr id="70660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salla allahu `ala muhammadin wa alihi salatan da’imatan</a:t>
            </a:r>
          </a:p>
        </p:txBody>
      </p:sp>
      <p:sp>
        <p:nvSpPr>
          <p:cNvPr id="7066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7066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की हज़रत मोहम्मद और इन की आल (अ:स) पर रहमत हो हमेशा हमेशा की रहमत </a:t>
            </a:r>
          </a:p>
        </p:txBody>
      </p:sp>
      <p:sp>
        <p:nvSpPr>
          <p:cNvPr id="7066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6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لا تُحْصَى وَلا تُعَدُّ وَلا يَقْدِرُ قَدْرَهَا غَيْرُكَ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that are innumerable, uncountable, and none can do it save You,</a:t>
            </a:r>
          </a:p>
        </p:txBody>
      </p:sp>
      <p:sp>
        <p:nvSpPr>
          <p:cNvPr id="71684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la tuhsa wa la tu`add wa la yaqdiru qadrahaghayruka</a:t>
            </a:r>
          </a:p>
        </p:txBody>
      </p:sp>
      <p:sp>
        <p:nvSpPr>
          <p:cNvPr id="7168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7168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जिसे न जमा किया जा सके न शुमार किया जा सके और तेरे सिवा कोई इसका अंदाज़ा नहीं कर सकता, </a:t>
            </a:r>
          </a:p>
        </p:txBody>
      </p:sp>
      <p:sp>
        <p:nvSpPr>
          <p:cNvPr id="7168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فَسَلِّمْنَا فِيهِ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So, (please) keep us out of blemish during it,</a:t>
            </a:r>
          </a:p>
        </p:txBody>
      </p:sp>
      <p:sp>
        <p:nvSpPr>
          <p:cNvPr id="8196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fasallimna fihi</a:t>
            </a:r>
          </a:p>
        </p:txBody>
      </p:sp>
      <p:sp>
        <p:nvSpPr>
          <p:cNvPr id="8197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8198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हमें इसके लिए इसे हमारे लिए सलामत रख </a:t>
            </a:r>
          </a:p>
        </p:txBody>
      </p:sp>
      <p:sp>
        <p:nvSpPr>
          <p:cNvPr id="8199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7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يَا أَرْحَمَ الرَّاحِمِينَ.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 the most Merciful of all those who show mercy.</a:t>
            </a:r>
          </a:p>
        </p:txBody>
      </p:sp>
      <p:sp>
        <p:nvSpPr>
          <p:cNvPr id="72708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ya arhama alrrahimina</a:t>
            </a:r>
          </a:p>
        </p:txBody>
      </p:sp>
      <p:sp>
        <p:nvSpPr>
          <p:cNvPr id="72709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72710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सब से बढ़ कर रहम करने वाले </a:t>
            </a:r>
          </a:p>
        </p:txBody>
      </p:sp>
      <p:sp>
        <p:nvSpPr>
          <p:cNvPr id="72711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7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اَللَّهُمَّ صَلِّ عَلَى مُحَمَّدٍ وَ آلِ مُحَمَّد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73732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73733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ar-SA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اے الله! رحمت فرما محمد وآل)ع( محمد پر </a:t>
            </a:r>
          </a:p>
        </p:txBody>
      </p:sp>
      <p:sp>
        <p:nvSpPr>
          <p:cNvPr id="73734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ऐ अल्लाह मुहम्मद और आले मुहम्मद पर अपनी सलामती रख़ </a:t>
            </a:r>
          </a:p>
        </p:txBody>
      </p:sp>
      <p:sp>
        <p:nvSpPr>
          <p:cNvPr id="73735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7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4754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  <p:sp>
        <p:nvSpPr>
          <p:cNvPr id="74755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4756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sp>
        <p:nvSpPr>
          <p:cNvPr id="74757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1000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/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>
                <a:solidFill>
                  <a:srgbClr val="000066"/>
                </a:solidFill>
              </a:rPr>
              <a:t>For any errors / comments please write to: rehanL@hotmail.com</a:t>
            </a:r>
            <a:endParaRPr lang="en-US" sz="1200" b="1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Kindly recite Sura E Fatiha for Marhumeen of all those who have worked towards making this small work possible.</a:t>
            </a:r>
          </a:p>
          <a:p>
            <a:pPr algn="ctr"/>
            <a:r>
              <a:rPr lang="en-US" sz="1200" b="1">
                <a:solidFill>
                  <a:srgbClr val="000066"/>
                </a:solidFill>
                <a:latin typeface="Trebuchet MS" pitchFamily="34" charset="0"/>
              </a:rPr>
              <a:t>To display the font correctly, please use the Arabic font “Attari_Quran_Shipped” , Urdu font “Alvi Nastaleeq” &amp; Hindi font “Mangal”. Download font here : http://www.duas.org/fonts/ </a:t>
            </a:r>
          </a:p>
        </p:txBody>
      </p:sp>
    </p:spTree>
  </p:cSld>
  <p:clrMapOvr>
    <a:masterClrMapping/>
  </p:clrMapOvr>
  <p:transition>
    <p:fade/>
  </p:transition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وَسَلَّمْهُ لَنَا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keep it sound for us,</a:t>
            </a:r>
          </a:p>
        </p:txBody>
      </p:sp>
      <p:sp>
        <p:nvSpPr>
          <p:cNvPr id="9220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sallimhu lana</a:t>
            </a:r>
          </a:p>
        </p:txBody>
      </p:sp>
      <p:sp>
        <p:nvSpPr>
          <p:cNvPr id="9221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9222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और इसको हम से आसानी</a:t>
            </a:r>
          </a:p>
        </p:txBody>
      </p:sp>
      <p:sp>
        <p:nvSpPr>
          <p:cNvPr id="9223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666750"/>
            <a:ext cx="8763000" cy="1470025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5500"/>
              </a:lnSpc>
              <a:defRPr/>
            </a:pPr>
            <a:r>
              <a:rPr lang="ar-SA" sz="6600" kern="1200">
                <a:latin typeface="Attari_Quran" pitchFamily="2" charset="-78"/>
                <a:ea typeface="+mn-ea"/>
                <a:cs typeface="Attari_Quran" pitchFamily="2" charset="-78"/>
              </a:rPr>
              <a:t>وَتَسَلَّمْهُ مِنَّا فِي يُسْرٍ مِنْكَ وَعَافِيَةٍ،</a:t>
            </a:r>
            <a:endParaRPr lang="en-US" sz="6600" kern="1200">
              <a:latin typeface="Attari_Quran" pitchFamily="2" charset="-78"/>
              <a:ea typeface="+mn-ea"/>
              <a:cs typeface="Attari_Quran" pitchFamily="2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286000"/>
            <a:ext cx="8686800" cy="1752600"/>
          </a:xfrm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2800" b="1" kern="1200">
                <a:ea typeface="MS Mincho" pitchFamily="49" charset="-128"/>
              </a:rPr>
              <a:t>and receive it from us with means of easiness and good health from You</a:t>
            </a:r>
          </a:p>
        </p:txBody>
      </p:sp>
      <p:sp>
        <p:nvSpPr>
          <p:cNvPr id="10244" name="Subtitle 4"/>
          <p:cNvSpPr txBox="1"/>
          <p:nvPr/>
        </p:nvSpPr>
        <p:spPr bwMode="auto">
          <a:xfrm>
            <a:off x="304800" y="6053138"/>
            <a:ext cx="8686800" cy="5334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fi-FI" sz="2000" b="1" i="1">
                <a:solidFill>
                  <a:srgbClr val="000066"/>
                </a:solidFill>
                <a:ea typeface="MS Mincho" pitchFamily="49" charset="-128"/>
              </a:rPr>
              <a:t>wa tasallamhu minna fi yusrin minka wa `afiyatin</a:t>
            </a:r>
          </a:p>
        </p:txBody>
      </p:sp>
      <p:sp>
        <p:nvSpPr>
          <p:cNvPr id="10245" name="Rectangle 15"/>
          <p:cNvSpPr>
            <a:spLocks noChangeArrowheads="1"/>
          </p:cNvSpPr>
          <p:nvPr/>
        </p:nvSpPr>
        <p:spPr bwMode="auto">
          <a:xfrm>
            <a:off x="304800" y="4114800"/>
            <a:ext cx="85344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 rtl="1"/>
            <a:r>
              <a:rPr lang="en-US" sz="3200" b="1">
                <a:solidFill>
                  <a:schemeClr val="accent1">
                    <a:lumMod val="75000"/>
                  </a:schemeClr>
                </a:solidFill>
                <a:latin typeface="Alvi Nastaleeq" pitchFamily="2" charset="-78"/>
                <a:cs typeface="Alvi Nastaleeq" pitchFamily="2" charset="-78"/>
              </a:rPr>
              <a:t>U</a:t>
            </a:r>
            <a:endParaRPr lang="ar-SA" sz="3200" b="1">
              <a:solidFill>
                <a:schemeClr val="accent1">
                  <a:lumMod val="75000"/>
                </a:schemeClr>
              </a:solidFill>
              <a:latin typeface="Alvi Nastaleeq" pitchFamily="2" charset="-78"/>
              <a:cs typeface="Alvi Nastaleeq" pitchFamily="2" charset="-78"/>
            </a:endParaRPr>
          </a:p>
        </p:txBody>
      </p:sp>
      <p:sp>
        <p:nvSpPr>
          <p:cNvPr id="10246" name="Rectangle 16"/>
          <p:cNvSpPr>
            <a:spLocks noChangeArrowheads="1"/>
          </p:cNvSpPr>
          <p:nvPr/>
        </p:nvSpPr>
        <p:spPr bwMode="auto">
          <a:xfrm>
            <a:off x="152400" y="5029200"/>
            <a:ext cx="8915400" cy="990600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anchor="ctr"/>
          <a:lstStyle/>
          <a:p>
            <a:pPr algn="ctr"/>
            <a:r>
              <a:rPr lang="hi-IN" sz="2000" b="1">
                <a:solidFill>
                  <a:srgbClr val="000066"/>
                </a:solidFill>
                <a:cs typeface="Mangal" pitchFamily="2"/>
              </a:rPr>
              <a:t>व अमन के साथ ले, </a:t>
            </a:r>
          </a:p>
        </p:txBody>
      </p:sp>
      <p:sp>
        <p:nvSpPr>
          <p:cNvPr id="10247" name="Text Box 13"/>
          <p:cNvSpPr txBox="1">
            <a:spLocks noChangeArrowheads="1"/>
          </p:cNvSpPr>
          <p:nvPr/>
        </p:nvSpPr>
        <p:spPr bwMode="auto">
          <a:xfrm>
            <a:off x="0" y="-1588"/>
            <a:ext cx="9144000" cy="339726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 w="9525" algn="ctr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the Last Night of Sha'ban &amp; First Night of Ramadan Month.</a:t>
            </a:r>
          </a:p>
        </p:txBody>
      </p:sp>
    </p:spTree>
  </p:cSld>
  <p:clrMapOvr>
    <a:masterClrMapping/>
  </p:clrMapOvr>
  <p:transition>
    <p:fade/>
  </p:transition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6.14"/>
  <p:tag name="AS_TITLE" val="Aspose.Slides for .NET 2.0"/>
  <p:tag name="AS_VERSION" val="20.6"/>
</p:tagLst>
</file>

<file path=ppt/theme/theme1.xml><?xml version="1.0" encoding="utf-8"?>
<a:theme xmlns:r="http://schemas.openxmlformats.org/officeDocument/2006/relationships"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439</Paragraphs>
  <Slides>72</Slides>
  <Notes>0</Notes>
  <TotalTime>11577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baseType="lpstr" size="82">
      <vt:lpstr>Arial</vt:lpstr>
      <vt:lpstr>Calibri</vt:lpstr>
      <vt:lpstr>Trebuchet MS</vt:lpstr>
      <vt:lpstr>Simplified Arabic</vt:lpstr>
      <vt:lpstr>Arial Unicode MS</vt:lpstr>
      <vt:lpstr>Attari_Quran</vt:lpstr>
      <vt:lpstr>MS Mincho</vt:lpstr>
      <vt:lpstr>Alvi Nastaleeq</vt:lpstr>
      <vt:lpstr>Mangal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اللّهُمَّ إنَّ هذَا الشَّهْرَ الْمُبَارَكَ الَّذِي أُنْزِلَ فِيهِ الْقُرْآنُ</vt:lpstr>
      <vt:lpstr>وَجُعِلَ هُدَىً لِلنَّاسِ وَبَيِّنَاتٍ مِنَ الْهُدَى وَالْفُرْقَانِ</vt:lpstr>
      <vt:lpstr>قَدْ حَضَرَ</vt:lpstr>
      <vt:lpstr>فَسَلِّمْنَا فِيهِ</vt:lpstr>
      <vt:lpstr>وَسَلَّمْهُ لَنَا</vt:lpstr>
      <vt:lpstr>وَتَسَلَّمْهُ مِنَّا فِي يُسْرٍ مِنْكَ وَعَافِيَةٍ،</vt:lpstr>
      <vt:lpstr>يَا مَنْ أَخَذَ الْقَلِيلَ وَشَكَرَ الْكَثِيرَ</vt:lpstr>
      <vt:lpstr>اقْبَلْ مِنِّي الْيَسِيرَ.</vt:lpstr>
      <vt:lpstr>اللّهُمَّ إنِّي أَسْأَلُكَ أَنْ</vt:lpstr>
      <vt:lpstr>تَجْعَلَ لِي إلَى كُلِّ خَيْرٍ سَبِيلاً،</vt:lpstr>
      <vt:lpstr>وَمِنْ كُلِّ مَا لا تُحِبُّ مَانِعاً</vt:lpstr>
      <vt:lpstr>يَا أَرْحَمَ الرَّاحِمِينَ،</vt:lpstr>
      <vt:lpstr>يَا مَنْ عَفَا عَنِّي وَعَمَّا خَلَوْتُ بِهِ مِنَ السَّيِّئَاتِ،</vt:lpstr>
      <vt:lpstr>يَا مَنْ لَمْ يُؤَاخِذْنِي بِارْتِكَابِ الْمَعَاصِي،</vt:lpstr>
      <vt:lpstr>عَفْوَكَ عَفْوَكَ عَفْوَكَ، يَا كَرِيمُ.</vt:lpstr>
      <vt:lpstr>إلهِي وَعَظْتَنِي فَلَمْ أَتَّعِظْ،</vt:lpstr>
      <vt:lpstr>وَزَجَرْتَنِي عَنْ مَحَارِمِكَ فَلَمْ أَنْزَجِرْ،</vt:lpstr>
      <vt:lpstr>فَمَا عُذْرِي؟</vt:lpstr>
      <vt:lpstr>فَاعْفُ عَنِّي يَا كَرِيمُ، عَفْوَكَ عَفْوَكَ.</vt:lpstr>
      <vt:lpstr>اللّهُمَّ إنّي أَسْأَلُكَ</vt:lpstr>
      <vt:lpstr>الرَّاحَةَ عِنْدَ الْمَوْتِ،</vt:lpstr>
      <vt:lpstr>وَالْعَفْوَ عِنْدَ الْحِسَابِ،</vt:lpstr>
      <vt:lpstr>عَظُمَ الذَّنْبُ مِنْ عَبْدِكَ فَلْيَحْسُنِ التَّجَاوُزُ مِنْ عِنْدِكَ،</vt:lpstr>
      <vt:lpstr>يَا أَهْلَ التَّقْوَى وَيَا أَهْلَ الْمَغْفِرَةِ، عَفْوَكَ عَفْوَكَ.</vt:lpstr>
      <vt:lpstr>اللّهُمَّ إنِّي عَبْدُكَ بْنُ عَبْدِكَ بْنُ أَمَتِكَ</vt:lpstr>
      <vt:lpstr>ضَعِيفٌ فَقِيرٌ إلَى رَحْمَتِكَ،</vt:lpstr>
      <vt:lpstr>وَأَنْتَ مُنْزِلُ الْغِنَى وَالْبَرَكَةِ عَلَى الْعِبَادِ،</vt:lpstr>
      <vt:lpstr>قَاهِرٌ مُقْتَدِرٌ</vt:lpstr>
      <vt:lpstr>أَحْصَيْتَ أَعْمَالَهُمْ،</vt:lpstr>
      <vt:lpstr>وَقَسَمْتَ أَرْزَاقَهُمْ،</vt:lpstr>
      <vt:lpstr>وَجَعَلْتَهُمْ مُخْتَلِفَةً أَلْسِنَتُهُمْ وَأَلْوَانُهُمْ خَلْقاً مِنْ بَعْدِ خَلْقٍ،</vt:lpstr>
      <vt:lpstr>وَلا يَعْلَمُ الْعِبَادُ عِلْمَكَ،</vt:lpstr>
      <vt:lpstr>وَلا يَقْدِرُ الْعِبَادُ قَدْرَكَ،</vt:lpstr>
      <vt:lpstr>وَكُلُّنَا فَقِيرٌ إلَى رَحْمَتِكَ،</vt:lpstr>
      <vt:lpstr>فَلا تَصْرِفْ عَنِّي وَجْهَكَ،</vt:lpstr>
      <vt:lpstr>وَاجْعَلْنِي مِنْ صَالِحِي خَلْقِكَ فِي الْعَمَلِ وَالأَمَلِ وَالْقَضَاءِ وَالْقَدَرِ.</vt:lpstr>
      <vt:lpstr>اللّهُمَّ أَبْقِنِي خَيْرَ الْبَقَاءِ،</vt:lpstr>
      <vt:lpstr>وَأَفْنِنِي خَيْرَ الْفَنَاءِ عَلَى مُوَالاةِ أَوْلِيَائِكَ،</vt:lpstr>
      <vt:lpstr>وَمُعَادَاةِ أَعْدَائِكَ</vt:lpstr>
      <vt:lpstr>وَالرَّغْبَةِ إلَيْكَ، وَالرَّهْبَةِ مِنْكَ،</vt:lpstr>
      <vt:lpstr>وَالْخُشُوعِ وَالْوَفَاءِ وَالتَّسْلِيمِ لَكَ،</vt:lpstr>
      <vt:lpstr>وَالتَّصْدِيقِ بِكِتَابِكَ،</vt:lpstr>
      <vt:lpstr>وَاتِّبَاعِ سُنَّةِ رَسُولِكَ.</vt:lpstr>
      <vt:lpstr>اللّهُمَّ مَا كَانَ فِي قَلْبِي</vt:lpstr>
      <vt:lpstr>مِنْ شَكٍّ أَوْ رِيبَةٍ</vt:lpstr>
      <vt:lpstr>أَوْ جُحُودٍ أَوْ قُنُوطٍ</vt:lpstr>
      <vt:lpstr>أَوْ فَرَحٍ أَوْ بَذَخٍ أَوْ بَطَرٍ</vt:lpstr>
      <vt:lpstr>أَوْ خُيَلاءَ أَوْ رِيَاءٍ أَوْ سُمْعَةٍ</vt:lpstr>
      <vt:lpstr>أَوْ شِقَاقٍ أَوْ نِفَاقٍ</vt:lpstr>
      <vt:lpstr>أَوْ كُفْرٍ أَوْ فُسُوقٍ أَوْ عِصْيَانٍ</vt:lpstr>
      <vt:lpstr>أَوْ عَظَمَةٍ أَوْ شَيْءٍ لا تُحِبُّ،</vt:lpstr>
      <vt:lpstr>فَأَسْأَلُكَ يَا رَبِّ أَنْ تُبَدِّلَنِي مَكَانَهُ إيمَاناً بِوَعْدِكَ،</vt:lpstr>
      <vt:lpstr>وَوَفَاءً بِعَهْدِكَ،</vt:lpstr>
      <vt:lpstr>وَرِضاً بِقَضَائِكَ،</vt:lpstr>
      <vt:lpstr>وَزُهْداً فِي الدُّنْيَا،</vt:lpstr>
      <vt:lpstr>وَرَغْبَةً فِيمَا عِنْدَكَ،</vt:lpstr>
      <vt:lpstr>وَأَثَرَةً وَطُمَأْنِينَةً وَتَوْبَةً نَصُوحاً،</vt:lpstr>
      <vt:lpstr>أَسْأَلُكَ ذلِكَ يَا رَبَّ الْعَالَمِينَ.</vt:lpstr>
      <vt:lpstr>إلهِي أَنْتَ مِنْ حِلْمِكَ تُعْصَى فَكَأَنَّكَ لَمْ تُرَ،</vt:lpstr>
      <vt:lpstr>وَمِنْ كَرَمِكَ وَجُودِكَ تُطَاعُ فَكَأَنَّكَ لَمْ تُعْصَ،</vt:lpstr>
      <vt:lpstr>وَأَنَا وَمَنْ لَمْ يَعْصِكَ سُكَّانُ أَرْضِكَ</vt:lpstr>
      <vt:lpstr>فَكُنْ عَلَيْنَا بِالْفَضْلِ جَوَاداً،</vt:lpstr>
      <vt:lpstr>وَبِالْخَيْرِ عَوَّاداً،</vt:lpstr>
      <vt:lpstr>يَا أَرْحَمَ الرَّاحِمِينَ،</vt:lpstr>
      <vt:lpstr>وَصَلَّى اللّهُ عَلَى مُحَمَّدٍ وَآلِهِ صَلاةً دَائِمَةً</vt:lpstr>
      <vt:lpstr>لا تُحْصَى وَلا تُعَدُّ وَلا يَقْدِرُ قَدْرَهَا غَيْرُكَ</vt:lpstr>
      <vt:lpstr>يَا أَرْحَمَ الرَّاحِمِينَ.</vt:lpstr>
      <vt:lpstr>اَللَّهُمَّ صَلِّ عَلَى مُحَمَّدٍ وَ آلِ مُحَمَّد</vt:lpstr>
      <vt:lpstr>Please recite  Sūrat al-FātiḥahforALL MARHUMEEN</vt:lpstr>
    </vt:vector>
  </TitlesOfParts>
  <LinksUpToDate>0</LinksUpToDate>
  <SharedDoc>0</SharedDoc>
  <HyperlinksChanged>0</HyperlinksChanged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cp:revision>75</cp:revision>
  <cp:lastPrinted>1601-01-01T00:00:00.000</cp:lastPrinted>
  <dcterms:created xsi:type="dcterms:W3CDTF">1601-01-01T00:00:00Z</dcterms:created>
  <dcterms:modified xsi:type="dcterms:W3CDTF">2021-03-26T03:56:17Z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Version">
    <vt:i4>1</vt:i4>
  </property>
</Properties>
</file>