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4"/>
  </p:notesMasterIdLst>
  <p:sldIdLst>
    <p:sldId id="3283" r:id="rId2"/>
    <p:sldId id="3313" r:id="rId3"/>
    <p:sldId id="3418" r:id="rId4"/>
    <p:sldId id="3419" r:id="rId5"/>
    <p:sldId id="3417" r:id="rId6"/>
    <p:sldId id="3421" r:id="rId7"/>
    <p:sldId id="3422" r:id="rId8"/>
    <p:sldId id="3423" r:id="rId9"/>
    <p:sldId id="3424" r:id="rId10"/>
    <p:sldId id="3425" r:id="rId11"/>
    <p:sldId id="3426" r:id="rId12"/>
    <p:sldId id="3427" r:id="rId13"/>
    <p:sldId id="3428" r:id="rId14"/>
    <p:sldId id="3429" r:id="rId15"/>
    <p:sldId id="3430" r:id="rId16"/>
    <p:sldId id="3431" r:id="rId17"/>
    <p:sldId id="3432" r:id="rId18"/>
    <p:sldId id="3433" r:id="rId19"/>
    <p:sldId id="3434" r:id="rId20"/>
    <p:sldId id="3435" r:id="rId21"/>
    <p:sldId id="3436" r:id="rId22"/>
    <p:sldId id="3437" r:id="rId23"/>
    <p:sldId id="3438" r:id="rId24"/>
    <p:sldId id="3439" r:id="rId25"/>
    <p:sldId id="3440" r:id="rId26"/>
    <p:sldId id="3441" r:id="rId27"/>
    <p:sldId id="3442" r:id="rId28"/>
    <p:sldId id="3443" r:id="rId29"/>
    <p:sldId id="3444" r:id="rId30"/>
    <p:sldId id="3445" r:id="rId31"/>
    <p:sldId id="3446" r:id="rId32"/>
    <p:sldId id="3447" r:id="rId33"/>
    <p:sldId id="3448" r:id="rId34"/>
    <p:sldId id="3449" r:id="rId35"/>
    <p:sldId id="3450" r:id="rId36"/>
    <p:sldId id="3451" r:id="rId37"/>
    <p:sldId id="3452" r:id="rId38"/>
    <p:sldId id="3453" r:id="rId39"/>
    <p:sldId id="3454" r:id="rId40"/>
    <p:sldId id="3455" r:id="rId41"/>
    <p:sldId id="3456" r:id="rId42"/>
    <p:sldId id="3457" r:id="rId43"/>
    <p:sldId id="3458" r:id="rId44"/>
    <p:sldId id="3459" r:id="rId45"/>
    <p:sldId id="3460" r:id="rId46"/>
    <p:sldId id="3461" r:id="rId47"/>
    <p:sldId id="3462" r:id="rId48"/>
    <p:sldId id="3463" r:id="rId49"/>
    <p:sldId id="3464" r:id="rId50"/>
    <p:sldId id="3465" r:id="rId51"/>
    <p:sldId id="3466" r:id="rId52"/>
    <p:sldId id="3467" r:id="rId53"/>
    <p:sldId id="3468" r:id="rId54"/>
    <p:sldId id="3469" r:id="rId55"/>
    <p:sldId id="3470" r:id="rId56"/>
    <p:sldId id="3471" r:id="rId57"/>
    <p:sldId id="3472" r:id="rId58"/>
    <p:sldId id="3473" r:id="rId59"/>
    <p:sldId id="3474" r:id="rId60"/>
    <p:sldId id="3475" r:id="rId61"/>
    <p:sldId id="3476" r:id="rId62"/>
    <p:sldId id="3477" r:id="rId63"/>
    <p:sldId id="3478" r:id="rId64"/>
    <p:sldId id="3479" r:id="rId65"/>
    <p:sldId id="3480" r:id="rId66"/>
    <p:sldId id="3481" r:id="rId67"/>
    <p:sldId id="3482" r:id="rId68"/>
    <p:sldId id="3483" r:id="rId69"/>
    <p:sldId id="3484" r:id="rId70"/>
    <p:sldId id="3485" r:id="rId71"/>
    <p:sldId id="3486" r:id="rId72"/>
    <p:sldId id="3487" r:id="rId73"/>
    <p:sldId id="3488" r:id="rId74"/>
    <p:sldId id="3489" r:id="rId75"/>
    <p:sldId id="3490" r:id="rId76"/>
    <p:sldId id="3491" r:id="rId77"/>
    <p:sldId id="3492" r:id="rId78"/>
    <p:sldId id="3493" r:id="rId79"/>
    <p:sldId id="3494" r:id="rId80"/>
    <p:sldId id="3495" r:id="rId81"/>
    <p:sldId id="3496" r:id="rId82"/>
    <p:sldId id="3497" r:id="rId83"/>
    <p:sldId id="3498" r:id="rId84"/>
    <p:sldId id="3499" r:id="rId85"/>
    <p:sldId id="3500" r:id="rId86"/>
    <p:sldId id="3501" r:id="rId87"/>
    <p:sldId id="3502" r:id="rId88"/>
    <p:sldId id="3503" r:id="rId89"/>
    <p:sldId id="3504" r:id="rId90"/>
    <p:sldId id="3505" r:id="rId91"/>
    <p:sldId id="3506" r:id="rId92"/>
    <p:sldId id="3507" r:id="rId93"/>
    <p:sldId id="3508" r:id="rId94"/>
    <p:sldId id="3509" r:id="rId95"/>
    <p:sldId id="3510" r:id="rId96"/>
    <p:sldId id="3511" r:id="rId97"/>
    <p:sldId id="3512" r:id="rId98"/>
    <p:sldId id="3513" r:id="rId99"/>
    <p:sldId id="3514" r:id="rId100"/>
    <p:sldId id="3515" r:id="rId101"/>
    <p:sldId id="3516" r:id="rId102"/>
    <p:sldId id="3517" r:id="rId103"/>
    <p:sldId id="3518" r:id="rId104"/>
    <p:sldId id="3519" r:id="rId105"/>
    <p:sldId id="3520" r:id="rId106"/>
    <p:sldId id="3521" r:id="rId107"/>
    <p:sldId id="3522" r:id="rId108"/>
    <p:sldId id="3523" r:id="rId109"/>
    <p:sldId id="3524" r:id="rId110"/>
    <p:sldId id="3525" r:id="rId111"/>
    <p:sldId id="3526" r:id="rId112"/>
    <p:sldId id="3527" r:id="rId113"/>
    <p:sldId id="3528" r:id="rId114"/>
    <p:sldId id="3529" r:id="rId115"/>
    <p:sldId id="3530" r:id="rId116"/>
    <p:sldId id="3531" r:id="rId117"/>
    <p:sldId id="3532" r:id="rId118"/>
    <p:sldId id="3533" r:id="rId119"/>
    <p:sldId id="3534" r:id="rId120"/>
    <p:sldId id="3535" r:id="rId121"/>
    <p:sldId id="3536" r:id="rId122"/>
    <p:sldId id="3537" r:id="rId123"/>
    <p:sldId id="3538" r:id="rId124"/>
    <p:sldId id="3539" r:id="rId125"/>
    <p:sldId id="3540" r:id="rId126"/>
    <p:sldId id="3541" r:id="rId127"/>
    <p:sldId id="3542" r:id="rId128"/>
    <p:sldId id="3543" r:id="rId129"/>
    <p:sldId id="3544" r:id="rId130"/>
    <p:sldId id="3546" r:id="rId131"/>
    <p:sldId id="3547" r:id="rId132"/>
    <p:sldId id="3548" r:id="rId133"/>
    <p:sldId id="3549" r:id="rId134"/>
    <p:sldId id="3550" r:id="rId135"/>
    <p:sldId id="3551" r:id="rId136"/>
    <p:sldId id="3552" r:id="rId137"/>
    <p:sldId id="3553" r:id="rId138"/>
    <p:sldId id="3554" r:id="rId139"/>
    <p:sldId id="3555" r:id="rId140"/>
    <p:sldId id="3556" r:id="rId141"/>
    <p:sldId id="3557" r:id="rId142"/>
    <p:sldId id="3558" r:id="rId143"/>
    <p:sldId id="3559" r:id="rId144"/>
    <p:sldId id="3560" r:id="rId145"/>
    <p:sldId id="3561" r:id="rId146"/>
    <p:sldId id="3562" r:id="rId147"/>
    <p:sldId id="3563" r:id="rId148"/>
    <p:sldId id="3564" r:id="rId149"/>
    <p:sldId id="3565" r:id="rId150"/>
    <p:sldId id="3566" r:id="rId151"/>
    <p:sldId id="3567" r:id="rId152"/>
    <p:sldId id="3568" r:id="rId153"/>
    <p:sldId id="3569" r:id="rId154"/>
    <p:sldId id="3570" r:id="rId155"/>
    <p:sldId id="3571" r:id="rId156"/>
    <p:sldId id="3572" r:id="rId157"/>
    <p:sldId id="3573" r:id="rId158"/>
    <p:sldId id="3574" r:id="rId159"/>
    <p:sldId id="3575" r:id="rId160"/>
    <p:sldId id="3576" r:id="rId161"/>
    <p:sldId id="3577" r:id="rId162"/>
    <p:sldId id="3578" r:id="rId163"/>
    <p:sldId id="3579" r:id="rId164"/>
    <p:sldId id="3580" r:id="rId165"/>
    <p:sldId id="3581" r:id="rId166"/>
    <p:sldId id="3582" r:id="rId167"/>
    <p:sldId id="3583" r:id="rId168"/>
    <p:sldId id="3584" r:id="rId169"/>
    <p:sldId id="3585" r:id="rId170"/>
    <p:sldId id="3586" r:id="rId171"/>
    <p:sldId id="3587" r:id="rId172"/>
    <p:sldId id="3588" r:id="rId173"/>
    <p:sldId id="3589" r:id="rId174"/>
    <p:sldId id="3590" r:id="rId175"/>
    <p:sldId id="3591" r:id="rId176"/>
    <p:sldId id="3592" r:id="rId177"/>
    <p:sldId id="3593" r:id="rId178"/>
    <p:sldId id="3594" r:id="rId179"/>
    <p:sldId id="3595" r:id="rId180"/>
    <p:sldId id="3596" r:id="rId181"/>
    <p:sldId id="3597" r:id="rId182"/>
    <p:sldId id="3598" r:id="rId183"/>
    <p:sldId id="3599" r:id="rId184"/>
    <p:sldId id="3600" r:id="rId185"/>
    <p:sldId id="3601" r:id="rId186"/>
    <p:sldId id="3602" r:id="rId187"/>
    <p:sldId id="3603" r:id="rId188"/>
    <p:sldId id="3604" r:id="rId189"/>
    <p:sldId id="3605" r:id="rId190"/>
    <p:sldId id="3606" r:id="rId191"/>
    <p:sldId id="3607" r:id="rId192"/>
    <p:sldId id="3608" r:id="rId193"/>
    <p:sldId id="3609" r:id="rId194"/>
    <p:sldId id="3610" r:id="rId195"/>
    <p:sldId id="3611" r:id="rId196"/>
    <p:sldId id="3612" r:id="rId197"/>
    <p:sldId id="3613" r:id="rId198"/>
    <p:sldId id="3614" r:id="rId199"/>
    <p:sldId id="3615" r:id="rId200"/>
    <p:sldId id="3616" r:id="rId201"/>
    <p:sldId id="3617" r:id="rId202"/>
    <p:sldId id="3618" r:id="rId203"/>
    <p:sldId id="3619" r:id="rId204"/>
    <p:sldId id="3620" r:id="rId205"/>
    <p:sldId id="3621" r:id="rId206"/>
    <p:sldId id="3622" r:id="rId207"/>
    <p:sldId id="3623" r:id="rId208"/>
    <p:sldId id="3624" r:id="rId209"/>
    <p:sldId id="3625" r:id="rId210"/>
    <p:sldId id="3626" r:id="rId211"/>
    <p:sldId id="3627" r:id="rId212"/>
    <p:sldId id="3628" r:id="rId213"/>
    <p:sldId id="3629" r:id="rId214"/>
    <p:sldId id="3630" r:id="rId215"/>
    <p:sldId id="3631" r:id="rId216"/>
    <p:sldId id="3632" r:id="rId217"/>
    <p:sldId id="3633" r:id="rId218"/>
    <p:sldId id="3634" r:id="rId219"/>
    <p:sldId id="3635" r:id="rId220"/>
    <p:sldId id="3636" r:id="rId221"/>
    <p:sldId id="3637" r:id="rId222"/>
    <p:sldId id="3415" r:id="rId223"/>
  </p:sldIdLst>
  <p:sldSz cx="12192000" cy="6858000"/>
  <p:notesSz cx="6400800" cy="10234613"/>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90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0066"/>
    <a:srgbClr val="800000"/>
    <a:srgbClr val="000099"/>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204" autoAdjust="0"/>
  </p:normalViewPr>
  <p:slideViewPr>
    <p:cSldViewPr>
      <p:cViewPr>
        <p:scale>
          <a:sx n="75" d="100"/>
          <a:sy n="75" d="100"/>
        </p:scale>
        <p:origin x="384" y="300"/>
      </p:cViewPr>
      <p:guideLst>
        <p:guide orient="horz" pos="2160"/>
        <p:guide pos="3904"/>
      </p:guideLst>
    </p:cSldViewPr>
  </p:slideViewPr>
  <p:notesTextViewPr>
    <p:cViewPr>
      <p:scale>
        <a:sx n="100" d="100"/>
        <a:sy n="100" d="100"/>
      </p:scale>
      <p:origin x="0" y="0"/>
    </p:cViewPr>
  </p:notesTextViewPr>
  <p:sorterViewPr>
    <p:cViewPr>
      <p:scale>
        <a:sx n="66" d="100"/>
        <a:sy n="66" d="100"/>
      </p:scale>
      <p:origin x="0" y="5616"/>
    </p:cViewPr>
  </p:sorter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viewProps" Target="viewProps.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11" Type="http://schemas.openxmlformats.org/officeDocument/2006/relationships/slide" Target="slides/slide210.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slide" Target="slides/slide191.xml"/><Relationship Id="rId197" Type="http://schemas.openxmlformats.org/officeDocument/2006/relationships/slide" Target="slides/slide196.xml"/><Relationship Id="rId206" Type="http://schemas.openxmlformats.org/officeDocument/2006/relationships/slide" Target="slides/slide205.xml"/><Relationship Id="rId227" Type="http://schemas.openxmlformats.org/officeDocument/2006/relationships/theme" Target="theme/theme1.xml"/><Relationship Id="rId201" Type="http://schemas.openxmlformats.org/officeDocument/2006/relationships/slide" Target="slides/slide200.xml"/><Relationship Id="rId222" Type="http://schemas.openxmlformats.org/officeDocument/2006/relationships/slide" Target="slides/slide22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217" Type="http://schemas.openxmlformats.org/officeDocument/2006/relationships/slide" Target="slides/slide216.xml"/><Relationship Id="rId1" Type="http://schemas.openxmlformats.org/officeDocument/2006/relationships/slideMaster" Target="slideMasters/slideMaster1.xml"/><Relationship Id="rId6" Type="http://schemas.openxmlformats.org/officeDocument/2006/relationships/slide" Target="slides/slide5.xml"/><Relationship Id="rId212" Type="http://schemas.openxmlformats.org/officeDocument/2006/relationships/slide" Target="slides/slide211.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slide" Target="slides/slide206.xml"/><Relationship Id="rId223" Type="http://schemas.openxmlformats.org/officeDocument/2006/relationships/slide" Target="slides/slide222.xml"/><Relationship Id="rId228" Type="http://schemas.openxmlformats.org/officeDocument/2006/relationships/tableStyles" Target="tableStyle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18" Type="http://schemas.openxmlformats.org/officeDocument/2006/relationships/slide" Target="slides/slide217.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19" Type="http://schemas.openxmlformats.org/officeDocument/2006/relationships/slide" Target="slides/slide18.xml"/><Relationship Id="rId224" Type="http://schemas.openxmlformats.org/officeDocument/2006/relationships/notesMaster" Target="notesMasters/notesMaster1.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slide" Target="slides/slide218.xml"/><Relationship Id="rId3" Type="http://schemas.openxmlformats.org/officeDocument/2006/relationships/slide" Target="slides/slide2.xml"/><Relationship Id="rId214" Type="http://schemas.openxmlformats.org/officeDocument/2006/relationships/slide" Target="slides/slide213.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presProps" Target="pres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773680" cy="511731"/>
          </a:xfrm>
          <a:prstGeom prst="rect">
            <a:avLst/>
          </a:prstGeom>
        </p:spPr>
        <p:txBody>
          <a:bodyPr vert="horz" lIns="91440" tIns="45720" rIns="91440" bIns="45720" rtlCol="0"/>
          <a:lstStyle>
            <a:lvl1pPr algn="l">
              <a:defRPr sz="12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625639" y="0"/>
            <a:ext cx="2773680" cy="511731"/>
          </a:xfrm>
          <a:prstGeom prst="rect">
            <a:avLst/>
          </a:prstGeom>
        </p:spPr>
        <p:txBody>
          <a:bodyPr vert="horz" lIns="91440" tIns="45720" rIns="91440" bIns="45720" rtlCol="0"/>
          <a:lstStyle>
            <a:lvl1pPr algn="r">
              <a:defRPr sz="1200">
                <a:latin typeface="Arial" pitchFamily="34" charset="0"/>
                <a:cs typeface="Arial" pitchFamily="34" charset="0"/>
              </a:defRPr>
            </a:lvl1pPr>
          </a:lstStyle>
          <a:p>
            <a:pPr>
              <a:defRPr/>
            </a:pPr>
            <a:fld id="{7C692389-EC5C-4061-8CA3-2B5A8862AE33}" type="datetimeFigureOut">
              <a:rPr lang="en-US"/>
              <a:pPr>
                <a:defRPr/>
              </a:pPr>
              <a:t>4/15/2021</a:t>
            </a:fld>
            <a:endParaRPr lang="en-US"/>
          </a:p>
        </p:txBody>
      </p:sp>
      <p:sp>
        <p:nvSpPr>
          <p:cNvPr id="4" name="Slide Image Placeholder 3"/>
          <p:cNvSpPr>
            <a:spLocks noGrp="1" noRot="1" noChangeAspect="1"/>
          </p:cNvSpPr>
          <p:nvPr>
            <p:ph type="sldImg" idx="2"/>
          </p:nvPr>
        </p:nvSpPr>
        <p:spPr>
          <a:xfrm>
            <a:off x="-209550" y="768350"/>
            <a:ext cx="6819900" cy="3836988"/>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40080" y="4861441"/>
            <a:ext cx="5120640" cy="4605576"/>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721106"/>
            <a:ext cx="2773680" cy="511731"/>
          </a:xfrm>
          <a:prstGeom prst="rect">
            <a:avLst/>
          </a:prstGeom>
        </p:spPr>
        <p:txBody>
          <a:bodyPr vert="horz" lIns="91440" tIns="45720" rIns="91440" bIns="45720" rtlCol="0" anchor="b"/>
          <a:lstStyle>
            <a:lvl1pPr algn="l">
              <a:defRPr sz="1200">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5"/>
          </p:nvPr>
        </p:nvSpPr>
        <p:spPr>
          <a:xfrm>
            <a:off x="3625639" y="9721106"/>
            <a:ext cx="2773680" cy="511731"/>
          </a:xfrm>
          <a:prstGeom prst="rect">
            <a:avLst/>
          </a:prstGeom>
        </p:spPr>
        <p:txBody>
          <a:bodyPr vert="horz" lIns="91440" tIns="45720" rIns="91440" bIns="45720" rtlCol="0" anchor="b"/>
          <a:lstStyle>
            <a:lvl1pPr algn="r">
              <a:defRPr sz="1200">
                <a:latin typeface="Arial" pitchFamily="34" charset="0"/>
                <a:cs typeface="Arial" pitchFamily="34" charset="0"/>
              </a:defRPr>
            </a:lvl1pPr>
          </a:lstStyle>
          <a:p>
            <a:pPr>
              <a:defRPr/>
            </a:pPr>
            <a:fld id="{D04E0AD6-708D-4981-8E88-BBA86A634A6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664206F-0FE4-45B7-A1FF-90EAEE51C63E}" type="slidenum">
              <a:rPr lang="ar-SA"/>
              <a:pPr>
                <a:defRPr/>
              </a:pPr>
              <a:t>‹#›</a:t>
            </a:fld>
            <a:endParaRPr lang="en-US"/>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BF0B9DD-B405-4BF6-8EA2-9B6E0E7DACC3}" type="slidenum">
              <a:rPr lang="ar-SA"/>
              <a:pPr>
                <a:defRPr/>
              </a:pPr>
              <a:t>‹#›</a:t>
            </a:fld>
            <a:endParaRPr 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66EE2FD-D569-407D-B6FD-BA5591F20D90}" type="slidenum">
              <a:rPr lang="ar-SA"/>
              <a:pPr>
                <a:defRPr/>
              </a:pPr>
              <a:t>‹#›</a:t>
            </a:fld>
            <a:endParaRPr 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FEDB7A7-BC19-4660-8867-28164E635398}" type="slidenum">
              <a:rPr lang="ar-SA"/>
              <a:pPr>
                <a:defRPr/>
              </a:pPr>
              <a:t>‹#›</a:t>
            </a:fld>
            <a:endParaRPr 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55E3413-2B22-4964-A141-0E5D2F8F3D20}" type="slidenum">
              <a:rPr lang="ar-SA"/>
              <a:pPr>
                <a:defRPr/>
              </a:pPr>
              <a:t>‹#›</a:t>
            </a:fld>
            <a:endParaRPr lang="en-US"/>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92B80FD-F757-485A-B12A-9CE095577667}" type="slidenum">
              <a:rPr lang="ar-SA"/>
              <a:pPr>
                <a:defRPr/>
              </a:pPr>
              <a:t>‹#›</a:t>
            </a:fld>
            <a:endParaRPr 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AA04B04-C2E3-4B0D-9E55-8E3880157A2F}" type="slidenum">
              <a:rPr lang="ar-SA"/>
              <a:pPr>
                <a:defRPr/>
              </a:pPr>
              <a:t>‹#›</a:t>
            </a:fld>
            <a:endParaRPr 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F7B55141-6C26-4042-BCAD-56E9B063EDA5}" type="slidenum">
              <a:rPr lang="ar-SA"/>
              <a:pPr>
                <a:defRPr/>
              </a:pPr>
              <a:t>‹#›</a:t>
            </a:fld>
            <a:endParaRPr 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87B5F72-E1E5-4544-B85C-AD7AC1EDAD89}" type="slidenum">
              <a:rPr lang="ar-SA"/>
              <a:pPr>
                <a:defRPr/>
              </a:pPr>
              <a:t>‹#›</a:t>
            </a:fld>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A87E654-09D8-4257-B4E6-8B18966CB02E}" type="slidenum">
              <a:rPr lang="ar-SA"/>
              <a:pPr>
                <a:defRPr/>
              </a:pPr>
              <a:t>‹#›</a:t>
            </a:fld>
            <a:endParaRPr 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8918D33-A2E4-4B06-840B-7056FA996C25}" type="slidenum">
              <a:rPr lang="ar-SA"/>
              <a:pPr>
                <a:defRPr/>
              </a:pPr>
              <a:t>‹#›</a:t>
            </a:fld>
            <a:endParaRPr lang="en-U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400">
                <a:solidFill>
                  <a:srgbClr val="000066"/>
                </a:solidFill>
                <a:latin typeface="Arial" pitchFamily="34" charset="0"/>
                <a:cs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a:defRPr sz="1400">
                <a:solidFill>
                  <a:srgbClr val="000066"/>
                </a:solidFill>
                <a:latin typeface="Arial" pitchFamily="34" charset="0"/>
                <a:cs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400">
                <a:solidFill>
                  <a:srgbClr val="000066"/>
                </a:solidFill>
                <a:latin typeface="Arial" pitchFamily="34" charset="0"/>
                <a:cs typeface="Arial" pitchFamily="34" charset="0"/>
              </a:defRPr>
            </a:lvl1pPr>
          </a:lstStyle>
          <a:p>
            <a:pPr>
              <a:defRPr/>
            </a:pPr>
            <a:fld id="{2564DF4D-4E5B-4570-9DEC-525B40B3BBBD}" type="slidenum">
              <a:rPr lang="ar-SA"/>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txStyles>
    <p:titleStyle>
      <a:lvl1pPr algn="ctr" rtl="0" eaLnBrk="0" fontAlgn="base" hangingPunct="0">
        <a:spcBef>
          <a:spcPct val="0"/>
        </a:spcBef>
        <a:spcAft>
          <a:spcPct val="0"/>
        </a:spcAft>
        <a:defRPr sz="4400">
          <a:solidFill>
            <a:srgbClr val="000066"/>
          </a:solidFill>
          <a:latin typeface="+mj-lt"/>
          <a:ea typeface="+mj-ea"/>
          <a:cs typeface="+mj-cs"/>
        </a:defRPr>
      </a:lvl1pPr>
      <a:lvl2pPr algn="ctr" rtl="0" eaLnBrk="0" fontAlgn="base" hangingPunct="0">
        <a:spcBef>
          <a:spcPct val="0"/>
        </a:spcBef>
        <a:spcAft>
          <a:spcPct val="0"/>
        </a:spcAft>
        <a:defRPr sz="4400">
          <a:solidFill>
            <a:srgbClr val="000066"/>
          </a:solidFill>
          <a:latin typeface="Arial" pitchFamily="34" charset="0"/>
          <a:cs typeface="Arial" pitchFamily="34" charset="0"/>
        </a:defRPr>
      </a:lvl2pPr>
      <a:lvl3pPr algn="ctr" rtl="0" eaLnBrk="0" fontAlgn="base" hangingPunct="0">
        <a:spcBef>
          <a:spcPct val="0"/>
        </a:spcBef>
        <a:spcAft>
          <a:spcPct val="0"/>
        </a:spcAft>
        <a:defRPr sz="4400">
          <a:solidFill>
            <a:srgbClr val="000066"/>
          </a:solidFill>
          <a:latin typeface="Arial" pitchFamily="34" charset="0"/>
          <a:cs typeface="Arial" pitchFamily="34" charset="0"/>
        </a:defRPr>
      </a:lvl3pPr>
      <a:lvl4pPr algn="ctr" rtl="0" eaLnBrk="0" fontAlgn="base" hangingPunct="0">
        <a:spcBef>
          <a:spcPct val="0"/>
        </a:spcBef>
        <a:spcAft>
          <a:spcPct val="0"/>
        </a:spcAft>
        <a:defRPr sz="4400">
          <a:solidFill>
            <a:srgbClr val="000066"/>
          </a:solidFill>
          <a:latin typeface="Arial" pitchFamily="34" charset="0"/>
          <a:cs typeface="Arial" pitchFamily="34" charset="0"/>
        </a:defRPr>
      </a:lvl4pPr>
      <a:lvl5pPr algn="ctr" rtl="0" eaLnBrk="0" fontAlgn="base" hangingPunct="0">
        <a:spcBef>
          <a:spcPct val="0"/>
        </a:spcBef>
        <a:spcAft>
          <a:spcPct val="0"/>
        </a:spcAft>
        <a:defRPr sz="4400">
          <a:solidFill>
            <a:srgbClr val="000066"/>
          </a:solidFill>
          <a:latin typeface="Arial" pitchFamily="34" charset="0"/>
          <a:cs typeface="Arial" pitchFamily="34" charset="0"/>
        </a:defRPr>
      </a:lvl5pPr>
      <a:lvl6pPr marL="457200" algn="ctr" rtl="0" fontAlgn="base">
        <a:spcBef>
          <a:spcPct val="0"/>
        </a:spcBef>
        <a:spcAft>
          <a:spcPct val="0"/>
        </a:spcAft>
        <a:defRPr sz="4400">
          <a:solidFill>
            <a:srgbClr val="000066"/>
          </a:solidFill>
          <a:latin typeface="Arial" pitchFamily="34" charset="0"/>
          <a:cs typeface="Arial" pitchFamily="34" charset="0"/>
        </a:defRPr>
      </a:lvl6pPr>
      <a:lvl7pPr marL="914400" algn="ctr" rtl="0" fontAlgn="base">
        <a:spcBef>
          <a:spcPct val="0"/>
        </a:spcBef>
        <a:spcAft>
          <a:spcPct val="0"/>
        </a:spcAft>
        <a:defRPr sz="4400">
          <a:solidFill>
            <a:srgbClr val="000066"/>
          </a:solidFill>
          <a:latin typeface="Arial" pitchFamily="34" charset="0"/>
          <a:cs typeface="Arial" pitchFamily="34" charset="0"/>
        </a:defRPr>
      </a:lvl7pPr>
      <a:lvl8pPr marL="1371600" algn="ctr" rtl="0" fontAlgn="base">
        <a:spcBef>
          <a:spcPct val="0"/>
        </a:spcBef>
        <a:spcAft>
          <a:spcPct val="0"/>
        </a:spcAft>
        <a:defRPr sz="4400">
          <a:solidFill>
            <a:srgbClr val="000066"/>
          </a:solidFill>
          <a:latin typeface="Arial" pitchFamily="34" charset="0"/>
          <a:cs typeface="Arial" pitchFamily="34" charset="0"/>
        </a:defRPr>
      </a:lvl8pPr>
      <a:lvl9pPr marL="1828800" algn="ctr" rtl="0" fontAlgn="base">
        <a:spcBef>
          <a:spcPct val="0"/>
        </a:spcBef>
        <a:spcAft>
          <a:spcPct val="0"/>
        </a:spcAft>
        <a:defRPr sz="4400">
          <a:solidFill>
            <a:srgbClr val="000066"/>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rgbClr val="000066"/>
          </a:solidFill>
          <a:latin typeface="+mn-lt"/>
          <a:ea typeface="+mn-ea"/>
          <a:cs typeface="+mn-cs"/>
        </a:defRPr>
      </a:lvl1pPr>
      <a:lvl2pPr marL="742950" indent="-285750" algn="l" rtl="0" eaLnBrk="0" fontAlgn="base" hangingPunct="0">
        <a:spcBef>
          <a:spcPct val="20000"/>
        </a:spcBef>
        <a:spcAft>
          <a:spcPct val="0"/>
        </a:spcAft>
        <a:buChar char="–"/>
        <a:defRPr sz="2800">
          <a:solidFill>
            <a:srgbClr val="000066"/>
          </a:solidFill>
          <a:latin typeface="+mn-lt"/>
          <a:cs typeface="+mn-cs"/>
        </a:defRPr>
      </a:lvl2pPr>
      <a:lvl3pPr marL="1143000" indent="-228600" algn="l" rtl="0" eaLnBrk="0" fontAlgn="base" hangingPunct="0">
        <a:spcBef>
          <a:spcPct val="20000"/>
        </a:spcBef>
        <a:spcAft>
          <a:spcPct val="0"/>
        </a:spcAft>
        <a:buChar char="•"/>
        <a:defRPr sz="2400">
          <a:solidFill>
            <a:srgbClr val="000066"/>
          </a:solidFill>
          <a:latin typeface="+mn-lt"/>
          <a:cs typeface="+mn-cs"/>
        </a:defRPr>
      </a:lvl3pPr>
      <a:lvl4pPr marL="1600200" indent="-228600" algn="l" rtl="0" eaLnBrk="0" fontAlgn="base" hangingPunct="0">
        <a:spcBef>
          <a:spcPct val="20000"/>
        </a:spcBef>
        <a:spcAft>
          <a:spcPct val="0"/>
        </a:spcAft>
        <a:buChar char="–"/>
        <a:defRPr sz="2000">
          <a:solidFill>
            <a:srgbClr val="000066"/>
          </a:solidFill>
          <a:latin typeface="+mn-lt"/>
          <a:cs typeface="+mn-cs"/>
        </a:defRPr>
      </a:lvl4pPr>
      <a:lvl5pPr marL="2057400" indent="-228600" algn="l" rtl="0" eaLnBrk="0" fontAlgn="base" hangingPunct="0">
        <a:spcBef>
          <a:spcPct val="20000"/>
        </a:spcBef>
        <a:spcAft>
          <a:spcPct val="0"/>
        </a:spcAft>
        <a:buChar char="»"/>
        <a:defRPr sz="2000">
          <a:solidFill>
            <a:srgbClr val="000066"/>
          </a:solidFill>
          <a:latin typeface="+mn-lt"/>
          <a:cs typeface="+mn-cs"/>
        </a:defRPr>
      </a:lvl5pPr>
      <a:lvl6pPr marL="2514600" indent="-228600" algn="l" rtl="0" fontAlgn="base">
        <a:spcBef>
          <a:spcPct val="20000"/>
        </a:spcBef>
        <a:spcAft>
          <a:spcPct val="0"/>
        </a:spcAft>
        <a:buChar char="»"/>
        <a:defRPr sz="2000">
          <a:solidFill>
            <a:srgbClr val="000066"/>
          </a:solidFill>
          <a:latin typeface="+mn-lt"/>
          <a:cs typeface="+mn-cs"/>
        </a:defRPr>
      </a:lvl6pPr>
      <a:lvl7pPr marL="2971800" indent="-228600" algn="l" rtl="0" fontAlgn="base">
        <a:spcBef>
          <a:spcPct val="20000"/>
        </a:spcBef>
        <a:spcAft>
          <a:spcPct val="0"/>
        </a:spcAft>
        <a:buChar char="»"/>
        <a:defRPr sz="2000">
          <a:solidFill>
            <a:srgbClr val="000066"/>
          </a:solidFill>
          <a:latin typeface="+mn-lt"/>
          <a:cs typeface="+mn-cs"/>
        </a:defRPr>
      </a:lvl7pPr>
      <a:lvl8pPr marL="3429000" indent="-228600" algn="l" rtl="0" fontAlgn="base">
        <a:spcBef>
          <a:spcPct val="20000"/>
        </a:spcBef>
        <a:spcAft>
          <a:spcPct val="0"/>
        </a:spcAft>
        <a:buChar char="»"/>
        <a:defRPr sz="2000">
          <a:solidFill>
            <a:srgbClr val="000066"/>
          </a:solidFill>
          <a:latin typeface="+mn-lt"/>
          <a:cs typeface="+mn-cs"/>
        </a:defRPr>
      </a:lvl8pPr>
      <a:lvl9pPr marL="3886200" indent="-228600" algn="l" rtl="0" fontAlgn="base">
        <a:spcBef>
          <a:spcPct val="20000"/>
        </a:spcBef>
        <a:spcAft>
          <a:spcPct val="0"/>
        </a:spcAft>
        <a:buChar char="»"/>
        <a:defRPr sz="2000">
          <a:solidFill>
            <a:srgbClr val="000066"/>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duas.org/"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lum/>
          </a:blip>
          <a:srcRect/>
          <a:stretch>
            <a:fillRect/>
          </a:stretch>
        </a:blipFill>
        <a:effectLst/>
      </p:bgPr>
    </p:bg>
    <p:spTree>
      <p:nvGrpSpPr>
        <p:cNvPr id="1" name=""/>
        <p:cNvGrpSpPr/>
        <p:nvPr/>
      </p:nvGrpSpPr>
      <p:grpSpPr>
        <a:xfrm>
          <a:off x="0" y="0"/>
          <a:ext cx="0" cy="0"/>
          <a:chOff x="0" y="0"/>
          <a:chExt cx="0" cy="0"/>
        </a:xfrm>
      </p:grpSpPr>
      <p:sp>
        <p:nvSpPr>
          <p:cNvPr id="2050" name="AutoShape 2"/>
          <p:cNvSpPr>
            <a:spLocks noChangeArrowheads="1"/>
          </p:cNvSpPr>
          <p:nvPr/>
        </p:nvSpPr>
        <p:spPr bwMode="auto">
          <a:xfrm>
            <a:off x="1912620" y="134267"/>
            <a:ext cx="8300923" cy="5864047"/>
          </a:xfrm>
          <a:prstGeom prst="plaque">
            <a:avLst>
              <a:gd name="adj" fmla="val 16667"/>
            </a:avLst>
          </a:prstGeom>
          <a:gradFill rotWithShape="1">
            <a:gsLst>
              <a:gs pos="0">
                <a:srgbClr val="003399"/>
              </a:gs>
              <a:gs pos="50000">
                <a:srgbClr val="001847"/>
              </a:gs>
              <a:gs pos="100000">
                <a:srgbClr val="003399"/>
              </a:gs>
            </a:gsLst>
            <a:lin ang="2700000" scaled="1"/>
          </a:gradFill>
          <a:ln w="9525" algn="ctr">
            <a:noFill/>
            <a:miter lim="800000"/>
            <a:headEnd/>
            <a:tailEnd/>
          </a:ln>
        </p:spPr>
        <p:txBody>
          <a:bodyPr anchor="ctr">
            <a:spAutoFit/>
          </a:bodyPr>
          <a:lstStyle/>
          <a:p>
            <a:endParaRPr lang="en-US"/>
          </a:p>
        </p:txBody>
      </p:sp>
      <p:sp>
        <p:nvSpPr>
          <p:cNvPr id="2051" name="Rectangle 6"/>
          <p:cNvSpPr>
            <a:spLocks noChangeArrowheads="1"/>
          </p:cNvSpPr>
          <p:nvPr/>
        </p:nvSpPr>
        <p:spPr bwMode="auto">
          <a:xfrm>
            <a:off x="1524000" y="-76200"/>
            <a:ext cx="247650" cy="366713"/>
          </a:xfrm>
          <a:prstGeom prst="rect">
            <a:avLst/>
          </a:prstGeom>
          <a:noFill/>
          <a:ln w="9525">
            <a:noFill/>
            <a:miter lim="800000"/>
            <a:headEnd/>
            <a:tailEnd/>
          </a:ln>
        </p:spPr>
        <p:txBody>
          <a:bodyPr wrap="none" anchor="ctr">
            <a:spAutoFit/>
          </a:bodyPr>
          <a:lstStyle/>
          <a:p>
            <a:r>
              <a:rPr lang="en-US"/>
              <a:t> </a:t>
            </a:r>
          </a:p>
        </p:txBody>
      </p:sp>
      <p:sp>
        <p:nvSpPr>
          <p:cNvPr id="2052" name="Rectangle 7"/>
          <p:cNvSpPr>
            <a:spLocks noChangeArrowheads="1"/>
          </p:cNvSpPr>
          <p:nvPr/>
        </p:nvSpPr>
        <p:spPr bwMode="auto">
          <a:xfrm>
            <a:off x="1524000" y="-76200"/>
            <a:ext cx="247650" cy="366713"/>
          </a:xfrm>
          <a:prstGeom prst="rect">
            <a:avLst/>
          </a:prstGeom>
          <a:noFill/>
          <a:ln w="9525">
            <a:noFill/>
            <a:miter lim="800000"/>
            <a:headEnd/>
            <a:tailEnd/>
          </a:ln>
        </p:spPr>
        <p:txBody>
          <a:bodyPr wrap="none" anchor="ctr">
            <a:spAutoFit/>
          </a:bodyPr>
          <a:lstStyle/>
          <a:p>
            <a:r>
              <a:rPr lang="en-US"/>
              <a:t> </a:t>
            </a:r>
          </a:p>
        </p:txBody>
      </p:sp>
      <p:sp>
        <p:nvSpPr>
          <p:cNvPr id="2053" name="Rectangle 9"/>
          <p:cNvSpPr>
            <a:spLocks noChangeArrowheads="1"/>
          </p:cNvSpPr>
          <p:nvPr/>
        </p:nvSpPr>
        <p:spPr bwMode="auto">
          <a:xfrm>
            <a:off x="1524000" y="-76200"/>
            <a:ext cx="247650" cy="366713"/>
          </a:xfrm>
          <a:prstGeom prst="rect">
            <a:avLst/>
          </a:prstGeom>
          <a:noFill/>
          <a:ln w="9525">
            <a:noFill/>
            <a:miter lim="800000"/>
            <a:headEnd/>
            <a:tailEnd/>
          </a:ln>
        </p:spPr>
        <p:txBody>
          <a:bodyPr wrap="none" anchor="ctr">
            <a:spAutoFit/>
          </a:bodyPr>
          <a:lstStyle/>
          <a:p>
            <a:r>
              <a:rPr lang="en-US"/>
              <a:t> </a:t>
            </a:r>
          </a:p>
        </p:txBody>
      </p:sp>
      <p:sp>
        <p:nvSpPr>
          <p:cNvPr id="2054" name="Rectangle 3"/>
          <p:cNvSpPr>
            <a:spLocks noChangeArrowheads="1"/>
          </p:cNvSpPr>
          <p:nvPr/>
        </p:nvSpPr>
        <p:spPr bwMode="auto">
          <a:xfrm>
            <a:off x="1761332" y="3032300"/>
            <a:ext cx="8686800" cy="1323975"/>
          </a:xfrm>
          <a:prstGeom prst="rect">
            <a:avLst/>
          </a:prstGeom>
          <a:noFill/>
          <a:ln w="9525">
            <a:noFill/>
            <a:miter lim="800000"/>
            <a:headEnd/>
            <a:tailEnd/>
          </a:ln>
        </p:spPr>
        <p:txBody>
          <a:bodyPr>
            <a:spAutoFit/>
          </a:bodyPr>
          <a:lstStyle/>
          <a:p>
            <a:pPr algn="ctr"/>
            <a:r>
              <a:rPr lang="en-US" sz="8000" b="1" i="1" dirty="0" err="1">
                <a:solidFill>
                  <a:srgbClr val="FFFF00"/>
                </a:solidFill>
                <a:latin typeface="Trebuchet MS" pitchFamily="34" charset="0"/>
              </a:rPr>
              <a:t>Dua’a</a:t>
            </a:r>
            <a:r>
              <a:rPr lang="en-US" sz="8000" b="1" i="1" dirty="0">
                <a:solidFill>
                  <a:srgbClr val="FFFF00"/>
                </a:solidFill>
                <a:latin typeface="Trebuchet MS" pitchFamily="34" charset="0"/>
              </a:rPr>
              <a:t> al-</a:t>
            </a:r>
            <a:r>
              <a:rPr lang="en-US" sz="8000" b="1" i="1" dirty="0" err="1">
                <a:solidFill>
                  <a:srgbClr val="FFFF00"/>
                </a:solidFill>
                <a:latin typeface="Trebuchet MS" pitchFamily="34" charset="0"/>
              </a:rPr>
              <a:t>Iftitah</a:t>
            </a:r>
            <a:endParaRPr lang="en-GB" sz="8000" b="1" i="1" dirty="0">
              <a:solidFill>
                <a:srgbClr val="FFFF00"/>
              </a:solidFill>
              <a:latin typeface="Trebuchet MS" pitchFamily="34" charset="0"/>
            </a:endParaRPr>
          </a:p>
        </p:txBody>
      </p:sp>
      <p:sp>
        <p:nvSpPr>
          <p:cNvPr id="2056" name="Rectangle 1"/>
          <p:cNvSpPr>
            <a:spLocks noChangeArrowheads="1"/>
          </p:cNvSpPr>
          <p:nvPr/>
        </p:nvSpPr>
        <p:spPr bwMode="auto">
          <a:xfrm>
            <a:off x="2438400" y="1212057"/>
            <a:ext cx="6324600" cy="1862137"/>
          </a:xfrm>
          <a:prstGeom prst="rect">
            <a:avLst/>
          </a:prstGeom>
          <a:noFill/>
          <a:ln w="9525">
            <a:noFill/>
            <a:miter lim="800000"/>
            <a:headEnd/>
            <a:tailEnd/>
          </a:ln>
        </p:spPr>
        <p:txBody>
          <a:bodyPr>
            <a:spAutoFit/>
          </a:bodyPr>
          <a:lstStyle/>
          <a:p>
            <a:pPr algn="ctr" rtl="1"/>
            <a:r>
              <a:rPr lang="ar-SA" sz="11500" dirty="0">
                <a:solidFill>
                  <a:srgbClr val="FFFF00"/>
                </a:solidFill>
                <a:latin typeface="Arabic Typesetting" panose="03020402040406030203" pitchFamily="66" charset="-78"/>
                <a:cs typeface="Arabic Typesetting" panose="03020402040406030203" pitchFamily="66" charset="-78"/>
              </a:rPr>
              <a:t>دعاء الأفتتاح‎‎‎‎ ‎‎ ‎‎‎‎‎</a:t>
            </a:r>
          </a:p>
        </p:txBody>
      </p:sp>
      <p:sp>
        <p:nvSpPr>
          <p:cNvPr id="9" name="Rectangle 8"/>
          <p:cNvSpPr/>
          <p:nvPr/>
        </p:nvSpPr>
        <p:spPr>
          <a:xfrm>
            <a:off x="2057400" y="4648200"/>
            <a:ext cx="7848600" cy="369332"/>
          </a:xfrm>
          <a:prstGeom prst="rect">
            <a:avLst/>
          </a:prstGeom>
        </p:spPr>
        <p:txBody>
          <a:bodyPr wrap="square">
            <a:spAutoFit/>
          </a:bodyPr>
          <a:lstStyle/>
          <a:p>
            <a:pPr algn="ctr"/>
            <a:r>
              <a:rPr lang="en-US" i="1" dirty="0">
                <a:solidFill>
                  <a:srgbClr val="FFFF00"/>
                </a:solidFill>
              </a:rPr>
              <a:t>(with Arabic text and English, Urdu, Hindi Translation &amp; Eng Transliteration)</a:t>
            </a:r>
          </a:p>
        </p:txBody>
      </p:sp>
      <p:pic>
        <p:nvPicPr>
          <p:cNvPr id="10"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800600" y="228600"/>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5"/>
          <p:cNvSpPr>
            <a:spLocks noChangeArrowheads="1"/>
          </p:cNvSpPr>
          <p:nvPr/>
        </p:nvSpPr>
        <p:spPr bwMode="auto">
          <a:xfrm>
            <a:off x="-457200" y="5843963"/>
            <a:ext cx="13808074" cy="892552"/>
          </a:xfrm>
          <a:prstGeom prst="rect">
            <a:avLst/>
          </a:prstGeom>
          <a:noFill/>
          <a:ln w="9525">
            <a:noFill/>
            <a:miter lim="800000"/>
            <a:headEnd/>
            <a:tailEnd/>
          </a:ln>
          <a:effectLst/>
        </p:spPr>
        <p:txBody>
          <a:bodyPr wrap="square">
            <a:spAutoFit/>
          </a:bodyPr>
          <a:lstStyle/>
          <a:p>
            <a:pPr algn="ctr"/>
            <a:endParaRPr lang="en-US" altLang="en-US" b="1" dirty="0">
              <a:solidFill>
                <a:srgbClr val="000066"/>
              </a:solidFill>
              <a:latin typeface="Trebuchet MS" panose="020B0603020202020204" pitchFamily="34" charset="0"/>
            </a:endParaRPr>
          </a:p>
          <a:p>
            <a:pPr algn="ctr"/>
            <a:r>
              <a:rPr lang="en-US" altLang="en-US" sz="1600" b="1" dirty="0">
                <a:solidFill>
                  <a:srgbClr val="000066"/>
                </a:solidFill>
              </a:rPr>
              <a:t>For any errors / comments please write to: duas.org@gmail.com </a:t>
            </a:r>
            <a:endParaRPr lang="en-US" altLang="en-US" b="1" dirty="0">
              <a:solidFill>
                <a:srgbClr val="000066"/>
              </a:solidFill>
              <a:latin typeface="Trebuchet MS" panose="020B0603020202020204" pitchFamily="34" charset="0"/>
            </a:endParaRPr>
          </a:p>
          <a:p>
            <a:pPr algn="ctr"/>
            <a:r>
              <a:rPr lang="en-US" altLang="en-US" b="1" dirty="0">
                <a:solidFill>
                  <a:srgbClr val="000066"/>
                </a:solidFill>
                <a:latin typeface="Trebuchet MS" panose="020B0603020202020204" pitchFamily="34" charset="0"/>
              </a:rPr>
              <a:t>Kindly recite </a:t>
            </a:r>
            <a:r>
              <a:rPr lang="en-US" altLang="en-US" b="1" dirty="0" err="1">
                <a:solidFill>
                  <a:srgbClr val="000066"/>
                </a:solidFill>
                <a:latin typeface="Trebuchet MS" panose="020B0603020202020204" pitchFamily="34" charset="0"/>
              </a:rPr>
              <a:t>Sūrat</a:t>
            </a:r>
            <a:r>
              <a:rPr lang="en-US" altLang="en-US" b="1" dirty="0">
                <a:solidFill>
                  <a:srgbClr val="000066"/>
                </a:solidFill>
                <a:latin typeface="Trebuchet MS" panose="020B0603020202020204" pitchFamily="34" charset="0"/>
              </a:rPr>
              <a:t> al-</a:t>
            </a:r>
            <a:r>
              <a:rPr lang="en-US" altLang="en-US" b="1" dirty="0" err="1">
                <a:solidFill>
                  <a:srgbClr val="000066"/>
                </a:solidFill>
                <a:latin typeface="Trebuchet MS" panose="020B0603020202020204" pitchFamily="34" charset="0"/>
              </a:rPr>
              <a:t>Fātiḥah</a:t>
            </a:r>
            <a:r>
              <a:rPr lang="en-US" altLang="en-US" b="1" dirty="0">
                <a:solidFill>
                  <a:srgbClr val="000066"/>
                </a:solidFill>
                <a:latin typeface="Trebuchet MS" panose="020B0603020202020204" pitchFamily="34" charset="0"/>
              </a:rPr>
              <a:t> for </a:t>
            </a:r>
            <a:r>
              <a:rPr lang="en-US" altLang="en-US" b="1" dirty="0" err="1">
                <a:solidFill>
                  <a:srgbClr val="000066"/>
                </a:solidFill>
                <a:latin typeface="Trebuchet MS" panose="020B0603020202020204" pitchFamily="34" charset="0"/>
              </a:rPr>
              <a:t>Marhumeen</a:t>
            </a:r>
            <a:r>
              <a:rPr lang="en-US" altLang="en-US" b="1" dirty="0">
                <a:solidFill>
                  <a:srgbClr val="000066"/>
                </a:solidFill>
                <a:latin typeface="Trebuchet MS" panose="020B0603020202020204" pitchFamily="34" charset="0"/>
              </a:rPr>
              <a:t> of all those who have worked towards making this small work possible.</a:t>
            </a: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0800" y="1066287"/>
            <a:ext cx="12192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اللّهُمَّ أَذِنْتَ لِي فِي دُعَائِكَ وَمَسْأَلَتِكَ </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524000" y="2578662"/>
            <a:ext cx="9829800" cy="1752600"/>
          </a:xfrm>
        </p:spPr>
        <p:txBody>
          <a:bodyPr/>
          <a:lstStyle/>
          <a:p>
            <a:pPr marL="342900" indent="-342900" eaLnBrk="1" hangingPunct="1">
              <a:defRPr/>
            </a:pPr>
            <a:r>
              <a:rPr lang="en-US" sz="2800" kern="1200" dirty="0">
                <a:ea typeface="MS Mincho" pitchFamily="49" charset="-128"/>
              </a:rPr>
              <a:t>O </a:t>
            </a:r>
            <a:r>
              <a:rPr lang="en-US" sz="2800" kern="1200" dirty="0" err="1">
                <a:ea typeface="MS Mincho" pitchFamily="49" charset="-128"/>
              </a:rPr>
              <a:t>Allāh</a:t>
            </a:r>
            <a:r>
              <a:rPr lang="en-US" sz="2800" kern="1200" dirty="0">
                <a:ea typeface="MS Mincho" pitchFamily="49" charset="-128"/>
              </a:rPr>
              <a:t>: You have permitted me to pray and beseech You.</a:t>
            </a:r>
          </a:p>
        </p:txBody>
      </p:sp>
      <p:sp>
        <p:nvSpPr>
          <p:cNvPr id="11268"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allahumma adhinta li fi du’a`ika wamas`alatik</a:t>
            </a:r>
          </a:p>
        </p:txBody>
      </p:sp>
      <p:sp>
        <p:nvSpPr>
          <p:cNvPr id="11269"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dirty="0">
                <a:solidFill>
                  <a:srgbClr val="000066"/>
                </a:solidFill>
                <a:latin typeface="Alvi Nastaleeq" pitchFamily="2" charset="-78"/>
                <a:cs typeface="Alvi Nastaleeq" pitchFamily="2" charset="-78"/>
              </a:rPr>
              <a:t>اے الله ! تو نے مجھے اجازت دے رکھی ہے کہ تجھ سے دعا و سوال کروں </a:t>
            </a:r>
            <a:endParaRPr lang="en-US" sz="4000" dirty="0">
              <a:solidFill>
                <a:srgbClr val="000066"/>
              </a:solidFill>
              <a:latin typeface="Alvi Nastaleeq" pitchFamily="2" charset="-78"/>
              <a:cs typeface="Alvi Nastaleeq" pitchFamily="2" charset="-78"/>
            </a:endParaRPr>
          </a:p>
        </p:txBody>
      </p:sp>
      <p:sp>
        <p:nvSpPr>
          <p:cNvPr id="11270"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ऐ अल्लाह ! </a:t>
            </a:r>
            <a:r>
              <a:rPr lang="hi-IN" sz="2400" dirty="0">
                <a:solidFill>
                  <a:srgbClr val="000066"/>
                </a:solidFill>
              </a:rPr>
              <a:t>तू ने मुझे इजाज़त दे रखी है की तुझ से दुआ व सवाल करूँ, </a:t>
            </a:r>
            <a:endParaRPr lang="en-US" sz="2400" dirty="0">
              <a:solidFill>
                <a:srgbClr val="000066"/>
              </a:solidFill>
            </a:endParaRPr>
          </a:p>
        </p:txBody>
      </p:sp>
      <p:sp>
        <p:nvSpPr>
          <p:cNvPr id="1127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1272"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53754B2C-10A0-472A-A2D8-4A8751C7F83E}"/>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C9957461-FBFB-4EE6-AE78-41D05F6C2DC2}"/>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1755CAFB-1AB7-4B55-8D15-614A49EEE31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600200" y="820175"/>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وَالْحَمْدُ لِلّهِ قَاصِمِ الْجَبَّارِينَ </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400531"/>
            <a:ext cx="8686800" cy="1752600"/>
          </a:xfrm>
        </p:spPr>
        <p:txBody>
          <a:bodyPr/>
          <a:lstStyle/>
          <a:p>
            <a:pPr marL="342900" indent="-342900" eaLnBrk="1" hangingPunct="1">
              <a:defRPr/>
            </a:pPr>
            <a:r>
              <a:rPr lang="en-US" sz="2800" kern="1200" dirty="0">
                <a:ea typeface="MS Mincho" pitchFamily="49" charset="-128"/>
              </a:rPr>
              <a:t>All praise be to </a:t>
            </a:r>
            <a:r>
              <a:rPr lang="en-US" sz="2800" kern="1200" dirty="0" err="1">
                <a:ea typeface="MS Mincho" pitchFamily="49" charset="-128"/>
              </a:rPr>
              <a:t>Allāh</a:t>
            </a:r>
            <a:r>
              <a:rPr lang="en-US" sz="2800" kern="1200" dirty="0">
                <a:ea typeface="MS Mincho" pitchFamily="49" charset="-128"/>
              </a:rPr>
              <a:t>; the Eradicator of the tyrants, </a:t>
            </a:r>
          </a:p>
        </p:txBody>
      </p:sp>
      <p:sp>
        <p:nvSpPr>
          <p:cNvPr id="103428"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wal-hamdu lillahi qasimil-jabbarin</a:t>
            </a:r>
          </a:p>
        </p:txBody>
      </p:sp>
      <p:sp>
        <p:nvSpPr>
          <p:cNvPr id="103429"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a:solidFill>
                  <a:srgbClr val="000066"/>
                </a:solidFill>
                <a:latin typeface="Alvi Nastaleeq" pitchFamily="2" charset="-78"/>
                <a:cs typeface="Alvi Nastaleeq" pitchFamily="2" charset="-78"/>
              </a:rPr>
              <a:t>حمد ہے اللہ کی کہ وہ دھونسیوں کا زور توڑنے والا </a:t>
            </a:r>
            <a:endParaRPr lang="en-US" sz="4000" dirty="0">
              <a:solidFill>
                <a:srgbClr val="000066"/>
              </a:solidFill>
              <a:latin typeface="Alvi Nastaleeq" pitchFamily="2" charset="-78"/>
              <a:cs typeface="Alvi Nastaleeq" pitchFamily="2" charset="-78"/>
            </a:endParaRPr>
          </a:p>
        </p:txBody>
      </p:sp>
      <p:sp>
        <p:nvSpPr>
          <p:cNvPr id="103430"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हमद है अल्लाह की के, वोह धौंसियों का ज़ोर तोड़ने वाला, </a:t>
            </a:r>
            <a:endParaRPr lang="en-US" sz="2400" dirty="0">
              <a:solidFill>
                <a:srgbClr val="000066"/>
              </a:solidFill>
            </a:endParaRPr>
          </a:p>
        </p:txBody>
      </p:sp>
      <p:sp>
        <p:nvSpPr>
          <p:cNvPr id="10343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3432"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60D3519A-AD10-42FC-B9BE-5CF9E1B730C1}"/>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AADB905A-D354-4E48-B8C5-F7350AC65277}"/>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4179235E-9402-415F-B650-27A48954F22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600200" y="1066287"/>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مُبِيرِ الظَّالِمِينَ </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828800" y="2645799"/>
            <a:ext cx="8686800" cy="1752600"/>
          </a:xfrm>
        </p:spPr>
        <p:txBody>
          <a:bodyPr/>
          <a:lstStyle/>
          <a:p>
            <a:pPr marL="342900" indent="-342900" eaLnBrk="1" hangingPunct="1">
              <a:defRPr/>
            </a:pPr>
            <a:r>
              <a:rPr lang="en-US" sz="2800" kern="1200" dirty="0">
                <a:ea typeface="MS Mincho" pitchFamily="49" charset="-128"/>
              </a:rPr>
              <a:t>The Terminator of the unjust ones,</a:t>
            </a:r>
          </a:p>
        </p:txBody>
      </p:sp>
      <p:sp>
        <p:nvSpPr>
          <p:cNvPr id="104452"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mubiriz-zalimin</a:t>
            </a:r>
          </a:p>
        </p:txBody>
      </p:sp>
      <p:sp>
        <p:nvSpPr>
          <p:cNvPr id="104453"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ظالموں کو برباد کرنے والا </a:t>
            </a:r>
            <a:endParaRPr lang="en-US" sz="4000" dirty="0">
              <a:solidFill>
                <a:srgbClr val="000066"/>
              </a:solidFill>
              <a:latin typeface="Alvi Nastaleeq" pitchFamily="2" charset="-78"/>
              <a:cs typeface="Alvi Nastaleeq" pitchFamily="2" charset="-78"/>
            </a:endParaRPr>
          </a:p>
        </p:txBody>
      </p:sp>
      <p:sp>
        <p:nvSpPr>
          <p:cNvPr id="104454"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जालिमों को बर्बाद करने वाला, </a:t>
            </a:r>
            <a:endParaRPr lang="en-US" sz="2400" dirty="0">
              <a:solidFill>
                <a:srgbClr val="000066"/>
              </a:solidFill>
            </a:endParaRPr>
          </a:p>
        </p:txBody>
      </p:sp>
      <p:sp>
        <p:nvSpPr>
          <p:cNvPr id="10445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4456"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4E66FDB2-629B-4478-8C2A-311DEBE7E1A7}"/>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B8B190D9-EE46-4CA2-B323-BA0D75F5E570}"/>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9FF50000-E3E2-495D-8975-E73341188D1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1033464"/>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مُدْرِكِ الْهَارِبِينَ </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684462"/>
            <a:ext cx="8686800" cy="1752600"/>
          </a:xfrm>
        </p:spPr>
        <p:txBody>
          <a:bodyPr/>
          <a:lstStyle/>
          <a:p>
            <a:pPr marL="342900" indent="-342900" eaLnBrk="1" hangingPunct="1">
              <a:defRPr/>
            </a:pPr>
            <a:r>
              <a:rPr lang="en-US" sz="2800" kern="1200" dirty="0">
                <a:ea typeface="MS Mincho" pitchFamily="49" charset="-128"/>
              </a:rPr>
              <a:t>The Catcher of the fugitives,</a:t>
            </a:r>
          </a:p>
        </p:txBody>
      </p:sp>
      <p:sp>
        <p:nvSpPr>
          <p:cNvPr id="105476"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mudrikil-haribin</a:t>
            </a:r>
          </a:p>
        </p:txBody>
      </p:sp>
      <p:sp>
        <p:nvSpPr>
          <p:cNvPr id="105477"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a:solidFill>
                  <a:srgbClr val="000066"/>
                </a:solidFill>
                <a:latin typeface="Alvi Nastaleeq" pitchFamily="2" charset="-78"/>
                <a:cs typeface="Alvi Nastaleeq" pitchFamily="2" charset="-78"/>
              </a:rPr>
              <a:t>فریادیوں کو پہنچنے والا </a:t>
            </a:r>
            <a:endParaRPr lang="en-US" sz="4000" dirty="0">
              <a:solidFill>
                <a:srgbClr val="000066"/>
              </a:solidFill>
              <a:latin typeface="Alvi Nastaleeq" pitchFamily="2" charset="-78"/>
              <a:cs typeface="Alvi Nastaleeq" pitchFamily="2" charset="-78"/>
            </a:endParaRPr>
          </a:p>
        </p:txBody>
      </p:sp>
      <p:sp>
        <p:nvSpPr>
          <p:cNvPr id="105478"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फरयादियों को पहुँचने वाला </a:t>
            </a:r>
            <a:endParaRPr lang="en-US" sz="2400" dirty="0">
              <a:solidFill>
                <a:srgbClr val="000066"/>
              </a:solidFill>
            </a:endParaRPr>
          </a:p>
        </p:txBody>
      </p:sp>
      <p:sp>
        <p:nvSpPr>
          <p:cNvPr id="10547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5480"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D5CEB655-DEFE-4D23-8BFA-0CF4207DA08E}"/>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A20FE408-9039-45D2-8D2F-F01AF71D4C67}"/>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96D03833-81CE-4AB3-A0A1-FB3A9B9C993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1280320"/>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نَكَالِ الظَّالِمِينَ </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767014"/>
            <a:ext cx="8686800" cy="1752600"/>
          </a:xfrm>
        </p:spPr>
        <p:txBody>
          <a:bodyPr/>
          <a:lstStyle/>
          <a:p>
            <a:pPr marL="342900" indent="-342900" eaLnBrk="1" hangingPunct="1">
              <a:defRPr/>
            </a:pPr>
            <a:r>
              <a:rPr lang="en-US" sz="2800" kern="1200" dirty="0">
                <a:ea typeface="MS Mincho" pitchFamily="49" charset="-128"/>
              </a:rPr>
              <a:t>The Punisher of the unjust ones,</a:t>
            </a:r>
          </a:p>
        </p:txBody>
      </p:sp>
      <p:sp>
        <p:nvSpPr>
          <p:cNvPr id="106500"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nakaliz-zalimin</a:t>
            </a:r>
          </a:p>
        </p:txBody>
      </p:sp>
      <p:sp>
        <p:nvSpPr>
          <p:cNvPr id="106501"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اور بے انصافوں کو سزا دینے والا ہے </a:t>
            </a:r>
            <a:endParaRPr lang="en-US" sz="4000" dirty="0">
              <a:solidFill>
                <a:srgbClr val="000066"/>
              </a:solidFill>
              <a:latin typeface="Alvi Nastaleeq" pitchFamily="2" charset="-78"/>
              <a:cs typeface="Alvi Nastaleeq" pitchFamily="2" charset="-78"/>
            </a:endParaRPr>
          </a:p>
        </p:txBody>
      </p:sp>
      <p:sp>
        <p:nvSpPr>
          <p:cNvPr id="106502"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और बेइन्साफों को सज़ा देने वाला है, </a:t>
            </a:r>
            <a:endParaRPr lang="en-US" sz="2400" dirty="0">
              <a:solidFill>
                <a:srgbClr val="000066"/>
              </a:solidFill>
            </a:endParaRPr>
          </a:p>
        </p:txBody>
      </p:sp>
      <p:sp>
        <p:nvSpPr>
          <p:cNvPr id="10650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6504"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7A82DDEC-7B3B-48D9-A592-1636971E8194}"/>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CEC94AA0-F23B-482B-B924-5D98F840D700}"/>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4548201D-A59E-4259-BDF8-BADCAFFF895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1086878"/>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صَرِيخِ الْمُسْتَصْرِخِينَ </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706127"/>
            <a:ext cx="8686800" cy="1752600"/>
          </a:xfrm>
        </p:spPr>
        <p:txBody>
          <a:bodyPr/>
          <a:lstStyle/>
          <a:p>
            <a:pPr marL="342900" indent="-342900" eaLnBrk="1" hangingPunct="1">
              <a:defRPr/>
            </a:pPr>
            <a:r>
              <a:rPr lang="en-US" sz="2800" kern="1200" dirty="0">
                <a:ea typeface="MS Mincho" pitchFamily="49" charset="-128"/>
              </a:rPr>
              <a:t>The aide of the seekers of aid,</a:t>
            </a:r>
          </a:p>
        </p:txBody>
      </p:sp>
      <p:sp>
        <p:nvSpPr>
          <p:cNvPr id="107524"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sarikhil-mustasrikhin</a:t>
            </a:r>
          </a:p>
        </p:txBody>
      </p:sp>
      <p:sp>
        <p:nvSpPr>
          <p:cNvPr id="107525"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وہ دادخواہوں کا </a:t>
            </a:r>
            <a:endParaRPr lang="en-US" sz="4000" dirty="0">
              <a:solidFill>
                <a:srgbClr val="000066"/>
              </a:solidFill>
              <a:latin typeface="Alvi Nastaleeq" pitchFamily="2" charset="-78"/>
              <a:cs typeface="Alvi Nastaleeq" pitchFamily="2" charset="-78"/>
            </a:endParaRPr>
          </a:p>
        </p:txBody>
      </p:sp>
      <p:sp>
        <p:nvSpPr>
          <p:cNvPr id="107526"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वो दाद्खाहों का </a:t>
            </a:r>
            <a:endParaRPr lang="en-US" sz="2400" dirty="0">
              <a:solidFill>
                <a:srgbClr val="000066"/>
              </a:solidFill>
            </a:endParaRPr>
          </a:p>
        </p:txBody>
      </p:sp>
      <p:sp>
        <p:nvSpPr>
          <p:cNvPr id="10752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7528"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826AB461-5396-446B-BA72-E2C9E67A26FB}"/>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0EE3A847-CA70-420F-B419-14F0246BCE3D}"/>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EE97E9A6-6D99-4CA8-9218-EED6F02533E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1066287"/>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مَوْضِعِ حَاجَاتِ الطَّالِبِينَ </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762762"/>
            <a:ext cx="8686800" cy="1752600"/>
          </a:xfrm>
        </p:spPr>
        <p:txBody>
          <a:bodyPr/>
          <a:lstStyle/>
          <a:p>
            <a:pPr marL="342900" indent="-342900" eaLnBrk="1" hangingPunct="1">
              <a:defRPr/>
            </a:pPr>
            <a:r>
              <a:rPr lang="en-US" sz="2800" kern="1200" dirty="0">
                <a:ea typeface="MS Mincho" pitchFamily="49" charset="-128"/>
              </a:rPr>
              <a:t>The Settler of the needs of the beseechers,</a:t>
            </a:r>
          </a:p>
        </p:txBody>
      </p:sp>
      <p:sp>
        <p:nvSpPr>
          <p:cNvPr id="108548"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mawdi’i hajatit-talibin</a:t>
            </a:r>
          </a:p>
        </p:txBody>
      </p:sp>
      <p:sp>
        <p:nvSpPr>
          <p:cNvPr id="108549"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دادرس حاجات طلب کرنے والوں کا ٹھکانہ </a:t>
            </a:r>
            <a:endParaRPr lang="en-US" sz="4000" dirty="0">
              <a:solidFill>
                <a:srgbClr val="000066"/>
              </a:solidFill>
              <a:latin typeface="Alvi Nastaleeq" pitchFamily="2" charset="-78"/>
              <a:cs typeface="Alvi Nastaleeq" pitchFamily="2" charset="-78"/>
            </a:endParaRPr>
          </a:p>
        </p:txBody>
      </p:sp>
      <p:sp>
        <p:nvSpPr>
          <p:cNvPr id="108550"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दादरस हाजात तलब करने वालों का ठिकाना </a:t>
            </a:r>
            <a:endParaRPr lang="en-US" sz="2400" dirty="0">
              <a:solidFill>
                <a:srgbClr val="000066"/>
              </a:solidFill>
            </a:endParaRPr>
          </a:p>
        </p:txBody>
      </p:sp>
      <p:sp>
        <p:nvSpPr>
          <p:cNvPr id="10855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8552"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85FA8452-1ABC-41FB-BC2E-B532C78BE1FA}"/>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3C90F2BA-2227-47DF-BD78-DCEE1BEC301B}"/>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E9CDF87F-1D82-496C-B827-BE94683DC53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990039"/>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مُعْتَمَدِ الْمُؤْمِنِينَ.</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676400" y="2728914"/>
            <a:ext cx="8686800" cy="1752600"/>
          </a:xfrm>
        </p:spPr>
        <p:txBody>
          <a:bodyPr/>
          <a:lstStyle/>
          <a:p>
            <a:pPr marL="342900" indent="-342900" eaLnBrk="1" hangingPunct="1">
              <a:defRPr/>
            </a:pPr>
            <a:r>
              <a:rPr lang="en-US" sz="2800" kern="1200" dirty="0">
                <a:ea typeface="MS Mincho" pitchFamily="49" charset="-128"/>
              </a:rPr>
              <a:t>And the support of the faithful believers.</a:t>
            </a:r>
          </a:p>
        </p:txBody>
      </p:sp>
      <p:sp>
        <p:nvSpPr>
          <p:cNvPr id="109572"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mu’tamadil-mu`minin</a:t>
            </a:r>
          </a:p>
        </p:txBody>
      </p:sp>
      <p:sp>
        <p:nvSpPr>
          <p:cNvPr id="109573"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اور مومنوں کی ٹیک ہے </a:t>
            </a:r>
            <a:endParaRPr lang="en-US" sz="4000" dirty="0">
              <a:solidFill>
                <a:srgbClr val="000066"/>
              </a:solidFill>
              <a:latin typeface="Alvi Nastaleeq" pitchFamily="2" charset="-78"/>
              <a:cs typeface="Alvi Nastaleeq" pitchFamily="2" charset="-78"/>
            </a:endParaRPr>
          </a:p>
        </p:txBody>
      </p:sp>
      <p:sp>
        <p:nvSpPr>
          <p:cNvPr id="109574"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और मोमिनों की टेक है, </a:t>
            </a:r>
            <a:endParaRPr lang="en-US" sz="2400" dirty="0">
              <a:solidFill>
                <a:srgbClr val="000066"/>
              </a:solidFill>
            </a:endParaRPr>
          </a:p>
        </p:txBody>
      </p:sp>
      <p:sp>
        <p:nvSpPr>
          <p:cNvPr id="10957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9576"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75A8D449-FB63-415B-BCD5-C8F9AE739ACE}"/>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19465880-729E-4D16-BEB8-C5B6879CB977}"/>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4459CE7E-A120-4708-AB92-1D2B47DDDD4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1177361"/>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الْحَمْدُ لِلّهِ الَّذِي مِنْ خَشْيَتِهِ تَرْعُدُ السَّمَاءُ وَسُكَّانُهَا</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483415"/>
            <a:ext cx="8686800" cy="1752600"/>
          </a:xfrm>
        </p:spPr>
        <p:txBody>
          <a:bodyPr/>
          <a:lstStyle/>
          <a:p>
            <a:pPr marL="342900" indent="-342900" eaLnBrk="1" hangingPunct="1">
              <a:defRPr/>
            </a:pPr>
            <a:r>
              <a:rPr lang="en-US" sz="2800" kern="1200" dirty="0">
                <a:ea typeface="MS Mincho" pitchFamily="49" charset="-128"/>
              </a:rPr>
              <a:t>All praise be to </a:t>
            </a:r>
            <a:r>
              <a:rPr lang="en-US" sz="2800" kern="1200" dirty="0" err="1">
                <a:ea typeface="MS Mincho" pitchFamily="49" charset="-128"/>
              </a:rPr>
              <a:t>Allāh</a:t>
            </a:r>
            <a:r>
              <a:rPr lang="en-US" sz="2800" kern="1200" dirty="0">
                <a:ea typeface="MS Mincho" pitchFamily="49" charset="-128"/>
              </a:rPr>
              <a:t>! In His awe-inspiring fear the heavens and its dwellers tremble and shiver,</a:t>
            </a:r>
          </a:p>
        </p:txBody>
      </p:sp>
      <p:sp>
        <p:nvSpPr>
          <p:cNvPr id="110596"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al-hamdu lillahil-ladhi min khashyatihi tar-‘udus-sama`u wasukkanuha</a:t>
            </a:r>
          </a:p>
        </p:txBody>
      </p:sp>
      <p:sp>
        <p:nvSpPr>
          <p:cNvPr id="110597"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حمد ہے اس اللہ کی جس کے خوف سے آسمان اور آسمان والے لرزتے ہیں </a:t>
            </a:r>
            <a:endParaRPr lang="en-US" sz="4000" dirty="0">
              <a:solidFill>
                <a:srgbClr val="000066"/>
              </a:solidFill>
              <a:latin typeface="Alvi Nastaleeq" pitchFamily="2" charset="-78"/>
              <a:cs typeface="Alvi Nastaleeq" pitchFamily="2" charset="-78"/>
            </a:endParaRPr>
          </a:p>
        </p:txBody>
      </p:sp>
      <p:sp>
        <p:nvSpPr>
          <p:cNvPr id="110598"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हम्द है इस अल्लाह की जिस के खौफ से आसमान और आसमान वाले लरज़ते हैं, </a:t>
            </a:r>
            <a:endParaRPr lang="en-US" sz="2400" dirty="0">
              <a:solidFill>
                <a:srgbClr val="000066"/>
              </a:solidFill>
            </a:endParaRPr>
          </a:p>
        </p:txBody>
      </p:sp>
      <p:sp>
        <p:nvSpPr>
          <p:cNvPr id="11059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10600"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80BE6035-165F-4909-8AB2-662FC7BB24FC}"/>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F15C7D2E-5C3F-437C-BD36-D8BB7D12B770}"/>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91C462A6-C6A1-4EC0-B0BB-8122BED9D0A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1136650"/>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وَتَرْجُفُ الأَرْضُ وَعُمَّارُهَا</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943225"/>
            <a:ext cx="8686800" cy="1752600"/>
          </a:xfrm>
        </p:spPr>
        <p:txBody>
          <a:bodyPr/>
          <a:lstStyle/>
          <a:p>
            <a:pPr marL="342900" indent="-342900" eaLnBrk="1" hangingPunct="1">
              <a:defRPr/>
            </a:pPr>
            <a:r>
              <a:rPr lang="en-US" sz="2800" kern="1200" dirty="0">
                <a:ea typeface="MS Mincho" pitchFamily="49" charset="-128"/>
              </a:rPr>
              <a:t>And the earth and its inhabitants shake and quiver,</a:t>
            </a:r>
          </a:p>
        </p:txBody>
      </p:sp>
      <p:sp>
        <p:nvSpPr>
          <p:cNvPr id="111620"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watarjuful-ardu wa-‘ummaruha</a:t>
            </a:r>
          </a:p>
        </p:txBody>
      </p:sp>
      <p:sp>
        <p:nvSpPr>
          <p:cNvPr id="111621"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زمین اور اس کے آبادکار دہل جاتے ہیں</a:t>
            </a:r>
            <a:r>
              <a:rPr lang="en-US" sz="4000" dirty="0">
                <a:solidFill>
                  <a:srgbClr val="000066"/>
                </a:solidFill>
                <a:latin typeface="Alvi Nastaleeq" pitchFamily="2" charset="-78"/>
                <a:cs typeface="Alvi Nastaleeq" pitchFamily="2" charset="-78"/>
              </a:rPr>
              <a:t> </a:t>
            </a:r>
          </a:p>
        </p:txBody>
      </p:sp>
      <p:sp>
        <p:nvSpPr>
          <p:cNvPr id="111622"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ज़मीन और इसके आबकार दहल जाते हैं, </a:t>
            </a:r>
            <a:endParaRPr lang="en-US" sz="2400" dirty="0">
              <a:solidFill>
                <a:srgbClr val="000066"/>
              </a:solidFill>
            </a:endParaRPr>
          </a:p>
        </p:txBody>
      </p:sp>
      <p:sp>
        <p:nvSpPr>
          <p:cNvPr id="11162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11624"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B20542AF-A7EE-4BF4-9DF2-86FA516AB5A5}"/>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A66210CD-08DE-47BB-95A3-38C997CDBCFC}"/>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630F826B-F36C-4613-882C-4E04E25BDB7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828111"/>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800" kern="1200" dirty="0">
                <a:latin typeface="Arabic Typesetting" panose="03020402040406030203" pitchFamily="66" charset="-78"/>
                <a:ea typeface="+mn-ea"/>
                <a:cs typeface="Arabic Typesetting" panose="03020402040406030203" pitchFamily="66" charset="-78"/>
              </a:rPr>
              <a:t>وَتَمُوجُ الْبِحَارُ وَمَنْ يَسْبَحُ فِي غَمَرَاتِهَا</a:t>
            </a:r>
            <a:endParaRPr lang="en-US" sz="88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And the oceans and all that which float and swim in their waters flow together in excitement and tumult.</a:t>
            </a:r>
          </a:p>
        </p:txBody>
      </p:sp>
      <p:sp>
        <p:nvSpPr>
          <p:cNvPr id="112644"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watamujul-biharu waman yasbahu fi ghamaratiha</a:t>
            </a:r>
          </a:p>
        </p:txBody>
      </p:sp>
      <p:sp>
        <p:nvSpPr>
          <p:cNvPr id="112645"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a:solidFill>
                  <a:srgbClr val="000066"/>
                </a:solidFill>
                <a:latin typeface="Alvi Nastaleeq" pitchFamily="2" charset="-78"/>
                <a:cs typeface="Alvi Nastaleeq" pitchFamily="2" charset="-78"/>
              </a:rPr>
              <a:t>سمندر لرزتے ہیں اور وہ جو انکے پانیوں میں تیرتے ہیں </a:t>
            </a:r>
            <a:endParaRPr lang="en-US" sz="4000" dirty="0">
              <a:solidFill>
                <a:srgbClr val="000066"/>
              </a:solidFill>
              <a:latin typeface="Alvi Nastaleeq" pitchFamily="2" charset="-78"/>
              <a:cs typeface="Alvi Nastaleeq" pitchFamily="2" charset="-78"/>
            </a:endParaRPr>
          </a:p>
        </p:txBody>
      </p:sp>
      <p:sp>
        <p:nvSpPr>
          <p:cNvPr id="112646"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समुन्द्र लरज़ते हैं, और वोह जो उनके पाँव में तैरते हैं, </a:t>
            </a:r>
            <a:endParaRPr lang="en-US" sz="2400" dirty="0">
              <a:solidFill>
                <a:srgbClr val="000066"/>
              </a:solidFill>
            </a:endParaRPr>
          </a:p>
        </p:txBody>
      </p:sp>
      <p:sp>
        <p:nvSpPr>
          <p:cNvPr id="11264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12648"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C7ADFD77-9DBC-476A-851B-58332A270620}"/>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6E092706-D668-436F-A6CA-C9E3FA85D416}"/>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5BB52907-DC2C-41BC-9DD2-FD3556B6D54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14500" y="946947"/>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فَاسْمَعْ يَا سَمِيعُ مِدْحَتِي</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90700" y="2690815"/>
            <a:ext cx="8686800" cy="1752600"/>
          </a:xfrm>
        </p:spPr>
        <p:txBody>
          <a:bodyPr/>
          <a:lstStyle/>
          <a:p>
            <a:pPr marL="342900" indent="-342900" eaLnBrk="1" hangingPunct="1">
              <a:defRPr/>
            </a:pPr>
            <a:r>
              <a:rPr lang="en-US" sz="2800" kern="1200" dirty="0">
                <a:ea typeface="MS Mincho" pitchFamily="49" charset="-128"/>
              </a:rPr>
              <a:t>So, listen, O the All-hearer, to my words of praise,</a:t>
            </a:r>
          </a:p>
        </p:txBody>
      </p:sp>
      <p:sp>
        <p:nvSpPr>
          <p:cNvPr id="12292"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fasma’ ya sami’u mid-hati</a:t>
            </a:r>
          </a:p>
        </p:txBody>
      </p:sp>
      <p:sp>
        <p:nvSpPr>
          <p:cNvPr id="12293" name="Rectangle 15"/>
          <p:cNvSpPr>
            <a:spLocks noChangeArrowheads="1"/>
          </p:cNvSpPr>
          <p:nvPr/>
        </p:nvSpPr>
        <p:spPr bwMode="auto">
          <a:xfrm>
            <a:off x="1828800" y="3935415"/>
            <a:ext cx="8534400" cy="366713"/>
          </a:xfrm>
          <a:prstGeom prst="rect">
            <a:avLst/>
          </a:prstGeom>
          <a:noFill/>
          <a:ln w="9525" algn="ctr">
            <a:noFill/>
            <a:miter lim="800000"/>
            <a:headEnd/>
            <a:tailEnd/>
          </a:ln>
        </p:spPr>
        <p:txBody>
          <a:bodyPr anchor="ctr"/>
          <a:lstStyle/>
          <a:p>
            <a:pPr algn="ctr" rtl="1"/>
            <a:r>
              <a:rPr lang="ar-AE" sz="4000" dirty="0">
                <a:solidFill>
                  <a:srgbClr val="000066"/>
                </a:solidFill>
                <a:latin typeface="Alvi Nastaleeq" pitchFamily="2" charset="-78"/>
                <a:cs typeface="Alvi Nastaleeq" pitchFamily="2" charset="-78"/>
              </a:rPr>
              <a:t>پس اے سننے والے یہ تعریف سن</a:t>
            </a:r>
            <a:endParaRPr lang="en-US" sz="4000" dirty="0">
              <a:solidFill>
                <a:srgbClr val="000066"/>
              </a:solidFill>
              <a:latin typeface="Alvi Nastaleeq" pitchFamily="2" charset="-78"/>
              <a:cs typeface="Alvi Nastaleeq" pitchFamily="2" charset="-78"/>
            </a:endParaRPr>
          </a:p>
        </p:txBody>
      </p:sp>
      <p:sp>
        <p:nvSpPr>
          <p:cNvPr id="12294" name="Rectangle 16"/>
          <p:cNvSpPr>
            <a:spLocks noChangeArrowheads="1"/>
          </p:cNvSpPr>
          <p:nvPr/>
        </p:nvSpPr>
        <p:spPr bwMode="auto">
          <a:xfrm>
            <a:off x="1752600" y="4778376"/>
            <a:ext cx="8915400" cy="990600"/>
          </a:xfrm>
          <a:prstGeom prst="rect">
            <a:avLst/>
          </a:prstGeom>
          <a:noFill/>
          <a:ln w="9525" algn="ctr">
            <a:noFill/>
            <a:miter lim="800000"/>
            <a:headEnd/>
            <a:tailEnd/>
          </a:ln>
        </p:spPr>
        <p:txBody>
          <a:bodyPr anchor="ctr"/>
          <a:lstStyle/>
          <a:p>
            <a:pPr algn="ctr"/>
            <a:r>
              <a:rPr lang="hi-IN" sz="2400" dirty="0">
                <a:solidFill>
                  <a:srgbClr val="000066"/>
                </a:solidFill>
              </a:rPr>
              <a:t>बस ऐ सुनने वाले अपनी यह तारीफ सुन </a:t>
            </a:r>
            <a:endParaRPr lang="en-US" sz="2400" dirty="0">
              <a:solidFill>
                <a:srgbClr val="000066"/>
              </a:solidFill>
            </a:endParaRPr>
          </a:p>
        </p:txBody>
      </p:sp>
      <p:sp>
        <p:nvSpPr>
          <p:cNvPr id="1229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2296"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B09F852B-7413-4C44-9D88-CB62320955F5}"/>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A1CE3108-DD41-4020-BBC6-4A5A3A288FF1}"/>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46ED9E48-64AB-40B7-AF37-5A04A90A3C4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143000" y="1093787"/>
            <a:ext cx="9906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الْحَمْدُ لِلّهِ الَّذِي هَدَانَا لِهذَا وَمَا كُنَّا لِنَهْتَدِيَ لَوْلا أَنْ هَدَانَا اللّهُ.</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597150"/>
            <a:ext cx="8686800" cy="1752600"/>
          </a:xfrm>
        </p:spPr>
        <p:txBody>
          <a:bodyPr/>
          <a:lstStyle/>
          <a:p>
            <a:pPr marL="342900" indent="-342900" eaLnBrk="1" hangingPunct="1">
              <a:defRPr/>
            </a:pPr>
            <a:r>
              <a:rPr lang="en-US" sz="2400" kern="1200" dirty="0">
                <a:ea typeface="MS Mincho" pitchFamily="49" charset="-128"/>
              </a:rPr>
              <a:t>All praise be to </a:t>
            </a:r>
            <a:r>
              <a:rPr lang="en-US" sz="2400" kern="1200" dirty="0" err="1">
                <a:ea typeface="MS Mincho" pitchFamily="49" charset="-128"/>
              </a:rPr>
              <a:t>Allāh</a:t>
            </a:r>
            <a:r>
              <a:rPr lang="en-US" sz="2400" kern="1200" dirty="0">
                <a:ea typeface="MS Mincho" pitchFamily="49" charset="-128"/>
              </a:rPr>
              <a:t> Who has guided us to this. We could not truly have been led aright if </a:t>
            </a:r>
            <a:r>
              <a:rPr lang="en-US" sz="2400" kern="1200" dirty="0" err="1">
                <a:ea typeface="MS Mincho" pitchFamily="49" charset="-128"/>
              </a:rPr>
              <a:t>Allāh</a:t>
            </a:r>
            <a:r>
              <a:rPr lang="en-US" sz="2400" kern="1200" dirty="0">
                <a:ea typeface="MS Mincho" pitchFamily="49" charset="-128"/>
              </a:rPr>
              <a:t> had not guided us.</a:t>
            </a:r>
          </a:p>
        </p:txBody>
      </p:sp>
      <p:sp>
        <p:nvSpPr>
          <p:cNvPr id="113668" name="Subtitle 4"/>
          <p:cNvSpPr txBox="1">
            <a:spLocks/>
          </p:cNvSpPr>
          <p:nvPr/>
        </p:nvSpPr>
        <p:spPr bwMode="auto">
          <a:xfrm>
            <a:off x="1828800" y="5764213"/>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al-hamdu lillahil-ladhi hadana lihadha wama kunna linahtadiya lawla an hadanal-lah</a:t>
            </a:r>
          </a:p>
        </p:txBody>
      </p:sp>
      <p:sp>
        <p:nvSpPr>
          <p:cNvPr id="113669" name="Rectangle 15"/>
          <p:cNvSpPr>
            <a:spLocks noChangeArrowheads="1"/>
          </p:cNvSpPr>
          <p:nvPr/>
        </p:nvSpPr>
        <p:spPr bwMode="auto">
          <a:xfrm>
            <a:off x="1828800" y="3927476"/>
            <a:ext cx="9067800" cy="366713"/>
          </a:xfrm>
          <a:prstGeom prst="rect">
            <a:avLst/>
          </a:prstGeom>
          <a:noFill/>
          <a:ln w="9525" algn="ctr">
            <a:noFill/>
            <a:miter lim="800000"/>
            <a:headEnd/>
            <a:tailEnd/>
          </a:ln>
        </p:spPr>
        <p:txBody>
          <a:bodyPr anchor="ctr"/>
          <a:lstStyle/>
          <a:p>
            <a:pPr algn="ctr" rtl="1"/>
            <a:r>
              <a:rPr lang="ar-SA" sz="3600" dirty="0">
                <a:solidFill>
                  <a:srgbClr val="000066"/>
                </a:solidFill>
                <a:latin typeface="Alvi Nastaleeq" pitchFamily="2" charset="-78"/>
                <a:cs typeface="Alvi Nastaleeq" pitchFamily="2" charset="-78"/>
              </a:rPr>
              <a:t>حمد ہے اللہ کی جس نے ہمیں یہ راہ ہدایت دکھائی</a:t>
            </a:r>
            <a:r>
              <a:rPr lang="en-US" sz="3600" dirty="0">
                <a:solidFill>
                  <a:srgbClr val="000066"/>
                </a:solidFill>
                <a:latin typeface="Alvi Nastaleeq" pitchFamily="2" charset="-78"/>
                <a:cs typeface="Alvi Nastaleeq" pitchFamily="2" charset="-78"/>
              </a:rPr>
              <a:t> </a:t>
            </a:r>
            <a:r>
              <a:rPr lang="ar-SA" sz="3600" dirty="0">
                <a:solidFill>
                  <a:srgbClr val="000066"/>
                </a:solidFill>
                <a:latin typeface="Alvi Nastaleeq" pitchFamily="2" charset="-78"/>
                <a:cs typeface="Alvi Nastaleeq" pitchFamily="2" charset="-78"/>
              </a:rPr>
              <a:t>اور ہم ہرگز ہدایت نہ پاسکتے اگر اللہ تعالیٰ ہمیں ہدایت نہ فرماتا  </a:t>
            </a:r>
            <a:endParaRPr lang="en-US" sz="3600" dirty="0">
              <a:solidFill>
                <a:srgbClr val="000066"/>
              </a:solidFill>
              <a:latin typeface="Alvi Nastaleeq" pitchFamily="2" charset="-78"/>
              <a:cs typeface="Alvi Nastaleeq" pitchFamily="2" charset="-78"/>
            </a:endParaRPr>
          </a:p>
        </p:txBody>
      </p:sp>
      <p:sp>
        <p:nvSpPr>
          <p:cNvPr id="113670" name="Rectangle 16"/>
          <p:cNvSpPr>
            <a:spLocks noChangeArrowheads="1"/>
          </p:cNvSpPr>
          <p:nvPr/>
        </p:nvSpPr>
        <p:spPr bwMode="auto">
          <a:xfrm>
            <a:off x="1524000" y="4773613"/>
            <a:ext cx="9296400" cy="990600"/>
          </a:xfrm>
          <a:prstGeom prst="rect">
            <a:avLst/>
          </a:prstGeom>
          <a:noFill/>
          <a:ln w="9525" algn="ctr">
            <a:noFill/>
            <a:miter lim="800000"/>
            <a:headEnd/>
            <a:tailEnd/>
          </a:ln>
        </p:spPr>
        <p:txBody>
          <a:bodyPr anchor="ctr"/>
          <a:lstStyle/>
          <a:p>
            <a:pPr algn="ctr"/>
            <a:r>
              <a:rPr lang="hi-IN" sz="2400" dirty="0">
                <a:solidFill>
                  <a:srgbClr val="000066"/>
                </a:solidFill>
              </a:rPr>
              <a:t>हम्द है अल्लाह की जिस ने हमें यह हिदायत की राहे रास्त दिखाई है, और हम हरगिज़ हिदायत ना पा सकते अगर अल्लाह त'आल़ा हमें हिदायत ना फरमाता, </a:t>
            </a:r>
            <a:endParaRPr lang="en-US" sz="2400" dirty="0">
              <a:solidFill>
                <a:srgbClr val="000066"/>
              </a:solidFill>
            </a:endParaRPr>
          </a:p>
        </p:txBody>
      </p:sp>
      <p:sp>
        <p:nvSpPr>
          <p:cNvPr id="11367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13672"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A74DC2C2-4BE1-4238-98E3-3D24D4F927DA}"/>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8E585A64-AB8E-4EF8-9792-39B62EED5A80}"/>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B9A79915-6D8A-4287-B9A5-B3331A3AAFC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1093787"/>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الْحَمْدُ لِلّهِ الَّذِي يَخْلُقُ وَلَمْ يُخْلَقْ</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All praise be to </a:t>
            </a:r>
            <a:r>
              <a:rPr lang="en-US" sz="2800" kern="1200" dirty="0" err="1">
                <a:ea typeface="MS Mincho" pitchFamily="49" charset="-128"/>
              </a:rPr>
              <a:t>Allāh</a:t>
            </a:r>
            <a:r>
              <a:rPr lang="en-US" sz="2800" kern="1200" dirty="0">
                <a:ea typeface="MS Mincho" pitchFamily="49" charset="-128"/>
              </a:rPr>
              <a:t> Who creates but He is not created;</a:t>
            </a:r>
          </a:p>
        </p:txBody>
      </p:sp>
      <p:sp>
        <p:nvSpPr>
          <p:cNvPr id="114692"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al-hamdu lillahil-ladhi yakhluqu walam yukhlaq</a:t>
            </a:r>
          </a:p>
        </p:txBody>
      </p:sp>
      <p:sp>
        <p:nvSpPr>
          <p:cNvPr id="114693"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حمد ہے اس اللہ کی جو خلق کرتا ہے</a:t>
            </a:r>
            <a:r>
              <a:rPr lang="en-US" sz="4000" dirty="0">
                <a:solidFill>
                  <a:srgbClr val="000066"/>
                </a:solidFill>
                <a:latin typeface="Alvi Nastaleeq" pitchFamily="2" charset="-78"/>
                <a:cs typeface="Alvi Nastaleeq" pitchFamily="2" charset="-78"/>
              </a:rPr>
              <a:t> </a:t>
            </a:r>
            <a:r>
              <a:rPr lang="ar-SA" sz="4000" dirty="0">
                <a:solidFill>
                  <a:srgbClr val="000066"/>
                </a:solidFill>
                <a:latin typeface="Alvi Nastaleeq" pitchFamily="2" charset="-78"/>
                <a:cs typeface="Alvi Nastaleeq" pitchFamily="2" charset="-78"/>
              </a:rPr>
              <a:t>اور وہ مخلوق نہیں </a:t>
            </a:r>
            <a:endParaRPr lang="en-US" sz="4000" dirty="0">
              <a:solidFill>
                <a:srgbClr val="000066"/>
              </a:solidFill>
              <a:latin typeface="Alvi Nastaleeq" pitchFamily="2" charset="-78"/>
              <a:cs typeface="Alvi Nastaleeq" pitchFamily="2" charset="-78"/>
            </a:endParaRPr>
          </a:p>
        </p:txBody>
      </p:sp>
      <p:sp>
        <p:nvSpPr>
          <p:cNvPr id="114694"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हम्द है इस अल्लाह की जो खलक करता है और वोह मखलूक नहीं, </a:t>
            </a:r>
            <a:endParaRPr lang="en-US" sz="2400" dirty="0">
              <a:solidFill>
                <a:srgbClr val="000066"/>
              </a:solidFill>
            </a:endParaRPr>
          </a:p>
        </p:txBody>
      </p:sp>
      <p:sp>
        <p:nvSpPr>
          <p:cNvPr id="11469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14696"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A0A13415-C082-4724-9A2A-F722337107E5}"/>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C1F052F5-7E4C-43D0-8401-D7913F058566}"/>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E742BAA7-7555-4270-8B8B-B156AF258E6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وَيَرْزُقُ وَلا يُرْزَقُ</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And He gives subsistence but He needs no provisions;</a:t>
            </a:r>
          </a:p>
        </p:txBody>
      </p:sp>
      <p:sp>
        <p:nvSpPr>
          <p:cNvPr id="115716"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wayarzuqu wala yurzaq</a:t>
            </a:r>
          </a:p>
        </p:txBody>
      </p:sp>
      <p:sp>
        <p:nvSpPr>
          <p:cNvPr id="115717"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وہ رزق دیتا ہے اور وہ مرزوق نہیں </a:t>
            </a:r>
            <a:endParaRPr lang="en-US" sz="4000" dirty="0">
              <a:solidFill>
                <a:srgbClr val="000066"/>
              </a:solidFill>
              <a:latin typeface="Alvi Nastaleeq" pitchFamily="2" charset="-78"/>
              <a:cs typeface="Alvi Nastaleeq" pitchFamily="2" charset="-78"/>
            </a:endParaRPr>
          </a:p>
        </p:txBody>
      </p:sp>
      <p:sp>
        <p:nvSpPr>
          <p:cNvPr id="115718"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वो रिज्क़ देता है मर्ज़ूक नहीं, </a:t>
            </a:r>
            <a:endParaRPr lang="en-US" sz="2400" dirty="0">
              <a:solidFill>
                <a:srgbClr val="000066"/>
              </a:solidFill>
            </a:endParaRPr>
          </a:p>
        </p:txBody>
      </p:sp>
      <p:sp>
        <p:nvSpPr>
          <p:cNvPr id="11571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15720"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85E0B0C4-04AE-44B2-9FDC-A1305A76520C}"/>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582183A6-EA0C-43BC-86DD-02FE953E76D5}"/>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2FCD16B1-0FFD-45EB-98D0-5FF96EC27C1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وَيُطْعِمُ وَلا يُطْعَمُ</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And He gives food to eat but He takes no nourishment,</a:t>
            </a:r>
          </a:p>
        </p:txBody>
      </p:sp>
      <p:sp>
        <p:nvSpPr>
          <p:cNvPr id="116740"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wayut-‘imu wala yut-‘am</a:t>
            </a:r>
          </a:p>
        </p:txBody>
      </p:sp>
      <p:sp>
        <p:nvSpPr>
          <p:cNvPr id="116741"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وہ کھانا کھلاتا ہے اور کھاتا نہیں </a:t>
            </a:r>
            <a:endParaRPr lang="en-US" sz="4000" dirty="0">
              <a:solidFill>
                <a:srgbClr val="000066"/>
              </a:solidFill>
              <a:latin typeface="Alvi Nastaleeq" pitchFamily="2" charset="-78"/>
              <a:cs typeface="Alvi Nastaleeq" pitchFamily="2" charset="-78"/>
            </a:endParaRPr>
          </a:p>
        </p:txBody>
      </p:sp>
      <p:sp>
        <p:nvSpPr>
          <p:cNvPr id="116742"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वोह खाना खिलाता है और खाता नहीं, </a:t>
            </a:r>
            <a:endParaRPr lang="en-US" sz="2400" dirty="0">
              <a:solidFill>
                <a:srgbClr val="000066"/>
              </a:solidFill>
            </a:endParaRPr>
          </a:p>
        </p:txBody>
      </p:sp>
      <p:sp>
        <p:nvSpPr>
          <p:cNvPr id="11674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16744"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A897FCD7-2D1A-4550-AE2D-9E29EE6D5B71}"/>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2D08B3CE-E57A-4CB1-B72A-952B557CB266}"/>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847A3EDC-6873-4DDB-9EE5-13436E8643F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1175260"/>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وَيُمِيتُ الأَحْيَاءَ</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717799"/>
            <a:ext cx="8686800" cy="1752600"/>
          </a:xfrm>
        </p:spPr>
        <p:txBody>
          <a:bodyPr/>
          <a:lstStyle/>
          <a:p>
            <a:pPr marL="342900" indent="-342900" eaLnBrk="1" hangingPunct="1">
              <a:defRPr/>
            </a:pPr>
            <a:r>
              <a:rPr lang="en-US" sz="2800" kern="1200" dirty="0">
                <a:ea typeface="MS Mincho" pitchFamily="49" charset="-128"/>
              </a:rPr>
              <a:t>And He makes the living dead</a:t>
            </a:r>
          </a:p>
        </p:txBody>
      </p:sp>
      <p:sp>
        <p:nvSpPr>
          <p:cNvPr id="117764"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wayumitul-ahya`</a:t>
            </a:r>
          </a:p>
        </p:txBody>
      </p:sp>
      <p:sp>
        <p:nvSpPr>
          <p:cNvPr id="117765"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وہ زندوں کو مارتاہے</a:t>
            </a:r>
            <a:endParaRPr lang="en-US" sz="4000" dirty="0">
              <a:solidFill>
                <a:srgbClr val="000066"/>
              </a:solidFill>
              <a:latin typeface="Alvi Nastaleeq" pitchFamily="2" charset="-78"/>
              <a:cs typeface="Alvi Nastaleeq" pitchFamily="2" charset="-78"/>
            </a:endParaRPr>
          </a:p>
        </p:txBody>
      </p:sp>
      <p:sp>
        <p:nvSpPr>
          <p:cNvPr id="117766"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वोह जिन्दों को मारता है </a:t>
            </a:r>
            <a:endParaRPr lang="en-US" sz="2400" dirty="0">
              <a:solidFill>
                <a:srgbClr val="000066"/>
              </a:solidFill>
            </a:endParaRPr>
          </a:p>
        </p:txBody>
      </p:sp>
      <p:sp>
        <p:nvSpPr>
          <p:cNvPr id="11776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17768"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991BE88A-F44F-4198-80B2-D317EB3CF36E}"/>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0E002BE5-A709-4FB4-BCC5-974DC21228C1}"/>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835A354F-273A-4B76-B39B-E1BE0AE03C0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وَيُحْيِي الْمَوْتَى</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And He brings the dead to life,</a:t>
            </a:r>
          </a:p>
        </p:txBody>
      </p:sp>
      <p:sp>
        <p:nvSpPr>
          <p:cNvPr id="118788"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wayuhyil-mawta</a:t>
            </a:r>
          </a:p>
        </p:txBody>
      </p:sp>
      <p:sp>
        <p:nvSpPr>
          <p:cNvPr id="118789"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اور مردوں کو زندہ کرتا ہے</a:t>
            </a:r>
            <a:endParaRPr lang="en-US" sz="4000" dirty="0">
              <a:solidFill>
                <a:srgbClr val="000066"/>
              </a:solidFill>
              <a:latin typeface="Alvi Nastaleeq" pitchFamily="2" charset="-78"/>
              <a:cs typeface="Alvi Nastaleeq" pitchFamily="2" charset="-78"/>
            </a:endParaRPr>
          </a:p>
        </p:txBody>
      </p:sp>
      <p:sp>
        <p:nvSpPr>
          <p:cNvPr id="118790"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और मरे हुओं को ज़िंदा करता है, </a:t>
            </a:r>
            <a:endParaRPr lang="en-US" sz="2400" dirty="0">
              <a:solidFill>
                <a:srgbClr val="000066"/>
              </a:solidFill>
            </a:endParaRPr>
          </a:p>
        </p:txBody>
      </p:sp>
      <p:sp>
        <p:nvSpPr>
          <p:cNvPr id="11879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18792"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075B2D05-7557-4FBB-BC15-34C326B934B0}"/>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B16B471F-F3D1-46FA-A6CA-FE48EA90928C}"/>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CEA64A81-3943-4711-B232-FD433280475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وَهُوَ حَيٌّ لا يَمُوتُ</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552700"/>
            <a:ext cx="8686800" cy="1752600"/>
          </a:xfrm>
        </p:spPr>
        <p:txBody>
          <a:bodyPr/>
          <a:lstStyle/>
          <a:p>
            <a:pPr marL="342900" indent="-342900" eaLnBrk="1" hangingPunct="1">
              <a:defRPr/>
            </a:pPr>
            <a:r>
              <a:rPr lang="en-US" sz="2800" kern="1200" dirty="0">
                <a:ea typeface="MS Mincho" pitchFamily="49" charset="-128"/>
              </a:rPr>
              <a:t>But He is the </a:t>
            </a:r>
            <a:r>
              <a:rPr lang="en-US" sz="2800" kern="1200" dirty="0" err="1">
                <a:ea typeface="MS Mincho" pitchFamily="49" charset="-128"/>
              </a:rPr>
              <a:t>Everliving</a:t>
            </a:r>
            <a:r>
              <a:rPr lang="en-US" sz="2800" kern="1200" dirty="0">
                <a:ea typeface="MS Mincho" pitchFamily="49" charset="-128"/>
              </a:rPr>
              <a:t>, there is no death for Him,</a:t>
            </a:r>
          </a:p>
        </p:txBody>
      </p:sp>
      <p:sp>
        <p:nvSpPr>
          <p:cNvPr id="119812"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wahuwa hayyun la yamut</a:t>
            </a:r>
          </a:p>
        </p:txBody>
      </p:sp>
      <p:sp>
        <p:nvSpPr>
          <p:cNvPr id="119813"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وہ ایسا زندہ ہے جسے موت نہیں</a:t>
            </a:r>
            <a:endParaRPr lang="en-US" sz="4000" dirty="0">
              <a:solidFill>
                <a:srgbClr val="000066"/>
              </a:solidFill>
              <a:latin typeface="Alvi Nastaleeq" pitchFamily="2" charset="-78"/>
              <a:cs typeface="Alvi Nastaleeq" pitchFamily="2" charset="-78"/>
            </a:endParaRPr>
          </a:p>
        </p:txBody>
      </p:sp>
      <p:sp>
        <p:nvSpPr>
          <p:cNvPr id="119814"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वोह ऐसा ज़िंदा हैजिसे मौत नहीं, </a:t>
            </a:r>
            <a:endParaRPr lang="en-US" sz="2400" dirty="0">
              <a:solidFill>
                <a:srgbClr val="000066"/>
              </a:solidFill>
            </a:endParaRPr>
          </a:p>
        </p:txBody>
      </p:sp>
      <p:sp>
        <p:nvSpPr>
          <p:cNvPr id="11981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19816"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C642662A-3EBB-46BB-B2D6-EA969D1595C3}"/>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FCAD6367-6C4F-4F4A-901F-CDDF92295BAE}"/>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A457719A-E268-4AE2-80A2-05D7CF1E1BF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1033464"/>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بِيَدِهِ الْخَيْرُ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690815"/>
            <a:ext cx="8686800" cy="1752600"/>
          </a:xfrm>
        </p:spPr>
        <p:txBody>
          <a:bodyPr/>
          <a:lstStyle/>
          <a:p>
            <a:pPr marL="342900" indent="-342900" eaLnBrk="1" hangingPunct="1">
              <a:defRPr/>
            </a:pPr>
            <a:r>
              <a:rPr lang="en-US" sz="2800" kern="1200" dirty="0">
                <a:ea typeface="MS Mincho" pitchFamily="49" charset="-128"/>
              </a:rPr>
              <a:t>in His hands is all the good,</a:t>
            </a:r>
          </a:p>
        </p:txBody>
      </p:sp>
      <p:sp>
        <p:nvSpPr>
          <p:cNvPr id="120836"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biyadihil-khayr</a:t>
            </a:r>
          </a:p>
        </p:txBody>
      </p:sp>
      <p:sp>
        <p:nvSpPr>
          <p:cNvPr id="120837"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بھلائی اسیکے ہاتھ میں ہے</a:t>
            </a:r>
            <a:endParaRPr lang="en-US" sz="4000" dirty="0">
              <a:solidFill>
                <a:srgbClr val="000066"/>
              </a:solidFill>
              <a:latin typeface="Alvi Nastaleeq" pitchFamily="2" charset="-78"/>
              <a:cs typeface="Alvi Nastaleeq" pitchFamily="2" charset="-78"/>
            </a:endParaRPr>
          </a:p>
        </p:txBody>
      </p:sp>
      <p:sp>
        <p:nvSpPr>
          <p:cNvPr id="120838"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भलाई इसी के हाथ में है </a:t>
            </a:r>
            <a:endParaRPr lang="en-US" sz="2400" dirty="0">
              <a:solidFill>
                <a:srgbClr val="000066"/>
              </a:solidFill>
            </a:endParaRPr>
          </a:p>
        </p:txBody>
      </p:sp>
      <p:sp>
        <p:nvSpPr>
          <p:cNvPr id="12083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20840"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B1548467-84F5-499A-BF70-6883BE22E0F2}"/>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59372758-9DF2-436E-AB3F-7915C0CCE9A5}"/>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EE4546EF-E1E4-4386-8CD7-9645390A7EF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918368"/>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وَهُوَ عَلَى كُلِّ شَيْءٍ قَدِيرٌ.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684462"/>
            <a:ext cx="8686800" cy="1752600"/>
          </a:xfrm>
        </p:spPr>
        <p:txBody>
          <a:bodyPr/>
          <a:lstStyle/>
          <a:p>
            <a:pPr marL="342900" indent="-342900" eaLnBrk="1" hangingPunct="1">
              <a:defRPr/>
            </a:pPr>
            <a:r>
              <a:rPr lang="en-US" sz="2800" kern="1200" dirty="0">
                <a:ea typeface="MS Mincho" pitchFamily="49" charset="-128"/>
              </a:rPr>
              <a:t>and He is able to do all things.</a:t>
            </a:r>
          </a:p>
        </p:txBody>
      </p:sp>
      <p:sp>
        <p:nvSpPr>
          <p:cNvPr id="121860"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wahuwa ‘ala kulli shay`in qadir</a:t>
            </a:r>
          </a:p>
        </p:txBody>
      </p:sp>
      <p:sp>
        <p:nvSpPr>
          <p:cNvPr id="121861"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اور وہ ہرچیز پر قدرت رکھتا ہے</a:t>
            </a:r>
            <a:endParaRPr lang="en-US" sz="4000" dirty="0">
              <a:solidFill>
                <a:srgbClr val="000066"/>
              </a:solidFill>
              <a:latin typeface="Alvi Nastaleeq" pitchFamily="2" charset="-78"/>
              <a:cs typeface="Alvi Nastaleeq" pitchFamily="2" charset="-78"/>
            </a:endParaRPr>
          </a:p>
        </p:txBody>
      </p:sp>
      <p:sp>
        <p:nvSpPr>
          <p:cNvPr id="121862"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और वोह हर चीज़ पर कुदरत रखता है, </a:t>
            </a:r>
            <a:endParaRPr lang="en-US" sz="2400" dirty="0">
              <a:solidFill>
                <a:srgbClr val="000066"/>
              </a:solidFill>
            </a:endParaRPr>
          </a:p>
        </p:txBody>
      </p:sp>
      <p:sp>
        <p:nvSpPr>
          <p:cNvPr id="12186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21864"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75441639-0EEB-44C1-8375-1276AA56D2E9}"/>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060A05CC-234D-4933-8E32-00609A231159}"/>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701FCB07-EA44-49CD-97CB-E186E5AE50A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14400" y="977339"/>
            <a:ext cx="101346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800" kern="1200" dirty="0">
                <a:latin typeface="Arabic Typesetting" panose="03020402040406030203" pitchFamily="66" charset="-78"/>
                <a:ea typeface="+mn-ea"/>
                <a:cs typeface="Arabic Typesetting" panose="03020402040406030203" pitchFamily="66" charset="-78"/>
              </a:rPr>
              <a:t>اللّهُمَّ صَلِّ عَلَى مُحَمَّدٍ عَبْدِكَ وَرَسُولِكَ</a:t>
            </a:r>
            <a:endParaRPr lang="en-US" sz="88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O </a:t>
            </a:r>
            <a:r>
              <a:rPr lang="en-US" sz="2800" kern="1200" dirty="0" err="1">
                <a:ea typeface="MS Mincho" pitchFamily="49" charset="-128"/>
              </a:rPr>
              <a:t>Allāh</a:t>
            </a:r>
            <a:r>
              <a:rPr lang="en-US" sz="2800" kern="1200" dirty="0">
                <a:ea typeface="MS Mincho" pitchFamily="49" charset="-128"/>
              </a:rPr>
              <a:t>: (please do) send blessings on Muhammad, Your servant and Messenger,</a:t>
            </a:r>
          </a:p>
        </p:txBody>
      </p:sp>
      <p:sp>
        <p:nvSpPr>
          <p:cNvPr id="122884"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allahumma salli ‘ala muhammadin ‘abdika warasulik</a:t>
            </a:r>
          </a:p>
        </p:txBody>
      </p:sp>
      <p:sp>
        <p:nvSpPr>
          <p:cNvPr id="122885"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اے معبود! اپنی حضرت محمد پر رحمت نازل فرما</a:t>
            </a:r>
            <a:r>
              <a:rPr lang="en-US" sz="4000" dirty="0">
                <a:solidFill>
                  <a:srgbClr val="000066"/>
                </a:solidFill>
                <a:latin typeface="Alvi Nastaleeq" pitchFamily="2" charset="-78"/>
                <a:cs typeface="Alvi Nastaleeq" pitchFamily="2" charset="-78"/>
              </a:rPr>
              <a:t> </a:t>
            </a:r>
            <a:r>
              <a:rPr lang="ar-SA" sz="4000" dirty="0">
                <a:solidFill>
                  <a:srgbClr val="000066"/>
                </a:solidFill>
                <a:latin typeface="Alvi Nastaleeq" pitchFamily="2" charset="-78"/>
                <a:cs typeface="Alvi Nastaleeq" pitchFamily="2" charset="-78"/>
              </a:rPr>
              <a:t>جو تیرے بندے تیرے رسول </a:t>
            </a:r>
            <a:endParaRPr lang="en-US" sz="4000" dirty="0">
              <a:solidFill>
                <a:srgbClr val="000066"/>
              </a:solidFill>
              <a:latin typeface="Alvi Nastaleeq" pitchFamily="2" charset="-78"/>
              <a:cs typeface="Alvi Nastaleeq" pitchFamily="2" charset="-78"/>
            </a:endParaRPr>
          </a:p>
        </p:txBody>
      </p:sp>
      <p:sp>
        <p:nvSpPr>
          <p:cNvPr id="122886"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ऐ माबूद ! </a:t>
            </a:r>
            <a:r>
              <a:rPr lang="hi-IN" sz="2400" dirty="0">
                <a:solidFill>
                  <a:srgbClr val="000066"/>
                </a:solidFill>
              </a:rPr>
              <a:t>अपनी रहमत हज़रत मुहम्मद (स:अ) पर नाज़िल फर्मा जो तेरे बन्दे, तेरे रसूल, </a:t>
            </a:r>
            <a:endParaRPr lang="en-US" sz="2400" dirty="0">
              <a:solidFill>
                <a:srgbClr val="000066"/>
              </a:solidFill>
            </a:endParaRPr>
          </a:p>
        </p:txBody>
      </p:sp>
      <p:sp>
        <p:nvSpPr>
          <p:cNvPr id="12288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22888"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D98B67B4-3D83-4FF2-83AE-ECE1D93E3C5A}"/>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1B1364EA-CEAE-44C2-9000-1475B23F02D2}"/>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B3053773-EB43-42B7-9130-E54295953E2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27200" y="1200101"/>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وَأَجِبْ يَا رَحِيمُ دَعْوَتِي</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90700" y="2819400"/>
            <a:ext cx="8686800" cy="1752600"/>
          </a:xfrm>
        </p:spPr>
        <p:txBody>
          <a:bodyPr/>
          <a:lstStyle/>
          <a:p>
            <a:pPr marL="342900" indent="-342900" eaLnBrk="1" hangingPunct="1">
              <a:defRPr/>
            </a:pPr>
            <a:r>
              <a:rPr lang="en-US" sz="2800" kern="1200" dirty="0">
                <a:ea typeface="MS Mincho" pitchFamily="49" charset="-128"/>
              </a:rPr>
              <a:t>And please reply my prayer; O the All-merciful.</a:t>
            </a:r>
          </a:p>
        </p:txBody>
      </p:sp>
      <p:sp>
        <p:nvSpPr>
          <p:cNvPr id="13316"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wa ajib ya rahimu da’wati</a:t>
            </a:r>
          </a:p>
        </p:txBody>
      </p:sp>
      <p:sp>
        <p:nvSpPr>
          <p:cNvPr id="13317"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dirty="0">
                <a:solidFill>
                  <a:srgbClr val="000066"/>
                </a:solidFill>
                <a:latin typeface="Alvi Nastaleeq" pitchFamily="2" charset="-78"/>
                <a:cs typeface="Alvi Nastaleeq" pitchFamily="2" charset="-78"/>
              </a:rPr>
              <a:t>اور اے مہربان میری دعا قبول فرما </a:t>
            </a:r>
            <a:endParaRPr lang="en-US" sz="4000" dirty="0">
              <a:solidFill>
                <a:srgbClr val="000066"/>
              </a:solidFill>
              <a:latin typeface="Alvi Nastaleeq" pitchFamily="2" charset="-78"/>
              <a:cs typeface="Alvi Nastaleeq" pitchFamily="2" charset="-78"/>
            </a:endParaRPr>
          </a:p>
        </p:txBody>
      </p:sp>
      <p:sp>
        <p:nvSpPr>
          <p:cNvPr id="13318"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और ऐ मेहरबान मेरी दुआ कबूल फरमा. </a:t>
            </a:r>
            <a:endParaRPr lang="en-US" sz="2400" dirty="0">
              <a:solidFill>
                <a:srgbClr val="000066"/>
              </a:solidFill>
            </a:endParaRPr>
          </a:p>
        </p:txBody>
      </p:sp>
      <p:sp>
        <p:nvSpPr>
          <p:cNvPr id="1331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3320"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B839EA9D-471E-4A4F-BDC9-D309934EF74E}"/>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40087BE7-3E18-424C-BB1A-33332A50D710}"/>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B6327E44-130F-43AE-9A37-8C21545DE7F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936622"/>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وَأَمِينِكَ وَصَفِيِّكَ وَحَبِيبِكَ</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676528"/>
            <a:ext cx="8686800" cy="1752600"/>
          </a:xfrm>
        </p:spPr>
        <p:txBody>
          <a:bodyPr/>
          <a:lstStyle/>
          <a:p>
            <a:pPr marL="342900" indent="-342900" eaLnBrk="1" hangingPunct="1">
              <a:defRPr/>
            </a:pPr>
            <a:r>
              <a:rPr lang="en-US" sz="2800" kern="1200" dirty="0">
                <a:ea typeface="MS Mincho" pitchFamily="49" charset="-128"/>
              </a:rPr>
              <a:t>And Your confidant, friend, and beloved intimate,</a:t>
            </a:r>
          </a:p>
        </p:txBody>
      </p:sp>
      <p:sp>
        <p:nvSpPr>
          <p:cNvPr id="123908"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wa-aminika wasafiyyika wahabibik</a:t>
            </a:r>
          </a:p>
        </p:txBody>
      </p:sp>
      <p:sp>
        <p:nvSpPr>
          <p:cNvPr id="123909"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تیرے امانتدار تیرے برگزیدہ تیرے حبیب</a:t>
            </a:r>
            <a:endParaRPr lang="en-US" sz="4000" dirty="0">
              <a:solidFill>
                <a:srgbClr val="000066"/>
              </a:solidFill>
              <a:latin typeface="Alvi Nastaleeq" pitchFamily="2" charset="-78"/>
              <a:cs typeface="Alvi Nastaleeq" pitchFamily="2" charset="-78"/>
            </a:endParaRPr>
          </a:p>
        </p:txBody>
      </p:sp>
      <p:sp>
        <p:nvSpPr>
          <p:cNvPr id="123910"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तेरे अमानतदार, तेरे बर्गाजीदाह, तेरे हबीब,</a:t>
            </a:r>
            <a:endParaRPr lang="en-US" sz="2400" dirty="0">
              <a:solidFill>
                <a:srgbClr val="000066"/>
              </a:solidFill>
            </a:endParaRPr>
          </a:p>
        </p:txBody>
      </p:sp>
      <p:sp>
        <p:nvSpPr>
          <p:cNvPr id="12391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23912"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36C93D16-03E2-490F-9992-8FD259D26F22}"/>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F62CA356-4EFA-4F7E-882B-85A90237F60D}"/>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02DD24A3-3A0D-43AF-8DFE-F99D121A087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1093787"/>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وَخِيَرَتِكَ مِنْ خَلْقِكَ</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728914"/>
            <a:ext cx="8686800" cy="1752600"/>
          </a:xfrm>
        </p:spPr>
        <p:txBody>
          <a:bodyPr/>
          <a:lstStyle/>
          <a:p>
            <a:pPr marL="342900" indent="-342900" eaLnBrk="1" hangingPunct="1">
              <a:defRPr/>
            </a:pPr>
            <a:r>
              <a:rPr lang="en-US" sz="2800" kern="1200" dirty="0">
                <a:ea typeface="MS Mincho" pitchFamily="49" charset="-128"/>
              </a:rPr>
              <a:t>And the choicest of Your created beings,</a:t>
            </a:r>
          </a:p>
        </p:txBody>
      </p:sp>
      <p:sp>
        <p:nvSpPr>
          <p:cNvPr id="124932"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wakhiyaratika min khalqik</a:t>
            </a:r>
          </a:p>
        </p:txBody>
      </p:sp>
      <p:sp>
        <p:nvSpPr>
          <p:cNvPr id="124933"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اور تیری مخلوق میں سے تیرے پسندیدہ ہیں</a:t>
            </a:r>
            <a:endParaRPr lang="en-US" sz="4000" dirty="0">
              <a:solidFill>
                <a:srgbClr val="000066"/>
              </a:solidFill>
              <a:latin typeface="Alvi Nastaleeq" pitchFamily="2" charset="-78"/>
              <a:cs typeface="Alvi Nastaleeq" pitchFamily="2" charset="-78"/>
            </a:endParaRPr>
          </a:p>
        </p:txBody>
      </p:sp>
      <p:sp>
        <p:nvSpPr>
          <p:cNvPr id="124934"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तेरे मखलूक में से सब से पसंदीदा हैं, </a:t>
            </a:r>
            <a:endParaRPr lang="en-US" sz="2400" dirty="0">
              <a:solidFill>
                <a:srgbClr val="000066"/>
              </a:solidFill>
            </a:endParaRPr>
          </a:p>
        </p:txBody>
      </p:sp>
      <p:sp>
        <p:nvSpPr>
          <p:cNvPr id="12493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24936"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86FEAAE0-4AFC-409B-98C9-A04FB55A24E8}"/>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096A715A-7F96-453E-9ADE-E25C42F78B57}"/>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EFE78527-13B2-48CF-B41D-7B0F239F720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وَحَافِظِ سِرِّكَ</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And the bearer of Your sacraments,</a:t>
            </a:r>
          </a:p>
        </p:txBody>
      </p:sp>
      <p:sp>
        <p:nvSpPr>
          <p:cNvPr id="125956"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wahafizi sirrik</a:t>
            </a:r>
          </a:p>
        </p:txBody>
      </p:sp>
      <p:sp>
        <p:nvSpPr>
          <p:cNvPr id="125957" name="Rectangle 15"/>
          <p:cNvSpPr>
            <a:spLocks noChangeArrowheads="1"/>
          </p:cNvSpPr>
          <p:nvPr/>
        </p:nvSpPr>
        <p:spPr bwMode="auto">
          <a:xfrm>
            <a:off x="1752600" y="40386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تیرے راز کے پاسدار ہیں</a:t>
            </a:r>
            <a:endParaRPr lang="en-US" sz="4000" dirty="0">
              <a:solidFill>
                <a:srgbClr val="000066"/>
              </a:solidFill>
              <a:latin typeface="Alvi Nastaleeq" pitchFamily="2" charset="-78"/>
              <a:cs typeface="Alvi Nastaleeq" pitchFamily="2" charset="-78"/>
            </a:endParaRPr>
          </a:p>
        </p:txBody>
      </p:sp>
      <p:sp>
        <p:nvSpPr>
          <p:cNvPr id="125958"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तेरे राज़ के पासदार हैं </a:t>
            </a:r>
            <a:endParaRPr lang="en-US" sz="2400" dirty="0">
              <a:solidFill>
                <a:srgbClr val="000066"/>
              </a:solidFill>
            </a:endParaRPr>
          </a:p>
        </p:txBody>
      </p:sp>
      <p:sp>
        <p:nvSpPr>
          <p:cNvPr id="12595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25960"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972A6A6F-43DB-4D1A-B8D0-7395C74D697E}"/>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79C3FB42-FAF3-4083-91D5-830D3A4B906B}"/>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67081735-2D22-46F8-AD49-95D2F5A28D7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1035048"/>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وَمُبَلِّغِ رِسَالاتِكَ</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681290"/>
            <a:ext cx="8686800" cy="1752600"/>
          </a:xfrm>
        </p:spPr>
        <p:txBody>
          <a:bodyPr/>
          <a:lstStyle/>
          <a:p>
            <a:pPr marL="342900" indent="-342900" eaLnBrk="1" hangingPunct="1">
              <a:defRPr/>
            </a:pPr>
            <a:r>
              <a:rPr lang="en-US" sz="2800" kern="1200" dirty="0">
                <a:ea typeface="MS Mincho" pitchFamily="49" charset="-128"/>
              </a:rPr>
              <a:t>And the quotient of Your Messengers,</a:t>
            </a:r>
          </a:p>
        </p:txBody>
      </p:sp>
      <p:sp>
        <p:nvSpPr>
          <p:cNvPr id="126980"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wamuballighi risalatik</a:t>
            </a:r>
          </a:p>
        </p:txBody>
      </p:sp>
      <p:sp>
        <p:nvSpPr>
          <p:cNvPr id="126981"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اور تیرے پیغاموں کے پہنچانے والے ہیں</a:t>
            </a:r>
            <a:endParaRPr lang="en-US" sz="4000" dirty="0">
              <a:solidFill>
                <a:srgbClr val="000066"/>
              </a:solidFill>
              <a:latin typeface="Alvi Nastaleeq" pitchFamily="2" charset="-78"/>
              <a:cs typeface="Alvi Nastaleeq" pitchFamily="2" charset="-78"/>
            </a:endParaRPr>
          </a:p>
        </p:txBody>
      </p:sp>
      <p:sp>
        <p:nvSpPr>
          <p:cNvPr id="126982"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और तेरे पैगामों को पहुंचाने वाले हैं,</a:t>
            </a:r>
            <a:endParaRPr lang="en-US" sz="2400" dirty="0">
              <a:solidFill>
                <a:srgbClr val="000066"/>
              </a:solidFill>
            </a:endParaRPr>
          </a:p>
        </p:txBody>
      </p:sp>
      <p:sp>
        <p:nvSpPr>
          <p:cNvPr id="12698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26984"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11" name="Text Box 13">
            <a:extLst>
              <a:ext uri="{FF2B5EF4-FFF2-40B4-BE49-F238E27FC236}">
                <a16:creationId xmlns:a16="http://schemas.microsoft.com/office/drawing/2014/main" id="{C64BE53E-35B9-4F6B-B1B3-C4629E3876E9}"/>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2" name="Text Box 13">
            <a:extLst>
              <a:ext uri="{FF2B5EF4-FFF2-40B4-BE49-F238E27FC236}">
                <a16:creationId xmlns:a16="http://schemas.microsoft.com/office/drawing/2014/main" id="{6EF50F59-37E4-41AC-AF29-0867993B9A7D}"/>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3" name="Picture 1">
            <a:extLst>
              <a:ext uri="{FF2B5EF4-FFF2-40B4-BE49-F238E27FC236}">
                <a16:creationId xmlns:a16="http://schemas.microsoft.com/office/drawing/2014/main" id="{8D32BAEF-82DC-40CD-A16F-DDD2E247540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1055688"/>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أَفْضَلَ وَأَحْسَنَ وَأَجْمَلَ</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545557"/>
            <a:ext cx="8686800" cy="1752600"/>
          </a:xfrm>
        </p:spPr>
        <p:txBody>
          <a:bodyPr/>
          <a:lstStyle/>
          <a:p>
            <a:pPr marL="342900" indent="-342900" eaLnBrk="1" hangingPunct="1">
              <a:defRPr/>
            </a:pPr>
            <a:r>
              <a:rPr lang="en-US" sz="2800" kern="1200" dirty="0">
                <a:ea typeface="MS Mincho" pitchFamily="49" charset="-128"/>
              </a:rPr>
              <a:t>With the most superior, the most exquisite, the most handsomer,</a:t>
            </a:r>
          </a:p>
        </p:txBody>
      </p:sp>
      <p:sp>
        <p:nvSpPr>
          <p:cNvPr id="128004"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afdala wa-ahsana wa-ajmal</a:t>
            </a:r>
          </a:p>
        </p:txBody>
      </p:sp>
      <p:sp>
        <p:nvSpPr>
          <p:cNvPr id="128005"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ان پر رحمت کر بہترین نیکوترین زیباترین</a:t>
            </a:r>
            <a:endParaRPr lang="en-US" sz="4000" dirty="0">
              <a:solidFill>
                <a:srgbClr val="000066"/>
              </a:solidFill>
              <a:latin typeface="Alvi Nastaleeq" pitchFamily="2" charset="-78"/>
              <a:cs typeface="Alvi Nastaleeq" pitchFamily="2" charset="-78"/>
            </a:endParaRPr>
          </a:p>
        </p:txBody>
      </p:sp>
      <p:sp>
        <p:nvSpPr>
          <p:cNvPr id="128006"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इन पर रहमत कर, बेहतरीन, नेकोतरीन ज़ेबातारीन, </a:t>
            </a:r>
            <a:endParaRPr lang="en-US" sz="2400" dirty="0">
              <a:solidFill>
                <a:srgbClr val="000066"/>
              </a:solidFill>
            </a:endParaRPr>
          </a:p>
        </p:txBody>
      </p:sp>
      <p:sp>
        <p:nvSpPr>
          <p:cNvPr id="12800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28008"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3E9A3534-D967-48A3-95E9-BF7443976B71}"/>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DF895282-08A5-411D-8FA8-C81B56804048}"/>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9E132F95-B533-4CA5-A2B0-4995E1B19B3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1055688"/>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وَأَكْمَلَ وَأَزْكَى وَأَنْمَى</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520157"/>
            <a:ext cx="8686800" cy="1752600"/>
          </a:xfrm>
        </p:spPr>
        <p:txBody>
          <a:bodyPr/>
          <a:lstStyle/>
          <a:p>
            <a:pPr marL="342900" indent="-342900" eaLnBrk="1" hangingPunct="1">
              <a:defRPr/>
            </a:pPr>
            <a:r>
              <a:rPr lang="en-US" sz="2800" kern="1200" dirty="0">
                <a:ea typeface="MS Mincho" pitchFamily="49" charset="-128"/>
              </a:rPr>
              <a:t>the most perfect, the most upright, the most prospering,</a:t>
            </a:r>
          </a:p>
        </p:txBody>
      </p:sp>
      <p:sp>
        <p:nvSpPr>
          <p:cNvPr id="129028"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wa-akmala wa-azka wa-anma</a:t>
            </a:r>
          </a:p>
        </p:txBody>
      </p:sp>
      <p:sp>
        <p:nvSpPr>
          <p:cNvPr id="129029"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کامل ترین روئیدہ ترین پاکیزہ ترین</a:t>
            </a:r>
            <a:endParaRPr lang="en-US" sz="4000" dirty="0">
              <a:solidFill>
                <a:srgbClr val="000066"/>
              </a:solidFill>
              <a:latin typeface="Alvi Nastaleeq" pitchFamily="2" charset="-78"/>
              <a:cs typeface="Alvi Nastaleeq" pitchFamily="2" charset="-78"/>
            </a:endParaRPr>
          </a:p>
        </p:txBody>
      </p:sp>
      <p:sp>
        <p:nvSpPr>
          <p:cNvPr id="129030"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कामिल्तारीन, रू-इदा तरीन, पाकीज़ा तरीन, </a:t>
            </a:r>
            <a:endParaRPr lang="en-US" sz="2400" dirty="0">
              <a:solidFill>
                <a:srgbClr val="000066"/>
              </a:solidFill>
            </a:endParaRPr>
          </a:p>
        </p:txBody>
      </p:sp>
      <p:sp>
        <p:nvSpPr>
          <p:cNvPr id="12903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29032"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EC853158-1D79-46DB-A559-B7B4400637F0}"/>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8CD49780-2DBB-4BC1-8EAE-94762F319D26}"/>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4F922654-3B66-4C49-A5B3-D1E7BFE692E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1003301"/>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وَأَطْيَبَ وَأَطْهَرَ وَأَسْنَى</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552700"/>
            <a:ext cx="8686800" cy="1752600"/>
          </a:xfrm>
        </p:spPr>
        <p:txBody>
          <a:bodyPr/>
          <a:lstStyle/>
          <a:p>
            <a:pPr marL="342900" indent="-342900" eaLnBrk="1" hangingPunct="1">
              <a:defRPr/>
            </a:pPr>
            <a:r>
              <a:rPr lang="en-US" sz="2800" kern="1200" dirty="0">
                <a:ea typeface="MS Mincho" pitchFamily="49" charset="-128"/>
              </a:rPr>
              <a:t>the most pleasant, the most thoroughly purified, the most sublime;</a:t>
            </a:r>
          </a:p>
        </p:txBody>
      </p:sp>
      <p:sp>
        <p:nvSpPr>
          <p:cNvPr id="130052"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wa-atyaba wa-athara wa-asna</a:t>
            </a:r>
          </a:p>
        </p:txBody>
      </p:sp>
      <p:sp>
        <p:nvSpPr>
          <p:cNvPr id="130053"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شفاف ترین روشن ترین</a:t>
            </a:r>
            <a:endParaRPr lang="en-US" sz="4000" dirty="0">
              <a:solidFill>
                <a:srgbClr val="000066"/>
              </a:solidFill>
              <a:latin typeface="Alvi Nastaleeq" pitchFamily="2" charset="-78"/>
              <a:cs typeface="Alvi Nastaleeq" pitchFamily="2" charset="-78"/>
            </a:endParaRPr>
          </a:p>
        </p:txBody>
      </p:sp>
      <p:sp>
        <p:nvSpPr>
          <p:cNvPr id="130054"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शफाफ तरीन, रौशन तरीन, </a:t>
            </a:r>
            <a:endParaRPr lang="en-US" sz="2400" dirty="0">
              <a:solidFill>
                <a:srgbClr val="000066"/>
              </a:solidFill>
            </a:endParaRPr>
          </a:p>
        </p:txBody>
      </p:sp>
      <p:sp>
        <p:nvSpPr>
          <p:cNvPr id="13005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30056"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E8A30DB7-CBE3-4684-B5D1-9817CCA6548F}"/>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65AB4F4B-66F6-4C77-BD03-01873E42730F}"/>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DEE1D9B0-DB45-4E9B-BA8E-36B9623C755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1002739"/>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وَأَكْثَرَ مَا صَلَّيْتَ وَبَارَكْتَ</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690815"/>
            <a:ext cx="8686800" cy="1752600"/>
          </a:xfrm>
        </p:spPr>
        <p:txBody>
          <a:bodyPr/>
          <a:lstStyle/>
          <a:p>
            <a:pPr marL="342900" indent="-342900" eaLnBrk="1" hangingPunct="1">
              <a:defRPr/>
            </a:pPr>
            <a:r>
              <a:rPr lang="en-US" sz="2800" kern="1200" dirty="0">
                <a:ea typeface="MS Mincho" pitchFamily="49" charset="-128"/>
              </a:rPr>
              <a:t>The most and the best blessings, advantages,</a:t>
            </a:r>
          </a:p>
        </p:txBody>
      </p:sp>
      <p:sp>
        <p:nvSpPr>
          <p:cNvPr id="131076"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wa-akthara ma sallayta wabarakta</a:t>
            </a:r>
          </a:p>
        </p:txBody>
      </p:sp>
      <p:sp>
        <p:nvSpPr>
          <p:cNvPr id="131077"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اور تو نے جو بہت رحمت کی برکت دی</a:t>
            </a:r>
            <a:endParaRPr lang="en-US" sz="4000" dirty="0">
              <a:solidFill>
                <a:srgbClr val="000066"/>
              </a:solidFill>
              <a:latin typeface="Alvi Nastaleeq" pitchFamily="2" charset="-78"/>
              <a:cs typeface="Alvi Nastaleeq" pitchFamily="2" charset="-78"/>
            </a:endParaRPr>
          </a:p>
        </p:txBody>
      </p:sp>
      <p:sp>
        <p:nvSpPr>
          <p:cNvPr id="131078"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और तू ने जो बहुत रहमत की बरकत दी,</a:t>
            </a:r>
            <a:endParaRPr lang="en-US" sz="2400" dirty="0">
              <a:solidFill>
                <a:srgbClr val="000066"/>
              </a:solidFill>
            </a:endParaRPr>
          </a:p>
        </p:txBody>
      </p:sp>
      <p:sp>
        <p:nvSpPr>
          <p:cNvPr id="13107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31080"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3F4A982E-1A8F-4751-93DA-87F1672F7A34}"/>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421ECDBD-9E95-4D9D-9F06-DEF7CF2DF722}"/>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75FDAFE4-E64D-48EF-A921-5B1F496FE4C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1033464"/>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وَتَرَحَّمْتَ وَتَحَنَّنْتَ</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649538"/>
            <a:ext cx="8686800" cy="1752600"/>
          </a:xfrm>
        </p:spPr>
        <p:txBody>
          <a:bodyPr/>
          <a:lstStyle/>
          <a:p>
            <a:pPr marL="342900" indent="-342900" eaLnBrk="1" hangingPunct="1">
              <a:defRPr/>
            </a:pPr>
            <a:r>
              <a:rPr lang="en-US" sz="2800" kern="1200" dirty="0">
                <a:ea typeface="MS Mincho" pitchFamily="49" charset="-128"/>
              </a:rPr>
              <a:t>mercies, affections </a:t>
            </a:r>
          </a:p>
        </p:txBody>
      </p:sp>
      <p:sp>
        <p:nvSpPr>
          <p:cNvPr id="132100"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watarahhamta watahannanta</a:t>
            </a:r>
          </a:p>
        </p:txBody>
      </p:sp>
      <p:sp>
        <p:nvSpPr>
          <p:cNvPr id="132101"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نوازش کی مہربانی کی</a:t>
            </a:r>
            <a:endParaRPr lang="en-US" sz="4000" dirty="0">
              <a:solidFill>
                <a:srgbClr val="000066"/>
              </a:solidFill>
              <a:latin typeface="Alvi Nastaleeq" pitchFamily="2" charset="-78"/>
              <a:cs typeface="Alvi Nastaleeq" pitchFamily="2" charset="-78"/>
            </a:endParaRPr>
          </a:p>
        </p:txBody>
      </p:sp>
      <p:sp>
        <p:nvSpPr>
          <p:cNvPr id="132102"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नवाजिश की, मेहरबानी की, </a:t>
            </a:r>
            <a:endParaRPr lang="en-US" sz="2400" dirty="0">
              <a:solidFill>
                <a:srgbClr val="000066"/>
              </a:solidFill>
            </a:endParaRPr>
          </a:p>
        </p:txBody>
      </p:sp>
      <p:sp>
        <p:nvSpPr>
          <p:cNvPr id="13210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32104"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1642DBCB-E855-4FBA-8D0E-926662E82696}"/>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EFD7154B-94AA-449C-A8AD-5ADD84726FC0}"/>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C763FE67-CCA7-4E38-B66E-633D16490FA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1003301"/>
            <a:ext cx="120396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وَسَلَّمْتَ عَلَى أَحَدٍ مِنْ عِبَادِكَ وَأَنْبِيَائِكَ</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517214"/>
            <a:ext cx="8686800" cy="1752600"/>
          </a:xfrm>
        </p:spPr>
        <p:txBody>
          <a:bodyPr/>
          <a:lstStyle/>
          <a:p>
            <a:pPr marL="342900" indent="-342900" eaLnBrk="1" hangingPunct="1">
              <a:defRPr/>
            </a:pPr>
            <a:r>
              <a:rPr lang="en-US" sz="2800" kern="1200" dirty="0">
                <a:ea typeface="MS Mincho" pitchFamily="49" charset="-128"/>
              </a:rPr>
              <a:t>And salutations that You have ever made available to anyone of Your servants and Prophets,</a:t>
            </a:r>
          </a:p>
        </p:txBody>
      </p:sp>
      <p:sp>
        <p:nvSpPr>
          <p:cNvPr id="133124"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sv-SE" sz="2400" i="1">
                <a:solidFill>
                  <a:srgbClr val="000066"/>
                </a:solidFill>
                <a:ea typeface="MS Mincho" pitchFamily="49" charset="-128"/>
              </a:rPr>
              <a:t>wasallamta ‘ala ahadin min ‘ibadika wa-anbiya`ik</a:t>
            </a:r>
            <a:endParaRPr lang="fi-FI" sz="2400" i="1" dirty="0">
              <a:solidFill>
                <a:srgbClr val="000066"/>
              </a:solidFill>
              <a:ea typeface="MS Mincho" pitchFamily="49" charset="-128"/>
            </a:endParaRPr>
          </a:p>
        </p:txBody>
      </p:sp>
      <p:sp>
        <p:nvSpPr>
          <p:cNvPr id="133125"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اور درود بھیجا اپنے بندوں میں اپنے نبیوں</a:t>
            </a:r>
            <a:endParaRPr lang="en-US" sz="4000" dirty="0">
              <a:solidFill>
                <a:srgbClr val="000066"/>
              </a:solidFill>
              <a:latin typeface="Alvi Nastaleeq" pitchFamily="2" charset="-78"/>
              <a:cs typeface="Alvi Nastaleeq" pitchFamily="2" charset="-78"/>
            </a:endParaRPr>
          </a:p>
        </p:txBody>
      </p:sp>
      <p:sp>
        <p:nvSpPr>
          <p:cNvPr id="133126"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और दरूद भेजा अपने बन्दों में, अपने नबियों</a:t>
            </a:r>
            <a:endParaRPr lang="en-US" sz="2400" dirty="0">
              <a:solidFill>
                <a:srgbClr val="000066"/>
              </a:solidFill>
            </a:endParaRPr>
          </a:p>
        </p:txBody>
      </p:sp>
      <p:sp>
        <p:nvSpPr>
          <p:cNvPr id="13312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33128"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50991C40-C3B0-4B59-8F09-78B31E417595}"/>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232D897F-5C07-4D2C-881F-2FCE1ED747DE}"/>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61C575FB-8F1D-4CF1-BBA7-3AE60F295E4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90700" y="1151961"/>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وَأَقِلْ يَا غَفُورُ عَثْرَتِي </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754314"/>
            <a:ext cx="8686800" cy="1752600"/>
          </a:xfrm>
        </p:spPr>
        <p:txBody>
          <a:bodyPr/>
          <a:lstStyle/>
          <a:p>
            <a:pPr marL="342900" indent="-342900" eaLnBrk="1" hangingPunct="1">
              <a:defRPr/>
            </a:pPr>
            <a:r>
              <a:rPr lang="en-US" sz="2800" kern="1200" dirty="0">
                <a:ea typeface="MS Mincho" pitchFamily="49" charset="-128"/>
              </a:rPr>
              <a:t>And please overlook my slips; O the Oft-Forgiving.</a:t>
            </a:r>
          </a:p>
        </p:txBody>
      </p:sp>
      <p:sp>
        <p:nvSpPr>
          <p:cNvPr id="14340"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wa aqil ya ghafuru ‘athrati</a:t>
            </a:r>
          </a:p>
        </p:txBody>
      </p:sp>
      <p:sp>
        <p:nvSpPr>
          <p:cNvPr id="14341"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a:solidFill>
                  <a:srgbClr val="000066"/>
                </a:solidFill>
                <a:latin typeface="Alvi Nastaleeq" pitchFamily="2" charset="-78"/>
                <a:cs typeface="Alvi Nastaleeq" pitchFamily="2" charset="-78"/>
              </a:rPr>
              <a:t>اے بخشنے والےمیری خطا معاف کر</a:t>
            </a:r>
            <a:endParaRPr lang="en-US" sz="4000" dirty="0">
              <a:solidFill>
                <a:srgbClr val="000066"/>
              </a:solidFill>
              <a:latin typeface="Alvi Nastaleeq" pitchFamily="2" charset="-78"/>
              <a:cs typeface="Alvi Nastaleeq" pitchFamily="2" charset="-78"/>
            </a:endParaRPr>
          </a:p>
        </p:txBody>
      </p:sp>
      <p:sp>
        <p:nvSpPr>
          <p:cNvPr id="14342"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ऐ बख्शने वाले मेरी खता माफ़ कर, </a:t>
            </a:r>
            <a:endParaRPr lang="en-US" sz="2400" dirty="0">
              <a:solidFill>
                <a:srgbClr val="000066"/>
              </a:solidFill>
            </a:endParaRPr>
          </a:p>
        </p:txBody>
      </p:sp>
      <p:sp>
        <p:nvSpPr>
          <p:cNvPr id="1434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4344"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25D14B1B-311C-42D8-95CD-806831A28332}"/>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FB0FD72C-84A4-46C8-A619-529106482075}"/>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89B7B51C-B8F1-4820-8E20-63E075FA223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1003301"/>
            <a:ext cx="12192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800" kern="1200" dirty="0">
                <a:latin typeface="Arabic Typesetting" panose="03020402040406030203" pitchFamily="66" charset="-78"/>
                <a:ea typeface="+mn-ea"/>
                <a:cs typeface="Arabic Typesetting" panose="03020402040406030203" pitchFamily="66" charset="-78"/>
              </a:rPr>
              <a:t>وَرُسُلِكَ وَصِفْوَتِكَ وَأَهْلِ الْكَرَامَةِ عَلَيْكَ مِنْ خَلْقِكَ.</a:t>
            </a:r>
            <a:endParaRPr lang="en-US" sz="88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And Messengers and choicest people and those honored by You from among Your created beings.</a:t>
            </a:r>
          </a:p>
        </p:txBody>
      </p:sp>
      <p:sp>
        <p:nvSpPr>
          <p:cNvPr id="134148"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warusulika wasafwatika wa-ahlil-karamati ‘alayka min khalqik</a:t>
            </a:r>
          </a:p>
        </p:txBody>
      </p:sp>
      <p:sp>
        <p:nvSpPr>
          <p:cNvPr id="134149" name="Rectangle 15"/>
          <p:cNvSpPr>
            <a:spLocks noChangeArrowheads="1"/>
          </p:cNvSpPr>
          <p:nvPr/>
        </p:nvSpPr>
        <p:spPr bwMode="auto">
          <a:xfrm>
            <a:off x="838200" y="3756025"/>
            <a:ext cx="102870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اپنے رسولوں اور اپنے برگزیدوں میں سے کسی ایک پر اور جو تیرے ہاں بزرگی والے ہیں تیری مخلوق میں سے</a:t>
            </a:r>
            <a:endParaRPr lang="en-US" sz="4000" dirty="0">
              <a:solidFill>
                <a:srgbClr val="000066"/>
              </a:solidFill>
              <a:latin typeface="Alvi Nastaleeq" pitchFamily="2" charset="-78"/>
              <a:cs typeface="Alvi Nastaleeq" pitchFamily="2" charset="-78"/>
            </a:endParaRPr>
          </a:p>
        </p:txBody>
      </p:sp>
      <p:sp>
        <p:nvSpPr>
          <p:cNvPr id="134150"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अपने रसूलों, और अपने बुजुर्गो में से किसी एक पर और जो तेरे यहाँ बुज़ुर्गी वाले हैं</a:t>
            </a:r>
            <a:r>
              <a:rPr lang="en-US" sz="2400" dirty="0">
                <a:solidFill>
                  <a:srgbClr val="000066"/>
                </a:solidFill>
              </a:rPr>
              <a:t> </a:t>
            </a:r>
            <a:r>
              <a:rPr lang="hi-IN" sz="2400" dirty="0">
                <a:solidFill>
                  <a:srgbClr val="000066"/>
                </a:solidFill>
              </a:rPr>
              <a:t>तेरी मखलूक में से! </a:t>
            </a:r>
          </a:p>
        </p:txBody>
      </p:sp>
      <p:sp>
        <p:nvSpPr>
          <p:cNvPr id="13415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34152"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7DD8F974-693D-4517-80E9-ED725A5FA498}"/>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0CE074FC-D47F-4340-847B-460F2DA95A61}"/>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5935947E-1629-4C9C-BE2F-6C890B92AF9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1003301"/>
            <a:ext cx="12192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اللّهُمَّ وَصَلِّ عَلَى عَلِيٍّ أَمِيرِ الْمُؤْمِنِينَ</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552700"/>
            <a:ext cx="8686800" cy="1752600"/>
          </a:xfrm>
        </p:spPr>
        <p:txBody>
          <a:bodyPr/>
          <a:lstStyle/>
          <a:p>
            <a:pPr marL="342900" indent="-342900" eaLnBrk="1" hangingPunct="1">
              <a:defRPr/>
            </a:pPr>
            <a:r>
              <a:rPr lang="en-US" sz="2800" kern="1200" dirty="0">
                <a:ea typeface="MS Mincho" pitchFamily="49" charset="-128"/>
              </a:rPr>
              <a:t>O </a:t>
            </a:r>
            <a:r>
              <a:rPr lang="en-US" sz="2800" kern="1200" dirty="0" err="1">
                <a:ea typeface="MS Mincho" pitchFamily="49" charset="-128"/>
              </a:rPr>
              <a:t>Allāh</a:t>
            </a:r>
            <a:r>
              <a:rPr lang="en-US" sz="2800" kern="1200" dirty="0">
                <a:ea typeface="MS Mincho" pitchFamily="49" charset="-128"/>
              </a:rPr>
              <a:t>: (please do) send blessings on `Ali, the Commander of the Believers,</a:t>
            </a:r>
          </a:p>
        </p:txBody>
      </p:sp>
      <p:sp>
        <p:nvSpPr>
          <p:cNvPr id="135172"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allahumma wasalli ‘ala ‘aliyyin amiril-mu`minin</a:t>
            </a:r>
          </a:p>
        </p:txBody>
      </p:sp>
      <p:sp>
        <p:nvSpPr>
          <p:cNvPr id="135173"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اے معبود! امیرالمومنین علی(ع) پر رحمت فرما</a:t>
            </a:r>
            <a:endParaRPr lang="en-US" sz="4000" dirty="0">
              <a:solidFill>
                <a:srgbClr val="000066"/>
              </a:solidFill>
              <a:latin typeface="Alvi Nastaleeq" pitchFamily="2" charset="-78"/>
              <a:cs typeface="Alvi Nastaleeq" pitchFamily="2" charset="-78"/>
            </a:endParaRPr>
          </a:p>
        </p:txBody>
      </p:sp>
      <p:sp>
        <p:nvSpPr>
          <p:cNvPr id="135174"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ऐ माबूद! अमीरुल मोमिनीन अली (अ:स) पर रहमत फर्मा </a:t>
            </a:r>
            <a:endParaRPr lang="en-US" sz="2400" dirty="0">
              <a:solidFill>
                <a:srgbClr val="000066"/>
              </a:solidFill>
            </a:endParaRPr>
          </a:p>
        </p:txBody>
      </p:sp>
      <p:sp>
        <p:nvSpPr>
          <p:cNvPr id="13517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35176"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B73A9A87-6EE6-48EB-AD16-835C25E10D98}"/>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F7B8FF02-2160-4B04-A1F0-FC8056576C2C}"/>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E16F857E-A872-4AE2-9293-CE25AB8C642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وَوَصِيِّ رَسُولِ رَبِّ الْعَالَمِينَ </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And the successor of the Messenger of the Lord of the worlds:</a:t>
            </a:r>
          </a:p>
        </p:txBody>
      </p:sp>
      <p:sp>
        <p:nvSpPr>
          <p:cNvPr id="136196"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wawasiyyi rasuli rabbil-‘alamin</a:t>
            </a:r>
          </a:p>
        </p:txBody>
      </p:sp>
      <p:sp>
        <p:nvSpPr>
          <p:cNvPr id="136197"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جو جہانوں کے پروردگار کے رسول کے وصی ہیں</a:t>
            </a:r>
            <a:endParaRPr lang="en-US" sz="4000" dirty="0">
              <a:solidFill>
                <a:srgbClr val="000066"/>
              </a:solidFill>
              <a:latin typeface="Alvi Nastaleeq" pitchFamily="2" charset="-78"/>
              <a:cs typeface="Alvi Nastaleeq" pitchFamily="2" charset="-78"/>
            </a:endParaRPr>
          </a:p>
        </p:txBody>
      </p:sp>
      <p:sp>
        <p:nvSpPr>
          <p:cNvPr id="136198"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जो जहानों के परवरदिगार के रसूल के वसी हैं </a:t>
            </a:r>
            <a:endParaRPr lang="en-US" sz="2400" dirty="0">
              <a:solidFill>
                <a:srgbClr val="000066"/>
              </a:solidFill>
            </a:endParaRPr>
          </a:p>
        </p:txBody>
      </p:sp>
      <p:sp>
        <p:nvSpPr>
          <p:cNvPr id="13619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36200"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09A5C1F4-45F9-47F2-9303-E11C26999AE1}"/>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83AF4BB5-AD56-4BCD-BE5B-00D5EDE15963}"/>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3956008B-822D-4640-A212-C18B8A4477E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عَبْدِكَ وَوَلِيِّكَ وَأَخِي رَسُولِكَ</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Your servant, Your beloved representative, and the brother of Your Messenger,</a:t>
            </a:r>
          </a:p>
        </p:txBody>
      </p:sp>
      <p:sp>
        <p:nvSpPr>
          <p:cNvPr id="137220"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‘abdika wawaliyyika wa-akhi rasulik</a:t>
            </a:r>
          </a:p>
        </p:txBody>
      </p:sp>
      <p:sp>
        <p:nvSpPr>
          <p:cNvPr id="137221"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تیرے بندے تیرے ولی تیرے رسول کے بھائی</a:t>
            </a:r>
            <a:endParaRPr lang="en-US" sz="4000" dirty="0">
              <a:solidFill>
                <a:srgbClr val="000066"/>
              </a:solidFill>
              <a:latin typeface="Alvi Nastaleeq" pitchFamily="2" charset="-78"/>
              <a:cs typeface="Alvi Nastaleeq" pitchFamily="2" charset="-78"/>
            </a:endParaRPr>
          </a:p>
        </p:txBody>
      </p:sp>
      <p:sp>
        <p:nvSpPr>
          <p:cNvPr id="137222"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तेरे बन्दे तेरे वली तेरे रसूल के भाई </a:t>
            </a:r>
            <a:endParaRPr lang="en-US" sz="2400" dirty="0">
              <a:solidFill>
                <a:srgbClr val="000066"/>
              </a:solidFill>
            </a:endParaRPr>
          </a:p>
        </p:txBody>
      </p:sp>
      <p:sp>
        <p:nvSpPr>
          <p:cNvPr id="13722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37224"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3948B68F-521F-46A8-B22E-23E0E04CAF3B}"/>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A6113B8B-2373-4D47-BBBA-4A550F594317}"/>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83C659D8-7824-4744-BD43-441328661EB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وَحُجَّتِكَ عَلَى خَلْقِكَ</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and Your decisive argument over the mankind,</a:t>
            </a:r>
          </a:p>
        </p:txBody>
      </p:sp>
      <p:sp>
        <p:nvSpPr>
          <p:cNvPr id="138244"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wahujjatika ‘ala khalqik</a:t>
            </a:r>
          </a:p>
        </p:txBody>
      </p:sp>
      <p:sp>
        <p:nvSpPr>
          <p:cNvPr id="138245"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تیری مخلوق پر تیری حجت</a:t>
            </a:r>
            <a:endParaRPr lang="en-US" sz="4000" dirty="0">
              <a:solidFill>
                <a:srgbClr val="000066"/>
              </a:solidFill>
              <a:latin typeface="Alvi Nastaleeq" pitchFamily="2" charset="-78"/>
              <a:cs typeface="Alvi Nastaleeq" pitchFamily="2" charset="-78"/>
            </a:endParaRPr>
          </a:p>
        </p:txBody>
      </p:sp>
      <p:sp>
        <p:nvSpPr>
          <p:cNvPr id="138246"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तेरे मखलूक पर तेरी हुज्जत</a:t>
            </a:r>
            <a:endParaRPr lang="en-US" sz="2400" dirty="0">
              <a:solidFill>
                <a:srgbClr val="000066"/>
              </a:solidFill>
            </a:endParaRPr>
          </a:p>
        </p:txBody>
      </p:sp>
      <p:sp>
        <p:nvSpPr>
          <p:cNvPr id="13824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38248"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203645BC-E3DA-43CE-826C-2FDA905C1C69}"/>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63989ABA-9E74-4595-9315-D37F59DB89CC}"/>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19AAFE49-9053-4C52-99A5-E7A826CDB81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1055688"/>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وَآيَتِكَ الْكُبْرَى</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648977"/>
            <a:ext cx="8686800" cy="1752600"/>
          </a:xfrm>
        </p:spPr>
        <p:txBody>
          <a:bodyPr/>
          <a:lstStyle/>
          <a:p>
            <a:pPr marL="342900" indent="-342900" eaLnBrk="1" hangingPunct="1">
              <a:defRPr/>
            </a:pPr>
            <a:r>
              <a:rPr lang="en-US" sz="2800" kern="1200" dirty="0">
                <a:ea typeface="MS Mincho" pitchFamily="49" charset="-128"/>
              </a:rPr>
              <a:t>And Your most important sign,</a:t>
            </a:r>
          </a:p>
        </p:txBody>
      </p:sp>
      <p:sp>
        <p:nvSpPr>
          <p:cNvPr id="139268"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wa-ayatikal-kubra</a:t>
            </a:r>
          </a:p>
        </p:txBody>
      </p:sp>
      <p:sp>
        <p:nvSpPr>
          <p:cNvPr id="139269"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تیری بہت بڑی نشانی</a:t>
            </a:r>
            <a:endParaRPr lang="en-US" sz="4000" dirty="0">
              <a:solidFill>
                <a:srgbClr val="000066"/>
              </a:solidFill>
              <a:latin typeface="Alvi Nastaleeq" pitchFamily="2" charset="-78"/>
              <a:cs typeface="Alvi Nastaleeq" pitchFamily="2" charset="-78"/>
            </a:endParaRPr>
          </a:p>
        </p:txBody>
      </p:sp>
      <p:sp>
        <p:nvSpPr>
          <p:cNvPr id="139270"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तेरी बहुत बड़ी निशानी</a:t>
            </a:r>
          </a:p>
        </p:txBody>
      </p:sp>
      <p:sp>
        <p:nvSpPr>
          <p:cNvPr id="13927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39272"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E6E3F1F5-5B9C-42EA-A8C4-57B88DE21F26}"/>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3C88D0D9-F806-447F-8138-503FF4DB6195}"/>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37635FE1-849B-4285-AE43-4A187182068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873588"/>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وَالنَّبَأَ الْعَظِيمِ</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607700"/>
            <a:ext cx="8686800" cy="1752600"/>
          </a:xfrm>
        </p:spPr>
        <p:txBody>
          <a:bodyPr/>
          <a:lstStyle/>
          <a:p>
            <a:pPr marL="342900" indent="-342900" eaLnBrk="1" hangingPunct="1">
              <a:defRPr/>
            </a:pPr>
            <a:r>
              <a:rPr lang="en-US" sz="2800" kern="1200" dirty="0">
                <a:ea typeface="MS Mincho" pitchFamily="49" charset="-128"/>
              </a:rPr>
              <a:t>And the great news (from You).</a:t>
            </a:r>
          </a:p>
        </p:txBody>
      </p:sp>
      <p:sp>
        <p:nvSpPr>
          <p:cNvPr id="140292"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wan-naba`il-‘azim</a:t>
            </a:r>
          </a:p>
        </p:txBody>
      </p:sp>
      <p:sp>
        <p:nvSpPr>
          <p:cNvPr id="140293"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اور بہت نبأ عظیم ہیں</a:t>
            </a:r>
            <a:endParaRPr lang="en-US" sz="4000" dirty="0">
              <a:solidFill>
                <a:srgbClr val="000066"/>
              </a:solidFill>
              <a:latin typeface="Alvi Nastaleeq" pitchFamily="2" charset="-78"/>
              <a:cs typeface="Alvi Nastaleeq" pitchFamily="2" charset="-78"/>
            </a:endParaRPr>
          </a:p>
        </p:txBody>
      </p:sp>
      <p:sp>
        <p:nvSpPr>
          <p:cNvPr id="140294"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और बहुत बिनाय अज़ीम है </a:t>
            </a:r>
            <a:endParaRPr lang="en-US" sz="2400" dirty="0">
              <a:solidFill>
                <a:srgbClr val="000066"/>
              </a:solidFill>
            </a:endParaRPr>
          </a:p>
        </p:txBody>
      </p:sp>
      <p:sp>
        <p:nvSpPr>
          <p:cNvPr id="14029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40296"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D362C8B4-3B8E-4528-90F7-CECA04C9B6C3}"/>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CE155181-E0E2-4275-A659-47A70EBA71C0}"/>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5267A25E-018C-4E33-81A7-7A81940F5EE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1002739"/>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وَصَلِّ عَلَى الصِّدِّيقَةِ الطَّاهِرَةِ</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And (please do) send blessings on the truthful, pure Lady,</a:t>
            </a:r>
          </a:p>
        </p:txBody>
      </p:sp>
      <p:sp>
        <p:nvSpPr>
          <p:cNvPr id="141316"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wasalli ‘alas-siddiqatit-tahirah</a:t>
            </a:r>
          </a:p>
        </p:txBody>
      </p:sp>
      <p:sp>
        <p:nvSpPr>
          <p:cNvPr id="141317"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اور صدیقہ طاہرہ فاطمہ (سلام اللہ علیھا)</a:t>
            </a:r>
            <a:endParaRPr lang="en-US" sz="4000" dirty="0">
              <a:solidFill>
                <a:srgbClr val="000066"/>
              </a:solidFill>
              <a:latin typeface="Alvi Nastaleeq" pitchFamily="2" charset="-78"/>
              <a:cs typeface="Alvi Nastaleeq" pitchFamily="2" charset="-78"/>
            </a:endParaRPr>
          </a:p>
        </p:txBody>
      </p:sp>
      <p:sp>
        <p:nvSpPr>
          <p:cNvPr id="141318"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और सिददिका ताहिरा</a:t>
            </a:r>
            <a:endParaRPr lang="en-US" sz="2400" dirty="0">
              <a:solidFill>
                <a:srgbClr val="000066"/>
              </a:solidFill>
            </a:endParaRPr>
          </a:p>
        </p:txBody>
      </p:sp>
      <p:sp>
        <p:nvSpPr>
          <p:cNvPr id="14131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41320"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DD51345A-278C-4792-87FA-3A26B7CC6F85}"/>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C23930BA-22B3-4C10-8905-44B37941B0E1}"/>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9D8C882E-776A-48F4-A7E3-4002AD469B2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739774"/>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فَاطِمَةَ سَيِّدَةِ نِسَاءِ الْعَالَمِينَ</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Fatimah: the Doyenne of the women of the world.</a:t>
            </a:r>
          </a:p>
        </p:txBody>
      </p:sp>
      <p:sp>
        <p:nvSpPr>
          <p:cNvPr id="142340"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fatimata sayyidati nisa`il-‘alamin</a:t>
            </a:r>
          </a:p>
        </p:txBody>
      </p:sp>
      <p:sp>
        <p:nvSpPr>
          <p:cNvPr id="142341"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پر رحمت فرما جو تمام جہانوں کی عورتوں کی سردار ہیں</a:t>
            </a:r>
            <a:endParaRPr lang="en-US" sz="4000" dirty="0">
              <a:solidFill>
                <a:srgbClr val="000066"/>
              </a:solidFill>
              <a:latin typeface="Alvi Nastaleeq" pitchFamily="2" charset="-78"/>
              <a:cs typeface="Alvi Nastaleeq" pitchFamily="2" charset="-78"/>
            </a:endParaRPr>
          </a:p>
        </p:txBody>
      </p:sp>
      <p:sp>
        <p:nvSpPr>
          <p:cNvPr id="142342"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फातिमा (सलामुल लाहो अलैहा) पर रहम  फर्मा जो तमाम जहानों की औरतों की सरदार हैं </a:t>
            </a:r>
          </a:p>
        </p:txBody>
      </p:sp>
      <p:sp>
        <p:nvSpPr>
          <p:cNvPr id="14234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42344"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DED56F3E-41FE-4419-88D7-7B9407F1A032}"/>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F33E3800-DF85-417A-9A9E-5DF19DF4ABAC}"/>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A0648408-EB3A-4170-9013-396F2270519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وَصَلِّ عَلَى سِبْطَيِ الرَّحْمَةِ</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And (please do) send blessings on the sons of ‘the mercy to the worlds’</a:t>
            </a:r>
          </a:p>
        </p:txBody>
      </p:sp>
      <p:sp>
        <p:nvSpPr>
          <p:cNvPr id="143364"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wasalli ‘ala sibtayir-rahmah</a:t>
            </a:r>
          </a:p>
        </p:txBody>
      </p:sp>
      <p:sp>
        <p:nvSpPr>
          <p:cNvPr id="143365"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اور نبی رحمت کے دو نواسوں</a:t>
            </a:r>
            <a:endParaRPr lang="en-US" sz="4000" dirty="0">
              <a:solidFill>
                <a:srgbClr val="000066"/>
              </a:solidFill>
              <a:latin typeface="Alvi Nastaleeq" pitchFamily="2" charset="-78"/>
              <a:cs typeface="Alvi Nastaleeq" pitchFamily="2" charset="-78"/>
            </a:endParaRPr>
          </a:p>
        </p:txBody>
      </p:sp>
      <p:sp>
        <p:nvSpPr>
          <p:cNvPr id="143366"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और नबी-ए-रहमत के दो नवासों </a:t>
            </a:r>
            <a:endParaRPr lang="en-US" sz="2400" dirty="0">
              <a:solidFill>
                <a:srgbClr val="000066"/>
              </a:solidFill>
            </a:endParaRPr>
          </a:p>
        </p:txBody>
      </p:sp>
      <p:sp>
        <p:nvSpPr>
          <p:cNvPr id="14336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43368"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B307456B-3B2A-446B-8762-30B51CE77C7F}"/>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AEF13986-C5D4-4D78-AED5-EB0B634F0D1F}"/>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FC4F2D82-478B-4543-94EB-A20AB840D95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1191650"/>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فَكَمْ يَا إلهِي مِنْ كُرْبَةٍ قَدْ فَرَّجْتَهَا</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905000" y="2659062"/>
            <a:ext cx="8686800" cy="1752600"/>
          </a:xfrm>
        </p:spPr>
        <p:txBody>
          <a:bodyPr/>
          <a:lstStyle/>
          <a:p>
            <a:pPr marL="342900" indent="-342900" eaLnBrk="1" hangingPunct="1">
              <a:defRPr/>
            </a:pPr>
            <a:r>
              <a:rPr lang="en-US" sz="2800" kern="1200" dirty="0">
                <a:ea typeface="MS Mincho" pitchFamily="49" charset="-128"/>
              </a:rPr>
              <a:t>You, O my God, have relieved so many of my </a:t>
            </a:r>
            <a:r>
              <a:rPr lang="en-US" sz="2800" kern="1200" dirty="0" err="1">
                <a:ea typeface="MS Mincho" pitchFamily="49" charset="-128"/>
              </a:rPr>
              <a:t>griefs</a:t>
            </a:r>
            <a:r>
              <a:rPr lang="en-US" sz="2800" kern="1200" dirty="0">
                <a:ea typeface="MS Mincho" pitchFamily="49" charset="-128"/>
              </a:rPr>
              <a:t>,</a:t>
            </a:r>
          </a:p>
        </p:txBody>
      </p:sp>
      <p:sp>
        <p:nvSpPr>
          <p:cNvPr id="15364"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fakam ya ilahi min kurbatin qad farrajtaha</a:t>
            </a:r>
          </a:p>
        </p:txBody>
      </p:sp>
      <p:sp>
        <p:nvSpPr>
          <p:cNvPr id="15365"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dirty="0">
                <a:solidFill>
                  <a:srgbClr val="000066"/>
                </a:solidFill>
                <a:latin typeface="Alvi Nastaleeq" pitchFamily="2" charset="-78"/>
                <a:cs typeface="Alvi Nastaleeq" pitchFamily="2" charset="-78"/>
              </a:rPr>
              <a:t>پس اے میرے معبود ! کتنی ہی مصیبتوں کو تو نے دور کیا </a:t>
            </a:r>
            <a:endParaRPr lang="en-US" sz="4000" dirty="0">
              <a:solidFill>
                <a:srgbClr val="000066"/>
              </a:solidFill>
              <a:latin typeface="Alvi Nastaleeq" pitchFamily="2" charset="-78"/>
              <a:cs typeface="Alvi Nastaleeq" pitchFamily="2" charset="-78"/>
            </a:endParaRPr>
          </a:p>
        </p:txBody>
      </p:sp>
      <p:sp>
        <p:nvSpPr>
          <p:cNvPr id="15366"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बस ऐ मेरे माबूद</a:t>
            </a:r>
            <a:r>
              <a:rPr lang="en-US" sz="2400" dirty="0">
                <a:solidFill>
                  <a:srgbClr val="000066"/>
                </a:solidFill>
              </a:rPr>
              <a:t> </a:t>
            </a:r>
            <a:r>
              <a:rPr lang="hi-IN" sz="2400" dirty="0">
                <a:solidFill>
                  <a:srgbClr val="000066"/>
                </a:solidFill>
              </a:rPr>
              <a:t>!</a:t>
            </a:r>
            <a:r>
              <a:rPr lang="en-US" sz="2400" dirty="0">
                <a:solidFill>
                  <a:srgbClr val="000066"/>
                </a:solidFill>
              </a:rPr>
              <a:t> </a:t>
            </a:r>
            <a:r>
              <a:rPr lang="hi-IN" sz="2400" dirty="0">
                <a:solidFill>
                  <a:srgbClr val="000066"/>
                </a:solidFill>
              </a:rPr>
              <a:t>कितनी हे मुसीबतों को तुने दूर किया </a:t>
            </a:r>
            <a:endParaRPr lang="en-US" sz="2400" dirty="0">
              <a:solidFill>
                <a:srgbClr val="000066"/>
              </a:solidFill>
            </a:endParaRPr>
          </a:p>
        </p:txBody>
      </p:sp>
      <p:sp>
        <p:nvSpPr>
          <p:cNvPr id="1536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5368"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7068DB76-50D7-43B5-9E9A-BDDA42360D11}"/>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A2DE0962-DE86-4A93-850D-D969E46453D4}"/>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5C4BE7FA-2A90-4D80-BC03-B1F24F5CC2F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وَإمَامَيِ الْهُدَى</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And the two leaders of true guidance,</a:t>
            </a:r>
          </a:p>
        </p:txBody>
      </p:sp>
      <p:sp>
        <p:nvSpPr>
          <p:cNvPr id="144388"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wa-imamayil-huda</a:t>
            </a:r>
          </a:p>
        </p:txBody>
      </p:sp>
      <p:sp>
        <p:nvSpPr>
          <p:cNvPr id="144389"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اور ہدایت والے دو ائمہ(ع)</a:t>
            </a:r>
            <a:endParaRPr lang="en-US" sz="4000" dirty="0">
              <a:solidFill>
                <a:srgbClr val="000066"/>
              </a:solidFill>
              <a:latin typeface="Alvi Nastaleeq" pitchFamily="2" charset="-78"/>
              <a:cs typeface="Alvi Nastaleeq" pitchFamily="2" charset="-78"/>
            </a:endParaRPr>
          </a:p>
        </p:txBody>
      </p:sp>
      <p:sp>
        <p:nvSpPr>
          <p:cNvPr id="144390"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और हिदायत वाले दो अ'इम्माह </a:t>
            </a:r>
            <a:endParaRPr lang="en-US" sz="2400" dirty="0">
              <a:solidFill>
                <a:srgbClr val="000066"/>
              </a:solidFill>
            </a:endParaRPr>
          </a:p>
        </p:txBody>
      </p:sp>
      <p:sp>
        <p:nvSpPr>
          <p:cNvPr id="14439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44392"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E81641E6-21EB-4A3F-8BE3-9A1065C06DD4}"/>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9D4E2E46-54F7-4C1A-AD89-CCC9388EE6B7}"/>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EE75E2E6-2779-45C9-890B-19CD5BB9AE0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الْحَسَنِ وَالْحُسَيْنِ</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Al-</a:t>
            </a:r>
            <a:r>
              <a:rPr lang="en-US" sz="2800" kern="1200" dirty="0" err="1">
                <a:ea typeface="MS Mincho" pitchFamily="49" charset="-128"/>
              </a:rPr>
              <a:t>Hasan</a:t>
            </a:r>
            <a:r>
              <a:rPr lang="en-US" sz="2800" kern="1200" dirty="0">
                <a:ea typeface="MS Mincho" pitchFamily="49" charset="-128"/>
              </a:rPr>
              <a:t> and al-</a:t>
            </a:r>
            <a:r>
              <a:rPr lang="en-US" sz="2800" kern="1200" dirty="0" err="1">
                <a:ea typeface="MS Mincho" pitchFamily="49" charset="-128"/>
              </a:rPr>
              <a:t>Husayn</a:t>
            </a:r>
            <a:r>
              <a:rPr lang="en-US" sz="2800" kern="1200" dirty="0">
                <a:ea typeface="MS Mincho" pitchFamily="49" charset="-128"/>
              </a:rPr>
              <a:t>,</a:t>
            </a:r>
          </a:p>
        </p:txBody>
      </p:sp>
      <p:sp>
        <p:nvSpPr>
          <p:cNvPr id="145412"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al-hasani wal-husayn</a:t>
            </a:r>
          </a:p>
        </p:txBody>
      </p:sp>
      <p:sp>
        <p:nvSpPr>
          <p:cNvPr id="145413"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حسن(ع) و حسین(ع) پر رحمت فرما </a:t>
            </a:r>
            <a:endParaRPr lang="en-US" sz="4000" dirty="0">
              <a:solidFill>
                <a:srgbClr val="000066"/>
              </a:solidFill>
              <a:latin typeface="Alvi Nastaleeq" pitchFamily="2" charset="-78"/>
              <a:cs typeface="Alvi Nastaleeq" pitchFamily="2" charset="-78"/>
            </a:endParaRPr>
          </a:p>
        </p:txBody>
      </p:sp>
      <p:sp>
        <p:nvSpPr>
          <p:cNvPr id="145414"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हसन (अ:स) और हुसैन (अ:स)</a:t>
            </a:r>
            <a:r>
              <a:rPr lang="en-US" sz="2400" dirty="0">
                <a:solidFill>
                  <a:srgbClr val="000066"/>
                </a:solidFill>
              </a:rPr>
              <a:t> </a:t>
            </a:r>
            <a:r>
              <a:rPr lang="hi-IN" sz="2400" dirty="0">
                <a:solidFill>
                  <a:srgbClr val="000066"/>
                </a:solidFill>
              </a:rPr>
              <a:t>पर रहमत फर्मा </a:t>
            </a:r>
            <a:endParaRPr lang="en-US" sz="2400" dirty="0">
              <a:solidFill>
                <a:srgbClr val="000066"/>
              </a:solidFill>
            </a:endParaRPr>
          </a:p>
        </p:txBody>
      </p:sp>
      <p:sp>
        <p:nvSpPr>
          <p:cNvPr id="14541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45416"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D11E8019-A002-420C-B969-58698532559E}"/>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C9E5FC15-3116-4797-8441-FF14A1114684}"/>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3E2D6AF3-F8AD-4743-AE40-C2C63BA666F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1033464"/>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سَيِّدَيْ شَبَابِ أَهْلِ الْجَنَّةِ</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728914"/>
            <a:ext cx="8686800" cy="1752600"/>
          </a:xfrm>
        </p:spPr>
        <p:txBody>
          <a:bodyPr/>
          <a:lstStyle/>
          <a:p>
            <a:pPr marL="342900" indent="-342900" eaLnBrk="1" hangingPunct="1">
              <a:defRPr/>
            </a:pPr>
            <a:r>
              <a:rPr lang="en-US" sz="2800" kern="1200" dirty="0">
                <a:ea typeface="MS Mincho" pitchFamily="49" charset="-128"/>
              </a:rPr>
              <a:t>the two Chiefs of the dwellers of Paradise.</a:t>
            </a:r>
          </a:p>
        </p:txBody>
      </p:sp>
      <p:sp>
        <p:nvSpPr>
          <p:cNvPr id="146436"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sayyiday shababi ahlil-jannah</a:t>
            </a:r>
          </a:p>
        </p:txBody>
      </p:sp>
      <p:sp>
        <p:nvSpPr>
          <p:cNvPr id="146437"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جو جنت کے جوانوں کے سید و سردار ہیں۔ </a:t>
            </a:r>
            <a:endParaRPr lang="en-US" sz="4000" dirty="0">
              <a:solidFill>
                <a:srgbClr val="000066"/>
              </a:solidFill>
              <a:latin typeface="Alvi Nastaleeq" pitchFamily="2" charset="-78"/>
              <a:cs typeface="Alvi Nastaleeq" pitchFamily="2" charset="-78"/>
            </a:endParaRPr>
          </a:p>
        </p:txBody>
      </p:sp>
      <p:sp>
        <p:nvSpPr>
          <p:cNvPr id="146438"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जो जन्नत के जवानों के सय्यद व सरदार हैं </a:t>
            </a:r>
            <a:endParaRPr lang="en-US" sz="2400" dirty="0">
              <a:solidFill>
                <a:srgbClr val="000066"/>
              </a:solidFill>
            </a:endParaRPr>
          </a:p>
        </p:txBody>
      </p:sp>
      <p:sp>
        <p:nvSpPr>
          <p:cNvPr id="14643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46440"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4299CE69-B431-4F01-8F19-99FE2AA185C6}"/>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583BF7D4-1439-4223-8D01-348F17455E51}"/>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39239D6C-CB6F-483C-94B1-8316488492E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885262"/>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وَصَلِّ عَلَى أَئِمَّةِ الْمُسْلِمِينَ:</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And (please do) send blessings on the leaders of the Muslims,</a:t>
            </a:r>
          </a:p>
        </p:txBody>
      </p:sp>
      <p:sp>
        <p:nvSpPr>
          <p:cNvPr id="147460"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wasalli ‘ala a`immatil-muslimin</a:t>
            </a:r>
          </a:p>
        </p:txBody>
      </p:sp>
      <p:sp>
        <p:nvSpPr>
          <p:cNvPr id="147461"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اور مسلمانوں کے ائمہ(ع) پر رحمت فرما کہ وہ </a:t>
            </a:r>
            <a:endParaRPr lang="en-US" sz="4000" dirty="0">
              <a:solidFill>
                <a:srgbClr val="000066"/>
              </a:solidFill>
              <a:latin typeface="Alvi Nastaleeq" pitchFamily="2" charset="-78"/>
              <a:cs typeface="Alvi Nastaleeq" pitchFamily="2" charset="-78"/>
            </a:endParaRPr>
          </a:p>
        </p:txBody>
      </p:sp>
      <p:sp>
        <p:nvSpPr>
          <p:cNvPr id="147462"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और मुसलमानों के अ'इम्माह (अ:स) पर रहमत फर्मा के वो </a:t>
            </a:r>
            <a:endParaRPr lang="en-US" sz="2400" dirty="0">
              <a:solidFill>
                <a:srgbClr val="000066"/>
              </a:solidFill>
            </a:endParaRPr>
          </a:p>
        </p:txBody>
      </p:sp>
      <p:sp>
        <p:nvSpPr>
          <p:cNvPr id="14746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47464"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5E4E02FD-7F56-435E-96C9-A40F46E67683}"/>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DBAB20A3-16B6-4059-B8AB-72C6B4B02E0D}"/>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B9DE83A2-0DAD-4E3D-8E19-504C82E837A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14500" y="878911"/>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عَلِيِّ بْنِ الْحُسَيْنِ</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552700"/>
            <a:ext cx="8686800" cy="1752600"/>
          </a:xfrm>
        </p:spPr>
        <p:txBody>
          <a:bodyPr/>
          <a:lstStyle/>
          <a:p>
            <a:pPr marL="342900" indent="-342900" eaLnBrk="1" hangingPunct="1">
              <a:defRPr/>
            </a:pPr>
            <a:r>
              <a:rPr lang="en-US" sz="2800" kern="1200" dirty="0">
                <a:ea typeface="MS Mincho" pitchFamily="49" charset="-128"/>
              </a:rPr>
              <a:t>`Ali bin al-</a:t>
            </a:r>
            <a:r>
              <a:rPr lang="en-US" sz="2800" kern="1200" dirty="0" err="1">
                <a:ea typeface="MS Mincho" pitchFamily="49" charset="-128"/>
              </a:rPr>
              <a:t>Husayn</a:t>
            </a:r>
            <a:r>
              <a:rPr lang="en-US" sz="2800" kern="1200" dirty="0">
                <a:ea typeface="MS Mincho" pitchFamily="49" charset="-128"/>
              </a:rPr>
              <a:t>,</a:t>
            </a:r>
          </a:p>
        </p:txBody>
      </p:sp>
      <p:sp>
        <p:nvSpPr>
          <p:cNvPr id="148484"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‘aliyyibnil-husayn</a:t>
            </a:r>
          </a:p>
        </p:txBody>
      </p:sp>
      <p:sp>
        <p:nvSpPr>
          <p:cNvPr id="148485"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علی زین العابدین(ع) </a:t>
            </a:r>
            <a:endParaRPr lang="en-US" sz="4000" dirty="0">
              <a:solidFill>
                <a:srgbClr val="000066"/>
              </a:solidFill>
              <a:latin typeface="Alvi Nastaleeq" pitchFamily="2" charset="-78"/>
              <a:cs typeface="Alvi Nastaleeq" pitchFamily="2" charset="-78"/>
            </a:endParaRPr>
          </a:p>
        </p:txBody>
      </p:sp>
      <p:sp>
        <p:nvSpPr>
          <p:cNvPr id="148486"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अली जैन अल-आबेदीन(अ:स), </a:t>
            </a:r>
            <a:endParaRPr lang="en-US" sz="2400" dirty="0">
              <a:solidFill>
                <a:srgbClr val="000066"/>
              </a:solidFill>
            </a:endParaRPr>
          </a:p>
        </p:txBody>
      </p:sp>
      <p:sp>
        <p:nvSpPr>
          <p:cNvPr id="14848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48488"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363D0919-3001-431A-9330-F4F8971F1D4D}"/>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E7A1059D-5A78-4567-8552-4ED30B173EAC}"/>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8746535F-8638-47D9-8EF7-2D596F743CE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وَمُحَمَّدِ بْنِ عَلِيٍّ</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90700" y="2552700"/>
            <a:ext cx="8686800" cy="1752600"/>
          </a:xfrm>
        </p:spPr>
        <p:txBody>
          <a:bodyPr/>
          <a:lstStyle/>
          <a:p>
            <a:pPr marL="342900" indent="-342900" eaLnBrk="1" hangingPunct="1">
              <a:defRPr/>
            </a:pPr>
            <a:r>
              <a:rPr lang="en-US" sz="2800" kern="1200" dirty="0">
                <a:ea typeface="MS Mincho" pitchFamily="49" charset="-128"/>
              </a:rPr>
              <a:t>Muhammad bin `Ali,</a:t>
            </a:r>
          </a:p>
        </p:txBody>
      </p:sp>
      <p:sp>
        <p:nvSpPr>
          <p:cNvPr id="149508"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wamuhammadibni ‘aliyy</a:t>
            </a:r>
          </a:p>
        </p:txBody>
      </p:sp>
      <p:sp>
        <p:nvSpPr>
          <p:cNvPr id="149509"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a:solidFill>
                  <a:srgbClr val="000066"/>
                </a:solidFill>
                <a:latin typeface="Alvi Nastaleeq" pitchFamily="2" charset="-78"/>
                <a:cs typeface="Alvi Nastaleeq" pitchFamily="2" charset="-78"/>
              </a:rPr>
              <a:t>محمد الباقر(ع) </a:t>
            </a:r>
            <a:endParaRPr lang="en-US" sz="4000">
              <a:solidFill>
                <a:srgbClr val="000066"/>
              </a:solidFill>
              <a:latin typeface="Alvi Nastaleeq" pitchFamily="2" charset="-78"/>
              <a:cs typeface="Alvi Nastaleeq" pitchFamily="2" charset="-78"/>
            </a:endParaRPr>
          </a:p>
        </p:txBody>
      </p:sp>
      <p:sp>
        <p:nvSpPr>
          <p:cNvPr id="149510"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मोहम्मद अल-बाक़र (अ:स), </a:t>
            </a:r>
            <a:endParaRPr lang="en-US" sz="2400" dirty="0">
              <a:solidFill>
                <a:srgbClr val="000066"/>
              </a:solidFill>
            </a:endParaRPr>
          </a:p>
        </p:txBody>
      </p:sp>
      <p:sp>
        <p:nvSpPr>
          <p:cNvPr id="14951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49512"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A7BC1AAE-8133-461C-8520-6C75FDDF48D9}"/>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0E453E49-CDEC-4D22-82D7-33FBFA9742F5}"/>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86D1236A-0057-4773-B5CD-CDC30E0E7AE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وَجَعْفَرِ بْنِ مُحَمَّدٍ</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err="1">
                <a:ea typeface="MS Mincho" pitchFamily="49" charset="-128"/>
              </a:rPr>
              <a:t>Ja`far</a:t>
            </a:r>
            <a:r>
              <a:rPr lang="en-US" sz="2800" kern="1200" dirty="0">
                <a:ea typeface="MS Mincho" pitchFamily="49" charset="-128"/>
              </a:rPr>
              <a:t> bin Muhammad,</a:t>
            </a:r>
          </a:p>
        </p:txBody>
      </p:sp>
      <p:sp>
        <p:nvSpPr>
          <p:cNvPr id="150532"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waja’faribni muhammad</a:t>
            </a:r>
          </a:p>
        </p:txBody>
      </p:sp>
      <p:sp>
        <p:nvSpPr>
          <p:cNvPr id="150533"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جعفر الصادق(ع) </a:t>
            </a:r>
            <a:endParaRPr lang="en-US" sz="4000" dirty="0">
              <a:solidFill>
                <a:srgbClr val="000066"/>
              </a:solidFill>
              <a:latin typeface="Alvi Nastaleeq" pitchFamily="2" charset="-78"/>
              <a:cs typeface="Alvi Nastaleeq" pitchFamily="2" charset="-78"/>
            </a:endParaRPr>
          </a:p>
        </p:txBody>
      </p:sp>
      <p:sp>
        <p:nvSpPr>
          <p:cNvPr id="150534"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जाफर अल-सादिक़ (अ:स), </a:t>
            </a:r>
            <a:endParaRPr lang="en-US" sz="2400" dirty="0">
              <a:solidFill>
                <a:srgbClr val="000066"/>
              </a:solidFill>
            </a:endParaRPr>
          </a:p>
        </p:txBody>
      </p:sp>
      <p:sp>
        <p:nvSpPr>
          <p:cNvPr id="15053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50536"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A7B2AC91-5891-4FBF-9780-7BAC55E87FEB}"/>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5DD40A8B-4685-4F9E-98C8-021EEC1E58EB}"/>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052EB768-A1A2-4C88-9F5F-D0266F8F7C6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وَمُوسَى بْنِ جَعْفَرٍ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Musa bin </a:t>
            </a:r>
            <a:r>
              <a:rPr lang="en-US" sz="2800" kern="1200" dirty="0" err="1">
                <a:ea typeface="MS Mincho" pitchFamily="49" charset="-128"/>
              </a:rPr>
              <a:t>Ja`far</a:t>
            </a:r>
            <a:r>
              <a:rPr lang="en-US" sz="2800" kern="1200" dirty="0">
                <a:ea typeface="MS Mincho" pitchFamily="49" charset="-128"/>
              </a:rPr>
              <a:t>,</a:t>
            </a:r>
          </a:p>
        </p:txBody>
      </p:sp>
      <p:sp>
        <p:nvSpPr>
          <p:cNvPr id="151556"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wamusabni ja’far</a:t>
            </a:r>
          </a:p>
        </p:txBody>
      </p:sp>
      <p:sp>
        <p:nvSpPr>
          <p:cNvPr id="151557"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موسیٰ الکاظم(ع) </a:t>
            </a:r>
            <a:endParaRPr lang="en-US" sz="4000" dirty="0">
              <a:solidFill>
                <a:srgbClr val="000066"/>
              </a:solidFill>
              <a:latin typeface="Alvi Nastaleeq" pitchFamily="2" charset="-78"/>
              <a:cs typeface="Alvi Nastaleeq" pitchFamily="2" charset="-78"/>
            </a:endParaRPr>
          </a:p>
        </p:txBody>
      </p:sp>
      <p:sp>
        <p:nvSpPr>
          <p:cNvPr id="151558"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मूसा अल-काज़िम (अ:स), </a:t>
            </a:r>
            <a:endParaRPr lang="en-US" sz="2400" dirty="0">
              <a:solidFill>
                <a:srgbClr val="000066"/>
              </a:solidFill>
            </a:endParaRPr>
          </a:p>
        </p:txBody>
      </p:sp>
      <p:sp>
        <p:nvSpPr>
          <p:cNvPr id="15155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51560"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6B46AF9D-CD2B-4BAF-AA8B-12E08019BC21}"/>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31B95777-0795-4EA0-A82D-2A9B96D8F7DB}"/>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B2ACDEB7-AC05-4175-9693-516618E0E9A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وَعَلِيِّ بْنِ مُوسَى</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`Ali bin Musa,</a:t>
            </a:r>
          </a:p>
        </p:txBody>
      </p:sp>
      <p:sp>
        <p:nvSpPr>
          <p:cNvPr id="152580"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wa’aliyyibni musa</a:t>
            </a:r>
          </a:p>
        </p:txBody>
      </p:sp>
      <p:sp>
        <p:nvSpPr>
          <p:cNvPr id="152581"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علی الرضا(ع) </a:t>
            </a:r>
            <a:endParaRPr lang="en-US" sz="4000" dirty="0">
              <a:solidFill>
                <a:srgbClr val="000066"/>
              </a:solidFill>
              <a:latin typeface="Alvi Nastaleeq" pitchFamily="2" charset="-78"/>
              <a:cs typeface="Alvi Nastaleeq" pitchFamily="2" charset="-78"/>
            </a:endParaRPr>
          </a:p>
        </p:txBody>
      </p:sp>
      <p:sp>
        <p:nvSpPr>
          <p:cNvPr id="152582"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अली अल-रज़ा (अ:स), </a:t>
            </a:r>
            <a:endParaRPr lang="en-US" sz="2400" dirty="0">
              <a:solidFill>
                <a:srgbClr val="000066"/>
              </a:solidFill>
            </a:endParaRPr>
          </a:p>
        </p:txBody>
      </p:sp>
      <p:sp>
        <p:nvSpPr>
          <p:cNvPr id="15258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52584"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7E226BF2-DA4B-4672-88CE-92D6FF087D39}"/>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FF1F4E40-1D95-4D63-B8B7-B9B512D5C406}"/>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40F616BC-8A48-46E9-A619-5BC90B61900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1054894"/>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وَمُحَمَّدِ بْنِ عَلِيٍّ</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558257"/>
            <a:ext cx="8686800" cy="1752600"/>
          </a:xfrm>
        </p:spPr>
        <p:txBody>
          <a:bodyPr/>
          <a:lstStyle/>
          <a:p>
            <a:pPr marL="342900" indent="-342900" eaLnBrk="1" hangingPunct="1">
              <a:defRPr/>
            </a:pPr>
            <a:r>
              <a:rPr lang="en-US" sz="2800" kern="1200" dirty="0">
                <a:ea typeface="MS Mincho" pitchFamily="49" charset="-128"/>
              </a:rPr>
              <a:t>Muhammad bin `Ali,</a:t>
            </a:r>
          </a:p>
        </p:txBody>
      </p:sp>
      <p:sp>
        <p:nvSpPr>
          <p:cNvPr id="153604"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wamuhammadibni ‘aliyy</a:t>
            </a:r>
          </a:p>
        </p:txBody>
      </p:sp>
      <p:sp>
        <p:nvSpPr>
          <p:cNvPr id="153605"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محمد تقی الجواد(ع) </a:t>
            </a:r>
            <a:endParaRPr lang="en-US" sz="4000" dirty="0">
              <a:solidFill>
                <a:srgbClr val="000066"/>
              </a:solidFill>
              <a:latin typeface="Alvi Nastaleeq" pitchFamily="2" charset="-78"/>
              <a:cs typeface="Alvi Nastaleeq" pitchFamily="2" charset="-78"/>
            </a:endParaRPr>
          </a:p>
        </p:txBody>
      </p:sp>
      <p:sp>
        <p:nvSpPr>
          <p:cNvPr id="153606"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मुहम्मद तक़ी अल-जवाद (अ:स), </a:t>
            </a:r>
            <a:endParaRPr lang="en-US" sz="2400" dirty="0">
              <a:solidFill>
                <a:srgbClr val="000066"/>
              </a:solidFill>
            </a:endParaRPr>
          </a:p>
        </p:txBody>
      </p:sp>
      <p:sp>
        <p:nvSpPr>
          <p:cNvPr id="15360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53608"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D5765141-E1F3-4CFA-9263-532DA8CCF3F1}"/>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16D394CC-5F5B-49C9-A65F-7B87DDA1329A}"/>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CE39CAF2-BFAF-486B-A558-78FDE8C8084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828800" y="1212849"/>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وَهُمُومٍ قَدْ كَشَفْتَهَا</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90700" y="2895601"/>
            <a:ext cx="8686800" cy="1752600"/>
          </a:xfrm>
        </p:spPr>
        <p:txBody>
          <a:bodyPr/>
          <a:lstStyle/>
          <a:p>
            <a:pPr marL="342900" indent="-342900" eaLnBrk="1" hangingPunct="1">
              <a:defRPr/>
            </a:pPr>
            <a:r>
              <a:rPr lang="en-US" sz="2800" kern="1200" dirty="0">
                <a:ea typeface="MS Mincho" pitchFamily="49" charset="-128"/>
              </a:rPr>
              <a:t>And You have dispelled so many of my sorrows</a:t>
            </a:r>
          </a:p>
        </p:txBody>
      </p:sp>
      <p:sp>
        <p:nvSpPr>
          <p:cNvPr id="16388"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wahumumin qad kashaftaha</a:t>
            </a:r>
          </a:p>
        </p:txBody>
      </p:sp>
      <p:sp>
        <p:nvSpPr>
          <p:cNvPr id="16389"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a:solidFill>
                  <a:srgbClr val="000066"/>
                </a:solidFill>
                <a:latin typeface="Alvi Nastaleeq" pitchFamily="2" charset="-78"/>
                <a:cs typeface="Alvi Nastaleeq" pitchFamily="2" charset="-78"/>
              </a:rPr>
              <a:t>اور کتنے ہی اندیشوں کو ہٹایا </a:t>
            </a:r>
            <a:endParaRPr lang="en-US" sz="4000" dirty="0">
              <a:solidFill>
                <a:srgbClr val="000066"/>
              </a:solidFill>
              <a:latin typeface="Alvi Nastaleeq" pitchFamily="2" charset="-78"/>
              <a:cs typeface="Alvi Nastaleeq" pitchFamily="2" charset="-78"/>
            </a:endParaRPr>
          </a:p>
        </p:txBody>
      </p:sp>
      <p:sp>
        <p:nvSpPr>
          <p:cNvPr id="16390"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और कितने अंदेशों को हटाया </a:t>
            </a:r>
            <a:endParaRPr lang="en-US" sz="2400" dirty="0">
              <a:solidFill>
                <a:srgbClr val="000066"/>
              </a:solidFill>
            </a:endParaRPr>
          </a:p>
        </p:txBody>
      </p:sp>
      <p:sp>
        <p:nvSpPr>
          <p:cNvPr id="1639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6392"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5BF0541B-E76A-47FE-A760-19898672FDEF}"/>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45B61571-491E-4B98-9C83-0658A5FE7669}"/>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DC3ABBAD-72DF-46F9-92F8-D67BB8717B1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1093787"/>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وَعَلِيِّ بْنِ مُحَمَّدٍ</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717799"/>
            <a:ext cx="8686800" cy="1752600"/>
          </a:xfrm>
        </p:spPr>
        <p:txBody>
          <a:bodyPr/>
          <a:lstStyle/>
          <a:p>
            <a:pPr marL="342900" indent="-342900" eaLnBrk="1" hangingPunct="1">
              <a:defRPr/>
            </a:pPr>
            <a:r>
              <a:rPr lang="en-US" sz="2800" kern="1200" dirty="0">
                <a:ea typeface="MS Mincho" pitchFamily="49" charset="-128"/>
              </a:rPr>
              <a:t>`Ali bin Muhammad,</a:t>
            </a:r>
          </a:p>
        </p:txBody>
      </p:sp>
      <p:sp>
        <p:nvSpPr>
          <p:cNvPr id="154628"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 ‘aliyyibni muhammad</a:t>
            </a:r>
          </a:p>
        </p:txBody>
      </p:sp>
      <p:sp>
        <p:nvSpPr>
          <p:cNvPr id="154629"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علی نقی(ع)</a:t>
            </a:r>
            <a:r>
              <a:rPr lang="en-US" sz="4000" dirty="0">
                <a:solidFill>
                  <a:srgbClr val="000066"/>
                </a:solidFill>
                <a:latin typeface="Alvi Nastaleeq" pitchFamily="2" charset="-78"/>
                <a:cs typeface="Alvi Nastaleeq" pitchFamily="2" charset="-78"/>
              </a:rPr>
              <a:t> </a:t>
            </a:r>
            <a:r>
              <a:rPr lang="ar-SA" sz="4000" dirty="0">
                <a:solidFill>
                  <a:srgbClr val="000066"/>
                </a:solidFill>
                <a:latin typeface="Alvi Nastaleeq" pitchFamily="2" charset="-78"/>
                <a:cs typeface="Alvi Nastaleeq" pitchFamily="2" charset="-78"/>
              </a:rPr>
              <a:t>الہادی(ع)  </a:t>
            </a:r>
            <a:endParaRPr lang="en-US" sz="4000" dirty="0">
              <a:solidFill>
                <a:srgbClr val="000066"/>
              </a:solidFill>
              <a:latin typeface="Alvi Nastaleeq" pitchFamily="2" charset="-78"/>
              <a:cs typeface="Alvi Nastaleeq" pitchFamily="2" charset="-78"/>
            </a:endParaRPr>
          </a:p>
        </p:txBody>
      </p:sp>
      <p:sp>
        <p:nvSpPr>
          <p:cNvPr id="154630"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अली नक़ी</a:t>
            </a:r>
            <a:r>
              <a:rPr lang="en-US" sz="2400" dirty="0">
                <a:solidFill>
                  <a:srgbClr val="000066"/>
                </a:solidFill>
              </a:rPr>
              <a:t>  </a:t>
            </a:r>
            <a:r>
              <a:rPr lang="hi-IN" sz="2400" dirty="0">
                <a:solidFill>
                  <a:srgbClr val="000066"/>
                </a:solidFill>
              </a:rPr>
              <a:t>अल-हादी (अ:स), </a:t>
            </a:r>
          </a:p>
        </p:txBody>
      </p:sp>
      <p:sp>
        <p:nvSpPr>
          <p:cNvPr id="15463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54632"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406C28D7-0ED9-43F9-9467-9A07C77EC5CF}"/>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308A48EB-17DD-4131-9A56-B1AFF2EF950D}"/>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A61B7990-F7EB-4304-BDBF-DF6924F4582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01800" y="1009087"/>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وَالْحَسَنِ بْنِ عَلِيٍّ</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598738"/>
            <a:ext cx="8686800" cy="1752600"/>
          </a:xfrm>
        </p:spPr>
        <p:txBody>
          <a:bodyPr/>
          <a:lstStyle/>
          <a:p>
            <a:pPr marL="342900" indent="-342900" eaLnBrk="1" hangingPunct="1">
              <a:defRPr/>
            </a:pPr>
            <a:r>
              <a:rPr lang="en-US" sz="2800" kern="1200" dirty="0">
                <a:ea typeface="MS Mincho" pitchFamily="49" charset="-128"/>
              </a:rPr>
              <a:t>Al-</a:t>
            </a:r>
            <a:r>
              <a:rPr lang="en-US" sz="2800" kern="1200" dirty="0" err="1">
                <a:ea typeface="MS Mincho" pitchFamily="49" charset="-128"/>
              </a:rPr>
              <a:t>Hasan</a:t>
            </a:r>
            <a:r>
              <a:rPr lang="en-US" sz="2800" kern="1200" dirty="0">
                <a:ea typeface="MS Mincho" pitchFamily="49" charset="-128"/>
              </a:rPr>
              <a:t> bin `Ali,</a:t>
            </a:r>
          </a:p>
        </p:txBody>
      </p:sp>
      <p:sp>
        <p:nvSpPr>
          <p:cNvPr id="155652"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wal-hasanibni ‘aliyy</a:t>
            </a:r>
          </a:p>
        </p:txBody>
      </p:sp>
      <p:sp>
        <p:nvSpPr>
          <p:cNvPr id="155653"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endParaRPr lang="en-US" sz="3200">
              <a:solidFill>
                <a:srgbClr val="000066"/>
              </a:solidFill>
              <a:latin typeface="Alvi Nastaleeq" pitchFamily="2" charset="-78"/>
              <a:cs typeface="Alvi Nastaleeq" pitchFamily="2" charset="-78"/>
            </a:endParaRPr>
          </a:p>
        </p:txBody>
      </p:sp>
      <p:sp>
        <p:nvSpPr>
          <p:cNvPr id="155654"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हसन अल-अस्करी (अ:स), </a:t>
            </a:r>
            <a:endParaRPr lang="en-US" sz="2400" dirty="0">
              <a:solidFill>
                <a:srgbClr val="000066"/>
              </a:solidFill>
            </a:endParaRPr>
          </a:p>
        </p:txBody>
      </p:sp>
      <p:sp>
        <p:nvSpPr>
          <p:cNvPr id="15565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55656"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155657" name="Rectangle 15"/>
          <p:cNvSpPr>
            <a:spLocks noChangeArrowheads="1"/>
          </p:cNvSpPr>
          <p:nvPr/>
        </p:nvSpPr>
        <p:spPr bwMode="auto">
          <a:xfrm>
            <a:off x="1825752"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حسن العسکری(ع) </a:t>
            </a:r>
            <a:endParaRPr lang="en-US" sz="4000" dirty="0">
              <a:solidFill>
                <a:srgbClr val="000066"/>
              </a:solidFill>
              <a:latin typeface="Alvi Nastaleeq" pitchFamily="2" charset="-78"/>
              <a:cs typeface="Alvi Nastaleeq" pitchFamily="2" charset="-78"/>
            </a:endParaRPr>
          </a:p>
        </p:txBody>
      </p:sp>
      <p:sp>
        <p:nvSpPr>
          <p:cNvPr id="10" name="Text Box 13">
            <a:extLst>
              <a:ext uri="{FF2B5EF4-FFF2-40B4-BE49-F238E27FC236}">
                <a16:creationId xmlns:a16="http://schemas.microsoft.com/office/drawing/2014/main" id="{A6DB9348-EABF-4E79-A7CA-2C8538A509C0}"/>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1" name="Text Box 13">
            <a:extLst>
              <a:ext uri="{FF2B5EF4-FFF2-40B4-BE49-F238E27FC236}">
                <a16:creationId xmlns:a16="http://schemas.microsoft.com/office/drawing/2014/main" id="{83A3C856-8C66-4264-8D17-B4358600B281}"/>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2" name="Picture 1">
            <a:extLst>
              <a:ext uri="{FF2B5EF4-FFF2-40B4-BE49-F238E27FC236}">
                <a16:creationId xmlns:a16="http://schemas.microsoft.com/office/drawing/2014/main" id="{B5F94B62-F09A-442A-9326-2D8681F9861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1109100"/>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وَالْخَلَفِ الْهَادِي الْمَهْدِيِّ</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786625"/>
            <a:ext cx="8686800" cy="1752600"/>
          </a:xfrm>
        </p:spPr>
        <p:txBody>
          <a:bodyPr/>
          <a:lstStyle/>
          <a:p>
            <a:pPr marL="342900" indent="-342900" eaLnBrk="1" hangingPunct="1">
              <a:defRPr/>
            </a:pPr>
            <a:r>
              <a:rPr lang="en-US" sz="2800" kern="1200" dirty="0">
                <a:ea typeface="MS Mincho" pitchFamily="49" charset="-128"/>
              </a:rPr>
              <a:t>and the successor, the guide, and the rightly guided</a:t>
            </a:r>
          </a:p>
        </p:txBody>
      </p:sp>
      <p:sp>
        <p:nvSpPr>
          <p:cNvPr id="156676"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wal-khalafil-hadil-mahdiyy</a:t>
            </a:r>
          </a:p>
        </p:txBody>
      </p:sp>
      <p:sp>
        <p:nvSpPr>
          <p:cNvPr id="156677"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اور بہترین سپوت ہادی المہدی(ع)</a:t>
            </a:r>
            <a:r>
              <a:rPr lang="en-US" sz="4000" dirty="0">
                <a:solidFill>
                  <a:srgbClr val="000066"/>
                </a:solidFill>
                <a:latin typeface="Alvi Nastaleeq" pitchFamily="2" charset="-78"/>
                <a:cs typeface="Alvi Nastaleeq" pitchFamily="2" charset="-78"/>
              </a:rPr>
              <a:t> </a:t>
            </a:r>
            <a:r>
              <a:rPr lang="ar-SA" sz="4000" dirty="0">
                <a:solidFill>
                  <a:srgbClr val="000066"/>
                </a:solidFill>
                <a:latin typeface="Alvi Nastaleeq" pitchFamily="2" charset="-78"/>
                <a:cs typeface="Alvi Nastaleeq" pitchFamily="2" charset="-78"/>
              </a:rPr>
              <a:t>ہیں </a:t>
            </a:r>
            <a:endParaRPr lang="en-US" sz="4000" dirty="0">
              <a:solidFill>
                <a:srgbClr val="000066"/>
              </a:solidFill>
              <a:latin typeface="Alvi Nastaleeq" pitchFamily="2" charset="-78"/>
              <a:cs typeface="Alvi Nastaleeq" pitchFamily="2" charset="-78"/>
            </a:endParaRPr>
          </a:p>
        </p:txBody>
      </p:sp>
      <p:sp>
        <p:nvSpPr>
          <p:cNvPr id="156678"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और बेहतरीन सपूत हादी अल-महदी (अ:स) हैं </a:t>
            </a:r>
            <a:endParaRPr lang="en-US" sz="2400" dirty="0">
              <a:solidFill>
                <a:srgbClr val="000066"/>
              </a:solidFill>
            </a:endParaRPr>
          </a:p>
        </p:txBody>
      </p:sp>
      <p:sp>
        <p:nvSpPr>
          <p:cNvPr id="15667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56680"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8E19EF5B-A61A-442A-B228-1C7A2B8F123D}"/>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0BDC7506-2CF0-4CF9-822A-7A1A2A738FA1}"/>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70CFB5B4-4B5C-489E-9303-98C97497594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حُجَجِكَ عَلَى عِبَادِكَ</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(Those Imams are) Your decisive arguments over Your servants,</a:t>
            </a:r>
          </a:p>
        </p:txBody>
      </p:sp>
      <p:sp>
        <p:nvSpPr>
          <p:cNvPr id="157700"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hujajika ‘ala ‘ibadik</a:t>
            </a:r>
          </a:p>
        </p:txBody>
      </p:sp>
      <p:sp>
        <p:nvSpPr>
          <p:cNvPr id="157701"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جو تیرے بندوں پر تیری حجتیں</a:t>
            </a:r>
            <a:endParaRPr lang="en-US" sz="4000" dirty="0">
              <a:solidFill>
                <a:srgbClr val="000066"/>
              </a:solidFill>
              <a:latin typeface="Alvi Nastaleeq" pitchFamily="2" charset="-78"/>
              <a:cs typeface="Alvi Nastaleeq" pitchFamily="2" charset="-78"/>
            </a:endParaRPr>
          </a:p>
        </p:txBody>
      </p:sp>
      <p:sp>
        <p:nvSpPr>
          <p:cNvPr id="157702"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जो तेरे बन्दों पर तेरी हुज्जतें </a:t>
            </a:r>
            <a:endParaRPr lang="en-US" sz="2400" dirty="0">
              <a:solidFill>
                <a:srgbClr val="000066"/>
              </a:solidFill>
            </a:endParaRPr>
          </a:p>
        </p:txBody>
      </p:sp>
      <p:sp>
        <p:nvSpPr>
          <p:cNvPr id="15770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57704"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47340884-CEB1-49FA-8655-272B70CDC605}"/>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D258DA3E-47CF-4B7E-B63C-90C052557515}"/>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3D3B6076-EF95-4C50-B524-911574F2F39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وَأُمَنَائِكَ فِي بِلادِكَ</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Your trustworthy confidants in Your lands—</a:t>
            </a:r>
          </a:p>
        </p:txBody>
      </p:sp>
      <p:sp>
        <p:nvSpPr>
          <p:cNvPr id="158724"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wa-umana`ika fi biladik</a:t>
            </a:r>
          </a:p>
        </p:txBody>
      </p:sp>
      <p:sp>
        <p:nvSpPr>
          <p:cNvPr id="158725"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اور تیرے شہروں میں تیرے امین ہیں</a:t>
            </a:r>
            <a:endParaRPr lang="en-US" sz="4000" dirty="0">
              <a:solidFill>
                <a:srgbClr val="000066"/>
              </a:solidFill>
              <a:latin typeface="Alvi Nastaleeq" pitchFamily="2" charset="-78"/>
              <a:cs typeface="Alvi Nastaleeq" pitchFamily="2" charset="-78"/>
            </a:endParaRPr>
          </a:p>
        </p:txBody>
      </p:sp>
      <p:sp>
        <p:nvSpPr>
          <p:cNvPr id="158726"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और तेरे शहरों में तेरे अमीन हैं, </a:t>
            </a:r>
            <a:endParaRPr lang="en-US" sz="2400" dirty="0">
              <a:solidFill>
                <a:srgbClr val="000066"/>
              </a:solidFill>
            </a:endParaRPr>
          </a:p>
        </p:txBody>
      </p:sp>
      <p:sp>
        <p:nvSpPr>
          <p:cNvPr id="15872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58728"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EDAA6430-FC10-4DD3-9E17-75FFFBA38F29}"/>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D052B41D-2911-46C0-B30A-D469310864BA}"/>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E40FA5FB-69CA-4C0D-ACA2-91788853F20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صَلاةً كَثِيرَةً دَائِمَةً.</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Blessings that are numerous and non-stop.</a:t>
            </a:r>
          </a:p>
        </p:txBody>
      </p:sp>
      <p:sp>
        <p:nvSpPr>
          <p:cNvPr id="159748"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salatan kathiratan da`imah</a:t>
            </a:r>
          </a:p>
        </p:txBody>
      </p:sp>
      <p:sp>
        <p:nvSpPr>
          <p:cNvPr id="159749"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ان پر رحمت فرما بہت بہت ہمیشہ ہمیشہ</a:t>
            </a:r>
            <a:endParaRPr lang="en-US" sz="4000" dirty="0">
              <a:solidFill>
                <a:srgbClr val="000066"/>
              </a:solidFill>
              <a:latin typeface="Alvi Nastaleeq" pitchFamily="2" charset="-78"/>
              <a:cs typeface="Alvi Nastaleeq" pitchFamily="2" charset="-78"/>
            </a:endParaRPr>
          </a:p>
        </p:txBody>
      </p:sp>
      <p:sp>
        <p:nvSpPr>
          <p:cNvPr id="159750"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इन पर रहमत फर्मा बहुत बहुत, हमेशा हमेशा ! </a:t>
            </a:r>
            <a:endParaRPr lang="en-US" sz="2400" dirty="0">
              <a:solidFill>
                <a:srgbClr val="000066"/>
              </a:solidFill>
            </a:endParaRPr>
          </a:p>
        </p:txBody>
      </p:sp>
      <p:sp>
        <p:nvSpPr>
          <p:cNvPr id="15975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59752"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00B6CF69-044E-439B-8C3A-8AAB5333EB52}"/>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62951487-F3E5-42B1-9139-B759FF059F3B}"/>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C562C2AD-A22C-4B51-B89D-5B470FF7E25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1167274"/>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اللّهُمَّ وَصَلِّ عَلَى وَليِّ أَمْرِكَ</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520157"/>
            <a:ext cx="8686800" cy="1752600"/>
          </a:xfrm>
        </p:spPr>
        <p:txBody>
          <a:bodyPr/>
          <a:lstStyle/>
          <a:p>
            <a:pPr marL="342900" indent="-342900" eaLnBrk="1" hangingPunct="1">
              <a:defRPr/>
            </a:pPr>
            <a:r>
              <a:rPr lang="en-US" sz="2800" kern="1200" dirty="0">
                <a:ea typeface="MS Mincho" pitchFamily="49" charset="-128"/>
              </a:rPr>
              <a:t>O </a:t>
            </a:r>
            <a:r>
              <a:rPr lang="en-US" sz="2800" kern="1200" dirty="0" err="1">
                <a:ea typeface="MS Mincho" pitchFamily="49" charset="-128"/>
              </a:rPr>
              <a:t>Allāh</a:t>
            </a:r>
            <a:r>
              <a:rPr lang="en-US" sz="2800" kern="1200" dirty="0">
                <a:ea typeface="MS Mincho" pitchFamily="49" charset="-128"/>
              </a:rPr>
              <a:t>: (please do) send blessings on the custodian of Your commandments,</a:t>
            </a:r>
          </a:p>
        </p:txBody>
      </p:sp>
      <p:sp>
        <p:nvSpPr>
          <p:cNvPr id="160772"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allahumma wasalli ‘ala waliyyi amrik</a:t>
            </a:r>
          </a:p>
        </p:txBody>
      </p:sp>
      <p:sp>
        <p:nvSpPr>
          <p:cNvPr id="160773"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اے معبود اپنے ولی امر پر رحمت فرما</a:t>
            </a:r>
            <a:endParaRPr lang="en-US" sz="4000" dirty="0">
              <a:solidFill>
                <a:srgbClr val="000066"/>
              </a:solidFill>
              <a:latin typeface="Alvi Nastaleeq" pitchFamily="2" charset="-78"/>
              <a:cs typeface="Alvi Nastaleeq" pitchFamily="2" charset="-78"/>
            </a:endParaRPr>
          </a:p>
        </p:txBody>
      </p:sp>
      <p:sp>
        <p:nvSpPr>
          <p:cNvPr id="160774"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ऐ माबूद!  </a:t>
            </a:r>
            <a:r>
              <a:rPr lang="hi-IN" sz="2400" dirty="0">
                <a:solidFill>
                  <a:srgbClr val="000066"/>
                </a:solidFill>
              </a:rPr>
              <a:t>अपने वली-ए-अम्र पर रहमत फर्मा </a:t>
            </a:r>
            <a:endParaRPr lang="en-US" sz="2400" dirty="0">
              <a:solidFill>
                <a:srgbClr val="000066"/>
              </a:solidFill>
            </a:endParaRPr>
          </a:p>
        </p:txBody>
      </p:sp>
      <p:sp>
        <p:nvSpPr>
          <p:cNvPr id="16077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60776"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6FE7C95C-4266-4D34-9BDC-F2A37BDAAB8E}"/>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E864521E-BE35-4DED-9281-2C7EF864C2BE}"/>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D6156707-AB19-44C8-8A00-E9C5801E763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967351"/>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الْقَائِمِ الْمُؤَمَّلِ</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645799"/>
            <a:ext cx="8686800" cy="1752600"/>
          </a:xfrm>
        </p:spPr>
        <p:txBody>
          <a:bodyPr/>
          <a:lstStyle/>
          <a:p>
            <a:pPr marL="342900" indent="-342900" eaLnBrk="1" hangingPunct="1">
              <a:defRPr/>
            </a:pPr>
            <a:r>
              <a:rPr lang="en-US" sz="2800" kern="1200" dirty="0">
                <a:ea typeface="MS Mincho" pitchFamily="49" charset="-128"/>
              </a:rPr>
              <a:t>The vigilant guardian, the reliable patron,</a:t>
            </a:r>
          </a:p>
        </p:txBody>
      </p:sp>
      <p:sp>
        <p:nvSpPr>
          <p:cNvPr id="161796"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al-qa`imil-mu`ammal</a:t>
            </a:r>
          </a:p>
        </p:txBody>
      </p:sp>
      <p:sp>
        <p:nvSpPr>
          <p:cNvPr id="161797"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کہ جو قائم امیدگاہعادل</a:t>
            </a:r>
            <a:endParaRPr lang="en-US" sz="4000" dirty="0">
              <a:solidFill>
                <a:srgbClr val="000066"/>
              </a:solidFill>
              <a:latin typeface="Alvi Nastaleeq" pitchFamily="2" charset="-78"/>
              <a:cs typeface="Alvi Nastaleeq" pitchFamily="2" charset="-78"/>
            </a:endParaRPr>
          </a:p>
        </p:txBody>
      </p:sp>
      <p:sp>
        <p:nvSpPr>
          <p:cNvPr id="161798"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के जो क़ाएम,उम्मिदगाहे-दिल,</a:t>
            </a:r>
            <a:endParaRPr lang="en-US" sz="2400" dirty="0">
              <a:solidFill>
                <a:srgbClr val="000066"/>
              </a:solidFill>
            </a:endParaRPr>
          </a:p>
        </p:txBody>
      </p:sp>
      <p:sp>
        <p:nvSpPr>
          <p:cNvPr id="16179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61800"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C4E194EA-DCAA-4785-91B9-C28C4DCCD507}"/>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2D31D9B6-6698-47E7-B412-C4FFB2523A98}"/>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A3F5352A-1116-4151-8FE6-507F1B029A3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1083650"/>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وَالْعَدْلِ الْمُنْتَظَرِ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607700"/>
            <a:ext cx="8686800" cy="1752600"/>
          </a:xfrm>
        </p:spPr>
        <p:txBody>
          <a:bodyPr/>
          <a:lstStyle/>
          <a:p>
            <a:pPr marL="342900" indent="-342900" eaLnBrk="1" hangingPunct="1">
              <a:defRPr/>
            </a:pPr>
            <a:r>
              <a:rPr lang="en-US" sz="2800" kern="1200" dirty="0">
                <a:ea typeface="MS Mincho" pitchFamily="49" charset="-128"/>
              </a:rPr>
              <a:t>And the awaited justice.</a:t>
            </a:r>
          </a:p>
        </p:txBody>
      </p:sp>
      <p:sp>
        <p:nvSpPr>
          <p:cNvPr id="162820"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wal’adlil-muntazar</a:t>
            </a:r>
          </a:p>
        </p:txBody>
      </p:sp>
      <p:sp>
        <p:nvSpPr>
          <p:cNvPr id="162821"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اور منتظر ہے</a:t>
            </a:r>
            <a:endParaRPr lang="en-US" sz="4000" dirty="0">
              <a:solidFill>
                <a:srgbClr val="000066"/>
              </a:solidFill>
              <a:latin typeface="Alvi Nastaleeq" pitchFamily="2" charset="-78"/>
              <a:cs typeface="Alvi Nastaleeq" pitchFamily="2" charset="-78"/>
            </a:endParaRPr>
          </a:p>
        </p:txBody>
      </p:sp>
      <p:sp>
        <p:nvSpPr>
          <p:cNvPr id="162822"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और मोंतज़र है </a:t>
            </a:r>
            <a:endParaRPr lang="en-US" sz="2400" dirty="0">
              <a:solidFill>
                <a:srgbClr val="000066"/>
              </a:solidFill>
            </a:endParaRPr>
          </a:p>
        </p:txBody>
      </p:sp>
      <p:sp>
        <p:nvSpPr>
          <p:cNvPr id="16282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62824"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EAC8DCD9-1F85-4F22-BDC1-20E2DD8E6A92}"/>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1C2316D4-EB20-49AD-9304-C8F6FB667A67}"/>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FBF748DE-DC8D-49C4-A74C-A172F6188D3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1144025"/>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وَحُفَّهُ بِمَلائِكَتِكَ الْمُقَرَّبِينَ</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657475"/>
            <a:ext cx="8686800" cy="1752600"/>
          </a:xfrm>
        </p:spPr>
        <p:txBody>
          <a:bodyPr/>
          <a:lstStyle/>
          <a:p>
            <a:pPr marL="342900" indent="-342900" eaLnBrk="1" hangingPunct="1">
              <a:defRPr/>
            </a:pPr>
            <a:r>
              <a:rPr lang="en-US" sz="2800" kern="1200" dirty="0">
                <a:ea typeface="MS Mincho" pitchFamily="49" charset="-128"/>
              </a:rPr>
              <a:t>And (please) surround him with Your favorite Angels,</a:t>
            </a:r>
          </a:p>
        </p:txBody>
      </p:sp>
      <p:sp>
        <p:nvSpPr>
          <p:cNvPr id="163844"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wahuffahu bimala`ikatikal-muqarrabin</a:t>
            </a:r>
          </a:p>
        </p:txBody>
      </p:sp>
      <p:sp>
        <p:nvSpPr>
          <p:cNvPr id="163845"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اسکے گرد اپنے مقرب فرشتوں کا گھیرا لگادے</a:t>
            </a:r>
            <a:endParaRPr lang="en-US" sz="4000" dirty="0">
              <a:solidFill>
                <a:srgbClr val="000066"/>
              </a:solidFill>
              <a:latin typeface="Alvi Nastaleeq" pitchFamily="2" charset="-78"/>
              <a:cs typeface="Alvi Nastaleeq" pitchFamily="2" charset="-78"/>
            </a:endParaRPr>
          </a:p>
        </p:txBody>
      </p:sp>
      <p:sp>
        <p:nvSpPr>
          <p:cNvPr id="163846"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इसके गिर्द अपने मक्रिब फरिश्तों का घेरा लगा दे </a:t>
            </a:r>
            <a:endParaRPr lang="en-US" sz="2400" dirty="0">
              <a:solidFill>
                <a:srgbClr val="000066"/>
              </a:solidFill>
            </a:endParaRPr>
          </a:p>
        </p:txBody>
      </p:sp>
      <p:sp>
        <p:nvSpPr>
          <p:cNvPr id="16384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63848"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2CABC63C-D189-4A20-AB22-121DFDCF5658}"/>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72512384-4124-4001-BF68-5287C4185082}"/>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8490928F-8A6D-46C9-BD7B-620030F31AA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816100" y="1194033"/>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وَعَثْرَةٍ قَدْ أَقَلْتَهَا</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816100" y="2728914"/>
            <a:ext cx="8686800" cy="1752600"/>
          </a:xfrm>
        </p:spPr>
        <p:txBody>
          <a:bodyPr/>
          <a:lstStyle/>
          <a:p>
            <a:pPr marL="342900" indent="-342900" eaLnBrk="1" hangingPunct="1">
              <a:defRPr/>
            </a:pPr>
            <a:r>
              <a:rPr lang="en-US" sz="2800" kern="1200" dirty="0">
                <a:ea typeface="MS Mincho" pitchFamily="49" charset="-128"/>
              </a:rPr>
              <a:t>And You have overlooked so many of my slips,</a:t>
            </a:r>
          </a:p>
        </p:txBody>
      </p:sp>
      <p:sp>
        <p:nvSpPr>
          <p:cNvPr id="17412"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 ‘athratin qad aqaltaha</a:t>
            </a:r>
          </a:p>
        </p:txBody>
      </p:sp>
      <p:sp>
        <p:nvSpPr>
          <p:cNvPr id="17413"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a:solidFill>
                  <a:srgbClr val="000066"/>
                </a:solidFill>
                <a:latin typeface="Alvi Nastaleeq" pitchFamily="2" charset="-78"/>
                <a:cs typeface="Alvi Nastaleeq" pitchFamily="2" charset="-78"/>
              </a:rPr>
              <a:t>اور خطاؤں سے در گزر کی </a:t>
            </a:r>
            <a:endParaRPr lang="en-US" sz="4000" dirty="0">
              <a:solidFill>
                <a:srgbClr val="000066"/>
              </a:solidFill>
              <a:latin typeface="Alvi Nastaleeq" pitchFamily="2" charset="-78"/>
              <a:cs typeface="Alvi Nastaleeq" pitchFamily="2" charset="-78"/>
            </a:endParaRPr>
          </a:p>
        </p:txBody>
      </p:sp>
      <p:sp>
        <p:nvSpPr>
          <p:cNvPr id="17414"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और ख़ताओं से दर गुज़र की </a:t>
            </a:r>
            <a:endParaRPr lang="en-US" sz="2400" dirty="0">
              <a:solidFill>
                <a:srgbClr val="000066"/>
              </a:solidFill>
            </a:endParaRPr>
          </a:p>
        </p:txBody>
      </p:sp>
      <p:sp>
        <p:nvSpPr>
          <p:cNvPr id="1741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7416"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798E73F6-91C5-411A-A00D-9483C177873E}"/>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293BD358-4372-4ECD-ABEE-DD3DB3DFE3F3}"/>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167A33F7-D78D-4E16-9CF4-E397F9F5E5C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1028139"/>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وَأَيِّدْهُ بِرُوحِ الْقُدُسِ</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728914"/>
            <a:ext cx="8686800" cy="1752600"/>
          </a:xfrm>
        </p:spPr>
        <p:txBody>
          <a:bodyPr/>
          <a:lstStyle/>
          <a:p>
            <a:pPr marL="342900" indent="-342900" eaLnBrk="1" hangingPunct="1">
              <a:defRPr/>
            </a:pPr>
            <a:r>
              <a:rPr lang="en-US" sz="2800" kern="1200" dirty="0">
                <a:ea typeface="MS Mincho" pitchFamily="49" charset="-128"/>
              </a:rPr>
              <a:t>And assist him with the Holy Spirit.</a:t>
            </a:r>
          </a:p>
        </p:txBody>
      </p:sp>
      <p:sp>
        <p:nvSpPr>
          <p:cNvPr id="164868"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wa-ayyid-hu biruhil-qudus</a:t>
            </a:r>
          </a:p>
        </p:txBody>
      </p:sp>
      <p:sp>
        <p:nvSpPr>
          <p:cNvPr id="164869"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اور روح القدس کے ذریعے اسکی تائید فرما</a:t>
            </a:r>
            <a:endParaRPr lang="en-US" sz="4000" dirty="0">
              <a:solidFill>
                <a:srgbClr val="000066"/>
              </a:solidFill>
              <a:latin typeface="Alvi Nastaleeq" pitchFamily="2" charset="-78"/>
              <a:cs typeface="Alvi Nastaleeq" pitchFamily="2" charset="-78"/>
            </a:endParaRPr>
          </a:p>
        </p:txBody>
      </p:sp>
      <p:sp>
        <p:nvSpPr>
          <p:cNvPr id="164870"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और रूह-अल-क़ुद्स के ज़रिये इसकी ताईद फर्मा,</a:t>
            </a:r>
            <a:endParaRPr lang="en-US" sz="2400" dirty="0">
              <a:solidFill>
                <a:srgbClr val="000066"/>
              </a:solidFill>
            </a:endParaRPr>
          </a:p>
        </p:txBody>
      </p:sp>
      <p:sp>
        <p:nvSpPr>
          <p:cNvPr id="16487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64872"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514A7047-4EB7-4F6F-8D57-9566A0871BAC}"/>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DC7DAE8A-FB3B-4710-B074-6A2DF3511932}"/>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000FEC21-C0BE-4183-B3EC-C01B3BFA73A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1071566"/>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err="1">
                <a:latin typeface="Arabic Typesetting" panose="03020402040406030203" pitchFamily="66" charset="-78"/>
                <a:ea typeface="+mn-ea"/>
                <a:cs typeface="Arabic Typesetting" panose="03020402040406030203" pitchFamily="66" charset="-78"/>
              </a:rPr>
              <a:t>يَارَبَّ</a:t>
            </a:r>
            <a:r>
              <a:rPr lang="ar-SA" sz="9600" kern="1200" dirty="0">
                <a:latin typeface="Arabic Typesetting" panose="03020402040406030203" pitchFamily="66" charset="-78"/>
                <a:ea typeface="+mn-ea"/>
                <a:cs typeface="Arabic Typesetting" panose="03020402040406030203" pitchFamily="66" charset="-78"/>
              </a:rPr>
              <a:t> الْعَالَمِينَ.</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690815"/>
            <a:ext cx="8686800" cy="1752600"/>
          </a:xfrm>
        </p:spPr>
        <p:txBody>
          <a:bodyPr/>
          <a:lstStyle/>
          <a:p>
            <a:pPr marL="342900" indent="-342900" eaLnBrk="1" hangingPunct="1">
              <a:defRPr/>
            </a:pPr>
            <a:r>
              <a:rPr lang="en-US" sz="2800" kern="1200" dirty="0">
                <a:ea typeface="MS Mincho" pitchFamily="49" charset="-128"/>
              </a:rPr>
              <a:t>O the Lord of the worlds.</a:t>
            </a:r>
          </a:p>
        </p:txBody>
      </p:sp>
      <p:sp>
        <p:nvSpPr>
          <p:cNvPr id="165892"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ya rabbal-‘alamin</a:t>
            </a:r>
          </a:p>
        </p:txBody>
      </p:sp>
      <p:sp>
        <p:nvSpPr>
          <p:cNvPr id="165893"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اے جہانوں کے پروردگار</a:t>
            </a:r>
            <a:endParaRPr lang="en-US" sz="4000" dirty="0">
              <a:solidFill>
                <a:srgbClr val="000066"/>
              </a:solidFill>
              <a:latin typeface="Alvi Nastaleeq" pitchFamily="2" charset="-78"/>
              <a:cs typeface="Alvi Nastaleeq" pitchFamily="2" charset="-78"/>
            </a:endParaRPr>
          </a:p>
        </p:txBody>
      </p:sp>
      <p:sp>
        <p:nvSpPr>
          <p:cNvPr id="165894"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ऐ जहानों के परवरदिगार, </a:t>
            </a:r>
            <a:endParaRPr lang="en-US" sz="2400" dirty="0">
              <a:solidFill>
                <a:srgbClr val="000066"/>
              </a:solidFill>
            </a:endParaRPr>
          </a:p>
        </p:txBody>
      </p:sp>
      <p:sp>
        <p:nvSpPr>
          <p:cNvPr id="16589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65896"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E54D3A54-BD52-43FB-9BD9-C7922472F29F}"/>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0C67399F-F4C2-44B7-9FE9-8977FC95B0E0}"/>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BDF5819D-D5F5-42F0-BB30-F59D4C12D47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1055688"/>
            <a:ext cx="12192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اللّهُمَّ اجْعَلْهُ الدَّاعِيَ إلَى كِتَابِكَ وَالْقَائِمَ بِدِينِكَ</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O </a:t>
            </a:r>
            <a:r>
              <a:rPr lang="en-US" sz="2800" kern="1200" dirty="0" err="1">
                <a:ea typeface="MS Mincho" pitchFamily="49" charset="-128"/>
              </a:rPr>
              <a:t>Allāh</a:t>
            </a:r>
            <a:r>
              <a:rPr lang="en-US" sz="2800" kern="1200" dirty="0">
                <a:ea typeface="MS Mincho" pitchFamily="49" charset="-128"/>
              </a:rPr>
              <a:t>: (please) choose him to be the caller to Your Book and the for establisher of Your religion,</a:t>
            </a:r>
          </a:p>
        </p:txBody>
      </p:sp>
      <p:sp>
        <p:nvSpPr>
          <p:cNvPr id="166916"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allahummaj-‘alhud-da’iya ila kitabik wal-qa`ima bidinik</a:t>
            </a:r>
          </a:p>
        </p:txBody>
      </p:sp>
      <p:sp>
        <p:nvSpPr>
          <p:cNvPr id="166917" name="Rectangle 15"/>
          <p:cNvSpPr>
            <a:spLocks noChangeArrowheads="1"/>
          </p:cNvSpPr>
          <p:nvPr/>
        </p:nvSpPr>
        <p:spPr bwMode="auto">
          <a:xfrm>
            <a:off x="1828800" y="3833813"/>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اے معبود! اسے اپنی کتاب کی طرف دعوت دینے والا اور اپنے دین کیلئے قائم قرار دے</a:t>
            </a:r>
            <a:r>
              <a:rPr lang="ar-SA" sz="4000" dirty="0"/>
              <a:t> </a:t>
            </a:r>
            <a:endParaRPr lang="en-US" sz="4000" dirty="0">
              <a:solidFill>
                <a:srgbClr val="000066"/>
              </a:solidFill>
              <a:latin typeface="Alvi Nastaleeq" pitchFamily="2" charset="-78"/>
              <a:cs typeface="Alvi Nastaleeq" pitchFamily="2" charset="-78"/>
            </a:endParaRPr>
          </a:p>
        </p:txBody>
      </p:sp>
      <p:sp>
        <p:nvSpPr>
          <p:cNvPr id="166918"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ऐ माबूद ! </a:t>
            </a:r>
            <a:r>
              <a:rPr lang="hi-IN" sz="2400" dirty="0">
                <a:solidFill>
                  <a:srgbClr val="000066"/>
                </a:solidFill>
              </a:rPr>
              <a:t>इसे अपनी किताब की तरफ दावत देने वाला और अपने दीन के लिए क़ाएम करार दे, </a:t>
            </a:r>
            <a:endParaRPr lang="en-US" sz="2400" dirty="0">
              <a:solidFill>
                <a:srgbClr val="000066"/>
              </a:solidFill>
            </a:endParaRPr>
          </a:p>
        </p:txBody>
      </p:sp>
      <p:sp>
        <p:nvSpPr>
          <p:cNvPr id="16691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66920"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C668895F-059B-4801-8BBD-C3946EAB7E93}"/>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D306CCF9-48AC-4615-B58C-22D132189FEF}"/>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8EE89D02-7494-4D25-9CAA-BF58843A265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1121006"/>
            <a:ext cx="12192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800" kern="1200" dirty="0">
                <a:latin typeface="Arabic Typesetting" panose="03020402040406030203" pitchFamily="66" charset="-78"/>
                <a:ea typeface="+mn-ea"/>
                <a:cs typeface="Arabic Typesetting" panose="03020402040406030203" pitchFamily="66" charset="-78"/>
              </a:rPr>
              <a:t>اسْتَخْلِفْهُ فِي الأَرْضِ كَمَا اسْتَخْلَفْتَ الَّذِينَ مِنْ قَبْلِهِ</a:t>
            </a:r>
            <a:endParaRPr lang="en-US" sz="88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337032"/>
            <a:ext cx="8686800" cy="1752600"/>
          </a:xfrm>
        </p:spPr>
        <p:txBody>
          <a:bodyPr/>
          <a:lstStyle/>
          <a:p>
            <a:pPr marL="342900" indent="-342900" eaLnBrk="1" hangingPunct="1">
              <a:defRPr/>
            </a:pPr>
            <a:r>
              <a:rPr lang="en-US" sz="2800" kern="1200" dirty="0">
                <a:ea typeface="MS Mincho" pitchFamily="49" charset="-128"/>
              </a:rPr>
              <a:t>and make him succeed in the earth as You caused those who were before him to succeed,</a:t>
            </a:r>
          </a:p>
        </p:txBody>
      </p:sp>
      <p:sp>
        <p:nvSpPr>
          <p:cNvPr id="167940"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istakhlifhu fil-ardi kamas-takhlaftal-ladhina min qablih</a:t>
            </a:r>
          </a:p>
        </p:txBody>
      </p:sp>
      <p:sp>
        <p:nvSpPr>
          <p:cNvPr id="167941" name="Rectangle 15"/>
          <p:cNvSpPr>
            <a:spLocks noChangeArrowheads="1"/>
          </p:cNvSpPr>
          <p:nvPr/>
        </p:nvSpPr>
        <p:spPr bwMode="auto">
          <a:xfrm>
            <a:off x="1828800" y="3739588"/>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اسے زمین میں اپنا خلیفہ بنا جیسے ان کو خلیفہ بنایا جو اس سے پہلے ہو گزرے ہیں</a:t>
            </a:r>
            <a:endParaRPr lang="en-US" sz="4000" dirty="0">
              <a:solidFill>
                <a:srgbClr val="000066"/>
              </a:solidFill>
              <a:latin typeface="Alvi Nastaleeq" pitchFamily="2" charset="-78"/>
              <a:cs typeface="Alvi Nastaleeq" pitchFamily="2" charset="-78"/>
            </a:endParaRPr>
          </a:p>
        </p:txBody>
      </p:sp>
      <p:sp>
        <p:nvSpPr>
          <p:cNvPr id="167942" name="Rectangle 16"/>
          <p:cNvSpPr>
            <a:spLocks noChangeArrowheads="1"/>
          </p:cNvSpPr>
          <p:nvPr/>
        </p:nvSpPr>
        <p:spPr bwMode="auto">
          <a:xfrm>
            <a:off x="1676400" y="4759558"/>
            <a:ext cx="8915400" cy="990600"/>
          </a:xfrm>
          <a:prstGeom prst="rect">
            <a:avLst/>
          </a:prstGeom>
          <a:noFill/>
          <a:ln w="9525" algn="ctr">
            <a:noFill/>
            <a:miter lim="800000"/>
            <a:headEnd/>
            <a:tailEnd/>
          </a:ln>
        </p:spPr>
        <p:txBody>
          <a:bodyPr anchor="ctr"/>
          <a:lstStyle/>
          <a:p>
            <a:pPr algn="ctr"/>
            <a:r>
              <a:rPr lang="hi-IN" sz="2400" dirty="0">
                <a:solidFill>
                  <a:srgbClr val="000066"/>
                </a:solidFill>
              </a:rPr>
              <a:t>इसे ज़मीन में अपना ख़लीफा बना जैसे इनको ख़लीफा बनाया जो इस से पहले हो गुजरें हैं, </a:t>
            </a:r>
            <a:endParaRPr lang="en-US" sz="2400" dirty="0">
              <a:solidFill>
                <a:srgbClr val="000066"/>
              </a:solidFill>
            </a:endParaRPr>
          </a:p>
        </p:txBody>
      </p:sp>
      <p:sp>
        <p:nvSpPr>
          <p:cNvPr id="16794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67944"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9C725613-0DBB-4140-8923-7D09204568FF}"/>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044BBFF1-983D-44E2-B0F8-5F32990157A2}"/>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9327AB0D-4D4C-4551-8F40-98C066C253D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1040275"/>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مَكِّنْ لَهُ دِينَهُ الَّذِي ارْتَضَيْتَهُ لَهُ</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543638"/>
            <a:ext cx="8686800" cy="1752600"/>
          </a:xfrm>
        </p:spPr>
        <p:txBody>
          <a:bodyPr/>
          <a:lstStyle/>
          <a:p>
            <a:pPr marL="342900" indent="-342900" eaLnBrk="1" hangingPunct="1">
              <a:defRPr/>
            </a:pPr>
            <a:r>
              <a:rPr lang="en-US" sz="2800" kern="1200" dirty="0">
                <a:ea typeface="MS Mincho" pitchFamily="49" charset="-128"/>
              </a:rPr>
              <a:t>and establish for him his faith which You have approved for him </a:t>
            </a:r>
          </a:p>
        </p:txBody>
      </p:sp>
      <p:sp>
        <p:nvSpPr>
          <p:cNvPr id="168964"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makkin lahu dinahul-ladhir-tadaytahu lah</a:t>
            </a:r>
          </a:p>
        </p:txBody>
      </p:sp>
      <p:sp>
        <p:nvSpPr>
          <p:cNvPr id="168965"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اپنے پسندیدہ دین کو اس کیلئے پائیدار بنادے</a:t>
            </a:r>
            <a:endParaRPr lang="en-US" sz="4000" dirty="0">
              <a:solidFill>
                <a:srgbClr val="000066"/>
              </a:solidFill>
              <a:latin typeface="Alvi Nastaleeq" pitchFamily="2" charset="-78"/>
              <a:cs typeface="Alvi Nastaleeq" pitchFamily="2" charset="-78"/>
            </a:endParaRPr>
          </a:p>
        </p:txBody>
      </p:sp>
      <p:sp>
        <p:nvSpPr>
          <p:cNvPr id="168966"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अपने पसंदीदा दीन को इस के लिए पायेदार बना दे </a:t>
            </a:r>
            <a:endParaRPr lang="en-US" sz="2400" dirty="0">
              <a:solidFill>
                <a:srgbClr val="000066"/>
              </a:solidFill>
            </a:endParaRPr>
          </a:p>
        </p:txBody>
      </p:sp>
      <p:sp>
        <p:nvSpPr>
          <p:cNvPr id="16896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68968"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20B94B6B-DB92-466F-9EF8-0B826E3D668E}"/>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5C810B15-1AC6-44AC-BDBC-4495EE4172A2}"/>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B1B18F9A-C52F-472B-AD7B-3CA14DAD2E6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1003301"/>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أَبْدِلْهُ مِنْ بَعْدِ خَوْفِهِ أَمْناً</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632075"/>
            <a:ext cx="8686800" cy="1752600"/>
          </a:xfrm>
        </p:spPr>
        <p:txBody>
          <a:bodyPr/>
          <a:lstStyle/>
          <a:p>
            <a:pPr marL="342900" indent="-342900" eaLnBrk="1" hangingPunct="1">
              <a:defRPr/>
            </a:pPr>
            <a:r>
              <a:rPr lang="en-US" sz="2800" kern="1200" dirty="0">
                <a:ea typeface="MS Mincho" pitchFamily="49" charset="-128"/>
              </a:rPr>
              <a:t>And give him in exchange safety after the fear.</a:t>
            </a:r>
          </a:p>
        </p:txBody>
      </p:sp>
      <p:sp>
        <p:nvSpPr>
          <p:cNvPr id="169988"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abdilhu min ba’di khawfihi amna</a:t>
            </a:r>
          </a:p>
        </p:txBody>
      </p:sp>
      <p:sp>
        <p:nvSpPr>
          <p:cNvPr id="169989"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اسکے خوف کے بعد اسے امن دے</a:t>
            </a:r>
            <a:endParaRPr lang="en-US" sz="4000" dirty="0">
              <a:solidFill>
                <a:srgbClr val="000066"/>
              </a:solidFill>
              <a:latin typeface="Alvi Nastaleeq" pitchFamily="2" charset="-78"/>
              <a:cs typeface="Alvi Nastaleeq" pitchFamily="2" charset="-78"/>
            </a:endParaRPr>
          </a:p>
        </p:txBody>
      </p:sp>
      <p:sp>
        <p:nvSpPr>
          <p:cNvPr id="169990"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इसके खौफ के बाद इसे अमन दे</a:t>
            </a:r>
            <a:endParaRPr lang="en-US" sz="2400" dirty="0">
              <a:solidFill>
                <a:srgbClr val="000066"/>
              </a:solidFill>
            </a:endParaRPr>
          </a:p>
        </p:txBody>
      </p:sp>
      <p:sp>
        <p:nvSpPr>
          <p:cNvPr id="16999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69992"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F8EBC3D2-CE84-45C1-BAFE-696C83833D2B}"/>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3DE54C8E-DDD8-4C56-B1B1-C8E8DBE535B5}"/>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83F23690-E718-4AFF-8F3F-6BB91C02044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990039"/>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يَعْبُدُكَ لا يُشْرِكُ بِكَ شَيْئاً.</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He serves You. He ascribes nothing as partner to You.</a:t>
            </a:r>
          </a:p>
        </p:txBody>
      </p:sp>
      <p:sp>
        <p:nvSpPr>
          <p:cNvPr id="171012"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ya’buduka ya yushriku bika shay`a</a:t>
            </a:r>
          </a:p>
        </p:txBody>
      </p:sp>
      <p:sp>
        <p:nvSpPr>
          <p:cNvPr id="171013"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کہ وہ تیرا عبادت گزار ہے کسی کو تیرا شریک نہیں بناتا۔</a:t>
            </a:r>
            <a:endParaRPr lang="en-US" sz="4000" dirty="0">
              <a:solidFill>
                <a:srgbClr val="000066"/>
              </a:solidFill>
              <a:latin typeface="Alvi Nastaleeq" pitchFamily="2" charset="-78"/>
              <a:cs typeface="Alvi Nastaleeq" pitchFamily="2" charset="-78"/>
            </a:endParaRPr>
          </a:p>
        </p:txBody>
      </p:sp>
      <p:sp>
        <p:nvSpPr>
          <p:cNvPr id="171014"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की वो तेरा इबादत गुज़ार है, किसी को तेरा शरीक नहीं बनाया, </a:t>
            </a:r>
          </a:p>
        </p:txBody>
      </p:sp>
      <p:sp>
        <p:nvSpPr>
          <p:cNvPr id="17101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71016"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6C0AE06A-0FD4-46DB-8647-DC4A62F4EB44}"/>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23DA1160-2639-4118-928F-65584B7CC641}"/>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1ADCA5C8-5CDA-4EEF-A268-149907FED26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اللّهُمَّ أَعِزَّهُ وَأَعْزِزْ بِهِ</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O </a:t>
            </a:r>
            <a:r>
              <a:rPr lang="en-US" sz="2800" kern="1200" dirty="0" err="1">
                <a:ea typeface="MS Mincho" pitchFamily="49" charset="-128"/>
              </a:rPr>
              <a:t>Allāh</a:t>
            </a:r>
            <a:r>
              <a:rPr lang="en-US" sz="2800" kern="1200" dirty="0">
                <a:ea typeface="MS Mincho" pitchFamily="49" charset="-128"/>
              </a:rPr>
              <a:t>:  (please) give him power and authority, and through him strengthen the people,</a:t>
            </a:r>
          </a:p>
        </p:txBody>
      </p:sp>
      <p:sp>
        <p:nvSpPr>
          <p:cNvPr id="172036"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allahumma a’ziz-hu wa a’ziz bih</a:t>
            </a:r>
          </a:p>
        </p:txBody>
      </p:sp>
      <p:sp>
        <p:nvSpPr>
          <p:cNvPr id="172037"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اے معبود! اسے معزز فرما اور اس کے ذریعے مجھے عزت دے</a:t>
            </a:r>
            <a:endParaRPr lang="en-US" sz="4000" dirty="0">
              <a:solidFill>
                <a:srgbClr val="000066"/>
              </a:solidFill>
              <a:latin typeface="Alvi Nastaleeq" pitchFamily="2" charset="-78"/>
              <a:cs typeface="Alvi Nastaleeq" pitchFamily="2" charset="-78"/>
            </a:endParaRPr>
          </a:p>
        </p:txBody>
      </p:sp>
      <p:sp>
        <p:nvSpPr>
          <p:cNvPr id="172038"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ऐ माबूद! इसे मोअज़-जीज़ फर्मा और इसके ज़रिये मुझे इज्ज़त दे </a:t>
            </a:r>
            <a:endParaRPr lang="en-US" sz="2400" dirty="0">
              <a:solidFill>
                <a:srgbClr val="000066"/>
              </a:solidFill>
            </a:endParaRPr>
          </a:p>
        </p:txBody>
      </p:sp>
      <p:sp>
        <p:nvSpPr>
          <p:cNvPr id="17203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72040"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054DA4BB-90B0-427A-A19B-A7CA8940633E}"/>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BFB86857-5166-4F4C-B2C9-A2D3DE434F91}"/>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87118EB0-0EBE-44D0-837A-28C5C7514D7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وَانْصُرْهُ وَانْتَصِرْ بِهِ</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And give him the necessary assistance, and through him support the people, </a:t>
            </a:r>
          </a:p>
        </p:txBody>
      </p:sp>
      <p:sp>
        <p:nvSpPr>
          <p:cNvPr id="173060"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wansurhu wantasir bih</a:t>
            </a:r>
          </a:p>
        </p:txBody>
      </p:sp>
      <p:sp>
        <p:nvSpPr>
          <p:cNvPr id="173061"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میں اسکی مدد کرو اور اس کے ذریعے میری مدد فرما</a:t>
            </a:r>
            <a:endParaRPr lang="en-US" sz="4000" dirty="0">
              <a:solidFill>
                <a:srgbClr val="000066"/>
              </a:solidFill>
              <a:latin typeface="Alvi Nastaleeq" pitchFamily="2" charset="-78"/>
              <a:cs typeface="Alvi Nastaleeq" pitchFamily="2" charset="-78"/>
            </a:endParaRPr>
          </a:p>
        </p:txBody>
      </p:sp>
      <p:sp>
        <p:nvSpPr>
          <p:cNvPr id="173062"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मै इस की मदद करूँ और इसेक ज़रिये मेरी मदद फर्मा </a:t>
            </a:r>
            <a:endParaRPr lang="en-US" sz="2400" dirty="0">
              <a:solidFill>
                <a:srgbClr val="000066"/>
              </a:solidFill>
            </a:endParaRPr>
          </a:p>
        </p:txBody>
      </p:sp>
      <p:sp>
        <p:nvSpPr>
          <p:cNvPr id="17306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73064"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1C40B355-D199-4629-BD1D-098F40D3EFAB}"/>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67426304-6F1A-4398-878B-5916894B5E1E}"/>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DFB73609-856E-4F67-8226-515726D2C39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1169939"/>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وَانْصُرْهُ نَصْراً عَزِيزاً</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754314"/>
            <a:ext cx="8686800" cy="1752600"/>
          </a:xfrm>
        </p:spPr>
        <p:txBody>
          <a:bodyPr/>
          <a:lstStyle/>
          <a:p>
            <a:pPr marL="342900" indent="-342900" eaLnBrk="1" hangingPunct="1">
              <a:defRPr/>
            </a:pPr>
            <a:r>
              <a:rPr lang="en-US" sz="2800" kern="1200" dirty="0">
                <a:ea typeface="MS Mincho" pitchFamily="49" charset="-128"/>
              </a:rPr>
              <a:t>And help him with a mighty help</a:t>
            </a:r>
          </a:p>
        </p:txBody>
      </p:sp>
      <p:sp>
        <p:nvSpPr>
          <p:cNvPr id="174084"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wansurhu nasran ‘aziza</a:t>
            </a:r>
          </a:p>
        </p:txBody>
      </p:sp>
      <p:sp>
        <p:nvSpPr>
          <p:cNvPr id="174085"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اسے باعزت مدد دے</a:t>
            </a:r>
            <a:endParaRPr lang="en-US" sz="4000" dirty="0">
              <a:solidFill>
                <a:srgbClr val="000066"/>
              </a:solidFill>
              <a:latin typeface="Alvi Nastaleeq" pitchFamily="2" charset="-78"/>
              <a:cs typeface="Alvi Nastaleeq" pitchFamily="2" charset="-78"/>
            </a:endParaRPr>
          </a:p>
        </p:txBody>
      </p:sp>
      <p:sp>
        <p:nvSpPr>
          <p:cNvPr id="174086"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इसे ब-इज्ज़त मदद दे </a:t>
            </a:r>
            <a:endParaRPr lang="en-US" sz="2400" dirty="0">
              <a:solidFill>
                <a:srgbClr val="000066"/>
              </a:solidFill>
            </a:endParaRPr>
          </a:p>
        </p:txBody>
      </p:sp>
      <p:sp>
        <p:nvSpPr>
          <p:cNvPr id="17408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74088"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F61B0D4D-AD5C-4C10-B865-8AC5EC4CBCF4}"/>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7EC7987E-7176-4F84-B4AC-594F67D54723}"/>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8A8E9AC6-5D55-40A7-8285-B4DA37CDFB5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879600" y="1177361"/>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وَرَحْمَةٍ قَدْ نَشَرْتَهَا</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90700" y="2728914"/>
            <a:ext cx="8686800" cy="1752600"/>
          </a:xfrm>
        </p:spPr>
        <p:txBody>
          <a:bodyPr/>
          <a:lstStyle/>
          <a:p>
            <a:pPr marL="342900" indent="-342900" eaLnBrk="1" hangingPunct="1">
              <a:defRPr/>
            </a:pPr>
            <a:r>
              <a:rPr lang="en-US" sz="2800" kern="1200" dirty="0">
                <a:ea typeface="MS Mincho" pitchFamily="49" charset="-128"/>
              </a:rPr>
              <a:t>And You have spread over me many of Your mercies</a:t>
            </a:r>
          </a:p>
        </p:txBody>
      </p:sp>
      <p:sp>
        <p:nvSpPr>
          <p:cNvPr id="18436"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warahmatin qad nashartaha</a:t>
            </a:r>
          </a:p>
        </p:txBody>
      </p:sp>
      <p:sp>
        <p:nvSpPr>
          <p:cNvPr id="18437"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dirty="0">
                <a:solidFill>
                  <a:srgbClr val="000066"/>
                </a:solidFill>
                <a:latin typeface="Alvi Nastaleeq" pitchFamily="2" charset="-78"/>
                <a:cs typeface="Alvi Nastaleeq" pitchFamily="2" charset="-78"/>
              </a:rPr>
              <a:t>رحمت کو عام کیا</a:t>
            </a:r>
            <a:endParaRPr lang="en-US" sz="4000" dirty="0">
              <a:solidFill>
                <a:srgbClr val="000066"/>
              </a:solidFill>
              <a:latin typeface="Alvi Nastaleeq" pitchFamily="2" charset="-78"/>
              <a:cs typeface="Alvi Nastaleeq" pitchFamily="2" charset="-78"/>
            </a:endParaRPr>
          </a:p>
        </p:txBody>
      </p:sp>
      <p:sp>
        <p:nvSpPr>
          <p:cNvPr id="18438"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रहमत को आम किया </a:t>
            </a:r>
            <a:endParaRPr lang="en-US" sz="2400" dirty="0">
              <a:solidFill>
                <a:srgbClr val="000066"/>
              </a:solidFill>
            </a:endParaRPr>
          </a:p>
        </p:txBody>
      </p:sp>
      <p:sp>
        <p:nvSpPr>
          <p:cNvPr id="1843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8440"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6D8A1E5E-DDBA-48B3-A82B-1ED17AB540B9}"/>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D5A82EF2-46BC-46A1-A2D4-DC8094158764}"/>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312CE31C-D45C-4BA9-A58F-FB72B039DE7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980974"/>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وَافْتَحْ لَهُ فَتْحاً يَسِيراً</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595000"/>
            <a:ext cx="8686800" cy="1752600"/>
          </a:xfrm>
        </p:spPr>
        <p:txBody>
          <a:bodyPr/>
          <a:lstStyle/>
          <a:p>
            <a:pPr marL="342900" indent="-342900" eaLnBrk="1" hangingPunct="1">
              <a:defRPr/>
            </a:pPr>
            <a:r>
              <a:rPr lang="en-US" sz="2800" kern="1200" dirty="0">
                <a:ea typeface="MS Mincho" pitchFamily="49" charset="-128"/>
              </a:rPr>
              <a:t>And make him prevail over all with easiness</a:t>
            </a:r>
          </a:p>
        </p:txBody>
      </p:sp>
      <p:sp>
        <p:nvSpPr>
          <p:cNvPr id="175108"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waftah lahu fat-han yasira</a:t>
            </a:r>
          </a:p>
        </p:txBody>
      </p:sp>
      <p:sp>
        <p:nvSpPr>
          <p:cNvPr id="175109"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اور اسے آسانی کے ساتھ فتح دے</a:t>
            </a:r>
            <a:endParaRPr lang="en-US" sz="4000" dirty="0">
              <a:solidFill>
                <a:srgbClr val="000066"/>
              </a:solidFill>
              <a:latin typeface="Alvi Nastaleeq" pitchFamily="2" charset="-78"/>
              <a:cs typeface="Alvi Nastaleeq" pitchFamily="2" charset="-78"/>
            </a:endParaRPr>
          </a:p>
        </p:txBody>
      </p:sp>
      <p:sp>
        <p:nvSpPr>
          <p:cNvPr id="175110"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और इसे आसानी के साथ फ़तह दे, </a:t>
            </a:r>
            <a:endParaRPr lang="en-US" sz="2400" dirty="0">
              <a:solidFill>
                <a:srgbClr val="000066"/>
              </a:solidFill>
            </a:endParaRPr>
          </a:p>
        </p:txBody>
      </p:sp>
      <p:sp>
        <p:nvSpPr>
          <p:cNvPr id="17511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75112"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2CE72733-7CAE-4290-8947-758E66EFF078}"/>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1DF25B59-4B7A-4C67-BBFF-A4685DDAB0BD}"/>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3F1DF1DE-75B6-4FBA-92E7-B92052B92C2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1002739"/>
            <a:ext cx="115824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وَاجْعَلْ لَهُ مِنْ لَدُنْكَ سُلْطَاناً نَصِيراً.</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14500" y="2485464"/>
            <a:ext cx="8686800" cy="1752600"/>
          </a:xfrm>
        </p:spPr>
        <p:txBody>
          <a:bodyPr/>
          <a:lstStyle/>
          <a:p>
            <a:pPr marL="342900" indent="-342900" eaLnBrk="1" hangingPunct="1">
              <a:defRPr/>
            </a:pPr>
            <a:r>
              <a:rPr lang="en-US" sz="2800" kern="1200" dirty="0">
                <a:ea typeface="MS Mincho" pitchFamily="49" charset="-128"/>
              </a:rPr>
              <a:t>And delegate him Your controlling authority.</a:t>
            </a:r>
          </a:p>
        </p:txBody>
      </p:sp>
      <p:sp>
        <p:nvSpPr>
          <p:cNvPr id="176132"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waj-‘al lahu min ladunka sultanan nasira</a:t>
            </a:r>
          </a:p>
        </p:txBody>
      </p:sp>
      <p:sp>
        <p:nvSpPr>
          <p:cNvPr id="176133"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اور اسے اپنی طرف سے قوت والا مددگار عطا فرما</a:t>
            </a:r>
            <a:endParaRPr lang="en-US" sz="4000" dirty="0">
              <a:solidFill>
                <a:srgbClr val="000066"/>
              </a:solidFill>
              <a:latin typeface="Alvi Nastaleeq" pitchFamily="2" charset="-78"/>
              <a:cs typeface="Alvi Nastaleeq" pitchFamily="2" charset="-78"/>
            </a:endParaRPr>
          </a:p>
        </p:txBody>
      </p:sp>
      <p:sp>
        <p:nvSpPr>
          <p:cNvPr id="176134"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और इसे अपनी तरफ से कुव्वत वाला मददगार अता फर्मा,</a:t>
            </a:r>
            <a:endParaRPr lang="en-US" sz="2400" dirty="0">
              <a:solidFill>
                <a:srgbClr val="000066"/>
              </a:solidFill>
            </a:endParaRPr>
          </a:p>
        </p:txBody>
      </p:sp>
      <p:sp>
        <p:nvSpPr>
          <p:cNvPr id="17613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76136"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AD9249FC-5049-49CC-9B29-17CAC0CE466C}"/>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82472E64-A48C-4A08-BD25-BD3AE8BC6F00}"/>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724FBA67-80BD-4DA6-9F2B-7549F452407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27200" y="1003301"/>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اللّهُمَّ أَظْهِرْ بِهِ دِينَكَ وَسُنَّةَ نَبِيِّكَ</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O </a:t>
            </a:r>
            <a:r>
              <a:rPr lang="en-US" sz="2800" kern="1200" dirty="0" err="1">
                <a:ea typeface="MS Mincho" pitchFamily="49" charset="-128"/>
              </a:rPr>
              <a:t>Allāh</a:t>
            </a:r>
            <a:r>
              <a:rPr lang="en-US" sz="2800" kern="1200" dirty="0">
                <a:ea typeface="MS Mincho" pitchFamily="49" charset="-128"/>
              </a:rPr>
              <a:t>: (please) give currency to Your religion and to Your Prophet’s traditions through him </a:t>
            </a:r>
          </a:p>
        </p:txBody>
      </p:sp>
      <p:sp>
        <p:nvSpPr>
          <p:cNvPr id="177156"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allahumma az-hir bihi dinaka wasunnata nabiyyik</a:t>
            </a:r>
          </a:p>
        </p:txBody>
      </p:sp>
      <p:sp>
        <p:nvSpPr>
          <p:cNvPr id="177157" name="Rectangle 15"/>
          <p:cNvSpPr>
            <a:spLocks noChangeArrowheads="1"/>
          </p:cNvSpPr>
          <p:nvPr/>
        </p:nvSpPr>
        <p:spPr bwMode="auto">
          <a:xfrm>
            <a:off x="1828800" y="3855243"/>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اے معبود! اس کے ذریعے اپنے دین اور اپنے نبی کی سنت کو ظاہر فرما</a:t>
            </a:r>
            <a:endParaRPr lang="en-US" sz="4000" dirty="0">
              <a:solidFill>
                <a:srgbClr val="000066"/>
              </a:solidFill>
              <a:latin typeface="Alvi Nastaleeq" pitchFamily="2" charset="-78"/>
              <a:cs typeface="Alvi Nastaleeq" pitchFamily="2" charset="-78"/>
            </a:endParaRPr>
          </a:p>
        </p:txBody>
      </p:sp>
      <p:sp>
        <p:nvSpPr>
          <p:cNvPr id="177158"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ऐ माबूद!इस के ज़रिये अपने दीं और अपने नबी की सुन्नत को ज़ाहिर फर्मा, </a:t>
            </a:r>
            <a:endParaRPr lang="en-US" sz="2400" dirty="0">
              <a:solidFill>
                <a:srgbClr val="000066"/>
              </a:solidFill>
            </a:endParaRPr>
          </a:p>
        </p:txBody>
      </p:sp>
      <p:sp>
        <p:nvSpPr>
          <p:cNvPr id="17715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77160"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04B4FB5B-103D-4CEA-8289-308F44059F1F}"/>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C87545E0-6252-4690-B0DE-42CDEFD8E3F5}"/>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5ED71669-A65B-41B3-960F-2430FE60CE2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1003301"/>
            <a:ext cx="12192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حَتَّى لا يَسْتَخْفِيَ بِشَيْءٍ مِنَ الْحَقِّ مَخَافَةَ أَحَدٍ مِنَ الْخَلْقِ.</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So that nothing which is just and genuine is kept concealed from anyone of the human beings.</a:t>
            </a:r>
          </a:p>
        </p:txBody>
      </p:sp>
      <p:sp>
        <p:nvSpPr>
          <p:cNvPr id="178180"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hatta la yastakhfi bishay`in minal-haqqi makhafata ahadin minal-khalq</a:t>
            </a:r>
          </a:p>
        </p:txBody>
      </p:sp>
      <p:sp>
        <p:nvSpPr>
          <p:cNvPr id="178181" name="Rectangle 15"/>
          <p:cNvSpPr>
            <a:spLocks noChangeArrowheads="1"/>
          </p:cNvSpPr>
          <p:nvPr/>
        </p:nvSpPr>
        <p:spPr bwMode="auto">
          <a:xfrm>
            <a:off x="1828800" y="3821113"/>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یہاں تک کہ حق میں سے کوئی چیز مخلوق کے خوف سے مخفی و پوشیدہ نہ رہ جائے</a:t>
            </a:r>
            <a:endParaRPr lang="en-US" sz="4000" dirty="0">
              <a:solidFill>
                <a:srgbClr val="000066"/>
              </a:solidFill>
              <a:latin typeface="Alvi Nastaleeq" pitchFamily="2" charset="-78"/>
              <a:cs typeface="Alvi Nastaleeq" pitchFamily="2" charset="-78"/>
            </a:endParaRPr>
          </a:p>
        </p:txBody>
      </p:sp>
      <p:sp>
        <p:nvSpPr>
          <p:cNvPr id="178182"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यहाँ तक के हक़ में से कोई चीज़ मखलूक के खौफ से मख्फी व पोशीदा न रह जाए, </a:t>
            </a:r>
            <a:endParaRPr lang="en-US" sz="2400" dirty="0">
              <a:solidFill>
                <a:srgbClr val="000066"/>
              </a:solidFill>
            </a:endParaRPr>
          </a:p>
        </p:txBody>
      </p:sp>
      <p:sp>
        <p:nvSpPr>
          <p:cNvPr id="17818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78184"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22EAEC17-2514-401B-82B8-D21339400FD4}"/>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3962E54D-8322-4A4F-BD82-833EDD525E18}"/>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3236AD7E-B411-4054-A9A4-2D03D2579A1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066800" y="1013853"/>
            <a:ext cx="101346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اللّهُمَّ إنَّا نَرْغَبُ إلَيْكَ فِي دَوْلَةٍ كَرِيمَةٍ</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612900" y="2504514"/>
            <a:ext cx="8686800" cy="1752600"/>
          </a:xfrm>
        </p:spPr>
        <p:txBody>
          <a:bodyPr/>
          <a:lstStyle/>
          <a:p>
            <a:pPr marL="342900" indent="-342900" eaLnBrk="1" hangingPunct="1">
              <a:defRPr/>
            </a:pPr>
            <a:r>
              <a:rPr lang="en-US" sz="2800" kern="1200" dirty="0">
                <a:ea typeface="MS Mincho" pitchFamily="49" charset="-128"/>
              </a:rPr>
              <a:t>O </a:t>
            </a:r>
            <a:r>
              <a:rPr lang="en-US" sz="2800" kern="1200" dirty="0" err="1">
                <a:ea typeface="MS Mincho" pitchFamily="49" charset="-128"/>
              </a:rPr>
              <a:t>Allāh</a:t>
            </a:r>
            <a:r>
              <a:rPr lang="en-US" sz="2800" kern="1200" dirty="0">
                <a:ea typeface="MS Mincho" pitchFamily="49" charset="-128"/>
              </a:rPr>
              <a:t>: we ardently desire that You confer upon us a respectful government</a:t>
            </a:r>
          </a:p>
        </p:txBody>
      </p:sp>
      <p:sp>
        <p:nvSpPr>
          <p:cNvPr id="179204"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allahumma inna narghabu ilayka fi dawlatin karimah</a:t>
            </a:r>
          </a:p>
        </p:txBody>
      </p:sp>
      <p:sp>
        <p:nvSpPr>
          <p:cNvPr id="179205"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اے معبود! ہم ایسی برکت والی حکومت کی خاطر تیری طرف رغبت رکھتے ہیں</a:t>
            </a:r>
            <a:endParaRPr lang="en-US" sz="4000" dirty="0">
              <a:solidFill>
                <a:srgbClr val="000066"/>
              </a:solidFill>
              <a:latin typeface="Alvi Nastaleeq" pitchFamily="2" charset="-78"/>
              <a:cs typeface="Alvi Nastaleeq" pitchFamily="2" charset="-78"/>
            </a:endParaRPr>
          </a:p>
        </p:txBody>
      </p:sp>
      <p:sp>
        <p:nvSpPr>
          <p:cNvPr id="179206"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ऐ माबूद! </a:t>
            </a:r>
            <a:r>
              <a:rPr lang="hi-IN" sz="2400" dirty="0">
                <a:solidFill>
                  <a:srgbClr val="000066"/>
                </a:solidFill>
              </a:rPr>
              <a:t>हम ऐसी बरकत वाली हुकूमत की ख़ातिर तेरी तरफ रगबत रखते हैं </a:t>
            </a:r>
            <a:endParaRPr lang="en-US" sz="2400" dirty="0">
              <a:solidFill>
                <a:srgbClr val="000066"/>
              </a:solidFill>
            </a:endParaRPr>
          </a:p>
        </p:txBody>
      </p:sp>
      <p:sp>
        <p:nvSpPr>
          <p:cNvPr id="17920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79208"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0940EE01-2CA0-44C8-9D8F-BD4439D33DA8}"/>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44E2993C-4284-40F1-928E-092B39F3B20E}"/>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71A88BFB-38A1-4FDA-A65D-4BD19BF31F6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066800" y="1055688"/>
            <a:ext cx="100584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تُعِزُّ بِهَا الإسْلامَ وَأَهْلَهُ</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525713"/>
            <a:ext cx="8686800" cy="1752600"/>
          </a:xfrm>
        </p:spPr>
        <p:txBody>
          <a:bodyPr/>
          <a:lstStyle/>
          <a:p>
            <a:pPr marL="342900" indent="-342900" eaLnBrk="1" hangingPunct="1">
              <a:defRPr/>
            </a:pPr>
            <a:r>
              <a:rPr lang="en-US" sz="2800" kern="1200" dirty="0">
                <a:ea typeface="MS Mincho" pitchFamily="49" charset="-128"/>
              </a:rPr>
              <a:t>Through which You may reactivate Islam and stimulate its followers,</a:t>
            </a:r>
          </a:p>
        </p:txBody>
      </p:sp>
      <p:sp>
        <p:nvSpPr>
          <p:cNvPr id="180228"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tu’izzu bihal-islama wa-ahlah</a:t>
            </a:r>
          </a:p>
        </p:txBody>
      </p:sp>
      <p:sp>
        <p:nvSpPr>
          <p:cNvPr id="180229"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جس سے تو اسلام و اہل اسلام کو قوت دے اور</a:t>
            </a:r>
            <a:r>
              <a:rPr lang="en-US" sz="4000" dirty="0">
                <a:solidFill>
                  <a:srgbClr val="000066"/>
                </a:solidFill>
                <a:latin typeface="Alvi Nastaleeq" pitchFamily="2" charset="-78"/>
                <a:cs typeface="Alvi Nastaleeq" pitchFamily="2" charset="-78"/>
              </a:rPr>
              <a:t> </a:t>
            </a:r>
            <a:r>
              <a:rPr lang="ar-SA" sz="4000" dirty="0">
                <a:solidFill>
                  <a:srgbClr val="000066"/>
                </a:solidFill>
                <a:latin typeface="Alvi Nastaleeq" pitchFamily="2" charset="-78"/>
                <a:cs typeface="Alvi Nastaleeq" pitchFamily="2" charset="-78"/>
              </a:rPr>
              <a:t>نفاق و</a:t>
            </a:r>
            <a:endParaRPr lang="en-US" sz="4000" dirty="0">
              <a:solidFill>
                <a:srgbClr val="000066"/>
              </a:solidFill>
              <a:latin typeface="Alvi Nastaleeq" pitchFamily="2" charset="-78"/>
              <a:cs typeface="Alvi Nastaleeq" pitchFamily="2" charset="-78"/>
            </a:endParaRPr>
          </a:p>
        </p:txBody>
      </p:sp>
      <p:sp>
        <p:nvSpPr>
          <p:cNvPr id="180230"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जिस से तू इस्लाम और अहले-इस्लाम को क़ुव्वत दे और नेफ़ाक़ और </a:t>
            </a:r>
            <a:endParaRPr lang="en-US" sz="2400" dirty="0">
              <a:solidFill>
                <a:srgbClr val="000066"/>
              </a:solidFill>
            </a:endParaRPr>
          </a:p>
        </p:txBody>
      </p:sp>
      <p:sp>
        <p:nvSpPr>
          <p:cNvPr id="18023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80232"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863EA11F-C11E-4BC1-9E9E-0629994AFFB6}"/>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F09D8DA0-04BA-4004-B3AE-5E4872A8AA2E}"/>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0FB6647B-5EAD-4321-A449-595C9F2A37B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0" y="1240864"/>
            <a:ext cx="10668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وَتُذِلُّ بِهَا النِّفَاقَ وَأَهْلَهُ</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828800" y="2435227"/>
            <a:ext cx="8686800" cy="1752600"/>
          </a:xfrm>
        </p:spPr>
        <p:txBody>
          <a:bodyPr/>
          <a:lstStyle/>
          <a:p>
            <a:pPr marL="342900" indent="-342900" eaLnBrk="1" hangingPunct="1">
              <a:defRPr/>
            </a:pPr>
            <a:r>
              <a:rPr lang="en-US" sz="2800" kern="1200" dirty="0">
                <a:ea typeface="MS Mincho" pitchFamily="49" charset="-128"/>
              </a:rPr>
              <a:t>and humble and humiliate the imposters and their double-dealing shams,</a:t>
            </a:r>
          </a:p>
        </p:txBody>
      </p:sp>
      <p:sp>
        <p:nvSpPr>
          <p:cNvPr id="181252"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watudhillu bihan-nifaqa wa-ahlah</a:t>
            </a:r>
          </a:p>
        </p:txBody>
      </p:sp>
      <p:sp>
        <p:nvSpPr>
          <p:cNvPr id="181253" name="Rectangle 15"/>
          <p:cNvSpPr>
            <a:spLocks noChangeArrowheads="1"/>
          </p:cNvSpPr>
          <p:nvPr/>
        </p:nvSpPr>
        <p:spPr bwMode="auto">
          <a:xfrm>
            <a:off x="1828800" y="3905252"/>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اہل نفاق کو ذلیل کرے اور اس حکومت میں ہمیں اپنی اطاعت کیطرف بلانے والے</a:t>
            </a:r>
            <a:endParaRPr lang="en-US" sz="4000" dirty="0">
              <a:solidFill>
                <a:srgbClr val="000066"/>
              </a:solidFill>
              <a:latin typeface="Alvi Nastaleeq" pitchFamily="2" charset="-78"/>
              <a:cs typeface="Alvi Nastaleeq" pitchFamily="2" charset="-78"/>
            </a:endParaRPr>
          </a:p>
        </p:txBody>
      </p:sp>
      <p:sp>
        <p:nvSpPr>
          <p:cNvPr id="181254"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अहले नेफ़ाक़ को ज़लील करे और इस की हुकूमत में हमें अपनी इता-अत के तरफ बुलाने वाले </a:t>
            </a:r>
            <a:endParaRPr lang="en-US" sz="2400" dirty="0">
              <a:solidFill>
                <a:srgbClr val="000066"/>
              </a:solidFill>
            </a:endParaRPr>
          </a:p>
        </p:txBody>
      </p:sp>
      <p:sp>
        <p:nvSpPr>
          <p:cNvPr id="18125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81256"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F06F88E6-61A3-45AF-AE77-342085D918B8}"/>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478CF3D1-9CF6-42AB-B109-6D07587B009F}"/>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21ECDF82-EF0F-42D6-94F8-E89C65FF0A7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7200" y="1003301"/>
            <a:ext cx="11429999"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وَتَجْعَلُنَا فِيهَا مِنَ الدُّعَاةِ إلَى طَاعَتِكَ وَالْقَادَةِ إلَى سَبِيلِكَ</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and include us among those who invite people to the obedience to You and lead them to Your approved path,</a:t>
            </a:r>
          </a:p>
        </p:txBody>
      </p:sp>
      <p:sp>
        <p:nvSpPr>
          <p:cNvPr id="182276"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wataj-‘aluna fiha minad-du’ati ila ta’atika wal-qadati ila sabilik</a:t>
            </a:r>
          </a:p>
        </p:txBody>
      </p:sp>
      <p:sp>
        <p:nvSpPr>
          <p:cNvPr id="182277"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اور اپنے راستے کیطرف رہنمائیکرنے والے قرار دے</a:t>
            </a:r>
            <a:endParaRPr lang="en-US" sz="4000" dirty="0">
              <a:solidFill>
                <a:srgbClr val="000066"/>
              </a:solidFill>
              <a:latin typeface="Alvi Nastaleeq" pitchFamily="2" charset="-78"/>
              <a:cs typeface="Alvi Nastaleeq" pitchFamily="2" charset="-78"/>
            </a:endParaRPr>
          </a:p>
        </p:txBody>
      </p:sp>
      <p:sp>
        <p:nvSpPr>
          <p:cNvPr id="182278"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और अपने रास्ते के तरफ रहनुमाई करने वाले करार दे</a:t>
            </a:r>
            <a:endParaRPr lang="en-US" sz="2400" dirty="0">
              <a:solidFill>
                <a:srgbClr val="000066"/>
              </a:solidFill>
            </a:endParaRPr>
          </a:p>
        </p:txBody>
      </p:sp>
      <p:sp>
        <p:nvSpPr>
          <p:cNvPr id="18227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82280"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CE7172D2-380F-4FDA-8E39-5909FB3273FF}"/>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15EC0407-C302-46E3-AF32-82A788AD23EC}"/>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3F59D2FF-CEDC-4524-8B05-90763728D73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676400" y="1033464"/>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وَتَرْزُقُنَا بِهَا كَرَامَةَ الدُّنْيَا وَالآخِرَةِ.</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and give us the good of this world and the world to  come.</a:t>
            </a:r>
          </a:p>
        </p:txBody>
      </p:sp>
      <p:sp>
        <p:nvSpPr>
          <p:cNvPr id="183300"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watarzuquna biha karamatad-dunya wal-akhirah</a:t>
            </a:r>
          </a:p>
        </p:txBody>
      </p:sp>
      <p:sp>
        <p:nvSpPr>
          <p:cNvPr id="183301"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اور اس کے ذریعے ہمیں دنیا و آخرت کی عزت دے</a:t>
            </a:r>
            <a:endParaRPr lang="en-US" sz="4000" dirty="0">
              <a:solidFill>
                <a:srgbClr val="000066"/>
              </a:solidFill>
              <a:latin typeface="Alvi Nastaleeq" pitchFamily="2" charset="-78"/>
              <a:cs typeface="Alvi Nastaleeq" pitchFamily="2" charset="-78"/>
            </a:endParaRPr>
          </a:p>
        </p:txBody>
      </p:sp>
      <p:sp>
        <p:nvSpPr>
          <p:cNvPr id="183302"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और इस के ज़रिये हमें दुनिया और आखिरत की इज्ज़त दे,</a:t>
            </a:r>
            <a:endParaRPr lang="en-US" sz="2400" dirty="0">
              <a:solidFill>
                <a:srgbClr val="000066"/>
              </a:solidFill>
            </a:endParaRPr>
          </a:p>
        </p:txBody>
      </p:sp>
      <p:sp>
        <p:nvSpPr>
          <p:cNvPr id="18330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83304"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83765F96-1709-4DB3-97E3-7913C1049CF9}"/>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7DC2C97C-8DED-46EE-89E6-9CBC100B9A95}"/>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9329B1AA-9180-438D-AD88-3496FDB26D1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905000" y="1003301"/>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اللّهُمَّ مَا عَرَّفْتَنَا مِنَ الْحَقِّ فَحَمِّلْنَاهُ</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O </a:t>
            </a:r>
            <a:r>
              <a:rPr lang="en-US" sz="2800" kern="1200" dirty="0" err="1">
                <a:ea typeface="MS Mincho" pitchFamily="49" charset="-128"/>
              </a:rPr>
              <a:t>Allāh</a:t>
            </a:r>
            <a:r>
              <a:rPr lang="en-US" sz="2800" kern="1200" dirty="0">
                <a:ea typeface="MS Mincho" pitchFamily="49" charset="-128"/>
              </a:rPr>
              <a:t>: let us bear out and hold up that which You make known to us as the truth,</a:t>
            </a:r>
          </a:p>
        </p:txBody>
      </p:sp>
      <p:sp>
        <p:nvSpPr>
          <p:cNvPr id="184324"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allahumma ma ‘arraftana minal-haqqi fahammilnah</a:t>
            </a:r>
          </a:p>
        </p:txBody>
      </p:sp>
      <p:sp>
        <p:nvSpPr>
          <p:cNvPr id="184325"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اے معبود! جس حق کی  تو نے ہمیں معرفت کرائی اسکے تحمل کی توفیق دے</a:t>
            </a:r>
            <a:endParaRPr lang="en-US" sz="4000" dirty="0">
              <a:solidFill>
                <a:srgbClr val="000066"/>
              </a:solidFill>
              <a:latin typeface="Alvi Nastaleeq" pitchFamily="2" charset="-78"/>
              <a:cs typeface="Alvi Nastaleeq" pitchFamily="2" charset="-78"/>
            </a:endParaRPr>
          </a:p>
        </p:txBody>
      </p:sp>
      <p:sp>
        <p:nvSpPr>
          <p:cNvPr id="184326"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ऐ माबूद! जिस हक़ की तू ने हमें मारेफ़त कराई इस के तहम्मुल की तौफीक दे </a:t>
            </a:r>
            <a:endParaRPr lang="en-US" sz="2400" dirty="0">
              <a:solidFill>
                <a:srgbClr val="000066"/>
              </a:solidFill>
            </a:endParaRPr>
          </a:p>
        </p:txBody>
      </p:sp>
      <p:sp>
        <p:nvSpPr>
          <p:cNvPr id="18432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84328"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9858EA71-FF2B-43BD-BEB2-54E248A5583C}"/>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32070319-BC0C-4DBE-AE86-8B6F2B15FB05}"/>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F7613A56-C033-4D4E-9E24-CE893906593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14500" y="1131888"/>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وَحَلْقَةِ بَلاءٍ قَدْ فَكَكْتَهَا؟</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828800" y="2601913"/>
            <a:ext cx="8686800" cy="1752600"/>
          </a:xfrm>
        </p:spPr>
        <p:txBody>
          <a:bodyPr/>
          <a:lstStyle/>
          <a:p>
            <a:pPr marL="342900" indent="-342900" eaLnBrk="1" hangingPunct="1">
              <a:defRPr/>
            </a:pPr>
            <a:r>
              <a:rPr lang="en-US" sz="2800" kern="1200" dirty="0">
                <a:ea typeface="MS Mincho" pitchFamily="49" charset="-128"/>
              </a:rPr>
              <a:t>And You have unlocked so many of rings of misfortunes (in which I was detained).</a:t>
            </a:r>
          </a:p>
        </p:txBody>
      </p:sp>
      <p:sp>
        <p:nvSpPr>
          <p:cNvPr id="19460"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wahalaqati bala`in qad fakaktaha</a:t>
            </a:r>
          </a:p>
        </p:txBody>
      </p:sp>
      <p:sp>
        <p:nvSpPr>
          <p:cNvPr id="19461"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a:solidFill>
                  <a:srgbClr val="000066"/>
                </a:solidFill>
                <a:latin typeface="Alvi Nastaleeq" pitchFamily="2" charset="-78"/>
                <a:cs typeface="Alvi Nastaleeq" pitchFamily="2" charset="-78"/>
              </a:rPr>
              <a:t>اور بلاؤں کے گھیرے کو توڑا</a:t>
            </a:r>
            <a:r>
              <a:rPr lang="en-US" sz="4000" dirty="0">
                <a:solidFill>
                  <a:srgbClr val="000066"/>
                </a:solidFill>
                <a:latin typeface="Alvi Nastaleeq" pitchFamily="2" charset="-78"/>
                <a:cs typeface="Alvi Nastaleeq" pitchFamily="2" charset="-78"/>
              </a:rPr>
              <a:t> </a:t>
            </a:r>
            <a:r>
              <a:rPr lang="ar-AE" sz="4000" dirty="0">
                <a:solidFill>
                  <a:srgbClr val="000066"/>
                </a:solidFill>
                <a:latin typeface="Alvi Nastaleeq" pitchFamily="2" charset="-78"/>
                <a:cs typeface="Alvi Nastaleeq" pitchFamily="2" charset="-78"/>
              </a:rPr>
              <a:t>اور رہائی دی  </a:t>
            </a:r>
            <a:endParaRPr lang="en-US" sz="4000" dirty="0">
              <a:solidFill>
                <a:srgbClr val="000066"/>
              </a:solidFill>
              <a:latin typeface="Alvi Nastaleeq" pitchFamily="2" charset="-78"/>
              <a:cs typeface="Alvi Nastaleeq" pitchFamily="2" charset="-78"/>
            </a:endParaRPr>
          </a:p>
        </p:txBody>
      </p:sp>
      <p:sp>
        <p:nvSpPr>
          <p:cNvPr id="19462"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और बलाओं के घेरे को तोड़ा और रिहाई दी, </a:t>
            </a:r>
            <a:endParaRPr lang="en-US" sz="2400" dirty="0">
              <a:solidFill>
                <a:srgbClr val="000066"/>
              </a:solidFill>
            </a:endParaRPr>
          </a:p>
        </p:txBody>
      </p:sp>
      <p:sp>
        <p:nvSpPr>
          <p:cNvPr id="1946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9464"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39BE80D8-DC93-4A59-9A7B-9523B89C1AC0}"/>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B5D8B4DA-F9D5-458F-A0B0-A1ACC15EB652}"/>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80579B66-87C6-4482-8826-E8FAA5FF468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352550" y="1212849"/>
            <a:ext cx="94869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وَمَا قَصُرْنَا عَنْهُ فَبَلِّغْنَاهُ.</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676400" y="2627312"/>
            <a:ext cx="8686800" cy="1752600"/>
          </a:xfrm>
        </p:spPr>
        <p:txBody>
          <a:bodyPr/>
          <a:lstStyle/>
          <a:p>
            <a:pPr marL="342900" indent="-342900" eaLnBrk="1" hangingPunct="1">
              <a:defRPr/>
            </a:pPr>
            <a:r>
              <a:rPr lang="en-US" sz="2800" kern="1200" dirty="0">
                <a:ea typeface="MS Mincho" pitchFamily="49" charset="-128"/>
              </a:rPr>
              <a:t>and let us be fully aware of that which we fall short of doing.</a:t>
            </a:r>
          </a:p>
        </p:txBody>
      </p:sp>
      <p:sp>
        <p:nvSpPr>
          <p:cNvPr id="185348"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wama qasurna ‘anhu faballighnah</a:t>
            </a:r>
          </a:p>
        </p:txBody>
      </p:sp>
      <p:sp>
        <p:nvSpPr>
          <p:cNvPr id="185349"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اور جس سے ہم قاصر رہے اس تک پہنچادے</a:t>
            </a:r>
            <a:endParaRPr lang="en-US" sz="4000" dirty="0">
              <a:solidFill>
                <a:srgbClr val="000066"/>
              </a:solidFill>
              <a:latin typeface="Alvi Nastaleeq" pitchFamily="2" charset="-78"/>
              <a:cs typeface="Alvi Nastaleeq" pitchFamily="2" charset="-78"/>
            </a:endParaRPr>
          </a:p>
        </p:txBody>
      </p:sp>
      <p:sp>
        <p:nvSpPr>
          <p:cNvPr id="185350"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और जिस से हम क़ासिर रहे इस तक पहुंचा दे, </a:t>
            </a:r>
            <a:endParaRPr lang="en-US" sz="2400" dirty="0">
              <a:solidFill>
                <a:srgbClr val="000066"/>
              </a:solidFill>
            </a:endParaRPr>
          </a:p>
        </p:txBody>
      </p:sp>
      <p:sp>
        <p:nvSpPr>
          <p:cNvPr id="18535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85352"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9C976EBA-74DF-4067-BA09-5758F273F75C}"/>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242F8BC8-553F-4601-BD1F-42AAB7A66A5A}"/>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345DEEF3-2175-4DEF-98BD-1C380DB2784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1177361"/>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اللّهُمَّ الْمُمْ بِه شَعَثَنَا</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14500" y="2728914"/>
            <a:ext cx="8686800" cy="1752600"/>
          </a:xfrm>
        </p:spPr>
        <p:txBody>
          <a:bodyPr/>
          <a:lstStyle/>
          <a:p>
            <a:pPr marL="342900" indent="-342900" eaLnBrk="1" hangingPunct="1">
              <a:defRPr/>
            </a:pPr>
            <a:r>
              <a:rPr lang="en-US" sz="2800" kern="1200" dirty="0">
                <a:ea typeface="MS Mincho" pitchFamily="49" charset="-128"/>
              </a:rPr>
              <a:t>O </a:t>
            </a:r>
            <a:r>
              <a:rPr lang="en-US" sz="2800" kern="1200" dirty="0" err="1">
                <a:ea typeface="MS Mincho" pitchFamily="49" charset="-128"/>
              </a:rPr>
              <a:t>Allāh</a:t>
            </a:r>
            <a:r>
              <a:rPr lang="en-US" sz="2800" kern="1200" dirty="0">
                <a:ea typeface="MS Mincho" pitchFamily="49" charset="-128"/>
              </a:rPr>
              <a:t>: through him, set in order our disorder;</a:t>
            </a:r>
          </a:p>
        </p:txBody>
      </p:sp>
      <p:sp>
        <p:nvSpPr>
          <p:cNvPr id="186372"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allahummal-mum bihi sha’athana</a:t>
            </a:r>
          </a:p>
        </p:txBody>
      </p:sp>
      <p:sp>
        <p:nvSpPr>
          <p:cNvPr id="186373"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اے معبود اسکے ذریعے ہم بکھروں کو جمع کردے</a:t>
            </a:r>
            <a:endParaRPr lang="en-US" sz="4000" dirty="0">
              <a:solidFill>
                <a:srgbClr val="000066"/>
              </a:solidFill>
              <a:latin typeface="Alvi Nastaleeq" pitchFamily="2" charset="-78"/>
              <a:cs typeface="Alvi Nastaleeq" pitchFamily="2" charset="-78"/>
            </a:endParaRPr>
          </a:p>
        </p:txBody>
      </p:sp>
      <p:sp>
        <p:nvSpPr>
          <p:cNvPr id="186374"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अ माबूद! इस के ज़रिये हम बिखरों को जमा कर दे, </a:t>
            </a:r>
            <a:endParaRPr lang="en-US" sz="2400" dirty="0">
              <a:solidFill>
                <a:srgbClr val="000066"/>
              </a:solidFill>
            </a:endParaRPr>
          </a:p>
        </p:txBody>
      </p:sp>
      <p:sp>
        <p:nvSpPr>
          <p:cNvPr id="18637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86376"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1263B456-E4F6-4880-89BD-F6D9C727BCB5}"/>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45451901-BB86-46D5-AC28-A2905266970F}"/>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0C2ADA35-8877-4567-8C33-EDB7ECDC71D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14500" y="1283159"/>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وَاشْعَبْ بِهِ صَدْعَنَا</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841500" y="2805113"/>
            <a:ext cx="8686800" cy="1752600"/>
          </a:xfrm>
        </p:spPr>
        <p:txBody>
          <a:bodyPr/>
          <a:lstStyle/>
          <a:p>
            <a:pPr marL="342900" indent="-342900" eaLnBrk="1" hangingPunct="1">
              <a:defRPr/>
            </a:pPr>
            <a:r>
              <a:rPr lang="en-US" sz="2800" kern="1200" dirty="0">
                <a:ea typeface="MS Mincho" pitchFamily="49" charset="-128"/>
              </a:rPr>
              <a:t>gather and unite our flock;</a:t>
            </a:r>
          </a:p>
        </p:txBody>
      </p:sp>
      <p:sp>
        <p:nvSpPr>
          <p:cNvPr id="187396"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sv-SE" sz="2400" i="1" dirty="0">
                <a:solidFill>
                  <a:srgbClr val="000066"/>
                </a:solidFill>
                <a:ea typeface="MS Mincho" pitchFamily="49" charset="-128"/>
              </a:rPr>
              <a:t>wash-‘ib bihi sad-‘ana</a:t>
            </a:r>
            <a:endParaRPr lang="fi-FI" sz="2400" i="1" dirty="0">
              <a:solidFill>
                <a:srgbClr val="000066"/>
              </a:solidFill>
              <a:ea typeface="MS Mincho" pitchFamily="49" charset="-128"/>
            </a:endParaRPr>
          </a:p>
        </p:txBody>
      </p:sp>
      <p:sp>
        <p:nvSpPr>
          <p:cNvPr id="187397"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اسکے ذریعے ہمارے جھگڑے ختم کر</a:t>
            </a:r>
            <a:endParaRPr lang="en-US" sz="4000" dirty="0">
              <a:solidFill>
                <a:srgbClr val="000066"/>
              </a:solidFill>
              <a:latin typeface="Alvi Nastaleeq" pitchFamily="2" charset="-78"/>
              <a:cs typeface="Alvi Nastaleeq" pitchFamily="2" charset="-78"/>
            </a:endParaRPr>
          </a:p>
        </p:txBody>
      </p:sp>
      <p:sp>
        <p:nvSpPr>
          <p:cNvPr id="187398"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इस के ज़रिये हमारे झगड़े ख़तम कर</a:t>
            </a:r>
            <a:endParaRPr lang="en-US" sz="2400" dirty="0">
              <a:solidFill>
                <a:srgbClr val="000066"/>
              </a:solidFill>
            </a:endParaRPr>
          </a:p>
        </p:txBody>
      </p:sp>
      <p:sp>
        <p:nvSpPr>
          <p:cNvPr id="18739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87400"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B894F93A-AA89-415C-958C-BEC4F6C06392}"/>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562ADB29-7055-47E4-B5CE-86C6C26EE2C6}"/>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52708702-38DE-4D71-8BE7-AE5ED910691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828800" y="1220790"/>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وَارْتُقْ بِهِ فَتْقَنَا</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828800" y="2819400"/>
            <a:ext cx="8686800" cy="1752600"/>
          </a:xfrm>
        </p:spPr>
        <p:txBody>
          <a:bodyPr/>
          <a:lstStyle/>
          <a:p>
            <a:pPr marL="342900" indent="-342900" eaLnBrk="1" hangingPunct="1">
              <a:defRPr/>
            </a:pPr>
            <a:r>
              <a:rPr lang="en-US" sz="2800" kern="1200" dirty="0">
                <a:ea typeface="MS Mincho" pitchFamily="49" charset="-128"/>
              </a:rPr>
              <a:t>stitch together our ripped open separation;</a:t>
            </a:r>
          </a:p>
        </p:txBody>
      </p:sp>
      <p:sp>
        <p:nvSpPr>
          <p:cNvPr id="188420"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wartuq bihi fatqana</a:t>
            </a:r>
          </a:p>
        </p:txBody>
      </p:sp>
      <p:sp>
        <p:nvSpPr>
          <p:cNvPr id="188421"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اور ہماری پریشانی دور فرما</a:t>
            </a:r>
            <a:endParaRPr lang="en-US" sz="4000" dirty="0">
              <a:solidFill>
                <a:srgbClr val="000066"/>
              </a:solidFill>
              <a:latin typeface="Alvi Nastaleeq" pitchFamily="2" charset="-78"/>
              <a:cs typeface="Alvi Nastaleeq" pitchFamily="2" charset="-78"/>
            </a:endParaRPr>
          </a:p>
        </p:txBody>
      </p:sp>
      <p:sp>
        <p:nvSpPr>
          <p:cNvPr id="188422"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और हमारी परेशानी दूर फर्मा, </a:t>
            </a:r>
            <a:endParaRPr lang="en-US" sz="2400" dirty="0">
              <a:solidFill>
                <a:srgbClr val="000066"/>
              </a:solidFill>
            </a:endParaRPr>
          </a:p>
        </p:txBody>
      </p:sp>
      <p:sp>
        <p:nvSpPr>
          <p:cNvPr id="18842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88424"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C02638BD-BADE-487F-B5D2-8DD4FF199869}"/>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DAA3751D-2B7C-4052-9585-88F78B9EA887}"/>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3CF3D9A0-92CB-4BF7-99EF-98A001E471F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676400" y="1344100"/>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وَكَثِّرْ بِهِ قِلَّتَنَا</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90700" y="2857450"/>
            <a:ext cx="8686800" cy="1752600"/>
          </a:xfrm>
        </p:spPr>
        <p:txBody>
          <a:bodyPr/>
          <a:lstStyle/>
          <a:p>
            <a:pPr marL="342900" indent="-342900" eaLnBrk="1" hangingPunct="1">
              <a:defRPr/>
            </a:pPr>
            <a:r>
              <a:rPr lang="en-US" sz="2800" kern="1200" dirty="0">
                <a:ea typeface="MS Mincho" pitchFamily="49" charset="-128"/>
              </a:rPr>
              <a:t>turn our want and poverty into enough,</a:t>
            </a:r>
          </a:p>
        </p:txBody>
      </p:sp>
      <p:sp>
        <p:nvSpPr>
          <p:cNvPr id="189444"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wakaththir bihi qillatana</a:t>
            </a:r>
          </a:p>
        </p:txBody>
      </p:sp>
      <p:sp>
        <p:nvSpPr>
          <p:cNvPr id="189445"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اسکے ذریعے ہماری قلت کوکثرت</a:t>
            </a:r>
            <a:endParaRPr lang="en-US" sz="4000" dirty="0">
              <a:solidFill>
                <a:srgbClr val="000066"/>
              </a:solidFill>
              <a:latin typeface="Alvi Nastaleeq" pitchFamily="2" charset="-78"/>
              <a:cs typeface="Alvi Nastaleeq" pitchFamily="2" charset="-78"/>
            </a:endParaRPr>
          </a:p>
        </p:txBody>
      </p:sp>
      <p:sp>
        <p:nvSpPr>
          <p:cNvPr id="189446"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इसके ज़रिये हमारी क़िल्लत को कसरत </a:t>
            </a:r>
            <a:endParaRPr lang="en-US" sz="2400" dirty="0">
              <a:solidFill>
                <a:srgbClr val="000066"/>
              </a:solidFill>
            </a:endParaRPr>
          </a:p>
        </p:txBody>
      </p:sp>
      <p:sp>
        <p:nvSpPr>
          <p:cNvPr id="18944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89448"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7470FA12-D9E0-4CF2-B1D7-48A4E0370852}"/>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F6D68FFC-7FB6-4182-944F-CBFB07881E16}"/>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14AA25FF-8E08-4CFC-98A4-ACB3C3F94FE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1177361"/>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وَأَعْزِزْ بِهِ ذِلَّتَنَا</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810900"/>
            <a:ext cx="8686800" cy="1752600"/>
          </a:xfrm>
        </p:spPr>
        <p:txBody>
          <a:bodyPr/>
          <a:lstStyle/>
          <a:p>
            <a:pPr marL="342900" indent="-342900" eaLnBrk="1" hangingPunct="1">
              <a:defRPr/>
            </a:pPr>
            <a:r>
              <a:rPr lang="en-US" sz="2800" kern="1200" dirty="0">
                <a:ea typeface="MS Mincho" pitchFamily="49" charset="-128"/>
              </a:rPr>
              <a:t>lift us up from our degradation;</a:t>
            </a:r>
          </a:p>
        </p:txBody>
      </p:sp>
      <p:sp>
        <p:nvSpPr>
          <p:cNvPr id="190468"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wa-a’ziz bihi dhillatana</a:t>
            </a:r>
          </a:p>
        </p:txBody>
      </p:sp>
      <p:sp>
        <p:nvSpPr>
          <p:cNvPr id="190469"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اور ذلت کو عزت میں بدل دے</a:t>
            </a:r>
            <a:endParaRPr lang="en-US" sz="4000" dirty="0">
              <a:solidFill>
                <a:srgbClr val="000066"/>
              </a:solidFill>
              <a:latin typeface="Alvi Nastaleeq" pitchFamily="2" charset="-78"/>
              <a:cs typeface="Alvi Nastaleeq" pitchFamily="2" charset="-78"/>
            </a:endParaRPr>
          </a:p>
        </p:txBody>
      </p:sp>
      <p:sp>
        <p:nvSpPr>
          <p:cNvPr id="190470"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और ज़िल्लत को इज्ज़त में बदल दे, </a:t>
            </a:r>
            <a:endParaRPr lang="en-US" sz="2400" dirty="0">
              <a:solidFill>
                <a:srgbClr val="000066"/>
              </a:solidFill>
            </a:endParaRPr>
          </a:p>
        </p:txBody>
      </p:sp>
      <p:sp>
        <p:nvSpPr>
          <p:cNvPr id="19047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90472"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3830F842-96C0-4DB1-958F-AEECC564753B}"/>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79153CD0-F762-4C13-BA7E-191E18885B50}"/>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B6A6DBC6-0062-460F-916D-397940B061A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298575" y="1271589"/>
            <a:ext cx="94869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وَأَغْنِ بِهِ عَائِلَنَا</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676400" y="2840037"/>
            <a:ext cx="8686800" cy="1752600"/>
          </a:xfrm>
        </p:spPr>
        <p:txBody>
          <a:bodyPr/>
          <a:lstStyle/>
          <a:p>
            <a:pPr marL="342900" indent="-342900" eaLnBrk="1" hangingPunct="1">
              <a:defRPr/>
            </a:pPr>
            <a:r>
              <a:rPr lang="en-US" sz="2800" kern="1200" dirty="0">
                <a:ea typeface="MS Mincho" pitchFamily="49" charset="-128"/>
              </a:rPr>
              <a:t>free us from our misery,</a:t>
            </a:r>
          </a:p>
        </p:txBody>
      </p:sp>
      <p:sp>
        <p:nvSpPr>
          <p:cNvPr id="191492"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wa-aghni bihi ‘a`ilana</a:t>
            </a:r>
          </a:p>
        </p:txBody>
      </p:sp>
      <p:sp>
        <p:nvSpPr>
          <p:cNvPr id="191493"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اسکے ذریعے ہمیں نادار سے تونگر بنا</a:t>
            </a:r>
            <a:endParaRPr lang="en-US" sz="4000" dirty="0">
              <a:solidFill>
                <a:srgbClr val="000066"/>
              </a:solidFill>
              <a:latin typeface="Alvi Nastaleeq" pitchFamily="2" charset="-78"/>
              <a:cs typeface="Alvi Nastaleeq" pitchFamily="2" charset="-78"/>
            </a:endParaRPr>
          </a:p>
        </p:txBody>
      </p:sp>
      <p:sp>
        <p:nvSpPr>
          <p:cNvPr id="191494"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इसके ज़रिये हमें नादार से तवंगर बना </a:t>
            </a:r>
            <a:endParaRPr lang="en-US" sz="2400" dirty="0">
              <a:solidFill>
                <a:srgbClr val="000066"/>
              </a:solidFill>
            </a:endParaRPr>
          </a:p>
        </p:txBody>
      </p:sp>
      <p:sp>
        <p:nvSpPr>
          <p:cNvPr id="19149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91496"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1536C21C-E160-4904-AC2A-B5E3717B18C5}"/>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5E67C06F-D745-4A20-8EDD-B86A033F866F}"/>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36A61EC4-30FD-4A5D-BBBC-4613E4C79F3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905000" y="1112557"/>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وَاقْضِ بِهِ عَنْ مُغْرَمِنَا</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689100" y="2690815"/>
            <a:ext cx="8686800" cy="1752600"/>
          </a:xfrm>
        </p:spPr>
        <p:txBody>
          <a:bodyPr/>
          <a:lstStyle/>
          <a:p>
            <a:pPr marL="342900" indent="-342900" eaLnBrk="1" hangingPunct="1">
              <a:defRPr/>
            </a:pPr>
            <a:r>
              <a:rPr lang="en-US" sz="2800" kern="1200" dirty="0">
                <a:ea typeface="MS Mincho" pitchFamily="49" charset="-128"/>
              </a:rPr>
              <a:t>pull us out from our debts,</a:t>
            </a:r>
          </a:p>
        </p:txBody>
      </p:sp>
      <p:sp>
        <p:nvSpPr>
          <p:cNvPr id="192516"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waqdi bihi ‘an mughramina</a:t>
            </a:r>
          </a:p>
        </p:txBody>
      </p:sp>
      <p:sp>
        <p:nvSpPr>
          <p:cNvPr id="192517"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اور ہمارے قرض ادا کر دے</a:t>
            </a:r>
            <a:endParaRPr lang="en-US" sz="4000" dirty="0">
              <a:solidFill>
                <a:srgbClr val="000066"/>
              </a:solidFill>
              <a:latin typeface="Alvi Nastaleeq" pitchFamily="2" charset="-78"/>
              <a:cs typeface="Alvi Nastaleeq" pitchFamily="2" charset="-78"/>
            </a:endParaRPr>
          </a:p>
        </p:txBody>
      </p:sp>
      <p:sp>
        <p:nvSpPr>
          <p:cNvPr id="192518"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और हमारे क़र्ज़ अदा कर दे, </a:t>
            </a:r>
            <a:endParaRPr lang="en-US" sz="2400" dirty="0">
              <a:solidFill>
                <a:srgbClr val="000066"/>
              </a:solidFill>
            </a:endParaRPr>
          </a:p>
        </p:txBody>
      </p:sp>
      <p:sp>
        <p:nvSpPr>
          <p:cNvPr id="19251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92520"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497ECABC-4E39-4E82-AE01-787DAC260EDE}"/>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FC123020-074E-443B-80C5-B920FFCE3899}"/>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88D5D9A2-FFCC-40E6-86F0-9105C99C0C8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39900" y="1091920"/>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وَاجْبُرْ بِهِ فَقْرَنَا</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803400" y="2803805"/>
            <a:ext cx="8686800" cy="1752600"/>
          </a:xfrm>
        </p:spPr>
        <p:txBody>
          <a:bodyPr/>
          <a:lstStyle/>
          <a:p>
            <a:pPr marL="342900" indent="-342900" eaLnBrk="1" hangingPunct="1">
              <a:defRPr/>
            </a:pPr>
            <a:r>
              <a:rPr lang="en-US" sz="2800" kern="1200" dirty="0">
                <a:ea typeface="MS Mincho" pitchFamily="49" charset="-128"/>
              </a:rPr>
              <a:t>Set up our poverty</a:t>
            </a:r>
          </a:p>
        </p:txBody>
      </p:sp>
      <p:sp>
        <p:nvSpPr>
          <p:cNvPr id="193540"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wajbur bihi faqrana</a:t>
            </a:r>
          </a:p>
        </p:txBody>
      </p:sp>
      <p:sp>
        <p:nvSpPr>
          <p:cNvPr id="193541"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اسکے ذریعے ہمارا فقر دور فرما دے</a:t>
            </a:r>
            <a:endParaRPr lang="en-US" sz="4000" dirty="0">
              <a:solidFill>
                <a:srgbClr val="000066"/>
              </a:solidFill>
              <a:latin typeface="Alvi Nastaleeq" pitchFamily="2" charset="-78"/>
              <a:cs typeface="Alvi Nastaleeq" pitchFamily="2" charset="-78"/>
            </a:endParaRPr>
          </a:p>
        </p:txBody>
      </p:sp>
      <p:sp>
        <p:nvSpPr>
          <p:cNvPr id="193542"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इसके ज़रिये हमारा फ़क्र दूर फर्मा दे, </a:t>
            </a:r>
            <a:endParaRPr lang="en-US" sz="2400" dirty="0">
              <a:solidFill>
                <a:srgbClr val="000066"/>
              </a:solidFill>
            </a:endParaRPr>
          </a:p>
        </p:txBody>
      </p:sp>
      <p:sp>
        <p:nvSpPr>
          <p:cNvPr id="19354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93544"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D7985B3A-8E15-4DB8-8AA4-95CB7E0CBBD4}"/>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BD54CB13-80A2-413F-85EC-B591FBBF8A70}"/>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4F571B4C-31D3-4712-A0F2-CBC0C845971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14500" y="1093787"/>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وَسُدَّ بِهِ خَلَّتَنَا</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676400" y="2622550"/>
            <a:ext cx="8686800" cy="1752600"/>
          </a:xfrm>
        </p:spPr>
        <p:txBody>
          <a:bodyPr/>
          <a:lstStyle/>
          <a:p>
            <a:pPr marL="342900" indent="-342900" eaLnBrk="1" hangingPunct="1">
              <a:defRPr/>
            </a:pPr>
            <a:r>
              <a:rPr lang="en-US" sz="2800" kern="1200" dirty="0">
                <a:ea typeface="MS Mincho" pitchFamily="49" charset="-128"/>
              </a:rPr>
              <a:t>fill the gap created by confusion among us;</a:t>
            </a:r>
          </a:p>
        </p:txBody>
      </p:sp>
      <p:sp>
        <p:nvSpPr>
          <p:cNvPr id="194564"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wasudda bihi khallatana</a:t>
            </a:r>
          </a:p>
        </p:txBody>
      </p:sp>
      <p:sp>
        <p:nvSpPr>
          <p:cNvPr id="194565" name="Rectangle 15"/>
          <p:cNvSpPr>
            <a:spLocks noChangeArrowheads="1"/>
          </p:cNvSpPr>
          <p:nvPr/>
        </p:nvSpPr>
        <p:spPr bwMode="auto">
          <a:xfrm>
            <a:off x="1866900" y="3881436"/>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ہماری حاجتیں پوری کر دے</a:t>
            </a:r>
            <a:endParaRPr lang="en-US" sz="4000" dirty="0">
              <a:solidFill>
                <a:srgbClr val="000066"/>
              </a:solidFill>
              <a:latin typeface="Alvi Nastaleeq" pitchFamily="2" charset="-78"/>
              <a:cs typeface="Alvi Nastaleeq" pitchFamily="2" charset="-78"/>
            </a:endParaRPr>
          </a:p>
        </p:txBody>
      </p:sp>
      <p:sp>
        <p:nvSpPr>
          <p:cNvPr id="194566"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हमारी हाजतें पूरी कर दे, </a:t>
            </a:r>
            <a:endParaRPr lang="en-US" sz="2400" dirty="0">
              <a:solidFill>
                <a:srgbClr val="000066"/>
              </a:solidFill>
            </a:endParaRPr>
          </a:p>
        </p:txBody>
      </p:sp>
      <p:sp>
        <p:nvSpPr>
          <p:cNvPr id="19456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94568"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973EA75D-B6BF-4622-9F8E-558A7ED0B9E9}"/>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9B26E025-8EE1-4640-911F-C48832D3F051}"/>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09E3DA27-2D6D-46D6-9816-17544C463FF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1169938"/>
            <a:ext cx="12192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الْحَمْدُ لِلّهِ الَّذِي لَمْ يَتَّخِذْ صَاحِبَةً وَلا وَلَداً </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536700" y="2673301"/>
            <a:ext cx="9410700" cy="1752600"/>
          </a:xfrm>
        </p:spPr>
        <p:txBody>
          <a:bodyPr/>
          <a:lstStyle/>
          <a:p>
            <a:pPr marL="342900" indent="-342900" eaLnBrk="1" hangingPunct="1">
              <a:defRPr/>
            </a:pPr>
            <a:r>
              <a:rPr lang="en-US" sz="2800" kern="1200" dirty="0">
                <a:ea typeface="MS Mincho" pitchFamily="49" charset="-128"/>
              </a:rPr>
              <a:t>All praise be to </a:t>
            </a:r>
            <a:r>
              <a:rPr lang="en-US" sz="2800" kern="1200" dirty="0" err="1">
                <a:ea typeface="MS Mincho" pitchFamily="49" charset="-128"/>
              </a:rPr>
              <a:t>Allāh</a:t>
            </a:r>
            <a:r>
              <a:rPr lang="en-US" sz="2800" kern="1200" dirty="0">
                <a:ea typeface="MS Mincho" pitchFamily="49" charset="-128"/>
              </a:rPr>
              <a:t> Who has not betaken wife or son,</a:t>
            </a:r>
          </a:p>
        </p:txBody>
      </p:sp>
      <p:sp>
        <p:nvSpPr>
          <p:cNvPr id="20484"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al-hamdu lilllahil-ladhi lam yattakhidh sahibatan wa la walada</a:t>
            </a:r>
          </a:p>
        </p:txBody>
      </p:sp>
      <p:sp>
        <p:nvSpPr>
          <p:cNvPr id="20485" name="Rectangle 15"/>
          <p:cNvSpPr>
            <a:spLocks noChangeArrowheads="1"/>
          </p:cNvSpPr>
          <p:nvPr/>
        </p:nvSpPr>
        <p:spPr bwMode="auto">
          <a:xfrm>
            <a:off x="1828800" y="3851325"/>
            <a:ext cx="8534400" cy="366713"/>
          </a:xfrm>
          <a:prstGeom prst="rect">
            <a:avLst/>
          </a:prstGeom>
          <a:noFill/>
          <a:ln w="9525" algn="ctr">
            <a:noFill/>
            <a:miter lim="800000"/>
            <a:headEnd/>
            <a:tailEnd/>
          </a:ln>
        </p:spPr>
        <p:txBody>
          <a:bodyPr anchor="ctr"/>
          <a:lstStyle/>
          <a:p>
            <a:pPr algn="ctr" rtl="1"/>
            <a:r>
              <a:rPr lang="ar-AE" sz="4000">
                <a:solidFill>
                  <a:srgbClr val="000066"/>
                </a:solidFill>
                <a:latin typeface="Alvi Nastaleeq" pitchFamily="2" charset="-78"/>
                <a:cs typeface="Alvi Nastaleeq" pitchFamily="2" charset="-78"/>
              </a:rPr>
              <a:t>حمد اس الله کیلئے ہے جس نے نہ کسی کو اپنی زوجہ بنایا اور نہ کسی کواپنا بیٹا بنایا </a:t>
            </a:r>
            <a:r>
              <a:rPr lang="en-US" sz="4000" dirty="0">
                <a:solidFill>
                  <a:srgbClr val="000066"/>
                </a:solidFill>
                <a:latin typeface="Alvi Nastaleeq" pitchFamily="2" charset="-78"/>
                <a:cs typeface="Alvi Nastaleeq" pitchFamily="2" charset="-78"/>
              </a:rPr>
              <a:t> </a:t>
            </a:r>
          </a:p>
        </p:txBody>
      </p:sp>
      <p:sp>
        <p:nvSpPr>
          <p:cNvPr id="20486"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हमद इस अल्लाह के लिए है जिस ने न किसी को अपनी ज़ौजा (पत्नी) बनाया और न किसी को अपना बेटा बनाया </a:t>
            </a:r>
            <a:endParaRPr lang="en-US" sz="2400" dirty="0">
              <a:solidFill>
                <a:srgbClr val="000066"/>
              </a:solidFill>
            </a:endParaRPr>
          </a:p>
        </p:txBody>
      </p:sp>
      <p:sp>
        <p:nvSpPr>
          <p:cNvPr id="2048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20488"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A085A2D2-8FC4-49AA-9E8F-56A54C966F25}"/>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ACFD79EB-C95D-4E47-8C7D-879BAB7A34F6}"/>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EAF75A91-71D3-41B4-A536-9F8A72EBB23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27200" y="1033464"/>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وَيَسِّرْ بِهِ عُسْرَنَا</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90700" y="2690815"/>
            <a:ext cx="8686800" cy="1752600"/>
          </a:xfrm>
        </p:spPr>
        <p:txBody>
          <a:bodyPr/>
          <a:lstStyle/>
          <a:p>
            <a:pPr marL="342900" indent="-342900" eaLnBrk="1" hangingPunct="1">
              <a:defRPr/>
            </a:pPr>
            <a:r>
              <a:rPr lang="en-US" sz="2800" kern="1200" dirty="0">
                <a:ea typeface="MS Mincho" pitchFamily="49" charset="-128"/>
              </a:rPr>
              <a:t>let our difficulties be easy to deal with;</a:t>
            </a:r>
          </a:p>
        </p:txBody>
      </p:sp>
      <p:sp>
        <p:nvSpPr>
          <p:cNvPr id="195588"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wayassir bihi ‘usrana</a:t>
            </a:r>
          </a:p>
        </p:txBody>
      </p:sp>
      <p:sp>
        <p:nvSpPr>
          <p:cNvPr id="195589"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اور تنگی کو آسانی میں بدل دے</a:t>
            </a:r>
            <a:endParaRPr lang="en-US" sz="4000" dirty="0">
              <a:solidFill>
                <a:srgbClr val="000066"/>
              </a:solidFill>
              <a:latin typeface="Alvi Nastaleeq" pitchFamily="2" charset="-78"/>
              <a:cs typeface="Alvi Nastaleeq" pitchFamily="2" charset="-78"/>
            </a:endParaRPr>
          </a:p>
        </p:txBody>
      </p:sp>
      <p:sp>
        <p:nvSpPr>
          <p:cNvPr id="195590"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और टंगी को आसानी में बदल दे,</a:t>
            </a:r>
            <a:endParaRPr lang="en-US" sz="2400" dirty="0">
              <a:solidFill>
                <a:srgbClr val="000066"/>
              </a:solidFill>
            </a:endParaRPr>
          </a:p>
        </p:txBody>
      </p:sp>
      <p:sp>
        <p:nvSpPr>
          <p:cNvPr id="19559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95592"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B4F46EBB-4BBD-44F8-8D83-8CE4230D93F6}"/>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6C61ECC3-9F66-4B4F-AB6F-F12C6083AC38}"/>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EDFD8183-798B-46CC-BA7A-C95F0B10769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14500" y="1003301"/>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وَبَيِّضْ بِهِ وُجُوهَنَا</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728914"/>
            <a:ext cx="8686800" cy="1752600"/>
          </a:xfrm>
        </p:spPr>
        <p:txBody>
          <a:bodyPr/>
          <a:lstStyle/>
          <a:p>
            <a:pPr marL="342900" indent="-342900" eaLnBrk="1" hangingPunct="1">
              <a:defRPr/>
            </a:pPr>
            <a:r>
              <a:rPr lang="en-US" sz="2800" kern="1200" dirty="0">
                <a:ea typeface="MS Mincho" pitchFamily="49" charset="-128"/>
              </a:rPr>
              <a:t>refine our substance and style,</a:t>
            </a:r>
          </a:p>
        </p:txBody>
      </p:sp>
      <p:sp>
        <p:nvSpPr>
          <p:cNvPr id="196612"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wabayyid bihi wujuhana</a:t>
            </a:r>
          </a:p>
        </p:txBody>
      </p:sp>
      <p:sp>
        <p:nvSpPr>
          <p:cNvPr id="196613"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اس کے ذریعے ہمارے چہرے روشن کر</a:t>
            </a:r>
            <a:endParaRPr lang="en-US" sz="4000" dirty="0">
              <a:solidFill>
                <a:srgbClr val="000066"/>
              </a:solidFill>
              <a:latin typeface="Alvi Nastaleeq" pitchFamily="2" charset="-78"/>
              <a:cs typeface="Alvi Nastaleeq" pitchFamily="2" charset="-78"/>
            </a:endParaRPr>
          </a:p>
        </p:txBody>
      </p:sp>
      <p:sp>
        <p:nvSpPr>
          <p:cNvPr id="196614"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इसके ज़रिये हमारे चेहरे रौशन कर </a:t>
            </a:r>
            <a:endParaRPr lang="en-US" sz="2400" dirty="0">
              <a:solidFill>
                <a:srgbClr val="000066"/>
              </a:solidFill>
            </a:endParaRPr>
          </a:p>
        </p:txBody>
      </p:sp>
      <p:sp>
        <p:nvSpPr>
          <p:cNvPr id="19661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96616"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263D2F4D-2D9C-4D5E-B8FA-785A2E932643}"/>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6D877927-9E3A-461B-A1E7-94B87CF11647}"/>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8C9EB169-0B17-483D-AA0C-9B9320084AE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14500" y="1003301"/>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وَفُكَّ بِهِ أَسْرَنَا</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574800" y="2670175"/>
            <a:ext cx="8686800" cy="1752600"/>
          </a:xfrm>
        </p:spPr>
        <p:txBody>
          <a:bodyPr/>
          <a:lstStyle/>
          <a:p>
            <a:pPr marL="342900" indent="-342900" eaLnBrk="1" hangingPunct="1">
              <a:defRPr/>
            </a:pPr>
            <a:r>
              <a:rPr lang="en-US" sz="2800" kern="1200" dirty="0">
                <a:ea typeface="MS Mincho" pitchFamily="49" charset="-128"/>
              </a:rPr>
              <a:t>untie our ropes and straps;</a:t>
            </a:r>
          </a:p>
        </p:txBody>
      </p:sp>
      <p:sp>
        <p:nvSpPr>
          <p:cNvPr id="197636"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wafukka bihi asrana</a:t>
            </a:r>
          </a:p>
        </p:txBody>
      </p:sp>
      <p:sp>
        <p:nvSpPr>
          <p:cNvPr id="197637"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اور ہمارے قیدیوں کو رہائی دے</a:t>
            </a:r>
            <a:endParaRPr lang="en-US" sz="4000" dirty="0">
              <a:solidFill>
                <a:srgbClr val="000066"/>
              </a:solidFill>
              <a:latin typeface="Alvi Nastaleeq" pitchFamily="2" charset="-78"/>
              <a:cs typeface="Alvi Nastaleeq" pitchFamily="2" charset="-78"/>
            </a:endParaRPr>
          </a:p>
        </p:txBody>
      </p:sp>
      <p:sp>
        <p:nvSpPr>
          <p:cNvPr id="197638"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और हमारे कैदियों को रिहाई दे, </a:t>
            </a:r>
            <a:endParaRPr lang="en-US" sz="2400" dirty="0">
              <a:solidFill>
                <a:srgbClr val="000066"/>
              </a:solidFill>
            </a:endParaRPr>
          </a:p>
        </p:txBody>
      </p:sp>
      <p:sp>
        <p:nvSpPr>
          <p:cNvPr id="19763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97640"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1E2B3232-674D-4E1E-99AD-0EFB697C8578}"/>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17AF2F11-8692-4F75-85D9-11D4808E84FF}"/>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94AD96F4-910C-4752-9B96-36F24F4DD5D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638300" y="1093787"/>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وَأَنْجِحْ بِهِ طَلِبَتَنَا</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90700" y="2728914"/>
            <a:ext cx="8686800" cy="1752600"/>
          </a:xfrm>
        </p:spPr>
        <p:txBody>
          <a:bodyPr/>
          <a:lstStyle/>
          <a:p>
            <a:pPr marL="342900" indent="-342900" eaLnBrk="1" hangingPunct="1">
              <a:defRPr/>
            </a:pPr>
            <a:r>
              <a:rPr lang="en-US" sz="2800" kern="1200" dirty="0">
                <a:ea typeface="MS Mincho" pitchFamily="49" charset="-128"/>
              </a:rPr>
              <a:t>let our efforts succeed well and secure success;</a:t>
            </a:r>
          </a:p>
        </p:txBody>
      </p:sp>
      <p:sp>
        <p:nvSpPr>
          <p:cNvPr id="198660"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wa-anjih bihi talibatana</a:t>
            </a:r>
          </a:p>
        </p:txBody>
      </p:sp>
      <p:sp>
        <p:nvSpPr>
          <p:cNvPr id="198661"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اسکے ذریعے ہماری حاجات بر لا اور ہمارے وعدے نبھا دے</a:t>
            </a:r>
            <a:endParaRPr lang="en-US" sz="4000" dirty="0">
              <a:solidFill>
                <a:srgbClr val="000066"/>
              </a:solidFill>
              <a:latin typeface="Alvi Nastaleeq" pitchFamily="2" charset="-78"/>
              <a:cs typeface="Alvi Nastaleeq" pitchFamily="2" charset="-78"/>
            </a:endParaRPr>
          </a:p>
        </p:txBody>
      </p:sp>
      <p:sp>
        <p:nvSpPr>
          <p:cNvPr id="198662"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इसके ज़रिये हमारी हाजात बर ला और हमारे वादे निभा दे ,</a:t>
            </a:r>
            <a:endParaRPr lang="en-US" sz="2400" dirty="0">
              <a:solidFill>
                <a:srgbClr val="000066"/>
              </a:solidFill>
            </a:endParaRPr>
          </a:p>
        </p:txBody>
      </p:sp>
      <p:sp>
        <p:nvSpPr>
          <p:cNvPr id="19866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98664"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660E13C1-A409-47CE-A9EE-B024BFE6A395}"/>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CB018FB5-40EB-4F73-B057-ECD83F14756B}"/>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20C61AAA-27AD-4772-A555-7DC11688FC2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828800" y="1134036"/>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وَأَنْجِزْ بِهِ مَوَاعِيدَنَا</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676400" y="2754314"/>
            <a:ext cx="8686800" cy="1752600"/>
          </a:xfrm>
        </p:spPr>
        <p:txBody>
          <a:bodyPr/>
          <a:lstStyle/>
          <a:p>
            <a:pPr marL="342900" indent="-342900" eaLnBrk="1" hangingPunct="1">
              <a:defRPr/>
            </a:pPr>
            <a:r>
              <a:rPr lang="en-US" sz="2800" kern="1200" dirty="0">
                <a:ea typeface="MS Mincho" pitchFamily="49" charset="-128"/>
              </a:rPr>
              <a:t>make us </a:t>
            </a:r>
            <a:r>
              <a:rPr lang="en-US" sz="2800" kern="1200" dirty="0" err="1">
                <a:ea typeface="MS Mincho" pitchFamily="49" charset="-128"/>
              </a:rPr>
              <a:t>fulfil</a:t>
            </a:r>
            <a:r>
              <a:rPr lang="en-US" sz="2800" kern="1200" dirty="0">
                <a:ea typeface="MS Mincho" pitchFamily="49" charset="-128"/>
              </a:rPr>
              <a:t> our promises;</a:t>
            </a:r>
          </a:p>
        </p:txBody>
      </p:sp>
      <p:sp>
        <p:nvSpPr>
          <p:cNvPr id="199684"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wa-anjiz bihi mawa’idana</a:t>
            </a:r>
          </a:p>
        </p:txBody>
      </p:sp>
      <p:sp>
        <p:nvSpPr>
          <p:cNvPr id="199685"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اسکے ذریعے ہماری دعائیں قبول فرما</a:t>
            </a:r>
            <a:endParaRPr lang="en-US" sz="4000" dirty="0">
              <a:solidFill>
                <a:srgbClr val="000066"/>
              </a:solidFill>
              <a:latin typeface="Alvi Nastaleeq" pitchFamily="2" charset="-78"/>
              <a:cs typeface="Alvi Nastaleeq" pitchFamily="2" charset="-78"/>
            </a:endParaRPr>
          </a:p>
        </p:txBody>
      </p:sp>
      <p:sp>
        <p:nvSpPr>
          <p:cNvPr id="199686"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 इसके ज़रिये हमारी दुआएं कबूल फर्मा </a:t>
            </a:r>
            <a:endParaRPr lang="en-US" sz="2400" dirty="0">
              <a:solidFill>
                <a:srgbClr val="000066"/>
              </a:solidFill>
            </a:endParaRPr>
          </a:p>
        </p:txBody>
      </p:sp>
      <p:sp>
        <p:nvSpPr>
          <p:cNvPr id="19968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99688"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254A47BD-2B6F-4D3C-899C-3DFF5ED7F7BA}"/>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DC1E54A1-36C7-4EF9-B0AF-61CABE8D0E8B}"/>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3F973D30-B2B0-47D6-A86E-8574AD3D677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14500" y="1066287"/>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وَاسْتَجِبْ بِهِ دَعْوَتَنَا</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767014"/>
            <a:ext cx="8686800" cy="1752600"/>
          </a:xfrm>
        </p:spPr>
        <p:txBody>
          <a:bodyPr/>
          <a:lstStyle/>
          <a:p>
            <a:pPr marL="342900" indent="-342900" eaLnBrk="1" hangingPunct="1">
              <a:defRPr/>
            </a:pPr>
            <a:r>
              <a:rPr lang="en-US" sz="2800" kern="1200" dirty="0">
                <a:ea typeface="MS Mincho" pitchFamily="49" charset="-128"/>
              </a:rPr>
              <a:t>give answer to our prayers;</a:t>
            </a:r>
          </a:p>
        </p:txBody>
      </p:sp>
      <p:sp>
        <p:nvSpPr>
          <p:cNvPr id="200708"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wastajib bihi da’watana</a:t>
            </a:r>
          </a:p>
        </p:txBody>
      </p:sp>
      <p:sp>
        <p:nvSpPr>
          <p:cNvPr id="200709"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اور ہمارے سوال پورے کر دے</a:t>
            </a:r>
            <a:endParaRPr lang="en-US" sz="4000" dirty="0">
              <a:solidFill>
                <a:srgbClr val="000066"/>
              </a:solidFill>
              <a:latin typeface="Alvi Nastaleeq" pitchFamily="2" charset="-78"/>
              <a:cs typeface="Alvi Nastaleeq" pitchFamily="2" charset="-78"/>
            </a:endParaRPr>
          </a:p>
        </p:txBody>
      </p:sp>
      <p:sp>
        <p:nvSpPr>
          <p:cNvPr id="200710"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और हमारे सवाल पूरे कर दे, </a:t>
            </a:r>
            <a:endParaRPr lang="en-US" sz="2400" dirty="0">
              <a:solidFill>
                <a:srgbClr val="000066"/>
              </a:solidFill>
            </a:endParaRPr>
          </a:p>
        </p:txBody>
      </p:sp>
      <p:sp>
        <p:nvSpPr>
          <p:cNvPr id="20071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200712"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DA7A47B4-554C-46C9-ADCF-E95C990E5A12}"/>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E48A7F89-131A-4DCE-BF26-127A13329FD7}"/>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05126344-1F37-434C-A859-9DE1D761B7E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676400" y="1177361"/>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وَأَعْطِنَا بِهِ سُؤْلَنَا</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65300" y="2680724"/>
            <a:ext cx="8686800" cy="1752600"/>
          </a:xfrm>
        </p:spPr>
        <p:txBody>
          <a:bodyPr/>
          <a:lstStyle/>
          <a:p>
            <a:pPr marL="342900" indent="-342900" eaLnBrk="1" hangingPunct="1">
              <a:defRPr/>
            </a:pPr>
            <a:r>
              <a:rPr lang="en-US" sz="2800" kern="1200" dirty="0">
                <a:ea typeface="MS Mincho" pitchFamily="49" charset="-128"/>
              </a:rPr>
              <a:t>listen to our requests;</a:t>
            </a:r>
          </a:p>
        </p:txBody>
      </p:sp>
      <p:sp>
        <p:nvSpPr>
          <p:cNvPr id="201732"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wa-a’tina bihi su`lana</a:t>
            </a:r>
          </a:p>
        </p:txBody>
      </p:sp>
      <p:sp>
        <p:nvSpPr>
          <p:cNvPr id="201733"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اس کے ذریعے دنیا و</a:t>
            </a:r>
            <a:endParaRPr lang="en-US" sz="4000" dirty="0">
              <a:solidFill>
                <a:srgbClr val="000066"/>
              </a:solidFill>
              <a:latin typeface="Alvi Nastaleeq" pitchFamily="2" charset="-78"/>
              <a:cs typeface="Alvi Nastaleeq" pitchFamily="2" charset="-78"/>
            </a:endParaRPr>
          </a:p>
        </p:txBody>
      </p:sp>
      <p:sp>
        <p:nvSpPr>
          <p:cNvPr id="201734"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इस के ज़रिये दिनिया व </a:t>
            </a:r>
            <a:endParaRPr lang="en-US" sz="2400" dirty="0">
              <a:solidFill>
                <a:srgbClr val="000066"/>
              </a:solidFill>
            </a:endParaRPr>
          </a:p>
        </p:txBody>
      </p:sp>
      <p:sp>
        <p:nvSpPr>
          <p:cNvPr id="20173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201736"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8EEDE66F-D246-43AE-A115-B4344F8F5071}"/>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D0FA5E14-1C88-4765-81B2-E5EE4B5BFBF9}"/>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E603DE56-2A7E-40F6-87CD-08F0902B3A2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447800" y="1335318"/>
            <a:ext cx="92964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وَبَلِّغْنَا بِهِ مِنَ الدُّنْيَا وَالآخِرَةِ آمَالَنَا</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570957"/>
            <a:ext cx="8686800" cy="1752600"/>
          </a:xfrm>
        </p:spPr>
        <p:txBody>
          <a:bodyPr/>
          <a:lstStyle/>
          <a:p>
            <a:pPr marL="342900" indent="-342900" eaLnBrk="1" hangingPunct="1">
              <a:defRPr/>
            </a:pPr>
            <a:r>
              <a:rPr lang="en-US" sz="2800" kern="1200" dirty="0">
                <a:ea typeface="MS Mincho" pitchFamily="49" charset="-128"/>
              </a:rPr>
              <a:t>cause us to obtain the good of this world and the Hereafter;</a:t>
            </a:r>
          </a:p>
        </p:txBody>
      </p:sp>
      <p:sp>
        <p:nvSpPr>
          <p:cNvPr id="202756"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waballighna bihi minad-dunya wal-akhirati amalana</a:t>
            </a:r>
          </a:p>
        </p:txBody>
      </p:sp>
      <p:sp>
        <p:nvSpPr>
          <p:cNvPr id="202757"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آخرت میں ہماری امیدیں پوری فرما</a:t>
            </a:r>
            <a:endParaRPr lang="en-US" sz="4000" dirty="0">
              <a:solidFill>
                <a:srgbClr val="000066"/>
              </a:solidFill>
              <a:latin typeface="Alvi Nastaleeq" pitchFamily="2" charset="-78"/>
              <a:cs typeface="Alvi Nastaleeq" pitchFamily="2" charset="-78"/>
            </a:endParaRPr>
          </a:p>
        </p:txBody>
      </p:sp>
      <p:sp>
        <p:nvSpPr>
          <p:cNvPr id="202758"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आखिरत में हमारी उम्मीदें पूरी फर्मा </a:t>
            </a:r>
            <a:endParaRPr lang="en-US" sz="2400" dirty="0">
              <a:solidFill>
                <a:srgbClr val="000066"/>
              </a:solidFill>
            </a:endParaRPr>
          </a:p>
        </p:txBody>
      </p:sp>
      <p:sp>
        <p:nvSpPr>
          <p:cNvPr id="20275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202760"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7F2CB315-4C0F-438F-9EA4-1766DE877462}"/>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B962F2FE-FA04-42B7-B902-67FC4D376D69}"/>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348C6471-1CF2-4933-BF20-F27BD203FE9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14500" y="1116475"/>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وَأَعْطِنَا بِهِ فَوْقَ رَغْبَتِنَا</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490125"/>
            <a:ext cx="8686800" cy="1752600"/>
          </a:xfrm>
        </p:spPr>
        <p:txBody>
          <a:bodyPr/>
          <a:lstStyle/>
          <a:p>
            <a:pPr marL="342900" indent="-342900" eaLnBrk="1" hangingPunct="1">
              <a:defRPr/>
            </a:pPr>
            <a:r>
              <a:rPr lang="en-US" sz="2800" kern="1200" dirty="0">
                <a:ea typeface="MS Mincho" pitchFamily="49" charset="-128"/>
              </a:rPr>
              <a:t>give us much and more than our expectations</a:t>
            </a:r>
          </a:p>
        </p:txBody>
      </p:sp>
      <p:sp>
        <p:nvSpPr>
          <p:cNvPr id="203780"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wa-a’tina bihi fawqa raghbatina</a:t>
            </a:r>
          </a:p>
        </p:txBody>
      </p:sp>
      <p:sp>
        <p:nvSpPr>
          <p:cNvPr id="203781" name="Rectangle 15"/>
          <p:cNvSpPr>
            <a:spLocks noChangeArrowheads="1"/>
          </p:cNvSpPr>
          <p:nvPr/>
        </p:nvSpPr>
        <p:spPr bwMode="auto">
          <a:xfrm>
            <a:off x="1866900" y="3730625"/>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اور ہمیں ہماری درخواست سے زیادہ عطا کر اے سوال کئے جانے والوں میں بہترین۔</a:t>
            </a:r>
            <a:endParaRPr lang="en-US" sz="4000" dirty="0">
              <a:solidFill>
                <a:srgbClr val="000066"/>
              </a:solidFill>
              <a:latin typeface="Alvi Nastaleeq" pitchFamily="2" charset="-78"/>
              <a:cs typeface="Alvi Nastaleeq" pitchFamily="2" charset="-78"/>
            </a:endParaRPr>
          </a:p>
        </p:txBody>
      </p:sp>
      <p:sp>
        <p:nvSpPr>
          <p:cNvPr id="203782"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और हमें हमारी दरखास्त से ज़्यादा अता कर, हमारे ऐ सवाल किये जाने वालों में सब से बेहतरीन और</a:t>
            </a:r>
            <a:endParaRPr lang="en-US" sz="2400" dirty="0">
              <a:solidFill>
                <a:srgbClr val="000066"/>
              </a:solidFill>
            </a:endParaRPr>
          </a:p>
        </p:txBody>
      </p:sp>
      <p:sp>
        <p:nvSpPr>
          <p:cNvPr id="20378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203784"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04FD7501-FA73-47C5-B2A3-588BD54FCADA}"/>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B9A8DCC6-2308-416B-8DAF-B2BC9C89C95B}"/>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202C6443-894B-4DED-9FA9-FDC5C568745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799306"/>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800" kern="1200" dirty="0">
                <a:latin typeface="Arabic Typesetting" panose="03020402040406030203" pitchFamily="66" charset="-78"/>
                <a:ea typeface="+mn-ea"/>
                <a:cs typeface="Arabic Typesetting" panose="03020402040406030203" pitchFamily="66" charset="-78"/>
              </a:rPr>
              <a:t>يَا خَيْرَ الْمَسْؤُولِينَ وَأَوْسَعَ الْمُعْطِينَ</a:t>
            </a:r>
            <a:endParaRPr lang="en-US" sz="88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383631"/>
            <a:ext cx="8686800" cy="1752600"/>
          </a:xfrm>
        </p:spPr>
        <p:txBody>
          <a:bodyPr/>
          <a:lstStyle/>
          <a:p>
            <a:pPr marL="342900" indent="-342900" eaLnBrk="1" hangingPunct="1">
              <a:defRPr/>
            </a:pPr>
            <a:r>
              <a:rPr lang="en-US" sz="2800" kern="1200" dirty="0">
                <a:ea typeface="MS Mincho" pitchFamily="49" charset="-128"/>
              </a:rPr>
              <a:t>O the Best of givers and </a:t>
            </a:r>
            <a:r>
              <a:rPr lang="en-US" sz="2800" kern="1200" dirty="0" err="1">
                <a:ea typeface="MS Mincho" pitchFamily="49" charset="-128"/>
              </a:rPr>
              <a:t>bestowers</a:t>
            </a:r>
            <a:r>
              <a:rPr lang="en-US" sz="2800" kern="1200" dirty="0">
                <a:ea typeface="MS Mincho" pitchFamily="49" charset="-128"/>
              </a:rPr>
              <a:t>;</a:t>
            </a:r>
          </a:p>
        </p:txBody>
      </p:sp>
      <p:sp>
        <p:nvSpPr>
          <p:cNvPr id="204804"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ya khayral-mas`ulina wa-awsa’al-mu’tin</a:t>
            </a:r>
          </a:p>
        </p:txBody>
      </p:sp>
      <p:sp>
        <p:nvSpPr>
          <p:cNvPr id="204805" name="Rectangle 15"/>
          <p:cNvSpPr>
            <a:spLocks noChangeArrowheads="1"/>
          </p:cNvSpPr>
          <p:nvPr/>
        </p:nvSpPr>
        <p:spPr bwMode="auto">
          <a:xfrm>
            <a:off x="1866900" y="3855243"/>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اور اے سب سے زیادہ عطا کرنے والے</a:t>
            </a:r>
            <a:endParaRPr lang="en-US" sz="4000" dirty="0">
              <a:solidFill>
                <a:srgbClr val="000066"/>
              </a:solidFill>
              <a:latin typeface="Alvi Nastaleeq" pitchFamily="2" charset="-78"/>
              <a:cs typeface="Alvi Nastaleeq" pitchFamily="2" charset="-78"/>
            </a:endParaRPr>
          </a:p>
        </p:txBody>
      </p:sp>
      <p:sp>
        <p:nvSpPr>
          <p:cNvPr id="204806"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ऐ सब से ज़्यादा अता करने वाले, </a:t>
            </a:r>
            <a:endParaRPr lang="en-US" sz="2400" dirty="0">
              <a:solidFill>
                <a:srgbClr val="000066"/>
              </a:solidFill>
            </a:endParaRPr>
          </a:p>
        </p:txBody>
      </p:sp>
      <p:sp>
        <p:nvSpPr>
          <p:cNvPr id="20480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204808"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5368A24E-7971-47CA-8BA5-E805DB0997CE}"/>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1C8032C0-71D6-44BE-A9ED-A7E3CAAB07E2}"/>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23E3C6EF-C746-4E26-82BB-885E76163F2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2622550" y="228601"/>
            <a:ext cx="9545387" cy="366713"/>
          </a:xfrm>
          <a:prstGeom prst="rect">
            <a:avLst/>
          </a:prstGeom>
          <a:gradFill rotWithShape="1">
            <a:gsLst>
              <a:gs pos="0">
                <a:srgbClr val="003399"/>
              </a:gs>
              <a:gs pos="100000">
                <a:srgbClr val="001847"/>
              </a:gs>
            </a:gsLst>
            <a:lin ang="5400000" scaled="1"/>
          </a:gradFill>
          <a:ln w="9525" algn="ctr">
            <a:noFill/>
            <a:miter lim="800000"/>
            <a:headEnd/>
            <a:tailEnd/>
          </a:ln>
        </p:spPr>
        <p:txBody>
          <a:bodyPr wrap="square" anchor="ctr">
            <a:spAutoFit/>
          </a:bodyPr>
          <a:lstStyle/>
          <a:p>
            <a:pPr algn="r"/>
            <a:r>
              <a:rPr lang="en-GB" dirty="0">
                <a:solidFill>
                  <a:srgbClr val="FFFF99"/>
                </a:solidFill>
                <a:latin typeface="Trebuchet MS" pitchFamily="34" charset="0"/>
              </a:rPr>
              <a:t>Merits of </a:t>
            </a:r>
            <a:r>
              <a:rPr lang="en-GB" dirty="0" err="1">
                <a:solidFill>
                  <a:srgbClr val="FFFF99"/>
                </a:solidFill>
                <a:latin typeface="Trebuchet MS" pitchFamily="34" charset="0"/>
              </a:rPr>
              <a:t>Dua’a</a:t>
            </a:r>
            <a:r>
              <a:rPr lang="en-GB" dirty="0">
                <a:solidFill>
                  <a:srgbClr val="FFFF99"/>
                </a:solidFill>
                <a:latin typeface="Trebuchet MS" pitchFamily="34" charset="0"/>
              </a:rPr>
              <a:t> al-</a:t>
            </a:r>
            <a:r>
              <a:rPr lang="en-GB" dirty="0" err="1">
                <a:solidFill>
                  <a:srgbClr val="FFFF99"/>
                </a:solidFill>
                <a:latin typeface="Trebuchet MS" pitchFamily="34" charset="0"/>
              </a:rPr>
              <a:t>Iftitah</a:t>
            </a:r>
            <a:endParaRPr lang="en-GB" dirty="0">
              <a:solidFill>
                <a:srgbClr val="FFFF99"/>
              </a:solidFill>
              <a:latin typeface="Trebuchet MS" pitchFamily="34" charset="0"/>
            </a:endParaRPr>
          </a:p>
        </p:txBody>
      </p:sp>
      <p:sp>
        <p:nvSpPr>
          <p:cNvPr id="3075" name="Text Box 2"/>
          <p:cNvSpPr txBox="1">
            <a:spLocks noChangeArrowheads="1"/>
          </p:cNvSpPr>
          <p:nvPr/>
        </p:nvSpPr>
        <p:spPr bwMode="auto">
          <a:xfrm>
            <a:off x="1828800" y="704850"/>
            <a:ext cx="8534400" cy="5848350"/>
          </a:xfrm>
          <a:prstGeom prst="rect">
            <a:avLst/>
          </a:prstGeom>
          <a:gradFill rotWithShape="1">
            <a:gsLst>
              <a:gs pos="0">
                <a:srgbClr val="003399"/>
              </a:gs>
              <a:gs pos="50000">
                <a:srgbClr val="001847"/>
              </a:gs>
              <a:gs pos="100000">
                <a:srgbClr val="003399"/>
              </a:gs>
            </a:gsLst>
            <a:lin ang="2700000" scaled="1"/>
          </a:gradFill>
          <a:ln w="9525">
            <a:noFill/>
            <a:miter lim="800000"/>
            <a:headEnd/>
            <a:tailEnd/>
          </a:ln>
        </p:spPr>
        <p:txBody>
          <a:bodyPr anchor="ctr">
            <a:spAutoFit/>
          </a:bodyPr>
          <a:lstStyle/>
          <a:p>
            <a:pPr lvl="1" algn="ctr"/>
            <a:r>
              <a:rPr lang="en-US" sz="3400">
                <a:solidFill>
                  <a:srgbClr val="FFFF00"/>
                </a:solidFill>
              </a:rPr>
              <a:t>Dua’a al-Iftitah was taught by the Twelfth Imam Mehdi (A.S)  to recite every night during the holy month Ramadhan. The Du'a is excellent for moulding man's attitude towards his Creator, as it discusses many aspects of the wretchedness of the human being, and the grace of Allāh (SWT). The Dua can be divided into two parts: 1) Man's relationship with Allāh (SWT) &amp; 2) Divine leaders.</a:t>
            </a:r>
          </a:p>
        </p:txBody>
      </p:sp>
      <p:pic>
        <p:nvPicPr>
          <p:cNvPr id="4" name="Picture 1">
            <a:extLst>
              <a:ext uri="{FF2B5EF4-FFF2-40B4-BE49-F238E27FC236}">
                <a16:creationId xmlns:a16="http://schemas.microsoft.com/office/drawing/2014/main" id="{3F5312A7-62E7-42B7-880E-8EBF66C2A0B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90700" y="1273174"/>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وَلَمْ يَكُنْ لَهُ شَرِيكٌ فِي الْمُلْكِ </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828800" y="2943225"/>
            <a:ext cx="8686800" cy="1752600"/>
          </a:xfrm>
        </p:spPr>
        <p:txBody>
          <a:bodyPr/>
          <a:lstStyle/>
          <a:p>
            <a:pPr marL="342900" indent="-342900" eaLnBrk="1" hangingPunct="1">
              <a:defRPr/>
            </a:pPr>
            <a:r>
              <a:rPr lang="en-US" sz="2800" kern="1200" dirty="0">
                <a:ea typeface="MS Mincho" pitchFamily="49" charset="-128"/>
              </a:rPr>
              <a:t>And Who has no partner in the sovereignty,</a:t>
            </a:r>
          </a:p>
        </p:txBody>
      </p:sp>
      <p:sp>
        <p:nvSpPr>
          <p:cNvPr id="21508"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walam yakun lahu sharikun fil-mulk</a:t>
            </a:r>
          </a:p>
        </p:txBody>
      </p:sp>
      <p:sp>
        <p:nvSpPr>
          <p:cNvPr id="21509"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dirty="0">
                <a:solidFill>
                  <a:srgbClr val="000066"/>
                </a:solidFill>
                <a:latin typeface="Alvi Nastaleeq" pitchFamily="2" charset="-78"/>
                <a:cs typeface="Alvi Nastaleeq" pitchFamily="2" charset="-78"/>
              </a:rPr>
              <a:t>نہ ہی سلطنت میں اس کا کوئی شریک ہے </a:t>
            </a:r>
            <a:endParaRPr lang="en-US" sz="4000" dirty="0">
              <a:solidFill>
                <a:srgbClr val="000066"/>
              </a:solidFill>
              <a:latin typeface="Alvi Nastaleeq" pitchFamily="2" charset="-78"/>
              <a:cs typeface="Alvi Nastaleeq" pitchFamily="2" charset="-78"/>
            </a:endParaRPr>
          </a:p>
        </p:txBody>
      </p:sp>
      <p:sp>
        <p:nvSpPr>
          <p:cNvPr id="21510"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न ही सल्तनत में इस का कोई शरीक है </a:t>
            </a:r>
            <a:endParaRPr lang="en-US" sz="2400" dirty="0">
              <a:solidFill>
                <a:srgbClr val="000066"/>
              </a:solidFill>
            </a:endParaRPr>
          </a:p>
        </p:txBody>
      </p:sp>
      <p:sp>
        <p:nvSpPr>
          <p:cNvPr id="2151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21512"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E4767189-E608-4610-837E-7A9BDDFD56A5}"/>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1521C557-7FC5-4B43-961B-437B867F8BC8}"/>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B80A6029-A5DC-4F5E-A09A-7A080F1EA81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854200" y="1003301"/>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اشْفِ بِهِ صُدُورَنَا</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415614"/>
            <a:ext cx="8686800" cy="1752600"/>
          </a:xfrm>
        </p:spPr>
        <p:txBody>
          <a:bodyPr/>
          <a:lstStyle/>
          <a:p>
            <a:pPr marL="342900" indent="-342900" eaLnBrk="1" hangingPunct="1">
              <a:defRPr/>
            </a:pPr>
            <a:r>
              <a:rPr lang="en-US" sz="2800" kern="1200" dirty="0">
                <a:ea typeface="MS Mincho" pitchFamily="49" charset="-128"/>
              </a:rPr>
              <a:t>and cleanse our hearts,</a:t>
            </a:r>
          </a:p>
        </p:txBody>
      </p:sp>
      <p:sp>
        <p:nvSpPr>
          <p:cNvPr id="205828"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ishfi bihi sudurana</a:t>
            </a:r>
          </a:p>
        </p:txBody>
      </p:sp>
      <p:sp>
        <p:nvSpPr>
          <p:cNvPr id="205829" name="Rectangle 15"/>
          <p:cNvSpPr>
            <a:spLocks noChangeArrowheads="1"/>
          </p:cNvSpPr>
          <p:nvPr/>
        </p:nvSpPr>
        <p:spPr bwMode="auto">
          <a:xfrm>
            <a:off x="1765300" y="3834839"/>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اس کے ذریعے ہمارے سینوں کو شفا دے</a:t>
            </a:r>
            <a:endParaRPr lang="en-US" sz="4000" dirty="0">
              <a:solidFill>
                <a:srgbClr val="000066"/>
              </a:solidFill>
              <a:latin typeface="Alvi Nastaleeq" pitchFamily="2" charset="-78"/>
              <a:cs typeface="Alvi Nastaleeq" pitchFamily="2" charset="-78"/>
            </a:endParaRPr>
          </a:p>
        </p:txBody>
      </p:sp>
      <p:sp>
        <p:nvSpPr>
          <p:cNvPr id="205830"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इस के ज़रिये हमारे सीनों को शिफा दे </a:t>
            </a:r>
            <a:endParaRPr lang="en-US" sz="2400" dirty="0">
              <a:solidFill>
                <a:srgbClr val="000066"/>
              </a:solidFill>
            </a:endParaRPr>
          </a:p>
        </p:txBody>
      </p:sp>
      <p:sp>
        <p:nvSpPr>
          <p:cNvPr id="20583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205832"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8420C72E-3C1A-4589-8DAD-22AFAEC3CFB1}"/>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C5990890-460C-4128-B374-CFE09D4AC1DF}"/>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205B69A7-623E-4C74-97C8-6323444078B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78000" y="1078375"/>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وَأَذْهِبْ بِهِ غَيْظَ قُلُوبِنَا</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78000" y="2455301"/>
            <a:ext cx="8686800" cy="1752600"/>
          </a:xfrm>
        </p:spPr>
        <p:txBody>
          <a:bodyPr/>
          <a:lstStyle/>
          <a:p>
            <a:pPr marL="342900" indent="-342900" eaLnBrk="1" hangingPunct="1">
              <a:defRPr/>
            </a:pPr>
            <a:r>
              <a:rPr lang="en-US" sz="2800" kern="1200" dirty="0">
                <a:ea typeface="MS Mincho" pitchFamily="49" charset="-128"/>
              </a:rPr>
              <a:t>unburden our emotions from hate and anger,</a:t>
            </a:r>
          </a:p>
        </p:txBody>
      </p:sp>
      <p:sp>
        <p:nvSpPr>
          <p:cNvPr id="206852"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wa-adh-hib bihi ghayza qulubina</a:t>
            </a:r>
          </a:p>
        </p:txBody>
      </p:sp>
      <p:sp>
        <p:nvSpPr>
          <p:cNvPr id="206853" name="Rectangle 15"/>
          <p:cNvSpPr>
            <a:spLocks noChangeArrowheads="1"/>
          </p:cNvSpPr>
          <p:nvPr/>
        </p:nvSpPr>
        <p:spPr bwMode="auto">
          <a:xfrm>
            <a:off x="1816100" y="3841188"/>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اور ہمارے دلوں سے بغض و کینہ مٹا دے</a:t>
            </a:r>
            <a:endParaRPr lang="en-US" sz="4000" dirty="0">
              <a:solidFill>
                <a:srgbClr val="000066"/>
              </a:solidFill>
              <a:latin typeface="Alvi Nastaleeq" pitchFamily="2" charset="-78"/>
              <a:cs typeface="Alvi Nastaleeq" pitchFamily="2" charset="-78"/>
            </a:endParaRPr>
          </a:p>
        </p:txBody>
      </p:sp>
      <p:sp>
        <p:nvSpPr>
          <p:cNvPr id="206854"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और हमारे दिलों से बुग्ज़ व कीना मिटा दे </a:t>
            </a:r>
            <a:endParaRPr lang="en-US" sz="2400" dirty="0">
              <a:solidFill>
                <a:srgbClr val="000066"/>
              </a:solidFill>
            </a:endParaRPr>
          </a:p>
        </p:txBody>
      </p:sp>
      <p:sp>
        <p:nvSpPr>
          <p:cNvPr id="20685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206856"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67897081-04E3-4A6B-9D04-396860363C08}"/>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2D5D4941-FD92-457D-9B6E-11EDFFCD1A74}"/>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0EC58925-27FF-4BFB-874F-7EDDEF92A4F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219200" y="885262"/>
            <a:ext cx="102108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800" kern="1200" dirty="0">
                <a:latin typeface="Arabic Typesetting" panose="03020402040406030203" pitchFamily="66" charset="-78"/>
                <a:ea typeface="+mn-ea"/>
                <a:cs typeface="Arabic Typesetting" panose="03020402040406030203" pitchFamily="66" charset="-78"/>
              </a:rPr>
              <a:t>وَاهْدِنَا بِهِ لِمَا اخْتُلِفَ فِيهِ مِنَ الْحَقِّ بِإذْنِكَ</a:t>
            </a:r>
            <a:endParaRPr lang="en-US" sz="88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and in the event of dispute in the matter of truth show us the right path,</a:t>
            </a:r>
          </a:p>
        </p:txBody>
      </p:sp>
      <p:sp>
        <p:nvSpPr>
          <p:cNvPr id="207876"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wahdina bihi limakhtulifa fihi minal-haqqi bi-id'nik</a:t>
            </a:r>
          </a:p>
        </p:txBody>
      </p:sp>
      <p:sp>
        <p:nvSpPr>
          <p:cNvPr id="207877" name="Rectangle 15"/>
          <p:cNvSpPr>
            <a:spLocks noChangeArrowheads="1"/>
          </p:cNvSpPr>
          <p:nvPr/>
        </p:nvSpPr>
        <p:spPr bwMode="auto">
          <a:xfrm>
            <a:off x="1828800" y="3933030"/>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جس حق میں ہمارا اختلاف ہے اپنے حکم سے اس کے ذریعے ہمیں ہدایت فرما</a:t>
            </a:r>
            <a:endParaRPr lang="en-US" sz="4000" dirty="0">
              <a:solidFill>
                <a:srgbClr val="000066"/>
              </a:solidFill>
              <a:latin typeface="Alvi Nastaleeq" pitchFamily="2" charset="-78"/>
              <a:cs typeface="Alvi Nastaleeq" pitchFamily="2" charset="-78"/>
            </a:endParaRPr>
          </a:p>
        </p:txBody>
      </p:sp>
      <p:sp>
        <p:nvSpPr>
          <p:cNvPr id="207878"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जिस हक़ में हमारा इख्तालाफ है, अपने हुक्म से इस के ज़रिये हमें हिदायत फर्मा, </a:t>
            </a:r>
            <a:endParaRPr lang="en-US" sz="2400" dirty="0">
              <a:solidFill>
                <a:srgbClr val="000066"/>
              </a:solidFill>
            </a:endParaRPr>
          </a:p>
        </p:txBody>
      </p:sp>
      <p:sp>
        <p:nvSpPr>
          <p:cNvPr id="20787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207880"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9E3BA0A5-3D5F-43D5-B37D-BEEFED5F83F4}"/>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163B9240-9968-4E2C-9269-7CB196D641BF}"/>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751E50EC-0638-4849-8206-052AAFA0CBC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143000" y="1015439"/>
            <a:ext cx="105156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800" kern="1200" dirty="0">
                <a:latin typeface="Arabic Typesetting" panose="03020402040406030203" pitchFamily="66" charset="-78"/>
                <a:ea typeface="+mn-ea"/>
                <a:cs typeface="Arabic Typesetting" panose="03020402040406030203" pitchFamily="66" charset="-78"/>
              </a:rPr>
              <a:t>إنَّكَ تَهْدِي مَنْ تَشَاءُ إلَى صِرَاطٍ مُسْتَقِيمٍ</a:t>
            </a:r>
            <a:endParaRPr lang="en-US" sz="88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verily You guides whosoever You wills to the Right Path.</a:t>
            </a:r>
          </a:p>
        </p:txBody>
      </p:sp>
      <p:sp>
        <p:nvSpPr>
          <p:cNvPr id="208900"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innaka tahdi man tasha`u ila siratin mustaqim</a:t>
            </a:r>
          </a:p>
        </p:txBody>
      </p:sp>
      <p:sp>
        <p:nvSpPr>
          <p:cNvPr id="208901"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بے شک تو جسے چاہ</a:t>
            </a:r>
            <a:r>
              <a:rPr lang="ur-PK" sz="4000" dirty="0">
                <a:solidFill>
                  <a:srgbClr val="000066"/>
                </a:solidFill>
                <a:latin typeface="Alvi Nastaleeq" pitchFamily="2" charset="-78"/>
                <a:cs typeface="Alvi Nastaleeq" pitchFamily="2" charset="-78"/>
              </a:rPr>
              <a:t>تا ہے</a:t>
            </a:r>
            <a:r>
              <a:rPr lang="ar-SA" sz="4000" dirty="0">
                <a:solidFill>
                  <a:srgbClr val="000066"/>
                </a:solidFill>
                <a:latin typeface="Alvi Nastaleeq" pitchFamily="2" charset="-78"/>
                <a:cs typeface="Alvi Nastaleeq" pitchFamily="2" charset="-78"/>
              </a:rPr>
              <a:t> سیدھے راستے کی طرف لے جاتا ہے</a:t>
            </a:r>
            <a:endParaRPr lang="en-US" sz="4000" dirty="0">
              <a:solidFill>
                <a:srgbClr val="000066"/>
              </a:solidFill>
              <a:latin typeface="Alvi Nastaleeq" pitchFamily="2" charset="-78"/>
              <a:cs typeface="Alvi Nastaleeq" pitchFamily="2" charset="-78"/>
            </a:endParaRPr>
          </a:p>
        </p:txBody>
      </p:sp>
      <p:sp>
        <p:nvSpPr>
          <p:cNvPr id="208902"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बेशक तू जिसे चाहता है सीधे रास्ते की तरफ ले जाता है,</a:t>
            </a:r>
            <a:endParaRPr lang="en-US" sz="2400" dirty="0">
              <a:solidFill>
                <a:srgbClr val="000066"/>
              </a:solidFill>
            </a:endParaRPr>
          </a:p>
        </p:txBody>
      </p:sp>
      <p:sp>
        <p:nvSpPr>
          <p:cNvPr id="20890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208904"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3F812784-4D63-4FD9-859A-611091D3D0A2}"/>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1DFA4772-1A90-4B01-A5DC-84A0A27E5F5C}"/>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6CB00131-57FB-4282-AF24-19848391175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1015439"/>
            <a:ext cx="94107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وَانْصُرْنَا بِهِ عَلَى عَدُوِّكَ وَعَدُوِّنَا</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Let us, through him, get the better of Your enemies and our opponents,</a:t>
            </a:r>
          </a:p>
        </p:txBody>
      </p:sp>
      <p:sp>
        <p:nvSpPr>
          <p:cNvPr id="209924"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wansurna bihi ‘ala ‘aduwwina wa ‘aduwwik</a:t>
            </a:r>
          </a:p>
        </p:txBody>
      </p:sp>
      <p:sp>
        <p:nvSpPr>
          <p:cNvPr id="209925"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a:solidFill>
                  <a:srgbClr val="000066"/>
                </a:solidFill>
                <a:latin typeface="Alvi Nastaleeq" pitchFamily="2" charset="-78"/>
                <a:cs typeface="Alvi Nastaleeq" pitchFamily="2" charset="-78"/>
              </a:rPr>
              <a:t>اس کے ذریعے اپنے اور ہمارے دشمن پر ہمیں غلبہ عطا فرما</a:t>
            </a:r>
            <a:endParaRPr lang="en-US" sz="4000" dirty="0">
              <a:solidFill>
                <a:srgbClr val="000066"/>
              </a:solidFill>
              <a:latin typeface="Alvi Nastaleeq" pitchFamily="2" charset="-78"/>
              <a:cs typeface="Alvi Nastaleeq" pitchFamily="2" charset="-78"/>
            </a:endParaRPr>
          </a:p>
        </p:txBody>
      </p:sp>
      <p:sp>
        <p:nvSpPr>
          <p:cNvPr id="209926"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इस के ज़रिये अपने और हमारे दुश्मन पर हमें गलबा अता फर्मा,</a:t>
            </a:r>
            <a:endParaRPr lang="en-US" sz="2400" dirty="0">
              <a:solidFill>
                <a:srgbClr val="000066"/>
              </a:solidFill>
            </a:endParaRPr>
          </a:p>
        </p:txBody>
      </p:sp>
      <p:sp>
        <p:nvSpPr>
          <p:cNvPr id="20992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209928"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7A2632FA-2446-456E-A6D6-54B031A35FA1}"/>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330EC20D-5B81-425A-AC0E-8B9A7311E5E6}"/>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BE2B9B55-7787-441E-936E-009811672C0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638300" y="1066287"/>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إلهَ الْحَقِّ آمِينَ.</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90700" y="2607750"/>
            <a:ext cx="8686800" cy="1752600"/>
          </a:xfrm>
        </p:spPr>
        <p:txBody>
          <a:bodyPr/>
          <a:lstStyle/>
          <a:p>
            <a:pPr marL="342900" indent="-342900" eaLnBrk="1" hangingPunct="1">
              <a:defRPr/>
            </a:pPr>
            <a:r>
              <a:rPr lang="en-US" sz="2800" kern="1200" dirty="0">
                <a:ea typeface="MS Mincho" pitchFamily="49" charset="-128"/>
              </a:rPr>
              <a:t>O the true God: Be it so!</a:t>
            </a:r>
          </a:p>
        </p:txBody>
      </p:sp>
      <p:sp>
        <p:nvSpPr>
          <p:cNvPr id="210948"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ilahal-haqqi amin</a:t>
            </a:r>
          </a:p>
        </p:txBody>
      </p:sp>
      <p:sp>
        <p:nvSpPr>
          <p:cNvPr id="210949" name="Rectangle 15"/>
          <p:cNvSpPr>
            <a:spLocks noChangeArrowheads="1"/>
          </p:cNvSpPr>
          <p:nvPr/>
        </p:nvSpPr>
        <p:spPr bwMode="auto">
          <a:xfrm>
            <a:off x="1905000" y="3803651"/>
            <a:ext cx="8534400" cy="366713"/>
          </a:xfrm>
          <a:prstGeom prst="rect">
            <a:avLst/>
          </a:prstGeom>
          <a:noFill/>
          <a:ln w="9525" algn="ctr">
            <a:noFill/>
            <a:miter lim="800000"/>
            <a:headEnd/>
            <a:tailEnd/>
          </a:ln>
        </p:spPr>
        <p:txBody>
          <a:bodyPr anchor="ctr"/>
          <a:lstStyle/>
          <a:p>
            <a:pPr algn="ctr" rtl="1"/>
            <a:r>
              <a:rPr lang="ar-SA" sz="4000">
                <a:solidFill>
                  <a:srgbClr val="000066"/>
                </a:solidFill>
                <a:latin typeface="Alvi Nastaleeq" pitchFamily="2" charset="-78"/>
                <a:cs typeface="Alvi Nastaleeq" pitchFamily="2" charset="-78"/>
              </a:rPr>
              <a:t>اے سچے خدا ایسا ہی ہو۔</a:t>
            </a:r>
            <a:endParaRPr lang="en-US" sz="4000">
              <a:solidFill>
                <a:srgbClr val="000066"/>
              </a:solidFill>
              <a:latin typeface="Alvi Nastaleeq" pitchFamily="2" charset="-78"/>
              <a:cs typeface="Alvi Nastaleeq" pitchFamily="2" charset="-78"/>
            </a:endParaRPr>
          </a:p>
        </p:txBody>
      </p:sp>
      <p:sp>
        <p:nvSpPr>
          <p:cNvPr id="210950"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ऐ सच्चे खुदा ऐसा ही हो, </a:t>
            </a:r>
            <a:endParaRPr lang="en-US" sz="2400" dirty="0">
              <a:solidFill>
                <a:srgbClr val="000066"/>
              </a:solidFill>
            </a:endParaRPr>
          </a:p>
        </p:txBody>
      </p:sp>
      <p:sp>
        <p:nvSpPr>
          <p:cNvPr id="21095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210952"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E42D4D77-3D84-473A-8F40-AB8F8F328861}"/>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C54FD9E1-250B-489E-837B-BA0A32848AC8}"/>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C87725D7-15BF-41FD-96F4-AD66254039D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676400" y="1033464"/>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اللّهُمَّ إنَّا نَشْكُو إلَيْكَ</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502694"/>
            <a:ext cx="8686800" cy="1752600"/>
          </a:xfrm>
        </p:spPr>
        <p:txBody>
          <a:bodyPr/>
          <a:lstStyle/>
          <a:p>
            <a:pPr marL="342900" indent="-342900" eaLnBrk="1" hangingPunct="1">
              <a:defRPr/>
            </a:pPr>
            <a:r>
              <a:rPr lang="en-US" sz="2800" kern="1200" dirty="0">
                <a:ea typeface="MS Mincho" pitchFamily="49" charset="-128"/>
              </a:rPr>
              <a:t>O </a:t>
            </a:r>
            <a:r>
              <a:rPr lang="en-US" sz="2800" kern="1200" dirty="0" err="1">
                <a:ea typeface="MS Mincho" pitchFamily="49" charset="-128"/>
              </a:rPr>
              <a:t>Allāh</a:t>
            </a:r>
            <a:r>
              <a:rPr lang="en-US" sz="2800" kern="1200" dirty="0">
                <a:ea typeface="MS Mincho" pitchFamily="49" charset="-128"/>
              </a:rPr>
              <a:t>: we complain to You</a:t>
            </a:r>
          </a:p>
        </p:txBody>
      </p:sp>
      <p:sp>
        <p:nvSpPr>
          <p:cNvPr id="211972"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allahumma inna nashku ilayka </a:t>
            </a:r>
          </a:p>
        </p:txBody>
      </p:sp>
      <p:sp>
        <p:nvSpPr>
          <p:cNvPr id="211973" name="Rectangle 15"/>
          <p:cNvSpPr>
            <a:spLocks noChangeArrowheads="1"/>
          </p:cNvSpPr>
          <p:nvPr/>
        </p:nvSpPr>
        <p:spPr bwMode="auto">
          <a:xfrm>
            <a:off x="1828800" y="388858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اے معبود ! ہم شکایت کرتے ہیں </a:t>
            </a:r>
            <a:endParaRPr lang="en-US" sz="4000" dirty="0">
              <a:solidFill>
                <a:srgbClr val="000066"/>
              </a:solidFill>
              <a:latin typeface="Alvi Nastaleeq" pitchFamily="2" charset="-78"/>
              <a:cs typeface="Alvi Nastaleeq" pitchFamily="2" charset="-78"/>
            </a:endParaRPr>
          </a:p>
        </p:txBody>
      </p:sp>
      <p:sp>
        <p:nvSpPr>
          <p:cNvPr id="211974" name="Rectangle 16"/>
          <p:cNvSpPr>
            <a:spLocks noChangeArrowheads="1"/>
          </p:cNvSpPr>
          <p:nvPr/>
        </p:nvSpPr>
        <p:spPr bwMode="auto">
          <a:xfrm>
            <a:off x="1676400" y="4833936"/>
            <a:ext cx="8915400" cy="990600"/>
          </a:xfrm>
          <a:prstGeom prst="rect">
            <a:avLst/>
          </a:prstGeom>
          <a:noFill/>
          <a:ln w="9525" algn="ctr">
            <a:noFill/>
            <a:miter lim="800000"/>
            <a:headEnd/>
            <a:tailEnd/>
          </a:ln>
        </p:spPr>
        <p:txBody>
          <a:bodyPr anchor="ctr"/>
          <a:lstStyle/>
          <a:p>
            <a:pPr algn="ctr"/>
            <a:r>
              <a:rPr lang="hi-IN" sz="2400">
                <a:solidFill>
                  <a:srgbClr val="000066"/>
                </a:solidFill>
              </a:rPr>
              <a:t>ऐ माबूद ! </a:t>
            </a:r>
            <a:r>
              <a:rPr lang="hi-IN" sz="2400" dirty="0">
                <a:solidFill>
                  <a:srgbClr val="000066"/>
                </a:solidFill>
              </a:rPr>
              <a:t>हम शिकायत करते हैं </a:t>
            </a:r>
            <a:endParaRPr lang="en-US" sz="2400" dirty="0">
              <a:solidFill>
                <a:srgbClr val="000066"/>
              </a:solidFill>
            </a:endParaRPr>
          </a:p>
        </p:txBody>
      </p:sp>
      <p:sp>
        <p:nvSpPr>
          <p:cNvPr id="21197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211976"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42F41EFF-9CE5-490D-8E62-E0D20CBB8C65}"/>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839D5937-040D-4FA7-9373-CB3D8B735714}"/>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FECB8C6F-73EA-4983-AE88-0E8156FE6D7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295400" y="1055688"/>
            <a:ext cx="9525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فَقْدَ نَبِيِّنَا صَلَوَاتُكَ عَلَيْهِ وَآلِهِ</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About the departure of our Prophet —Your blessings be on him and on his Household—</a:t>
            </a:r>
          </a:p>
        </p:txBody>
      </p:sp>
      <p:sp>
        <p:nvSpPr>
          <p:cNvPr id="212996"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faqda nabiyyin salawatuka ‘alayhi wa-alih</a:t>
            </a:r>
          </a:p>
        </p:txBody>
      </p:sp>
      <p:sp>
        <p:nvSpPr>
          <p:cNvPr id="212997" name="Rectangle 15"/>
          <p:cNvSpPr>
            <a:spLocks noChangeArrowheads="1"/>
          </p:cNvSpPr>
          <p:nvPr/>
        </p:nvSpPr>
        <p:spPr bwMode="auto">
          <a:xfrm>
            <a:off x="1866900" y="388858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تجھ سے اپنے نبی کے اٹھ جانے کی کہ ان پر اور ان کی آل(ع) پر تیری  رحمت ہو </a:t>
            </a:r>
            <a:endParaRPr lang="en-US" sz="4000" dirty="0">
              <a:solidFill>
                <a:srgbClr val="000066"/>
              </a:solidFill>
              <a:latin typeface="Alvi Nastaleeq" pitchFamily="2" charset="-78"/>
              <a:cs typeface="Alvi Nastaleeq" pitchFamily="2" charset="-78"/>
            </a:endParaRPr>
          </a:p>
        </p:txBody>
      </p:sp>
      <p:sp>
        <p:nvSpPr>
          <p:cNvPr id="212998"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तुझ से अपने नबी के उठ जाने की, के उन पर और उन की आल (अ:स) पर तेरी रहमत हो </a:t>
            </a:r>
            <a:endParaRPr lang="en-US" sz="2400" dirty="0">
              <a:solidFill>
                <a:srgbClr val="000066"/>
              </a:solidFill>
            </a:endParaRPr>
          </a:p>
        </p:txBody>
      </p:sp>
      <p:sp>
        <p:nvSpPr>
          <p:cNvPr id="21299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213000"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01ED359F-6C50-402B-B974-B37E1124520F}"/>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CBFD7791-7F7F-402C-BD78-C3473D7FF095}"/>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128FC159-33F5-49C3-9EE6-C2C1C6E6F8E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816100" y="1055688"/>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وَغَيْبَةَ وَلِيِّنَا</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828800" y="2362201"/>
            <a:ext cx="8686800" cy="1752600"/>
          </a:xfrm>
        </p:spPr>
        <p:txBody>
          <a:bodyPr/>
          <a:lstStyle/>
          <a:p>
            <a:pPr marL="342900" indent="-342900" eaLnBrk="1" hangingPunct="1">
              <a:defRPr/>
            </a:pPr>
            <a:r>
              <a:rPr lang="en-US" sz="2800" kern="1200" dirty="0">
                <a:ea typeface="MS Mincho" pitchFamily="49" charset="-128"/>
              </a:rPr>
              <a:t>And about the absence of our leader,</a:t>
            </a:r>
          </a:p>
        </p:txBody>
      </p:sp>
      <p:sp>
        <p:nvSpPr>
          <p:cNvPr id="214020"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waghaybata waliyyina</a:t>
            </a:r>
          </a:p>
        </p:txBody>
      </p:sp>
      <p:sp>
        <p:nvSpPr>
          <p:cNvPr id="214021" name="Rectangle 15"/>
          <p:cNvSpPr>
            <a:spLocks noChangeArrowheads="1"/>
          </p:cNvSpPr>
          <p:nvPr/>
        </p:nvSpPr>
        <p:spPr bwMode="auto">
          <a:xfrm>
            <a:off x="1905000" y="3648869"/>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اور اپنے ولی کی پوشیدگی کی </a:t>
            </a:r>
            <a:endParaRPr lang="en-US" sz="4000" dirty="0">
              <a:solidFill>
                <a:srgbClr val="000066"/>
              </a:solidFill>
              <a:latin typeface="Alvi Nastaleeq" pitchFamily="2" charset="-78"/>
              <a:cs typeface="Alvi Nastaleeq" pitchFamily="2" charset="-78"/>
            </a:endParaRPr>
          </a:p>
        </p:txBody>
      </p:sp>
      <p:sp>
        <p:nvSpPr>
          <p:cNvPr id="214022"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और अपने वली की पोशीदगी की </a:t>
            </a:r>
            <a:endParaRPr lang="en-US" sz="2400" dirty="0">
              <a:solidFill>
                <a:srgbClr val="000066"/>
              </a:solidFill>
            </a:endParaRPr>
          </a:p>
        </p:txBody>
      </p:sp>
      <p:sp>
        <p:nvSpPr>
          <p:cNvPr id="21402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214024"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102CCF34-5C00-4FD9-875F-50985341DF00}"/>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5E0090AB-CD42-449E-B955-9639E8A878A3}"/>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35C4DA8A-EC12-4954-9956-7AFE6C6DEFD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651000" y="1093787"/>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وَكَثْرَةَ عَدُوِّنَا</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388114"/>
            <a:ext cx="8686800" cy="1752600"/>
          </a:xfrm>
        </p:spPr>
        <p:txBody>
          <a:bodyPr/>
          <a:lstStyle/>
          <a:p>
            <a:pPr marL="342900" indent="-342900" eaLnBrk="1" hangingPunct="1">
              <a:defRPr/>
            </a:pPr>
            <a:r>
              <a:rPr lang="en-US" sz="2800" kern="1200" dirty="0">
                <a:ea typeface="MS Mincho" pitchFamily="49" charset="-128"/>
              </a:rPr>
              <a:t>And about the big numbers of our enemies,</a:t>
            </a:r>
          </a:p>
        </p:txBody>
      </p:sp>
      <p:sp>
        <p:nvSpPr>
          <p:cNvPr id="215044"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wakathrata ‘aduwwina</a:t>
            </a:r>
          </a:p>
        </p:txBody>
      </p:sp>
      <p:sp>
        <p:nvSpPr>
          <p:cNvPr id="215045" name="Rectangle 15"/>
          <p:cNvSpPr>
            <a:spLocks noChangeArrowheads="1"/>
          </p:cNvSpPr>
          <p:nvPr/>
        </p:nvSpPr>
        <p:spPr bwMode="auto">
          <a:xfrm>
            <a:off x="1955800" y="3790670"/>
            <a:ext cx="8534400" cy="366713"/>
          </a:xfrm>
          <a:prstGeom prst="rect">
            <a:avLst/>
          </a:prstGeom>
          <a:noFill/>
          <a:ln w="9525" algn="ctr">
            <a:noFill/>
            <a:miter lim="800000"/>
            <a:headEnd/>
            <a:tailEnd/>
          </a:ln>
        </p:spPr>
        <p:txBody>
          <a:bodyPr anchor="ctr"/>
          <a:lstStyle/>
          <a:p>
            <a:pPr algn="ctr" rtl="1"/>
            <a:r>
              <a:rPr lang="ar-SA" sz="4000">
                <a:solidFill>
                  <a:srgbClr val="000066"/>
                </a:solidFill>
                <a:latin typeface="Alvi Nastaleeq" pitchFamily="2" charset="-78"/>
                <a:cs typeface="Alvi Nastaleeq" pitchFamily="2" charset="-78"/>
              </a:rPr>
              <a:t>اور شاکی ہیں دشمنوں کی کثرت </a:t>
            </a:r>
            <a:endParaRPr lang="en-US" sz="4000" dirty="0">
              <a:solidFill>
                <a:srgbClr val="000066"/>
              </a:solidFill>
              <a:latin typeface="Alvi Nastaleeq" pitchFamily="2" charset="-78"/>
              <a:cs typeface="Alvi Nastaleeq" pitchFamily="2" charset="-78"/>
            </a:endParaRPr>
          </a:p>
        </p:txBody>
      </p:sp>
      <p:sp>
        <p:nvSpPr>
          <p:cNvPr id="215046"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और शाकी है दुश्मनों की कसरत </a:t>
            </a:r>
            <a:endParaRPr lang="en-US" sz="2400" dirty="0">
              <a:solidFill>
                <a:srgbClr val="000066"/>
              </a:solidFill>
            </a:endParaRPr>
          </a:p>
        </p:txBody>
      </p:sp>
      <p:sp>
        <p:nvSpPr>
          <p:cNvPr id="21504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215048"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FFEF65C2-1A13-44D8-ADD1-98CFAEB7F002}"/>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F71E6307-5897-4C1D-8079-AE5EF0E4F624}"/>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7B5851AA-7A34-41B6-8DF5-65E00F88810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1172036"/>
            <a:ext cx="12192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وَلَمْ يَكُنْ لَهُ وَلِيٌّ مِنَ الذُّلِّ وَكَبِّرْهُ تَكْبِيراً.</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549400" y="2383631"/>
            <a:ext cx="9296400" cy="1752600"/>
          </a:xfrm>
        </p:spPr>
        <p:txBody>
          <a:bodyPr/>
          <a:lstStyle/>
          <a:p>
            <a:pPr marL="342900" indent="-342900" eaLnBrk="1" hangingPunct="1">
              <a:defRPr/>
            </a:pPr>
            <a:r>
              <a:rPr lang="en-US" sz="2800" kern="1200" dirty="0">
                <a:ea typeface="MS Mincho" pitchFamily="49" charset="-128"/>
              </a:rPr>
              <a:t>nor has He any protecting friend through dependence. And Magnify Him with all magnificence.</a:t>
            </a:r>
          </a:p>
        </p:txBody>
      </p:sp>
      <p:sp>
        <p:nvSpPr>
          <p:cNvPr id="22532"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walam yakun lahu waliyyun minadh-dhulli wakabbirhu takbira</a:t>
            </a:r>
          </a:p>
        </p:txBody>
      </p:sp>
      <p:sp>
        <p:nvSpPr>
          <p:cNvPr id="22533"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a:solidFill>
                  <a:srgbClr val="000066"/>
                </a:solidFill>
                <a:latin typeface="Alvi Nastaleeq" pitchFamily="2" charset="-78"/>
                <a:cs typeface="Alvi Nastaleeq" pitchFamily="2" charset="-78"/>
              </a:rPr>
              <a:t>اور نہ وہ عاجز ہے کہ کوئی اس کا سر پرست ہو اس کی بڑائی بیان کرو </a:t>
            </a:r>
            <a:endParaRPr lang="en-US" sz="4000" dirty="0">
              <a:solidFill>
                <a:srgbClr val="000066"/>
              </a:solidFill>
              <a:latin typeface="Alvi Nastaleeq" pitchFamily="2" charset="-78"/>
              <a:cs typeface="Alvi Nastaleeq" pitchFamily="2" charset="-78"/>
            </a:endParaRPr>
          </a:p>
        </p:txBody>
      </p:sp>
      <p:sp>
        <p:nvSpPr>
          <p:cNvPr id="22534"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और न वो आजिज़ है के कोई इस का सरपरस्त हो, इस की बड़ाई ब्यान करो! </a:t>
            </a:r>
            <a:endParaRPr lang="en-US" sz="2400" dirty="0">
              <a:solidFill>
                <a:srgbClr val="000066"/>
              </a:solidFill>
            </a:endParaRPr>
          </a:p>
        </p:txBody>
      </p:sp>
      <p:sp>
        <p:nvSpPr>
          <p:cNvPr id="2253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22536"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7F24842F-6EC4-44DA-A341-403F7F272867}"/>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BE2CA7C7-8533-429B-B379-62A749D39D4E}"/>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75E99FA5-6216-4FDC-9F22-5AEA624671B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651000" y="1066287"/>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وَقِلَّةَ عَدَدِنَا</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620400"/>
            <a:ext cx="8686800" cy="1752600"/>
          </a:xfrm>
        </p:spPr>
        <p:txBody>
          <a:bodyPr/>
          <a:lstStyle/>
          <a:p>
            <a:pPr marL="342900" indent="-342900" eaLnBrk="1" hangingPunct="1">
              <a:defRPr/>
            </a:pPr>
            <a:r>
              <a:rPr lang="en-US" sz="2800" kern="1200" dirty="0">
                <a:ea typeface="MS Mincho" pitchFamily="49" charset="-128"/>
              </a:rPr>
              <a:t>And about our few number,</a:t>
            </a:r>
          </a:p>
        </p:txBody>
      </p:sp>
      <p:sp>
        <p:nvSpPr>
          <p:cNvPr id="216068"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waqillata ‘adadina</a:t>
            </a:r>
          </a:p>
        </p:txBody>
      </p:sp>
      <p:sp>
        <p:nvSpPr>
          <p:cNvPr id="216069"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اور اپنی قلت تعداد </a:t>
            </a:r>
            <a:endParaRPr lang="en-US" sz="4000" dirty="0">
              <a:solidFill>
                <a:srgbClr val="000066"/>
              </a:solidFill>
              <a:latin typeface="Alvi Nastaleeq" pitchFamily="2" charset="-78"/>
              <a:cs typeface="Alvi Nastaleeq" pitchFamily="2" charset="-78"/>
            </a:endParaRPr>
          </a:p>
        </p:txBody>
      </p:sp>
      <p:sp>
        <p:nvSpPr>
          <p:cNvPr id="216070"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और अपनी क़िल्लत तादाद </a:t>
            </a:r>
            <a:endParaRPr lang="en-US" sz="2400" dirty="0">
              <a:solidFill>
                <a:srgbClr val="000066"/>
              </a:solidFill>
            </a:endParaRPr>
          </a:p>
        </p:txBody>
      </p:sp>
      <p:sp>
        <p:nvSpPr>
          <p:cNvPr id="21607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216072"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1992B05A-60FE-4DD6-8D62-A3166E043F53}"/>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640B0E39-A319-4BFF-BA97-FEA0125DC254}"/>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25F6C6DF-A8F7-46F2-89DF-D603C135BFA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39900" y="1073146"/>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وَشِدَّةَ الْفِتَنِ بِنَا</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78000" y="2503489"/>
            <a:ext cx="8686800" cy="1752600"/>
          </a:xfrm>
        </p:spPr>
        <p:txBody>
          <a:bodyPr/>
          <a:lstStyle/>
          <a:p>
            <a:pPr marL="342900" indent="-342900" eaLnBrk="1" hangingPunct="1">
              <a:defRPr/>
            </a:pPr>
            <a:r>
              <a:rPr lang="en-US" sz="2800" kern="1200" dirty="0">
                <a:ea typeface="MS Mincho" pitchFamily="49" charset="-128"/>
              </a:rPr>
              <a:t>And about widespread disorder,</a:t>
            </a:r>
          </a:p>
        </p:txBody>
      </p:sp>
      <p:sp>
        <p:nvSpPr>
          <p:cNvPr id="217092"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washiddatal-fitani bina</a:t>
            </a:r>
          </a:p>
        </p:txBody>
      </p:sp>
      <p:sp>
        <p:nvSpPr>
          <p:cNvPr id="217093" name="Rectangle 15"/>
          <p:cNvSpPr>
            <a:spLocks noChangeArrowheads="1"/>
          </p:cNvSpPr>
          <p:nvPr/>
        </p:nvSpPr>
        <p:spPr bwMode="auto">
          <a:xfrm>
            <a:off x="1828800" y="3973514"/>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اور فتنوں کی سختی </a:t>
            </a:r>
            <a:endParaRPr lang="en-US" sz="4000" dirty="0">
              <a:solidFill>
                <a:srgbClr val="000066"/>
              </a:solidFill>
              <a:latin typeface="Alvi Nastaleeq" pitchFamily="2" charset="-78"/>
              <a:cs typeface="Alvi Nastaleeq" pitchFamily="2" charset="-78"/>
            </a:endParaRPr>
          </a:p>
        </p:txBody>
      </p:sp>
      <p:sp>
        <p:nvSpPr>
          <p:cNvPr id="217094"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और फ़ितनों की सख्ती </a:t>
            </a:r>
            <a:endParaRPr lang="en-US" sz="2400" dirty="0">
              <a:solidFill>
                <a:srgbClr val="000066"/>
              </a:solidFill>
            </a:endParaRPr>
          </a:p>
        </p:txBody>
      </p:sp>
      <p:sp>
        <p:nvSpPr>
          <p:cNvPr id="21709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217096"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F8A918F1-E71C-489F-B9DC-B5C663363D88}"/>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3FA7BED3-F029-40FF-9246-EA4823C24AE3}"/>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5273F285-6756-4DE4-B67F-9F80DB1E745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676400" y="1033464"/>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وَتَظَاهُرَ الزَّمَانِ عَلَيْنَا</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90700" y="2345532"/>
            <a:ext cx="8686800" cy="1752600"/>
          </a:xfrm>
        </p:spPr>
        <p:txBody>
          <a:bodyPr/>
          <a:lstStyle/>
          <a:p>
            <a:pPr marL="342900" indent="-342900" eaLnBrk="1" hangingPunct="1">
              <a:defRPr/>
            </a:pPr>
            <a:r>
              <a:rPr lang="en-US" sz="2800" kern="1200" dirty="0">
                <a:ea typeface="MS Mincho" pitchFamily="49" charset="-128"/>
              </a:rPr>
              <a:t>and about vicissitudes of time against us.</a:t>
            </a:r>
          </a:p>
        </p:txBody>
      </p:sp>
      <p:sp>
        <p:nvSpPr>
          <p:cNvPr id="218116"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watazahuraz-zamani ‘alayna</a:t>
            </a:r>
          </a:p>
        </p:txBody>
      </p:sp>
      <p:sp>
        <p:nvSpPr>
          <p:cNvPr id="218117" name="Rectangle 15"/>
          <p:cNvSpPr>
            <a:spLocks noChangeArrowheads="1"/>
          </p:cNvSpPr>
          <p:nvPr/>
        </p:nvSpPr>
        <p:spPr bwMode="auto">
          <a:xfrm>
            <a:off x="1790700" y="3914775"/>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اور حوادث زمانہ کی یلغار کی شکایت کرتے ہیں</a:t>
            </a:r>
            <a:r>
              <a:rPr lang="ar-SA" sz="4000" dirty="0"/>
              <a:t> </a:t>
            </a:r>
            <a:endParaRPr lang="en-US" sz="4000" dirty="0">
              <a:solidFill>
                <a:srgbClr val="000066"/>
              </a:solidFill>
              <a:latin typeface="Alvi Nastaleeq" pitchFamily="2" charset="-78"/>
              <a:cs typeface="Alvi Nastaleeq" pitchFamily="2" charset="-78"/>
            </a:endParaRPr>
          </a:p>
        </p:txBody>
      </p:sp>
      <p:sp>
        <p:nvSpPr>
          <p:cNvPr id="218118"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और हवादिस-ए-ज़माना की यलगार की शिकायत करते हैं, </a:t>
            </a:r>
            <a:endParaRPr lang="en-US" sz="2400" dirty="0">
              <a:solidFill>
                <a:srgbClr val="000066"/>
              </a:solidFill>
            </a:endParaRPr>
          </a:p>
        </p:txBody>
      </p:sp>
      <p:sp>
        <p:nvSpPr>
          <p:cNvPr id="21811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218120"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CC075015-BB2C-40AF-84A0-0FCAE99A08D7}"/>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3B0F7B0B-609A-4359-BAE1-EB32FE76E433}"/>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26EBBCAB-F851-4B64-9636-BABF646CFE9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1002739"/>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فَصَلِّ عَلَى مُحَمَّدٍ وَآلِهِ</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382043"/>
            <a:ext cx="8686800" cy="1752600"/>
          </a:xfrm>
        </p:spPr>
        <p:txBody>
          <a:bodyPr/>
          <a:lstStyle/>
          <a:p>
            <a:pPr marL="342900" indent="-342900" eaLnBrk="1" hangingPunct="1">
              <a:defRPr/>
            </a:pPr>
            <a:r>
              <a:rPr lang="en-US" sz="2800" kern="1200" dirty="0">
                <a:ea typeface="MS Mincho" pitchFamily="49" charset="-128"/>
              </a:rPr>
              <a:t>So, (please do) send blessings on Muhammad and on his Household </a:t>
            </a:r>
          </a:p>
        </p:txBody>
      </p:sp>
      <p:sp>
        <p:nvSpPr>
          <p:cNvPr id="219140"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fasalli ‘ala muhamadin wa alih</a:t>
            </a:r>
          </a:p>
        </p:txBody>
      </p:sp>
      <p:sp>
        <p:nvSpPr>
          <p:cNvPr id="219141" name="Rectangle 15"/>
          <p:cNvSpPr>
            <a:spLocks noChangeArrowheads="1"/>
          </p:cNvSpPr>
          <p:nvPr/>
        </p:nvSpPr>
        <p:spPr bwMode="auto">
          <a:xfrm>
            <a:off x="1866900" y="3967956"/>
            <a:ext cx="8534400" cy="366713"/>
          </a:xfrm>
          <a:prstGeom prst="rect">
            <a:avLst/>
          </a:prstGeom>
          <a:noFill/>
          <a:ln w="9525" algn="ctr">
            <a:noFill/>
            <a:miter lim="800000"/>
            <a:headEnd/>
            <a:tailEnd/>
          </a:ln>
        </p:spPr>
        <p:txBody>
          <a:bodyPr anchor="ctr"/>
          <a:lstStyle/>
          <a:p>
            <a:pPr algn="ctr" rtl="1"/>
            <a:r>
              <a:rPr lang="ar-SA" sz="4000">
                <a:solidFill>
                  <a:srgbClr val="000066"/>
                </a:solidFill>
                <a:latin typeface="Alvi Nastaleeq" pitchFamily="2" charset="-78"/>
                <a:cs typeface="Alvi Nastaleeq" pitchFamily="2" charset="-78"/>
              </a:rPr>
              <a:t>پس محمد اور ان کی آل (ع)پر رحمت فرما </a:t>
            </a:r>
            <a:endParaRPr lang="en-US" sz="4000" dirty="0">
              <a:solidFill>
                <a:srgbClr val="000066"/>
              </a:solidFill>
              <a:latin typeface="Alvi Nastaleeq" pitchFamily="2" charset="-78"/>
              <a:cs typeface="Alvi Nastaleeq" pitchFamily="2" charset="-78"/>
            </a:endParaRPr>
          </a:p>
        </p:txBody>
      </p:sp>
      <p:sp>
        <p:nvSpPr>
          <p:cNvPr id="219142"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बस मुहम्मद और इन की आल पर रहमत फर्मा </a:t>
            </a:r>
            <a:endParaRPr lang="en-US" sz="2400" dirty="0">
              <a:solidFill>
                <a:srgbClr val="000066"/>
              </a:solidFill>
            </a:endParaRPr>
          </a:p>
        </p:txBody>
      </p:sp>
      <p:sp>
        <p:nvSpPr>
          <p:cNvPr id="21914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219144"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39A8EF39-9BBA-4D3A-B7D3-AFD6D2D195A8}"/>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81F832FD-5C74-417E-96EC-283EA07A6910}"/>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8E107D21-DE97-492C-B339-36C2ACDC5CB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14500" y="1093787"/>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وَأَعِنَّا عَلَى ذلِكَ بِفَتْحٍ مِنْكَ تُعَجِّلُهُ</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27200" y="2463007"/>
            <a:ext cx="8686800" cy="1752600"/>
          </a:xfrm>
        </p:spPr>
        <p:txBody>
          <a:bodyPr/>
          <a:lstStyle/>
          <a:p>
            <a:pPr marL="342900" indent="-342900" eaLnBrk="1" hangingPunct="1">
              <a:defRPr/>
            </a:pPr>
            <a:r>
              <a:rPr lang="en-US" sz="2800" kern="1200" dirty="0">
                <a:ea typeface="MS Mincho" pitchFamily="49" charset="-128"/>
              </a:rPr>
              <a:t>And help us overcome all that through victory from You that You expedite</a:t>
            </a:r>
          </a:p>
        </p:txBody>
      </p:sp>
      <p:sp>
        <p:nvSpPr>
          <p:cNvPr id="220164"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wa-a’inna ‘ala dhalika bifat-hin minka tu’ajjiluh</a:t>
            </a:r>
          </a:p>
        </p:txBody>
      </p:sp>
      <p:sp>
        <p:nvSpPr>
          <p:cNvPr id="220165"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اور ہماری مدد فرما ان پر فتح کے ساتھ اور اس میں جلدی کر کے </a:t>
            </a:r>
            <a:endParaRPr lang="en-US" sz="4000" dirty="0">
              <a:solidFill>
                <a:srgbClr val="000066"/>
              </a:solidFill>
              <a:latin typeface="Alvi Nastaleeq" pitchFamily="2" charset="-78"/>
              <a:cs typeface="Alvi Nastaleeq" pitchFamily="2" charset="-78"/>
            </a:endParaRPr>
          </a:p>
        </p:txBody>
      </p:sp>
      <p:sp>
        <p:nvSpPr>
          <p:cNvPr id="220166"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इन पर फ़तह के साथ और इस में जल्दी करके</a:t>
            </a:r>
            <a:endParaRPr lang="en-US" sz="2400" dirty="0">
              <a:solidFill>
                <a:srgbClr val="000066"/>
              </a:solidFill>
            </a:endParaRPr>
          </a:p>
        </p:txBody>
      </p:sp>
      <p:sp>
        <p:nvSpPr>
          <p:cNvPr id="22016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220168"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78AD0E5D-08DC-4BC5-9DD1-B3952130BBFA}"/>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A78EC041-95B3-43BC-A964-A55EFB4ADD36}"/>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3E4FB05E-1870-4F5C-95DD-EAC7B7E263C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638300" y="1356750"/>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وَبِضُرٍّ تَكْشِفُهُ</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14500" y="2757719"/>
            <a:ext cx="8686800" cy="1752600"/>
          </a:xfrm>
        </p:spPr>
        <p:txBody>
          <a:bodyPr/>
          <a:lstStyle/>
          <a:p>
            <a:pPr marL="342900" indent="-342900" eaLnBrk="1" hangingPunct="1">
              <a:defRPr/>
            </a:pPr>
            <a:r>
              <a:rPr lang="en-US" sz="2800" kern="1200" dirty="0">
                <a:ea typeface="MS Mincho" pitchFamily="49" charset="-128"/>
              </a:rPr>
              <a:t>And through relieving us from our injuries</a:t>
            </a:r>
          </a:p>
        </p:txBody>
      </p:sp>
      <p:sp>
        <p:nvSpPr>
          <p:cNvPr id="221188"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wabidurrin takshifuh</a:t>
            </a:r>
          </a:p>
        </p:txBody>
      </p:sp>
      <p:sp>
        <p:nvSpPr>
          <p:cNvPr id="221189" name="Rectangle 15"/>
          <p:cNvSpPr>
            <a:spLocks noChangeArrowheads="1"/>
          </p:cNvSpPr>
          <p:nvPr/>
        </p:nvSpPr>
        <p:spPr bwMode="auto">
          <a:xfrm>
            <a:off x="1752600" y="3855243"/>
            <a:ext cx="8534400" cy="366713"/>
          </a:xfrm>
          <a:prstGeom prst="rect">
            <a:avLst/>
          </a:prstGeom>
          <a:noFill/>
          <a:ln w="9525" algn="ctr">
            <a:noFill/>
            <a:miter lim="800000"/>
            <a:headEnd/>
            <a:tailEnd/>
          </a:ln>
        </p:spPr>
        <p:txBody>
          <a:bodyPr anchor="ctr"/>
          <a:lstStyle/>
          <a:p>
            <a:pPr algn="ctr" rtl="1"/>
            <a:r>
              <a:rPr lang="ar-SA" sz="4000">
                <a:solidFill>
                  <a:srgbClr val="000066"/>
                </a:solidFill>
                <a:latin typeface="Alvi Nastaleeq" pitchFamily="2" charset="-78"/>
                <a:cs typeface="Alvi Nastaleeq" pitchFamily="2" charset="-78"/>
              </a:rPr>
              <a:t>تکلیف دور کردے </a:t>
            </a:r>
            <a:endParaRPr lang="en-US" sz="4000">
              <a:solidFill>
                <a:srgbClr val="000066"/>
              </a:solidFill>
              <a:latin typeface="Alvi Nastaleeq" pitchFamily="2" charset="-78"/>
              <a:cs typeface="Alvi Nastaleeq" pitchFamily="2" charset="-78"/>
            </a:endParaRPr>
          </a:p>
        </p:txBody>
      </p:sp>
      <p:sp>
        <p:nvSpPr>
          <p:cNvPr id="221190"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तकलीफ दूर करदे, </a:t>
            </a:r>
          </a:p>
        </p:txBody>
      </p:sp>
      <p:sp>
        <p:nvSpPr>
          <p:cNvPr id="22119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221192"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C6A2D1E3-F867-4218-ABD9-1E6DE6FF8AF3}"/>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34E05B31-E073-461C-B51F-E93A885CA136}"/>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44DD1A1F-EC20-431C-854B-9D7F7A9E9B3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990039"/>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وَنَصْرٍ تُعِزُّهُ</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90700" y="2362201"/>
            <a:ext cx="8686800" cy="1752600"/>
          </a:xfrm>
        </p:spPr>
        <p:txBody>
          <a:bodyPr/>
          <a:lstStyle/>
          <a:p>
            <a:pPr marL="342900" indent="-342900" eaLnBrk="1" hangingPunct="1">
              <a:defRPr/>
            </a:pPr>
            <a:r>
              <a:rPr lang="en-US" sz="2800" kern="1200" dirty="0">
                <a:ea typeface="MS Mincho" pitchFamily="49" charset="-128"/>
              </a:rPr>
              <a:t>And through Your help that You confirm</a:t>
            </a:r>
          </a:p>
        </p:txBody>
      </p:sp>
      <p:sp>
        <p:nvSpPr>
          <p:cNvPr id="222212"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wanasrin tu’izzuh</a:t>
            </a:r>
          </a:p>
        </p:txBody>
      </p:sp>
      <p:sp>
        <p:nvSpPr>
          <p:cNvPr id="222213" name="Rectangle 15"/>
          <p:cNvSpPr>
            <a:spLocks noChangeArrowheads="1"/>
          </p:cNvSpPr>
          <p:nvPr/>
        </p:nvSpPr>
        <p:spPr bwMode="auto">
          <a:xfrm>
            <a:off x="1790700" y="3748088"/>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نصرت سے عزت عطا کر </a:t>
            </a:r>
            <a:endParaRPr lang="en-US" sz="4000" dirty="0">
              <a:solidFill>
                <a:srgbClr val="000066"/>
              </a:solidFill>
              <a:latin typeface="Alvi Nastaleeq" pitchFamily="2" charset="-78"/>
              <a:cs typeface="Alvi Nastaleeq" pitchFamily="2" charset="-78"/>
            </a:endParaRPr>
          </a:p>
        </p:txBody>
      </p:sp>
      <p:sp>
        <p:nvSpPr>
          <p:cNvPr id="222214"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नुसरत से इज्ज़त अता कर, </a:t>
            </a:r>
            <a:endParaRPr lang="en-US" sz="2400" dirty="0">
              <a:solidFill>
                <a:srgbClr val="000066"/>
              </a:solidFill>
            </a:endParaRPr>
          </a:p>
        </p:txBody>
      </p:sp>
      <p:sp>
        <p:nvSpPr>
          <p:cNvPr id="22221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222216"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B74B7DC0-5750-44E5-AD24-EA3DE2C98201}"/>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9C0652B5-34D3-4C57-A2D3-F0CBF9B05F36}"/>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EDA2E1C6-68AF-4680-9EDF-1EF00AB6BA6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1129228"/>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وَسُلْطَانِ حَقٍّ تُظْهِرُهُ</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14500" y="2442601"/>
            <a:ext cx="8686800" cy="1752600"/>
          </a:xfrm>
        </p:spPr>
        <p:txBody>
          <a:bodyPr/>
          <a:lstStyle/>
          <a:p>
            <a:pPr marL="342900" indent="-342900" eaLnBrk="1" hangingPunct="1">
              <a:defRPr/>
            </a:pPr>
            <a:r>
              <a:rPr lang="en-US" sz="2800" kern="1200" dirty="0">
                <a:ea typeface="MS Mincho" pitchFamily="49" charset="-128"/>
              </a:rPr>
              <a:t>And through bringing in the rule of justice and fair play,</a:t>
            </a:r>
          </a:p>
        </p:txBody>
      </p:sp>
      <p:sp>
        <p:nvSpPr>
          <p:cNvPr id="223236"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wasultani haqqin tuz-hiruh</a:t>
            </a:r>
          </a:p>
        </p:txBody>
      </p:sp>
      <p:sp>
        <p:nvSpPr>
          <p:cNvPr id="223237"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حق کے غلبے کا  اظہار فرما </a:t>
            </a:r>
            <a:endParaRPr lang="en-US" sz="4000" dirty="0">
              <a:solidFill>
                <a:srgbClr val="000066"/>
              </a:solidFill>
              <a:latin typeface="Alvi Nastaleeq" pitchFamily="2" charset="-78"/>
              <a:cs typeface="Alvi Nastaleeq" pitchFamily="2" charset="-78"/>
            </a:endParaRPr>
          </a:p>
        </p:txBody>
      </p:sp>
      <p:sp>
        <p:nvSpPr>
          <p:cNvPr id="223238"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हक़ के गलबे का इज़हार फर्मा, </a:t>
            </a:r>
            <a:endParaRPr lang="en-US" sz="2400" dirty="0">
              <a:solidFill>
                <a:srgbClr val="000066"/>
              </a:solidFill>
            </a:endParaRPr>
          </a:p>
        </p:txBody>
      </p:sp>
      <p:sp>
        <p:nvSpPr>
          <p:cNvPr id="22323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223240"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4AF3D247-00C9-4FF1-96BD-128F836D74D1}"/>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364781EE-F481-47F7-841D-191F1AB57E4D}"/>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1F5D690A-BB38-4EAD-BE1B-5786A822D51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14500" y="1066287"/>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وَرَحْمَةٍ مِنْكَ تُجَلِّلُنَاهَا</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409521"/>
            <a:ext cx="8686800" cy="1752600"/>
          </a:xfrm>
        </p:spPr>
        <p:txBody>
          <a:bodyPr/>
          <a:lstStyle/>
          <a:p>
            <a:pPr marL="342900" indent="-342900" eaLnBrk="1" hangingPunct="1">
              <a:defRPr/>
            </a:pPr>
            <a:r>
              <a:rPr lang="en-US" sz="2800" kern="1200" dirty="0">
                <a:ea typeface="MS Mincho" pitchFamily="49" charset="-128"/>
              </a:rPr>
              <a:t>And through mercy that You expand over us</a:t>
            </a:r>
          </a:p>
        </p:txBody>
      </p:sp>
      <p:sp>
        <p:nvSpPr>
          <p:cNvPr id="224260"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warahmatin minka tujallilunaha</a:t>
            </a:r>
          </a:p>
        </p:txBody>
      </p:sp>
      <p:sp>
        <p:nvSpPr>
          <p:cNvPr id="224261" name="Rectangle 15"/>
          <p:cNvSpPr>
            <a:spLocks noChangeArrowheads="1"/>
          </p:cNvSpPr>
          <p:nvPr/>
        </p:nvSpPr>
        <p:spPr bwMode="auto">
          <a:xfrm>
            <a:off x="1828800" y="3855429"/>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ایسی رحمت فرما جو ہم پرسایہ کرے </a:t>
            </a:r>
            <a:endParaRPr lang="en-US" sz="4000" dirty="0">
              <a:solidFill>
                <a:srgbClr val="000066"/>
              </a:solidFill>
              <a:latin typeface="Alvi Nastaleeq" pitchFamily="2" charset="-78"/>
              <a:cs typeface="Alvi Nastaleeq" pitchFamily="2" charset="-78"/>
            </a:endParaRPr>
          </a:p>
        </p:txBody>
      </p:sp>
      <p:sp>
        <p:nvSpPr>
          <p:cNvPr id="224262"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ऐसी रहमत फर्मा जो हम पर साया करे </a:t>
            </a:r>
            <a:endParaRPr lang="en-US" sz="2400" dirty="0">
              <a:solidFill>
                <a:srgbClr val="000066"/>
              </a:solidFill>
            </a:endParaRPr>
          </a:p>
        </p:txBody>
      </p:sp>
      <p:sp>
        <p:nvSpPr>
          <p:cNvPr id="22426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224264"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388B00EA-DB98-4FC6-A716-2AD7883EEF56}"/>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4F00F019-16B2-4CCA-A82E-C7F2BFE71E94}"/>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53FEBB53-06B1-4FF4-A4D0-F02BC8D083E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78000" y="1159336"/>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وَعَافِيَةٍ مِنْكَ تُلْبِسُنَاهَا</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816100" y="2662699"/>
            <a:ext cx="8686800" cy="1752600"/>
          </a:xfrm>
        </p:spPr>
        <p:txBody>
          <a:bodyPr/>
          <a:lstStyle/>
          <a:p>
            <a:pPr marL="342900" indent="-342900" eaLnBrk="1" hangingPunct="1">
              <a:defRPr/>
            </a:pPr>
            <a:r>
              <a:rPr lang="en-US" sz="2800" kern="1200" dirty="0">
                <a:ea typeface="MS Mincho" pitchFamily="49" charset="-128"/>
              </a:rPr>
              <a:t>And through good health that You cover us with,</a:t>
            </a:r>
          </a:p>
        </p:txBody>
      </p:sp>
      <p:sp>
        <p:nvSpPr>
          <p:cNvPr id="225284"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 ‘afiyatin minka tulbisunaha</a:t>
            </a:r>
          </a:p>
        </p:txBody>
      </p:sp>
      <p:sp>
        <p:nvSpPr>
          <p:cNvPr id="225285" name="Rectangle 15"/>
          <p:cNvSpPr>
            <a:spLocks noChangeArrowheads="1"/>
          </p:cNvSpPr>
          <p:nvPr/>
        </p:nvSpPr>
        <p:spPr bwMode="auto">
          <a:xfrm>
            <a:off x="1828800" y="3913187"/>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اور امن عطا کر جو ہمیں محفوظ بنا دے </a:t>
            </a:r>
            <a:endParaRPr lang="en-US" sz="4000" dirty="0">
              <a:solidFill>
                <a:srgbClr val="000066"/>
              </a:solidFill>
              <a:latin typeface="Alvi Nastaleeq" pitchFamily="2" charset="-78"/>
              <a:cs typeface="Alvi Nastaleeq" pitchFamily="2" charset="-78"/>
            </a:endParaRPr>
          </a:p>
        </p:txBody>
      </p:sp>
      <p:sp>
        <p:nvSpPr>
          <p:cNvPr id="225286"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और अमन अता कर जो हमें महफूज़ बना दे, </a:t>
            </a:r>
            <a:endParaRPr lang="en-US" sz="2400" dirty="0">
              <a:solidFill>
                <a:srgbClr val="000066"/>
              </a:solidFill>
            </a:endParaRPr>
          </a:p>
        </p:txBody>
      </p:sp>
      <p:sp>
        <p:nvSpPr>
          <p:cNvPr id="22528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225288"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77E4981E-97D4-43A2-9925-250A5B2CEEF7}"/>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1D039876-4BDE-4F42-97D3-1C9F76C799F9}"/>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9C86E331-10E4-43F7-911F-FB564095EC5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676400" y="1109100"/>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الله أكبر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579125"/>
            <a:ext cx="8686800" cy="1752600"/>
          </a:xfrm>
        </p:spPr>
        <p:txBody>
          <a:bodyPr/>
          <a:lstStyle/>
          <a:p>
            <a:pPr marL="342900" indent="-342900" eaLnBrk="1" hangingPunct="1">
              <a:defRPr/>
            </a:pPr>
            <a:r>
              <a:rPr lang="en-US" sz="2800" kern="1200" dirty="0" err="1">
                <a:ea typeface="MS Mincho" pitchFamily="49" charset="-128"/>
              </a:rPr>
              <a:t>Allāh</a:t>
            </a:r>
            <a:r>
              <a:rPr lang="en-US" sz="2800" kern="1200" dirty="0">
                <a:ea typeface="MS Mincho" pitchFamily="49" charset="-128"/>
              </a:rPr>
              <a:t> is [the] greatest!</a:t>
            </a:r>
          </a:p>
        </p:txBody>
      </p:sp>
      <p:sp>
        <p:nvSpPr>
          <p:cNvPr id="23556"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Allahu Akbar</a:t>
            </a:r>
          </a:p>
        </p:txBody>
      </p:sp>
      <p:sp>
        <p:nvSpPr>
          <p:cNvPr id="23557"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a:solidFill>
                  <a:srgbClr val="000066"/>
                </a:solidFill>
                <a:latin typeface="Alvi Nastaleeq" pitchFamily="2" charset="-78"/>
                <a:cs typeface="Alvi Nastaleeq" pitchFamily="2" charset="-78"/>
              </a:rPr>
              <a:t>الله أكبر</a:t>
            </a:r>
            <a:endParaRPr lang="en-US" sz="4000">
              <a:solidFill>
                <a:srgbClr val="000066"/>
              </a:solidFill>
              <a:latin typeface="Alvi Nastaleeq" pitchFamily="2" charset="-78"/>
              <a:cs typeface="Alvi Nastaleeq" pitchFamily="2" charset="-78"/>
            </a:endParaRPr>
          </a:p>
        </p:txBody>
      </p:sp>
      <p:sp>
        <p:nvSpPr>
          <p:cNvPr id="23558"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अल्लाह</a:t>
            </a:r>
            <a:r>
              <a:rPr lang="en-US" sz="2400" dirty="0">
                <a:solidFill>
                  <a:srgbClr val="000066"/>
                </a:solidFill>
              </a:rPr>
              <a:t> </a:t>
            </a:r>
            <a:r>
              <a:rPr lang="hi-IN" sz="2400" dirty="0">
                <a:solidFill>
                  <a:srgbClr val="000066"/>
                </a:solidFill>
              </a:rPr>
              <a:t>सबसे</a:t>
            </a:r>
            <a:r>
              <a:rPr lang="en-US" sz="2400" dirty="0">
                <a:solidFill>
                  <a:srgbClr val="000066"/>
                </a:solidFill>
              </a:rPr>
              <a:t> </a:t>
            </a:r>
            <a:r>
              <a:rPr lang="hi-IN" sz="2400" dirty="0">
                <a:solidFill>
                  <a:srgbClr val="000066"/>
                </a:solidFill>
              </a:rPr>
              <a:t>महान है</a:t>
            </a:r>
            <a:endParaRPr lang="en-US" sz="2400" dirty="0">
              <a:solidFill>
                <a:srgbClr val="000066"/>
              </a:solidFill>
            </a:endParaRPr>
          </a:p>
        </p:txBody>
      </p:sp>
      <p:sp>
        <p:nvSpPr>
          <p:cNvPr id="2355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23560"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D0BEBEA1-88BF-49FF-A731-BE3CFD5356A5}"/>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69688A84-6669-4E7A-9F49-CD8BE11068C4}"/>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790027C2-B8AC-4D73-9543-FDB2ABA05D0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1015439"/>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800" kern="1200" dirty="0">
                <a:latin typeface="Arabic Typesetting" panose="03020402040406030203" pitchFamily="66" charset="-78"/>
                <a:ea typeface="+mn-ea"/>
                <a:cs typeface="Arabic Typesetting" panose="03020402040406030203" pitchFamily="66" charset="-78"/>
              </a:rPr>
              <a:t>بِرَحْمَتِكَ يَا أَرْحَمَ الرَّاحِمِينَ.</a:t>
            </a:r>
            <a:endParaRPr lang="en-US" sz="88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Out of Your mercy, O the most Merciful of all those who show mercy.</a:t>
            </a:r>
          </a:p>
        </p:txBody>
      </p:sp>
      <p:sp>
        <p:nvSpPr>
          <p:cNvPr id="226308"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birahmatika ya arhamar-rahimin</a:t>
            </a:r>
          </a:p>
        </p:txBody>
      </p:sp>
      <p:sp>
        <p:nvSpPr>
          <p:cNvPr id="226309" name="Rectangle 15"/>
          <p:cNvSpPr>
            <a:spLocks noChangeArrowheads="1"/>
          </p:cNvSpPr>
          <p:nvPr/>
        </p:nvSpPr>
        <p:spPr bwMode="auto">
          <a:xfrm>
            <a:off x="1828800" y="3888581"/>
            <a:ext cx="8534400" cy="366713"/>
          </a:xfrm>
          <a:prstGeom prst="rect">
            <a:avLst/>
          </a:prstGeom>
          <a:noFill/>
          <a:ln w="9525" algn="ctr">
            <a:noFill/>
            <a:miter lim="800000"/>
            <a:headEnd/>
            <a:tailEnd/>
          </a:ln>
        </p:spPr>
        <p:txBody>
          <a:bodyPr anchor="ctr"/>
          <a:lstStyle/>
          <a:p>
            <a:pPr algn="ctr" rtl="1"/>
            <a:r>
              <a:rPr lang="ar-SA" sz="4000">
                <a:solidFill>
                  <a:srgbClr val="000066"/>
                </a:solidFill>
                <a:latin typeface="Alvi Nastaleeq" pitchFamily="2" charset="-78"/>
                <a:cs typeface="Alvi Nastaleeq" pitchFamily="2" charset="-78"/>
              </a:rPr>
              <a:t>رحمت فرما اے سب سے زیادہ رحم کرنے والے۔</a:t>
            </a:r>
            <a:endParaRPr lang="en-US" sz="4000" dirty="0">
              <a:solidFill>
                <a:srgbClr val="000066"/>
              </a:solidFill>
              <a:latin typeface="Alvi Nastaleeq" pitchFamily="2" charset="-78"/>
              <a:cs typeface="Alvi Nastaleeq" pitchFamily="2" charset="-78"/>
            </a:endParaRPr>
          </a:p>
        </p:txBody>
      </p:sp>
      <p:sp>
        <p:nvSpPr>
          <p:cNvPr id="226310"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रहम फर्मा ऐ सब से ज़्यादा रहम करने वाले</a:t>
            </a:r>
            <a:endParaRPr lang="en-US" sz="2400" dirty="0">
              <a:solidFill>
                <a:srgbClr val="000066"/>
              </a:solidFill>
            </a:endParaRPr>
          </a:p>
        </p:txBody>
      </p:sp>
      <p:sp>
        <p:nvSpPr>
          <p:cNvPr id="22631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226312"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01D759B2-E00B-4A37-AF06-8EAA7CAB7D25}"/>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F6EB447C-F341-4CEA-AC00-248EE11596A6}"/>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0189EFD7-EE6B-4A53-9D6F-FB463AF7A1C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90700" y="1015439"/>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800" kern="1200" dirty="0">
                <a:latin typeface="Arabic Typesetting" panose="03020402040406030203" pitchFamily="66" charset="-78"/>
                <a:ea typeface="+mn-ea"/>
                <a:cs typeface="Arabic Typesetting" panose="03020402040406030203" pitchFamily="66" charset="-78"/>
              </a:rPr>
              <a:t>اَللَّهُمَّ صَلِّ عَلَى مُحَمَّدٍ وَ آلِ مُحَمَّد</a:t>
            </a:r>
            <a:endParaRPr lang="en-US" sz="88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O' </a:t>
            </a:r>
            <a:r>
              <a:rPr lang="en-US" sz="2800" kern="1200" dirty="0" err="1">
                <a:ea typeface="MS Mincho" pitchFamily="49" charset="-128"/>
              </a:rPr>
              <a:t>Allāh</a:t>
            </a:r>
            <a:r>
              <a:rPr lang="en-US" sz="2800" kern="1200" dirty="0">
                <a:ea typeface="MS Mincho" pitchFamily="49" charset="-128"/>
              </a:rPr>
              <a:t> send Your blessings on Muhammad</a:t>
            </a:r>
          </a:p>
          <a:p>
            <a:pPr marL="342900" indent="-342900" eaLnBrk="1" hangingPunct="1">
              <a:defRPr/>
            </a:pPr>
            <a:r>
              <a:rPr lang="en-US" sz="2800" kern="1200" dirty="0">
                <a:ea typeface="MS Mincho" pitchFamily="49" charset="-128"/>
              </a:rPr>
              <a:t>and the family of Muhammad.</a:t>
            </a:r>
          </a:p>
        </p:txBody>
      </p:sp>
      <p:sp>
        <p:nvSpPr>
          <p:cNvPr id="4100"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allahumma salli `ala muhammadin wa ali muhammadin</a:t>
            </a:r>
          </a:p>
        </p:txBody>
      </p:sp>
      <p:sp>
        <p:nvSpPr>
          <p:cNvPr id="4101" name="Rectangle 15"/>
          <p:cNvSpPr>
            <a:spLocks noChangeArrowheads="1"/>
          </p:cNvSpPr>
          <p:nvPr/>
        </p:nvSpPr>
        <p:spPr bwMode="auto">
          <a:xfrm>
            <a:off x="1905000" y="388858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اے الله! رحمت فرما محمد وآل</a:t>
            </a:r>
            <a:r>
              <a:rPr lang="en-US" sz="4000" dirty="0">
                <a:solidFill>
                  <a:srgbClr val="000066"/>
                </a:solidFill>
                <a:latin typeface="Alvi Nastaleeq" pitchFamily="2" charset="-78"/>
                <a:cs typeface="Alvi Nastaleeq" pitchFamily="2" charset="-78"/>
              </a:rPr>
              <a:t>)</a:t>
            </a:r>
            <a:r>
              <a:rPr lang="ar-SA" sz="4000" dirty="0">
                <a:solidFill>
                  <a:srgbClr val="000066"/>
                </a:solidFill>
                <a:latin typeface="Alvi Nastaleeq" pitchFamily="2" charset="-78"/>
                <a:cs typeface="Alvi Nastaleeq" pitchFamily="2" charset="-78"/>
              </a:rPr>
              <a:t>ع</a:t>
            </a:r>
            <a:r>
              <a:rPr lang="en-US" sz="4000" dirty="0">
                <a:solidFill>
                  <a:srgbClr val="000066"/>
                </a:solidFill>
                <a:latin typeface="Alvi Nastaleeq" pitchFamily="2" charset="-78"/>
                <a:cs typeface="Alvi Nastaleeq" pitchFamily="2" charset="-78"/>
              </a:rPr>
              <a:t>(</a:t>
            </a:r>
            <a:r>
              <a:rPr lang="ar-SA" sz="4000" dirty="0">
                <a:solidFill>
                  <a:srgbClr val="000066"/>
                </a:solidFill>
                <a:latin typeface="Alvi Nastaleeq" pitchFamily="2" charset="-78"/>
                <a:cs typeface="Alvi Nastaleeq" pitchFamily="2" charset="-78"/>
              </a:rPr>
              <a:t> محمد پر </a:t>
            </a:r>
          </a:p>
        </p:txBody>
      </p:sp>
      <p:sp>
        <p:nvSpPr>
          <p:cNvPr id="4102"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ऐ अल्लाह मुहम्मद और आले मुहम्मद पर अपनी सलामती रख़ </a:t>
            </a:r>
          </a:p>
        </p:txBody>
      </p:sp>
      <p:sp>
        <p:nvSpPr>
          <p:cNvPr id="410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4104"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BA6C7806-6764-490F-B391-4CF0CBD5B48D}"/>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7D898DAA-3F9F-4EE7-A5F2-21902CD8791C}"/>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3E5DDBB6-1176-45DD-9968-97FD078D15B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5" name="AutoShape 2"/>
          <p:cNvSpPr>
            <a:spLocks noChangeArrowheads="1"/>
          </p:cNvSpPr>
          <p:nvPr/>
        </p:nvSpPr>
        <p:spPr bwMode="auto">
          <a:xfrm>
            <a:off x="2001838" y="1297110"/>
            <a:ext cx="7993062" cy="4754880"/>
          </a:xfrm>
          <a:prstGeom prst="plaque">
            <a:avLst>
              <a:gd name="adj" fmla="val 16667"/>
            </a:avLst>
          </a:prstGeom>
          <a:gradFill rotWithShape="1">
            <a:gsLst>
              <a:gs pos="0">
                <a:srgbClr val="003399"/>
              </a:gs>
              <a:gs pos="50000">
                <a:srgbClr val="001847"/>
              </a:gs>
              <a:gs pos="100000">
                <a:srgbClr val="003399"/>
              </a:gs>
            </a:gsLst>
            <a:lin ang="2700000" scaled="1"/>
          </a:gradFill>
          <a:ln w="9525" algn="ctr">
            <a:noFill/>
            <a:miter lim="800000"/>
            <a:headEnd/>
            <a:tailEnd/>
          </a:ln>
        </p:spPr>
        <p:txBody>
          <a:bodyPr anchor="ctr">
            <a:spAutoFit/>
          </a:bodyPr>
          <a:lstStyle/>
          <a:p>
            <a:endParaRPr lang="en-US"/>
          </a:p>
        </p:txBody>
      </p:sp>
      <p:sp>
        <p:nvSpPr>
          <p:cNvPr id="228357" name="Rectangle 13"/>
          <p:cNvSpPr>
            <a:spLocks noGrp="1" noChangeArrowheads="1"/>
          </p:cNvSpPr>
          <p:nvPr>
            <p:ph type="ctrTitle"/>
          </p:nvPr>
        </p:nvSpPr>
        <p:spPr>
          <a:xfrm>
            <a:off x="2209800" y="3149600"/>
            <a:ext cx="7772400" cy="1143000"/>
          </a:xfrm>
        </p:spPr>
        <p:txBody>
          <a:bodyPr/>
          <a:lstStyle/>
          <a:p>
            <a:pPr eaLnBrk="1" hangingPunct="1"/>
            <a:r>
              <a:rPr lang="en-US" sz="6000" b="1">
                <a:solidFill>
                  <a:srgbClr val="FFFF00"/>
                </a:solidFill>
              </a:rPr>
              <a:t>Please recite  </a:t>
            </a:r>
            <a:br>
              <a:rPr lang="en-US" sz="6000" b="1">
                <a:solidFill>
                  <a:srgbClr val="FFFF00"/>
                </a:solidFill>
              </a:rPr>
            </a:br>
            <a:r>
              <a:rPr lang="en-US" sz="6000" b="1">
                <a:solidFill>
                  <a:srgbClr val="FFFF00"/>
                </a:solidFill>
              </a:rPr>
              <a:t>Sūrat al-Fātiḥah</a:t>
            </a:r>
            <a:br>
              <a:rPr lang="en-US" sz="6000" b="1">
                <a:solidFill>
                  <a:srgbClr val="FFFF00"/>
                </a:solidFill>
              </a:rPr>
            </a:br>
            <a:r>
              <a:rPr lang="en-US" sz="6000" b="1">
                <a:solidFill>
                  <a:srgbClr val="FFFF00"/>
                </a:solidFill>
              </a:rPr>
              <a:t>for</a:t>
            </a:r>
            <a:br>
              <a:rPr lang="en-US" sz="6000" b="1">
                <a:solidFill>
                  <a:srgbClr val="FFFF00"/>
                </a:solidFill>
              </a:rPr>
            </a:br>
            <a:r>
              <a:rPr lang="en-US" sz="6000" b="1">
                <a:solidFill>
                  <a:srgbClr val="FFFF00"/>
                </a:solidFill>
              </a:rPr>
              <a:t>ALL MARHUMEEN</a:t>
            </a:r>
            <a:br>
              <a:rPr lang="en-US" sz="6000" b="1">
                <a:solidFill>
                  <a:srgbClr val="FFFF00"/>
                </a:solidFill>
              </a:rPr>
            </a:br>
            <a:endParaRPr lang="en-GB" sz="6000" b="1">
              <a:solidFill>
                <a:srgbClr val="FFFF00"/>
              </a:solidFill>
            </a:endParaRPr>
          </a:p>
        </p:txBody>
      </p:sp>
      <p:pic>
        <p:nvPicPr>
          <p:cNvPr id="7" name="Picture 1">
            <a:hlinkClick r:id="rId2"/>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257800" y="5370428"/>
            <a:ext cx="1828800" cy="435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5"/>
          <p:cNvSpPr>
            <a:spLocks noChangeArrowheads="1"/>
          </p:cNvSpPr>
          <p:nvPr/>
        </p:nvSpPr>
        <p:spPr bwMode="auto">
          <a:xfrm>
            <a:off x="1660526" y="5857875"/>
            <a:ext cx="8888413" cy="630942"/>
          </a:xfrm>
          <a:prstGeom prst="rect">
            <a:avLst/>
          </a:prstGeom>
          <a:noFill/>
          <a:ln w="9525">
            <a:noFill/>
            <a:miter lim="800000"/>
            <a:headEnd/>
            <a:tailEnd/>
          </a:ln>
          <a:effectLst/>
        </p:spPr>
        <p:txBody>
          <a:bodyPr>
            <a:spAutoFit/>
          </a:bodyPr>
          <a:lstStyle/>
          <a:p>
            <a:pPr algn="ctr"/>
            <a:endParaRPr lang="en-US" altLang="en-US" sz="1200" b="1" dirty="0">
              <a:solidFill>
                <a:srgbClr val="000066"/>
              </a:solidFill>
              <a:latin typeface="Trebuchet MS" panose="020B0603020202020204" pitchFamily="34" charset="0"/>
            </a:endParaRPr>
          </a:p>
          <a:p>
            <a:pPr algn="ctr"/>
            <a:r>
              <a:rPr lang="en-US" altLang="en-US" sz="1100" b="1" dirty="0">
                <a:solidFill>
                  <a:srgbClr val="000066"/>
                </a:solidFill>
              </a:rPr>
              <a:t>For any errors / comments please write to: duas.org@gmail.com </a:t>
            </a:r>
            <a:endParaRPr lang="en-US" altLang="en-US" sz="1200" b="1" dirty="0">
              <a:solidFill>
                <a:srgbClr val="000066"/>
              </a:solidFill>
              <a:latin typeface="Trebuchet MS" panose="020B0603020202020204" pitchFamily="34" charset="0"/>
            </a:endParaRPr>
          </a:p>
          <a:p>
            <a:pPr algn="ctr"/>
            <a:r>
              <a:rPr lang="en-US" altLang="en-US" sz="1200" b="1" dirty="0">
                <a:solidFill>
                  <a:srgbClr val="000066"/>
                </a:solidFill>
                <a:latin typeface="Trebuchet MS" panose="020B0603020202020204" pitchFamily="34" charset="0"/>
              </a:rPr>
              <a:t>Kindly recite </a:t>
            </a:r>
            <a:r>
              <a:rPr lang="en-US" altLang="en-US" sz="1200" b="1" dirty="0" err="1">
                <a:solidFill>
                  <a:srgbClr val="000066"/>
                </a:solidFill>
                <a:latin typeface="Trebuchet MS" panose="020B0603020202020204" pitchFamily="34" charset="0"/>
              </a:rPr>
              <a:t>Sūrat</a:t>
            </a:r>
            <a:r>
              <a:rPr lang="en-US" altLang="en-US" sz="1200" b="1" dirty="0">
                <a:solidFill>
                  <a:srgbClr val="000066"/>
                </a:solidFill>
                <a:latin typeface="Trebuchet MS" panose="020B0603020202020204" pitchFamily="34" charset="0"/>
              </a:rPr>
              <a:t> al-</a:t>
            </a:r>
            <a:r>
              <a:rPr lang="en-US" altLang="en-US" sz="1200" b="1" dirty="0" err="1">
                <a:solidFill>
                  <a:srgbClr val="000066"/>
                </a:solidFill>
                <a:latin typeface="Trebuchet MS" panose="020B0603020202020204" pitchFamily="34" charset="0"/>
              </a:rPr>
              <a:t>Fātiḥah</a:t>
            </a:r>
            <a:r>
              <a:rPr lang="en-US" altLang="en-US" sz="1200" b="1" dirty="0">
                <a:solidFill>
                  <a:srgbClr val="000066"/>
                </a:solidFill>
                <a:latin typeface="Trebuchet MS" panose="020B0603020202020204" pitchFamily="34" charset="0"/>
              </a:rPr>
              <a:t> for </a:t>
            </a:r>
            <a:r>
              <a:rPr lang="en-US" altLang="en-US" sz="1200" b="1" dirty="0" err="1">
                <a:solidFill>
                  <a:srgbClr val="000066"/>
                </a:solidFill>
                <a:latin typeface="Trebuchet MS" panose="020B0603020202020204" pitchFamily="34" charset="0"/>
              </a:rPr>
              <a:t>Marhumeen</a:t>
            </a:r>
            <a:r>
              <a:rPr lang="en-US" altLang="en-US" sz="1200" b="1" dirty="0">
                <a:solidFill>
                  <a:srgbClr val="000066"/>
                </a:solidFill>
                <a:latin typeface="Trebuchet MS" panose="020B0603020202020204" pitchFamily="34" charset="0"/>
              </a:rPr>
              <a:t> of all those who have worked towards making this small work possible.</a:t>
            </a:r>
          </a:p>
        </p:txBody>
      </p:sp>
      <p:sp>
        <p:nvSpPr>
          <p:cNvPr id="9" name="Text Box 13">
            <a:extLst>
              <a:ext uri="{FF2B5EF4-FFF2-40B4-BE49-F238E27FC236}">
                <a16:creationId xmlns:a16="http://schemas.microsoft.com/office/drawing/2014/main" id="{FB4A7A56-7D4D-4FDC-937D-F3EE4F03CCDD}"/>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b="1">
                <a:solidFill>
                  <a:srgbClr val="FFFF99"/>
                </a:solidFill>
                <a:latin typeface="Trebuchet MS" pitchFamily="34" charset="0"/>
              </a:rPr>
              <a:t>دعاء الأفتتاح</a:t>
            </a:r>
            <a:endParaRPr lang="en-GB" sz="1600" b="1">
              <a:solidFill>
                <a:srgbClr val="FFFF99"/>
              </a:solidFill>
              <a:latin typeface="Trebuchet MS" pitchFamily="34" charset="0"/>
            </a:endParaRPr>
          </a:p>
        </p:txBody>
      </p:sp>
      <p:sp>
        <p:nvSpPr>
          <p:cNvPr id="10" name="Text Box 13">
            <a:extLst>
              <a:ext uri="{FF2B5EF4-FFF2-40B4-BE49-F238E27FC236}">
                <a16:creationId xmlns:a16="http://schemas.microsoft.com/office/drawing/2014/main" id="{B7115209-390B-438A-AF97-0EBE862405FE}"/>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b="1" dirty="0" err="1">
                <a:solidFill>
                  <a:srgbClr val="FFFF99"/>
                </a:solidFill>
                <a:latin typeface="Trebuchet MS" pitchFamily="34" charset="0"/>
              </a:rPr>
              <a:t>Dua’a</a:t>
            </a:r>
            <a:r>
              <a:rPr lang="en-GB" sz="1600" b="1" dirty="0">
                <a:solidFill>
                  <a:srgbClr val="FFFF99"/>
                </a:solidFill>
                <a:latin typeface="Trebuchet MS" pitchFamily="34" charset="0"/>
              </a:rPr>
              <a:t> al-</a:t>
            </a:r>
            <a:r>
              <a:rPr lang="en-GB" sz="1600" b="1" dirty="0" err="1">
                <a:solidFill>
                  <a:srgbClr val="FFFF99"/>
                </a:solidFill>
                <a:latin typeface="Trebuchet MS" pitchFamily="34" charset="0"/>
              </a:rPr>
              <a:t>Iftitah</a:t>
            </a:r>
            <a:endParaRPr lang="en-GB" sz="1600" b="1"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CC93B44C-877F-4381-B0EF-071B3369D70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1156161"/>
            <a:ext cx="12192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800" kern="1200" dirty="0">
                <a:latin typeface="Arabic Typesetting" panose="03020402040406030203" pitchFamily="66" charset="-78"/>
                <a:ea typeface="+mn-ea"/>
                <a:cs typeface="Arabic Typesetting" panose="03020402040406030203" pitchFamily="66" charset="-78"/>
              </a:rPr>
              <a:t>الْحَمْدُ لِلّهِ بِجَمِيعِ مَحَامِدِهِ كُلِّهَا عَلَى جَمِيعِ نِعَمِهِ كُلِّهَا.</a:t>
            </a:r>
            <a:endParaRPr lang="en-US" sz="88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524000" y="2494194"/>
            <a:ext cx="9829800" cy="1752600"/>
          </a:xfrm>
        </p:spPr>
        <p:txBody>
          <a:bodyPr/>
          <a:lstStyle/>
          <a:p>
            <a:pPr marL="342900" indent="-342900" eaLnBrk="1" hangingPunct="1">
              <a:defRPr/>
            </a:pPr>
            <a:r>
              <a:rPr lang="en-US" sz="2800" kern="1200" dirty="0">
                <a:ea typeface="MS Mincho" pitchFamily="49" charset="-128"/>
              </a:rPr>
              <a:t>All praise be to </a:t>
            </a:r>
            <a:r>
              <a:rPr lang="en-US" sz="2800" kern="1200" dirty="0" err="1">
                <a:ea typeface="MS Mincho" pitchFamily="49" charset="-128"/>
              </a:rPr>
              <a:t>Allāh</a:t>
            </a:r>
            <a:r>
              <a:rPr lang="en-US" sz="2800" kern="1200" dirty="0">
                <a:ea typeface="MS Mincho" pitchFamily="49" charset="-128"/>
              </a:rPr>
              <a:t> with full gratitude for all His bounties.</a:t>
            </a:r>
          </a:p>
        </p:txBody>
      </p:sp>
      <p:sp>
        <p:nvSpPr>
          <p:cNvPr id="24580"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al-hamdu lillahi bijami’i mahamidihi kulliha ‘ala jami’i ni’amihi kulliha</a:t>
            </a:r>
          </a:p>
        </p:txBody>
      </p:sp>
      <p:sp>
        <p:nvSpPr>
          <p:cNvPr id="24581" name="Rectangle 15"/>
          <p:cNvSpPr>
            <a:spLocks noChangeArrowheads="1"/>
          </p:cNvSpPr>
          <p:nvPr/>
        </p:nvSpPr>
        <p:spPr bwMode="auto">
          <a:xfrm>
            <a:off x="1816100" y="3780862"/>
            <a:ext cx="8534400" cy="366713"/>
          </a:xfrm>
          <a:prstGeom prst="rect">
            <a:avLst/>
          </a:prstGeom>
          <a:noFill/>
          <a:ln w="9525" algn="ctr">
            <a:noFill/>
            <a:miter lim="800000"/>
            <a:headEnd/>
            <a:tailEnd/>
          </a:ln>
        </p:spPr>
        <p:txBody>
          <a:bodyPr anchor="ctr"/>
          <a:lstStyle/>
          <a:p>
            <a:pPr algn="ctr" rtl="1"/>
            <a:r>
              <a:rPr lang="ar-AE" sz="4000" dirty="0">
                <a:solidFill>
                  <a:srgbClr val="000066"/>
                </a:solidFill>
                <a:latin typeface="Alvi Nastaleeq" pitchFamily="2" charset="-78"/>
                <a:cs typeface="Alvi Nastaleeq" pitchFamily="2" charset="-78"/>
              </a:rPr>
              <a:t>حمد الله ہی کیلئے ہے اس کی تمام خوبیوں اور اس کی ساری نعمتوں کے ساتھ </a:t>
            </a:r>
            <a:endParaRPr lang="en-US" sz="4000" dirty="0">
              <a:solidFill>
                <a:srgbClr val="000066"/>
              </a:solidFill>
              <a:latin typeface="Alvi Nastaleeq" pitchFamily="2" charset="-78"/>
              <a:cs typeface="Alvi Nastaleeq" pitchFamily="2" charset="-78"/>
            </a:endParaRPr>
          </a:p>
        </p:txBody>
      </p:sp>
      <p:sp>
        <p:nvSpPr>
          <p:cNvPr id="24582" name="Rectangle 16"/>
          <p:cNvSpPr>
            <a:spLocks noChangeArrowheads="1"/>
          </p:cNvSpPr>
          <p:nvPr/>
        </p:nvSpPr>
        <p:spPr bwMode="auto">
          <a:xfrm>
            <a:off x="1714500" y="4806951"/>
            <a:ext cx="8915400" cy="990600"/>
          </a:xfrm>
          <a:prstGeom prst="rect">
            <a:avLst/>
          </a:prstGeom>
          <a:noFill/>
          <a:ln w="9525" algn="ctr">
            <a:noFill/>
            <a:miter lim="800000"/>
            <a:headEnd/>
            <a:tailEnd/>
          </a:ln>
        </p:spPr>
        <p:txBody>
          <a:bodyPr anchor="ctr"/>
          <a:lstStyle/>
          <a:p>
            <a:pPr algn="ctr"/>
            <a:r>
              <a:rPr lang="hi-IN" sz="2400">
                <a:solidFill>
                  <a:srgbClr val="000066"/>
                </a:solidFill>
              </a:rPr>
              <a:t>बहुत बड़ाई हम्द अल्लाह के लिए है इस की तमाम खूबियों और इस की सारी नेमतों के साथ </a:t>
            </a:r>
            <a:endParaRPr lang="en-US" sz="2400" dirty="0">
              <a:solidFill>
                <a:srgbClr val="000066"/>
              </a:solidFill>
            </a:endParaRPr>
          </a:p>
        </p:txBody>
      </p:sp>
      <p:sp>
        <p:nvSpPr>
          <p:cNvPr id="2458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24584"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A37319DB-4041-4D69-A270-853C840C21BF}"/>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8B8B5D3C-34E9-4301-9D85-9F6E63F4E5A8}"/>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3761759C-F458-4E88-AB3E-1893C5F706D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90600" y="1141875"/>
            <a:ext cx="100584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الْحَمْدُ لِلّهِ الَّذِي لا مُضَادَّ لَهُ فِي مُلْكِهِ</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All praise be to </a:t>
            </a:r>
            <a:r>
              <a:rPr lang="en-US" sz="2800" kern="1200" dirty="0" err="1">
                <a:ea typeface="MS Mincho" pitchFamily="49" charset="-128"/>
              </a:rPr>
              <a:t>Allāh</a:t>
            </a:r>
            <a:r>
              <a:rPr lang="en-US" sz="2800" kern="1200" dirty="0">
                <a:ea typeface="MS Mincho" pitchFamily="49" charset="-128"/>
              </a:rPr>
              <a:t> Who has no opposition in His rule,</a:t>
            </a:r>
          </a:p>
        </p:txBody>
      </p:sp>
      <p:sp>
        <p:nvSpPr>
          <p:cNvPr id="25604"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al-hamdu lilllahil-ladhi la mudadda lahu fi mulkih</a:t>
            </a:r>
          </a:p>
        </p:txBody>
      </p:sp>
      <p:sp>
        <p:nvSpPr>
          <p:cNvPr id="25605"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dirty="0">
                <a:solidFill>
                  <a:srgbClr val="000066"/>
                </a:solidFill>
                <a:latin typeface="Alvi Nastaleeq" pitchFamily="2" charset="-78"/>
                <a:cs typeface="Alvi Nastaleeq" pitchFamily="2" charset="-78"/>
              </a:rPr>
              <a:t>حمد اس الله کیلئے ہے جس کی حکومت میں اس کا کوئی مخالف نہیں</a:t>
            </a:r>
            <a:endParaRPr lang="en-US" sz="4000" dirty="0">
              <a:solidFill>
                <a:srgbClr val="000066"/>
              </a:solidFill>
              <a:latin typeface="Alvi Nastaleeq" pitchFamily="2" charset="-78"/>
              <a:cs typeface="Alvi Nastaleeq" pitchFamily="2" charset="-78"/>
            </a:endParaRPr>
          </a:p>
        </p:txBody>
      </p:sp>
      <p:sp>
        <p:nvSpPr>
          <p:cNvPr id="25606"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हम्द इस अल्लाह के लिए है जिस की हुकूमत में इस का कोई मुखालिफ नहीं </a:t>
            </a:r>
            <a:endParaRPr lang="en-US" sz="2400" dirty="0">
              <a:solidFill>
                <a:srgbClr val="000066"/>
              </a:solidFill>
            </a:endParaRPr>
          </a:p>
        </p:txBody>
      </p:sp>
      <p:sp>
        <p:nvSpPr>
          <p:cNvPr id="2560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25608"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D2608F38-C433-454F-9F51-BDC4D53DFB07}"/>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46622DCD-AD98-4331-BB6D-3DF29188000F}"/>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FED262E6-F85D-43EF-81FB-77F2E3CBB66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600200" y="1028139"/>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وَلا مُنَازِعَ لَهُ فِي أَمْرِهِ.</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90700" y="2728914"/>
            <a:ext cx="8686800" cy="1752600"/>
          </a:xfrm>
        </p:spPr>
        <p:txBody>
          <a:bodyPr/>
          <a:lstStyle/>
          <a:p>
            <a:pPr marL="342900" indent="-342900" eaLnBrk="1" hangingPunct="1">
              <a:defRPr/>
            </a:pPr>
            <a:r>
              <a:rPr lang="en-US" sz="2800" kern="1200" dirty="0">
                <a:ea typeface="MS Mincho" pitchFamily="49" charset="-128"/>
              </a:rPr>
              <a:t>nor there is any challenge to His commands.</a:t>
            </a:r>
          </a:p>
        </p:txBody>
      </p:sp>
      <p:sp>
        <p:nvSpPr>
          <p:cNvPr id="26628"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wala munazi’a lahu fi amrih</a:t>
            </a:r>
          </a:p>
        </p:txBody>
      </p:sp>
      <p:sp>
        <p:nvSpPr>
          <p:cNvPr id="26629"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dirty="0">
                <a:solidFill>
                  <a:srgbClr val="000066"/>
                </a:solidFill>
                <a:latin typeface="Alvi Nastaleeq" pitchFamily="2" charset="-78"/>
                <a:cs typeface="Alvi Nastaleeq" pitchFamily="2" charset="-78"/>
              </a:rPr>
              <a:t>نہ اس کے حکم میں کوئی رکاوٹ ڈالنے والا ہے </a:t>
            </a:r>
            <a:endParaRPr lang="en-US" sz="4000" dirty="0">
              <a:solidFill>
                <a:srgbClr val="000066"/>
              </a:solidFill>
              <a:latin typeface="Alvi Nastaleeq" pitchFamily="2" charset="-78"/>
              <a:cs typeface="Alvi Nastaleeq" pitchFamily="2" charset="-78"/>
            </a:endParaRPr>
          </a:p>
        </p:txBody>
      </p:sp>
      <p:sp>
        <p:nvSpPr>
          <p:cNvPr id="26630"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न इस के हुक्म में कोई रुकावट डालने वाला है , </a:t>
            </a:r>
            <a:endParaRPr lang="en-US" sz="2400" dirty="0">
              <a:solidFill>
                <a:srgbClr val="000066"/>
              </a:solidFill>
            </a:endParaRPr>
          </a:p>
        </p:txBody>
      </p:sp>
      <p:sp>
        <p:nvSpPr>
          <p:cNvPr id="2663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26632"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B435EB9E-2317-4155-9F3C-BA9ACEE5D558}"/>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0891C769-D460-4BC6-8C86-443A74D5E75B}"/>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F00194FB-1036-4774-AFC5-75986A0D60F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143000" y="1003301"/>
            <a:ext cx="9906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الْحَمْدُ لِلّهِ الَّذِي لا شَرِيكَ لَهُ فِي خَلْقِهِ</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All praise be to </a:t>
            </a:r>
            <a:r>
              <a:rPr lang="en-US" sz="2800" kern="1200" dirty="0" err="1">
                <a:ea typeface="MS Mincho" pitchFamily="49" charset="-128"/>
              </a:rPr>
              <a:t>Allāh</a:t>
            </a:r>
            <a:r>
              <a:rPr lang="en-US" sz="2800" kern="1200" dirty="0">
                <a:ea typeface="MS Mincho" pitchFamily="49" charset="-128"/>
              </a:rPr>
              <a:t> Who has no counsel to meddle with His operation of creation,</a:t>
            </a:r>
          </a:p>
        </p:txBody>
      </p:sp>
      <p:sp>
        <p:nvSpPr>
          <p:cNvPr id="27652"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al-hamdu lilllahil-ladhi la sharika lahu fi khalqih</a:t>
            </a:r>
          </a:p>
        </p:txBody>
      </p:sp>
      <p:sp>
        <p:nvSpPr>
          <p:cNvPr id="27653"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a:solidFill>
                  <a:srgbClr val="000066"/>
                </a:solidFill>
                <a:latin typeface="Alvi Nastaleeq" pitchFamily="2" charset="-78"/>
                <a:cs typeface="Alvi Nastaleeq" pitchFamily="2" charset="-78"/>
              </a:rPr>
              <a:t>حمد اس الله کیلئے ہے جس کی آفرینش میں کوئی اس کا شریک نہیں </a:t>
            </a:r>
            <a:endParaRPr lang="en-US" sz="4000" dirty="0">
              <a:solidFill>
                <a:srgbClr val="000066"/>
              </a:solidFill>
              <a:latin typeface="Alvi Nastaleeq" pitchFamily="2" charset="-78"/>
              <a:cs typeface="Alvi Nastaleeq" pitchFamily="2" charset="-78"/>
            </a:endParaRPr>
          </a:p>
        </p:txBody>
      </p:sp>
      <p:sp>
        <p:nvSpPr>
          <p:cNvPr id="27654"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हम्द इस अल्लाह के लिए है जिस की आफ्रीनश में कोई इस का शरीक नहीं </a:t>
            </a:r>
            <a:endParaRPr lang="en-US" sz="2400" dirty="0">
              <a:solidFill>
                <a:srgbClr val="000066"/>
              </a:solidFill>
            </a:endParaRPr>
          </a:p>
        </p:txBody>
      </p:sp>
      <p:sp>
        <p:nvSpPr>
          <p:cNvPr id="2765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27656"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C76E1A8B-58DD-4E69-8B0A-B9D3814A949D}"/>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37AF9413-B6A0-43CE-A143-4A3DCD6A251B}"/>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1610A8B7-988D-4C76-B403-91DB0996991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663700" y="1048777"/>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وَلا شَبِيهَ لَهُ فِي عَظَمَتِهِ. </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657475"/>
            <a:ext cx="8686800" cy="1752600"/>
          </a:xfrm>
        </p:spPr>
        <p:txBody>
          <a:bodyPr/>
          <a:lstStyle/>
          <a:p>
            <a:pPr marL="342900" indent="-342900" eaLnBrk="1" hangingPunct="1">
              <a:defRPr/>
            </a:pPr>
            <a:r>
              <a:rPr lang="en-US" sz="2800" kern="1200" dirty="0">
                <a:ea typeface="MS Mincho" pitchFamily="49" charset="-128"/>
              </a:rPr>
              <a:t>nor there is anything similar to Him in His greatness.</a:t>
            </a:r>
          </a:p>
        </p:txBody>
      </p:sp>
      <p:sp>
        <p:nvSpPr>
          <p:cNvPr id="28676"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wala shabiha lahu fi ‘azamatihi</a:t>
            </a:r>
          </a:p>
        </p:txBody>
      </p:sp>
      <p:sp>
        <p:nvSpPr>
          <p:cNvPr id="28677"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a:solidFill>
                  <a:srgbClr val="000066"/>
                </a:solidFill>
                <a:latin typeface="Alvi Nastaleeq" pitchFamily="2" charset="-78"/>
                <a:cs typeface="Alvi Nastaleeq" pitchFamily="2" charset="-78"/>
              </a:rPr>
              <a:t>اور اسکی بڑائی میں کوئی اس جیسا نہیں</a:t>
            </a:r>
            <a:endParaRPr lang="en-US" sz="4000" dirty="0">
              <a:solidFill>
                <a:srgbClr val="000066"/>
              </a:solidFill>
              <a:latin typeface="Alvi Nastaleeq" pitchFamily="2" charset="-78"/>
              <a:cs typeface="Alvi Nastaleeq" pitchFamily="2" charset="-78"/>
            </a:endParaRPr>
          </a:p>
        </p:txBody>
      </p:sp>
      <p:sp>
        <p:nvSpPr>
          <p:cNvPr id="28678"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और इस का बड़ाई में कोई इस जैसा नहीं! </a:t>
            </a:r>
            <a:endParaRPr lang="en-US" sz="2400" dirty="0">
              <a:solidFill>
                <a:srgbClr val="000066"/>
              </a:solidFill>
            </a:endParaRPr>
          </a:p>
        </p:txBody>
      </p:sp>
      <p:sp>
        <p:nvSpPr>
          <p:cNvPr id="2867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28680"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A979599A-CA79-433C-B409-B35999BD798E}"/>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DA998464-78B5-4A35-A517-E4AFE4F0D637}"/>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0E7D1233-6300-4EEC-A615-C06432224DA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1050363"/>
            <a:ext cx="12192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الْحَمْدُ لِلّهِ الْفَاشِي فِي الْخَلْقِ أَمْرُهُ وَحَمْدُهُ</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All praise be to </a:t>
            </a:r>
            <a:r>
              <a:rPr lang="en-US" sz="2800" kern="1200" dirty="0" err="1">
                <a:ea typeface="MS Mincho" pitchFamily="49" charset="-128"/>
              </a:rPr>
              <a:t>Allāh</a:t>
            </a:r>
            <a:r>
              <a:rPr lang="en-US" sz="2800" kern="1200" dirty="0">
                <a:ea typeface="MS Mincho" pitchFamily="49" charset="-128"/>
              </a:rPr>
              <a:t> Whose commandments are active in the creation and the praising of Whom is incumbent.</a:t>
            </a:r>
          </a:p>
        </p:txBody>
      </p:sp>
      <p:sp>
        <p:nvSpPr>
          <p:cNvPr id="29700"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al-hamdu lillahil-fashi fil-khalqi amruhu wahamduh</a:t>
            </a:r>
          </a:p>
        </p:txBody>
      </p:sp>
      <p:sp>
        <p:nvSpPr>
          <p:cNvPr id="29701"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a:solidFill>
                  <a:srgbClr val="000066"/>
                </a:solidFill>
                <a:latin typeface="Alvi Nastaleeq" pitchFamily="2" charset="-78"/>
                <a:cs typeface="Alvi Nastaleeq" pitchFamily="2" charset="-78"/>
              </a:rPr>
              <a:t>حمد اس الله کیلئے ہے کہ جسکا حکم اور حمد خلق میں آشکار ہے </a:t>
            </a:r>
            <a:endParaRPr lang="en-US" sz="4000" dirty="0">
              <a:solidFill>
                <a:srgbClr val="000066"/>
              </a:solidFill>
              <a:latin typeface="Alvi Nastaleeq" pitchFamily="2" charset="-78"/>
              <a:cs typeface="Alvi Nastaleeq" pitchFamily="2" charset="-78"/>
            </a:endParaRPr>
          </a:p>
        </p:txBody>
      </p:sp>
      <p:sp>
        <p:nvSpPr>
          <p:cNvPr id="29702" name="Rectangle 16"/>
          <p:cNvSpPr>
            <a:spLocks noChangeArrowheads="1"/>
          </p:cNvSpPr>
          <p:nvPr/>
        </p:nvSpPr>
        <p:spPr bwMode="auto">
          <a:xfrm>
            <a:off x="1524000" y="5024438"/>
            <a:ext cx="9448800" cy="990600"/>
          </a:xfrm>
          <a:prstGeom prst="rect">
            <a:avLst/>
          </a:prstGeom>
          <a:noFill/>
          <a:ln w="9525" algn="ctr">
            <a:noFill/>
            <a:miter lim="800000"/>
            <a:headEnd/>
            <a:tailEnd/>
          </a:ln>
        </p:spPr>
        <p:txBody>
          <a:bodyPr anchor="ctr"/>
          <a:lstStyle/>
          <a:p>
            <a:pPr algn="ctr"/>
            <a:r>
              <a:rPr lang="hi-IN" sz="2400">
                <a:solidFill>
                  <a:srgbClr val="000066"/>
                </a:solidFill>
              </a:rPr>
              <a:t>हमद इस अल्लाह के लिए है के जिस का हुक्म और हम्द खलक में आशकार है </a:t>
            </a:r>
            <a:endParaRPr lang="en-US" sz="2400" dirty="0">
              <a:solidFill>
                <a:srgbClr val="000066"/>
              </a:solidFill>
            </a:endParaRPr>
          </a:p>
        </p:txBody>
      </p:sp>
      <p:sp>
        <p:nvSpPr>
          <p:cNvPr id="2970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29704"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95950FEB-CDE3-47C8-AF97-1BFAD35A7EC5}"/>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17E9784D-EF70-4037-ABAB-ABC52ADBD5C4}"/>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4A8FC292-E430-47EB-AB3D-DDAE9444297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62100" y="1261502"/>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الظَّاهِرِ بِالْكَرَمِ مَجْدُهُ</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65300" y="2943225"/>
            <a:ext cx="8686800" cy="1752600"/>
          </a:xfrm>
        </p:spPr>
        <p:txBody>
          <a:bodyPr/>
          <a:lstStyle/>
          <a:p>
            <a:pPr marL="342900" indent="-342900" eaLnBrk="1" hangingPunct="1">
              <a:defRPr/>
            </a:pPr>
            <a:r>
              <a:rPr lang="en-US" sz="2800" kern="1200" dirty="0">
                <a:ea typeface="MS Mincho" pitchFamily="49" charset="-128"/>
              </a:rPr>
              <a:t>His glory is evident through His kindness,</a:t>
            </a:r>
          </a:p>
        </p:txBody>
      </p:sp>
      <p:sp>
        <p:nvSpPr>
          <p:cNvPr id="30724"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az-zahiri bil-karami maj-duh</a:t>
            </a:r>
          </a:p>
        </p:txBody>
      </p:sp>
      <p:sp>
        <p:nvSpPr>
          <p:cNvPr id="30725"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dirty="0">
                <a:solidFill>
                  <a:srgbClr val="000066"/>
                </a:solidFill>
                <a:latin typeface="Alvi Nastaleeq" pitchFamily="2" charset="-78"/>
                <a:cs typeface="Alvi Nastaleeq" pitchFamily="2" charset="-78"/>
              </a:rPr>
              <a:t>اس کی شان اس کی بخشش کے ساتھ ظاہر ہے </a:t>
            </a:r>
            <a:endParaRPr lang="en-US" sz="4000" dirty="0">
              <a:solidFill>
                <a:srgbClr val="000066"/>
              </a:solidFill>
              <a:latin typeface="Alvi Nastaleeq" pitchFamily="2" charset="-78"/>
              <a:cs typeface="Alvi Nastaleeq" pitchFamily="2" charset="-78"/>
            </a:endParaRPr>
          </a:p>
        </p:txBody>
      </p:sp>
      <p:sp>
        <p:nvSpPr>
          <p:cNvPr id="30726"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इस की शान इस की बख्शीश के साथ ज़ाहिर है, </a:t>
            </a:r>
            <a:endParaRPr lang="en-US" sz="2400" dirty="0">
              <a:solidFill>
                <a:srgbClr val="000066"/>
              </a:solidFill>
            </a:endParaRPr>
          </a:p>
        </p:txBody>
      </p:sp>
      <p:sp>
        <p:nvSpPr>
          <p:cNvPr id="3072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30728"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E9A5BCE3-7440-478B-8289-E7D230948E85}"/>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B1DD26FC-8B19-4894-835F-95C66CEA9FB4}"/>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FFFE6F85-CE7F-4DF0-AAEF-F6AD8548361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600200" y="990039"/>
            <a:ext cx="8763000" cy="1470025"/>
          </a:xfrm>
        </p:spPr>
        <p:txBody>
          <a:bodyPr/>
          <a:lstStyle/>
          <a:p>
            <a:pPr rtl="1" eaLnBrk="1" hangingPunct="1">
              <a:lnSpc>
                <a:spcPts val="5500"/>
              </a:lnSpc>
              <a:defRPr/>
            </a:pPr>
            <a:r>
              <a:rPr lang="ar-SA" sz="9600" kern="1200" dirty="0">
                <a:latin typeface="Arabic Typesetting" panose="03020402040406030203" pitchFamily="66" charset="-78"/>
                <a:ea typeface="+mn-ea"/>
                <a:cs typeface="Arabic Typesetting" panose="03020402040406030203" pitchFamily="66" charset="-78"/>
              </a:rPr>
              <a:t>اَللَّهُمَّ صَلِّ عَلَى مُحَمَّدٍ وَ آلِ مُحَمَّد</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O' </a:t>
            </a:r>
            <a:r>
              <a:rPr lang="en-US" sz="2800" kern="1200" dirty="0" err="1">
                <a:ea typeface="MS Mincho" pitchFamily="49" charset="-128"/>
              </a:rPr>
              <a:t>Allāh</a:t>
            </a:r>
            <a:r>
              <a:rPr lang="en-US" sz="2800" kern="1200" dirty="0">
                <a:ea typeface="MS Mincho" pitchFamily="49" charset="-128"/>
              </a:rPr>
              <a:t> send Your blessings on Muhammad</a:t>
            </a:r>
          </a:p>
          <a:p>
            <a:pPr marL="342900" indent="-342900" eaLnBrk="1" hangingPunct="1">
              <a:defRPr/>
            </a:pPr>
            <a:r>
              <a:rPr lang="en-US" sz="2800" kern="1200" dirty="0">
                <a:ea typeface="MS Mincho" pitchFamily="49" charset="-128"/>
              </a:rPr>
              <a:t>and the family of Muhammad.</a:t>
            </a:r>
          </a:p>
        </p:txBody>
      </p:sp>
      <p:sp>
        <p:nvSpPr>
          <p:cNvPr id="4100"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allahumma salli `ala muhammadin wa ali muhammadin</a:t>
            </a:r>
          </a:p>
        </p:txBody>
      </p:sp>
      <p:sp>
        <p:nvSpPr>
          <p:cNvPr id="4101"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اے الله! رحمت فرما محمد وآل</a:t>
            </a:r>
            <a:r>
              <a:rPr lang="en-US" sz="4000" dirty="0">
                <a:solidFill>
                  <a:srgbClr val="000066"/>
                </a:solidFill>
                <a:latin typeface="Alvi Nastaleeq" pitchFamily="2" charset="-78"/>
                <a:cs typeface="Alvi Nastaleeq" pitchFamily="2" charset="-78"/>
              </a:rPr>
              <a:t>)</a:t>
            </a:r>
            <a:r>
              <a:rPr lang="ar-SA" sz="4000" dirty="0">
                <a:solidFill>
                  <a:srgbClr val="000066"/>
                </a:solidFill>
                <a:latin typeface="Alvi Nastaleeq" pitchFamily="2" charset="-78"/>
                <a:cs typeface="Alvi Nastaleeq" pitchFamily="2" charset="-78"/>
              </a:rPr>
              <a:t>ع</a:t>
            </a:r>
            <a:r>
              <a:rPr lang="en-US" sz="4000" dirty="0">
                <a:solidFill>
                  <a:srgbClr val="000066"/>
                </a:solidFill>
                <a:latin typeface="Alvi Nastaleeq" pitchFamily="2" charset="-78"/>
                <a:cs typeface="Alvi Nastaleeq" pitchFamily="2" charset="-78"/>
              </a:rPr>
              <a:t>(</a:t>
            </a:r>
            <a:r>
              <a:rPr lang="ar-SA" sz="4000" dirty="0">
                <a:solidFill>
                  <a:srgbClr val="000066"/>
                </a:solidFill>
                <a:latin typeface="Alvi Nastaleeq" pitchFamily="2" charset="-78"/>
                <a:cs typeface="Alvi Nastaleeq" pitchFamily="2" charset="-78"/>
              </a:rPr>
              <a:t> محمد پر </a:t>
            </a:r>
          </a:p>
        </p:txBody>
      </p:sp>
      <p:sp>
        <p:nvSpPr>
          <p:cNvPr id="4102"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ऐ अल्लाह मुहम्मद और आले मुहम्मद पर अपनी सलामती रख़ </a:t>
            </a:r>
          </a:p>
        </p:txBody>
      </p:sp>
      <p:sp>
        <p:nvSpPr>
          <p:cNvPr id="4103" name="Text Box 13"/>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4104" name="Text Box 13"/>
          <p:cNvSpPr txBox="1">
            <a:spLocks noChangeArrowheads="1"/>
          </p:cNvSpPr>
          <p:nvPr/>
        </p:nvSpPr>
        <p:spPr bwMode="auto">
          <a:xfrm>
            <a:off x="2658645"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9" name="Picture 1">
            <a:extLst>
              <a:ext uri="{FF2B5EF4-FFF2-40B4-BE49-F238E27FC236}">
                <a16:creationId xmlns:a16="http://schemas.microsoft.com/office/drawing/2014/main" id="{045E6F8D-467A-44F0-BCD3-43EC323235F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1199587"/>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الْبَاسِطِ بِالْجُودِ يَدَهُ</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905000" y="2706688"/>
            <a:ext cx="8686800" cy="1752600"/>
          </a:xfrm>
        </p:spPr>
        <p:txBody>
          <a:bodyPr/>
          <a:lstStyle/>
          <a:p>
            <a:pPr marL="342900" indent="-342900" eaLnBrk="1" hangingPunct="1">
              <a:defRPr/>
            </a:pPr>
            <a:r>
              <a:rPr lang="en-US" sz="2800" kern="1200" dirty="0">
                <a:ea typeface="MS Mincho" pitchFamily="49" charset="-128"/>
              </a:rPr>
              <a:t>His distinct overflowing generosity is freely available,</a:t>
            </a:r>
          </a:p>
        </p:txBody>
      </p:sp>
      <p:sp>
        <p:nvSpPr>
          <p:cNvPr id="31748"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al-basiti bil-judi yadah</a:t>
            </a:r>
          </a:p>
        </p:txBody>
      </p:sp>
      <p:sp>
        <p:nvSpPr>
          <p:cNvPr id="31749"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a:solidFill>
                  <a:srgbClr val="000066"/>
                </a:solidFill>
                <a:latin typeface="Alvi Nastaleeq" pitchFamily="2" charset="-78"/>
                <a:cs typeface="Alvi Nastaleeq" pitchFamily="2" charset="-78"/>
              </a:rPr>
              <a:t>بن مانگے دینے میں اس کا ہاتھ کھلا ہے </a:t>
            </a:r>
            <a:endParaRPr lang="en-US" sz="4000" dirty="0">
              <a:solidFill>
                <a:srgbClr val="000066"/>
              </a:solidFill>
              <a:latin typeface="Alvi Nastaleeq" pitchFamily="2" charset="-78"/>
              <a:cs typeface="Alvi Nastaleeq" pitchFamily="2" charset="-78"/>
            </a:endParaRPr>
          </a:p>
        </p:txBody>
      </p:sp>
      <p:sp>
        <p:nvSpPr>
          <p:cNvPr id="31750"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बिन मांगे देने में इस का हाथ खुला हुआ है </a:t>
            </a:r>
            <a:endParaRPr lang="en-US" sz="2400" dirty="0">
              <a:solidFill>
                <a:srgbClr val="000066"/>
              </a:solidFill>
            </a:endParaRPr>
          </a:p>
        </p:txBody>
      </p:sp>
      <p:sp>
        <p:nvSpPr>
          <p:cNvPr id="3175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31752"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2641AF06-2025-43FC-93AC-A5ACCE9533ED}"/>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F1861AED-ABB1-4F90-9835-861F8FFB08BA}"/>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D92317B0-03A3-4E7C-9E88-99C5AC4E8DE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676400" y="1331351"/>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الَّذِي لا تَنْقُصُ خَزَائِنُهُ</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90700" y="2968625"/>
            <a:ext cx="8686800" cy="1752600"/>
          </a:xfrm>
        </p:spPr>
        <p:txBody>
          <a:bodyPr/>
          <a:lstStyle/>
          <a:p>
            <a:pPr marL="342900" indent="-342900" eaLnBrk="1" hangingPunct="1">
              <a:defRPr/>
            </a:pPr>
            <a:r>
              <a:rPr lang="en-US" sz="2800" kern="1200" dirty="0">
                <a:ea typeface="MS Mincho" pitchFamily="49" charset="-128"/>
              </a:rPr>
              <a:t>His unlimited bestowals do not exhaust,</a:t>
            </a:r>
          </a:p>
        </p:txBody>
      </p:sp>
      <p:sp>
        <p:nvSpPr>
          <p:cNvPr id="32772"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alladhi la tanqusu khaza`inuh</a:t>
            </a:r>
          </a:p>
        </p:txBody>
      </p:sp>
      <p:sp>
        <p:nvSpPr>
          <p:cNvPr id="32773"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a:solidFill>
                  <a:srgbClr val="000066"/>
                </a:solidFill>
                <a:latin typeface="Alvi Nastaleeq" pitchFamily="2" charset="-78"/>
                <a:cs typeface="Alvi Nastaleeq" pitchFamily="2" charset="-78"/>
              </a:rPr>
              <a:t>وہی ہے جس کے خزانے</a:t>
            </a:r>
            <a:r>
              <a:rPr lang="en-US" sz="4000" dirty="0">
                <a:solidFill>
                  <a:srgbClr val="000066"/>
                </a:solidFill>
                <a:latin typeface="Alvi Nastaleeq" pitchFamily="2" charset="-78"/>
                <a:cs typeface="Alvi Nastaleeq" pitchFamily="2" charset="-78"/>
              </a:rPr>
              <a:t> </a:t>
            </a:r>
            <a:r>
              <a:rPr lang="ar-AE" sz="4000" dirty="0">
                <a:solidFill>
                  <a:srgbClr val="000066"/>
                </a:solidFill>
                <a:latin typeface="Alvi Nastaleeq" pitchFamily="2" charset="-78"/>
                <a:cs typeface="Alvi Nastaleeq" pitchFamily="2" charset="-78"/>
              </a:rPr>
              <a:t>سے کم نہیں ہوتے </a:t>
            </a:r>
            <a:endParaRPr lang="en-US" sz="4000" dirty="0">
              <a:solidFill>
                <a:srgbClr val="000066"/>
              </a:solidFill>
              <a:latin typeface="Alvi Nastaleeq" pitchFamily="2" charset="-78"/>
              <a:cs typeface="Alvi Nastaleeq" pitchFamily="2" charset="-78"/>
            </a:endParaRPr>
          </a:p>
        </p:txBody>
      </p:sp>
      <p:sp>
        <p:nvSpPr>
          <p:cNvPr id="32774"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वही है जिस के खज़ाने कभी कम नहीं होते </a:t>
            </a:r>
            <a:endParaRPr lang="en-US" sz="2400" dirty="0">
              <a:solidFill>
                <a:srgbClr val="000066"/>
              </a:solidFill>
            </a:endParaRPr>
          </a:p>
        </p:txBody>
      </p:sp>
      <p:sp>
        <p:nvSpPr>
          <p:cNvPr id="3277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32776"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81E780E0-02DF-4363-8D51-2F874D40DD8D}"/>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630ABCA9-A104-47DD-BBE2-F41D0786E2BD}"/>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1365F34E-4C86-46F7-B760-35D5FE0A16C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1109100"/>
            <a:ext cx="12192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وَلا تَزِيدُهُ كَثْرَةُ الْعَطَاءِ إلاَّ جُوداً وَكَرَماً</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and He does not swell the numerous benefits except because of generosity and kindness.</a:t>
            </a:r>
          </a:p>
        </p:txBody>
      </p:sp>
      <p:sp>
        <p:nvSpPr>
          <p:cNvPr id="33796"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wala taziduhu kathratul-‘ata`i illa judan wakarama</a:t>
            </a:r>
          </a:p>
        </p:txBody>
      </p:sp>
      <p:sp>
        <p:nvSpPr>
          <p:cNvPr id="33797" name="Rectangle 15"/>
          <p:cNvSpPr>
            <a:spLocks noChangeArrowheads="1"/>
          </p:cNvSpPr>
          <p:nvPr/>
        </p:nvSpPr>
        <p:spPr bwMode="auto">
          <a:xfrm>
            <a:off x="1905000" y="3928268"/>
            <a:ext cx="8534400" cy="366713"/>
          </a:xfrm>
          <a:prstGeom prst="rect">
            <a:avLst/>
          </a:prstGeom>
          <a:noFill/>
          <a:ln w="9525" algn="ctr">
            <a:noFill/>
            <a:miter lim="800000"/>
            <a:headEnd/>
            <a:tailEnd/>
          </a:ln>
        </p:spPr>
        <p:txBody>
          <a:bodyPr anchor="ctr"/>
          <a:lstStyle/>
          <a:p>
            <a:pPr algn="ctr" rtl="1"/>
            <a:r>
              <a:rPr lang="ar-AE" sz="4000">
                <a:solidFill>
                  <a:srgbClr val="000066"/>
                </a:solidFill>
                <a:latin typeface="Alvi Nastaleeq" pitchFamily="2" charset="-78"/>
                <a:cs typeface="Alvi Nastaleeq" pitchFamily="2" charset="-78"/>
              </a:rPr>
              <a:t>اور کثرت کے ساتھ عطا کرنے سے اس کی بخشش اور سخاوت میں اضافہ ہوتا ہے </a:t>
            </a:r>
            <a:endParaRPr lang="en-US" sz="4000" dirty="0">
              <a:solidFill>
                <a:srgbClr val="000066"/>
              </a:solidFill>
              <a:latin typeface="Alvi Nastaleeq" pitchFamily="2" charset="-78"/>
              <a:cs typeface="Alvi Nastaleeq" pitchFamily="2" charset="-78"/>
            </a:endParaRPr>
          </a:p>
        </p:txBody>
      </p:sp>
      <p:sp>
        <p:nvSpPr>
          <p:cNvPr id="33798"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और कसरत के साथ अता करने से इस की बख्शीश और सखावत में इजाफा होता है</a:t>
            </a:r>
            <a:endParaRPr lang="en-US" sz="2400" dirty="0">
              <a:solidFill>
                <a:srgbClr val="000066"/>
              </a:solidFill>
            </a:endParaRPr>
          </a:p>
        </p:txBody>
      </p:sp>
      <p:sp>
        <p:nvSpPr>
          <p:cNvPr id="3379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33800"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13A248A5-92D1-4FDD-B189-8A44EBBB41B2}"/>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494F1FD2-F6C5-47F0-BB6D-D3621EDC97AB}"/>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0B560355-F116-42AB-97D5-273E906C0D2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663700" y="1305949"/>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إنَّهُ هُوَ الْعَزِيزُ الْوَهَّابُ.</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676400" y="2882901"/>
            <a:ext cx="8686800" cy="1752600"/>
          </a:xfrm>
        </p:spPr>
        <p:txBody>
          <a:bodyPr/>
          <a:lstStyle/>
          <a:p>
            <a:pPr marL="342900" indent="-342900" eaLnBrk="1" hangingPunct="1">
              <a:defRPr/>
            </a:pPr>
            <a:r>
              <a:rPr lang="en-US" sz="2800" kern="1200" dirty="0">
                <a:ea typeface="MS Mincho" pitchFamily="49" charset="-128"/>
              </a:rPr>
              <a:t>Verily He is Mighty, Generous.</a:t>
            </a:r>
          </a:p>
        </p:txBody>
      </p:sp>
      <p:sp>
        <p:nvSpPr>
          <p:cNvPr id="34820"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innahu huwal-‘azizul-wahhab</a:t>
            </a:r>
          </a:p>
        </p:txBody>
      </p:sp>
      <p:sp>
        <p:nvSpPr>
          <p:cNvPr id="34821"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a:solidFill>
                  <a:srgbClr val="000066"/>
                </a:solidFill>
                <a:latin typeface="Alvi Nastaleeq" pitchFamily="2" charset="-78"/>
                <a:cs typeface="Alvi Nastaleeq" pitchFamily="2" charset="-78"/>
              </a:rPr>
              <a:t>کیونکہ وہ زبردست عطا کرنے والا ہے</a:t>
            </a:r>
            <a:endParaRPr lang="en-US" sz="4000" dirty="0">
              <a:solidFill>
                <a:srgbClr val="000066"/>
              </a:solidFill>
              <a:latin typeface="Alvi Nastaleeq" pitchFamily="2" charset="-78"/>
              <a:cs typeface="Alvi Nastaleeq" pitchFamily="2" charset="-78"/>
            </a:endParaRPr>
          </a:p>
        </p:txBody>
      </p:sp>
      <p:sp>
        <p:nvSpPr>
          <p:cNvPr id="34822"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क्योंकि वो ज़बरदस्त अता करने वाला है.</a:t>
            </a:r>
            <a:endParaRPr lang="en-US" sz="2400" dirty="0">
              <a:solidFill>
                <a:srgbClr val="000066"/>
              </a:solidFill>
            </a:endParaRPr>
          </a:p>
        </p:txBody>
      </p:sp>
      <p:sp>
        <p:nvSpPr>
          <p:cNvPr id="3482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34824"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60C1281F-7879-4559-A791-458475061754}"/>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78005FA0-2895-4620-AB56-4FE731D6A2FD}"/>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49480475-F264-4B92-8297-498825E1F45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01800" y="1024963"/>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اللّهُمَّ إنِّي أَسْأَلُكَ قَلِيلاً مِنْ كَثِيرٍ </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828800" y="2599301"/>
            <a:ext cx="8686800" cy="1752600"/>
          </a:xfrm>
        </p:spPr>
        <p:txBody>
          <a:bodyPr/>
          <a:lstStyle/>
          <a:p>
            <a:pPr marL="342900" indent="-342900" eaLnBrk="1" hangingPunct="1">
              <a:defRPr/>
            </a:pPr>
            <a:r>
              <a:rPr lang="en-US" sz="2800" kern="1200" dirty="0">
                <a:ea typeface="MS Mincho" pitchFamily="49" charset="-128"/>
              </a:rPr>
              <a:t>O </a:t>
            </a:r>
            <a:r>
              <a:rPr lang="en-US" sz="2800" kern="1200" dirty="0" err="1">
                <a:ea typeface="MS Mincho" pitchFamily="49" charset="-128"/>
              </a:rPr>
              <a:t>Allāh</a:t>
            </a:r>
            <a:r>
              <a:rPr lang="en-US" sz="2800" kern="1200" dirty="0">
                <a:ea typeface="MS Mincho" pitchFamily="49" charset="-128"/>
              </a:rPr>
              <a:t>, I ask for some from much,</a:t>
            </a:r>
          </a:p>
        </p:txBody>
      </p:sp>
      <p:sp>
        <p:nvSpPr>
          <p:cNvPr id="35844"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allahumma inni as`aluka qalilan min kathir</a:t>
            </a:r>
          </a:p>
        </p:txBody>
      </p:sp>
      <p:sp>
        <p:nvSpPr>
          <p:cNvPr id="35845"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a:solidFill>
                  <a:srgbClr val="000066"/>
                </a:solidFill>
                <a:latin typeface="Alvi Nastaleeq" pitchFamily="2" charset="-78"/>
                <a:cs typeface="Alvi Nastaleeq" pitchFamily="2" charset="-78"/>
              </a:rPr>
              <a:t>اے معبود! </a:t>
            </a:r>
            <a:r>
              <a:rPr lang="ar-AE" sz="4000" dirty="0">
                <a:solidFill>
                  <a:srgbClr val="000066"/>
                </a:solidFill>
                <a:latin typeface="Alvi Nastaleeq" pitchFamily="2" charset="-78"/>
                <a:cs typeface="Alvi Nastaleeq" pitchFamily="2" charset="-78"/>
              </a:rPr>
              <a:t>میں سوال کرتا ہوں تجھ سے بہت میں سے تھوڑے کا </a:t>
            </a:r>
            <a:endParaRPr lang="en-US" sz="4000" dirty="0">
              <a:solidFill>
                <a:srgbClr val="000066"/>
              </a:solidFill>
              <a:latin typeface="Alvi Nastaleeq" pitchFamily="2" charset="-78"/>
              <a:cs typeface="Alvi Nastaleeq" pitchFamily="2" charset="-78"/>
            </a:endParaRPr>
          </a:p>
        </p:txBody>
      </p:sp>
      <p:sp>
        <p:nvSpPr>
          <p:cNvPr id="35846"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ऐ माबूद! मै सवाल करता हूँ तुझ से बहुत में से थोड़े का </a:t>
            </a:r>
            <a:endParaRPr lang="en-US" sz="2400" dirty="0">
              <a:solidFill>
                <a:srgbClr val="000066"/>
              </a:solidFill>
            </a:endParaRPr>
          </a:p>
        </p:txBody>
      </p:sp>
      <p:sp>
        <p:nvSpPr>
          <p:cNvPr id="3584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35848"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AD57A5F4-DBD5-4A83-B560-54A3406DABC8}"/>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FF4A566C-C4C4-4F0D-8D17-F4594D64D183}"/>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393E7D52-FC19-4E4E-B64C-076E27672D9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1002739"/>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مَعَ حَاجَةٍ بِي إلَيْهِ عَظِيمَةٍ</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828800" y="2690815"/>
            <a:ext cx="8686800" cy="1752600"/>
          </a:xfrm>
        </p:spPr>
        <p:txBody>
          <a:bodyPr/>
          <a:lstStyle/>
          <a:p>
            <a:pPr marL="342900" indent="-342900" eaLnBrk="1" hangingPunct="1">
              <a:defRPr/>
            </a:pPr>
            <a:r>
              <a:rPr lang="en-US" sz="2800" kern="1200" dirty="0">
                <a:ea typeface="MS Mincho" pitchFamily="49" charset="-128"/>
              </a:rPr>
              <a:t>in the midst of my many needs for which I entirely depend on You,</a:t>
            </a:r>
          </a:p>
        </p:txBody>
      </p:sp>
      <p:sp>
        <p:nvSpPr>
          <p:cNvPr id="36868"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ma’a hajatin bi ilayhi ‘azimah</a:t>
            </a:r>
          </a:p>
        </p:txBody>
      </p:sp>
      <p:sp>
        <p:nvSpPr>
          <p:cNvPr id="36869"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dirty="0">
                <a:solidFill>
                  <a:srgbClr val="000066"/>
                </a:solidFill>
                <a:latin typeface="Alvi Nastaleeq" pitchFamily="2" charset="-78"/>
                <a:cs typeface="Alvi Nastaleeq" pitchFamily="2" charset="-78"/>
              </a:rPr>
              <a:t>جبکہ مجھے اس کی بہت زیادہ حاجت ہے </a:t>
            </a:r>
            <a:endParaRPr lang="en-US" sz="4000" dirty="0">
              <a:solidFill>
                <a:srgbClr val="000066"/>
              </a:solidFill>
              <a:latin typeface="Alvi Nastaleeq" pitchFamily="2" charset="-78"/>
              <a:cs typeface="Alvi Nastaleeq" pitchFamily="2" charset="-78"/>
            </a:endParaRPr>
          </a:p>
        </p:txBody>
      </p:sp>
      <p:sp>
        <p:nvSpPr>
          <p:cNvPr id="36870"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जबकि मुझे इस की बहुत ज़्यादा हाजत है</a:t>
            </a:r>
            <a:endParaRPr lang="en-US" sz="2400" dirty="0">
              <a:solidFill>
                <a:srgbClr val="000066"/>
              </a:solidFill>
            </a:endParaRPr>
          </a:p>
        </p:txBody>
      </p:sp>
      <p:sp>
        <p:nvSpPr>
          <p:cNvPr id="3687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36872"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DF332715-6812-4EF2-B39A-FDF02B0E11E8}"/>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5A325860-69DF-4FE0-99CA-5417D2BC6485}"/>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0D70AC0D-663F-4F50-9FE4-7D222A7344C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676400" y="1015439"/>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وَغِنَاكَ عَنْهُ قَدِيمٌ وَهُوَ عِنْدِي كَثِيرٌ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and You since eternity, are able to do without them, but for me it is a titanic effort </a:t>
            </a:r>
          </a:p>
        </p:txBody>
      </p:sp>
      <p:sp>
        <p:nvSpPr>
          <p:cNvPr id="37892"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waghinaka ‘anhu qadimun wahuwa ‘indi kathir</a:t>
            </a:r>
          </a:p>
        </p:txBody>
      </p:sp>
      <p:sp>
        <p:nvSpPr>
          <p:cNvPr id="37893"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dirty="0">
                <a:solidFill>
                  <a:srgbClr val="000066"/>
                </a:solidFill>
                <a:latin typeface="Alvi Nastaleeq" pitchFamily="2" charset="-78"/>
                <a:cs typeface="Alvi Nastaleeq" pitchFamily="2" charset="-78"/>
              </a:rPr>
              <a:t>اور تو ہمیشہ اس سے بے نیاز ہے وہ نعمت میرے لیئے بہت بڑی ہے  </a:t>
            </a:r>
            <a:endParaRPr lang="en-US" sz="4000" dirty="0">
              <a:solidFill>
                <a:srgbClr val="000066"/>
              </a:solidFill>
              <a:latin typeface="Alvi Nastaleeq" pitchFamily="2" charset="-78"/>
              <a:cs typeface="Alvi Nastaleeq" pitchFamily="2" charset="-78"/>
            </a:endParaRPr>
          </a:p>
        </p:txBody>
      </p:sp>
      <p:sp>
        <p:nvSpPr>
          <p:cNvPr id="37894"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और तो हमेशा इस से बेनेयाज़ है</a:t>
            </a:r>
            <a:r>
              <a:rPr lang="en-US" sz="2400" dirty="0">
                <a:solidFill>
                  <a:srgbClr val="000066"/>
                </a:solidFill>
              </a:rPr>
              <a:t> </a:t>
            </a:r>
            <a:r>
              <a:rPr lang="hi-IN" sz="2400" dirty="0">
                <a:solidFill>
                  <a:srgbClr val="000066"/>
                </a:solidFill>
              </a:rPr>
              <a:t>वो नेमत मेरे लिए बहुत बड़ी, </a:t>
            </a:r>
            <a:endParaRPr lang="en-US" sz="2400" dirty="0">
              <a:solidFill>
                <a:srgbClr val="000066"/>
              </a:solidFill>
            </a:endParaRPr>
          </a:p>
        </p:txBody>
      </p:sp>
      <p:sp>
        <p:nvSpPr>
          <p:cNvPr id="3789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37896"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62EA1145-E71F-423E-B789-0233E0EC4CB9}"/>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8D65FCA9-3184-4EB0-8538-1D2FAB2F789D}"/>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76C98A4F-2CA4-4A7B-9A97-43D9657E808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676400" y="1093787"/>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وَهُوَ عَلَيْكَ سَهْلٌ يَسِيرٌ.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90700" y="2607700"/>
            <a:ext cx="8686800" cy="1752600"/>
          </a:xfrm>
        </p:spPr>
        <p:txBody>
          <a:bodyPr/>
          <a:lstStyle/>
          <a:p>
            <a:pPr marL="342900" indent="-342900" eaLnBrk="1" hangingPunct="1">
              <a:defRPr/>
            </a:pPr>
            <a:r>
              <a:rPr lang="en-US" sz="2800" kern="1200" dirty="0">
                <a:ea typeface="MS Mincho" pitchFamily="49" charset="-128"/>
              </a:rPr>
              <a:t>and for You it is very easy and simple.</a:t>
            </a:r>
          </a:p>
        </p:txBody>
      </p:sp>
      <p:sp>
        <p:nvSpPr>
          <p:cNvPr id="38916"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wahuwa ‘alayka sahlun yasir</a:t>
            </a:r>
          </a:p>
        </p:txBody>
      </p:sp>
      <p:sp>
        <p:nvSpPr>
          <p:cNvPr id="38917"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a:solidFill>
                  <a:srgbClr val="000066"/>
                </a:solidFill>
                <a:latin typeface="Alvi Nastaleeq" pitchFamily="2" charset="-78"/>
                <a:cs typeface="Alvi Nastaleeq" pitchFamily="2" charset="-78"/>
              </a:rPr>
              <a:t>اور تیرے لئے اس کا دینا آسان ہے</a:t>
            </a:r>
            <a:endParaRPr lang="en-US" sz="4000" dirty="0">
              <a:solidFill>
                <a:srgbClr val="000066"/>
              </a:solidFill>
              <a:latin typeface="Alvi Nastaleeq" pitchFamily="2" charset="-78"/>
              <a:cs typeface="Alvi Nastaleeq" pitchFamily="2" charset="-78"/>
            </a:endParaRPr>
          </a:p>
        </p:txBody>
      </p:sp>
      <p:sp>
        <p:nvSpPr>
          <p:cNvPr id="38918"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और तेरे लिए इस का देना आसान है</a:t>
            </a:r>
            <a:endParaRPr lang="en-US" sz="2400" dirty="0">
              <a:solidFill>
                <a:srgbClr val="000066"/>
              </a:solidFill>
            </a:endParaRPr>
          </a:p>
        </p:txBody>
      </p:sp>
      <p:sp>
        <p:nvSpPr>
          <p:cNvPr id="3891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38920"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479E14FF-3817-4910-8D37-48CECB9B2373}"/>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5A3F9900-1976-468F-A985-5E8C505CEDEB}"/>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CD1C08D8-F02C-4092-8182-94BAA82D01B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828800" y="1066287"/>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اللّهُمَّ إنَّ عَفْوَكَ عَنْ ذَنْبِي</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90700" y="2728914"/>
            <a:ext cx="8686800" cy="1752600"/>
          </a:xfrm>
        </p:spPr>
        <p:txBody>
          <a:bodyPr/>
          <a:lstStyle/>
          <a:p>
            <a:pPr marL="342900" indent="-342900" eaLnBrk="1" hangingPunct="1">
              <a:defRPr/>
            </a:pPr>
            <a:r>
              <a:rPr lang="en-US" sz="2800" kern="1200" dirty="0">
                <a:ea typeface="MS Mincho" pitchFamily="49" charset="-128"/>
              </a:rPr>
              <a:t>O </a:t>
            </a:r>
            <a:r>
              <a:rPr lang="en-US" sz="2800" kern="1200" dirty="0" err="1">
                <a:ea typeface="MS Mincho" pitchFamily="49" charset="-128"/>
              </a:rPr>
              <a:t>Allāh</a:t>
            </a:r>
            <a:r>
              <a:rPr lang="en-US" sz="2800" kern="1200" dirty="0">
                <a:ea typeface="MS Mincho" pitchFamily="49" charset="-128"/>
              </a:rPr>
              <a:t>, truly, as You pardon my sins,</a:t>
            </a:r>
          </a:p>
        </p:txBody>
      </p:sp>
      <p:sp>
        <p:nvSpPr>
          <p:cNvPr id="39940"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sv-SE" sz="2400" i="1" dirty="0">
                <a:solidFill>
                  <a:srgbClr val="000066"/>
                </a:solidFill>
                <a:ea typeface="MS Mincho" pitchFamily="49" charset="-128"/>
              </a:rPr>
              <a:t>allahumma inna ‘afwaka ‘an dhanbi</a:t>
            </a:r>
            <a:endParaRPr lang="fi-FI" sz="2400" i="1" dirty="0">
              <a:solidFill>
                <a:srgbClr val="000066"/>
              </a:solidFill>
              <a:ea typeface="MS Mincho" pitchFamily="49" charset="-128"/>
            </a:endParaRPr>
          </a:p>
        </p:txBody>
      </p:sp>
      <p:sp>
        <p:nvSpPr>
          <p:cNvPr id="39941"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a:solidFill>
                  <a:srgbClr val="000066"/>
                </a:solidFill>
                <a:latin typeface="Alvi Nastaleeq" pitchFamily="2" charset="-78"/>
                <a:cs typeface="Alvi Nastaleeq" pitchFamily="2" charset="-78"/>
              </a:rPr>
              <a:t>اے معبود! </a:t>
            </a:r>
            <a:r>
              <a:rPr lang="ar-AE" sz="4000" dirty="0">
                <a:solidFill>
                  <a:srgbClr val="000066"/>
                </a:solidFill>
                <a:latin typeface="Alvi Nastaleeq" pitchFamily="2" charset="-78"/>
                <a:cs typeface="Alvi Nastaleeq" pitchFamily="2" charset="-78"/>
              </a:rPr>
              <a:t>بے شک تیرا میرے گناہ کو معاف کرنا </a:t>
            </a:r>
            <a:endParaRPr lang="en-US" sz="4000" dirty="0">
              <a:solidFill>
                <a:srgbClr val="000066"/>
              </a:solidFill>
              <a:latin typeface="Alvi Nastaleeq" pitchFamily="2" charset="-78"/>
              <a:cs typeface="Alvi Nastaleeq" pitchFamily="2" charset="-78"/>
            </a:endParaRPr>
          </a:p>
        </p:txBody>
      </p:sp>
      <p:sp>
        <p:nvSpPr>
          <p:cNvPr id="39942"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ऐ माबूद ! बेशक तेरा मेरे गुनाह को माफ़ करना </a:t>
            </a:r>
            <a:endParaRPr lang="en-US" sz="2400" dirty="0">
              <a:solidFill>
                <a:srgbClr val="000066"/>
              </a:solidFill>
            </a:endParaRPr>
          </a:p>
        </p:txBody>
      </p:sp>
      <p:sp>
        <p:nvSpPr>
          <p:cNvPr id="3994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39944"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44AA3AD6-5442-4FA3-BDD3-81ECEBFA144E}"/>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9D1D6965-5725-4974-8015-2F9F33176485}"/>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E11A7F7C-CC71-4836-B598-A715B67D490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14500" y="1028139"/>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وَتَجَاوُزَكَ عَنْ خَطِيئَتِي</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803400" y="2728914"/>
            <a:ext cx="8686800" cy="1752600"/>
          </a:xfrm>
        </p:spPr>
        <p:txBody>
          <a:bodyPr/>
          <a:lstStyle/>
          <a:p>
            <a:pPr marL="342900" indent="-342900" eaLnBrk="1" hangingPunct="1">
              <a:defRPr/>
            </a:pPr>
            <a:r>
              <a:rPr lang="en-US" sz="2800" kern="1200" dirty="0">
                <a:ea typeface="MS Mincho" pitchFamily="49" charset="-128"/>
              </a:rPr>
              <a:t>And You overlook my mistakes;</a:t>
            </a:r>
          </a:p>
        </p:txBody>
      </p:sp>
      <p:sp>
        <p:nvSpPr>
          <p:cNvPr id="40964"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watajawuzaka ‘an khati`ati</a:t>
            </a:r>
          </a:p>
        </p:txBody>
      </p:sp>
      <p:sp>
        <p:nvSpPr>
          <p:cNvPr id="40965"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a:solidFill>
                  <a:srgbClr val="000066"/>
                </a:solidFill>
                <a:latin typeface="Alvi Nastaleeq" pitchFamily="2" charset="-78"/>
                <a:cs typeface="Alvi Nastaleeq" pitchFamily="2" charset="-78"/>
              </a:rPr>
              <a:t>میری خطا سے تیری در گزر </a:t>
            </a:r>
            <a:endParaRPr lang="en-US" sz="4000" dirty="0">
              <a:solidFill>
                <a:srgbClr val="000066"/>
              </a:solidFill>
              <a:latin typeface="Alvi Nastaleeq" pitchFamily="2" charset="-78"/>
              <a:cs typeface="Alvi Nastaleeq" pitchFamily="2" charset="-78"/>
            </a:endParaRPr>
          </a:p>
        </p:txBody>
      </p:sp>
      <p:sp>
        <p:nvSpPr>
          <p:cNvPr id="40966"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मेरी खता से तेरी दर गुज़र </a:t>
            </a:r>
            <a:endParaRPr lang="en-US" sz="2400" dirty="0">
              <a:solidFill>
                <a:srgbClr val="000066"/>
              </a:solidFill>
            </a:endParaRPr>
          </a:p>
        </p:txBody>
      </p:sp>
      <p:sp>
        <p:nvSpPr>
          <p:cNvPr id="4096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40968"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A6A52514-A064-4347-9009-1994E6E11140}"/>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9DC93A3F-2831-4524-B6DB-EB721C37AD9E}"/>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B8655AAC-3B1C-439C-93B7-F2BE4D9C3B9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بِسْمِ اللَّهِ </a:t>
            </a:r>
            <a:r>
              <a:rPr lang="ar-SA" sz="9600" kern="1200" dirty="0" err="1">
                <a:latin typeface="Arabic Typesetting" panose="03020402040406030203" pitchFamily="66" charset="-78"/>
                <a:ea typeface="+mn-ea"/>
                <a:cs typeface="Arabic Typesetting" panose="03020402040406030203" pitchFamily="66" charset="-78"/>
              </a:rPr>
              <a:t>الرَّحْمَٰنِ</a:t>
            </a:r>
            <a:r>
              <a:rPr lang="ar-SA" sz="9600" kern="1200" dirty="0">
                <a:latin typeface="Arabic Typesetting" panose="03020402040406030203" pitchFamily="66" charset="-78"/>
                <a:ea typeface="+mn-ea"/>
                <a:cs typeface="Arabic Typesetting" panose="03020402040406030203" pitchFamily="66" charset="-78"/>
              </a:rPr>
              <a:t> الرَّحِيمِ</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In the Name of </a:t>
            </a:r>
            <a:r>
              <a:rPr lang="en-US" sz="2800" kern="1200" dirty="0" err="1">
                <a:ea typeface="MS Mincho" pitchFamily="49" charset="-128"/>
              </a:rPr>
              <a:t>Allāh</a:t>
            </a:r>
            <a:r>
              <a:rPr lang="en-US" sz="2800" kern="1200" dirty="0">
                <a:ea typeface="MS Mincho" pitchFamily="49" charset="-128"/>
              </a:rPr>
              <a:t>, </a:t>
            </a:r>
          </a:p>
          <a:p>
            <a:pPr marL="342900" indent="-342900" eaLnBrk="1" hangingPunct="1">
              <a:defRPr/>
            </a:pPr>
            <a:r>
              <a:rPr lang="en-US" sz="2800" kern="1200" dirty="0">
                <a:ea typeface="MS Mincho" pitchFamily="49" charset="-128"/>
              </a:rPr>
              <a:t>the All-beneficent, the All-merciful.</a:t>
            </a:r>
          </a:p>
        </p:txBody>
      </p:sp>
      <p:sp>
        <p:nvSpPr>
          <p:cNvPr id="5124"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bi-smi llahi r-rahmani r-rahimi</a:t>
            </a:r>
          </a:p>
        </p:txBody>
      </p:sp>
      <p:sp>
        <p:nvSpPr>
          <p:cNvPr id="5125"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عظیم اور دائمی رحمتوں والے خدا کے نام سے</a:t>
            </a:r>
          </a:p>
        </p:txBody>
      </p:sp>
      <p:sp>
        <p:nvSpPr>
          <p:cNvPr id="5126"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अल्लाह के नाम से जो बड़ा कृपालु और अत्यन्त दयावान हैं।</a:t>
            </a:r>
          </a:p>
        </p:txBody>
      </p:sp>
      <p:sp>
        <p:nvSpPr>
          <p:cNvPr id="5127" name="Text Box 13"/>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5128" name="Text Box 13"/>
          <p:cNvSpPr txBox="1">
            <a:spLocks noChangeArrowheads="1"/>
          </p:cNvSpPr>
          <p:nvPr/>
        </p:nvSpPr>
        <p:spPr bwMode="auto">
          <a:xfrm>
            <a:off x="2638592"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9" name="Picture 1">
            <a:extLst>
              <a:ext uri="{FF2B5EF4-FFF2-40B4-BE49-F238E27FC236}">
                <a16:creationId xmlns:a16="http://schemas.microsoft.com/office/drawing/2014/main" id="{D9F71A92-8505-4169-A525-EC51F71E77C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
            <a:extLst>
              <a:ext uri="{FF2B5EF4-FFF2-40B4-BE49-F238E27FC236}">
                <a16:creationId xmlns:a16="http://schemas.microsoft.com/office/drawing/2014/main" id="{538BF03C-11E9-41F5-9E4A-33F8EFE2D47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042" y="-16950"/>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828800" y="1156726"/>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وَصَفْحَكَ عَنْ ظُلْمِي</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90700" y="2730499"/>
            <a:ext cx="8686800" cy="1752600"/>
          </a:xfrm>
        </p:spPr>
        <p:txBody>
          <a:bodyPr/>
          <a:lstStyle/>
          <a:p>
            <a:pPr marL="342900" indent="-342900" eaLnBrk="1" hangingPunct="1">
              <a:defRPr/>
            </a:pPr>
            <a:r>
              <a:rPr lang="en-US" sz="2800" kern="1200" dirty="0">
                <a:ea typeface="MS Mincho" pitchFamily="49" charset="-128"/>
              </a:rPr>
              <a:t>And You take a lenient view of my disorderly conduct,</a:t>
            </a:r>
          </a:p>
        </p:txBody>
      </p:sp>
      <p:sp>
        <p:nvSpPr>
          <p:cNvPr id="41988"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wasafhaka ‘an zulmi</a:t>
            </a:r>
          </a:p>
        </p:txBody>
      </p:sp>
      <p:sp>
        <p:nvSpPr>
          <p:cNvPr id="41989"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a:solidFill>
                  <a:srgbClr val="000066"/>
                </a:solidFill>
                <a:latin typeface="Alvi Nastaleeq" pitchFamily="2" charset="-78"/>
                <a:cs typeface="Alvi Nastaleeq" pitchFamily="2" charset="-78"/>
              </a:rPr>
              <a:t>میرے ستم سے تیری چشمپوشی </a:t>
            </a:r>
            <a:endParaRPr lang="en-US" sz="4000" dirty="0">
              <a:solidFill>
                <a:srgbClr val="000066"/>
              </a:solidFill>
              <a:latin typeface="Alvi Nastaleeq" pitchFamily="2" charset="-78"/>
              <a:cs typeface="Alvi Nastaleeq" pitchFamily="2" charset="-78"/>
            </a:endParaRPr>
          </a:p>
        </p:txBody>
      </p:sp>
      <p:sp>
        <p:nvSpPr>
          <p:cNvPr id="41990"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मेरे सितम से तेरी चश्म-पोशी </a:t>
            </a:r>
            <a:endParaRPr lang="en-US" sz="2400" dirty="0">
              <a:solidFill>
                <a:srgbClr val="000066"/>
              </a:solidFill>
            </a:endParaRPr>
          </a:p>
        </p:txBody>
      </p:sp>
      <p:sp>
        <p:nvSpPr>
          <p:cNvPr id="4199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41992"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915A6371-6A85-47C3-A3CB-DA6D77A537CE}"/>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1ACB64CE-D1F6-4043-B798-B0A084C79188}"/>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F9418923-14EE-4632-8D2F-25F28CE2FB1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90700" y="1093787"/>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وَسِتْرَكَ عَلَى قَبِيحِ عَمَلِي</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728914"/>
            <a:ext cx="8686800" cy="1752600"/>
          </a:xfrm>
        </p:spPr>
        <p:txBody>
          <a:bodyPr/>
          <a:lstStyle/>
          <a:p>
            <a:pPr marL="342900" indent="-342900" eaLnBrk="1" hangingPunct="1">
              <a:defRPr/>
            </a:pPr>
            <a:r>
              <a:rPr lang="en-US" sz="2800" kern="1200" dirty="0">
                <a:ea typeface="MS Mincho" pitchFamily="49" charset="-128"/>
              </a:rPr>
              <a:t>And You cover up my foul actions,</a:t>
            </a:r>
          </a:p>
        </p:txBody>
      </p:sp>
      <p:sp>
        <p:nvSpPr>
          <p:cNvPr id="43012"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wasitraka ‘ala qabihi ‘amali</a:t>
            </a:r>
          </a:p>
        </p:txBody>
      </p:sp>
      <p:sp>
        <p:nvSpPr>
          <p:cNvPr id="43013"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dirty="0">
                <a:solidFill>
                  <a:srgbClr val="000066"/>
                </a:solidFill>
                <a:latin typeface="Alvi Nastaleeq" pitchFamily="2" charset="-78"/>
                <a:cs typeface="Alvi Nastaleeq" pitchFamily="2" charset="-78"/>
              </a:rPr>
              <a:t>میرے برے عمل کی پردہ پوشی</a:t>
            </a:r>
            <a:endParaRPr lang="en-US" sz="4000" dirty="0">
              <a:solidFill>
                <a:srgbClr val="000066"/>
              </a:solidFill>
              <a:latin typeface="Alvi Nastaleeq" pitchFamily="2" charset="-78"/>
              <a:cs typeface="Alvi Nastaleeq" pitchFamily="2" charset="-78"/>
            </a:endParaRPr>
          </a:p>
        </p:txBody>
      </p:sp>
      <p:sp>
        <p:nvSpPr>
          <p:cNvPr id="43014"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मेरे बुरे अमल की परदापोशी </a:t>
            </a:r>
            <a:endParaRPr lang="en-US" sz="2400" dirty="0">
              <a:solidFill>
                <a:srgbClr val="000066"/>
              </a:solidFill>
            </a:endParaRPr>
          </a:p>
        </p:txBody>
      </p:sp>
      <p:sp>
        <p:nvSpPr>
          <p:cNvPr id="4301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43016"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A795D5C7-341E-4513-B763-833C1DBC92C2}"/>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C58E28C7-A75D-4B27-967E-B56598A7062D}"/>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5E0B6982-6786-4A85-8E38-1BF44FEB833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1003301"/>
            <a:ext cx="12192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وَحِلْمَكَ عَنْ كَثِيرِ جُرْمِي عِنْدَ مَا كَانَ مِنْ </a:t>
            </a:r>
            <a:r>
              <a:rPr lang="ar-SA" sz="8000" kern="1200" dirty="0" err="1">
                <a:latin typeface="Arabic Typesetting" panose="03020402040406030203" pitchFamily="66" charset="-78"/>
                <a:ea typeface="+mn-ea"/>
                <a:cs typeface="Arabic Typesetting" panose="03020402040406030203" pitchFamily="66" charset="-78"/>
              </a:rPr>
              <a:t>خَطَإي</a:t>
            </a:r>
            <a:r>
              <a:rPr lang="ar-SA" sz="8000" kern="1200" dirty="0">
                <a:latin typeface="Arabic Typesetting" panose="03020402040406030203" pitchFamily="66" charset="-78"/>
                <a:ea typeface="+mn-ea"/>
                <a:cs typeface="Arabic Typesetting" panose="03020402040406030203" pitchFamily="66" charset="-78"/>
              </a:rPr>
              <a:t> وَعَمْدِي</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And You show consideration in spite of my many transgressions committed willfully or negligently,</a:t>
            </a:r>
          </a:p>
        </p:txBody>
      </p:sp>
      <p:sp>
        <p:nvSpPr>
          <p:cNvPr id="44036"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wahilmaka ‘an kathiri jurmi ‘ind ma kana min khata`i wa ‘amdi</a:t>
            </a:r>
          </a:p>
        </p:txBody>
      </p:sp>
      <p:sp>
        <p:nvSpPr>
          <p:cNvPr id="44037" name="Rectangle 15"/>
          <p:cNvSpPr>
            <a:spLocks noChangeArrowheads="1"/>
          </p:cNvSpPr>
          <p:nvPr/>
        </p:nvSpPr>
        <p:spPr bwMode="auto">
          <a:xfrm>
            <a:off x="304800" y="3871913"/>
            <a:ext cx="11734800" cy="366713"/>
          </a:xfrm>
          <a:prstGeom prst="rect">
            <a:avLst/>
          </a:prstGeom>
          <a:noFill/>
          <a:ln w="9525" algn="ctr">
            <a:noFill/>
            <a:miter lim="800000"/>
            <a:headEnd/>
            <a:tailEnd/>
          </a:ln>
        </p:spPr>
        <p:txBody>
          <a:bodyPr anchor="ctr"/>
          <a:lstStyle/>
          <a:p>
            <a:pPr algn="ctr" rtl="1"/>
            <a:r>
              <a:rPr lang="ar-AE" sz="4000" dirty="0">
                <a:solidFill>
                  <a:srgbClr val="000066"/>
                </a:solidFill>
                <a:latin typeface="Alvi Nastaleeq" pitchFamily="2" charset="-78"/>
                <a:cs typeface="Alvi Nastaleeq" pitchFamily="2" charset="-78"/>
              </a:rPr>
              <a:t>میرے بہت سے جرائم پر تیری برد باری ہے جبکہ ان میں سے بعض بھول کر اور بعض میں نے جان بوجھ کر کئے  ہیں</a:t>
            </a:r>
            <a:endParaRPr lang="en-US" sz="4000" dirty="0">
              <a:solidFill>
                <a:srgbClr val="000066"/>
              </a:solidFill>
              <a:latin typeface="Alvi Nastaleeq" pitchFamily="2" charset="-78"/>
              <a:cs typeface="Alvi Nastaleeq" pitchFamily="2" charset="-78"/>
            </a:endParaRPr>
          </a:p>
        </p:txBody>
      </p:sp>
      <p:sp>
        <p:nvSpPr>
          <p:cNvPr id="44038"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मेरे बहुत से जुर्मों पर तेरी बुर्दबारी है जबकि इन में से कुछ मै ने भूल कर और कुछ जान बूझ कर किये हैं </a:t>
            </a:r>
            <a:endParaRPr lang="en-US" sz="2400" dirty="0">
              <a:solidFill>
                <a:srgbClr val="000066"/>
              </a:solidFill>
            </a:endParaRPr>
          </a:p>
        </p:txBody>
      </p:sp>
      <p:sp>
        <p:nvSpPr>
          <p:cNvPr id="4403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44040"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43A0F68D-FA37-4F79-B1D1-D5689DD4BAEF}"/>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F2CE4AB8-8ECD-402C-95BA-6F7B28179A08}"/>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FA965ECD-B480-4FCF-9A84-CD9BC9458D3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1293249"/>
            <a:ext cx="12192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indent="182880" defTabSz="457200" rtl="1" eaLnBrk="1" hangingPunct="1">
              <a:spcBef>
                <a:spcPts val="0"/>
              </a:spcBef>
              <a:spcAft>
                <a:spcPts val="4800"/>
              </a:spcAft>
            </a:pPr>
            <a:r>
              <a:rPr lang="ar-SA" sz="8800" kern="1200" dirty="0">
                <a:latin typeface="Arabic Typesetting" panose="03020402040406030203" pitchFamily="66" charset="-78"/>
                <a:ea typeface="+mn-ea"/>
                <a:cs typeface="Arabic Typesetting" panose="03020402040406030203" pitchFamily="66" charset="-78"/>
              </a:rPr>
              <a:t> أَطْمَعَنِي فِي أَنْ أَسْأَلَكَ مَا لا أَسْتَوْجِبُهُ مِنْكَ الَّذِي رَزَقْتَنِي مِنْ رَحْمَتِكَ</a:t>
            </a:r>
            <a:endParaRPr lang="en-US" sz="88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2700" y="3323661"/>
            <a:ext cx="12166600" cy="1752600"/>
          </a:xfrm>
        </p:spPr>
        <p:txBody>
          <a:bodyPr/>
          <a:lstStyle/>
          <a:p>
            <a:pPr marL="342900" indent="-342900" eaLnBrk="1" hangingPunct="1">
              <a:defRPr/>
            </a:pPr>
            <a:r>
              <a:rPr lang="en-US" sz="2400" kern="1200" dirty="0">
                <a:ea typeface="MS Mincho" pitchFamily="49" charset="-128"/>
              </a:rPr>
              <a:t>All that tempted me to ask for that which I do not deserve, from You, on account of Your mercy, that You may give me the daily bread;</a:t>
            </a:r>
          </a:p>
        </p:txBody>
      </p:sp>
      <p:sp>
        <p:nvSpPr>
          <p:cNvPr id="45060" name="Subtitle 4"/>
          <p:cNvSpPr txBox="1">
            <a:spLocks/>
          </p:cNvSpPr>
          <p:nvPr/>
        </p:nvSpPr>
        <p:spPr bwMode="auto">
          <a:xfrm>
            <a:off x="647700" y="6172200"/>
            <a:ext cx="11353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atma’ani fi an as`alaka ma la astawjibuhu minkal-ladhi razaqtani min rahmatik</a:t>
            </a:r>
          </a:p>
        </p:txBody>
      </p:sp>
      <p:sp>
        <p:nvSpPr>
          <p:cNvPr id="45061" name="Rectangle 15"/>
          <p:cNvSpPr>
            <a:spLocks noChangeArrowheads="1"/>
          </p:cNvSpPr>
          <p:nvPr/>
        </p:nvSpPr>
        <p:spPr bwMode="auto">
          <a:xfrm>
            <a:off x="1349375" y="4464843"/>
            <a:ext cx="9601200" cy="366713"/>
          </a:xfrm>
          <a:prstGeom prst="rect">
            <a:avLst/>
          </a:prstGeom>
          <a:noFill/>
          <a:ln w="9525" algn="ctr">
            <a:noFill/>
            <a:miter lim="800000"/>
            <a:headEnd/>
            <a:tailEnd/>
          </a:ln>
        </p:spPr>
        <p:txBody>
          <a:bodyPr anchor="ctr"/>
          <a:lstStyle/>
          <a:p>
            <a:pPr algn="ctr" rtl="1"/>
            <a:r>
              <a:rPr lang="ar-AE" sz="3200" dirty="0">
                <a:solidFill>
                  <a:srgbClr val="000066"/>
                </a:solidFill>
                <a:latin typeface="Alvi Nastaleeq" pitchFamily="2" charset="-78"/>
                <a:cs typeface="Alvi Nastaleeq" pitchFamily="2" charset="-78"/>
              </a:rPr>
              <a:t>تب بھی اس سے مجھے طمع ہوئی کہ میں تجھ سے وہ مانگوں جس کا میں حقدار نہیں چنانچہ تو نے اپنی رحمت سے مجھے روزی دی</a:t>
            </a:r>
            <a:endParaRPr lang="en-US" sz="3200" dirty="0">
              <a:solidFill>
                <a:srgbClr val="000066"/>
              </a:solidFill>
              <a:latin typeface="Alvi Nastaleeq" pitchFamily="2" charset="-78"/>
              <a:cs typeface="Alvi Nastaleeq" pitchFamily="2" charset="-78"/>
            </a:endParaRPr>
          </a:p>
        </p:txBody>
      </p:sp>
      <p:sp>
        <p:nvSpPr>
          <p:cNvPr id="45062" name="Rectangle 16"/>
          <p:cNvSpPr>
            <a:spLocks noChangeArrowheads="1"/>
          </p:cNvSpPr>
          <p:nvPr/>
        </p:nvSpPr>
        <p:spPr bwMode="auto">
          <a:xfrm>
            <a:off x="1638300" y="51816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तब भी इस से मुझे तमा हुई की मै तुझ से वो मांगूं जिस का मै हक़दार नहीं, चुनांचेह तुने अपनी रहमत से मुझे रोज़ी दी </a:t>
            </a:r>
            <a:endParaRPr lang="en-US" sz="2400" dirty="0">
              <a:solidFill>
                <a:srgbClr val="000066"/>
              </a:solidFill>
            </a:endParaRPr>
          </a:p>
        </p:txBody>
      </p:sp>
      <p:sp>
        <p:nvSpPr>
          <p:cNvPr id="4506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45064"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237AD56F-15B4-415D-89A9-7BFA90A65438}"/>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ADB5AE1E-3863-4919-801A-CC3A6C3E085B}"/>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310EA58E-0736-4B85-8170-D05D10AC0FB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1093787"/>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وَأَرَيْتَنِي مِنْ قُدْرَتِكَ</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597150"/>
            <a:ext cx="8686800" cy="1752600"/>
          </a:xfrm>
        </p:spPr>
        <p:txBody>
          <a:bodyPr/>
          <a:lstStyle/>
          <a:p>
            <a:pPr marL="342900" indent="-342900" eaLnBrk="1" hangingPunct="1">
              <a:defRPr/>
            </a:pPr>
            <a:r>
              <a:rPr lang="en-US" sz="2800" kern="1200" dirty="0">
                <a:ea typeface="MS Mincho" pitchFamily="49" charset="-128"/>
              </a:rPr>
              <a:t>And You may provide with that which is suitable for me, through Your control;</a:t>
            </a:r>
          </a:p>
        </p:txBody>
      </p:sp>
      <p:sp>
        <p:nvSpPr>
          <p:cNvPr id="46084"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wa araytani min qudratik</a:t>
            </a:r>
          </a:p>
        </p:txBody>
      </p:sp>
      <p:sp>
        <p:nvSpPr>
          <p:cNvPr id="46085"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dirty="0">
                <a:solidFill>
                  <a:srgbClr val="000066"/>
                </a:solidFill>
                <a:latin typeface="Alvi Nastaleeq" pitchFamily="2" charset="-78"/>
                <a:cs typeface="Alvi Nastaleeq" pitchFamily="2" charset="-78"/>
              </a:rPr>
              <a:t>اور اپنی قدرت کے کرشمے دکھائے </a:t>
            </a:r>
            <a:endParaRPr lang="en-US" sz="4000" dirty="0">
              <a:solidFill>
                <a:srgbClr val="000066"/>
              </a:solidFill>
              <a:latin typeface="Alvi Nastaleeq" pitchFamily="2" charset="-78"/>
              <a:cs typeface="Alvi Nastaleeq" pitchFamily="2" charset="-78"/>
            </a:endParaRPr>
          </a:p>
        </p:txBody>
      </p:sp>
      <p:sp>
        <p:nvSpPr>
          <p:cNvPr id="46086"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और अपनी कुदरत के करिश्मे दिखाए,</a:t>
            </a:r>
            <a:endParaRPr lang="en-US" sz="2400" dirty="0">
              <a:solidFill>
                <a:srgbClr val="000066"/>
              </a:solidFill>
            </a:endParaRPr>
          </a:p>
        </p:txBody>
      </p:sp>
      <p:sp>
        <p:nvSpPr>
          <p:cNvPr id="4608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46088"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578EC535-B170-414D-B115-61FF761B64B2}"/>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025CDFD1-546C-4E48-A7C5-73201462204C}"/>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EAEAC395-1D16-4F71-87BE-A1C2E590975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676400" y="1066287"/>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وَعَرَّفْتَنِي مِنْ إجَابَتِكَ</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676478"/>
            <a:ext cx="8686800" cy="1752600"/>
          </a:xfrm>
        </p:spPr>
        <p:txBody>
          <a:bodyPr/>
          <a:lstStyle/>
          <a:p>
            <a:pPr marL="342900" indent="-342900" eaLnBrk="1" hangingPunct="1">
              <a:defRPr/>
            </a:pPr>
            <a:r>
              <a:rPr lang="en-US" sz="2800" kern="1200" dirty="0">
                <a:ea typeface="MS Mincho" pitchFamily="49" charset="-128"/>
              </a:rPr>
              <a:t>And You may distinguish me with favorable reply to my requests.</a:t>
            </a:r>
          </a:p>
        </p:txBody>
      </p:sp>
      <p:sp>
        <p:nvSpPr>
          <p:cNvPr id="47108"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 ‘arraftani min ijabatik</a:t>
            </a:r>
          </a:p>
        </p:txBody>
      </p:sp>
      <p:sp>
        <p:nvSpPr>
          <p:cNvPr id="47109"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a:solidFill>
                  <a:srgbClr val="000066"/>
                </a:solidFill>
                <a:latin typeface="Alvi Nastaleeq" pitchFamily="2" charset="-78"/>
                <a:cs typeface="Alvi Nastaleeq" pitchFamily="2" charset="-78"/>
              </a:rPr>
              <a:t>قبولیت کی پہچان کرائی </a:t>
            </a:r>
            <a:endParaRPr lang="en-US" sz="4000" dirty="0">
              <a:solidFill>
                <a:srgbClr val="000066"/>
              </a:solidFill>
              <a:latin typeface="Alvi Nastaleeq" pitchFamily="2" charset="-78"/>
              <a:cs typeface="Alvi Nastaleeq" pitchFamily="2" charset="-78"/>
            </a:endParaRPr>
          </a:p>
        </p:txBody>
      </p:sp>
      <p:sp>
        <p:nvSpPr>
          <p:cNvPr id="47110"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क़बूलियत की पहचान कराई, </a:t>
            </a:r>
            <a:endParaRPr lang="en-US" sz="2400" dirty="0">
              <a:solidFill>
                <a:srgbClr val="000066"/>
              </a:solidFill>
            </a:endParaRPr>
          </a:p>
        </p:txBody>
      </p:sp>
      <p:sp>
        <p:nvSpPr>
          <p:cNvPr id="4711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47112"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3784E7D8-DA33-4871-BF43-96935303CE3D}"/>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8040A9AC-2FD0-49A7-9FE8-71CD15E19193}"/>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F0162928-9033-4123-AFBC-0B552F924D7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14500" y="1177361"/>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فَصِرْتُ أَدْعُوكَ آمِناً</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65300" y="2901387"/>
            <a:ext cx="8686800" cy="1752600"/>
          </a:xfrm>
        </p:spPr>
        <p:txBody>
          <a:bodyPr/>
          <a:lstStyle/>
          <a:p>
            <a:pPr marL="342900" indent="-342900" eaLnBrk="1" hangingPunct="1">
              <a:defRPr/>
            </a:pPr>
            <a:r>
              <a:rPr lang="en-US" sz="2800" kern="1200" dirty="0">
                <a:ea typeface="MS Mincho" pitchFamily="49" charset="-128"/>
              </a:rPr>
              <a:t>So, I persist in calling out, believing in You,</a:t>
            </a:r>
          </a:p>
        </p:txBody>
      </p:sp>
      <p:sp>
        <p:nvSpPr>
          <p:cNvPr id="48132"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fasirtun ad-‘uka aminan</a:t>
            </a:r>
          </a:p>
        </p:txBody>
      </p:sp>
      <p:sp>
        <p:nvSpPr>
          <p:cNvPr id="48133"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a:solidFill>
                  <a:srgbClr val="000066"/>
                </a:solidFill>
                <a:latin typeface="Alvi Nastaleeq" pitchFamily="2" charset="-78"/>
                <a:cs typeface="Alvi Nastaleeq" pitchFamily="2" charset="-78"/>
              </a:rPr>
              <a:t>پس اب میں با امن ہوکر تجھے پکارتا ہوں </a:t>
            </a:r>
            <a:endParaRPr lang="en-US" sz="4000" dirty="0">
              <a:solidFill>
                <a:srgbClr val="000066"/>
              </a:solidFill>
              <a:latin typeface="Alvi Nastaleeq" pitchFamily="2" charset="-78"/>
              <a:cs typeface="Alvi Nastaleeq" pitchFamily="2" charset="-78"/>
            </a:endParaRPr>
          </a:p>
        </p:txBody>
      </p:sp>
      <p:sp>
        <p:nvSpPr>
          <p:cNvPr id="48134"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बस अब मै तुझे बस अब मै बा अमन होकर तुझे पुकारता हूँ </a:t>
            </a:r>
            <a:endParaRPr lang="en-US" sz="2400" dirty="0">
              <a:solidFill>
                <a:srgbClr val="000066"/>
              </a:solidFill>
            </a:endParaRPr>
          </a:p>
        </p:txBody>
      </p:sp>
      <p:sp>
        <p:nvSpPr>
          <p:cNvPr id="4813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48136"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9FF2DE8A-37EC-4CF8-9A22-E3D0A4962C5C}"/>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B51FEEB0-BDD0-4C42-863E-E4C2DF804ABE}"/>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259FDDE4-606C-4644-9C0E-397770140BC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676400" y="1304363"/>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800" kern="1200" dirty="0">
                <a:latin typeface="Arabic Typesetting" panose="03020402040406030203" pitchFamily="66" charset="-78"/>
                <a:ea typeface="+mn-ea"/>
                <a:cs typeface="Arabic Typesetting" panose="03020402040406030203" pitchFamily="66" charset="-78"/>
              </a:rPr>
              <a:t>وَأَسْأَلُكَ مُسْتَأْنِساً لا خَائِفاً وَلا وَجِلاً </a:t>
            </a:r>
            <a:endParaRPr lang="en-US" sz="88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90700" y="2601912"/>
            <a:ext cx="8686800" cy="1752600"/>
          </a:xfrm>
        </p:spPr>
        <p:txBody>
          <a:bodyPr/>
          <a:lstStyle/>
          <a:p>
            <a:pPr marL="342900" indent="-342900" eaLnBrk="1" hangingPunct="1">
              <a:defRPr/>
            </a:pPr>
            <a:r>
              <a:rPr lang="en-US" sz="2800" kern="1200" dirty="0">
                <a:ea typeface="MS Mincho" pitchFamily="49" charset="-128"/>
              </a:rPr>
              <a:t>and I invoke You, talking familiarly, not afraid, nor shy,</a:t>
            </a:r>
          </a:p>
        </p:txBody>
      </p:sp>
      <p:sp>
        <p:nvSpPr>
          <p:cNvPr id="49156"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wa as`aluka musta`nisan la kha`ifan wala wajila</a:t>
            </a:r>
          </a:p>
        </p:txBody>
      </p:sp>
      <p:sp>
        <p:nvSpPr>
          <p:cNvPr id="49157"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a:solidFill>
                  <a:srgbClr val="000066"/>
                </a:solidFill>
                <a:latin typeface="Alvi Nastaleeq" pitchFamily="2" charset="-78"/>
                <a:cs typeface="Alvi Nastaleeq" pitchFamily="2" charset="-78"/>
              </a:rPr>
              <a:t>اور سوال کرتا ہوں الفت سے نہ ڈرتے اور گھبراتے ہوئے </a:t>
            </a:r>
            <a:endParaRPr lang="en-US" sz="4000" dirty="0">
              <a:solidFill>
                <a:srgbClr val="000066"/>
              </a:solidFill>
              <a:latin typeface="Alvi Nastaleeq" pitchFamily="2" charset="-78"/>
              <a:cs typeface="Alvi Nastaleeq" pitchFamily="2" charset="-78"/>
            </a:endParaRPr>
          </a:p>
        </p:txBody>
      </p:sp>
      <p:sp>
        <p:nvSpPr>
          <p:cNvPr id="49158"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और सवाल करता हूँ, उल्फत से न डरे और घबराए </a:t>
            </a:r>
            <a:endParaRPr lang="en-US" sz="2400" dirty="0">
              <a:solidFill>
                <a:srgbClr val="000066"/>
              </a:solidFill>
            </a:endParaRPr>
          </a:p>
        </p:txBody>
      </p:sp>
      <p:sp>
        <p:nvSpPr>
          <p:cNvPr id="4915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49160"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76D58233-10E0-45E4-8E00-954C5D79E60D}"/>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60435E8C-F677-480B-B79C-06AC7AE83FE4}"/>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EA1230EB-8DCC-4ECE-A17B-8CFAD65992D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90700" y="1093787"/>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مُدِلاً عَلَيْكَ فِيمَا قَصَدْتُ فِيهِ إلَيْكَ</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but assured of Your love and kindness whenever I turn to You.</a:t>
            </a:r>
          </a:p>
        </p:txBody>
      </p:sp>
      <p:sp>
        <p:nvSpPr>
          <p:cNvPr id="50180"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mudillan ‘alayka fi ma qadhadtu fihi ilayk </a:t>
            </a:r>
          </a:p>
        </p:txBody>
      </p:sp>
      <p:sp>
        <p:nvSpPr>
          <p:cNvPr id="50181"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a:solidFill>
                  <a:srgbClr val="000066"/>
                </a:solidFill>
                <a:latin typeface="Alvi Nastaleeq" pitchFamily="2" charset="-78"/>
                <a:cs typeface="Alvi Nastaleeq" pitchFamily="2" charset="-78"/>
              </a:rPr>
              <a:t>اور مجھے ناز ہے کہ اس بارے میں تیری بارگاہ میں آیا ہوں </a:t>
            </a:r>
            <a:endParaRPr lang="en-US" sz="4000" dirty="0">
              <a:solidFill>
                <a:srgbClr val="000066"/>
              </a:solidFill>
              <a:latin typeface="Alvi Nastaleeq" pitchFamily="2" charset="-78"/>
              <a:cs typeface="Alvi Nastaleeq" pitchFamily="2" charset="-78"/>
            </a:endParaRPr>
          </a:p>
        </p:txBody>
      </p:sp>
      <p:sp>
        <p:nvSpPr>
          <p:cNvPr id="50182"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और मुझे नाज़ है के  इस बारे में तेरी बारगाह में आया हूँ </a:t>
            </a:r>
            <a:endParaRPr lang="en-US" sz="2400" dirty="0">
              <a:solidFill>
                <a:srgbClr val="000066"/>
              </a:solidFill>
            </a:endParaRPr>
          </a:p>
        </p:txBody>
      </p:sp>
      <p:sp>
        <p:nvSpPr>
          <p:cNvPr id="5018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50184"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A6F18EA6-8E9F-4A91-903C-53DE9CE1CC9F}"/>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5B5A6613-935F-4651-A678-A63DCEAAB0D6}"/>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05F9AAC8-09C5-46A7-B5DC-843689170DD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676400" y="1093787"/>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فَإنْ أَبْطَأ عَنِّي عَتَبْتُ بِجَهْلِي عَلَيْكَ</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509276"/>
            <a:ext cx="8686800" cy="1752600"/>
          </a:xfrm>
        </p:spPr>
        <p:txBody>
          <a:bodyPr/>
          <a:lstStyle/>
          <a:p>
            <a:pPr marL="342900" indent="-342900" eaLnBrk="1" hangingPunct="1">
              <a:defRPr/>
            </a:pPr>
            <a:r>
              <a:rPr lang="en-US" sz="2800" kern="1200" dirty="0">
                <a:ea typeface="MS Mincho" pitchFamily="49" charset="-128"/>
              </a:rPr>
              <a:t>A temporary setback and I, out of ignorance, begin to despair,</a:t>
            </a:r>
          </a:p>
        </p:txBody>
      </p:sp>
      <p:sp>
        <p:nvSpPr>
          <p:cNvPr id="51204"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it-IT" sz="2400" i="1" dirty="0">
                <a:solidFill>
                  <a:srgbClr val="000066"/>
                </a:solidFill>
                <a:ea typeface="MS Mincho" pitchFamily="49" charset="-128"/>
              </a:rPr>
              <a:t>fa`in abta`a ‘anni ‘atabtu bijahli ‘alayk</a:t>
            </a:r>
            <a:endParaRPr lang="fi-FI" sz="2400" i="1" dirty="0">
              <a:solidFill>
                <a:srgbClr val="000066"/>
              </a:solidFill>
              <a:ea typeface="MS Mincho" pitchFamily="49" charset="-128"/>
            </a:endParaRPr>
          </a:p>
        </p:txBody>
      </p:sp>
      <p:sp>
        <p:nvSpPr>
          <p:cNvPr id="51205"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a:solidFill>
                  <a:srgbClr val="000066"/>
                </a:solidFill>
                <a:latin typeface="Alvi Nastaleeq" pitchFamily="2" charset="-78"/>
                <a:cs typeface="Alvi Nastaleeq" pitchFamily="2" charset="-78"/>
              </a:rPr>
              <a:t>پس اگر تو نے قبولیت میں دیر کی تو میں بوجہ نادانی تجھ سے شکوہ کروں گا </a:t>
            </a:r>
            <a:endParaRPr lang="en-US" sz="4000" dirty="0">
              <a:solidFill>
                <a:srgbClr val="000066"/>
              </a:solidFill>
              <a:latin typeface="Alvi Nastaleeq" pitchFamily="2" charset="-78"/>
              <a:cs typeface="Alvi Nastaleeq" pitchFamily="2" charset="-78"/>
            </a:endParaRPr>
          </a:p>
        </p:txBody>
      </p:sp>
      <p:sp>
        <p:nvSpPr>
          <p:cNvPr id="51206"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बस अगर तू ने क़बूलियत में देर की तो मै बे वजहे नादानी तुझ से शिक्वह करूँगा </a:t>
            </a:r>
            <a:endParaRPr lang="en-US" sz="2400" dirty="0">
              <a:solidFill>
                <a:srgbClr val="000066"/>
              </a:solidFill>
            </a:endParaRPr>
          </a:p>
        </p:txBody>
      </p:sp>
      <p:sp>
        <p:nvSpPr>
          <p:cNvPr id="5120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51208"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7131C121-4877-4BDD-9D00-F093D709E412}"/>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F2318ECC-C6FE-415C-A9D5-85EA6361E338}"/>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37A76356-0A7D-4CED-8E44-A6D8CBC3A40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اللّهُمَّ إنِّي أَفْتَتِحُ الثَّنَاءَ بِحَمْدِكَ </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O </a:t>
            </a:r>
            <a:r>
              <a:rPr lang="en-US" sz="2800" kern="1200" dirty="0" err="1">
                <a:ea typeface="MS Mincho" pitchFamily="49" charset="-128"/>
              </a:rPr>
              <a:t>Allāh</a:t>
            </a:r>
            <a:r>
              <a:rPr lang="en-US" sz="2800" kern="1200" dirty="0">
                <a:ea typeface="MS Mincho" pitchFamily="49" charset="-128"/>
              </a:rPr>
              <a:t>: I begin the glorification of You with praising You:</a:t>
            </a:r>
          </a:p>
        </p:txBody>
      </p:sp>
      <p:sp>
        <p:nvSpPr>
          <p:cNvPr id="6148"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allahumma inni aftatihuth-thana`a bihamdik</a:t>
            </a:r>
          </a:p>
        </p:txBody>
      </p:sp>
      <p:sp>
        <p:nvSpPr>
          <p:cNvPr id="6149"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dirty="0">
                <a:solidFill>
                  <a:srgbClr val="000066"/>
                </a:solidFill>
                <a:latin typeface="Alvi Nastaleeq" pitchFamily="2" charset="-78"/>
                <a:cs typeface="Alvi Nastaleeq" pitchFamily="2" charset="-78"/>
              </a:rPr>
              <a:t>اے معبود! تیری حمد کے ذریعے تیری تعریف کا آغاز کرتا ہوں </a:t>
            </a:r>
            <a:endParaRPr lang="en-US" sz="4000" dirty="0">
              <a:solidFill>
                <a:srgbClr val="000066"/>
              </a:solidFill>
              <a:latin typeface="Alvi Nastaleeq" pitchFamily="2" charset="-78"/>
              <a:cs typeface="Alvi Nastaleeq" pitchFamily="2" charset="-78"/>
            </a:endParaRPr>
          </a:p>
        </p:txBody>
      </p:sp>
      <p:sp>
        <p:nvSpPr>
          <p:cNvPr id="6150"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ऐ माबूद ! तेरी हम्द के ज़रिये तेरी तारीफ की शुरुआत करता हूँ </a:t>
            </a:r>
            <a:endParaRPr lang="en-US" sz="2400" dirty="0">
              <a:solidFill>
                <a:srgbClr val="000066"/>
              </a:solidFill>
            </a:endParaRPr>
          </a:p>
        </p:txBody>
      </p:sp>
      <p:sp>
        <p:nvSpPr>
          <p:cNvPr id="615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6152"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9" name="Picture 1">
            <a:extLst>
              <a:ext uri="{FF2B5EF4-FFF2-40B4-BE49-F238E27FC236}">
                <a16:creationId xmlns:a16="http://schemas.microsoft.com/office/drawing/2014/main" id="{7D571E09-DD9A-4A42-8F2F-C6F02F13D16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 Box 13">
            <a:extLst>
              <a:ext uri="{FF2B5EF4-FFF2-40B4-BE49-F238E27FC236}">
                <a16:creationId xmlns:a16="http://schemas.microsoft.com/office/drawing/2014/main" id="{706DE0E9-6A26-4398-AABA-FC197B03E7DC}"/>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1" name="Text Box 13">
            <a:extLst>
              <a:ext uri="{FF2B5EF4-FFF2-40B4-BE49-F238E27FC236}">
                <a16:creationId xmlns:a16="http://schemas.microsoft.com/office/drawing/2014/main" id="{F599058C-FB37-4D06-8310-F6F04843F190}"/>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2" name="Picture 1">
            <a:extLst>
              <a:ext uri="{FF2B5EF4-FFF2-40B4-BE49-F238E27FC236}">
                <a16:creationId xmlns:a16="http://schemas.microsoft.com/office/drawing/2014/main" id="{88864479-64B7-441B-9A11-B2C313850A9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09550" y="1003301"/>
            <a:ext cx="119253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وَلَعَلَّ الَّذِي أَبْطَأَ عَنِّي هُوَ خَيْرٌ لِي لِعِلْمِكَ بِعَاقِبَةِ الأُمُورِ </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although perhaps slowing down may be a blessing in disguise, because You alone knows (all) the consequences.</a:t>
            </a:r>
          </a:p>
        </p:txBody>
      </p:sp>
      <p:sp>
        <p:nvSpPr>
          <p:cNvPr id="52228"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wala’allal-ladhi abta`a ‘anni huwa khayrun li li-‘ilmika bi-‘aqibatil umur</a:t>
            </a:r>
          </a:p>
        </p:txBody>
      </p:sp>
      <p:sp>
        <p:nvSpPr>
          <p:cNvPr id="52229"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dirty="0">
                <a:solidFill>
                  <a:srgbClr val="000066"/>
                </a:solidFill>
                <a:latin typeface="Alvi Nastaleeq" pitchFamily="2" charset="-78"/>
                <a:cs typeface="Alvi Nastaleeq" pitchFamily="2" charset="-78"/>
              </a:rPr>
              <a:t>اگر چہ وہ تاخیر کاموں کے نتائج سے متعلق تیرے علم میں میرے لیے بہتری کی حامل ہو </a:t>
            </a:r>
            <a:endParaRPr lang="en-US" sz="4000" dirty="0">
              <a:solidFill>
                <a:srgbClr val="000066"/>
              </a:solidFill>
              <a:latin typeface="Alvi Nastaleeq" pitchFamily="2" charset="-78"/>
              <a:cs typeface="Alvi Nastaleeq" pitchFamily="2" charset="-78"/>
            </a:endParaRPr>
          </a:p>
        </p:txBody>
      </p:sp>
      <p:sp>
        <p:nvSpPr>
          <p:cNvPr id="52230"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अगरचे वो ताखीर कामो के नताएज से मुताअल्लिक तेरे इल्म में मेरे लिए बेहतरी की हामिल हो </a:t>
            </a:r>
            <a:endParaRPr lang="en-US" sz="2400" dirty="0">
              <a:solidFill>
                <a:srgbClr val="000066"/>
              </a:solidFill>
            </a:endParaRPr>
          </a:p>
        </p:txBody>
      </p:sp>
      <p:sp>
        <p:nvSpPr>
          <p:cNvPr id="5223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52232"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3F0C9852-075B-4021-BCDB-38D66CEDC862}"/>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8E7A536B-4485-46FA-896D-F2177831DB35}"/>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21EFB2D4-0C9A-4F44-B76B-54609FE4086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65300" y="977339"/>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فَلَمْ أَرَ مَوْلَىً كَرِيماً أَصْبَرَ عَلَى عَبْدٍ لَئِيمٍ مِنْكَ عَلَيَّ </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I do not know a generous Master who is more accommodating to the dissatisfied servants than You are to me.</a:t>
            </a:r>
          </a:p>
        </p:txBody>
      </p:sp>
      <p:sp>
        <p:nvSpPr>
          <p:cNvPr id="53252"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falam ara mawlan kariman asbara ‘ala ‘abdin la`imin minka ‘alayya ya rabb</a:t>
            </a:r>
          </a:p>
        </p:txBody>
      </p:sp>
      <p:sp>
        <p:nvSpPr>
          <p:cNvPr id="53253"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dirty="0">
                <a:solidFill>
                  <a:srgbClr val="000066"/>
                </a:solidFill>
                <a:latin typeface="Alvi Nastaleeq" pitchFamily="2" charset="-78"/>
                <a:cs typeface="Alvi Nastaleeq" pitchFamily="2" charset="-78"/>
              </a:rPr>
              <a:t>پس میں نے تیرے سوا کوئی مولا نہیں دیکھا جو میرے جیسے پست بندے پر مہربان و صابر ہو۔</a:t>
            </a:r>
            <a:endParaRPr lang="en-US" sz="4000" dirty="0">
              <a:solidFill>
                <a:srgbClr val="000066"/>
              </a:solidFill>
              <a:latin typeface="Alvi Nastaleeq" pitchFamily="2" charset="-78"/>
              <a:cs typeface="Alvi Nastaleeq" pitchFamily="2" charset="-78"/>
            </a:endParaRPr>
          </a:p>
        </p:txBody>
      </p:sp>
      <p:sp>
        <p:nvSpPr>
          <p:cNvPr id="53254"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बस मै ने तेरे सिवा कोई मौला नहीं देखा जो मेरे जैसे पस्त बन्दे पर मेहरबान और साबिर हो,</a:t>
            </a:r>
            <a:endParaRPr lang="en-US" sz="2400" dirty="0">
              <a:solidFill>
                <a:srgbClr val="000066"/>
              </a:solidFill>
            </a:endParaRPr>
          </a:p>
        </p:txBody>
      </p:sp>
      <p:sp>
        <p:nvSpPr>
          <p:cNvPr id="5325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53256"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5E6A10A4-02FD-45B2-A30E-7E4D66459F5F}"/>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D3AB6C0D-CDDF-4246-9A89-A1AA48F39DCD}"/>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A7469B76-9DE3-400E-A5CB-9B205653381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1159336"/>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يَارَبِّ إنَّكَ تَدْعُونِي فَأُوَلِّي عَنْكَ</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690815"/>
            <a:ext cx="8686800" cy="1752600"/>
          </a:xfrm>
        </p:spPr>
        <p:txBody>
          <a:bodyPr/>
          <a:lstStyle/>
          <a:p>
            <a:pPr marL="342900" indent="-342900" eaLnBrk="1" hangingPunct="1">
              <a:defRPr/>
            </a:pPr>
            <a:r>
              <a:rPr lang="en-US" sz="2800" kern="1200" dirty="0">
                <a:ea typeface="MS Mincho" pitchFamily="49" charset="-128"/>
              </a:rPr>
              <a:t>O Lord! You give an invitation but I turn down,</a:t>
            </a:r>
          </a:p>
        </p:txBody>
      </p:sp>
      <p:sp>
        <p:nvSpPr>
          <p:cNvPr id="54276"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innaka tad-‘uni fa-uwalliya ‘ank</a:t>
            </a:r>
          </a:p>
        </p:txBody>
      </p:sp>
      <p:sp>
        <p:nvSpPr>
          <p:cNvPr id="54277"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a:solidFill>
                  <a:srgbClr val="000066"/>
                </a:solidFill>
                <a:latin typeface="Alvi Nastaleeq" pitchFamily="2" charset="-78"/>
                <a:cs typeface="Alvi Nastaleeq" pitchFamily="2" charset="-78"/>
              </a:rPr>
              <a:t>اے پروردگار! </a:t>
            </a:r>
            <a:r>
              <a:rPr lang="ar-AE" sz="4000" dirty="0">
                <a:solidFill>
                  <a:srgbClr val="000066"/>
                </a:solidFill>
                <a:latin typeface="Alvi Nastaleeq" pitchFamily="2" charset="-78"/>
                <a:cs typeface="Alvi Nastaleeq" pitchFamily="2" charset="-78"/>
              </a:rPr>
              <a:t>تو مجھے پکارتا ہے تو میں تجھ سے منہ موڑتا ہوں </a:t>
            </a:r>
            <a:endParaRPr lang="en-US" sz="4000" dirty="0">
              <a:solidFill>
                <a:srgbClr val="000066"/>
              </a:solidFill>
              <a:latin typeface="Alvi Nastaleeq" pitchFamily="2" charset="-78"/>
              <a:cs typeface="Alvi Nastaleeq" pitchFamily="2" charset="-78"/>
            </a:endParaRPr>
          </a:p>
        </p:txBody>
      </p:sp>
      <p:sp>
        <p:nvSpPr>
          <p:cNvPr id="54278"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 ऐ परवरदिगार ! </a:t>
            </a:r>
            <a:r>
              <a:rPr lang="hi-IN" sz="2400" dirty="0">
                <a:solidFill>
                  <a:srgbClr val="000066"/>
                </a:solidFill>
              </a:rPr>
              <a:t>तू मुझे पुकारता है तो मै तुझ से मुंह मोड़ता हूँ, </a:t>
            </a:r>
            <a:endParaRPr lang="en-US" sz="2400" dirty="0">
              <a:solidFill>
                <a:srgbClr val="000066"/>
              </a:solidFill>
            </a:endParaRPr>
          </a:p>
        </p:txBody>
      </p:sp>
      <p:sp>
        <p:nvSpPr>
          <p:cNvPr id="5427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54280"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C18288E0-ED95-4179-80B9-CDC2BBE11444}"/>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982AC5C9-974A-417E-AB8E-D0C88993B290}"/>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5BBB2FBA-638A-41B2-A890-BBD88AA0B39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1003301"/>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وَتَتَحَبَّبُ إلَيَّ فأَتَبَغَّضُ إلَيْكَ</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And You become familiar with me but I do not care for You,</a:t>
            </a:r>
          </a:p>
        </p:txBody>
      </p:sp>
      <p:sp>
        <p:nvSpPr>
          <p:cNvPr id="55300"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watatahabbabu ilayya fa-atabaghghadu ilayk</a:t>
            </a:r>
          </a:p>
        </p:txBody>
      </p:sp>
      <p:sp>
        <p:nvSpPr>
          <p:cNvPr id="55301"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a:solidFill>
                  <a:srgbClr val="000066"/>
                </a:solidFill>
                <a:latin typeface="Alvi Nastaleeq" pitchFamily="2" charset="-78"/>
                <a:cs typeface="Alvi Nastaleeq" pitchFamily="2" charset="-78"/>
              </a:rPr>
              <a:t>تو مجھ سے محبت کرتا ہے میں تجھ سے خفگی کرتا ہوں </a:t>
            </a:r>
            <a:endParaRPr lang="en-US" sz="4000" dirty="0">
              <a:solidFill>
                <a:srgbClr val="000066"/>
              </a:solidFill>
              <a:latin typeface="Alvi Nastaleeq" pitchFamily="2" charset="-78"/>
              <a:cs typeface="Alvi Nastaleeq" pitchFamily="2" charset="-78"/>
            </a:endParaRPr>
          </a:p>
        </p:txBody>
      </p:sp>
      <p:sp>
        <p:nvSpPr>
          <p:cNvPr id="55302"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तू मुझ से मोहब्बत करता है तो मै तुझ से खफगी करता हूँ,</a:t>
            </a:r>
            <a:endParaRPr lang="en-US" sz="2400" dirty="0">
              <a:solidFill>
                <a:srgbClr val="000066"/>
              </a:solidFill>
            </a:endParaRPr>
          </a:p>
        </p:txBody>
      </p:sp>
      <p:sp>
        <p:nvSpPr>
          <p:cNvPr id="5530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55304"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4AB2CCE8-A177-4E02-BD50-5448F598DE78}"/>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86D6E86E-D7D6-4CB2-A3C1-80F2D7264526}"/>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2451AFA5-26B0-4B4B-8AF3-97B8CA6E469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14500" y="884236"/>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وَتَتَوَدَّدُ إلَيَّ فَلا أَقْبَلُ مِنْكَ</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And You show affection to me but I do not correspond to You</a:t>
            </a:r>
          </a:p>
        </p:txBody>
      </p:sp>
      <p:sp>
        <p:nvSpPr>
          <p:cNvPr id="56324"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watatawaddadu ilayya fala aqbalu mink</a:t>
            </a:r>
          </a:p>
        </p:txBody>
      </p:sp>
      <p:sp>
        <p:nvSpPr>
          <p:cNvPr id="56325"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a:solidFill>
                  <a:srgbClr val="000066"/>
                </a:solidFill>
                <a:latin typeface="Alvi Nastaleeq" pitchFamily="2" charset="-78"/>
                <a:cs typeface="Alvi Nastaleeq" pitchFamily="2" charset="-78"/>
              </a:rPr>
              <a:t>تو میرے ساتھ الفت کرتا ہے میں بے رخی کرتا ہوں </a:t>
            </a:r>
            <a:endParaRPr lang="en-US" sz="4000" dirty="0">
              <a:solidFill>
                <a:srgbClr val="000066"/>
              </a:solidFill>
              <a:latin typeface="Alvi Nastaleeq" pitchFamily="2" charset="-78"/>
              <a:cs typeface="Alvi Nastaleeq" pitchFamily="2" charset="-78"/>
            </a:endParaRPr>
          </a:p>
        </p:txBody>
      </p:sp>
      <p:sp>
        <p:nvSpPr>
          <p:cNvPr id="56326"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 तू मेरे साथ उल्फत करता है तो मै बेरूखी करता हूँ, </a:t>
            </a:r>
            <a:endParaRPr lang="en-US" sz="2400" dirty="0">
              <a:solidFill>
                <a:srgbClr val="000066"/>
              </a:solidFill>
            </a:endParaRPr>
          </a:p>
        </p:txBody>
      </p:sp>
      <p:sp>
        <p:nvSpPr>
          <p:cNvPr id="5632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56328"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74B752CE-3524-47CC-84DF-C6558AFA7D1A}"/>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F6F6AB99-7094-48FC-9F76-8FBA142E38DE}"/>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3E9298E9-8817-40ED-BAE2-AF78D7EEAF4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676400" y="1093787"/>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كَأَنَّ لِيَ التَّطَوُّلَ عَلَيْكَ</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676400" y="2690815"/>
            <a:ext cx="8686800" cy="1752600"/>
          </a:xfrm>
        </p:spPr>
        <p:txBody>
          <a:bodyPr/>
          <a:lstStyle/>
          <a:p>
            <a:pPr marL="342900" indent="-342900" eaLnBrk="1" hangingPunct="1">
              <a:defRPr/>
            </a:pPr>
            <a:r>
              <a:rPr lang="en-US" sz="2800" kern="1200" dirty="0">
                <a:ea typeface="MS Mincho" pitchFamily="49" charset="-128"/>
              </a:rPr>
              <a:t>as if  You are overreaching me! </a:t>
            </a:r>
          </a:p>
        </p:txBody>
      </p:sp>
      <p:sp>
        <p:nvSpPr>
          <p:cNvPr id="57348"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ka`anna liyat-tatawwula ‘alayk</a:t>
            </a:r>
          </a:p>
        </p:txBody>
      </p:sp>
      <p:sp>
        <p:nvSpPr>
          <p:cNvPr id="57349"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a:solidFill>
                  <a:srgbClr val="000066"/>
                </a:solidFill>
                <a:latin typeface="Alvi Nastaleeq" pitchFamily="2" charset="-78"/>
                <a:cs typeface="Alvi Nastaleeq" pitchFamily="2" charset="-78"/>
              </a:rPr>
              <a:t>جیسے کہ میرا تجھ پر کوئی احسان رہا ہو </a:t>
            </a:r>
            <a:endParaRPr lang="en-US" sz="4000" dirty="0">
              <a:solidFill>
                <a:srgbClr val="000066"/>
              </a:solidFill>
              <a:latin typeface="Alvi Nastaleeq" pitchFamily="2" charset="-78"/>
              <a:cs typeface="Alvi Nastaleeq" pitchFamily="2" charset="-78"/>
            </a:endParaRPr>
          </a:p>
        </p:txBody>
      </p:sp>
      <p:sp>
        <p:nvSpPr>
          <p:cNvPr id="57350"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जैसे के मेरा तुझ से कोई एहसान रहा हो, </a:t>
            </a:r>
            <a:endParaRPr lang="en-US" sz="2400" dirty="0">
              <a:solidFill>
                <a:srgbClr val="000066"/>
              </a:solidFill>
            </a:endParaRPr>
          </a:p>
        </p:txBody>
      </p:sp>
      <p:sp>
        <p:nvSpPr>
          <p:cNvPr id="5735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57352"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42C848FD-10FA-429C-9247-39F67E3854A1}"/>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EF954A08-9F86-441E-B4EA-6F2DF49CEC5A}"/>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2D391D65-4EB4-404C-93B8-36FCFCEFED4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1126512"/>
            <a:ext cx="12192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فَلَمْ يَمْنَعْكَ ذلِكَ مِنَ الرَّحْمَةِ لِي وَالإحْسَانِ إلَيَّ</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676400" y="2607700"/>
            <a:ext cx="8686800" cy="1752600"/>
          </a:xfrm>
        </p:spPr>
        <p:txBody>
          <a:bodyPr/>
          <a:lstStyle/>
          <a:p>
            <a:pPr marL="342900" indent="-342900" eaLnBrk="1" hangingPunct="1">
              <a:defRPr/>
            </a:pPr>
            <a:r>
              <a:rPr lang="en-US" sz="2800" kern="1200" dirty="0">
                <a:ea typeface="MS Mincho" pitchFamily="49" charset="-128"/>
              </a:rPr>
              <a:t>Yet You do not abstain from having mercy upon me and doing favors to me </a:t>
            </a:r>
          </a:p>
        </p:txBody>
      </p:sp>
      <p:sp>
        <p:nvSpPr>
          <p:cNvPr id="58372"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falam yamna’ka dhalika minar-rahmati li wal-ihsani ilayy</a:t>
            </a:r>
          </a:p>
        </p:txBody>
      </p:sp>
      <p:sp>
        <p:nvSpPr>
          <p:cNvPr id="58373"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a:solidFill>
                  <a:srgbClr val="000066"/>
                </a:solidFill>
                <a:latin typeface="Alvi Nastaleeq" pitchFamily="2" charset="-78"/>
                <a:cs typeface="Alvi Nastaleeq" pitchFamily="2" charset="-78"/>
              </a:rPr>
              <a:t>تو بھی میرا یہ طرز عمل تجھے مجھ پر رحمت فرمانے اور مجھ پر اپنی عطا و بخشش کی </a:t>
            </a:r>
            <a:endParaRPr lang="en-US" sz="4000" dirty="0">
              <a:solidFill>
                <a:srgbClr val="000066"/>
              </a:solidFill>
              <a:latin typeface="Alvi Nastaleeq" pitchFamily="2" charset="-78"/>
              <a:cs typeface="Alvi Nastaleeq" pitchFamily="2" charset="-78"/>
            </a:endParaRPr>
          </a:p>
        </p:txBody>
      </p:sp>
      <p:sp>
        <p:nvSpPr>
          <p:cNvPr id="58374"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तो भी मेरा यह तर्ज़े अमल तुझे मुझ पर रहमत फरमाने और</a:t>
            </a:r>
            <a:endParaRPr lang="en-US" sz="2400" dirty="0">
              <a:solidFill>
                <a:srgbClr val="000066"/>
              </a:solidFill>
            </a:endParaRPr>
          </a:p>
        </p:txBody>
      </p:sp>
      <p:sp>
        <p:nvSpPr>
          <p:cNvPr id="5837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58376"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D2BA7C66-2779-435A-9082-05D0293068FC}"/>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1CEF28A1-C8B5-4F14-9084-91E634B29C38}"/>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FE469AB7-B7E5-401F-9B8E-612963692F5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1212849"/>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وَالتَّفَضُّلِ عَلَيَّ بِجُودِكَ وَكَرَمِكَ</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01800" y="2716212"/>
            <a:ext cx="8686800" cy="1752600"/>
          </a:xfrm>
        </p:spPr>
        <p:txBody>
          <a:bodyPr/>
          <a:lstStyle/>
          <a:p>
            <a:pPr marL="342900" indent="-342900" eaLnBrk="1" hangingPunct="1">
              <a:defRPr/>
            </a:pPr>
            <a:r>
              <a:rPr lang="en-US" sz="2800" kern="1200" dirty="0">
                <a:ea typeface="MS Mincho" pitchFamily="49" charset="-128"/>
              </a:rPr>
              <a:t>and blessing me out of Your magnanimity and generosity, </a:t>
            </a:r>
          </a:p>
        </p:txBody>
      </p:sp>
      <p:sp>
        <p:nvSpPr>
          <p:cNvPr id="59396"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wat-tafadduli ‘alayya bijudika wakaramik</a:t>
            </a:r>
          </a:p>
        </p:txBody>
      </p:sp>
      <p:sp>
        <p:nvSpPr>
          <p:cNvPr id="59397"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a:solidFill>
                  <a:srgbClr val="000066"/>
                </a:solidFill>
                <a:latin typeface="Alvi Nastaleeq" pitchFamily="2" charset="-78"/>
                <a:cs typeface="Alvi Nastaleeq" pitchFamily="2" charset="-78"/>
              </a:rPr>
              <a:t>ساتھ فضل و احسان کرنے سے باز نہیں رکھتا </a:t>
            </a:r>
            <a:endParaRPr lang="en-US" sz="4000" dirty="0">
              <a:solidFill>
                <a:srgbClr val="000066"/>
              </a:solidFill>
              <a:latin typeface="Alvi Nastaleeq" pitchFamily="2" charset="-78"/>
              <a:cs typeface="Alvi Nastaleeq" pitchFamily="2" charset="-78"/>
            </a:endParaRPr>
          </a:p>
        </p:txBody>
      </p:sp>
      <p:sp>
        <p:nvSpPr>
          <p:cNvPr id="59398"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मुझ पर अपनी अता और बख्शीश के साथ फ़ज़ल</a:t>
            </a:r>
          </a:p>
        </p:txBody>
      </p:sp>
      <p:sp>
        <p:nvSpPr>
          <p:cNvPr id="5939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59400"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38FE3D78-932E-4C39-8DBC-BD57CFA0BCB8}"/>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A0D471C5-4434-4196-990F-361F84E258EE}"/>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CC2227E6-7721-425F-A5C7-4FE1377F2C5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14500" y="1015439"/>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فَارْحَمْ عَبْدَكَ الْجَاهِلَ وَجُدْ عَلَيْهِ بِفَضْلِ إحْسَانِكَ</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So, (please) have mercy on Your ignorant servant and bestow upon him with the favors of Your beneficence</a:t>
            </a:r>
          </a:p>
        </p:txBody>
      </p:sp>
      <p:sp>
        <p:nvSpPr>
          <p:cNvPr id="60420"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farham ‘abdakal-jahila wajud ‘alayhi bifadli ihsanik</a:t>
            </a:r>
          </a:p>
        </p:txBody>
      </p:sp>
      <p:sp>
        <p:nvSpPr>
          <p:cNvPr id="60421"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a:solidFill>
                  <a:srgbClr val="000066"/>
                </a:solidFill>
                <a:latin typeface="Alvi Nastaleeq" pitchFamily="2" charset="-78"/>
                <a:cs typeface="Alvi Nastaleeq" pitchFamily="2" charset="-78"/>
              </a:rPr>
              <a:t>پس اپنے اس نادان بندے پر رحم کر اور اس پر اپنے فضل و احسان سے سخاوت فرما </a:t>
            </a:r>
            <a:endParaRPr lang="en-US" sz="4000" dirty="0">
              <a:solidFill>
                <a:srgbClr val="000066"/>
              </a:solidFill>
              <a:latin typeface="Alvi Nastaleeq" pitchFamily="2" charset="-78"/>
              <a:cs typeface="Alvi Nastaleeq" pitchFamily="2" charset="-78"/>
            </a:endParaRPr>
          </a:p>
        </p:txBody>
      </p:sp>
      <p:sp>
        <p:nvSpPr>
          <p:cNvPr id="60422"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व एहसान से सखावत फर्मा है, </a:t>
            </a:r>
          </a:p>
        </p:txBody>
      </p:sp>
      <p:sp>
        <p:nvSpPr>
          <p:cNvPr id="6042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60424"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17338424-1BDF-40FC-AEE7-583561801C8C}"/>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92D206A4-D27F-47C2-B981-1889350CA3A8}"/>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780489D4-6370-448E-8862-D1A2AD8869B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866900" y="1212849"/>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 إنَّكَ جَوَادٌ كَرِيمٌ.</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39900" y="2754314"/>
            <a:ext cx="8686800" cy="1752600"/>
          </a:xfrm>
        </p:spPr>
        <p:txBody>
          <a:bodyPr/>
          <a:lstStyle/>
          <a:p>
            <a:pPr marL="342900" indent="-342900" eaLnBrk="1" hangingPunct="1">
              <a:defRPr/>
            </a:pPr>
            <a:r>
              <a:rPr lang="en-US" sz="2800" kern="1200" dirty="0">
                <a:ea typeface="MS Mincho" pitchFamily="49" charset="-128"/>
              </a:rPr>
              <a:t>Verily, You are Generous and Kind.</a:t>
            </a:r>
          </a:p>
        </p:txBody>
      </p:sp>
      <p:sp>
        <p:nvSpPr>
          <p:cNvPr id="61444"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innaka jawadun karim</a:t>
            </a:r>
          </a:p>
        </p:txBody>
      </p:sp>
      <p:sp>
        <p:nvSpPr>
          <p:cNvPr id="61445"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dirty="0">
                <a:solidFill>
                  <a:srgbClr val="000066"/>
                </a:solidFill>
                <a:latin typeface="Alvi Nastaleeq" pitchFamily="2" charset="-78"/>
                <a:cs typeface="Alvi Nastaleeq" pitchFamily="2" charset="-78"/>
              </a:rPr>
              <a:t>بے شک تو بہت دینے والا سخی ہے </a:t>
            </a:r>
            <a:endParaRPr lang="en-US" sz="4000" dirty="0">
              <a:solidFill>
                <a:srgbClr val="000066"/>
              </a:solidFill>
              <a:latin typeface="Alvi Nastaleeq" pitchFamily="2" charset="-78"/>
              <a:cs typeface="Alvi Nastaleeq" pitchFamily="2" charset="-78"/>
            </a:endParaRPr>
          </a:p>
        </p:txBody>
      </p:sp>
      <p:sp>
        <p:nvSpPr>
          <p:cNvPr id="61446"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बेशक तू बहुत देने वाला सख़ी है, </a:t>
            </a:r>
            <a:endParaRPr lang="en-US" sz="2400" dirty="0">
              <a:solidFill>
                <a:srgbClr val="000066"/>
              </a:solidFill>
            </a:endParaRPr>
          </a:p>
        </p:txBody>
      </p:sp>
      <p:sp>
        <p:nvSpPr>
          <p:cNvPr id="6144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61448"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D758D33E-4DC7-4E5E-BE78-99ACA699999E}"/>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6ED1EC4A-512F-40CE-9231-D3FBC8E1936B}"/>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23F2ED19-B3CB-4177-B1C6-1096F4A9BAD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90700" y="904311"/>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وَأَنْتَ مُسَدِّدٌ لِلصَّوَابِ بِمَنِّكَ</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And You always guide us to the right out of Your favoring upon us.</a:t>
            </a:r>
          </a:p>
        </p:txBody>
      </p:sp>
      <p:sp>
        <p:nvSpPr>
          <p:cNvPr id="7172"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 anta musaddidun lis-sawabi bimannik</a:t>
            </a:r>
          </a:p>
        </p:txBody>
      </p:sp>
      <p:sp>
        <p:nvSpPr>
          <p:cNvPr id="7173"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dirty="0">
                <a:solidFill>
                  <a:srgbClr val="000066"/>
                </a:solidFill>
                <a:latin typeface="Alvi Nastaleeq" pitchFamily="2" charset="-78"/>
                <a:cs typeface="Alvi Nastaleeq" pitchFamily="2" charset="-78"/>
              </a:rPr>
              <a:t>اور تو اپنے احسان سے راہ راست دکھانے والا ہے </a:t>
            </a:r>
            <a:endParaRPr lang="en-US" sz="4000" dirty="0">
              <a:solidFill>
                <a:srgbClr val="000066"/>
              </a:solidFill>
              <a:latin typeface="Alvi Nastaleeq" pitchFamily="2" charset="-78"/>
              <a:cs typeface="Alvi Nastaleeq" pitchFamily="2" charset="-78"/>
            </a:endParaRPr>
          </a:p>
        </p:txBody>
      </p:sp>
      <p:sp>
        <p:nvSpPr>
          <p:cNvPr id="7174"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और तो अपने एहसान से राहे रास्त दिखाने वाला है </a:t>
            </a:r>
            <a:endParaRPr lang="en-US" sz="2400" dirty="0">
              <a:solidFill>
                <a:srgbClr val="000066"/>
              </a:solidFill>
            </a:endParaRPr>
          </a:p>
        </p:txBody>
      </p:sp>
      <p:sp>
        <p:nvSpPr>
          <p:cNvPr id="717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7176"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6C1B0BD4-EDC9-429A-AE0B-0ABE8786A0E3}"/>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C41F1F4F-2437-4BD1-8760-91428BA6E373}"/>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FC7039F7-69D4-41A8-B2BA-85FE78E97BE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14500" y="1141874"/>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الْحَمْدُ لِلّهِ مَالِكِ الْمُلْكِ </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90700" y="2659062"/>
            <a:ext cx="8686800" cy="1752600"/>
          </a:xfrm>
        </p:spPr>
        <p:txBody>
          <a:bodyPr/>
          <a:lstStyle/>
          <a:p>
            <a:pPr marL="342900" indent="-342900" eaLnBrk="1" hangingPunct="1">
              <a:defRPr/>
            </a:pPr>
            <a:r>
              <a:rPr lang="en-US" sz="2800" kern="1200" dirty="0">
                <a:ea typeface="MS Mincho" pitchFamily="49" charset="-128"/>
              </a:rPr>
              <a:t>All praise be to </a:t>
            </a:r>
            <a:r>
              <a:rPr lang="en-US" sz="2800" kern="1200" dirty="0" err="1">
                <a:ea typeface="MS Mincho" pitchFamily="49" charset="-128"/>
              </a:rPr>
              <a:t>Allāh</a:t>
            </a:r>
            <a:r>
              <a:rPr lang="en-US" sz="2800" kern="1200" dirty="0">
                <a:ea typeface="MS Mincho" pitchFamily="49" charset="-128"/>
              </a:rPr>
              <a:t>: the owner of the sovereignty,</a:t>
            </a:r>
          </a:p>
        </p:txBody>
      </p:sp>
      <p:sp>
        <p:nvSpPr>
          <p:cNvPr id="62468"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al-hamdu lillahi malikil-mulk</a:t>
            </a:r>
          </a:p>
        </p:txBody>
      </p:sp>
      <p:sp>
        <p:nvSpPr>
          <p:cNvPr id="62469"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a:solidFill>
                  <a:srgbClr val="000066"/>
                </a:solidFill>
                <a:latin typeface="Alvi Nastaleeq" pitchFamily="2" charset="-78"/>
                <a:cs typeface="Alvi Nastaleeq" pitchFamily="2" charset="-78"/>
              </a:rPr>
              <a:t>حمد ہے اس اللہ کے لیے جو سلطنت کا مالک</a:t>
            </a:r>
            <a:endParaRPr lang="en-US" sz="4000" dirty="0">
              <a:solidFill>
                <a:srgbClr val="000066"/>
              </a:solidFill>
              <a:latin typeface="Alvi Nastaleeq" pitchFamily="2" charset="-78"/>
              <a:cs typeface="Alvi Nastaleeq" pitchFamily="2" charset="-78"/>
            </a:endParaRPr>
          </a:p>
        </p:txBody>
      </p:sp>
      <p:sp>
        <p:nvSpPr>
          <p:cNvPr id="62470"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हम्द है इस अल्लाह के लिए जो सल्तानानत का मालिक, </a:t>
            </a:r>
            <a:endParaRPr lang="en-US" sz="2400" dirty="0">
              <a:solidFill>
                <a:srgbClr val="000066"/>
              </a:solidFill>
            </a:endParaRPr>
          </a:p>
        </p:txBody>
      </p:sp>
      <p:sp>
        <p:nvSpPr>
          <p:cNvPr id="6247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62472"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1F206ABF-3F0A-458F-9EF8-79DC9E5478DF}"/>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70F46502-F1CD-4399-B671-265D069C5D93}"/>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1C1C5633-8F80-439F-B3E7-BA7C7993540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90700" y="1212849"/>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مُجْرِي الْفُلْكِ </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828800" y="2895600"/>
            <a:ext cx="8686800" cy="1752600"/>
          </a:xfrm>
        </p:spPr>
        <p:txBody>
          <a:bodyPr/>
          <a:lstStyle/>
          <a:p>
            <a:pPr marL="342900" indent="-342900" eaLnBrk="1" hangingPunct="1">
              <a:defRPr/>
            </a:pPr>
            <a:r>
              <a:rPr lang="en-US" sz="2800" kern="1200" dirty="0">
                <a:ea typeface="MS Mincho" pitchFamily="49" charset="-128"/>
              </a:rPr>
              <a:t>Who sets the course of skies and the stars,</a:t>
            </a:r>
          </a:p>
        </p:txBody>
      </p:sp>
      <p:sp>
        <p:nvSpPr>
          <p:cNvPr id="63492"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mujril-fulk</a:t>
            </a:r>
          </a:p>
        </p:txBody>
      </p:sp>
      <p:sp>
        <p:nvSpPr>
          <p:cNvPr id="63493"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a:solidFill>
                  <a:srgbClr val="000066"/>
                </a:solidFill>
                <a:latin typeface="Alvi Nastaleeq" pitchFamily="2" charset="-78"/>
                <a:cs typeface="Alvi Nastaleeq" pitchFamily="2" charset="-78"/>
              </a:rPr>
              <a:t>کشتی کو رواں کرنیوالا </a:t>
            </a:r>
            <a:endParaRPr lang="en-US" sz="4000" dirty="0">
              <a:solidFill>
                <a:srgbClr val="000066"/>
              </a:solidFill>
              <a:latin typeface="Alvi Nastaleeq" pitchFamily="2" charset="-78"/>
              <a:cs typeface="Alvi Nastaleeq" pitchFamily="2" charset="-78"/>
            </a:endParaRPr>
          </a:p>
        </p:txBody>
      </p:sp>
      <p:sp>
        <p:nvSpPr>
          <p:cNvPr id="63494"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किश्ती को रवां करने वाला, </a:t>
            </a:r>
            <a:endParaRPr lang="en-US" sz="2400" dirty="0">
              <a:solidFill>
                <a:srgbClr val="000066"/>
              </a:solidFill>
            </a:endParaRPr>
          </a:p>
        </p:txBody>
      </p:sp>
      <p:sp>
        <p:nvSpPr>
          <p:cNvPr id="6349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63496"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8D813D62-E26E-42BE-B7C9-0566759CBFB4}"/>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F419B4DB-86A9-40DA-A4DB-850B497A23FB}"/>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C4D191CD-ACAB-4967-9CD2-E32AE2412FA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934195"/>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مُسَخِّرِ الرِّيَاحِ </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816100" y="2728914"/>
            <a:ext cx="8686800" cy="1752600"/>
          </a:xfrm>
        </p:spPr>
        <p:txBody>
          <a:bodyPr/>
          <a:lstStyle/>
          <a:p>
            <a:pPr marL="342900" indent="-342900" eaLnBrk="1" hangingPunct="1">
              <a:defRPr/>
            </a:pPr>
            <a:r>
              <a:rPr lang="en-US" sz="2800" kern="1200" dirty="0">
                <a:ea typeface="MS Mincho" pitchFamily="49" charset="-128"/>
              </a:rPr>
              <a:t>Who controls the winds,</a:t>
            </a:r>
          </a:p>
        </p:txBody>
      </p:sp>
      <p:sp>
        <p:nvSpPr>
          <p:cNvPr id="64516"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musakhkhirir-riyah</a:t>
            </a:r>
          </a:p>
        </p:txBody>
      </p:sp>
      <p:sp>
        <p:nvSpPr>
          <p:cNvPr id="64517"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dirty="0">
                <a:solidFill>
                  <a:srgbClr val="000066"/>
                </a:solidFill>
                <a:latin typeface="Alvi Nastaleeq" pitchFamily="2" charset="-78"/>
                <a:cs typeface="Alvi Nastaleeq" pitchFamily="2" charset="-78"/>
              </a:rPr>
              <a:t>ہواؤں کو قابو رکھنے والا </a:t>
            </a:r>
            <a:endParaRPr lang="en-US" sz="4000" dirty="0">
              <a:solidFill>
                <a:srgbClr val="000066"/>
              </a:solidFill>
              <a:latin typeface="Alvi Nastaleeq" pitchFamily="2" charset="-78"/>
              <a:cs typeface="Alvi Nastaleeq" pitchFamily="2" charset="-78"/>
            </a:endParaRPr>
          </a:p>
        </p:txBody>
      </p:sp>
      <p:sp>
        <p:nvSpPr>
          <p:cNvPr id="64518"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हवाओं को काबू रखने वाला,</a:t>
            </a:r>
            <a:endParaRPr lang="en-US" sz="2400" dirty="0">
              <a:solidFill>
                <a:srgbClr val="000066"/>
              </a:solidFill>
            </a:endParaRPr>
          </a:p>
        </p:txBody>
      </p:sp>
      <p:sp>
        <p:nvSpPr>
          <p:cNvPr id="6451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64520"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CA5C339D-1B43-4EE3-8429-9E48248E1CE4}"/>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ED6754A8-8CB2-4F02-ADD0-DA48454D3743}"/>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E7294203-F8BF-4FAB-BE3A-D80194F2FA2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1301751"/>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فَالِقِ الإصْبَاحِ </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828800" y="2955925"/>
            <a:ext cx="8686800" cy="1752600"/>
          </a:xfrm>
        </p:spPr>
        <p:txBody>
          <a:bodyPr/>
          <a:lstStyle/>
          <a:p>
            <a:pPr marL="342900" indent="-342900" eaLnBrk="1" hangingPunct="1">
              <a:defRPr/>
            </a:pPr>
            <a:r>
              <a:rPr lang="en-US" sz="2800" kern="1200" dirty="0">
                <a:ea typeface="MS Mincho" pitchFamily="49" charset="-128"/>
              </a:rPr>
              <a:t>Who causes the day break,</a:t>
            </a:r>
          </a:p>
        </p:txBody>
      </p:sp>
      <p:sp>
        <p:nvSpPr>
          <p:cNvPr id="65540"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faliqil-isbah</a:t>
            </a:r>
          </a:p>
        </p:txBody>
      </p:sp>
      <p:sp>
        <p:nvSpPr>
          <p:cNvPr id="65541"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a:solidFill>
                  <a:srgbClr val="000066"/>
                </a:solidFill>
                <a:latin typeface="Alvi Nastaleeq" pitchFamily="2" charset="-78"/>
                <a:cs typeface="Alvi Nastaleeq" pitchFamily="2" charset="-78"/>
              </a:rPr>
              <a:t>صبح کو روشن کرنے والا </a:t>
            </a:r>
            <a:endParaRPr lang="en-US" sz="4000" dirty="0">
              <a:solidFill>
                <a:srgbClr val="000066"/>
              </a:solidFill>
              <a:latin typeface="Alvi Nastaleeq" pitchFamily="2" charset="-78"/>
              <a:cs typeface="Alvi Nastaleeq" pitchFamily="2" charset="-78"/>
            </a:endParaRPr>
          </a:p>
        </p:txBody>
      </p:sp>
      <p:sp>
        <p:nvSpPr>
          <p:cNvPr id="65542"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सुब्ह को रोशन करने वाला </a:t>
            </a:r>
            <a:endParaRPr lang="en-US" sz="2400" dirty="0">
              <a:solidFill>
                <a:srgbClr val="000066"/>
              </a:solidFill>
            </a:endParaRPr>
          </a:p>
        </p:txBody>
      </p:sp>
      <p:sp>
        <p:nvSpPr>
          <p:cNvPr id="6554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65544"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88D36C6D-A2A0-41A2-BE00-71D22D6B6A8D}"/>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C0CCD6EE-58E7-4AC5-9079-54B12F650B93}"/>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DBA40117-D37B-4AA8-BBD3-A275AC3088D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676400" y="1235870"/>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دَيَّانِ الدِّينِ</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90700" y="2767014"/>
            <a:ext cx="8686800" cy="1752600"/>
          </a:xfrm>
        </p:spPr>
        <p:txBody>
          <a:bodyPr/>
          <a:lstStyle/>
          <a:p>
            <a:pPr marL="342900" indent="-342900" eaLnBrk="1" hangingPunct="1">
              <a:defRPr/>
            </a:pPr>
            <a:r>
              <a:rPr lang="en-US" sz="2800" kern="1200" dirty="0">
                <a:ea typeface="MS Mincho" pitchFamily="49" charset="-128"/>
              </a:rPr>
              <a:t>and Who administers the authority:</a:t>
            </a:r>
          </a:p>
        </p:txBody>
      </p:sp>
      <p:sp>
        <p:nvSpPr>
          <p:cNvPr id="66564"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dayyanid-din</a:t>
            </a:r>
          </a:p>
        </p:txBody>
      </p:sp>
      <p:sp>
        <p:nvSpPr>
          <p:cNvPr id="66565"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a:solidFill>
                  <a:srgbClr val="000066"/>
                </a:solidFill>
                <a:latin typeface="Alvi Nastaleeq" pitchFamily="2" charset="-78"/>
                <a:cs typeface="Alvi Nastaleeq" pitchFamily="2" charset="-78"/>
              </a:rPr>
              <a:t>او رقیامت میں جزا دینے والا </a:t>
            </a:r>
            <a:endParaRPr lang="en-US" sz="4000" dirty="0">
              <a:solidFill>
                <a:srgbClr val="000066"/>
              </a:solidFill>
              <a:latin typeface="Alvi Nastaleeq" pitchFamily="2" charset="-78"/>
              <a:cs typeface="Alvi Nastaleeq" pitchFamily="2" charset="-78"/>
            </a:endParaRPr>
          </a:p>
        </p:txBody>
      </p:sp>
      <p:sp>
        <p:nvSpPr>
          <p:cNvPr id="66566"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और कयामत में जज़ा देने वाला </a:t>
            </a:r>
            <a:endParaRPr lang="en-US" sz="2400" dirty="0">
              <a:solidFill>
                <a:srgbClr val="000066"/>
              </a:solidFill>
            </a:endParaRPr>
          </a:p>
        </p:txBody>
      </p:sp>
      <p:sp>
        <p:nvSpPr>
          <p:cNvPr id="6656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66568"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31A684C8-5EF0-42B5-A036-A587B6739D11}"/>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C53B2D1A-FCF3-486C-B31E-ED6E2B602158}"/>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DE940768-5C4B-4CE5-A853-4DE0195065C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676400" y="1177361"/>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رَبِّ الْعَالَمِينَ.</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728914"/>
            <a:ext cx="8686800" cy="1752600"/>
          </a:xfrm>
        </p:spPr>
        <p:txBody>
          <a:bodyPr/>
          <a:lstStyle/>
          <a:p>
            <a:pPr marL="342900" indent="-342900" eaLnBrk="1" hangingPunct="1">
              <a:defRPr/>
            </a:pPr>
            <a:r>
              <a:rPr lang="en-US" sz="2800" kern="1200" dirty="0">
                <a:ea typeface="MS Mincho" pitchFamily="49" charset="-128"/>
              </a:rPr>
              <a:t>the Lord of the worlds.</a:t>
            </a:r>
          </a:p>
        </p:txBody>
      </p:sp>
      <p:sp>
        <p:nvSpPr>
          <p:cNvPr id="67588"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rabbil-‘alamin</a:t>
            </a:r>
          </a:p>
        </p:txBody>
      </p:sp>
      <p:sp>
        <p:nvSpPr>
          <p:cNvPr id="67589"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a:solidFill>
                  <a:srgbClr val="000066"/>
                </a:solidFill>
                <a:latin typeface="Alvi Nastaleeq" pitchFamily="2" charset="-78"/>
                <a:cs typeface="Alvi Nastaleeq" pitchFamily="2" charset="-78"/>
              </a:rPr>
              <a:t>جہانوں کا پروردگار ہے</a:t>
            </a:r>
            <a:endParaRPr lang="en-US" sz="4000" dirty="0">
              <a:solidFill>
                <a:srgbClr val="000066"/>
              </a:solidFill>
              <a:latin typeface="Alvi Nastaleeq" pitchFamily="2" charset="-78"/>
              <a:cs typeface="Alvi Nastaleeq" pitchFamily="2" charset="-78"/>
            </a:endParaRPr>
          </a:p>
        </p:txBody>
      </p:sp>
      <p:sp>
        <p:nvSpPr>
          <p:cNvPr id="67590"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जहानों का परवरदिगार है,</a:t>
            </a:r>
            <a:endParaRPr lang="en-US" sz="2400" dirty="0">
              <a:solidFill>
                <a:srgbClr val="000066"/>
              </a:solidFill>
            </a:endParaRPr>
          </a:p>
        </p:txBody>
      </p:sp>
      <p:sp>
        <p:nvSpPr>
          <p:cNvPr id="6759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67592"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44D95D06-C774-4913-BA9F-19C7BEF3C8BF}"/>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F38B32AF-082D-4554-BDFE-C443C643522C}"/>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717167A3-EF9E-49AC-9617-A0A3A06C40B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1033464"/>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الْحَمْدُ لِلّهِ عَلَى حِلْمِهِ بَعْدَ عِلْمِهِ</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All praise be to </a:t>
            </a:r>
            <a:r>
              <a:rPr lang="en-US" sz="2800" kern="1200" dirty="0" err="1">
                <a:ea typeface="MS Mincho" pitchFamily="49" charset="-128"/>
              </a:rPr>
              <a:t>Allāh</a:t>
            </a:r>
            <a:r>
              <a:rPr lang="en-US" sz="2800" kern="1200" dirty="0">
                <a:ea typeface="MS Mincho" pitchFamily="49" charset="-128"/>
              </a:rPr>
              <a:t> for His indulgence although He has full acquaintance with all things.</a:t>
            </a:r>
          </a:p>
        </p:txBody>
      </p:sp>
      <p:sp>
        <p:nvSpPr>
          <p:cNvPr id="68612"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al-hamdu lillahi ‘ala hilmihi ba’da ‘ilmih</a:t>
            </a:r>
          </a:p>
        </p:txBody>
      </p:sp>
      <p:sp>
        <p:nvSpPr>
          <p:cNvPr id="68613"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a:solidFill>
                  <a:srgbClr val="000066"/>
                </a:solidFill>
                <a:latin typeface="Alvi Nastaleeq" pitchFamily="2" charset="-78"/>
                <a:cs typeface="Alvi Nastaleeq" pitchFamily="2" charset="-78"/>
              </a:rPr>
              <a:t>حمد ہے اللہ کی کہ جانتے ہوئے بھی بردباری سے کام لیتا ہے </a:t>
            </a:r>
            <a:endParaRPr lang="en-US" sz="4000" dirty="0">
              <a:solidFill>
                <a:srgbClr val="000066"/>
              </a:solidFill>
              <a:latin typeface="Alvi Nastaleeq" pitchFamily="2" charset="-78"/>
              <a:cs typeface="Alvi Nastaleeq" pitchFamily="2" charset="-78"/>
            </a:endParaRPr>
          </a:p>
        </p:txBody>
      </p:sp>
      <p:sp>
        <p:nvSpPr>
          <p:cNvPr id="68614"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हम्द है अल्लाह की के जानते हुए भी बुर्दबारी से काम लेता है,</a:t>
            </a:r>
            <a:endParaRPr lang="en-US" sz="2400" dirty="0">
              <a:solidFill>
                <a:srgbClr val="000066"/>
              </a:solidFill>
            </a:endParaRPr>
          </a:p>
        </p:txBody>
      </p:sp>
      <p:sp>
        <p:nvSpPr>
          <p:cNvPr id="6861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68616"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A9C35F13-3434-4797-908A-1958CB7E8A32}"/>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8DFC1C85-A592-4B2A-BAAE-B7607F100D94}"/>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72B0E84C-6A90-4250-A04E-CE5F4B11000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676400" y="1002739"/>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solidFill>
                  <a:srgbClr val="002060"/>
                </a:solidFill>
                <a:latin typeface="Arabic Typesetting" panose="03020402040406030203" pitchFamily="66" charset="-78"/>
                <a:ea typeface="+mn-ea"/>
                <a:cs typeface="Arabic Typesetting" panose="03020402040406030203" pitchFamily="66" charset="-78"/>
              </a:rPr>
              <a:t>وَالْحَمْدُ لِلّهِ عَلَى عَفْوِهِ بَعْدَ قُدْرَتِهِ</a:t>
            </a:r>
            <a:endParaRPr lang="en-US" sz="9600" kern="1200" dirty="0">
              <a:solidFill>
                <a:srgbClr val="002060"/>
              </a:solidFill>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All praise be to </a:t>
            </a:r>
            <a:r>
              <a:rPr lang="en-US" sz="2800" kern="1200" dirty="0" err="1">
                <a:ea typeface="MS Mincho" pitchFamily="49" charset="-128"/>
              </a:rPr>
              <a:t>Allāh</a:t>
            </a:r>
            <a:r>
              <a:rPr lang="en-US" sz="2800" kern="1200" dirty="0">
                <a:ea typeface="MS Mincho" pitchFamily="49" charset="-128"/>
              </a:rPr>
              <a:t> for His amnesty although He has full power over all things.</a:t>
            </a:r>
          </a:p>
        </p:txBody>
      </p:sp>
      <p:sp>
        <p:nvSpPr>
          <p:cNvPr id="69636"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wal-hamdu lillahi ‘ala ‘afwihi ba’da qudratih</a:t>
            </a:r>
          </a:p>
        </p:txBody>
      </p:sp>
      <p:sp>
        <p:nvSpPr>
          <p:cNvPr id="69637"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a:solidFill>
                  <a:srgbClr val="000066"/>
                </a:solidFill>
                <a:latin typeface="Alvi Nastaleeq" pitchFamily="2" charset="-78"/>
                <a:cs typeface="Alvi Nastaleeq" pitchFamily="2" charset="-78"/>
              </a:rPr>
              <a:t>اورحمد ہے اس اللہ کی جو قوت کے باوجود معاف کرتا ہے </a:t>
            </a:r>
            <a:endParaRPr lang="en-US" sz="4000" dirty="0">
              <a:solidFill>
                <a:srgbClr val="000066"/>
              </a:solidFill>
              <a:latin typeface="Alvi Nastaleeq" pitchFamily="2" charset="-78"/>
              <a:cs typeface="Alvi Nastaleeq" pitchFamily="2" charset="-78"/>
            </a:endParaRPr>
          </a:p>
        </p:txBody>
      </p:sp>
      <p:sp>
        <p:nvSpPr>
          <p:cNvPr id="69638"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और हम्द है इस अल्लाह की जो कुव्वत के बा-वजूद माफ़ करता है, </a:t>
            </a:r>
            <a:endParaRPr lang="en-US" sz="2400" dirty="0">
              <a:solidFill>
                <a:srgbClr val="000066"/>
              </a:solidFill>
            </a:endParaRPr>
          </a:p>
        </p:txBody>
      </p:sp>
      <p:sp>
        <p:nvSpPr>
          <p:cNvPr id="6963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69640"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0548CDB9-883B-4502-9F01-BB38D13550FC}"/>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F62A57A1-1D0D-4931-98AC-67109A660ACF}"/>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1B0B568A-BCBD-4B53-B356-17FB3550E09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104900" y="1033464"/>
            <a:ext cx="100584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وَالْحَمْدُ لِلّهِ عَلَى طُولِ أَنَاتِهِ فِي غَضَبِهِ</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All praise be to </a:t>
            </a:r>
            <a:r>
              <a:rPr lang="en-US" sz="2800" kern="1200" dirty="0" err="1">
                <a:ea typeface="MS Mincho" pitchFamily="49" charset="-128"/>
              </a:rPr>
              <a:t>Allāh</a:t>
            </a:r>
            <a:r>
              <a:rPr lang="en-US" sz="2800" kern="1200" dirty="0">
                <a:ea typeface="MS Mincho" pitchFamily="49" charset="-128"/>
              </a:rPr>
              <a:t> for the respite that He allows </a:t>
            </a:r>
            <a:r>
              <a:rPr lang="en-US" sz="2800" kern="1200" dirty="0" err="1">
                <a:ea typeface="MS Mincho" pitchFamily="49" charset="-128"/>
              </a:rPr>
              <a:t>inspite</a:t>
            </a:r>
            <a:r>
              <a:rPr lang="en-US" sz="2800" kern="1200" dirty="0">
                <a:ea typeface="MS Mincho" pitchFamily="49" charset="-128"/>
              </a:rPr>
              <a:t> of provocation.</a:t>
            </a:r>
          </a:p>
        </p:txBody>
      </p:sp>
      <p:sp>
        <p:nvSpPr>
          <p:cNvPr id="70660"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wal-hamdu lillahi ‘ala tuli anatihi fi ghadabih</a:t>
            </a:r>
          </a:p>
        </p:txBody>
      </p:sp>
      <p:sp>
        <p:nvSpPr>
          <p:cNvPr id="70661"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a:solidFill>
                  <a:srgbClr val="000066"/>
                </a:solidFill>
                <a:latin typeface="Alvi Nastaleeq" pitchFamily="2" charset="-78"/>
                <a:cs typeface="Alvi Nastaleeq" pitchFamily="2" charset="-78"/>
              </a:rPr>
              <a:t>اور حمد ہے اس اللہ کی جو حالت غضب میں بھی بڑا بردبار ہے </a:t>
            </a:r>
            <a:endParaRPr lang="en-US" sz="4000" dirty="0">
              <a:solidFill>
                <a:srgbClr val="000066"/>
              </a:solidFill>
              <a:latin typeface="Alvi Nastaleeq" pitchFamily="2" charset="-78"/>
              <a:cs typeface="Alvi Nastaleeq" pitchFamily="2" charset="-78"/>
            </a:endParaRPr>
          </a:p>
        </p:txBody>
      </p:sp>
      <p:sp>
        <p:nvSpPr>
          <p:cNvPr id="70662"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और हम्द है इस अल्लाह की जो हालते गज़ब में भी बड़ा बुर्दबार है, </a:t>
            </a:r>
            <a:endParaRPr lang="en-US" sz="2400" dirty="0">
              <a:solidFill>
                <a:srgbClr val="000066"/>
              </a:solidFill>
            </a:endParaRPr>
          </a:p>
        </p:txBody>
      </p:sp>
      <p:sp>
        <p:nvSpPr>
          <p:cNvPr id="7066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70664"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ECB2A86B-4CEE-4AE3-AEFB-D7A0F0267907}"/>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3EC28BAC-6174-43A4-9EB5-1A7EFB649E73}"/>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BB9857CC-1890-46BD-8F6B-6A910A7F824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666751"/>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وَهُوَ قَادِرٌ عَلَى مَا يُرِيدُ.</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He is able to do whatever He wills.</a:t>
            </a:r>
          </a:p>
        </p:txBody>
      </p:sp>
      <p:sp>
        <p:nvSpPr>
          <p:cNvPr id="71684"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wahuwa qadirn ‘ala ma yurid</a:t>
            </a:r>
          </a:p>
        </p:txBody>
      </p:sp>
      <p:sp>
        <p:nvSpPr>
          <p:cNvPr id="71685"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a:solidFill>
                  <a:srgbClr val="000066"/>
                </a:solidFill>
                <a:latin typeface="Alvi Nastaleeq" pitchFamily="2" charset="-78"/>
                <a:cs typeface="Alvi Nastaleeq" pitchFamily="2" charset="-78"/>
              </a:rPr>
              <a:t>اور وہ جو چاہے اسے کرگزرنے کی طاقت رکھتا ہے </a:t>
            </a:r>
            <a:endParaRPr lang="en-US" sz="4000" dirty="0">
              <a:solidFill>
                <a:srgbClr val="000066"/>
              </a:solidFill>
              <a:latin typeface="Alvi Nastaleeq" pitchFamily="2" charset="-78"/>
              <a:cs typeface="Alvi Nastaleeq" pitchFamily="2" charset="-78"/>
            </a:endParaRPr>
          </a:p>
        </p:txBody>
      </p:sp>
      <p:sp>
        <p:nvSpPr>
          <p:cNvPr id="71686"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और वो जो चाहे इसे कर गुज़रने की ताक़त रखता है,</a:t>
            </a:r>
            <a:endParaRPr lang="en-US" sz="2400" dirty="0">
              <a:solidFill>
                <a:srgbClr val="000066"/>
              </a:solidFill>
            </a:endParaRPr>
          </a:p>
        </p:txBody>
      </p:sp>
      <p:sp>
        <p:nvSpPr>
          <p:cNvPr id="7168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71688"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29FB1AAA-5288-4823-8ADC-4117937CE54C}"/>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19919DC8-C2E8-492F-8FD4-403CCFF9F518}"/>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936AFCF4-AEA2-4981-AC83-7E7AC26F497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1100665"/>
            <a:ext cx="12161520" cy="1380070"/>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8000" kern="1200" dirty="0">
                <a:latin typeface="Arabic Typesetting" panose="03020402040406030203" pitchFamily="66" charset="-78"/>
                <a:ea typeface="+mn-ea"/>
                <a:cs typeface="Arabic Typesetting" panose="03020402040406030203" pitchFamily="66" charset="-78"/>
              </a:rPr>
              <a:t>وَأَيْقَنْتُ أَنَّكَ أَنْتَ أَرْحَمُ الرَّاحِمِينَ فِي مَوْضِعِ الْعَفْوِ وَالرَّحْمَةِ</a:t>
            </a:r>
            <a:endParaRPr lang="en-US" sz="80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295400" y="2368550"/>
            <a:ext cx="9753600" cy="1752600"/>
          </a:xfrm>
        </p:spPr>
        <p:txBody>
          <a:bodyPr/>
          <a:lstStyle/>
          <a:p>
            <a:pPr marL="342900" indent="-342900" eaLnBrk="1" hangingPunct="1">
              <a:defRPr/>
            </a:pPr>
            <a:r>
              <a:rPr lang="en-US" sz="2800" kern="1200" dirty="0">
                <a:ea typeface="MS Mincho" pitchFamily="49" charset="-128"/>
              </a:rPr>
              <a:t>And I am certain that You are the most Merciful of all those who show mercy in situations of pardon and mercy</a:t>
            </a:r>
          </a:p>
        </p:txBody>
      </p:sp>
      <p:sp>
        <p:nvSpPr>
          <p:cNvPr id="8196"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 ayqantu annaka anta arhamur-rahimina fi maqdi’il-‘afwi war-rahmah</a:t>
            </a:r>
          </a:p>
        </p:txBody>
      </p:sp>
      <p:sp>
        <p:nvSpPr>
          <p:cNvPr id="8197" name="Rectangle 15"/>
          <p:cNvSpPr>
            <a:spLocks noChangeArrowheads="1"/>
          </p:cNvSpPr>
          <p:nvPr/>
        </p:nvSpPr>
        <p:spPr bwMode="auto">
          <a:xfrm>
            <a:off x="1295400" y="3855243"/>
            <a:ext cx="9753600" cy="366713"/>
          </a:xfrm>
          <a:prstGeom prst="rect">
            <a:avLst/>
          </a:prstGeom>
          <a:noFill/>
          <a:ln w="9525" algn="ctr">
            <a:noFill/>
            <a:miter lim="800000"/>
            <a:headEnd/>
            <a:tailEnd/>
          </a:ln>
        </p:spPr>
        <p:txBody>
          <a:bodyPr anchor="ctr"/>
          <a:lstStyle/>
          <a:p>
            <a:pPr algn="ctr" rtl="1"/>
            <a:r>
              <a:rPr lang="ar-AE" sz="4000" dirty="0">
                <a:solidFill>
                  <a:srgbClr val="000066"/>
                </a:solidFill>
                <a:latin typeface="Alvi Nastaleeq" pitchFamily="2" charset="-78"/>
                <a:cs typeface="Alvi Nastaleeq" pitchFamily="2" charset="-78"/>
              </a:rPr>
              <a:t>اور مجھے یقین ہے کہ تو معافی دینے مہربانی کرنے کے مقام پر سب سے بڑھ کر رحم و کرم کرنے والا ہے </a:t>
            </a:r>
            <a:endParaRPr lang="en-US" sz="4000" dirty="0">
              <a:solidFill>
                <a:srgbClr val="000066"/>
              </a:solidFill>
              <a:latin typeface="Alvi Nastaleeq" pitchFamily="2" charset="-78"/>
              <a:cs typeface="Alvi Nastaleeq" pitchFamily="2" charset="-78"/>
            </a:endParaRPr>
          </a:p>
        </p:txBody>
      </p:sp>
      <p:sp>
        <p:nvSpPr>
          <p:cNvPr id="8198"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और मुझे यक़ीन है की तो माफ़ी देने, मेहरबानी करने के मक़ाम पर सब से बढ़ कर रहम-व-करम करने वाला है</a:t>
            </a:r>
            <a:endParaRPr lang="en-US" sz="2400" dirty="0">
              <a:solidFill>
                <a:srgbClr val="000066"/>
              </a:solidFill>
            </a:endParaRPr>
          </a:p>
        </p:txBody>
      </p:sp>
      <p:sp>
        <p:nvSpPr>
          <p:cNvPr id="819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8200"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C1347639-F8AD-4FD1-9AAA-6C1D11328CC8}"/>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B9183DA1-35F2-4598-9727-33CAE592B009}"/>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15B3208E-80BB-4BE7-A2BC-AFE480A896C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14500" y="1033464"/>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الْحَمْدُ لِلّهِ خَالِقِ الْخَلْقِ</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01800" y="2601912"/>
            <a:ext cx="8686800" cy="1752600"/>
          </a:xfrm>
        </p:spPr>
        <p:txBody>
          <a:bodyPr/>
          <a:lstStyle/>
          <a:p>
            <a:pPr marL="342900" indent="-342900" eaLnBrk="1" hangingPunct="1">
              <a:defRPr/>
            </a:pPr>
            <a:r>
              <a:rPr lang="en-US" sz="2800" kern="1200" dirty="0">
                <a:ea typeface="MS Mincho" pitchFamily="49" charset="-128"/>
              </a:rPr>
              <a:t>All praise be to </a:t>
            </a:r>
            <a:r>
              <a:rPr lang="en-US" sz="2800" kern="1200" dirty="0" err="1">
                <a:ea typeface="MS Mincho" pitchFamily="49" charset="-128"/>
              </a:rPr>
              <a:t>Allāh</a:t>
            </a:r>
            <a:r>
              <a:rPr lang="en-US" sz="2800" kern="1200" dirty="0">
                <a:ea typeface="MS Mincho" pitchFamily="49" charset="-128"/>
              </a:rPr>
              <a:t>, the Creator of all the created beings,</a:t>
            </a:r>
          </a:p>
        </p:txBody>
      </p:sp>
      <p:sp>
        <p:nvSpPr>
          <p:cNvPr id="72708"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al-hamdu lillahi khaliqil-khalq</a:t>
            </a:r>
          </a:p>
        </p:txBody>
      </p:sp>
      <p:sp>
        <p:nvSpPr>
          <p:cNvPr id="72709"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dirty="0">
                <a:solidFill>
                  <a:srgbClr val="000066"/>
                </a:solidFill>
                <a:latin typeface="Alvi Nastaleeq" pitchFamily="2" charset="-78"/>
                <a:cs typeface="Alvi Nastaleeq" pitchFamily="2" charset="-78"/>
              </a:rPr>
              <a:t>حمد ہے اس اللہ کی جو مخلوق کو پیدا کرنیوالا </a:t>
            </a:r>
            <a:endParaRPr lang="en-US" sz="4000" dirty="0">
              <a:solidFill>
                <a:srgbClr val="000066"/>
              </a:solidFill>
              <a:latin typeface="Alvi Nastaleeq" pitchFamily="2" charset="-78"/>
              <a:cs typeface="Alvi Nastaleeq" pitchFamily="2" charset="-78"/>
            </a:endParaRPr>
          </a:p>
        </p:txBody>
      </p:sp>
      <p:sp>
        <p:nvSpPr>
          <p:cNvPr id="72710"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हम्द है इस अल्लाह की जो मखलूक को पैदा करने वाला </a:t>
            </a:r>
            <a:endParaRPr lang="en-US" sz="2400" dirty="0">
              <a:solidFill>
                <a:srgbClr val="000066"/>
              </a:solidFill>
            </a:endParaRPr>
          </a:p>
        </p:txBody>
      </p:sp>
      <p:sp>
        <p:nvSpPr>
          <p:cNvPr id="7271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72712"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9B673FAF-12E0-418E-8FEF-B498A16F38E7}"/>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6F21A1E6-5160-4ADA-B450-1C6DC876893F}"/>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42B9FA0B-25F0-42DE-9B37-4475929293E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14500" y="1177361"/>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بَاسِطِ الرِّزْقِ</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689100" y="2703514"/>
            <a:ext cx="8686800" cy="1752600"/>
          </a:xfrm>
        </p:spPr>
        <p:txBody>
          <a:bodyPr/>
          <a:lstStyle/>
          <a:p>
            <a:pPr marL="342900" indent="-342900" eaLnBrk="1" hangingPunct="1">
              <a:defRPr/>
            </a:pPr>
            <a:r>
              <a:rPr lang="en-US" sz="2800" kern="1200" dirty="0">
                <a:ea typeface="MS Mincho" pitchFamily="49" charset="-128"/>
              </a:rPr>
              <a:t>Who makes the sustenance freely available,</a:t>
            </a:r>
          </a:p>
        </p:txBody>
      </p:sp>
      <p:sp>
        <p:nvSpPr>
          <p:cNvPr id="73732"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basitir-rizq</a:t>
            </a:r>
          </a:p>
        </p:txBody>
      </p:sp>
      <p:sp>
        <p:nvSpPr>
          <p:cNvPr id="73733"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dirty="0">
                <a:solidFill>
                  <a:srgbClr val="000066"/>
                </a:solidFill>
                <a:latin typeface="Alvi Nastaleeq" pitchFamily="2" charset="-78"/>
                <a:cs typeface="Alvi Nastaleeq" pitchFamily="2" charset="-78"/>
              </a:rPr>
              <a:t>روزی کشادہ کرنیوالا </a:t>
            </a:r>
            <a:endParaRPr lang="en-US" sz="4000" dirty="0">
              <a:solidFill>
                <a:srgbClr val="000066"/>
              </a:solidFill>
              <a:latin typeface="Alvi Nastaleeq" pitchFamily="2" charset="-78"/>
              <a:cs typeface="Alvi Nastaleeq" pitchFamily="2" charset="-78"/>
            </a:endParaRPr>
          </a:p>
        </p:txBody>
      </p:sp>
      <p:sp>
        <p:nvSpPr>
          <p:cNvPr id="73734"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रोज़ी कुशादा करने वाला </a:t>
            </a:r>
            <a:endParaRPr lang="en-US" sz="2400" dirty="0">
              <a:solidFill>
                <a:srgbClr val="000066"/>
              </a:solidFill>
            </a:endParaRPr>
          </a:p>
        </p:txBody>
      </p:sp>
      <p:sp>
        <p:nvSpPr>
          <p:cNvPr id="7373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73736"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5E89C6ED-2F19-4476-A506-D3720B502749}"/>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FDAB77B4-68E1-48D0-8A94-DB8827EBD882}"/>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CE4610FE-F354-4041-8299-66B199DDBD7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1023377"/>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فَالِقِ الإصْبَاحِ </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689100" y="2728914"/>
            <a:ext cx="8686800" cy="1752600"/>
          </a:xfrm>
        </p:spPr>
        <p:txBody>
          <a:bodyPr/>
          <a:lstStyle/>
          <a:p>
            <a:pPr marL="342900" indent="-342900" eaLnBrk="1" hangingPunct="1">
              <a:defRPr/>
            </a:pPr>
            <a:r>
              <a:rPr lang="en-US" sz="2800" kern="1200" dirty="0">
                <a:ea typeface="MS Mincho" pitchFamily="49" charset="-128"/>
              </a:rPr>
              <a:t>Who starts the day,</a:t>
            </a:r>
          </a:p>
        </p:txBody>
      </p:sp>
      <p:sp>
        <p:nvSpPr>
          <p:cNvPr id="74756"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faliqil-isbah</a:t>
            </a:r>
          </a:p>
        </p:txBody>
      </p:sp>
      <p:sp>
        <p:nvSpPr>
          <p:cNvPr id="74757"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a:solidFill>
                  <a:srgbClr val="000066"/>
                </a:solidFill>
                <a:latin typeface="Alvi Nastaleeq" pitchFamily="2" charset="-78"/>
                <a:cs typeface="Alvi Nastaleeq" pitchFamily="2" charset="-78"/>
              </a:rPr>
              <a:t>صبح کو روشنی بخشنے والا </a:t>
            </a:r>
            <a:endParaRPr lang="en-US" sz="4000" dirty="0">
              <a:solidFill>
                <a:srgbClr val="000066"/>
              </a:solidFill>
              <a:latin typeface="Alvi Nastaleeq" pitchFamily="2" charset="-78"/>
              <a:cs typeface="Alvi Nastaleeq" pitchFamily="2" charset="-78"/>
            </a:endParaRPr>
          </a:p>
        </p:txBody>
      </p:sp>
      <p:sp>
        <p:nvSpPr>
          <p:cNvPr id="74758"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सुबह को रौशनी बख्शने वाला </a:t>
            </a:r>
            <a:endParaRPr lang="en-US" sz="2400" dirty="0">
              <a:solidFill>
                <a:srgbClr val="000066"/>
              </a:solidFill>
            </a:endParaRPr>
          </a:p>
        </p:txBody>
      </p:sp>
      <p:sp>
        <p:nvSpPr>
          <p:cNvPr id="7475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74760"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6AAAA5CB-A28C-4E08-AD98-A4742ED65A6F}"/>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AAD791C4-2790-41F2-819A-CF4997F4BC4F}"/>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008EE6D7-3FD9-44D5-BCB9-3FA9515C21D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1003301"/>
            <a:ext cx="12192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ذِي الْجَلالِ وَالإكْرَامِ وَالْفَضْلِ وَالإنْعَامِ</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Who is the Owner of glory, might, </a:t>
            </a:r>
            <a:r>
              <a:rPr lang="en-US" sz="2800" kern="1200" dirty="0" err="1">
                <a:ea typeface="MS Mincho" pitchFamily="49" charset="-128"/>
              </a:rPr>
              <a:t>favours</a:t>
            </a:r>
            <a:r>
              <a:rPr lang="en-US" sz="2800" kern="1200" dirty="0">
                <a:ea typeface="MS Mincho" pitchFamily="49" charset="-128"/>
              </a:rPr>
              <a:t>, and bounties,</a:t>
            </a:r>
          </a:p>
        </p:txBody>
      </p:sp>
      <p:sp>
        <p:nvSpPr>
          <p:cNvPr id="75780"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dhil-jalali wal-ikrami wal-fadli wal-in’am</a:t>
            </a:r>
          </a:p>
        </p:txBody>
      </p:sp>
      <p:sp>
        <p:nvSpPr>
          <p:cNvPr id="75781"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a:solidFill>
                  <a:srgbClr val="000066"/>
                </a:solidFill>
                <a:latin typeface="Alvi Nastaleeq" pitchFamily="2" charset="-78"/>
                <a:cs typeface="Alvi Nastaleeq" pitchFamily="2" charset="-78"/>
              </a:rPr>
              <a:t>صاحب جلالت و کرم اور فضل و نعمت کا مالک ہے </a:t>
            </a:r>
            <a:endParaRPr lang="en-US" sz="4000" dirty="0">
              <a:solidFill>
                <a:srgbClr val="000066"/>
              </a:solidFill>
              <a:latin typeface="Alvi Nastaleeq" pitchFamily="2" charset="-78"/>
              <a:cs typeface="Alvi Nastaleeq" pitchFamily="2" charset="-78"/>
            </a:endParaRPr>
          </a:p>
        </p:txBody>
      </p:sp>
      <p:sp>
        <p:nvSpPr>
          <p:cNvPr id="75782"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सा'हबे जलालत-व-करम और फ़ज़ल-व-नेमत का मालिक है </a:t>
            </a:r>
            <a:endParaRPr lang="en-US" sz="2400" dirty="0">
              <a:solidFill>
                <a:srgbClr val="000066"/>
              </a:solidFill>
            </a:endParaRPr>
          </a:p>
        </p:txBody>
      </p:sp>
      <p:sp>
        <p:nvSpPr>
          <p:cNvPr id="7578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75784"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7AC42EEA-D3CF-4C6E-A086-0D2BED53C7D5}"/>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48808C9E-511A-4CBE-AE1E-331A7372E7F3}"/>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D7DA5380-0125-4C98-8A2A-09C190C34F3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828800" y="1033464"/>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الَّذِي بَعُدَ فَلا يُرَى</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690815"/>
            <a:ext cx="8686800" cy="1752600"/>
          </a:xfrm>
        </p:spPr>
        <p:txBody>
          <a:bodyPr/>
          <a:lstStyle/>
          <a:p>
            <a:pPr marL="342900" indent="-342900" eaLnBrk="1" hangingPunct="1">
              <a:defRPr/>
            </a:pPr>
            <a:r>
              <a:rPr lang="en-US" sz="2800" kern="1200" dirty="0">
                <a:ea typeface="MS Mincho" pitchFamily="49" charset="-128"/>
              </a:rPr>
              <a:t>And Who is so far away that none can ever see Him,</a:t>
            </a:r>
          </a:p>
        </p:txBody>
      </p:sp>
      <p:sp>
        <p:nvSpPr>
          <p:cNvPr id="76804"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alladhi ba’uda fala yura</a:t>
            </a:r>
          </a:p>
        </p:txBody>
      </p:sp>
      <p:sp>
        <p:nvSpPr>
          <p:cNvPr id="76805"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a:solidFill>
                  <a:srgbClr val="000066"/>
                </a:solidFill>
                <a:latin typeface="Alvi Nastaleeq" pitchFamily="2" charset="-78"/>
                <a:cs typeface="Alvi Nastaleeq" pitchFamily="2" charset="-78"/>
              </a:rPr>
              <a:t>جو ایسا دور ہے کہ نظر نہیں آ تا </a:t>
            </a:r>
            <a:endParaRPr lang="en-US" sz="4000" dirty="0">
              <a:solidFill>
                <a:srgbClr val="000066"/>
              </a:solidFill>
              <a:latin typeface="Alvi Nastaleeq" pitchFamily="2" charset="-78"/>
              <a:cs typeface="Alvi Nastaleeq" pitchFamily="2" charset="-78"/>
            </a:endParaRPr>
          </a:p>
        </p:txBody>
      </p:sp>
      <p:sp>
        <p:nvSpPr>
          <p:cNvPr id="76806"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जो ऐसा दूर है के नज़र नहीं आता </a:t>
            </a:r>
            <a:endParaRPr lang="en-US" sz="2400" dirty="0">
              <a:solidFill>
                <a:srgbClr val="000066"/>
              </a:solidFill>
            </a:endParaRPr>
          </a:p>
        </p:txBody>
      </p:sp>
      <p:sp>
        <p:nvSpPr>
          <p:cNvPr id="7680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76808"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A6F2C422-D5AE-4930-B304-46C2F8CC732B}"/>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C1DAFE3D-33AE-441F-B3C7-5CEFA46E11E8}"/>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8BE886D8-F465-4803-9EC3-985EC61DB50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14500" y="782637"/>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وَقَرُبَ فَشَهِدَ النَّجْوَى </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And, in the same time, He is so near that He is fully aware of even the whispering secrets. </a:t>
            </a:r>
          </a:p>
        </p:txBody>
      </p:sp>
      <p:sp>
        <p:nvSpPr>
          <p:cNvPr id="77828"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waqaruba fashahidan-najwa</a:t>
            </a:r>
          </a:p>
        </p:txBody>
      </p:sp>
      <p:sp>
        <p:nvSpPr>
          <p:cNvPr id="77829"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a:solidFill>
                  <a:srgbClr val="000066"/>
                </a:solidFill>
                <a:latin typeface="Alvi Nastaleeq" pitchFamily="2" charset="-78"/>
                <a:cs typeface="Alvi Nastaleeq" pitchFamily="2" charset="-78"/>
              </a:rPr>
              <a:t>اور اتنا قریب ہے کہ سرگوشی کو بھی جانتا ہے </a:t>
            </a:r>
            <a:endParaRPr lang="en-US" sz="4000" dirty="0">
              <a:solidFill>
                <a:srgbClr val="000066"/>
              </a:solidFill>
              <a:latin typeface="Alvi Nastaleeq" pitchFamily="2" charset="-78"/>
              <a:cs typeface="Alvi Nastaleeq" pitchFamily="2" charset="-78"/>
            </a:endParaRPr>
          </a:p>
        </p:txBody>
      </p:sp>
      <p:sp>
        <p:nvSpPr>
          <p:cNvPr id="77830"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और इतना क़रीब है के सरगोशी को भी जानता है, </a:t>
            </a:r>
            <a:endParaRPr lang="en-US" sz="2400" dirty="0">
              <a:solidFill>
                <a:srgbClr val="000066"/>
              </a:solidFill>
            </a:endParaRPr>
          </a:p>
        </p:txBody>
      </p:sp>
      <p:sp>
        <p:nvSpPr>
          <p:cNvPr id="7783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77832"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A98CAB39-7C68-4CE3-B2C6-50787E0F0755}"/>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0ECE9C0E-583E-49ED-9D34-4110753399F0}"/>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C0562279-339C-421C-819C-E0E9B205F6A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14500" y="931864"/>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تَبَارَكَ وَتَعَالَى.</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645799"/>
            <a:ext cx="8686800" cy="1752600"/>
          </a:xfrm>
        </p:spPr>
        <p:txBody>
          <a:bodyPr/>
          <a:lstStyle/>
          <a:p>
            <a:pPr marL="342900" indent="-342900" eaLnBrk="1" hangingPunct="1">
              <a:defRPr/>
            </a:pPr>
            <a:r>
              <a:rPr lang="en-US" sz="2800" kern="1200" dirty="0">
                <a:ea typeface="MS Mincho" pitchFamily="49" charset="-128"/>
              </a:rPr>
              <a:t>Blessed and Exalted be He.</a:t>
            </a:r>
          </a:p>
        </p:txBody>
      </p:sp>
      <p:sp>
        <p:nvSpPr>
          <p:cNvPr id="78852"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tabaraka wata’ala</a:t>
            </a:r>
          </a:p>
        </p:txBody>
      </p:sp>
      <p:sp>
        <p:nvSpPr>
          <p:cNvPr id="78853"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a:solidFill>
                  <a:srgbClr val="000066"/>
                </a:solidFill>
                <a:latin typeface="Alvi Nastaleeq" pitchFamily="2" charset="-78"/>
                <a:cs typeface="Alvi Nastaleeq" pitchFamily="2" charset="-78"/>
              </a:rPr>
              <a:t>وہ مبارک اور برتر ہے </a:t>
            </a:r>
            <a:endParaRPr lang="en-US" sz="4000" dirty="0">
              <a:solidFill>
                <a:srgbClr val="000066"/>
              </a:solidFill>
              <a:latin typeface="Alvi Nastaleeq" pitchFamily="2" charset="-78"/>
              <a:cs typeface="Alvi Nastaleeq" pitchFamily="2" charset="-78"/>
            </a:endParaRPr>
          </a:p>
        </p:txBody>
      </p:sp>
      <p:sp>
        <p:nvSpPr>
          <p:cNvPr id="78854"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वो मुबारक और बरतर है, </a:t>
            </a:r>
            <a:endParaRPr lang="en-US" sz="2400" dirty="0">
              <a:solidFill>
                <a:srgbClr val="000066"/>
              </a:solidFill>
            </a:endParaRPr>
          </a:p>
        </p:txBody>
      </p:sp>
      <p:sp>
        <p:nvSpPr>
          <p:cNvPr id="7885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78856"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412B4A0A-C865-4CA6-9EC1-A3C920AD974A}"/>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963973D9-102F-4ED1-8CA6-C3B30002C202}"/>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25960671-4E19-44CE-86AF-1C020A42141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1055688"/>
            <a:ext cx="12192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الْحَمْدُ لِلّهِ الَّذِي لَيْسَ لَهُ مُنَازِعٌ يُعَادِلُهُ</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676400" y="2383631"/>
            <a:ext cx="8686800" cy="1752600"/>
          </a:xfrm>
        </p:spPr>
        <p:txBody>
          <a:bodyPr/>
          <a:lstStyle/>
          <a:p>
            <a:pPr marL="342900" indent="-342900" eaLnBrk="1" hangingPunct="1">
              <a:defRPr/>
            </a:pPr>
            <a:r>
              <a:rPr lang="en-US" sz="2800" kern="1200" dirty="0">
                <a:ea typeface="MS Mincho" pitchFamily="49" charset="-128"/>
              </a:rPr>
              <a:t>All praise be to </a:t>
            </a:r>
            <a:r>
              <a:rPr lang="en-US" sz="2800" kern="1200" dirty="0" err="1">
                <a:ea typeface="MS Mincho" pitchFamily="49" charset="-128"/>
              </a:rPr>
              <a:t>Allāh</a:t>
            </a:r>
            <a:r>
              <a:rPr lang="en-US" sz="2800" kern="1200" dirty="0">
                <a:ea typeface="MS Mincho" pitchFamily="49" charset="-128"/>
              </a:rPr>
              <a:t> Who has no equal to challenge Him,</a:t>
            </a:r>
          </a:p>
        </p:txBody>
      </p:sp>
      <p:sp>
        <p:nvSpPr>
          <p:cNvPr id="79876"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al-hamdu lillahil-ladhi laysa lahu munazi’un yu’adiluh</a:t>
            </a:r>
          </a:p>
        </p:txBody>
      </p:sp>
      <p:sp>
        <p:nvSpPr>
          <p:cNvPr id="79877"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a:solidFill>
                  <a:srgbClr val="000066"/>
                </a:solidFill>
                <a:latin typeface="Alvi Nastaleeq" pitchFamily="2" charset="-78"/>
                <a:cs typeface="Alvi Nastaleeq" pitchFamily="2" charset="-78"/>
              </a:rPr>
              <a:t>حمد ہے اس الله کی جس کا ہمسر نہیں جو جو اس سے جھگڑا کرے </a:t>
            </a:r>
            <a:endParaRPr lang="en-US" sz="4000" dirty="0">
              <a:solidFill>
                <a:srgbClr val="000066"/>
              </a:solidFill>
              <a:latin typeface="Alvi Nastaleeq" pitchFamily="2" charset="-78"/>
              <a:cs typeface="Alvi Nastaleeq" pitchFamily="2" charset="-78"/>
            </a:endParaRPr>
          </a:p>
        </p:txBody>
      </p:sp>
      <p:sp>
        <p:nvSpPr>
          <p:cNvPr id="79878"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हम्द है इस अल्लाह की जिस का हंसर नहीं, जो जो इस से झगड़ा करे, </a:t>
            </a:r>
            <a:endParaRPr lang="en-US" sz="2400" dirty="0">
              <a:solidFill>
                <a:srgbClr val="000066"/>
              </a:solidFill>
            </a:endParaRPr>
          </a:p>
        </p:txBody>
      </p:sp>
      <p:sp>
        <p:nvSpPr>
          <p:cNvPr id="7987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79880"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E620F2A4-D5B3-4D28-8B82-5ECFAC0ADEA6}"/>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59C8A89A-2F0C-44DB-AFC6-F4512B0BE229}"/>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CBEA19E0-E287-4466-98BC-5857C889097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1066287"/>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وَلا شَبِيهٌ يُشَاكِلُهُ</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39900" y="2665363"/>
            <a:ext cx="8686800" cy="1752600"/>
          </a:xfrm>
        </p:spPr>
        <p:txBody>
          <a:bodyPr/>
          <a:lstStyle/>
          <a:p>
            <a:pPr marL="342900" indent="-342900" eaLnBrk="1" hangingPunct="1">
              <a:defRPr/>
            </a:pPr>
            <a:r>
              <a:rPr lang="en-US" sz="2800" kern="1200" dirty="0">
                <a:ea typeface="MS Mincho" pitchFamily="49" charset="-128"/>
              </a:rPr>
              <a:t>nor is there an image comparable to Him,</a:t>
            </a:r>
          </a:p>
        </p:txBody>
      </p:sp>
      <p:sp>
        <p:nvSpPr>
          <p:cNvPr id="80900"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wala shabihun yushakiluh</a:t>
            </a:r>
          </a:p>
        </p:txBody>
      </p:sp>
      <p:sp>
        <p:nvSpPr>
          <p:cNvPr id="80901"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dirty="0">
                <a:solidFill>
                  <a:srgbClr val="000066"/>
                </a:solidFill>
                <a:latin typeface="Alvi Nastaleeq" pitchFamily="2" charset="-78"/>
                <a:cs typeface="Alvi Nastaleeq" pitchFamily="2" charset="-78"/>
              </a:rPr>
              <a:t>نہ کوئی اس جیسا ہے کہ اس کاہمشکل ہو </a:t>
            </a:r>
            <a:endParaRPr lang="en-US" sz="4000" dirty="0">
              <a:solidFill>
                <a:srgbClr val="000066"/>
              </a:solidFill>
              <a:latin typeface="Alvi Nastaleeq" pitchFamily="2" charset="-78"/>
              <a:cs typeface="Alvi Nastaleeq" pitchFamily="2" charset="-78"/>
            </a:endParaRPr>
          </a:p>
        </p:txBody>
      </p:sp>
      <p:sp>
        <p:nvSpPr>
          <p:cNvPr id="80902"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न कोई इस जैसा है के इस का कोई हमशक्ल हो,</a:t>
            </a:r>
            <a:endParaRPr lang="en-US" sz="2400" dirty="0">
              <a:solidFill>
                <a:srgbClr val="000066"/>
              </a:solidFill>
            </a:endParaRPr>
          </a:p>
        </p:txBody>
      </p:sp>
      <p:sp>
        <p:nvSpPr>
          <p:cNvPr id="8090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80904"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8FF22E94-6FB3-4288-B48C-30ADF70A1B69}"/>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1492FDE1-7A95-42E2-81FA-DBABF941432F}"/>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96DA49D9-7A16-448C-88A0-B278491010D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90700" y="1093787"/>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وَلا ظَهِيرٌ يُعَاضِدُهُ</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14500" y="2607700"/>
            <a:ext cx="8686800" cy="1752600"/>
          </a:xfrm>
        </p:spPr>
        <p:txBody>
          <a:bodyPr/>
          <a:lstStyle/>
          <a:p>
            <a:pPr marL="342900" indent="-342900" eaLnBrk="1" hangingPunct="1">
              <a:defRPr/>
            </a:pPr>
            <a:r>
              <a:rPr lang="en-US" sz="2800" kern="1200" dirty="0">
                <a:ea typeface="MS Mincho" pitchFamily="49" charset="-128"/>
              </a:rPr>
              <a:t>nor is there a helper to assist Him.</a:t>
            </a:r>
          </a:p>
        </p:txBody>
      </p:sp>
      <p:sp>
        <p:nvSpPr>
          <p:cNvPr id="81924"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wala zahirun yu’adiduh</a:t>
            </a:r>
          </a:p>
        </p:txBody>
      </p:sp>
      <p:sp>
        <p:nvSpPr>
          <p:cNvPr id="81925"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dirty="0">
                <a:solidFill>
                  <a:srgbClr val="000066"/>
                </a:solidFill>
                <a:latin typeface="Alvi Nastaleeq" pitchFamily="2" charset="-78"/>
                <a:cs typeface="Alvi Nastaleeq" pitchFamily="2" charset="-78"/>
              </a:rPr>
              <a:t>نہ کوئی اس کا مددگار و ہمکار ہے </a:t>
            </a:r>
            <a:endParaRPr lang="en-US" sz="4000" dirty="0">
              <a:solidFill>
                <a:srgbClr val="000066"/>
              </a:solidFill>
              <a:latin typeface="Alvi Nastaleeq" pitchFamily="2" charset="-78"/>
              <a:cs typeface="Alvi Nastaleeq" pitchFamily="2" charset="-78"/>
            </a:endParaRPr>
          </a:p>
        </p:txBody>
      </p:sp>
      <p:sp>
        <p:nvSpPr>
          <p:cNvPr id="81926"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न कोई इस का मददगार-व-हम्कार है, </a:t>
            </a:r>
            <a:endParaRPr lang="en-US" sz="2400" dirty="0">
              <a:solidFill>
                <a:srgbClr val="000066"/>
              </a:solidFill>
            </a:endParaRPr>
          </a:p>
        </p:txBody>
      </p:sp>
      <p:sp>
        <p:nvSpPr>
          <p:cNvPr id="8192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81928"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4E2FD976-AFE9-45FE-A3E2-B2300FF8ACF0}"/>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84621784-51BC-4C4B-B467-7BA7BE5A0F04}"/>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7056A842-0934-43F2-A5FD-6751EAE0669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52500" y="1056150"/>
            <a:ext cx="103632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وَأَشَدُّ الْمُعَاقِبِينَ فِي مَوْضِعِ النَّكَالِ وَالنِّقِمَةِ</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689100" y="2314575"/>
            <a:ext cx="8686800" cy="1752600"/>
          </a:xfrm>
        </p:spPr>
        <p:txBody>
          <a:bodyPr/>
          <a:lstStyle/>
          <a:p>
            <a:pPr marL="342900" indent="-342900" eaLnBrk="1" hangingPunct="1">
              <a:defRPr/>
            </a:pPr>
            <a:r>
              <a:rPr lang="en-US" sz="2800" kern="1200" dirty="0">
                <a:ea typeface="MS Mincho" pitchFamily="49" charset="-128"/>
              </a:rPr>
              <a:t>But You are the very exacting in situations of giving exemplary punishment and chastisement (to the wrongdoers),</a:t>
            </a:r>
          </a:p>
        </p:txBody>
      </p:sp>
      <p:sp>
        <p:nvSpPr>
          <p:cNvPr id="9220"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 ashaddul-mu’aqibina fi mawdi’in-nakali wan-naqimah</a:t>
            </a:r>
          </a:p>
        </p:txBody>
      </p:sp>
      <p:sp>
        <p:nvSpPr>
          <p:cNvPr id="9221"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dirty="0">
                <a:solidFill>
                  <a:srgbClr val="000066"/>
                </a:solidFill>
                <a:latin typeface="Alvi Nastaleeq" pitchFamily="2" charset="-78"/>
                <a:cs typeface="Alvi Nastaleeq" pitchFamily="2" charset="-78"/>
              </a:rPr>
              <a:t>اور شکنجہ و عذاب کے موقع پر سب سے سخت عذاب دینے والا ہے </a:t>
            </a:r>
            <a:endParaRPr lang="en-US" sz="4000" dirty="0">
              <a:solidFill>
                <a:srgbClr val="000066"/>
              </a:solidFill>
              <a:latin typeface="Alvi Nastaleeq" pitchFamily="2" charset="-78"/>
              <a:cs typeface="Alvi Nastaleeq" pitchFamily="2" charset="-78"/>
            </a:endParaRPr>
          </a:p>
        </p:txBody>
      </p:sp>
      <p:sp>
        <p:nvSpPr>
          <p:cNvPr id="9222"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और शिकंजा और अज़ाब के मौक़े पर सब से सख्त अज़ाब देने वाला है, </a:t>
            </a:r>
            <a:endParaRPr lang="en-US" sz="2400" dirty="0">
              <a:solidFill>
                <a:srgbClr val="000066"/>
              </a:solidFill>
            </a:endParaRPr>
          </a:p>
        </p:txBody>
      </p:sp>
      <p:sp>
        <p:nvSpPr>
          <p:cNvPr id="922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9224"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4C8FF91F-53D3-4B5D-B325-92E9B9F9A352}"/>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3209538C-CAF7-4888-82D5-169A30448BC8}"/>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DF94AF08-7A65-4CF2-9699-06538C813E2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1066287"/>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قَهَرَ بِعِزَّتِهِ الأَعِزَّاءَ</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90700" y="2728914"/>
            <a:ext cx="8686800" cy="1752600"/>
          </a:xfrm>
        </p:spPr>
        <p:txBody>
          <a:bodyPr/>
          <a:lstStyle/>
          <a:p>
            <a:pPr marL="342900" indent="-342900" eaLnBrk="1" hangingPunct="1">
              <a:defRPr/>
            </a:pPr>
            <a:r>
              <a:rPr lang="en-US" sz="2800" kern="1200" dirty="0">
                <a:ea typeface="MS Mincho" pitchFamily="49" charset="-128"/>
              </a:rPr>
              <a:t>He tames the powerful by (His) force,</a:t>
            </a:r>
          </a:p>
        </p:txBody>
      </p:sp>
      <p:sp>
        <p:nvSpPr>
          <p:cNvPr id="82948"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qahara bi’izzatihil-a’izza`</a:t>
            </a:r>
          </a:p>
        </p:txBody>
      </p:sp>
      <p:sp>
        <p:nvSpPr>
          <p:cNvPr id="82949"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dirty="0">
                <a:solidFill>
                  <a:srgbClr val="000066"/>
                </a:solidFill>
                <a:latin typeface="Alvi Nastaleeq" pitchFamily="2" charset="-78"/>
                <a:cs typeface="Alvi Nastaleeq" pitchFamily="2" charset="-78"/>
              </a:rPr>
              <a:t>وہ اپنی عزت میں سب عزت والوں پر غالب ہے </a:t>
            </a:r>
            <a:endParaRPr lang="en-US" sz="4000" dirty="0">
              <a:solidFill>
                <a:srgbClr val="000066"/>
              </a:solidFill>
              <a:latin typeface="Alvi Nastaleeq" pitchFamily="2" charset="-78"/>
              <a:cs typeface="Alvi Nastaleeq" pitchFamily="2" charset="-78"/>
            </a:endParaRPr>
          </a:p>
        </p:txBody>
      </p:sp>
      <p:sp>
        <p:nvSpPr>
          <p:cNvPr id="82950"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वो अपनी इज्ज़त में सब इज्ज़त वालों पर ग़ालिब है, </a:t>
            </a:r>
            <a:endParaRPr lang="en-US" sz="2400" dirty="0">
              <a:solidFill>
                <a:srgbClr val="000066"/>
              </a:solidFill>
            </a:endParaRPr>
          </a:p>
        </p:txBody>
      </p:sp>
      <p:sp>
        <p:nvSpPr>
          <p:cNvPr id="8295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82952"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A7474F49-155B-49F1-B585-508B203DE09E}"/>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7F7BCD26-45CC-4BFF-A153-F5F4F666E0B6}"/>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6318AB09-CF11-409A-9D7E-5084E9B0FD7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600200" y="1003301"/>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وَتَوَاضَعَ لِعَظَمَتِهِ الْعُظَمَاءُ</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and disgraced are the great ones before His Greatness,</a:t>
            </a:r>
          </a:p>
        </p:txBody>
      </p:sp>
      <p:sp>
        <p:nvSpPr>
          <p:cNvPr id="83972"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watawada’a li-‘azamatihil-‘uzama`</a:t>
            </a:r>
          </a:p>
        </p:txBody>
      </p:sp>
      <p:sp>
        <p:nvSpPr>
          <p:cNvPr id="83973"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a:solidFill>
                  <a:srgbClr val="000066"/>
                </a:solidFill>
                <a:latin typeface="Alvi Nastaleeq" pitchFamily="2" charset="-78"/>
                <a:cs typeface="Alvi Nastaleeq" pitchFamily="2" charset="-78"/>
              </a:rPr>
              <a:t>اور سبھی عظمت والے اس کی عظمت کے آگے جھکتے ہیں </a:t>
            </a:r>
            <a:endParaRPr lang="en-US" sz="4000" dirty="0">
              <a:solidFill>
                <a:srgbClr val="000066"/>
              </a:solidFill>
              <a:latin typeface="Alvi Nastaleeq" pitchFamily="2" charset="-78"/>
              <a:cs typeface="Alvi Nastaleeq" pitchFamily="2" charset="-78"/>
            </a:endParaRPr>
          </a:p>
        </p:txBody>
      </p:sp>
      <p:sp>
        <p:nvSpPr>
          <p:cNvPr id="83974"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और सभी अज़मत वाले इस की अज़मत के आगे झुकते है, </a:t>
            </a:r>
            <a:endParaRPr lang="en-US" sz="2400" dirty="0">
              <a:solidFill>
                <a:srgbClr val="000066"/>
              </a:solidFill>
            </a:endParaRPr>
          </a:p>
        </p:txBody>
      </p:sp>
      <p:sp>
        <p:nvSpPr>
          <p:cNvPr id="8397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83976"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96B735D2-B056-4799-985C-784674B5ADD3}"/>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47335A0E-012C-4124-A75B-BCB3F5367630}"/>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14C9411E-6E8D-49F0-88D5-157131A5CD6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676400" y="1093787"/>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فَبَلَغَ بِقُدْرَتِهِ مَا يَشَاءُ.</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905000" y="2728914"/>
            <a:ext cx="8686800" cy="1752600"/>
          </a:xfrm>
        </p:spPr>
        <p:txBody>
          <a:bodyPr/>
          <a:lstStyle/>
          <a:p>
            <a:pPr marL="342900" indent="-342900" eaLnBrk="1" hangingPunct="1">
              <a:defRPr/>
            </a:pPr>
            <a:r>
              <a:rPr lang="en-US" sz="2800" kern="1200" dirty="0">
                <a:ea typeface="MS Mincho" pitchFamily="49" charset="-128"/>
              </a:rPr>
              <a:t>so He, through His power, fulfills that which He wills.</a:t>
            </a:r>
          </a:p>
        </p:txBody>
      </p:sp>
      <p:sp>
        <p:nvSpPr>
          <p:cNvPr id="84996"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fabalagha biqudratihi ma yasha`</a:t>
            </a:r>
          </a:p>
        </p:txBody>
      </p:sp>
      <p:sp>
        <p:nvSpPr>
          <p:cNvPr id="84997"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a:solidFill>
                  <a:srgbClr val="000066"/>
                </a:solidFill>
                <a:latin typeface="Alvi Nastaleeq" pitchFamily="2" charset="-78"/>
                <a:cs typeface="Alvi Nastaleeq" pitchFamily="2" charset="-78"/>
              </a:rPr>
              <a:t>وہ جو چاہے اس پر قادر ہے </a:t>
            </a:r>
            <a:endParaRPr lang="en-US" sz="4000" dirty="0">
              <a:solidFill>
                <a:srgbClr val="000066"/>
              </a:solidFill>
              <a:latin typeface="Alvi Nastaleeq" pitchFamily="2" charset="-78"/>
              <a:cs typeface="Alvi Nastaleeq" pitchFamily="2" charset="-78"/>
            </a:endParaRPr>
          </a:p>
        </p:txBody>
      </p:sp>
      <p:sp>
        <p:nvSpPr>
          <p:cNvPr id="84998"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वो जो चाहे इस पर कादिर है, </a:t>
            </a:r>
            <a:endParaRPr lang="en-US" sz="2400" dirty="0">
              <a:solidFill>
                <a:srgbClr val="000066"/>
              </a:solidFill>
            </a:endParaRPr>
          </a:p>
        </p:txBody>
      </p:sp>
      <p:sp>
        <p:nvSpPr>
          <p:cNvPr id="8499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85000"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F72B2CD4-C0B4-43E8-A43E-67C66BCD65EE}"/>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3EE61372-AE95-4314-A91B-D372206B85CB}"/>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FCF859C1-B575-4598-811F-2D51C200BB7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349375" y="904311"/>
            <a:ext cx="97536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الْحَمْدُ لِلّهِ الَّذِي يُجِيبُنِي حِينَ أُنَادِيهِ</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All praise be to </a:t>
            </a:r>
            <a:r>
              <a:rPr lang="en-US" sz="2800" kern="1200" dirty="0" err="1">
                <a:ea typeface="MS Mincho" pitchFamily="49" charset="-128"/>
              </a:rPr>
              <a:t>Allāh</a:t>
            </a:r>
            <a:r>
              <a:rPr lang="en-US" sz="2800" kern="1200" dirty="0">
                <a:ea typeface="MS Mincho" pitchFamily="49" charset="-128"/>
              </a:rPr>
              <a:t> Who gives answer to me whenever I call Him;</a:t>
            </a:r>
          </a:p>
        </p:txBody>
      </p:sp>
      <p:sp>
        <p:nvSpPr>
          <p:cNvPr id="86020"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al-hamdu lillahil-ladhi yujibuni hina unadih</a:t>
            </a:r>
          </a:p>
        </p:txBody>
      </p:sp>
      <p:sp>
        <p:nvSpPr>
          <p:cNvPr id="86021"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dirty="0">
                <a:solidFill>
                  <a:srgbClr val="000066"/>
                </a:solidFill>
                <a:latin typeface="Alvi Nastaleeq" pitchFamily="2" charset="-78"/>
                <a:cs typeface="Alvi Nastaleeq" pitchFamily="2" charset="-78"/>
              </a:rPr>
              <a:t>حمد ہے اللہ کی جسے پکارتا ہوں تو وہ جواب دیتا ہے </a:t>
            </a:r>
            <a:endParaRPr lang="en-US" sz="4000" dirty="0">
              <a:solidFill>
                <a:srgbClr val="000066"/>
              </a:solidFill>
              <a:latin typeface="Alvi Nastaleeq" pitchFamily="2" charset="-78"/>
              <a:cs typeface="Alvi Nastaleeq" pitchFamily="2" charset="-78"/>
            </a:endParaRPr>
          </a:p>
        </p:txBody>
      </p:sp>
      <p:sp>
        <p:nvSpPr>
          <p:cNvPr id="86022"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हम्द है अल्लाह की जिसे पुकारता हूँ तो वो जवाब देता है </a:t>
            </a:r>
            <a:endParaRPr lang="en-US" sz="2400" dirty="0">
              <a:solidFill>
                <a:srgbClr val="000066"/>
              </a:solidFill>
            </a:endParaRPr>
          </a:p>
        </p:txBody>
      </p:sp>
      <p:sp>
        <p:nvSpPr>
          <p:cNvPr id="8602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86024"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9AB49AA4-322B-4CBA-8EBC-3D077BA98F3A}"/>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3227E24C-16AB-4443-BDE9-C48A64913FFD}"/>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A38C4997-2EA6-45EE-97DA-213CC25BC77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1003301"/>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وَيَسْتُرُ عَلَيَّ كُلَّ عَوْرَةٍ وَأَنَا أَعْصِيهِ</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And He covers up my shortcomings, yet I disobey Him;</a:t>
            </a:r>
          </a:p>
        </p:txBody>
      </p:sp>
      <p:sp>
        <p:nvSpPr>
          <p:cNvPr id="87044"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wayasturu ‘alayya kulla ‘awratin wa-ana a’sih</a:t>
            </a:r>
          </a:p>
        </p:txBody>
      </p:sp>
      <p:sp>
        <p:nvSpPr>
          <p:cNvPr id="87045"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dirty="0">
                <a:solidFill>
                  <a:srgbClr val="000066"/>
                </a:solidFill>
                <a:latin typeface="Alvi Nastaleeq" pitchFamily="2" charset="-78"/>
                <a:cs typeface="Alvi Nastaleeq" pitchFamily="2" charset="-78"/>
              </a:rPr>
              <a:t>اور میری برائی کی پردہ پوشی کرتا ہے میں اسکی نافرمانی کرتا ہوں </a:t>
            </a:r>
            <a:endParaRPr lang="en-US" sz="4000" dirty="0">
              <a:solidFill>
                <a:srgbClr val="000066"/>
              </a:solidFill>
              <a:latin typeface="Alvi Nastaleeq" pitchFamily="2" charset="-78"/>
              <a:cs typeface="Alvi Nastaleeq" pitchFamily="2" charset="-78"/>
            </a:endParaRPr>
          </a:p>
        </p:txBody>
      </p:sp>
      <p:sp>
        <p:nvSpPr>
          <p:cNvPr id="87046"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और मेरी बुराई की परदापोशी करता है, मै इस की नाफ़रमानी करता हूँ </a:t>
            </a:r>
            <a:endParaRPr lang="en-US" sz="2400" dirty="0">
              <a:solidFill>
                <a:srgbClr val="000066"/>
              </a:solidFill>
            </a:endParaRPr>
          </a:p>
        </p:txBody>
      </p:sp>
      <p:sp>
        <p:nvSpPr>
          <p:cNvPr id="8704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87048"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53FDED49-3624-4C9B-8B81-14A993025C72}"/>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75FF6CDB-171E-4E68-9D6F-9356D0564211}"/>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E9536983-B843-4162-B728-924ABA8AA6F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651000" y="1109100"/>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وَيُعَظِّمُ النِّعْمَةَ عَلَيَّ فَلا أُجَازِيهِ </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And He gives me the largest part of the bounties, yet I do not show his gratitude.</a:t>
            </a:r>
          </a:p>
        </p:txBody>
      </p:sp>
      <p:sp>
        <p:nvSpPr>
          <p:cNvPr id="88068"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wayu’azzimun-ni’mata ‘alayya fala ujazih</a:t>
            </a:r>
          </a:p>
        </p:txBody>
      </p:sp>
      <p:sp>
        <p:nvSpPr>
          <p:cNvPr id="88069"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dirty="0">
                <a:solidFill>
                  <a:srgbClr val="000066"/>
                </a:solidFill>
                <a:latin typeface="Alvi Nastaleeq" pitchFamily="2" charset="-78"/>
                <a:cs typeface="Alvi Nastaleeq" pitchFamily="2" charset="-78"/>
              </a:rPr>
              <a:t>تو بھی مجھے بڑی بڑی نعمتیں دیتا ہے کہ جن کا بدلہ میں اسے نہیں دیتا </a:t>
            </a:r>
            <a:endParaRPr lang="en-US" sz="4000" dirty="0">
              <a:solidFill>
                <a:srgbClr val="000066"/>
              </a:solidFill>
              <a:latin typeface="Alvi Nastaleeq" pitchFamily="2" charset="-78"/>
              <a:cs typeface="Alvi Nastaleeq" pitchFamily="2" charset="-78"/>
            </a:endParaRPr>
          </a:p>
        </p:txBody>
      </p:sp>
      <p:sp>
        <p:nvSpPr>
          <p:cNvPr id="88070"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तो भी मुझे बदी बदी नेमतें देता है के जिन का बदला मै इसे नहीं देता, </a:t>
            </a:r>
            <a:endParaRPr lang="en-US" sz="2400" dirty="0">
              <a:solidFill>
                <a:srgbClr val="000066"/>
              </a:solidFill>
            </a:endParaRPr>
          </a:p>
        </p:txBody>
      </p:sp>
      <p:sp>
        <p:nvSpPr>
          <p:cNvPr id="8807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88072"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04A029E1-3FFA-48F4-AA10-D51BB34237F4}"/>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53F74906-B998-43FF-997F-22706D55FA96}"/>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F7924680-20E6-42AB-8FF8-014301C1910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838200"/>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فَكَمْ مِنْ مَوْهِبَةٍ هَنِيئَةٍ قَدْ أَعْطَانِي</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286000"/>
            <a:ext cx="8686800" cy="1752600"/>
          </a:xfrm>
        </p:spPr>
        <p:txBody>
          <a:bodyPr/>
          <a:lstStyle/>
          <a:p>
            <a:pPr marL="342900" indent="-342900" eaLnBrk="1" hangingPunct="1">
              <a:defRPr/>
            </a:pPr>
            <a:r>
              <a:rPr lang="en-US" sz="2800" kern="1200" dirty="0">
                <a:ea typeface="MS Mincho" pitchFamily="49" charset="-128"/>
              </a:rPr>
              <a:t>Many a auspicious favors had He given me;</a:t>
            </a:r>
          </a:p>
        </p:txBody>
      </p:sp>
      <p:sp>
        <p:nvSpPr>
          <p:cNvPr id="89092"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fakam min mawhibatin hani`atin qad a’tani</a:t>
            </a:r>
          </a:p>
        </p:txBody>
      </p:sp>
      <p:sp>
        <p:nvSpPr>
          <p:cNvPr id="89093"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a:solidFill>
                  <a:srgbClr val="000066"/>
                </a:solidFill>
                <a:latin typeface="Alvi Nastaleeq" pitchFamily="2" charset="-78"/>
                <a:cs typeface="Alvi Nastaleeq" pitchFamily="2" charset="-78"/>
              </a:rPr>
              <a:t>پس اس نے مجھ پر کتنی ہی خوشگوار عنایتیں اوربخششیں کی ہیں </a:t>
            </a:r>
            <a:endParaRPr lang="en-US" sz="4000" dirty="0">
              <a:solidFill>
                <a:srgbClr val="000066"/>
              </a:solidFill>
              <a:latin typeface="Alvi Nastaleeq" pitchFamily="2" charset="-78"/>
              <a:cs typeface="Alvi Nastaleeq" pitchFamily="2" charset="-78"/>
            </a:endParaRPr>
          </a:p>
        </p:txBody>
      </p:sp>
      <p:sp>
        <p:nvSpPr>
          <p:cNvPr id="89094"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बस इस ने मुझ पर कितनी ही खुशगवार इनायतें और बख्शिशें की है,</a:t>
            </a:r>
            <a:endParaRPr lang="en-US" sz="2400" dirty="0">
              <a:solidFill>
                <a:srgbClr val="000066"/>
              </a:solidFill>
            </a:endParaRPr>
          </a:p>
        </p:txBody>
      </p:sp>
      <p:sp>
        <p:nvSpPr>
          <p:cNvPr id="8909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89096"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B59E95EE-4C57-4AAA-B6AE-E6AD696AC25C}"/>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006C72BE-39DD-46A2-B376-A98A8C46B67F}"/>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0ADD6238-68CB-4FBA-BD53-BC635A449EE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90700" y="1271025"/>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وَعَظِيمَةٍ مَخُوفَةٍ قَدْ كَفَانِي</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65300" y="2750114"/>
            <a:ext cx="8686800" cy="1752600"/>
          </a:xfrm>
        </p:spPr>
        <p:txBody>
          <a:bodyPr/>
          <a:lstStyle/>
          <a:p>
            <a:pPr marL="342900" indent="-342900" eaLnBrk="1" hangingPunct="1">
              <a:defRPr/>
            </a:pPr>
            <a:r>
              <a:rPr lang="en-US" sz="2800" kern="1200" dirty="0">
                <a:ea typeface="MS Mincho" pitchFamily="49" charset="-128"/>
              </a:rPr>
              <a:t>And many a terrible dangers had He turned off, </a:t>
            </a:r>
          </a:p>
        </p:txBody>
      </p:sp>
      <p:sp>
        <p:nvSpPr>
          <p:cNvPr id="90116"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wa’azimatin makhufatin qad kafani</a:t>
            </a:r>
          </a:p>
        </p:txBody>
      </p:sp>
      <p:sp>
        <p:nvSpPr>
          <p:cNvPr id="90117"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a:solidFill>
                  <a:srgbClr val="000066"/>
                </a:solidFill>
                <a:latin typeface="Alvi Nastaleeq" pitchFamily="2" charset="-78"/>
                <a:cs typeface="Alvi Nastaleeq" pitchFamily="2" charset="-78"/>
              </a:rPr>
              <a:t>کتنی ہی خطرناک آفتوں سے مجھے بچالیا ہے </a:t>
            </a:r>
            <a:endParaRPr lang="en-US" sz="4000" dirty="0">
              <a:solidFill>
                <a:srgbClr val="000066"/>
              </a:solidFill>
              <a:latin typeface="Alvi Nastaleeq" pitchFamily="2" charset="-78"/>
              <a:cs typeface="Alvi Nastaleeq" pitchFamily="2" charset="-78"/>
            </a:endParaRPr>
          </a:p>
        </p:txBody>
      </p:sp>
      <p:sp>
        <p:nvSpPr>
          <p:cNvPr id="90118"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कितनी ही खतरनाक आफतों से मुझे बचा लिया है, </a:t>
            </a:r>
            <a:endParaRPr lang="en-US" sz="2400" dirty="0">
              <a:solidFill>
                <a:srgbClr val="000066"/>
              </a:solidFill>
            </a:endParaRPr>
          </a:p>
        </p:txBody>
      </p:sp>
      <p:sp>
        <p:nvSpPr>
          <p:cNvPr id="9011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90120"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CD8B19EA-051C-403A-8BDB-76A80918EB5A}"/>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163FF3F1-8564-43FF-8974-DDBD9174659A}"/>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4320650A-B017-4F3E-AD70-AD4974C1906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600200" y="871653"/>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وَبَهْجَةٍ </a:t>
            </a:r>
            <a:r>
              <a:rPr lang="ar-SA" sz="9600" kern="1200" dirty="0" err="1">
                <a:latin typeface="Arabic Typesetting" panose="03020402040406030203" pitchFamily="66" charset="-78"/>
                <a:ea typeface="+mn-ea"/>
                <a:cs typeface="Arabic Typesetting" panose="03020402040406030203" pitchFamily="66" charset="-78"/>
              </a:rPr>
              <a:t>مُونِقَةٍ</a:t>
            </a:r>
            <a:r>
              <a:rPr lang="ar-SA" sz="9600" kern="1200" dirty="0">
                <a:latin typeface="Arabic Typesetting" panose="03020402040406030203" pitchFamily="66" charset="-78"/>
                <a:ea typeface="+mn-ea"/>
                <a:cs typeface="Arabic Typesetting" panose="03020402040406030203" pitchFamily="66" charset="-78"/>
              </a:rPr>
              <a:t> قَدْ أَرَانِي؟</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816100" y="2583657"/>
            <a:ext cx="8686800" cy="1752600"/>
          </a:xfrm>
        </p:spPr>
        <p:txBody>
          <a:bodyPr/>
          <a:lstStyle/>
          <a:p>
            <a:pPr marL="342900" indent="-342900" eaLnBrk="1" hangingPunct="1">
              <a:defRPr/>
            </a:pPr>
            <a:r>
              <a:rPr lang="en-US" sz="2800" kern="1200" dirty="0">
                <a:ea typeface="MS Mincho" pitchFamily="49" charset="-128"/>
              </a:rPr>
              <a:t>And many a blossoming joys had He made available for me,</a:t>
            </a:r>
          </a:p>
        </p:txBody>
      </p:sp>
      <p:sp>
        <p:nvSpPr>
          <p:cNvPr id="91140"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wabahjatin muniqatin qad arani</a:t>
            </a:r>
          </a:p>
        </p:txBody>
      </p:sp>
      <p:sp>
        <p:nvSpPr>
          <p:cNvPr id="91141"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a:solidFill>
                  <a:srgbClr val="000066"/>
                </a:solidFill>
                <a:latin typeface="Alvi Nastaleeq" pitchFamily="2" charset="-78"/>
                <a:cs typeface="Alvi Nastaleeq" pitchFamily="2" charset="-78"/>
              </a:rPr>
              <a:t>کئی حیرت انگیز خوشیاں مجھے دکھائی ہیں </a:t>
            </a:r>
            <a:endParaRPr lang="en-US" sz="4000" dirty="0">
              <a:solidFill>
                <a:srgbClr val="000066"/>
              </a:solidFill>
              <a:latin typeface="Alvi Nastaleeq" pitchFamily="2" charset="-78"/>
              <a:cs typeface="Alvi Nastaleeq" pitchFamily="2" charset="-78"/>
            </a:endParaRPr>
          </a:p>
        </p:txBody>
      </p:sp>
      <p:sp>
        <p:nvSpPr>
          <p:cNvPr id="91142"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कई हैरत अंगेज़ खोशियाँ मुझे दिखाईं हैं, </a:t>
            </a:r>
            <a:endParaRPr lang="en-US" sz="2400" dirty="0">
              <a:solidFill>
                <a:srgbClr val="000066"/>
              </a:solidFill>
            </a:endParaRPr>
          </a:p>
        </p:txBody>
      </p:sp>
      <p:sp>
        <p:nvSpPr>
          <p:cNvPr id="9114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91144"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36822064-AFFD-4E2F-A7DE-96B2990DDE3A}"/>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FEDBD5A8-BF31-48D6-A346-19E889D91F01}"/>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B4C1E481-3F30-418D-8B35-55CB9FC4B5B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14500" y="1066287"/>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فَأُثْنِي عَلَيْهِ حَامِداً</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523612"/>
            <a:ext cx="8686800" cy="1752600"/>
          </a:xfrm>
        </p:spPr>
        <p:txBody>
          <a:bodyPr/>
          <a:lstStyle/>
          <a:p>
            <a:pPr marL="342900" indent="-342900" eaLnBrk="1" hangingPunct="1">
              <a:defRPr/>
            </a:pPr>
            <a:r>
              <a:rPr lang="en-US" sz="2800" kern="1200" dirty="0">
                <a:ea typeface="MS Mincho" pitchFamily="49" charset="-128"/>
              </a:rPr>
              <a:t>Therefore, I sing His praises and recite His glorifications.</a:t>
            </a:r>
          </a:p>
        </p:txBody>
      </p:sp>
      <p:sp>
        <p:nvSpPr>
          <p:cNvPr id="92164"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fa-uthni ‘alayhi hamida</a:t>
            </a:r>
          </a:p>
        </p:txBody>
      </p:sp>
      <p:sp>
        <p:nvSpPr>
          <p:cNvPr id="92165"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پس ان پر اس کی حمد و ثنا کرتا ہوں </a:t>
            </a:r>
            <a:endParaRPr lang="en-US" sz="4000" dirty="0">
              <a:solidFill>
                <a:srgbClr val="000066"/>
              </a:solidFill>
              <a:latin typeface="Alvi Nastaleeq" pitchFamily="2" charset="-78"/>
              <a:cs typeface="Alvi Nastaleeq" pitchFamily="2" charset="-78"/>
            </a:endParaRPr>
          </a:p>
        </p:txBody>
      </p:sp>
      <p:sp>
        <p:nvSpPr>
          <p:cNvPr id="92166"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ब इन पर इस की हम्द ओ सीना करता हूँ,</a:t>
            </a:r>
            <a:endParaRPr lang="en-US" sz="2400" dirty="0">
              <a:solidFill>
                <a:srgbClr val="000066"/>
              </a:solidFill>
            </a:endParaRPr>
          </a:p>
        </p:txBody>
      </p:sp>
      <p:sp>
        <p:nvSpPr>
          <p:cNvPr id="9216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92168"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FFBE3853-565C-4FB9-8392-1024E3B659D5}"/>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50D3D655-23E4-4D4C-81AE-FBBC35193024}"/>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E30F387C-4555-4B3C-B41A-CA7899E5423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1033464"/>
            <a:ext cx="12192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وَأَعْظَمُ الْمُتَجَبِّرِينَ فِي مَوْضِعِ الْكِبْرِيَاءِ وَالْعَظَمَةِ.</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689100" y="2536827"/>
            <a:ext cx="8686800" cy="1752600"/>
          </a:xfrm>
        </p:spPr>
        <p:txBody>
          <a:bodyPr/>
          <a:lstStyle/>
          <a:p>
            <a:pPr marL="342900" indent="-342900" eaLnBrk="1" hangingPunct="1">
              <a:defRPr/>
            </a:pPr>
            <a:r>
              <a:rPr lang="en-US" sz="2800" kern="1200" dirty="0">
                <a:ea typeface="MS Mincho" pitchFamily="49" charset="-128"/>
              </a:rPr>
              <a:t>And You are the greatest Omnipotent in the domain of absolute power and might.</a:t>
            </a:r>
          </a:p>
        </p:txBody>
      </p:sp>
      <p:sp>
        <p:nvSpPr>
          <p:cNvPr id="10244"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 a’zamul-mutajabbirina fi mawdi’il-kibriya`i wal-‘azamah</a:t>
            </a:r>
          </a:p>
        </p:txBody>
      </p:sp>
      <p:sp>
        <p:nvSpPr>
          <p:cNvPr id="10245"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AE" sz="4000" dirty="0">
                <a:solidFill>
                  <a:srgbClr val="000066"/>
                </a:solidFill>
                <a:latin typeface="Alvi Nastaleeq" pitchFamily="2" charset="-78"/>
                <a:cs typeface="Alvi Nastaleeq" pitchFamily="2" charset="-78"/>
              </a:rPr>
              <a:t>اور بڑائی اور بزرگی کے مقام پر تو تمام قاہروں اور جابروں سے بڑھا ہوا ہے </a:t>
            </a:r>
            <a:endParaRPr lang="en-US" sz="4000" dirty="0">
              <a:solidFill>
                <a:srgbClr val="000066"/>
              </a:solidFill>
              <a:latin typeface="Alvi Nastaleeq" pitchFamily="2" charset="-78"/>
              <a:cs typeface="Alvi Nastaleeq" pitchFamily="2" charset="-78"/>
            </a:endParaRPr>
          </a:p>
        </p:txBody>
      </p:sp>
      <p:sp>
        <p:nvSpPr>
          <p:cNvPr id="10246"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और बड़ाई और बुज़ुर्गी के मक़ाम पर तू तमाम क़ाहिरों और जाबिरों से बढ़ा हुआ है! </a:t>
            </a:r>
            <a:endParaRPr lang="en-US" sz="2400" dirty="0">
              <a:solidFill>
                <a:srgbClr val="000066"/>
              </a:solidFill>
            </a:endParaRPr>
          </a:p>
        </p:txBody>
      </p:sp>
      <p:sp>
        <p:nvSpPr>
          <p:cNvPr id="1024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248"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34E2ADDC-7691-440F-823C-2B7EF7991E0D}"/>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7CC31C15-BF73-4B0C-A646-1A9E2CB564C2}"/>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68FCD3C8-5185-4709-8BF1-2919421FCBA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676400" y="1261502"/>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وَأَذْكُرُهُ مُسَبِّحاً.</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90700" y="2728914"/>
            <a:ext cx="8686800" cy="1752600"/>
          </a:xfrm>
        </p:spPr>
        <p:txBody>
          <a:bodyPr/>
          <a:lstStyle/>
          <a:p>
            <a:pPr marL="342900" indent="-342900" eaLnBrk="1" hangingPunct="1">
              <a:defRPr/>
            </a:pPr>
            <a:r>
              <a:rPr lang="en-US" sz="2800" kern="1200" dirty="0">
                <a:ea typeface="MS Mincho" pitchFamily="49" charset="-128"/>
              </a:rPr>
              <a:t>And mention Him with exaltation.</a:t>
            </a:r>
          </a:p>
        </p:txBody>
      </p:sp>
      <p:sp>
        <p:nvSpPr>
          <p:cNvPr id="93188"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wa-adhkuruhu musabbiha</a:t>
            </a:r>
          </a:p>
        </p:txBody>
      </p:sp>
      <p:sp>
        <p:nvSpPr>
          <p:cNvPr id="93189"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اور لگاتار اس کا نام لیتا ہوں </a:t>
            </a:r>
            <a:endParaRPr lang="en-US" sz="4000" dirty="0">
              <a:solidFill>
                <a:srgbClr val="000066"/>
              </a:solidFill>
              <a:latin typeface="Alvi Nastaleeq" pitchFamily="2" charset="-78"/>
              <a:cs typeface="Alvi Nastaleeq" pitchFamily="2" charset="-78"/>
            </a:endParaRPr>
          </a:p>
        </p:txBody>
      </p:sp>
      <p:sp>
        <p:nvSpPr>
          <p:cNvPr id="93190"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और लगातार इस का नाम लेता हूँ, </a:t>
            </a:r>
            <a:endParaRPr lang="en-US" sz="2400" dirty="0">
              <a:solidFill>
                <a:srgbClr val="000066"/>
              </a:solidFill>
            </a:endParaRPr>
          </a:p>
        </p:txBody>
      </p:sp>
      <p:sp>
        <p:nvSpPr>
          <p:cNvPr id="9319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93192"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D46C827A-244A-443D-BE33-3EAAD546C8B1}"/>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3B6F8FC9-49C0-403B-8FB6-67BABEF49C03}"/>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70AEA295-A3F6-49E3-9843-07183D4ED5B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14500" y="1012263"/>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الْحَمْدُ لِلّهِ الَّذِي لا يُهْتَكُ حِجَابُهُ</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482288"/>
            <a:ext cx="8686800" cy="1752600"/>
          </a:xfrm>
        </p:spPr>
        <p:txBody>
          <a:bodyPr/>
          <a:lstStyle/>
          <a:p>
            <a:pPr marL="342900" indent="-342900" eaLnBrk="1" hangingPunct="1">
              <a:defRPr/>
            </a:pPr>
            <a:r>
              <a:rPr lang="en-US" sz="2800" kern="1200" dirty="0">
                <a:ea typeface="MS Mincho" pitchFamily="49" charset="-128"/>
              </a:rPr>
              <a:t>All praise be to </a:t>
            </a:r>
            <a:r>
              <a:rPr lang="en-US" sz="2800" kern="1200" dirty="0" err="1">
                <a:ea typeface="MS Mincho" pitchFamily="49" charset="-128"/>
              </a:rPr>
              <a:t>Allāh</a:t>
            </a:r>
            <a:r>
              <a:rPr lang="en-US" sz="2800" kern="1200" dirty="0">
                <a:ea typeface="MS Mincho" pitchFamily="49" charset="-128"/>
              </a:rPr>
              <a:t> Whose screen cannot be penetrated</a:t>
            </a:r>
          </a:p>
        </p:txBody>
      </p:sp>
      <p:sp>
        <p:nvSpPr>
          <p:cNvPr id="94212"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al-hamdu lillahil-ladhi la yuhtaku hijabuh</a:t>
            </a:r>
          </a:p>
        </p:txBody>
      </p:sp>
      <p:sp>
        <p:nvSpPr>
          <p:cNvPr id="94213"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a:solidFill>
                  <a:srgbClr val="000066"/>
                </a:solidFill>
                <a:latin typeface="Alvi Nastaleeq" pitchFamily="2" charset="-78"/>
                <a:cs typeface="Alvi Nastaleeq" pitchFamily="2" charset="-78"/>
              </a:rPr>
              <a:t>حمد ہے اللہ کی جس کا پردہ ہٹایا نہیں جاسکتا </a:t>
            </a:r>
            <a:endParaRPr lang="en-US" sz="4000" dirty="0">
              <a:solidFill>
                <a:srgbClr val="000066"/>
              </a:solidFill>
              <a:latin typeface="Alvi Nastaleeq" pitchFamily="2" charset="-78"/>
              <a:cs typeface="Alvi Nastaleeq" pitchFamily="2" charset="-78"/>
            </a:endParaRPr>
          </a:p>
        </p:txBody>
      </p:sp>
      <p:sp>
        <p:nvSpPr>
          <p:cNvPr id="94214"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हम्द है अल्लाह की के जिसका पर्दा हटाया नहीं जा सकता </a:t>
            </a:r>
            <a:endParaRPr lang="en-US" sz="2400" dirty="0">
              <a:solidFill>
                <a:srgbClr val="000066"/>
              </a:solidFill>
            </a:endParaRPr>
          </a:p>
        </p:txBody>
      </p:sp>
      <p:sp>
        <p:nvSpPr>
          <p:cNvPr id="9421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94216"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6749FD4D-4546-4F2A-A4CB-DB6CDEA4AFD2}"/>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54110B1B-E660-4A61-80C8-F6D129F71D93}"/>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654C4771-8B6E-4906-8914-36DDE4697C0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676400" y="1066287"/>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وَلا يُغْلَقُ بَابُهُ</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690815"/>
            <a:ext cx="8686800" cy="1752600"/>
          </a:xfrm>
        </p:spPr>
        <p:txBody>
          <a:bodyPr/>
          <a:lstStyle/>
          <a:p>
            <a:pPr marL="342900" indent="-342900" eaLnBrk="1" hangingPunct="1">
              <a:defRPr/>
            </a:pPr>
            <a:r>
              <a:rPr lang="en-US" sz="2800" kern="1200" dirty="0">
                <a:ea typeface="MS Mincho" pitchFamily="49" charset="-128"/>
              </a:rPr>
              <a:t>And Whose door is not blocked;</a:t>
            </a:r>
          </a:p>
        </p:txBody>
      </p:sp>
      <p:sp>
        <p:nvSpPr>
          <p:cNvPr id="95236"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wala yughlaqu babuh</a:t>
            </a:r>
          </a:p>
        </p:txBody>
      </p:sp>
      <p:sp>
        <p:nvSpPr>
          <p:cNvPr id="95237"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a:solidFill>
                  <a:srgbClr val="000066"/>
                </a:solidFill>
                <a:latin typeface="Alvi Nastaleeq" pitchFamily="2" charset="-78"/>
                <a:cs typeface="Alvi Nastaleeq" pitchFamily="2" charset="-78"/>
              </a:rPr>
              <a:t>اس کا در رحمت بند نہیں ہوتا </a:t>
            </a:r>
            <a:endParaRPr lang="en-US" sz="4000" dirty="0">
              <a:solidFill>
                <a:srgbClr val="000066"/>
              </a:solidFill>
              <a:latin typeface="Alvi Nastaleeq" pitchFamily="2" charset="-78"/>
              <a:cs typeface="Alvi Nastaleeq" pitchFamily="2" charset="-78"/>
            </a:endParaRPr>
          </a:p>
        </p:txBody>
      </p:sp>
      <p:sp>
        <p:nvSpPr>
          <p:cNvPr id="95238"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और इस के रहमत का दर कभी बंद नहीं होता </a:t>
            </a:r>
            <a:endParaRPr lang="en-US" sz="2400" dirty="0">
              <a:solidFill>
                <a:srgbClr val="000066"/>
              </a:solidFill>
            </a:endParaRPr>
          </a:p>
        </p:txBody>
      </p:sp>
      <p:sp>
        <p:nvSpPr>
          <p:cNvPr id="9523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95240"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FC9EF1CD-573E-4D45-9F61-47C53CEE31E0}"/>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F76D7AA2-1518-4463-9008-6FC1AB1DF9F8}"/>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A06450A4-F8DE-42FD-A5CA-9F14C84A2E7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14500" y="1015439"/>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وَلا يُرَدُّ سَائِلُهُ</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552700"/>
            <a:ext cx="8686800" cy="1752600"/>
          </a:xfrm>
        </p:spPr>
        <p:txBody>
          <a:bodyPr/>
          <a:lstStyle/>
          <a:p>
            <a:pPr marL="342900" indent="-342900" eaLnBrk="1" hangingPunct="1">
              <a:defRPr/>
            </a:pPr>
            <a:r>
              <a:rPr lang="en-US" sz="2800" kern="1200" dirty="0">
                <a:ea typeface="MS Mincho" pitchFamily="49" charset="-128"/>
              </a:rPr>
              <a:t>And Whose beseecher is not rejected;</a:t>
            </a:r>
          </a:p>
        </p:txBody>
      </p:sp>
      <p:sp>
        <p:nvSpPr>
          <p:cNvPr id="96260"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wala yuraddu sa`ilhu</a:t>
            </a:r>
          </a:p>
        </p:txBody>
      </p:sp>
      <p:sp>
        <p:nvSpPr>
          <p:cNvPr id="96261"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اس کا سائل خالی نہیں جاتا </a:t>
            </a:r>
            <a:endParaRPr lang="en-US" sz="4000" dirty="0">
              <a:solidFill>
                <a:srgbClr val="000066"/>
              </a:solidFill>
              <a:latin typeface="Alvi Nastaleeq" pitchFamily="2" charset="-78"/>
              <a:cs typeface="Alvi Nastaleeq" pitchFamily="2" charset="-78"/>
            </a:endParaRPr>
          </a:p>
        </p:txBody>
      </p:sp>
      <p:sp>
        <p:nvSpPr>
          <p:cNvPr id="96262"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इस का सायेल खाली नहीं जाता </a:t>
            </a:r>
            <a:endParaRPr lang="en-US" sz="2400" dirty="0">
              <a:solidFill>
                <a:srgbClr val="000066"/>
              </a:solidFill>
            </a:endParaRPr>
          </a:p>
        </p:txBody>
      </p:sp>
      <p:sp>
        <p:nvSpPr>
          <p:cNvPr id="9626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96264"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E0AC8584-347A-4032-A83D-2C4E46D3F5F0}"/>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08C23870-1025-45B5-9291-D0AC470F6156}"/>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BB2C0B15-2A01-4B7D-B428-3CEB8D14FB8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27200" y="1078375"/>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وَلا يُخَيَّبُ آمِلُهُ. </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90700" y="2817350"/>
            <a:ext cx="8686800" cy="1752600"/>
          </a:xfrm>
        </p:spPr>
        <p:txBody>
          <a:bodyPr/>
          <a:lstStyle/>
          <a:p>
            <a:pPr marL="342900" indent="-342900" eaLnBrk="1" hangingPunct="1">
              <a:defRPr/>
            </a:pPr>
            <a:r>
              <a:rPr lang="en-US" sz="2800" kern="1200" dirty="0">
                <a:ea typeface="MS Mincho" pitchFamily="49" charset="-128"/>
              </a:rPr>
              <a:t>And one who hopes Him is not disappointed.</a:t>
            </a:r>
          </a:p>
        </p:txBody>
      </p:sp>
      <p:sp>
        <p:nvSpPr>
          <p:cNvPr id="97284"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wala yukhayyabu amiluh</a:t>
            </a:r>
          </a:p>
        </p:txBody>
      </p:sp>
      <p:sp>
        <p:nvSpPr>
          <p:cNvPr id="97285"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a:solidFill>
                  <a:srgbClr val="000066"/>
                </a:solidFill>
                <a:latin typeface="Alvi Nastaleeq" pitchFamily="2" charset="-78"/>
                <a:cs typeface="Alvi Nastaleeq" pitchFamily="2" charset="-78"/>
              </a:rPr>
              <a:t>اور اس کا امیدوار مایوس نہیں ہوتا </a:t>
            </a:r>
            <a:endParaRPr lang="en-US" sz="4000" dirty="0">
              <a:solidFill>
                <a:srgbClr val="000066"/>
              </a:solidFill>
              <a:latin typeface="Alvi Nastaleeq" pitchFamily="2" charset="-78"/>
              <a:cs typeface="Alvi Nastaleeq" pitchFamily="2" charset="-78"/>
            </a:endParaRPr>
          </a:p>
        </p:txBody>
      </p:sp>
      <p:sp>
        <p:nvSpPr>
          <p:cNvPr id="97286"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और इस का उम्मेदवार मायूस नहीं होता, </a:t>
            </a:r>
            <a:endParaRPr lang="en-US" sz="2400" dirty="0">
              <a:solidFill>
                <a:srgbClr val="000066"/>
              </a:solidFill>
            </a:endParaRPr>
          </a:p>
        </p:txBody>
      </p:sp>
      <p:sp>
        <p:nvSpPr>
          <p:cNvPr id="9728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97288"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8DFEF603-2DEB-4F37-B724-BFC2423E1341}"/>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90F32C07-4E09-435D-BFC1-EA7AD8B1ABF9}"/>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44A19618-29A0-429F-9D25-3B019EDC0B2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78000" y="1212849"/>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الْحَمْدُ لِلّهِ الَّذِي يُؤْمِنُ الْخَائِفِينَ</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90700" y="2645799"/>
            <a:ext cx="8686800" cy="1752600"/>
          </a:xfrm>
        </p:spPr>
        <p:txBody>
          <a:bodyPr/>
          <a:lstStyle/>
          <a:p>
            <a:pPr marL="342900" indent="-342900" eaLnBrk="1" hangingPunct="1">
              <a:defRPr/>
            </a:pPr>
            <a:r>
              <a:rPr lang="en-US" sz="2800" kern="1200" dirty="0">
                <a:ea typeface="MS Mincho" pitchFamily="49" charset="-128"/>
              </a:rPr>
              <a:t>All praise be to </a:t>
            </a:r>
            <a:r>
              <a:rPr lang="en-US" sz="2800" kern="1200" dirty="0" err="1">
                <a:ea typeface="MS Mincho" pitchFamily="49" charset="-128"/>
              </a:rPr>
              <a:t>Allāh</a:t>
            </a:r>
            <a:r>
              <a:rPr lang="en-US" sz="2800" kern="1200" dirty="0">
                <a:ea typeface="MS Mincho" pitchFamily="49" charset="-128"/>
              </a:rPr>
              <a:t> Who secures the frightened ones,</a:t>
            </a:r>
          </a:p>
        </p:txBody>
      </p:sp>
      <p:sp>
        <p:nvSpPr>
          <p:cNvPr id="98308"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dirty="0">
                <a:solidFill>
                  <a:srgbClr val="000066"/>
                </a:solidFill>
                <a:ea typeface="MS Mincho" pitchFamily="49" charset="-128"/>
              </a:rPr>
              <a:t>al-hamdu lillahil-ladhi yu`minul-kha`ifin</a:t>
            </a:r>
          </a:p>
        </p:txBody>
      </p:sp>
      <p:sp>
        <p:nvSpPr>
          <p:cNvPr id="98309"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a:solidFill>
                  <a:srgbClr val="000066"/>
                </a:solidFill>
                <a:latin typeface="Alvi Nastaleeq" pitchFamily="2" charset="-78"/>
                <a:cs typeface="Alvi Nastaleeq" pitchFamily="2" charset="-78"/>
              </a:rPr>
              <a:t>حمد ہے اللہ کی جو ڈرنے والوں کو پناہ دیتا ہے</a:t>
            </a:r>
            <a:endParaRPr lang="en-US" sz="4000" dirty="0">
              <a:solidFill>
                <a:srgbClr val="000066"/>
              </a:solidFill>
              <a:latin typeface="Alvi Nastaleeq" pitchFamily="2" charset="-78"/>
              <a:cs typeface="Alvi Nastaleeq" pitchFamily="2" charset="-78"/>
            </a:endParaRPr>
          </a:p>
        </p:txBody>
      </p:sp>
      <p:sp>
        <p:nvSpPr>
          <p:cNvPr id="98310"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dirty="0">
                <a:solidFill>
                  <a:srgbClr val="000066"/>
                </a:solidFill>
              </a:rPr>
              <a:t>हम्द है अल्लाह की जो डरने वालों को पनाह देता है, </a:t>
            </a:r>
            <a:endParaRPr lang="en-US" sz="2400" dirty="0">
              <a:solidFill>
                <a:srgbClr val="000066"/>
              </a:solidFill>
            </a:endParaRPr>
          </a:p>
        </p:txBody>
      </p:sp>
      <p:sp>
        <p:nvSpPr>
          <p:cNvPr id="98311"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98312"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C53B3968-E774-4891-9D9E-885E22814763}"/>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BDC1514C-12B2-4AC5-9389-25963F13C0B9}"/>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E5D275BF-F27D-45E9-ABC1-09AC13D8210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676400" y="995363"/>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وَيُنَجِّي الصَّالِحِينَ </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52600" y="2607700"/>
            <a:ext cx="8686800" cy="1752600"/>
          </a:xfrm>
        </p:spPr>
        <p:txBody>
          <a:bodyPr/>
          <a:lstStyle/>
          <a:p>
            <a:pPr marL="342900" indent="-342900" eaLnBrk="1" hangingPunct="1">
              <a:defRPr/>
            </a:pPr>
            <a:r>
              <a:rPr lang="en-US" sz="2800" kern="1200" dirty="0">
                <a:ea typeface="MS Mincho" pitchFamily="49" charset="-128"/>
              </a:rPr>
              <a:t>Who comes to the help of the upright ones,</a:t>
            </a:r>
          </a:p>
        </p:txBody>
      </p:sp>
      <p:sp>
        <p:nvSpPr>
          <p:cNvPr id="99332"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wayunajjis-salihin</a:t>
            </a:r>
          </a:p>
        </p:txBody>
      </p:sp>
      <p:sp>
        <p:nvSpPr>
          <p:cNvPr id="99333"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a:solidFill>
                  <a:srgbClr val="000066"/>
                </a:solidFill>
                <a:latin typeface="Alvi Nastaleeq" pitchFamily="2" charset="-78"/>
                <a:cs typeface="Alvi Nastaleeq" pitchFamily="2" charset="-78"/>
              </a:rPr>
              <a:t>نیکوکاروں کو نجات دیتا ہے </a:t>
            </a:r>
            <a:endParaRPr lang="en-US" sz="4000" dirty="0">
              <a:solidFill>
                <a:srgbClr val="000066"/>
              </a:solidFill>
              <a:latin typeface="Alvi Nastaleeq" pitchFamily="2" charset="-78"/>
              <a:cs typeface="Alvi Nastaleeq" pitchFamily="2" charset="-78"/>
            </a:endParaRPr>
          </a:p>
        </p:txBody>
      </p:sp>
      <p:sp>
        <p:nvSpPr>
          <p:cNvPr id="99334"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नेकोकारों को निजात देता है, </a:t>
            </a:r>
            <a:endParaRPr lang="en-US" sz="2400" dirty="0">
              <a:solidFill>
                <a:srgbClr val="000066"/>
              </a:solidFill>
            </a:endParaRPr>
          </a:p>
        </p:txBody>
      </p:sp>
      <p:sp>
        <p:nvSpPr>
          <p:cNvPr id="99335"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99336"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F0BACD32-7517-4376-A334-12363BE9CC24}"/>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A64F4C1E-1278-44F9-87A0-56958529C0FC}"/>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659CD6C8-4E11-4AEC-8163-44E32C26B03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828800" y="1005450"/>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وَيَرْفَعُ الْمُسْتَضْعَفِينَ</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790700" y="2607700"/>
            <a:ext cx="8686800" cy="1752600"/>
          </a:xfrm>
        </p:spPr>
        <p:txBody>
          <a:bodyPr/>
          <a:lstStyle/>
          <a:p>
            <a:pPr marL="342900" indent="-342900" eaLnBrk="1" hangingPunct="1">
              <a:defRPr/>
            </a:pPr>
            <a:r>
              <a:rPr lang="en-US" sz="2800" kern="1200" dirty="0">
                <a:ea typeface="MS Mincho" pitchFamily="49" charset="-128"/>
              </a:rPr>
              <a:t>Who promotes the cause of the weak ones,</a:t>
            </a:r>
          </a:p>
        </p:txBody>
      </p:sp>
      <p:sp>
        <p:nvSpPr>
          <p:cNvPr id="100356"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wayarfa’ul-mustad-‘afin</a:t>
            </a:r>
          </a:p>
        </p:txBody>
      </p:sp>
      <p:sp>
        <p:nvSpPr>
          <p:cNvPr id="100357"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a:solidFill>
                  <a:srgbClr val="000066"/>
                </a:solidFill>
                <a:latin typeface="Alvi Nastaleeq" pitchFamily="2" charset="-78"/>
                <a:cs typeface="Alvi Nastaleeq" pitchFamily="2" charset="-78"/>
              </a:rPr>
              <a:t>لوگوں کے دبائے ہوؤں کو ابھارتا ہے </a:t>
            </a:r>
            <a:endParaRPr lang="en-US" sz="4000" dirty="0">
              <a:solidFill>
                <a:srgbClr val="000066"/>
              </a:solidFill>
              <a:latin typeface="Alvi Nastaleeq" pitchFamily="2" charset="-78"/>
              <a:cs typeface="Alvi Nastaleeq" pitchFamily="2" charset="-78"/>
            </a:endParaRPr>
          </a:p>
        </p:txBody>
      </p:sp>
      <p:sp>
        <p:nvSpPr>
          <p:cNvPr id="100358"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लोगों के दबाये हुए को उभारता है, </a:t>
            </a:r>
            <a:endParaRPr lang="en-US" sz="2400" dirty="0">
              <a:solidFill>
                <a:srgbClr val="000066"/>
              </a:solidFill>
            </a:endParaRPr>
          </a:p>
        </p:txBody>
      </p:sp>
      <p:sp>
        <p:nvSpPr>
          <p:cNvPr id="100359"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0360"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1D192B7A-7319-44AF-983E-2241A472C976}"/>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91FC5518-F613-41CB-A4FF-BB66893445B3}"/>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3D50231A-64D9-42D0-BB55-38BCF52E8BC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663700" y="1184736"/>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وَيَضَعُ الْمُسْتَكْبِرِينَ</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676400" y="2728914"/>
            <a:ext cx="8686800" cy="1752600"/>
          </a:xfrm>
        </p:spPr>
        <p:txBody>
          <a:bodyPr/>
          <a:lstStyle/>
          <a:p>
            <a:pPr marL="342900" indent="-342900" eaLnBrk="1" hangingPunct="1">
              <a:defRPr/>
            </a:pPr>
            <a:r>
              <a:rPr lang="en-US" sz="2800" kern="1200" dirty="0">
                <a:ea typeface="MS Mincho" pitchFamily="49" charset="-128"/>
              </a:rPr>
              <a:t>annihilates the autocrats,</a:t>
            </a:r>
          </a:p>
        </p:txBody>
      </p:sp>
      <p:sp>
        <p:nvSpPr>
          <p:cNvPr id="101380"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wayada’ul-mustakbirin</a:t>
            </a:r>
          </a:p>
        </p:txBody>
      </p:sp>
      <p:sp>
        <p:nvSpPr>
          <p:cNvPr id="101381"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dirty="0">
                <a:solidFill>
                  <a:srgbClr val="000066"/>
                </a:solidFill>
                <a:latin typeface="Alvi Nastaleeq" pitchFamily="2" charset="-78"/>
                <a:cs typeface="Alvi Nastaleeq" pitchFamily="2" charset="-78"/>
              </a:rPr>
              <a:t>بڑا بننے والوں کو نیچا دکھاتا ہے </a:t>
            </a:r>
            <a:endParaRPr lang="en-US" sz="4000" dirty="0">
              <a:solidFill>
                <a:srgbClr val="000066"/>
              </a:solidFill>
              <a:latin typeface="Alvi Nastaleeq" pitchFamily="2" charset="-78"/>
              <a:cs typeface="Alvi Nastaleeq" pitchFamily="2" charset="-78"/>
            </a:endParaRPr>
          </a:p>
        </p:txBody>
      </p:sp>
      <p:sp>
        <p:nvSpPr>
          <p:cNvPr id="101382"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बदा बन्ने वालों को नीचा दिखाता है, </a:t>
            </a:r>
            <a:endParaRPr lang="en-US" sz="2400" dirty="0">
              <a:solidFill>
                <a:srgbClr val="000066"/>
              </a:solidFill>
            </a:endParaRPr>
          </a:p>
        </p:txBody>
      </p:sp>
      <p:sp>
        <p:nvSpPr>
          <p:cNvPr id="101383"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1384"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1107FF23-8F39-4990-97A5-72D8CD9AF14C}"/>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7113031C-7DC3-4F82-9979-D6DF8B9CE964}"/>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93AAF115-3E09-44A2-901D-3E8B26B8ACC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885262"/>
            <a:ext cx="8763000" cy="1470025"/>
          </a:xfrm>
          <a:noFill/>
          <a:ln w="9525">
            <a:noFill/>
            <a:miter lim="800000"/>
            <a:headEnd/>
            <a:tailEnd/>
          </a:ln>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9600" kern="1200" dirty="0">
                <a:latin typeface="Arabic Typesetting" panose="03020402040406030203" pitchFamily="66" charset="-78"/>
                <a:ea typeface="+mn-ea"/>
                <a:cs typeface="Arabic Typesetting" panose="03020402040406030203" pitchFamily="66" charset="-78"/>
              </a:rPr>
              <a:t>وَيُهْلِكُ مُلُوكاً وَيَسْتَخْلِفُ آخَرِينَ؛ </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828800" y="2690815"/>
            <a:ext cx="8686800" cy="1752600"/>
          </a:xfrm>
        </p:spPr>
        <p:txBody>
          <a:bodyPr/>
          <a:lstStyle/>
          <a:p>
            <a:pPr marL="342900" indent="-342900" eaLnBrk="1" hangingPunct="1">
              <a:defRPr/>
            </a:pPr>
            <a:r>
              <a:rPr lang="en-US" sz="2800" kern="1200" dirty="0">
                <a:ea typeface="MS Mincho" pitchFamily="49" charset="-128"/>
              </a:rPr>
              <a:t>Who destroys rulers and appoints others instead.</a:t>
            </a:r>
          </a:p>
        </p:txBody>
      </p:sp>
      <p:sp>
        <p:nvSpPr>
          <p:cNvPr id="102404" name="Subtitle 4"/>
          <p:cNvSpPr txBox="1">
            <a:spLocks/>
          </p:cNvSpPr>
          <p:nvPr/>
        </p:nvSpPr>
        <p:spPr bwMode="auto">
          <a:xfrm>
            <a:off x="1828800" y="6053138"/>
            <a:ext cx="8686800" cy="533400"/>
          </a:xfrm>
          <a:prstGeom prst="rect">
            <a:avLst/>
          </a:prstGeom>
          <a:noFill/>
          <a:ln w="9525" algn="ctr">
            <a:noFill/>
            <a:miter lim="800000"/>
            <a:headEnd/>
            <a:tailEnd/>
          </a:ln>
        </p:spPr>
        <p:txBody>
          <a:bodyPr/>
          <a:lstStyle/>
          <a:p>
            <a:pPr marL="342900" indent="-342900" algn="ctr">
              <a:spcBef>
                <a:spcPct val="20000"/>
              </a:spcBef>
            </a:pPr>
            <a:r>
              <a:rPr lang="fi-FI" sz="2400" i="1">
                <a:solidFill>
                  <a:srgbClr val="000066"/>
                </a:solidFill>
                <a:ea typeface="MS Mincho" pitchFamily="49" charset="-128"/>
              </a:rPr>
              <a:t>wayuhliku mulukan wayastakhlifu akharin</a:t>
            </a:r>
          </a:p>
        </p:txBody>
      </p:sp>
      <p:sp>
        <p:nvSpPr>
          <p:cNvPr id="102405" name="Rectangle 15"/>
          <p:cNvSpPr>
            <a:spLocks noChangeArrowheads="1"/>
          </p:cNvSpPr>
          <p:nvPr/>
        </p:nvSpPr>
        <p:spPr bwMode="auto">
          <a:xfrm>
            <a:off x="1828800" y="4114801"/>
            <a:ext cx="8534400" cy="366713"/>
          </a:xfrm>
          <a:prstGeom prst="rect">
            <a:avLst/>
          </a:prstGeom>
          <a:noFill/>
          <a:ln w="9525" algn="ctr">
            <a:noFill/>
            <a:miter lim="800000"/>
            <a:headEnd/>
            <a:tailEnd/>
          </a:ln>
        </p:spPr>
        <p:txBody>
          <a:bodyPr anchor="ctr"/>
          <a:lstStyle/>
          <a:p>
            <a:pPr algn="ctr" rtl="1"/>
            <a:r>
              <a:rPr lang="ar-SA" sz="4000">
                <a:solidFill>
                  <a:srgbClr val="000066"/>
                </a:solidFill>
                <a:latin typeface="Alvi Nastaleeq" pitchFamily="2" charset="-78"/>
                <a:cs typeface="Alvi Nastaleeq" pitchFamily="2" charset="-78"/>
              </a:rPr>
              <a:t>بادشاہوں کو تباہ کرتا اور ان کی جگہ دوسروں کو لے آتا ہے۔ </a:t>
            </a:r>
            <a:endParaRPr lang="en-US" sz="4000" dirty="0">
              <a:solidFill>
                <a:srgbClr val="000066"/>
              </a:solidFill>
              <a:latin typeface="Alvi Nastaleeq" pitchFamily="2" charset="-78"/>
              <a:cs typeface="Alvi Nastaleeq" pitchFamily="2" charset="-78"/>
            </a:endParaRPr>
          </a:p>
        </p:txBody>
      </p:sp>
      <p:sp>
        <p:nvSpPr>
          <p:cNvPr id="102406" name="Rectangle 16"/>
          <p:cNvSpPr>
            <a:spLocks noChangeArrowheads="1"/>
          </p:cNvSpPr>
          <p:nvPr/>
        </p:nvSpPr>
        <p:spPr bwMode="auto">
          <a:xfrm>
            <a:off x="1676400" y="5029200"/>
            <a:ext cx="8915400" cy="990600"/>
          </a:xfrm>
          <a:prstGeom prst="rect">
            <a:avLst/>
          </a:prstGeom>
          <a:noFill/>
          <a:ln w="9525" algn="ctr">
            <a:noFill/>
            <a:miter lim="800000"/>
            <a:headEnd/>
            <a:tailEnd/>
          </a:ln>
        </p:spPr>
        <p:txBody>
          <a:bodyPr anchor="ctr"/>
          <a:lstStyle/>
          <a:p>
            <a:pPr algn="ctr"/>
            <a:r>
              <a:rPr lang="hi-IN" sz="2400">
                <a:solidFill>
                  <a:srgbClr val="000066"/>
                </a:solidFill>
              </a:rPr>
              <a:t>बादशाहों को तबाह करता और इन की जगह दूसरों को ले आता है, </a:t>
            </a:r>
            <a:endParaRPr lang="en-US" sz="2400" dirty="0">
              <a:solidFill>
                <a:srgbClr val="000066"/>
              </a:solidFill>
            </a:endParaRPr>
          </a:p>
        </p:txBody>
      </p:sp>
      <p:sp>
        <p:nvSpPr>
          <p:cNvPr id="102407" name="Text Box 13"/>
          <p:cNvSpPr txBox="1">
            <a:spLocks noChangeArrowheads="1"/>
          </p:cNvSpPr>
          <p:nvPr/>
        </p:nvSpPr>
        <p:spPr bwMode="auto">
          <a:xfrm>
            <a:off x="1524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2408" name="Text Box 13"/>
          <p:cNvSpPr txBox="1">
            <a:spLocks noChangeArrowheads="1"/>
          </p:cNvSpPr>
          <p:nvPr/>
        </p:nvSpPr>
        <p:spPr bwMode="auto">
          <a:xfrm>
            <a:off x="15240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sp>
        <p:nvSpPr>
          <p:cNvPr id="9" name="Text Box 13">
            <a:extLst>
              <a:ext uri="{FF2B5EF4-FFF2-40B4-BE49-F238E27FC236}">
                <a16:creationId xmlns:a16="http://schemas.microsoft.com/office/drawing/2014/main" id="{F78F5515-9FA5-4C02-8435-5A5A19252FDF}"/>
              </a:ext>
            </a:extLst>
          </p:cNvPr>
          <p:cNvSpPr txBox="1">
            <a:spLocks noChangeArrowheads="1"/>
          </p:cNvSpPr>
          <p:nvPr/>
        </p:nvSpPr>
        <p:spPr bwMode="auto">
          <a:xfrm>
            <a:off x="3048000" y="0"/>
            <a:ext cx="91440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pPr algn="r"/>
            <a:r>
              <a:rPr lang="ar-SA" sz="1600">
                <a:solidFill>
                  <a:srgbClr val="FFFF99"/>
                </a:solidFill>
                <a:latin typeface="Trebuchet MS" pitchFamily="34" charset="0"/>
              </a:rPr>
              <a:t>دعاء الأفتتاح</a:t>
            </a:r>
            <a:endParaRPr lang="en-GB" sz="1600">
              <a:solidFill>
                <a:srgbClr val="FFFF99"/>
              </a:solidFill>
              <a:latin typeface="Trebuchet MS" pitchFamily="34" charset="0"/>
            </a:endParaRPr>
          </a:p>
        </p:txBody>
      </p:sp>
      <p:sp>
        <p:nvSpPr>
          <p:cNvPr id="10" name="Text Box 13">
            <a:extLst>
              <a:ext uri="{FF2B5EF4-FFF2-40B4-BE49-F238E27FC236}">
                <a16:creationId xmlns:a16="http://schemas.microsoft.com/office/drawing/2014/main" id="{0B8A9973-6F36-4E7C-931D-BFD22039B91F}"/>
              </a:ext>
            </a:extLst>
          </p:cNvPr>
          <p:cNvSpPr txBox="1">
            <a:spLocks noChangeArrowheads="1"/>
          </p:cNvSpPr>
          <p:nvPr/>
        </p:nvSpPr>
        <p:spPr bwMode="auto">
          <a:xfrm>
            <a:off x="2590800" y="0"/>
            <a:ext cx="4610100" cy="336550"/>
          </a:xfrm>
          <a:prstGeom prst="rect">
            <a:avLst/>
          </a:prstGeom>
          <a:gradFill rotWithShape="1">
            <a:gsLst>
              <a:gs pos="0">
                <a:srgbClr val="003399"/>
              </a:gs>
              <a:gs pos="100000">
                <a:srgbClr val="001847"/>
              </a:gs>
            </a:gsLst>
            <a:lin ang="5400000" scaled="1"/>
          </a:gradFill>
          <a:ln w="9525" algn="ctr">
            <a:noFill/>
            <a:miter lim="800000"/>
            <a:headEnd/>
            <a:tailEnd/>
          </a:ln>
        </p:spPr>
        <p:txBody>
          <a:bodyPr anchor="ctr">
            <a:spAutoFit/>
          </a:bodyPr>
          <a:lstStyle/>
          <a:p>
            <a:r>
              <a:rPr lang="en-GB" sz="1600" dirty="0" err="1">
                <a:solidFill>
                  <a:srgbClr val="FFFF99"/>
                </a:solidFill>
                <a:latin typeface="Trebuchet MS" pitchFamily="34" charset="0"/>
              </a:rPr>
              <a:t>Dua’a</a:t>
            </a:r>
            <a:r>
              <a:rPr lang="en-GB" sz="1600" dirty="0">
                <a:solidFill>
                  <a:srgbClr val="FFFF99"/>
                </a:solidFill>
                <a:latin typeface="Trebuchet MS" pitchFamily="34" charset="0"/>
              </a:rPr>
              <a:t> al-</a:t>
            </a:r>
            <a:r>
              <a:rPr lang="en-GB" sz="1600" dirty="0" err="1">
                <a:solidFill>
                  <a:srgbClr val="FFFF99"/>
                </a:solidFill>
                <a:latin typeface="Trebuchet MS" pitchFamily="34" charset="0"/>
              </a:rPr>
              <a:t>Iftitah</a:t>
            </a:r>
            <a:endParaRPr lang="en-GB" sz="1600" dirty="0">
              <a:solidFill>
                <a:srgbClr val="FFFF99"/>
              </a:solidFill>
              <a:latin typeface="Trebuchet MS" pitchFamily="34" charset="0"/>
            </a:endParaRPr>
          </a:p>
        </p:txBody>
      </p:sp>
      <p:pic>
        <p:nvPicPr>
          <p:cNvPr id="11" name="Picture 1">
            <a:extLst>
              <a:ext uri="{FF2B5EF4-FFF2-40B4-BE49-F238E27FC236}">
                <a16:creationId xmlns:a16="http://schemas.microsoft.com/office/drawing/2014/main" id="{1FEA179D-7631-4C75-8818-7155F14CFA9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787"/>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theme/theme1.xml><?xml version="1.0" encoding="utf-8"?>
<a:theme xmlns:a="http://schemas.openxmlformats.org/drawingml/2006/main" name="Default Design">
  <a:themeElements>
    <a:clrScheme name="Default Design 14">
      <a:dk1>
        <a:srgbClr val="FFFFFF"/>
      </a:dk1>
      <a:lt1>
        <a:srgbClr val="FFFFFF"/>
      </a:lt1>
      <a:dk2>
        <a:srgbClr val="FFFFFF"/>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FFFFFF"/>
        </a:dk1>
        <a:lt1>
          <a:srgbClr val="FFFFFF"/>
        </a:lt1>
        <a:dk2>
          <a:srgbClr val="000000"/>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FFFFFF"/>
        </a:dk1>
        <a:lt1>
          <a:srgbClr val="FFFFFF"/>
        </a:lt1>
        <a:dk2>
          <a:srgbClr val="FFFFFF"/>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17475</TotalTime>
  <Words>10690</Words>
  <Application>Microsoft Office PowerPoint</Application>
  <PresentationFormat>Widescreen</PresentationFormat>
  <Paragraphs>1987</Paragraphs>
  <Slides>222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222</vt:i4>
      </vt:variant>
    </vt:vector>
  </HeadingPairs>
  <TitlesOfParts>
    <vt:vector size="228" baseType="lpstr">
      <vt:lpstr>Alvi Nastaleeq</vt:lpstr>
      <vt:lpstr>Arabic Typesetting</vt:lpstr>
      <vt:lpstr>Arial</vt:lpstr>
      <vt:lpstr>Calibri</vt:lpstr>
      <vt:lpstr>Trebuchet MS</vt:lpstr>
      <vt:lpstr>Default Design</vt:lpstr>
      <vt:lpstr>PowerPoint Presentation</vt:lpstr>
      <vt:lpstr>PowerPoint Presentation</vt:lpstr>
      <vt:lpstr>اَللَّهُمَّ صَلِّ عَلَى مُحَمَّدٍ وَ آلِ مُحَمَّد</vt:lpstr>
      <vt:lpstr>بِسْمِ اللَّهِ الرَّحْمَٰنِ الرَّحِيمِ</vt:lpstr>
      <vt:lpstr>اللّهُمَّ إنِّي أَفْتَتِحُ الثَّنَاءَ بِحَمْدِكَ </vt:lpstr>
      <vt:lpstr>وَأَنْتَ مُسَدِّدٌ لِلصَّوَابِ بِمَنِّكَ</vt:lpstr>
      <vt:lpstr>وَأَيْقَنْتُ أَنَّكَ أَنْتَ أَرْحَمُ الرَّاحِمِينَ فِي مَوْضِعِ الْعَفْوِ وَالرَّحْمَةِ</vt:lpstr>
      <vt:lpstr>وَأَشَدُّ الْمُعَاقِبِينَ فِي مَوْضِعِ النَّكَالِ وَالنِّقِمَةِ</vt:lpstr>
      <vt:lpstr>وَأَعْظَمُ الْمُتَجَبِّرِينَ فِي مَوْضِعِ الْكِبْرِيَاءِ وَالْعَظَمَةِ.</vt:lpstr>
      <vt:lpstr>اللّهُمَّ أَذِنْتَ لِي فِي دُعَائِكَ وَمَسْأَلَتِكَ </vt:lpstr>
      <vt:lpstr>فَاسْمَعْ يَا سَمِيعُ مِدْحَتِي</vt:lpstr>
      <vt:lpstr>وَأَجِبْ يَا رَحِيمُ دَعْوَتِي</vt:lpstr>
      <vt:lpstr>وَأَقِلْ يَا غَفُورُ عَثْرَتِي </vt:lpstr>
      <vt:lpstr>فَكَمْ يَا إلهِي مِنْ كُرْبَةٍ قَدْ فَرَّجْتَهَا</vt:lpstr>
      <vt:lpstr>وَهُمُومٍ قَدْ كَشَفْتَهَا</vt:lpstr>
      <vt:lpstr>وَعَثْرَةٍ قَدْ أَقَلْتَهَا</vt:lpstr>
      <vt:lpstr>وَرَحْمَةٍ قَدْ نَشَرْتَهَا</vt:lpstr>
      <vt:lpstr>وَحَلْقَةِ بَلاءٍ قَدْ فَكَكْتَهَا؟</vt:lpstr>
      <vt:lpstr>الْحَمْدُ لِلّهِ الَّذِي لَمْ يَتَّخِذْ صَاحِبَةً وَلا وَلَداً </vt:lpstr>
      <vt:lpstr>وَلَمْ يَكُنْ لَهُ شَرِيكٌ فِي الْمُلْكِ </vt:lpstr>
      <vt:lpstr>وَلَمْ يَكُنْ لَهُ وَلِيٌّ مِنَ الذُّلِّ وَكَبِّرْهُ تَكْبِيراً.</vt:lpstr>
      <vt:lpstr>الله أكبر</vt:lpstr>
      <vt:lpstr>الْحَمْدُ لِلّهِ بِجَمِيعِ مَحَامِدِهِ كُلِّهَا عَلَى جَمِيعِ نِعَمِهِ كُلِّهَا.</vt:lpstr>
      <vt:lpstr>الْحَمْدُ لِلّهِ الَّذِي لا مُضَادَّ لَهُ فِي مُلْكِهِ</vt:lpstr>
      <vt:lpstr>وَلا مُنَازِعَ لَهُ فِي أَمْرِهِ.</vt:lpstr>
      <vt:lpstr>الْحَمْدُ لِلّهِ الَّذِي لا شَرِيكَ لَهُ فِي خَلْقِهِ</vt:lpstr>
      <vt:lpstr>وَلا شَبِيهَ لَهُ فِي عَظَمَتِهِ. </vt:lpstr>
      <vt:lpstr>الْحَمْدُ لِلّهِ الْفَاشِي فِي الْخَلْقِ أَمْرُهُ وَحَمْدُهُ</vt:lpstr>
      <vt:lpstr>الظَّاهِرِ بِالْكَرَمِ مَجْدُهُ</vt:lpstr>
      <vt:lpstr>الْبَاسِطِ بِالْجُودِ يَدَهُ</vt:lpstr>
      <vt:lpstr>الَّذِي لا تَنْقُصُ خَزَائِنُهُ</vt:lpstr>
      <vt:lpstr>وَلا تَزِيدُهُ كَثْرَةُ الْعَطَاءِ إلاَّ جُوداً وَكَرَماً</vt:lpstr>
      <vt:lpstr>إنَّهُ هُوَ الْعَزِيزُ الْوَهَّابُ.</vt:lpstr>
      <vt:lpstr>اللّهُمَّ إنِّي أَسْأَلُكَ قَلِيلاً مِنْ كَثِيرٍ </vt:lpstr>
      <vt:lpstr>مَعَ حَاجَةٍ بِي إلَيْهِ عَظِيمَةٍ</vt:lpstr>
      <vt:lpstr>وَغِنَاكَ عَنْهُ قَدِيمٌ وَهُوَ عِنْدِي كَثِيرٌ</vt:lpstr>
      <vt:lpstr>وَهُوَ عَلَيْكَ سَهْلٌ يَسِيرٌ.</vt:lpstr>
      <vt:lpstr>اللّهُمَّ إنَّ عَفْوَكَ عَنْ ذَنْبِي</vt:lpstr>
      <vt:lpstr>وَتَجَاوُزَكَ عَنْ خَطِيئَتِي</vt:lpstr>
      <vt:lpstr>وَصَفْحَكَ عَنْ ظُلْمِي</vt:lpstr>
      <vt:lpstr>وَسِتْرَكَ عَلَى قَبِيحِ عَمَلِي</vt:lpstr>
      <vt:lpstr>وَحِلْمَكَ عَنْ كَثِيرِ جُرْمِي عِنْدَ مَا كَانَ مِنْ خَطَإي وَعَمْدِي</vt:lpstr>
      <vt:lpstr> أَطْمَعَنِي فِي أَنْ أَسْأَلَكَ مَا لا أَسْتَوْجِبُهُ مِنْكَ الَّذِي رَزَقْتَنِي مِنْ رَحْمَتِكَ</vt:lpstr>
      <vt:lpstr>وَأَرَيْتَنِي مِنْ قُدْرَتِكَ</vt:lpstr>
      <vt:lpstr>وَعَرَّفْتَنِي مِنْ إجَابَتِكَ</vt:lpstr>
      <vt:lpstr>فَصِرْتُ أَدْعُوكَ آمِناً</vt:lpstr>
      <vt:lpstr>وَأَسْأَلُكَ مُسْتَأْنِساً لا خَائِفاً وَلا وَجِلاً </vt:lpstr>
      <vt:lpstr>مُدِلاً عَلَيْكَ فِيمَا قَصَدْتُ فِيهِ إلَيْكَ</vt:lpstr>
      <vt:lpstr>فَإنْ أَبْطَأ عَنِّي عَتَبْتُ بِجَهْلِي عَلَيْكَ</vt:lpstr>
      <vt:lpstr>وَلَعَلَّ الَّذِي أَبْطَأَ عَنِّي هُوَ خَيْرٌ لِي لِعِلْمِكَ بِعَاقِبَةِ الأُمُورِ </vt:lpstr>
      <vt:lpstr>فَلَمْ أَرَ مَوْلَىً كَرِيماً أَصْبَرَ عَلَى عَبْدٍ لَئِيمٍ مِنْكَ عَلَيَّ </vt:lpstr>
      <vt:lpstr>يَارَبِّ إنَّكَ تَدْعُونِي فَأُوَلِّي عَنْكَ</vt:lpstr>
      <vt:lpstr>وَتَتَحَبَّبُ إلَيَّ فأَتَبَغَّضُ إلَيْكَ</vt:lpstr>
      <vt:lpstr>وَتَتَوَدَّدُ إلَيَّ فَلا أَقْبَلُ مِنْكَ</vt:lpstr>
      <vt:lpstr>كَأَنَّ لِيَ التَّطَوُّلَ عَلَيْكَ</vt:lpstr>
      <vt:lpstr>فَلَمْ يَمْنَعْكَ ذلِكَ مِنَ الرَّحْمَةِ لِي وَالإحْسَانِ إلَيَّ</vt:lpstr>
      <vt:lpstr>وَالتَّفَضُّلِ عَلَيَّ بِجُودِكَ وَكَرَمِكَ</vt:lpstr>
      <vt:lpstr>فَارْحَمْ عَبْدَكَ الْجَاهِلَ وَجُدْ عَلَيْهِ بِفَضْلِ إحْسَانِكَ</vt:lpstr>
      <vt:lpstr> إنَّكَ جَوَادٌ كَرِيمٌ.</vt:lpstr>
      <vt:lpstr>الْحَمْدُ لِلّهِ مَالِكِ الْمُلْكِ </vt:lpstr>
      <vt:lpstr>مُجْرِي الْفُلْكِ </vt:lpstr>
      <vt:lpstr>مُسَخِّرِ الرِّيَاحِ </vt:lpstr>
      <vt:lpstr>فَالِقِ الإصْبَاحِ </vt:lpstr>
      <vt:lpstr>دَيَّانِ الدِّينِ</vt:lpstr>
      <vt:lpstr>رَبِّ الْعَالَمِينَ.</vt:lpstr>
      <vt:lpstr>الْحَمْدُ لِلّهِ عَلَى حِلْمِهِ بَعْدَ عِلْمِهِ</vt:lpstr>
      <vt:lpstr>وَالْحَمْدُ لِلّهِ عَلَى عَفْوِهِ بَعْدَ قُدْرَتِهِ</vt:lpstr>
      <vt:lpstr>وَالْحَمْدُ لِلّهِ عَلَى طُولِ أَنَاتِهِ فِي غَضَبِهِ</vt:lpstr>
      <vt:lpstr>وَهُوَ قَادِرٌ عَلَى مَا يُرِيدُ.</vt:lpstr>
      <vt:lpstr>الْحَمْدُ لِلّهِ خَالِقِ الْخَلْقِ</vt:lpstr>
      <vt:lpstr>بَاسِطِ الرِّزْقِ</vt:lpstr>
      <vt:lpstr>فَالِقِ الإصْبَاحِ </vt:lpstr>
      <vt:lpstr>ذِي الْجَلالِ وَالإكْرَامِ وَالْفَضْلِ وَالإنْعَامِ</vt:lpstr>
      <vt:lpstr>الَّذِي بَعُدَ فَلا يُرَى</vt:lpstr>
      <vt:lpstr>وَقَرُبَ فَشَهِدَ النَّجْوَى </vt:lpstr>
      <vt:lpstr>تَبَارَكَ وَتَعَالَى.</vt:lpstr>
      <vt:lpstr>الْحَمْدُ لِلّهِ الَّذِي لَيْسَ لَهُ مُنَازِعٌ يُعَادِلُهُ</vt:lpstr>
      <vt:lpstr>وَلا شَبِيهٌ يُشَاكِلُهُ</vt:lpstr>
      <vt:lpstr>وَلا ظَهِيرٌ يُعَاضِدُهُ</vt:lpstr>
      <vt:lpstr>قَهَرَ بِعِزَّتِهِ الأَعِزَّاءَ</vt:lpstr>
      <vt:lpstr>وَتَوَاضَعَ لِعَظَمَتِهِ الْعُظَمَاءُ</vt:lpstr>
      <vt:lpstr>فَبَلَغَ بِقُدْرَتِهِ مَا يَشَاءُ.</vt:lpstr>
      <vt:lpstr>الْحَمْدُ لِلّهِ الَّذِي يُجِيبُنِي حِينَ أُنَادِيهِ</vt:lpstr>
      <vt:lpstr>وَيَسْتُرُ عَلَيَّ كُلَّ عَوْرَةٍ وَأَنَا أَعْصِيهِ</vt:lpstr>
      <vt:lpstr>وَيُعَظِّمُ النِّعْمَةَ عَلَيَّ فَلا أُجَازِيهِ </vt:lpstr>
      <vt:lpstr>فَكَمْ مِنْ مَوْهِبَةٍ هَنِيئَةٍ قَدْ أَعْطَانِي</vt:lpstr>
      <vt:lpstr>وَعَظِيمَةٍ مَخُوفَةٍ قَدْ كَفَانِي</vt:lpstr>
      <vt:lpstr>وَبَهْجَةٍ مُونِقَةٍ قَدْ أَرَانِي؟</vt:lpstr>
      <vt:lpstr>فَأُثْنِي عَلَيْهِ حَامِداً</vt:lpstr>
      <vt:lpstr>وَأَذْكُرُهُ مُسَبِّحاً.</vt:lpstr>
      <vt:lpstr>الْحَمْدُ لِلّهِ الَّذِي لا يُهْتَكُ حِجَابُهُ</vt:lpstr>
      <vt:lpstr>وَلا يُغْلَقُ بَابُهُ</vt:lpstr>
      <vt:lpstr>وَلا يُرَدُّ سَائِلُهُ</vt:lpstr>
      <vt:lpstr>وَلا يُخَيَّبُ آمِلُهُ. </vt:lpstr>
      <vt:lpstr>الْحَمْدُ لِلّهِ الَّذِي يُؤْمِنُ الْخَائِفِينَ</vt:lpstr>
      <vt:lpstr>وَيُنَجِّي الصَّالِحِينَ </vt:lpstr>
      <vt:lpstr>وَيَرْفَعُ الْمُسْتَضْعَفِينَ</vt:lpstr>
      <vt:lpstr>وَيَضَعُ الْمُسْتَكْبِرِينَ</vt:lpstr>
      <vt:lpstr>وَيُهْلِكُ مُلُوكاً وَيَسْتَخْلِفُ آخَرِينَ؛ </vt:lpstr>
      <vt:lpstr>وَالْحَمْدُ لِلّهِ قَاصِمِ الْجَبَّارِينَ </vt:lpstr>
      <vt:lpstr>مُبِيرِ الظَّالِمِينَ </vt:lpstr>
      <vt:lpstr>مُدْرِكِ الْهَارِبِينَ </vt:lpstr>
      <vt:lpstr>نَكَالِ الظَّالِمِينَ </vt:lpstr>
      <vt:lpstr>صَرِيخِ الْمُسْتَصْرِخِينَ </vt:lpstr>
      <vt:lpstr>مَوْضِعِ حَاجَاتِ الطَّالِبِينَ </vt:lpstr>
      <vt:lpstr>مُعْتَمَدِ الْمُؤْمِنِينَ.</vt:lpstr>
      <vt:lpstr>الْحَمْدُ لِلّهِ الَّذِي مِنْ خَشْيَتِهِ تَرْعُدُ السَّمَاءُ وَسُكَّانُهَا</vt:lpstr>
      <vt:lpstr>وَتَرْجُفُ الأَرْضُ وَعُمَّارُهَا</vt:lpstr>
      <vt:lpstr>وَتَمُوجُ الْبِحَارُ وَمَنْ يَسْبَحُ فِي غَمَرَاتِهَا</vt:lpstr>
      <vt:lpstr>الْحَمْدُ لِلّهِ الَّذِي هَدَانَا لِهذَا وَمَا كُنَّا لِنَهْتَدِيَ لَوْلا أَنْ هَدَانَا اللّهُ.</vt:lpstr>
      <vt:lpstr>الْحَمْدُ لِلّهِ الَّذِي يَخْلُقُ وَلَمْ يُخْلَقْ</vt:lpstr>
      <vt:lpstr>وَيَرْزُقُ وَلا يُرْزَقُ</vt:lpstr>
      <vt:lpstr>وَيُطْعِمُ وَلا يُطْعَمُ</vt:lpstr>
      <vt:lpstr>وَيُمِيتُ الأَحْيَاءَ</vt:lpstr>
      <vt:lpstr>وَيُحْيِي الْمَوْتَى</vt:lpstr>
      <vt:lpstr>وَهُوَ حَيٌّ لا يَمُوتُ</vt:lpstr>
      <vt:lpstr>بِيَدِهِ الْخَيْرُ</vt:lpstr>
      <vt:lpstr>وَهُوَ عَلَى كُلِّ شَيْءٍ قَدِيرٌ.</vt:lpstr>
      <vt:lpstr>اللّهُمَّ صَلِّ عَلَى مُحَمَّدٍ عَبْدِكَ وَرَسُولِكَ</vt:lpstr>
      <vt:lpstr>وَأَمِينِكَ وَصَفِيِّكَ وَحَبِيبِكَ</vt:lpstr>
      <vt:lpstr>وَخِيَرَتِكَ مِنْ خَلْقِكَ</vt:lpstr>
      <vt:lpstr>وَحَافِظِ سِرِّكَ</vt:lpstr>
      <vt:lpstr>وَمُبَلِّغِ رِسَالاتِكَ</vt:lpstr>
      <vt:lpstr>أَفْضَلَ وَأَحْسَنَ وَأَجْمَلَ</vt:lpstr>
      <vt:lpstr>وَأَكْمَلَ وَأَزْكَى وَأَنْمَى</vt:lpstr>
      <vt:lpstr>وَأَطْيَبَ وَأَطْهَرَ وَأَسْنَى</vt:lpstr>
      <vt:lpstr>وَأَكْثَرَ مَا صَلَّيْتَ وَبَارَكْتَ</vt:lpstr>
      <vt:lpstr>وَتَرَحَّمْتَ وَتَحَنَّنْتَ</vt:lpstr>
      <vt:lpstr>وَسَلَّمْتَ عَلَى أَحَدٍ مِنْ عِبَادِكَ وَأَنْبِيَائِكَ</vt:lpstr>
      <vt:lpstr>وَرُسُلِكَ وَصِفْوَتِكَ وَأَهْلِ الْكَرَامَةِ عَلَيْكَ مِنْ خَلْقِكَ.</vt:lpstr>
      <vt:lpstr>اللّهُمَّ وَصَلِّ عَلَى عَلِيٍّ أَمِيرِ الْمُؤْمِنِينَ</vt:lpstr>
      <vt:lpstr>وَوَصِيِّ رَسُولِ رَبِّ الْعَالَمِينَ </vt:lpstr>
      <vt:lpstr>عَبْدِكَ وَوَلِيِّكَ وَأَخِي رَسُولِكَ</vt:lpstr>
      <vt:lpstr>وَحُجَّتِكَ عَلَى خَلْقِكَ</vt:lpstr>
      <vt:lpstr>وَآيَتِكَ الْكُبْرَى</vt:lpstr>
      <vt:lpstr>وَالنَّبَأَ الْعَظِيمِ</vt:lpstr>
      <vt:lpstr>وَصَلِّ عَلَى الصِّدِّيقَةِ الطَّاهِرَةِ</vt:lpstr>
      <vt:lpstr>فَاطِمَةَ سَيِّدَةِ نِسَاءِ الْعَالَمِينَ</vt:lpstr>
      <vt:lpstr>وَصَلِّ عَلَى سِبْطَيِ الرَّحْمَةِ</vt:lpstr>
      <vt:lpstr>وَإمَامَيِ الْهُدَى</vt:lpstr>
      <vt:lpstr>الْحَسَنِ وَالْحُسَيْنِ</vt:lpstr>
      <vt:lpstr>سَيِّدَيْ شَبَابِ أَهْلِ الْجَنَّةِ</vt:lpstr>
      <vt:lpstr>وَصَلِّ عَلَى أَئِمَّةِ الْمُسْلِمِينَ:</vt:lpstr>
      <vt:lpstr>عَلِيِّ بْنِ الْحُسَيْنِ</vt:lpstr>
      <vt:lpstr>وَمُحَمَّدِ بْنِ عَلِيٍّ</vt:lpstr>
      <vt:lpstr>وَجَعْفَرِ بْنِ مُحَمَّدٍ</vt:lpstr>
      <vt:lpstr>وَمُوسَى بْنِ جَعْفَرٍ</vt:lpstr>
      <vt:lpstr>وَعَلِيِّ بْنِ مُوسَى</vt:lpstr>
      <vt:lpstr>وَمُحَمَّدِ بْنِ عَلِيٍّ</vt:lpstr>
      <vt:lpstr>وَعَلِيِّ بْنِ مُحَمَّدٍ</vt:lpstr>
      <vt:lpstr>وَالْحَسَنِ بْنِ عَلِيٍّ</vt:lpstr>
      <vt:lpstr>وَالْخَلَفِ الْهَادِي الْمَهْدِيِّ</vt:lpstr>
      <vt:lpstr>حُجَجِكَ عَلَى عِبَادِكَ</vt:lpstr>
      <vt:lpstr>وَأُمَنَائِكَ فِي بِلادِكَ</vt:lpstr>
      <vt:lpstr>صَلاةً كَثِيرَةً دَائِمَةً.</vt:lpstr>
      <vt:lpstr>اللّهُمَّ وَصَلِّ عَلَى وَليِّ أَمْرِكَ</vt:lpstr>
      <vt:lpstr>الْقَائِمِ الْمُؤَمَّلِ</vt:lpstr>
      <vt:lpstr>وَالْعَدْلِ الْمُنْتَظَرِ</vt:lpstr>
      <vt:lpstr>وَحُفَّهُ بِمَلائِكَتِكَ الْمُقَرَّبِينَ</vt:lpstr>
      <vt:lpstr>وَأَيِّدْهُ بِرُوحِ الْقُدُسِ</vt:lpstr>
      <vt:lpstr>يَارَبَّ الْعَالَمِينَ.</vt:lpstr>
      <vt:lpstr>اللّهُمَّ اجْعَلْهُ الدَّاعِيَ إلَى كِتَابِكَ وَالْقَائِمَ بِدِينِكَ</vt:lpstr>
      <vt:lpstr>اسْتَخْلِفْهُ فِي الأَرْضِ كَمَا اسْتَخْلَفْتَ الَّذِينَ مِنْ قَبْلِهِ</vt:lpstr>
      <vt:lpstr>مَكِّنْ لَهُ دِينَهُ الَّذِي ارْتَضَيْتَهُ لَهُ</vt:lpstr>
      <vt:lpstr>أَبْدِلْهُ مِنْ بَعْدِ خَوْفِهِ أَمْناً</vt:lpstr>
      <vt:lpstr>يَعْبُدُكَ لا يُشْرِكُ بِكَ شَيْئاً.</vt:lpstr>
      <vt:lpstr>اللّهُمَّ أَعِزَّهُ وَأَعْزِزْ بِهِ</vt:lpstr>
      <vt:lpstr>وَانْصُرْهُ وَانْتَصِرْ بِهِ</vt:lpstr>
      <vt:lpstr>وَانْصُرْهُ نَصْراً عَزِيزاً</vt:lpstr>
      <vt:lpstr>وَافْتَحْ لَهُ فَتْحاً يَسِيراً</vt:lpstr>
      <vt:lpstr>وَاجْعَلْ لَهُ مِنْ لَدُنْكَ سُلْطَاناً نَصِيراً.</vt:lpstr>
      <vt:lpstr>اللّهُمَّ أَظْهِرْ بِهِ دِينَكَ وَسُنَّةَ نَبِيِّكَ</vt:lpstr>
      <vt:lpstr>حَتَّى لا يَسْتَخْفِيَ بِشَيْءٍ مِنَ الْحَقِّ مَخَافَةَ أَحَدٍ مِنَ الْخَلْقِ.</vt:lpstr>
      <vt:lpstr>اللّهُمَّ إنَّا نَرْغَبُ إلَيْكَ فِي دَوْلَةٍ كَرِيمَةٍ</vt:lpstr>
      <vt:lpstr>تُعِزُّ بِهَا الإسْلامَ وَأَهْلَهُ</vt:lpstr>
      <vt:lpstr>وَتُذِلُّ بِهَا النِّفَاقَ وَأَهْلَهُ</vt:lpstr>
      <vt:lpstr>وَتَجْعَلُنَا فِيهَا مِنَ الدُّعَاةِ إلَى طَاعَتِكَ وَالْقَادَةِ إلَى سَبِيلِكَ</vt:lpstr>
      <vt:lpstr>وَتَرْزُقُنَا بِهَا كَرَامَةَ الدُّنْيَا وَالآخِرَةِ.</vt:lpstr>
      <vt:lpstr>اللّهُمَّ مَا عَرَّفْتَنَا مِنَ الْحَقِّ فَحَمِّلْنَاهُ</vt:lpstr>
      <vt:lpstr>وَمَا قَصُرْنَا عَنْهُ فَبَلِّغْنَاهُ.</vt:lpstr>
      <vt:lpstr>اللّهُمَّ الْمُمْ بِه شَعَثَنَا</vt:lpstr>
      <vt:lpstr>وَاشْعَبْ بِهِ صَدْعَنَا</vt:lpstr>
      <vt:lpstr>وَارْتُقْ بِهِ فَتْقَنَا</vt:lpstr>
      <vt:lpstr>وَكَثِّرْ بِهِ قِلَّتَنَا</vt:lpstr>
      <vt:lpstr>وَأَعْزِزْ بِهِ ذِلَّتَنَا</vt:lpstr>
      <vt:lpstr>وَأَغْنِ بِهِ عَائِلَنَا</vt:lpstr>
      <vt:lpstr>وَاقْضِ بِهِ عَنْ مُغْرَمِنَا</vt:lpstr>
      <vt:lpstr>وَاجْبُرْ بِهِ فَقْرَنَا</vt:lpstr>
      <vt:lpstr>وَسُدَّ بِهِ خَلَّتَنَا</vt:lpstr>
      <vt:lpstr>وَيَسِّرْ بِهِ عُسْرَنَا</vt:lpstr>
      <vt:lpstr>وَبَيِّضْ بِهِ وُجُوهَنَا</vt:lpstr>
      <vt:lpstr>وَفُكَّ بِهِ أَسْرَنَا</vt:lpstr>
      <vt:lpstr>وَأَنْجِحْ بِهِ طَلِبَتَنَا</vt:lpstr>
      <vt:lpstr>وَأَنْجِزْ بِهِ مَوَاعِيدَنَا</vt:lpstr>
      <vt:lpstr>وَاسْتَجِبْ بِهِ دَعْوَتَنَا</vt:lpstr>
      <vt:lpstr>وَأَعْطِنَا بِهِ سُؤْلَنَا</vt:lpstr>
      <vt:lpstr>وَبَلِّغْنَا بِهِ مِنَ الدُّنْيَا وَالآخِرَةِ آمَالَنَا</vt:lpstr>
      <vt:lpstr>وَأَعْطِنَا بِهِ فَوْقَ رَغْبَتِنَا</vt:lpstr>
      <vt:lpstr>يَا خَيْرَ الْمَسْؤُولِينَ وَأَوْسَعَ الْمُعْطِينَ</vt:lpstr>
      <vt:lpstr>اشْفِ بِهِ صُدُورَنَا</vt:lpstr>
      <vt:lpstr>وَأَذْهِبْ بِهِ غَيْظَ قُلُوبِنَا</vt:lpstr>
      <vt:lpstr>وَاهْدِنَا بِهِ لِمَا اخْتُلِفَ فِيهِ مِنَ الْحَقِّ بِإذْنِكَ</vt:lpstr>
      <vt:lpstr>إنَّكَ تَهْدِي مَنْ تَشَاءُ إلَى صِرَاطٍ مُسْتَقِيمٍ</vt:lpstr>
      <vt:lpstr>وَانْصُرْنَا بِهِ عَلَى عَدُوِّكَ وَعَدُوِّنَا</vt:lpstr>
      <vt:lpstr>إلهَ الْحَقِّ آمِينَ.</vt:lpstr>
      <vt:lpstr>اللّهُمَّ إنَّا نَشْكُو إلَيْكَ</vt:lpstr>
      <vt:lpstr>فَقْدَ نَبِيِّنَا صَلَوَاتُكَ عَلَيْهِ وَآلِهِ</vt:lpstr>
      <vt:lpstr>وَغَيْبَةَ وَلِيِّنَا</vt:lpstr>
      <vt:lpstr>وَكَثْرَةَ عَدُوِّنَا</vt:lpstr>
      <vt:lpstr>وَقِلَّةَ عَدَدِنَا</vt:lpstr>
      <vt:lpstr>وَشِدَّةَ الْفِتَنِ بِنَا</vt:lpstr>
      <vt:lpstr>وَتَظَاهُرَ الزَّمَانِ عَلَيْنَا</vt:lpstr>
      <vt:lpstr>فَصَلِّ عَلَى مُحَمَّدٍ وَآلِهِ</vt:lpstr>
      <vt:lpstr>وَأَعِنَّا عَلَى ذلِكَ بِفَتْحٍ مِنْكَ تُعَجِّلُهُ</vt:lpstr>
      <vt:lpstr>وَبِضُرٍّ تَكْشِفُهُ</vt:lpstr>
      <vt:lpstr>وَنَصْرٍ تُعِزُّهُ</vt:lpstr>
      <vt:lpstr>وَسُلْطَانِ حَقٍّ تُظْهِرُهُ</vt:lpstr>
      <vt:lpstr>وَرَحْمَةٍ مِنْكَ تُجَلِّلُنَاهَا</vt:lpstr>
      <vt:lpstr>وَعَافِيَةٍ مِنْكَ تُلْبِسُنَاهَا</vt:lpstr>
      <vt:lpstr>بِرَحْمَتِكَ يَا أَرْحَمَ الرَّاحِمِينَ.</vt:lpstr>
      <vt:lpstr>اَللَّهُمَّ صَلِّ عَلَى مُحَمَّدٍ وَ آلِ مُحَمَّد</vt:lpstr>
      <vt:lpstr>Please recite   Sūrat al-Fātiḥah for ALL MARHUMEEN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Rehan Ali Lotlikar</dc:creator>
  <cp:lastModifiedBy>Irfan Jarchivi</cp:lastModifiedBy>
  <cp:revision>175</cp:revision>
  <cp:lastPrinted>1601-01-01T00:00:00Z</cp:lastPrinted>
  <dcterms:created xsi:type="dcterms:W3CDTF">1601-01-01T00:00:00Z</dcterms:created>
  <dcterms:modified xsi:type="dcterms:W3CDTF">2021-04-17T20:01:30Z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