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4"/>
  </p:notesMasterIdLst>
  <p:sldIdLst>
    <p:sldId id="3451" r:id="rId2"/>
    <p:sldId id="3452" r:id="rId3"/>
    <p:sldId id="3453" r:id="rId4"/>
    <p:sldId id="3454" r:id="rId5"/>
    <p:sldId id="3455" r:id="rId6"/>
    <p:sldId id="3456" r:id="rId7"/>
    <p:sldId id="3457" r:id="rId8"/>
    <p:sldId id="3458" r:id="rId9"/>
    <p:sldId id="3459" r:id="rId10"/>
    <p:sldId id="3460" r:id="rId11"/>
    <p:sldId id="3461" r:id="rId12"/>
    <p:sldId id="3462" r:id="rId13"/>
    <p:sldId id="3463" r:id="rId14"/>
    <p:sldId id="3464" r:id="rId15"/>
    <p:sldId id="3465" r:id="rId16"/>
    <p:sldId id="3466" r:id="rId17"/>
    <p:sldId id="3467" r:id="rId18"/>
    <p:sldId id="3468" r:id="rId19"/>
    <p:sldId id="3469" r:id="rId20"/>
    <p:sldId id="3470" r:id="rId21"/>
    <p:sldId id="3471" r:id="rId22"/>
    <p:sldId id="3472" r:id="rId23"/>
    <p:sldId id="3473" r:id="rId24"/>
    <p:sldId id="3474" r:id="rId25"/>
    <p:sldId id="3475" r:id="rId26"/>
    <p:sldId id="3476" r:id="rId27"/>
    <p:sldId id="3477" r:id="rId28"/>
    <p:sldId id="3478" r:id="rId29"/>
    <p:sldId id="3479" r:id="rId30"/>
    <p:sldId id="3480" r:id="rId31"/>
    <p:sldId id="3481" r:id="rId32"/>
    <p:sldId id="3482" r:id="rId33"/>
    <p:sldId id="3483" r:id="rId34"/>
    <p:sldId id="3484" r:id="rId35"/>
    <p:sldId id="3485" r:id="rId36"/>
    <p:sldId id="3486" r:id="rId37"/>
    <p:sldId id="3487" r:id="rId38"/>
    <p:sldId id="3488" r:id="rId39"/>
    <p:sldId id="3489" r:id="rId40"/>
    <p:sldId id="3490" r:id="rId41"/>
    <p:sldId id="3491" r:id="rId42"/>
    <p:sldId id="3492" r:id="rId43"/>
    <p:sldId id="3493" r:id="rId44"/>
    <p:sldId id="3494" r:id="rId45"/>
    <p:sldId id="3495" r:id="rId46"/>
    <p:sldId id="3496" r:id="rId47"/>
    <p:sldId id="3497" r:id="rId48"/>
    <p:sldId id="3498" r:id="rId49"/>
    <p:sldId id="3499" r:id="rId50"/>
    <p:sldId id="3500" r:id="rId51"/>
    <p:sldId id="3501" r:id="rId52"/>
    <p:sldId id="3502" r:id="rId53"/>
    <p:sldId id="3503" r:id="rId54"/>
    <p:sldId id="3504" r:id="rId55"/>
    <p:sldId id="3505" r:id="rId56"/>
    <p:sldId id="3506" r:id="rId57"/>
    <p:sldId id="3507" r:id="rId58"/>
    <p:sldId id="3508" r:id="rId59"/>
    <p:sldId id="3509" r:id="rId60"/>
    <p:sldId id="3510" r:id="rId61"/>
    <p:sldId id="3511" r:id="rId62"/>
    <p:sldId id="3512" r:id="rId63"/>
    <p:sldId id="3513" r:id="rId64"/>
    <p:sldId id="3514" r:id="rId65"/>
    <p:sldId id="3515" r:id="rId66"/>
    <p:sldId id="3516" r:id="rId67"/>
    <p:sldId id="3517" r:id="rId68"/>
    <p:sldId id="3518" r:id="rId69"/>
    <p:sldId id="3519" r:id="rId70"/>
    <p:sldId id="3520" r:id="rId71"/>
    <p:sldId id="3521" r:id="rId72"/>
    <p:sldId id="3522" r:id="rId73"/>
    <p:sldId id="3523" r:id="rId74"/>
    <p:sldId id="3524" r:id="rId75"/>
    <p:sldId id="3525" r:id="rId76"/>
    <p:sldId id="3526" r:id="rId77"/>
    <p:sldId id="3527" r:id="rId78"/>
    <p:sldId id="3528" r:id="rId79"/>
    <p:sldId id="3529" r:id="rId80"/>
    <p:sldId id="3530" r:id="rId81"/>
    <p:sldId id="3531" r:id="rId82"/>
    <p:sldId id="3532" r:id="rId83"/>
    <p:sldId id="3533" r:id="rId84"/>
    <p:sldId id="3534" r:id="rId85"/>
    <p:sldId id="3535" r:id="rId86"/>
    <p:sldId id="3536" r:id="rId87"/>
    <p:sldId id="3537" r:id="rId88"/>
    <p:sldId id="3538" r:id="rId89"/>
    <p:sldId id="3539" r:id="rId90"/>
    <p:sldId id="3540" r:id="rId91"/>
    <p:sldId id="3541" r:id="rId92"/>
    <p:sldId id="3542" r:id="rId93"/>
    <p:sldId id="3543" r:id="rId94"/>
    <p:sldId id="3544" r:id="rId95"/>
    <p:sldId id="3545" r:id="rId96"/>
    <p:sldId id="3546" r:id="rId97"/>
    <p:sldId id="3547" r:id="rId98"/>
    <p:sldId id="3548" r:id="rId99"/>
    <p:sldId id="3549" r:id="rId100"/>
    <p:sldId id="3550" r:id="rId101"/>
    <p:sldId id="3551" r:id="rId102"/>
    <p:sldId id="3552" r:id="rId103"/>
    <p:sldId id="3553" r:id="rId104"/>
    <p:sldId id="3554" r:id="rId105"/>
    <p:sldId id="3555" r:id="rId106"/>
    <p:sldId id="3556" r:id="rId107"/>
    <p:sldId id="3557" r:id="rId108"/>
    <p:sldId id="3558" r:id="rId109"/>
    <p:sldId id="3559" r:id="rId110"/>
    <p:sldId id="3560" r:id="rId111"/>
    <p:sldId id="3561" r:id="rId112"/>
    <p:sldId id="3562" r:id="rId113"/>
    <p:sldId id="3563" r:id="rId114"/>
    <p:sldId id="3564" r:id="rId115"/>
    <p:sldId id="3565" r:id="rId116"/>
    <p:sldId id="3566" r:id="rId117"/>
    <p:sldId id="3567" r:id="rId118"/>
    <p:sldId id="3568" r:id="rId119"/>
    <p:sldId id="3569" r:id="rId120"/>
    <p:sldId id="3570" r:id="rId121"/>
    <p:sldId id="3571" r:id="rId122"/>
    <p:sldId id="3572" r:id="rId123"/>
    <p:sldId id="3573" r:id="rId124"/>
    <p:sldId id="3574" r:id="rId125"/>
    <p:sldId id="3575" r:id="rId126"/>
    <p:sldId id="3576" r:id="rId127"/>
    <p:sldId id="3577" r:id="rId128"/>
    <p:sldId id="3578" r:id="rId129"/>
    <p:sldId id="3579" r:id="rId130"/>
    <p:sldId id="3580" r:id="rId131"/>
    <p:sldId id="3581" r:id="rId132"/>
    <p:sldId id="3582" r:id="rId133"/>
    <p:sldId id="3680" r:id="rId134"/>
    <p:sldId id="3584" r:id="rId135"/>
    <p:sldId id="3585" r:id="rId136"/>
    <p:sldId id="3586" r:id="rId137"/>
    <p:sldId id="3587" r:id="rId138"/>
    <p:sldId id="3681" r:id="rId139"/>
    <p:sldId id="3589" r:id="rId140"/>
    <p:sldId id="3590" r:id="rId141"/>
    <p:sldId id="3682" r:id="rId142"/>
    <p:sldId id="3592" r:id="rId143"/>
    <p:sldId id="3593" r:id="rId144"/>
    <p:sldId id="3683" r:id="rId145"/>
    <p:sldId id="3684" r:id="rId146"/>
    <p:sldId id="3685" r:id="rId147"/>
    <p:sldId id="3686" r:id="rId148"/>
    <p:sldId id="3687" r:id="rId149"/>
    <p:sldId id="3688" r:id="rId150"/>
    <p:sldId id="3689" r:id="rId151"/>
    <p:sldId id="3690" r:id="rId152"/>
    <p:sldId id="3691" r:id="rId153"/>
    <p:sldId id="3603" r:id="rId154"/>
    <p:sldId id="3604" r:id="rId155"/>
    <p:sldId id="3605" r:id="rId156"/>
    <p:sldId id="3692" r:id="rId157"/>
    <p:sldId id="3693" r:id="rId158"/>
    <p:sldId id="3694" r:id="rId159"/>
    <p:sldId id="3695" r:id="rId160"/>
    <p:sldId id="3696" r:id="rId161"/>
    <p:sldId id="3697" r:id="rId162"/>
    <p:sldId id="3612" r:id="rId163"/>
    <p:sldId id="3613" r:id="rId164"/>
    <p:sldId id="3614" r:id="rId165"/>
    <p:sldId id="3615" r:id="rId166"/>
    <p:sldId id="3616" r:id="rId167"/>
    <p:sldId id="3617" r:id="rId168"/>
    <p:sldId id="3618" r:id="rId169"/>
    <p:sldId id="3619" r:id="rId170"/>
    <p:sldId id="3620" r:id="rId171"/>
    <p:sldId id="3621" r:id="rId172"/>
    <p:sldId id="3622" r:id="rId173"/>
    <p:sldId id="3623" r:id="rId174"/>
    <p:sldId id="3624" r:id="rId175"/>
    <p:sldId id="3625" r:id="rId176"/>
    <p:sldId id="3626" r:id="rId177"/>
    <p:sldId id="3627" r:id="rId178"/>
    <p:sldId id="3628" r:id="rId179"/>
    <p:sldId id="3629" r:id="rId180"/>
    <p:sldId id="3630" r:id="rId181"/>
    <p:sldId id="3631" r:id="rId182"/>
    <p:sldId id="3632" r:id="rId183"/>
    <p:sldId id="3633" r:id="rId184"/>
    <p:sldId id="3634" r:id="rId185"/>
    <p:sldId id="3635" r:id="rId186"/>
    <p:sldId id="3636" r:id="rId187"/>
    <p:sldId id="3637" r:id="rId188"/>
    <p:sldId id="3638" r:id="rId189"/>
    <p:sldId id="3639" r:id="rId190"/>
    <p:sldId id="3640" r:id="rId191"/>
    <p:sldId id="3641" r:id="rId192"/>
    <p:sldId id="3642" r:id="rId193"/>
    <p:sldId id="3643" r:id="rId194"/>
    <p:sldId id="3644" r:id="rId195"/>
    <p:sldId id="3645" r:id="rId196"/>
    <p:sldId id="3646" r:id="rId197"/>
    <p:sldId id="3647" r:id="rId198"/>
    <p:sldId id="3648" r:id="rId199"/>
    <p:sldId id="3649" r:id="rId200"/>
    <p:sldId id="3650" r:id="rId201"/>
    <p:sldId id="3651" r:id="rId202"/>
    <p:sldId id="3652" r:id="rId203"/>
    <p:sldId id="3653" r:id="rId204"/>
    <p:sldId id="3654" r:id="rId205"/>
    <p:sldId id="3655" r:id="rId206"/>
    <p:sldId id="3656" r:id="rId207"/>
    <p:sldId id="3657" r:id="rId208"/>
    <p:sldId id="3658" r:id="rId209"/>
    <p:sldId id="3659" r:id="rId210"/>
    <p:sldId id="3660" r:id="rId211"/>
    <p:sldId id="3661" r:id="rId212"/>
    <p:sldId id="3662" r:id="rId213"/>
    <p:sldId id="3663" r:id="rId214"/>
    <p:sldId id="3664" r:id="rId215"/>
    <p:sldId id="3665" r:id="rId216"/>
    <p:sldId id="3666" r:id="rId217"/>
    <p:sldId id="3667" r:id="rId218"/>
    <p:sldId id="3668" r:id="rId219"/>
    <p:sldId id="3669" r:id="rId220"/>
    <p:sldId id="3670" r:id="rId221"/>
    <p:sldId id="3671" r:id="rId222"/>
    <p:sldId id="3415" r:id="rId2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66"/>
    <a:srgbClr val="800000"/>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4" autoAdjust="0"/>
  </p:normalViewPr>
  <p:slideViewPr>
    <p:cSldViewPr showGuides="1">
      <p:cViewPr>
        <p:scale>
          <a:sx n="70" d="100"/>
          <a:sy n="70" d="100"/>
        </p:scale>
        <p:origin x="1810" y="355"/>
      </p:cViewPr>
      <p:guideLst>
        <p:guide orient="horz" pos="2160"/>
        <p:guide pos="2928"/>
      </p:guideLst>
    </p:cSldViewPr>
  </p:slideViewPr>
  <p:notesTextViewPr>
    <p:cViewPr>
      <p:scale>
        <a:sx n="100" d="100"/>
        <a:sy n="100" d="100"/>
      </p:scale>
      <p:origin x="0" y="0"/>
    </p:cViewPr>
  </p:notesTextViewPr>
  <p:sorterViewPr>
    <p:cViewPr>
      <p:scale>
        <a:sx n="66" d="100"/>
        <a:sy n="66" d="100"/>
      </p:scale>
      <p:origin x="0" y="2667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833101D-D754-42E4-AC70-6DDC9400FD18}" type="datetimeFigureOut">
              <a:rPr lang="en-US"/>
              <a:pPr>
                <a:defRPr/>
              </a:pPr>
              <a:t>27/04/2020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7C30CC7-356C-4666-A005-64C813FF67E4}" type="slidenum">
              <a:rPr lang="en-US"/>
              <a:pPr>
                <a:defRPr/>
              </a:pPr>
              <a:t>‹#›</a:t>
            </a:fld>
            <a:endParaRPr lang="en-US" dirty="0"/>
          </a:p>
        </p:txBody>
      </p:sp>
    </p:spTree>
    <p:extLst>
      <p:ext uri="{BB962C8B-B14F-4D97-AF65-F5344CB8AC3E}">
        <p14:creationId xmlns:p14="http://schemas.microsoft.com/office/powerpoint/2010/main" val="3131683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DD83A-94E2-4305-850C-26401BAA35C6}" type="slidenum">
              <a:rPr lang="ar-SA"/>
              <a:pPr>
                <a:defRPr/>
              </a:pPr>
              <a:t>‹#›</a:t>
            </a:fld>
            <a:endParaRPr lang="en-US" dirty="0"/>
          </a:p>
        </p:txBody>
      </p:sp>
    </p:spTree>
    <p:extLst>
      <p:ext uri="{BB962C8B-B14F-4D97-AF65-F5344CB8AC3E}">
        <p14:creationId xmlns:p14="http://schemas.microsoft.com/office/powerpoint/2010/main" val="16585854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AF039A-9526-4994-AB2E-40CC3D213546}" type="slidenum">
              <a:rPr lang="ar-SA"/>
              <a:pPr>
                <a:defRPr/>
              </a:pPr>
              <a:t>‹#›</a:t>
            </a:fld>
            <a:endParaRPr lang="en-US" dirty="0"/>
          </a:p>
        </p:txBody>
      </p:sp>
    </p:spTree>
    <p:extLst>
      <p:ext uri="{BB962C8B-B14F-4D97-AF65-F5344CB8AC3E}">
        <p14:creationId xmlns:p14="http://schemas.microsoft.com/office/powerpoint/2010/main" val="340517069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DF5D68-96DC-432C-9B2F-F74EC7097D94}" type="slidenum">
              <a:rPr lang="ar-SA"/>
              <a:pPr>
                <a:defRPr/>
              </a:pPr>
              <a:t>‹#›</a:t>
            </a:fld>
            <a:endParaRPr lang="en-US" dirty="0"/>
          </a:p>
        </p:txBody>
      </p:sp>
    </p:spTree>
    <p:extLst>
      <p:ext uri="{BB962C8B-B14F-4D97-AF65-F5344CB8AC3E}">
        <p14:creationId xmlns:p14="http://schemas.microsoft.com/office/powerpoint/2010/main" val="23215803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F9F89F-A76C-406F-8A80-8B01667ACC17}" type="slidenum">
              <a:rPr lang="ar-SA"/>
              <a:pPr>
                <a:defRPr/>
              </a:pPr>
              <a:t>‹#›</a:t>
            </a:fld>
            <a:endParaRPr lang="en-US" dirty="0"/>
          </a:p>
        </p:txBody>
      </p:sp>
    </p:spTree>
    <p:extLst>
      <p:ext uri="{BB962C8B-B14F-4D97-AF65-F5344CB8AC3E}">
        <p14:creationId xmlns:p14="http://schemas.microsoft.com/office/powerpoint/2010/main" val="8012601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58BCB8-0218-4AE1-BE76-814EA781F45C}" type="slidenum">
              <a:rPr lang="ar-SA"/>
              <a:pPr>
                <a:defRPr/>
              </a:pPr>
              <a:t>‹#›</a:t>
            </a:fld>
            <a:endParaRPr lang="en-US" dirty="0"/>
          </a:p>
        </p:txBody>
      </p:sp>
    </p:spTree>
    <p:extLst>
      <p:ext uri="{BB962C8B-B14F-4D97-AF65-F5344CB8AC3E}">
        <p14:creationId xmlns:p14="http://schemas.microsoft.com/office/powerpoint/2010/main" val="27575099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370A52-1D6F-4D65-A763-7E43E0BCC07C}" type="slidenum">
              <a:rPr lang="ar-SA"/>
              <a:pPr>
                <a:defRPr/>
              </a:pPr>
              <a:t>‹#›</a:t>
            </a:fld>
            <a:endParaRPr lang="en-US" dirty="0"/>
          </a:p>
        </p:txBody>
      </p:sp>
    </p:spTree>
    <p:extLst>
      <p:ext uri="{BB962C8B-B14F-4D97-AF65-F5344CB8AC3E}">
        <p14:creationId xmlns:p14="http://schemas.microsoft.com/office/powerpoint/2010/main" val="8208896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37E897-6539-49F2-BF05-AB20F2EBC920}" type="slidenum">
              <a:rPr lang="ar-SA"/>
              <a:pPr>
                <a:defRPr/>
              </a:pPr>
              <a:t>‹#›</a:t>
            </a:fld>
            <a:endParaRPr lang="en-US" dirty="0"/>
          </a:p>
        </p:txBody>
      </p:sp>
    </p:spTree>
    <p:extLst>
      <p:ext uri="{BB962C8B-B14F-4D97-AF65-F5344CB8AC3E}">
        <p14:creationId xmlns:p14="http://schemas.microsoft.com/office/powerpoint/2010/main" val="324125455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7EC87E-0B5B-4D6E-A2CE-DD859B21D9B4}" type="slidenum">
              <a:rPr lang="ar-SA"/>
              <a:pPr>
                <a:defRPr/>
              </a:pPr>
              <a:t>‹#›</a:t>
            </a:fld>
            <a:endParaRPr lang="en-US" dirty="0"/>
          </a:p>
        </p:txBody>
      </p:sp>
    </p:spTree>
    <p:extLst>
      <p:ext uri="{BB962C8B-B14F-4D97-AF65-F5344CB8AC3E}">
        <p14:creationId xmlns:p14="http://schemas.microsoft.com/office/powerpoint/2010/main" val="15847093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78F41F-B0A1-429B-B0B2-B397A3C88C4B}" type="slidenum">
              <a:rPr lang="ar-SA"/>
              <a:pPr>
                <a:defRPr/>
              </a:pPr>
              <a:t>‹#›</a:t>
            </a:fld>
            <a:endParaRPr lang="en-US" dirty="0"/>
          </a:p>
        </p:txBody>
      </p:sp>
    </p:spTree>
    <p:extLst>
      <p:ext uri="{BB962C8B-B14F-4D97-AF65-F5344CB8AC3E}">
        <p14:creationId xmlns:p14="http://schemas.microsoft.com/office/powerpoint/2010/main" val="14274268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EE4650-13FE-47A7-92B8-32A3A320ECBD}" type="slidenum">
              <a:rPr lang="ar-SA"/>
              <a:pPr>
                <a:defRPr/>
              </a:pPr>
              <a:t>‹#›</a:t>
            </a:fld>
            <a:endParaRPr lang="en-US" dirty="0"/>
          </a:p>
        </p:txBody>
      </p:sp>
    </p:spTree>
    <p:extLst>
      <p:ext uri="{BB962C8B-B14F-4D97-AF65-F5344CB8AC3E}">
        <p14:creationId xmlns:p14="http://schemas.microsoft.com/office/powerpoint/2010/main" val="10048163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B8DF6B-8DB4-4962-91FD-607750A5D054}" type="slidenum">
              <a:rPr lang="ar-SA"/>
              <a:pPr>
                <a:defRPr/>
              </a:pPr>
              <a:t>‹#›</a:t>
            </a:fld>
            <a:endParaRPr lang="en-US" dirty="0"/>
          </a:p>
        </p:txBody>
      </p:sp>
    </p:spTree>
    <p:extLst>
      <p:ext uri="{BB962C8B-B14F-4D97-AF65-F5344CB8AC3E}">
        <p14:creationId xmlns:p14="http://schemas.microsoft.com/office/powerpoint/2010/main" val="24873477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66"/>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66"/>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66"/>
                </a:solidFill>
              </a:defRPr>
            </a:lvl1pPr>
          </a:lstStyle>
          <a:p>
            <a:pPr>
              <a:defRPr/>
            </a:pPr>
            <a:fld id="{1639920C-126D-4515-8FB8-F542713AEAA9}" type="slidenum">
              <a:rPr lang="ar-SA"/>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pitchFamily="34" charset="0"/>
          <a:cs typeface="Arial" pitchFamily="34" charset="0"/>
        </a:defRPr>
      </a:lvl2pPr>
      <a:lvl3pPr algn="ctr" rtl="0" eaLnBrk="0" fontAlgn="base" hangingPunct="0">
        <a:spcBef>
          <a:spcPct val="0"/>
        </a:spcBef>
        <a:spcAft>
          <a:spcPct val="0"/>
        </a:spcAft>
        <a:defRPr sz="4400">
          <a:solidFill>
            <a:srgbClr val="000066"/>
          </a:solidFill>
          <a:latin typeface="Arial" pitchFamily="34" charset="0"/>
          <a:cs typeface="Arial" pitchFamily="34" charset="0"/>
        </a:defRPr>
      </a:lvl3pPr>
      <a:lvl4pPr algn="ctr" rtl="0" eaLnBrk="0" fontAlgn="base" hangingPunct="0">
        <a:spcBef>
          <a:spcPct val="0"/>
        </a:spcBef>
        <a:spcAft>
          <a:spcPct val="0"/>
        </a:spcAft>
        <a:defRPr sz="4400">
          <a:solidFill>
            <a:srgbClr val="000066"/>
          </a:solidFill>
          <a:latin typeface="Arial" pitchFamily="34" charset="0"/>
          <a:cs typeface="Arial" pitchFamily="34" charset="0"/>
        </a:defRPr>
      </a:lvl4pPr>
      <a:lvl5pPr algn="ctr" rtl="0" eaLnBrk="0" fontAlgn="base" hangingPunct="0">
        <a:spcBef>
          <a:spcPct val="0"/>
        </a:spcBef>
        <a:spcAft>
          <a:spcPct val="0"/>
        </a:spcAft>
        <a:defRPr sz="4400">
          <a:solidFill>
            <a:srgbClr val="000066"/>
          </a:solidFill>
          <a:latin typeface="Arial" pitchFamily="34" charset="0"/>
          <a:cs typeface="Arial" pitchFamily="34" charset="0"/>
        </a:defRPr>
      </a:lvl5pPr>
      <a:lvl6pPr marL="457200" algn="ctr" rtl="0" fontAlgn="base">
        <a:spcBef>
          <a:spcPct val="0"/>
        </a:spcBef>
        <a:spcAft>
          <a:spcPct val="0"/>
        </a:spcAft>
        <a:defRPr sz="4400">
          <a:solidFill>
            <a:srgbClr val="000066"/>
          </a:solidFill>
          <a:latin typeface="Arial" pitchFamily="34" charset="0"/>
          <a:cs typeface="Arial" pitchFamily="34" charset="0"/>
        </a:defRPr>
      </a:lvl6pPr>
      <a:lvl7pPr marL="914400" algn="ctr" rtl="0" fontAlgn="base">
        <a:spcBef>
          <a:spcPct val="0"/>
        </a:spcBef>
        <a:spcAft>
          <a:spcPct val="0"/>
        </a:spcAft>
        <a:defRPr sz="4400">
          <a:solidFill>
            <a:srgbClr val="000066"/>
          </a:solidFill>
          <a:latin typeface="Arial" pitchFamily="34" charset="0"/>
          <a:cs typeface="Arial" pitchFamily="34" charset="0"/>
        </a:defRPr>
      </a:lvl7pPr>
      <a:lvl8pPr marL="1371600" algn="ctr" rtl="0" fontAlgn="base">
        <a:spcBef>
          <a:spcPct val="0"/>
        </a:spcBef>
        <a:spcAft>
          <a:spcPct val="0"/>
        </a:spcAft>
        <a:defRPr sz="4400">
          <a:solidFill>
            <a:srgbClr val="000066"/>
          </a:solidFill>
          <a:latin typeface="Arial" pitchFamily="34" charset="0"/>
          <a:cs typeface="Arial" pitchFamily="34" charset="0"/>
        </a:defRPr>
      </a:lvl8pPr>
      <a:lvl9pPr marL="1828800" algn="ctr" rtl="0" fontAlgn="base">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as.or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463550" y="3048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33795" name="Rectangle 6"/>
          <p:cNvSpPr>
            <a:spLocks noChangeArrowheads="1"/>
          </p:cNvSpPr>
          <p:nvPr/>
        </p:nvSpPr>
        <p:spPr bwMode="auto">
          <a:xfrm>
            <a:off x="0" y="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33796" name="Rectangle 7"/>
          <p:cNvSpPr>
            <a:spLocks noChangeArrowheads="1"/>
          </p:cNvSpPr>
          <p:nvPr/>
        </p:nvSpPr>
        <p:spPr bwMode="auto">
          <a:xfrm>
            <a:off x="0" y="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33797" name="Rectangle 9"/>
          <p:cNvSpPr>
            <a:spLocks noChangeArrowheads="1"/>
          </p:cNvSpPr>
          <p:nvPr/>
        </p:nvSpPr>
        <p:spPr bwMode="auto">
          <a:xfrm>
            <a:off x="0" y="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t> </a:t>
            </a:r>
          </a:p>
        </p:txBody>
      </p:sp>
      <p:sp>
        <p:nvSpPr>
          <p:cNvPr id="33798" name="Rectangle 3"/>
          <p:cNvSpPr>
            <a:spLocks noChangeArrowheads="1"/>
          </p:cNvSpPr>
          <p:nvPr/>
        </p:nvSpPr>
        <p:spPr bwMode="auto">
          <a:xfrm>
            <a:off x="365570" y="3049175"/>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0" b="1" i="1" dirty="0" err="1">
                <a:solidFill>
                  <a:srgbClr val="FFFF00"/>
                </a:solidFill>
                <a:latin typeface="Trebuchet MS" pitchFamily="34" charset="0"/>
              </a:rPr>
              <a:t>Dua’a</a:t>
            </a:r>
            <a:r>
              <a:rPr lang="en-US" sz="8000" b="1" i="1" dirty="0">
                <a:solidFill>
                  <a:srgbClr val="FFFF00"/>
                </a:solidFill>
                <a:latin typeface="Trebuchet MS" pitchFamily="34" charset="0"/>
              </a:rPr>
              <a:t> al-</a:t>
            </a:r>
            <a:r>
              <a:rPr lang="en-US" sz="8000" b="1" i="1" dirty="0" err="1">
                <a:solidFill>
                  <a:srgbClr val="FFFF00"/>
                </a:solidFill>
                <a:latin typeface="Trebuchet MS" pitchFamily="34" charset="0"/>
              </a:rPr>
              <a:t>Iftitah</a:t>
            </a:r>
            <a:endParaRPr lang="en-GB" sz="8000" b="1" i="1" dirty="0">
              <a:solidFill>
                <a:srgbClr val="FFFF00"/>
              </a:solidFill>
              <a:latin typeface="Trebuchet MS" pitchFamily="34" charset="0"/>
            </a:endParaRPr>
          </a:p>
        </p:txBody>
      </p:sp>
      <p:sp>
        <p:nvSpPr>
          <p:cNvPr id="33799" name="Rectangle 1"/>
          <p:cNvSpPr>
            <a:spLocks noChangeArrowheads="1"/>
          </p:cNvSpPr>
          <p:nvPr/>
        </p:nvSpPr>
        <p:spPr bwMode="auto">
          <a:xfrm>
            <a:off x="1315380" y="1491044"/>
            <a:ext cx="666564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ctr" rtl="1">
              <a:lnSpc>
                <a:spcPts val="7500"/>
              </a:lnSpc>
            </a:pPr>
            <a:r>
              <a:rPr lang="ar-SA" sz="11500" dirty="0">
                <a:solidFill>
                  <a:srgbClr val="FFFF00"/>
                </a:solidFill>
                <a:latin typeface="Arabic Typesetting" panose="03020402040406030203" pitchFamily="66" charset="-78"/>
                <a:cs typeface="Arabic Typesetting" panose="03020402040406030203" pitchFamily="66" charset="-78"/>
              </a:rPr>
              <a:t>دعاء </a:t>
            </a:r>
            <a:r>
              <a:rPr lang="ar-SA" sz="11500" dirty="0" err="1">
                <a:solidFill>
                  <a:srgbClr val="FFFF00"/>
                </a:solidFill>
                <a:latin typeface="Arabic Typesetting" panose="03020402040406030203" pitchFamily="66" charset="-78"/>
                <a:cs typeface="Arabic Typesetting" panose="03020402040406030203" pitchFamily="66" charset="-78"/>
              </a:rPr>
              <a:t>الأفتتاح</a:t>
            </a:r>
            <a:r>
              <a:rPr lang="ar-SA" sz="11500" dirty="0" smtClean="0">
                <a:solidFill>
                  <a:srgbClr val="FFFF00"/>
                </a:solidFill>
                <a:latin typeface="Arabic Typesetting" panose="03020402040406030203" pitchFamily="66" charset="-78"/>
                <a:cs typeface="Arabic Typesetting" panose="03020402040406030203" pitchFamily="66" charset="-78"/>
              </a:rPr>
              <a:t>‎‎‎‎</a:t>
            </a:r>
            <a:endParaRPr lang="ar-SA" sz="11500" dirty="0">
              <a:solidFill>
                <a:srgbClr val="FFFF00"/>
              </a:solidFill>
              <a:latin typeface="Arabic Typesetting" panose="03020402040406030203" pitchFamily="66" charset="-78"/>
              <a:cs typeface="Arabic Typesetting" panose="03020402040406030203" pitchFamily="66" charset="-78"/>
            </a:endParaRPr>
          </a:p>
        </p:txBody>
      </p:sp>
      <p:sp>
        <p:nvSpPr>
          <p:cNvPr id="9" name="Rectangle 8"/>
          <p:cNvSpPr>
            <a:spLocks noChangeArrowheads="1"/>
          </p:cNvSpPr>
          <p:nvPr/>
        </p:nvSpPr>
        <p:spPr bwMode="auto">
          <a:xfrm>
            <a:off x="1447800" y="48006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FFFF00"/>
                </a:solidFill>
              </a:rPr>
              <a:t>(with Arabic text and English Translation and Transliteration)</a:t>
            </a: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4800"/>
            <a:ext cx="26225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136525" y="5857875"/>
            <a:ext cx="8888413" cy="630942"/>
          </a:xfrm>
          <a:prstGeom prst="rect">
            <a:avLst/>
          </a:prstGeom>
          <a:noFill/>
          <a:ln w="9525">
            <a:noFill/>
            <a:miter lim="800000"/>
            <a:headEnd/>
            <a:tailEnd/>
          </a:ln>
          <a:effectLst/>
        </p:spPr>
        <p:txBody>
          <a:bodyPr>
            <a:spAutoFit/>
          </a:bodyPr>
          <a:lstStyle/>
          <a:p>
            <a:pPr algn="ctr"/>
            <a:endParaRPr lang="en-US" altLang="en-US" sz="1200" b="1" dirty="0">
              <a:solidFill>
                <a:srgbClr val="000066"/>
              </a:solidFill>
              <a:latin typeface="Trebuchet MS" panose="020B0603020202020204" pitchFamily="34" charset="0"/>
            </a:endParaRPr>
          </a:p>
          <a:p>
            <a:pPr algn="ctr"/>
            <a:r>
              <a:rPr lang="en-US" altLang="en-US" sz="1100" b="1" dirty="0">
                <a:solidFill>
                  <a:srgbClr val="000066"/>
                </a:solidFill>
              </a:rPr>
              <a:t>For any errors / comments please write to: duas.org@gmail.com </a:t>
            </a:r>
            <a:endParaRPr lang="en-US" altLang="en-US" sz="1200" b="1" dirty="0">
              <a:solidFill>
                <a:srgbClr val="000066"/>
              </a:solidFill>
              <a:latin typeface="Trebuchet MS" panose="020B0603020202020204" pitchFamily="34" charset="0"/>
            </a:endParaRPr>
          </a:p>
          <a:p>
            <a:pPr algn="ctr"/>
            <a:r>
              <a:rPr lang="en-US" altLang="en-US" sz="1200" b="1" dirty="0">
                <a:solidFill>
                  <a:srgbClr val="000066"/>
                </a:solidFill>
                <a:latin typeface="Trebuchet MS" panose="020B0603020202020204" pitchFamily="34" charset="0"/>
              </a:rPr>
              <a:t>Kindly recite </a:t>
            </a:r>
            <a:r>
              <a:rPr lang="en-US" altLang="en-US" sz="1200" b="1" dirty="0" err="1" smtClean="0">
                <a:solidFill>
                  <a:srgbClr val="000066"/>
                </a:solidFill>
                <a:latin typeface="Trebuchet MS" panose="020B0603020202020204" pitchFamily="34" charset="0"/>
              </a:rPr>
              <a:t>Sūrat</a:t>
            </a:r>
            <a:r>
              <a:rPr lang="en-US" altLang="en-US" sz="1200" b="1" dirty="0" smtClean="0">
                <a:solidFill>
                  <a:srgbClr val="000066"/>
                </a:solidFill>
                <a:latin typeface="Trebuchet MS" panose="020B0603020202020204" pitchFamily="34" charset="0"/>
              </a:rPr>
              <a:t> al-</a:t>
            </a:r>
            <a:r>
              <a:rPr lang="en-US" altLang="en-US" sz="1200" b="1" dirty="0" err="1" smtClean="0">
                <a:solidFill>
                  <a:srgbClr val="000066"/>
                </a:solidFill>
                <a:latin typeface="Trebuchet MS" panose="020B0603020202020204" pitchFamily="34" charset="0"/>
              </a:rPr>
              <a:t>Fātiḥah</a:t>
            </a:r>
            <a:r>
              <a:rPr lang="en-US" altLang="en-US" sz="1200" b="1" dirty="0" smtClean="0">
                <a:solidFill>
                  <a:srgbClr val="000066"/>
                </a:solidFill>
                <a:latin typeface="Trebuchet MS" panose="020B0603020202020204" pitchFamily="34" charset="0"/>
              </a:rPr>
              <a:t> </a:t>
            </a:r>
            <a:r>
              <a:rPr lang="en-US" altLang="en-US" sz="1200" b="1" dirty="0">
                <a:solidFill>
                  <a:srgbClr val="000066"/>
                </a:solidFill>
                <a:latin typeface="Trebuchet MS" panose="020B0603020202020204" pitchFamily="34" charset="0"/>
              </a:rPr>
              <a:t>for </a:t>
            </a:r>
            <a:r>
              <a:rPr lang="en-US" altLang="en-US" sz="1200" b="1" dirty="0" err="1">
                <a:solidFill>
                  <a:srgbClr val="000066"/>
                </a:solidFill>
                <a:latin typeface="Trebuchet MS" panose="020B0603020202020204" pitchFamily="34" charset="0"/>
              </a:rPr>
              <a:t>Marhumeen</a:t>
            </a:r>
            <a:r>
              <a:rPr lang="en-US" altLang="en-US" sz="1200" b="1" dirty="0">
                <a:solidFill>
                  <a:srgbClr val="000066"/>
                </a:solidFill>
                <a:latin typeface="Trebuchet MS" panose="020B0603020202020204" pitchFamily="34" charset="0"/>
              </a:rPr>
              <a:t>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أَذِنْتَ لِي فِي دُعَائِكَ </a:t>
            </a:r>
            <a:r>
              <a:rPr lang="ar-SA" sz="8000" kern="1200" dirty="0">
                <a:latin typeface="Arabic Typesetting" panose="03020402040406030203" pitchFamily="66" charset="-78"/>
                <a:ea typeface="+mn-ea"/>
                <a:cs typeface="Arabic Typesetting" panose="03020402040406030203" pitchFamily="66" charset="-78"/>
              </a:rPr>
              <a:t>وَمَسْأَلَتِكَ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You have permitted me to pray and beseech You.</a:t>
            </a:r>
          </a:p>
        </p:txBody>
      </p:sp>
      <p:sp>
        <p:nvSpPr>
          <p:cNvPr id="4301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adhinta li fi du’a`ika wamas`alatik</a:t>
            </a:r>
          </a:p>
        </p:txBody>
      </p:sp>
      <p:sp>
        <p:nvSpPr>
          <p:cNvPr id="43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430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وَالْحَمْدُ لِلّهِ قَاصِمِ </a:t>
            </a:r>
            <a:r>
              <a:rPr lang="ar-SA" sz="8000" kern="1200" dirty="0">
                <a:latin typeface="Arabic Typesetting" panose="03020402040406030203" pitchFamily="66" charset="-78"/>
                <a:ea typeface="+mn-ea"/>
                <a:cs typeface="Arabic Typesetting" panose="03020402040406030203" pitchFamily="66" charset="-78"/>
              </a:rPr>
              <a:t>الْجَبَّارِينَ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the Eradicator of the tyrants, </a:t>
            </a:r>
          </a:p>
        </p:txBody>
      </p:sp>
      <p:sp>
        <p:nvSpPr>
          <p:cNvPr id="13517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wal-hamdu lillahi qasimil-jabbarin</a:t>
            </a:r>
          </a:p>
        </p:txBody>
      </p:sp>
      <p:sp>
        <p:nvSpPr>
          <p:cNvPr id="135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351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مُبِيرِ </a:t>
            </a:r>
            <a:r>
              <a:rPr lang="ar-SA" sz="8000" kern="1200" dirty="0">
                <a:latin typeface="Arabic Typesetting" panose="03020402040406030203" pitchFamily="66" charset="-78"/>
                <a:ea typeface="+mn-ea"/>
                <a:cs typeface="Arabic Typesetting" panose="03020402040406030203" pitchFamily="66" charset="-78"/>
              </a:rPr>
              <a:t>الظَّالِمِينَ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The Terminator of the unjust ones,</a:t>
            </a:r>
          </a:p>
        </p:txBody>
      </p:sp>
      <p:sp>
        <p:nvSpPr>
          <p:cNvPr id="13619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mubiriz-zalimin</a:t>
            </a:r>
          </a:p>
        </p:txBody>
      </p:sp>
      <p:sp>
        <p:nvSpPr>
          <p:cNvPr id="136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361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مُدْرِكِ </a:t>
            </a:r>
            <a:r>
              <a:rPr lang="ar-SA" sz="8000" kern="1200" dirty="0">
                <a:latin typeface="Arabic Typesetting" panose="03020402040406030203" pitchFamily="66" charset="-78"/>
                <a:ea typeface="+mn-ea"/>
                <a:cs typeface="Arabic Typesetting" panose="03020402040406030203" pitchFamily="66" charset="-78"/>
              </a:rPr>
              <a:t>الْهَارِبِينَ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The Catcher of the fugitives,</a:t>
            </a:r>
          </a:p>
        </p:txBody>
      </p:sp>
      <p:sp>
        <p:nvSpPr>
          <p:cNvPr id="13722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mudrikil-haribin</a:t>
            </a:r>
          </a:p>
        </p:txBody>
      </p:sp>
      <p:sp>
        <p:nvSpPr>
          <p:cNvPr id="137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372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نَكَالِ </a:t>
            </a:r>
            <a:r>
              <a:rPr lang="ar-SA" sz="8000" kern="1200" dirty="0">
                <a:latin typeface="Arabic Typesetting" panose="03020402040406030203" pitchFamily="66" charset="-78"/>
                <a:ea typeface="+mn-ea"/>
                <a:cs typeface="Arabic Typesetting" panose="03020402040406030203" pitchFamily="66" charset="-78"/>
              </a:rPr>
              <a:t>الظَّالِمِينَ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The Punisher of the unjust ones,</a:t>
            </a:r>
          </a:p>
        </p:txBody>
      </p:sp>
      <p:sp>
        <p:nvSpPr>
          <p:cNvPr id="13824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nakaliz-zalimin</a:t>
            </a:r>
          </a:p>
        </p:txBody>
      </p:sp>
      <p:sp>
        <p:nvSpPr>
          <p:cNvPr id="138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382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صَرِيخِ </a:t>
            </a:r>
            <a:r>
              <a:rPr lang="ar-SA" sz="8000" kern="1200" dirty="0">
                <a:latin typeface="Arabic Typesetting" panose="03020402040406030203" pitchFamily="66" charset="-78"/>
                <a:ea typeface="+mn-ea"/>
                <a:cs typeface="Arabic Typesetting" panose="03020402040406030203" pitchFamily="66" charset="-78"/>
              </a:rPr>
              <a:t>الْمُسْتَصْرِخِينَ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The aide of the seekers of aid,</a:t>
            </a:r>
          </a:p>
        </p:txBody>
      </p:sp>
      <p:sp>
        <p:nvSpPr>
          <p:cNvPr id="13926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sarikhil-mustasrikhin</a:t>
            </a:r>
          </a:p>
        </p:txBody>
      </p:sp>
      <p:sp>
        <p:nvSpPr>
          <p:cNvPr id="139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392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مَوْضِعِ حَاجَاتِ </a:t>
            </a:r>
            <a:r>
              <a:rPr lang="ar-SA" sz="8000" kern="1200" dirty="0">
                <a:latin typeface="Arabic Typesetting" panose="03020402040406030203" pitchFamily="66" charset="-78"/>
                <a:ea typeface="+mn-ea"/>
                <a:cs typeface="Arabic Typesetting" panose="03020402040406030203" pitchFamily="66" charset="-78"/>
              </a:rPr>
              <a:t>الطَّالِبِينَ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The Settler of the needs of the beseechers,</a:t>
            </a:r>
          </a:p>
        </p:txBody>
      </p:sp>
      <p:sp>
        <p:nvSpPr>
          <p:cNvPr id="14029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mawdi’i hajatit-talibin</a:t>
            </a:r>
          </a:p>
        </p:txBody>
      </p:sp>
      <p:sp>
        <p:nvSpPr>
          <p:cNvPr id="140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402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مُعْتَمَدِ الْمُؤْمِنِينَ.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the support of the faithful believers.</a:t>
            </a:r>
          </a:p>
        </p:txBody>
      </p:sp>
      <p:sp>
        <p:nvSpPr>
          <p:cNvPr id="14131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mu’tamadil-mu`minin</a:t>
            </a:r>
          </a:p>
        </p:txBody>
      </p:sp>
      <p:sp>
        <p:nvSpPr>
          <p:cNvPr id="141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413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الَّذِي مِنْ خَشْيَتِهِ تَرْعُدُ السَّمَاءُ </a:t>
            </a:r>
            <a:r>
              <a:rPr lang="ar-SA" sz="8000" kern="1200" dirty="0">
                <a:latin typeface="Arabic Typesetting" panose="03020402040406030203" pitchFamily="66" charset="-78"/>
                <a:ea typeface="+mn-ea"/>
                <a:cs typeface="Arabic Typesetting" panose="03020402040406030203" pitchFamily="66" charset="-78"/>
              </a:rPr>
              <a:t>وَسُكَّانُهَا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In His awe-inspiring fear the heavens and its dwellers tremble and shiver,</a:t>
            </a:r>
          </a:p>
        </p:txBody>
      </p:sp>
      <p:sp>
        <p:nvSpPr>
          <p:cNvPr id="14234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lillahil-ladhi min khashyatihi tar-‘udus-sama`u wasukkanuha</a:t>
            </a:r>
          </a:p>
        </p:txBody>
      </p:sp>
      <p:sp>
        <p:nvSpPr>
          <p:cNvPr id="142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423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وَتَرْجُفُ الأَرْضُ </a:t>
            </a:r>
            <a:r>
              <a:rPr lang="ar-SA" sz="8000" kern="1200" dirty="0">
                <a:latin typeface="Arabic Typesetting" panose="03020402040406030203" pitchFamily="66" charset="-78"/>
                <a:ea typeface="+mn-ea"/>
                <a:cs typeface="Arabic Typesetting" panose="03020402040406030203" pitchFamily="66" charset="-78"/>
              </a:rPr>
              <a:t>وَعُمَّارُهَا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the earth and its inhabitants shake and quiver,</a:t>
            </a:r>
          </a:p>
        </p:txBody>
      </p:sp>
      <p:sp>
        <p:nvSpPr>
          <p:cNvPr id="14336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watarjuful-ardu wa-‘ummaruha</a:t>
            </a:r>
          </a:p>
        </p:txBody>
      </p:sp>
      <p:sp>
        <p:nvSpPr>
          <p:cNvPr id="143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433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وَتَمُوجُ الْبِحَارُ وَمَنْ يَسْبَحُ فِي </a:t>
            </a:r>
            <a:r>
              <a:rPr lang="ar-SA" sz="8000" kern="1200" dirty="0">
                <a:latin typeface="Arabic Typesetting" panose="03020402040406030203" pitchFamily="66" charset="-78"/>
                <a:ea typeface="+mn-ea"/>
                <a:cs typeface="Arabic Typesetting" panose="03020402040406030203" pitchFamily="66" charset="-78"/>
              </a:rPr>
              <a:t>غَمَرَاتِهَا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the oceans and all that which float and swim in their waters flow together in excitement and tumult.</a:t>
            </a:r>
          </a:p>
        </p:txBody>
      </p:sp>
      <p:sp>
        <p:nvSpPr>
          <p:cNvPr id="14438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watamujul-biharu waman yasbahu fi ghamaratiha</a:t>
            </a:r>
          </a:p>
        </p:txBody>
      </p:sp>
      <p:sp>
        <p:nvSpPr>
          <p:cNvPr id="144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443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فَاسْمَعْ يَا سَمِيعُ </a:t>
            </a:r>
            <a:r>
              <a:rPr lang="ar-SA" sz="8000" kern="1200" dirty="0">
                <a:latin typeface="Arabic Typesetting" panose="03020402040406030203" pitchFamily="66" charset="-78"/>
                <a:ea typeface="+mn-ea"/>
                <a:cs typeface="Arabic Typesetting" panose="03020402040406030203" pitchFamily="66" charset="-78"/>
              </a:rPr>
              <a:t>مِدْحَتِي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So, listen, O the All-hearer, to my words of praise,</a:t>
            </a:r>
          </a:p>
        </p:txBody>
      </p:sp>
      <p:sp>
        <p:nvSpPr>
          <p:cNvPr id="4403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fasma’ ya sami’u mid-hati</a:t>
            </a:r>
          </a:p>
        </p:txBody>
      </p:sp>
      <p:sp>
        <p:nvSpPr>
          <p:cNvPr id="44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440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الَّذِي هَدَانَا لِهذَا وَمَا كُنَّا لِنَهْتَدِيَ لَوْلا أَنْ هَدَانَا اللّهُ.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Who has guided us to this. We could not truly have been led aright if Allāh had not guided us.</a:t>
            </a:r>
          </a:p>
        </p:txBody>
      </p:sp>
      <p:sp>
        <p:nvSpPr>
          <p:cNvPr id="14541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lillahil-ladhi hadana lihadha wama kunna linahtadiya lawla an hadanal-lah</a:t>
            </a:r>
          </a:p>
        </p:txBody>
      </p:sp>
      <p:sp>
        <p:nvSpPr>
          <p:cNvPr id="145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454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الَّذِي يَخْلُقُ وَلَمْ </a:t>
            </a:r>
            <a:r>
              <a:rPr lang="ar-SA" sz="8000" kern="1200" dirty="0">
                <a:latin typeface="Arabic Typesetting" panose="03020402040406030203" pitchFamily="66" charset="-78"/>
                <a:ea typeface="+mn-ea"/>
                <a:cs typeface="Arabic Typesetting" panose="03020402040406030203" pitchFamily="66" charset="-78"/>
              </a:rPr>
              <a:t>يُخْلَقْ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Who creates but He is not created;</a:t>
            </a:r>
          </a:p>
        </p:txBody>
      </p:sp>
      <p:sp>
        <p:nvSpPr>
          <p:cNvPr id="14643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lillahil-ladhi yakhluqu walam yukhlaq</a:t>
            </a:r>
          </a:p>
        </p:txBody>
      </p:sp>
      <p:sp>
        <p:nvSpPr>
          <p:cNvPr id="146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464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وَيَرْزُقُ وَلا </a:t>
            </a:r>
            <a:r>
              <a:rPr lang="ar-SA" sz="8000" kern="1200" dirty="0">
                <a:latin typeface="Arabic Typesetting" panose="03020402040406030203" pitchFamily="66" charset="-78"/>
                <a:ea typeface="+mn-ea"/>
                <a:cs typeface="Arabic Typesetting" panose="03020402040406030203" pitchFamily="66" charset="-78"/>
              </a:rPr>
              <a:t>يُرْزَقُ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He gives subsistence but He needs no provisions;</a:t>
            </a:r>
          </a:p>
        </p:txBody>
      </p:sp>
      <p:sp>
        <p:nvSpPr>
          <p:cNvPr id="14746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wayarzuqu wala yurzaq</a:t>
            </a:r>
          </a:p>
        </p:txBody>
      </p:sp>
      <p:sp>
        <p:nvSpPr>
          <p:cNvPr id="147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474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وَيُطْعِمُ وَلا </a:t>
            </a:r>
            <a:r>
              <a:rPr lang="ar-SA" sz="8000" kern="1200" dirty="0">
                <a:latin typeface="Arabic Typesetting" panose="03020402040406030203" pitchFamily="66" charset="-78"/>
                <a:ea typeface="+mn-ea"/>
                <a:cs typeface="Arabic Typesetting" panose="03020402040406030203" pitchFamily="66" charset="-78"/>
              </a:rPr>
              <a:t>يُطْعَمُ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He gives food to eat but He takes no nourishment,</a:t>
            </a:r>
          </a:p>
        </p:txBody>
      </p:sp>
      <p:sp>
        <p:nvSpPr>
          <p:cNvPr id="14848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wayut-‘imu wala yut-‘am</a:t>
            </a:r>
          </a:p>
        </p:txBody>
      </p:sp>
      <p:sp>
        <p:nvSpPr>
          <p:cNvPr id="148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484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وَيُمِيتُ </a:t>
            </a:r>
            <a:r>
              <a:rPr lang="ar-SA" sz="8000" kern="1200" dirty="0">
                <a:latin typeface="Arabic Typesetting" panose="03020402040406030203" pitchFamily="66" charset="-78"/>
                <a:ea typeface="+mn-ea"/>
                <a:cs typeface="Arabic Typesetting" panose="03020402040406030203" pitchFamily="66" charset="-78"/>
              </a:rPr>
              <a:t>الأَحْيَاءَ</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He makes the living dead</a:t>
            </a:r>
          </a:p>
        </p:txBody>
      </p:sp>
      <p:sp>
        <p:nvSpPr>
          <p:cNvPr id="14950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wayumitul-ahya`</a:t>
            </a:r>
          </a:p>
        </p:txBody>
      </p:sp>
      <p:sp>
        <p:nvSpPr>
          <p:cNvPr id="149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495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وَيُحْيِي </a:t>
            </a:r>
            <a:r>
              <a:rPr lang="ar-SA" sz="8000" kern="1200" dirty="0">
                <a:latin typeface="Arabic Typesetting" panose="03020402040406030203" pitchFamily="66" charset="-78"/>
                <a:ea typeface="+mn-ea"/>
                <a:cs typeface="Arabic Typesetting" panose="03020402040406030203" pitchFamily="66" charset="-78"/>
              </a:rPr>
              <a:t>الْمَوْتَى</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He brings the dead to life,</a:t>
            </a:r>
          </a:p>
        </p:txBody>
      </p:sp>
      <p:sp>
        <p:nvSpPr>
          <p:cNvPr id="15053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wayuhyil-mawta</a:t>
            </a:r>
          </a:p>
        </p:txBody>
      </p:sp>
      <p:sp>
        <p:nvSpPr>
          <p:cNvPr id="150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505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وَهُوَ حَيٌّ لا </a:t>
            </a:r>
            <a:r>
              <a:rPr lang="ar-SA" sz="8000" kern="1200" dirty="0">
                <a:latin typeface="Arabic Typesetting" panose="03020402040406030203" pitchFamily="66" charset="-78"/>
                <a:ea typeface="+mn-ea"/>
                <a:cs typeface="Arabic Typesetting" panose="03020402040406030203" pitchFamily="66" charset="-78"/>
              </a:rPr>
              <a:t>يَمُوتُ</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But He is the </a:t>
            </a:r>
            <a:r>
              <a:rPr lang="en-US" b="1" kern="1200" dirty="0" smtClean="0">
                <a:ea typeface="MS Mincho" pitchFamily="49" charset="-128"/>
              </a:rPr>
              <a:t>Ever living, </a:t>
            </a:r>
            <a:r>
              <a:rPr lang="en-US" b="1" kern="1200" dirty="0">
                <a:ea typeface="MS Mincho" pitchFamily="49" charset="-128"/>
              </a:rPr>
              <a:t>there is no death for Him,</a:t>
            </a:r>
          </a:p>
        </p:txBody>
      </p:sp>
      <p:sp>
        <p:nvSpPr>
          <p:cNvPr id="15155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wahuwa hayyun la yamut</a:t>
            </a:r>
          </a:p>
        </p:txBody>
      </p:sp>
      <p:sp>
        <p:nvSpPr>
          <p:cNvPr id="151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515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بِيَدِهِ </a:t>
            </a:r>
            <a:r>
              <a:rPr lang="ar-SA" sz="8000" kern="1200" dirty="0">
                <a:latin typeface="Arabic Typesetting" panose="03020402040406030203" pitchFamily="66" charset="-78"/>
                <a:ea typeface="+mn-ea"/>
                <a:cs typeface="Arabic Typesetting" panose="03020402040406030203" pitchFamily="66" charset="-78"/>
              </a:rPr>
              <a:t>الْخَيْرُ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in His hands is all the good,</a:t>
            </a:r>
          </a:p>
        </p:txBody>
      </p:sp>
      <p:sp>
        <p:nvSpPr>
          <p:cNvPr id="15258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biyadihil-khayr</a:t>
            </a:r>
          </a:p>
        </p:txBody>
      </p:sp>
      <p:sp>
        <p:nvSpPr>
          <p:cNvPr id="152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525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وَهُوَ عَلَى كُلِّ </a:t>
            </a:r>
            <a:r>
              <a:rPr lang="ar-SA" sz="8000" kern="1200" dirty="0" smtClean="0">
                <a:latin typeface="Arabic Typesetting" panose="03020402040406030203" pitchFamily="66" charset="-78"/>
                <a:ea typeface="+mn-ea"/>
                <a:cs typeface="Arabic Typesetting" panose="03020402040406030203" pitchFamily="66" charset="-78"/>
              </a:rPr>
              <a:t>شَيْءٍ </a:t>
            </a:r>
            <a:r>
              <a:rPr lang="ar-SA" sz="8000" kern="1200" dirty="0">
                <a:latin typeface="Arabic Typesetting" panose="03020402040406030203" pitchFamily="66" charset="-78"/>
                <a:ea typeface="+mn-ea"/>
                <a:cs typeface="Arabic Typesetting" panose="03020402040406030203" pitchFamily="66" charset="-78"/>
              </a:rPr>
              <a:t>قَدِيرٌ.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He is able to do all things.</a:t>
            </a:r>
          </a:p>
        </p:txBody>
      </p:sp>
      <p:sp>
        <p:nvSpPr>
          <p:cNvPr id="15360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wahuwa ‘ala kulli shay`in qadir</a:t>
            </a:r>
          </a:p>
        </p:txBody>
      </p:sp>
      <p:sp>
        <p:nvSpPr>
          <p:cNvPr id="153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536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8862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صَلِّ عَلَى مُحَمَّدٍ عَبْدِكَ وَرَسُولِكَ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4953000"/>
            <a:ext cx="8686800" cy="1752600"/>
          </a:xfrm>
          <a:extLst/>
        </p:spPr>
        <p:txBody>
          <a:bodyPr/>
          <a:lstStyle/>
          <a:p>
            <a:pPr marL="342900" indent="-342900" eaLnBrk="1" hangingPunct="1">
              <a:defRPr/>
            </a:pPr>
            <a:r>
              <a:rPr lang="en-US" b="1" kern="1200" dirty="0">
                <a:ea typeface="MS Mincho" pitchFamily="49" charset="-128"/>
              </a:rPr>
              <a:t>O Allāh: (please do) send blessings on Muhammad, Your servant and Messenger,</a:t>
            </a:r>
          </a:p>
        </p:txBody>
      </p:sp>
      <p:sp>
        <p:nvSpPr>
          <p:cNvPr id="154628" name="Subtitle 4"/>
          <p:cNvSpPr txBox="1">
            <a:spLocks/>
          </p:cNvSpPr>
          <p:nvPr/>
        </p:nvSpPr>
        <p:spPr bwMode="auto">
          <a:xfrm>
            <a:off x="0" y="6172200"/>
            <a:ext cx="922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salli ‘ala muhammadin ‘abdika warasulik</a:t>
            </a:r>
          </a:p>
        </p:txBody>
      </p:sp>
      <p:sp>
        <p:nvSpPr>
          <p:cNvPr id="154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546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pic>
        <p:nvPicPr>
          <p:cNvPr id="15463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638"/>
            <a:ext cx="5292725" cy="401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وَأَجِبْ يَا رَحِيمُ </a:t>
            </a:r>
            <a:r>
              <a:rPr lang="ar-SA" sz="8000" kern="1200" dirty="0">
                <a:latin typeface="Arabic Typesetting" panose="03020402040406030203" pitchFamily="66" charset="-78"/>
                <a:ea typeface="+mn-ea"/>
                <a:cs typeface="Arabic Typesetting" panose="03020402040406030203" pitchFamily="66" charset="-78"/>
              </a:rPr>
              <a:t>دَعْوَتِي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please reply my prayer; O the All-merciful.</a:t>
            </a:r>
          </a:p>
        </p:txBody>
      </p:sp>
      <p:sp>
        <p:nvSpPr>
          <p:cNvPr id="4506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ajib ya rahimu da’wati</a:t>
            </a:r>
          </a:p>
        </p:txBody>
      </p:sp>
      <p:sp>
        <p:nvSpPr>
          <p:cNvPr id="45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450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8862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وَأَمِينِكَ وَصَفِيِّكَ وَحَبِيبِكَ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5105400"/>
            <a:ext cx="8686800" cy="1752600"/>
          </a:xfrm>
          <a:extLst/>
        </p:spPr>
        <p:txBody>
          <a:bodyPr/>
          <a:lstStyle/>
          <a:p>
            <a:pPr marL="342900" indent="-342900" eaLnBrk="1" hangingPunct="1">
              <a:defRPr/>
            </a:pPr>
            <a:r>
              <a:rPr lang="en-US" b="1" kern="1200" dirty="0">
                <a:ea typeface="MS Mincho" pitchFamily="49" charset="-128"/>
              </a:rPr>
              <a:t>And Your confidant, friend, and beloved intimate,</a:t>
            </a:r>
          </a:p>
        </p:txBody>
      </p:sp>
      <p:sp>
        <p:nvSpPr>
          <p:cNvPr id="155652" name="Subtitle 4"/>
          <p:cNvSpPr txBox="1">
            <a:spLocks/>
          </p:cNvSpPr>
          <p:nvPr/>
        </p:nvSpPr>
        <p:spPr bwMode="auto">
          <a:xfrm>
            <a:off x="304800" y="6172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wa-aminika wasafiyyika wahabibik</a:t>
            </a:r>
          </a:p>
        </p:txBody>
      </p:sp>
      <p:sp>
        <p:nvSpPr>
          <p:cNvPr id="155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556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pic>
        <p:nvPicPr>
          <p:cNvPr id="155655" name="Picture 6" descr="http://thumbs.dreamstime.com/x/one-doors-masjid-nabawi-medina-saudi-142870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04800"/>
            <a:ext cx="27813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وَخِيَرَتِكَ مِنْ </a:t>
            </a:r>
            <a:r>
              <a:rPr lang="ar-SA" sz="8000" kern="1200" dirty="0">
                <a:latin typeface="Arabic Typesetting" panose="03020402040406030203" pitchFamily="66" charset="-78"/>
                <a:ea typeface="+mn-ea"/>
                <a:cs typeface="Arabic Typesetting" panose="03020402040406030203" pitchFamily="66" charset="-78"/>
              </a:rPr>
              <a:t>خَلْقِكَ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the choicest of Your created beings,</a:t>
            </a:r>
          </a:p>
        </p:txBody>
      </p:sp>
      <p:sp>
        <p:nvSpPr>
          <p:cNvPr id="15667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wakhiyaratika min khalqik</a:t>
            </a:r>
          </a:p>
        </p:txBody>
      </p:sp>
      <p:sp>
        <p:nvSpPr>
          <p:cNvPr id="156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566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وَحَافِظِ </a:t>
            </a:r>
            <a:r>
              <a:rPr lang="ar-SA" sz="8000" kern="1200" dirty="0">
                <a:latin typeface="Arabic Typesetting" panose="03020402040406030203" pitchFamily="66" charset="-78"/>
                <a:ea typeface="+mn-ea"/>
                <a:cs typeface="Arabic Typesetting" panose="03020402040406030203" pitchFamily="66" charset="-78"/>
              </a:rPr>
              <a:t>سِرِّكَ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the bearer of Your sacraments,</a:t>
            </a:r>
          </a:p>
        </p:txBody>
      </p:sp>
      <p:sp>
        <p:nvSpPr>
          <p:cNvPr id="15770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wahafizi sirrik</a:t>
            </a:r>
          </a:p>
        </p:txBody>
      </p:sp>
      <p:sp>
        <p:nvSpPr>
          <p:cNvPr id="157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577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4016375"/>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وَمُبَلِّغِ رِسَالاتِكَ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5334000"/>
            <a:ext cx="8686800" cy="1752600"/>
          </a:xfrm>
          <a:extLst/>
        </p:spPr>
        <p:txBody>
          <a:bodyPr/>
          <a:lstStyle/>
          <a:p>
            <a:pPr marL="342900" indent="-342900" eaLnBrk="1" hangingPunct="1">
              <a:defRPr/>
            </a:pPr>
            <a:r>
              <a:rPr lang="en-US" b="1" kern="1200" dirty="0">
                <a:ea typeface="MS Mincho" pitchFamily="49" charset="-128"/>
              </a:rPr>
              <a:t>And the quotient of Your Messengers,</a:t>
            </a:r>
          </a:p>
        </p:txBody>
      </p:sp>
      <p:sp>
        <p:nvSpPr>
          <p:cNvPr id="158724" name="Subtitle 4"/>
          <p:cNvSpPr txBox="1">
            <a:spLocks/>
          </p:cNvSpPr>
          <p:nvPr/>
        </p:nvSpPr>
        <p:spPr bwMode="auto">
          <a:xfrm>
            <a:off x="304800" y="6172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wamuballighi risalatik</a:t>
            </a:r>
          </a:p>
        </p:txBody>
      </p:sp>
      <p:sp>
        <p:nvSpPr>
          <p:cNvPr id="158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587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pic>
        <p:nvPicPr>
          <p:cNvPr id="158727" name="Picture 2" descr="http://abdurrahman.org/sites/best-islamic-images/wp-content/uploads/2012/11/rawd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470525"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59747"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pic>
        <p:nvPicPr>
          <p:cNvPr id="159748" name="Picture 2" descr="https://encrypted-tbn0.gstatic.com/images?q=tbn:ANd9GcQABE4XN6k7j4u8-EgQSBzfRqAgTzMcs0y33f9-Hu2LOunWyO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0"/>
            <a:ext cx="56308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txBox="1">
            <a:spLocks/>
          </p:cNvSpPr>
          <p:nvPr/>
        </p:nvSpPr>
        <p:spPr bwMode="auto">
          <a:xfrm>
            <a:off x="228600" y="38100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أَفْضَلَ وَأَحْسَنَ وَأَجْمَلَ</a:t>
            </a:r>
            <a:endParaRPr lang="en-US" dirty="0"/>
          </a:p>
        </p:txBody>
      </p:sp>
      <p:sp>
        <p:nvSpPr>
          <p:cNvPr id="159750"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With the most superior, the most exquisite, the most handsomer,</a:t>
            </a:r>
          </a:p>
        </p:txBody>
      </p:sp>
      <p:sp>
        <p:nvSpPr>
          <p:cNvPr id="159751"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afdala wa-ahsana wa-ajmal</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60771"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8100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وَأَكْمَلَ وَأَزْكَى وَأَنْمَى</a:t>
            </a:r>
            <a:endParaRPr lang="en-US" dirty="0"/>
          </a:p>
        </p:txBody>
      </p:sp>
      <p:sp>
        <p:nvSpPr>
          <p:cNvPr id="160773"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the most perfect, the most upright, the most prospering,</a:t>
            </a:r>
          </a:p>
        </p:txBody>
      </p:sp>
      <p:sp>
        <p:nvSpPr>
          <p:cNvPr id="160774"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wa-akmala wa-azka wa-anma</a:t>
            </a:r>
          </a:p>
        </p:txBody>
      </p:sp>
      <p:pic>
        <p:nvPicPr>
          <p:cNvPr id="160775" name="Picture 2" descr="http://beyondhajj.files.wordpress.com/2012/05/grav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24033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وَأَطْيَبَ وَأَطْهَرَ وَأَسْنَى</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the most pleasant, the most thoroughly purified, the most sublime;</a:t>
            </a:r>
          </a:p>
        </p:txBody>
      </p:sp>
      <p:sp>
        <p:nvSpPr>
          <p:cNvPr id="16179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wa-atyaba wa-athara wa-asna</a:t>
            </a:r>
          </a:p>
        </p:txBody>
      </p:sp>
      <p:sp>
        <p:nvSpPr>
          <p:cNvPr id="161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617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وَأَكْثَرَ مَا صَلَّيْتَ وَبَارَكْتَ</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The most and the best blessings, advantages,</a:t>
            </a:r>
          </a:p>
        </p:txBody>
      </p:sp>
      <p:sp>
        <p:nvSpPr>
          <p:cNvPr id="16282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wa-akthara ma sallayta wabarakta</a:t>
            </a:r>
          </a:p>
        </p:txBody>
      </p:sp>
      <p:sp>
        <p:nvSpPr>
          <p:cNvPr id="162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628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وَتَرَحَّمْتَ وَتَحَنَّنْتَ</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mercies, affections </a:t>
            </a:r>
          </a:p>
        </p:txBody>
      </p:sp>
      <p:sp>
        <p:nvSpPr>
          <p:cNvPr id="16384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watarahhamta watahannanta</a:t>
            </a:r>
          </a:p>
        </p:txBody>
      </p:sp>
      <p:sp>
        <p:nvSpPr>
          <p:cNvPr id="163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638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وَسَلَّمْتَ عَلَى أَحَدٍ مِنْ عِبَادِكَ وَأَنْبِيَائِكَ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salutations that You have ever made available to anyone of Your servants and Prophets,</a:t>
            </a:r>
          </a:p>
        </p:txBody>
      </p:sp>
      <p:sp>
        <p:nvSpPr>
          <p:cNvPr id="16486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2800" b="1" i="1">
                <a:solidFill>
                  <a:srgbClr val="000066"/>
                </a:solidFill>
                <a:ea typeface="MS Mincho" pitchFamily="49" charset="-128"/>
              </a:rPr>
              <a:t>wasallamta ‘ala ahadin min ‘ibadika wa-anbiya`ik</a:t>
            </a:r>
            <a:endParaRPr lang="fi-FI" sz="2800" b="1" i="1">
              <a:solidFill>
                <a:srgbClr val="000066"/>
              </a:solidFill>
              <a:ea typeface="MS Mincho" pitchFamily="49" charset="-128"/>
            </a:endParaRPr>
          </a:p>
        </p:txBody>
      </p:sp>
      <p:sp>
        <p:nvSpPr>
          <p:cNvPr id="164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648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وَأَقِلْ يَا غَفُورُ </a:t>
            </a:r>
            <a:r>
              <a:rPr lang="ar-SA" sz="8000" kern="1200" dirty="0">
                <a:latin typeface="Arabic Typesetting" panose="03020402040406030203" pitchFamily="66" charset="-78"/>
                <a:ea typeface="+mn-ea"/>
                <a:cs typeface="Arabic Typesetting" panose="03020402040406030203" pitchFamily="66" charset="-78"/>
              </a:rPr>
              <a:t>عَثْرَتِي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please overlook my slips; O the Oft-Forgiving.</a:t>
            </a:r>
          </a:p>
        </p:txBody>
      </p:sp>
      <p:sp>
        <p:nvSpPr>
          <p:cNvPr id="4608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aqil ya ghafuru ‘athrati</a:t>
            </a:r>
          </a:p>
        </p:txBody>
      </p:sp>
      <p:sp>
        <p:nvSpPr>
          <p:cNvPr id="46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460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وَرُسُلِكَ وَصِفْوَتِكَ وَأَهْلِ الْكَرَامَةِ عَلَيْكَ مِنْ خَلْقِكَ.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Messengers and choicest people and those honored by You from among Your created beings.</a:t>
            </a:r>
          </a:p>
        </p:txBody>
      </p:sp>
      <p:sp>
        <p:nvSpPr>
          <p:cNvPr id="16589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warusulika wasafwatika wa-ahlil-karamati ‘alayka min khalqik</a:t>
            </a:r>
          </a:p>
        </p:txBody>
      </p:sp>
      <p:sp>
        <p:nvSpPr>
          <p:cNvPr id="165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658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66915"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12" name="Title 3"/>
          <p:cNvSpPr txBox="1">
            <a:spLocks/>
          </p:cNvSpPr>
          <p:nvPr/>
        </p:nvSpPr>
        <p:spPr bwMode="auto">
          <a:xfrm>
            <a:off x="228600" y="38100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اللّهُمَّ وَصَلِّ عَلَى عَلِيٍّ أَمِيرِ الْمُؤْمِنِينَ</a:t>
            </a:r>
            <a:endParaRPr lang="en-US" dirty="0"/>
          </a:p>
        </p:txBody>
      </p:sp>
      <p:sp>
        <p:nvSpPr>
          <p:cNvPr id="166917"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O Allāh: (please do) send blessings on `Ali, the Commander of the Believers,</a:t>
            </a:r>
          </a:p>
        </p:txBody>
      </p:sp>
      <p:sp>
        <p:nvSpPr>
          <p:cNvPr id="166918"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wasalli ‘ala ‘aliyyin amiril-mu`minin</a:t>
            </a:r>
          </a:p>
        </p:txBody>
      </p:sp>
      <p:pic>
        <p:nvPicPr>
          <p:cNvPr id="166919" name="Picture 3" descr="1-Najaf(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304800"/>
            <a:ext cx="5924550" cy="415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67939"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863975"/>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وَوَصِيِّ رَسُولِ رَبِّ الْعَالَمِينَ </a:t>
            </a:r>
            <a:endParaRPr lang="en-US" dirty="0"/>
          </a:p>
        </p:txBody>
      </p:sp>
      <p:sp>
        <p:nvSpPr>
          <p:cNvPr id="167941"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And the successor of the Messenger of the Lord of the worlds:</a:t>
            </a:r>
          </a:p>
        </p:txBody>
      </p:sp>
      <p:sp>
        <p:nvSpPr>
          <p:cNvPr id="167942"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wawasiyyi rasuli rabbil-‘alamin</a:t>
            </a:r>
          </a:p>
        </p:txBody>
      </p:sp>
      <p:pic>
        <p:nvPicPr>
          <p:cNvPr id="167943" name="Picture 9" descr="http://fc02.deviantart.net/fs70/i/2012/308/7/6/eid_al_ghadeer_by_mahirabatool-d5jxj7l.jpg"/>
          <p:cNvPicPr>
            <a:picLocks noChangeAspect="1" noChangeArrowheads="1"/>
          </p:cNvPicPr>
          <p:nvPr/>
        </p:nvPicPr>
        <p:blipFill>
          <a:blip r:embed="rId2">
            <a:extLst>
              <a:ext uri="{28A0092B-C50C-407E-A947-70E740481C1C}">
                <a14:useLocalDpi xmlns:a14="http://schemas.microsoft.com/office/drawing/2010/main" val="0"/>
              </a:ext>
            </a:extLst>
          </a:blip>
          <a:srcRect b="11703"/>
          <a:stretch>
            <a:fillRect/>
          </a:stretch>
        </p:blipFill>
        <p:spPr bwMode="auto">
          <a:xfrm>
            <a:off x="1655763" y="-76200"/>
            <a:ext cx="6040437"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68963"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8100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عَبْدِكَ وَوَلِيِّكَ وَأَخِي رَسُولِكَ</a:t>
            </a:r>
            <a:endParaRPr lang="en-US" dirty="0"/>
          </a:p>
        </p:txBody>
      </p:sp>
      <p:sp>
        <p:nvSpPr>
          <p:cNvPr id="168965"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Your servant, Your beloved representative, and the brother of Your Messenger,</a:t>
            </a:r>
          </a:p>
        </p:txBody>
      </p:sp>
      <p:sp>
        <p:nvSpPr>
          <p:cNvPr id="168966"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‘abdika wawaliyyika wa-akhi rasulik</a:t>
            </a:r>
          </a:p>
        </p:txBody>
      </p:sp>
      <p:pic>
        <p:nvPicPr>
          <p:cNvPr id="168967" name="Picture 9" descr="http://fc01.deviantart.net/fs70/i/2011/316/c/7/ghadeer_2011_by_dea_pride-d4fu2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76200"/>
            <a:ext cx="70485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وَحُجَّتِكَ عَلَى </a:t>
            </a:r>
            <a:r>
              <a:rPr lang="ar-SA" sz="8000" kern="1200" dirty="0">
                <a:latin typeface="Arabic Typesetting" panose="03020402040406030203" pitchFamily="66" charset="-78"/>
                <a:ea typeface="+mn-ea"/>
                <a:cs typeface="Arabic Typesetting" panose="03020402040406030203" pitchFamily="66" charset="-78"/>
              </a:rPr>
              <a:t>خَلْقِكَ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Your decisive argument over the mankind,</a:t>
            </a:r>
          </a:p>
        </p:txBody>
      </p:sp>
      <p:sp>
        <p:nvSpPr>
          <p:cNvPr id="16998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wahujjatika ‘ala khalqik</a:t>
            </a:r>
          </a:p>
        </p:txBody>
      </p:sp>
      <p:sp>
        <p:nvSpPr>
          <p:cNvPr id="169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699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وَآيَتِكَ </a:t>
            </a:r>
            <a:r>
              <a:rPr lang="ar-SA" sz="8000" kern="1200" dirty="0">
                <a:latin typeface="Arabic Typesetting" panose="03020402040406030203" pitchFamily="66" charset="-78"/>
                <a:ea typeface="+mn-ea"/>
                <a:cs typeface="Arabic Typesetting" panose="03020402040406030203" pitchFamily="66" charset="-78"/>
              </a:rPr>
              <a:t>الْكُبْرَى</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Your most important sign,</a:t>
            </a:r>
          </a:p>
        </p:txBody>
      </p:sp>
      <p:sp>
        <p:nvSpPr>
          <p:cNvPr id="17101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wa-ayatikal-kubra</a:t>
            </a:r>
          </a:p>
        </p:txBody>
      </p:sp>
      <p:sp>
        <p:nvSpPr>
          <p:cNvPr id="171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710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وَالنَّبَأَ </a:t>
            </a:r>
            <a:r>
              <a:rPr lang="ar-SA" sz="8000" kern="1200" dirty="0">
                <a:latin typeface="Arabic Typesetting" panose="03020402040406030203" pitchFamily="66" charset="-78"/>
                <a:ea typeface="+mn-ea"/>
                <a:cs typeface="Arabic Typesetting" panose="03020402040406030203" pitchFamily="66" charset="-78"/>
              </a:rPr>
              <a:t>الْعَظِيمِ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the great news (from You).</a:t>
            </a:r>
          </a:p>
        </p:txBody>
      </p:sp>
      <p:sp>
        <p:nvSpPr>
          <p:cNvPr id="17203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wan-naba`il-‘azim</a:t>
            </a:r>
          </a:p>
        </p:txBody>
      </p:sp>
      <p:sp>
        <p:nvSpPr>
          <p:cNvPr id="172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720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وَصَلِّ عَلَى الصِّدِّيقَةِ الطَّاهِرَةِ</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(please do) send blessings on the truthful, pure Lady,</a:t>
            </a:r>
          </a:p>
        </p:txBody>
      </p:sp>
      <p:sp>
        <p:nvSpPr>
          <p:cNvPr id="17306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wasalli ‘alas-siddiqatit-tahirah</a:t>
            </a:r>
          </a:p>
        </p:txBody>
      </p:sp>
      <p:sp>
        <p:nvSpPr>
          <p:cNvPr id="173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730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74083"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940175"/>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فَاطِمَةَ سَيِّدَةِ نِسَاءِ الْعَالَمِينَ</a:t>
            </a:r>
            <a:endParaRPr lang="en-US" dirty="0"/>
          </a:p>
        </p:txBody>
      </p:sp>
      <p:sp>
        <p:nvSpPr>
          <p:cNvPr id="174085"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Fatimah: the Doyenne of the women of the world.</a:t>
            </a:r>
          </a:p>
        </p:txBody>
      </p:sp>
      <p:sp>
        <p:nvSpPr>
          <p:cNvPr id="174086"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fatimata sayyidati nisa`il-‘alamin</a:t>
            </a:r>
          </a:p>
        </p:txBody>
      </p:sp>
      <p:pic>
        <p:nvPicPr>
          <p:cNvPr id="1740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6988"/>
            <a:ext cx="5472112" cy="3990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وَصَلِّ عَلَى سِبْطَيِ </a:t>
            </a:r>
            <a:r>
              <a:rPr lang="ar-SA" sz="8000" kern="1200" dirty="0">
                <a:latin typeface="Arabic Typesetting" panose="03020402040406030203" pitchFamily="66" charset="-78"/>
                <a:ea typeface="+mn-ea"/>
                <a:cs typeface="Arabic Typesetting" panose="03020402040406030203" pitchFamily="66" charset="-78"/>
              </a:rPr>
              <a:t>الرَّحْمَةِ</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(please do) send blessings on the sons of ‘the mercy to the worlds’</a:t>
            </a:r>
          </a:p>
        </p:txBody>
      </p:sp>
      <p:sp>
        <p:nvSpPr>
          <p:cNvPr id="17510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wasalli ‘ala sibtayir-rahmah</a:t>
            </a:r>
          </a:p>
        </p:txBody>
      </p:sp>
      <p:sp>
        <p:nvSpPr>
          <p:cNvPr id="175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751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فَكَمْ يَا إلهِي مِنْ كُرْبَةٍ قَدْ </a:t>
            </a:r>
            <a:r>
              <a:rPr lang="ar-SA" sz="8000" kern="1200" dirty="0">
                <a:latin typeface="Arabic Typesetting" panose="03020402040406030203" pitchFamily="66" charset="-78"/>
                <a:ea typeface="+mn-ea"/>
                <a:cs typeface="Arabic Typesetting" panose="03020402040406030203" pitchFamily="66" charset="-78"/>
              </a:rPr>
              <a:t>فَرَّجْتَهَا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You, O my God, have relieved so many of my </a:t>
            </a:r>
            <a:r>
              <a:rPr lang="en-US" b="1" kern="1200" dirty="0" smtClean="0">
                <a:ea typeface="MS Mincho" pitchFamily="49" charset="-128"/>
              </a:rPr>
              <a:t>grief's,</a:t>
            </a:r>
            <a:endParaRPr lang="en-US" b="1" kern="1200" dirty="0">
              <a:ea typeface="MS Mincho" pitchFamily="49" charset="-128"/>
            </a:endParaRPr>
          </a:p>
        </p:txBody>
      </p:sp>
      <p:sp>
        <p:nvSpPr>
          <p:cNvPr id="4710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fakam ya ilahi min kurbatin qad farrajtaha</a:t>
            </a:r>
          </a:p>
        </p:txBody>
      </p:sp>
      <p:sp>
        <p:nvSpPr>
          <p:cNvPr id="47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471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وَإمَامَيِ الْهُدَى</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the two leaders of true guidance,</a:t>
            </a:r>
          </a:p>
        </p:txBody>
      </p:sp>
      <p:sp>
        <p:nvSpPr>
          <p:cNvPr id="17613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wa-imamayil-huda</a:t>
            </a:r>
          </a:p>
        </p:txBody>
      </p:sp>
      <p:sp>
        <p:nvSpPr>
          <p:cNvPr id="176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761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77155"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581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الْحَسَنِ وَالْحُسَيْنِ</a:t>
            </a:r>
            <a:endParaRPr lang="en-US" dirty="0"/>
          </a:p>
        </p:txBody>
      </p:sp>
      <p:sp>
        <p:nvSpPr>
          <p:cNvPr id="177157"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Al-Hasan and al-Husayn,</a:t>
            </a:r>
          </a:p>
        </p:txBody>
      </p:sp>
      <p:sp>
        <p:nvSpPr>
          <p:cNvPr id="177158"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al-hasani wal-husayn</a:t>
            </a:r>
          </a:p>
        </p:txBody>
      </p:sp>
      <p:pic>
        <p:nvPicPr>
          <p:cNvPr id="1771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513" y="306388"/>
            <a:ext cx="52070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4167188"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سَيِّدَيْ شَبَابِ أَهْلِ </a:t>
            </a:r>
            <a:r>
              <a:rPr lang="ar-SA" sz="8000" kern="1200" dirty="0">
                <a:latin typeface="Arabic Typesetting" panose="03020402040406030203" pitchFamily="66" charset="-78"/>
                <a:ea typeface="+mn-ea"/>
                <a:cs typeface="Arabic Typesetting" panose="03020402040406030203" pitchFamily="66" charset="-78"/>
              </a:rPr>
              <a:t>الْجَنَّةِ</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the two Chiefs of the dwellers of Paradise.</a:t>
            </a:r>
          </a:p>
        </p:txBody>
      </p:sp>
      <p:sp>
        <p:nvSpPr>
          <p:cNvPr id="17818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sayyiday shababi ahlil-jannah</a:t>
            </a:r>
          </a:p>
        </p:txBody>
      </p:sp>
      <p:sp>
        <p:nvSpPr>
          <p:cNvPr id="178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781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وَصَلِّ عَلَى أَئِمَّةِ الْمُسْلِمِينَ: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(please do) send blessings on the leaders of the Muslims,</a:t>
            </a:r>
          </a:p>
        </p:txBody>
      </p:sp>
      <p:sp>
        <p:nvSpPr>
          <p:cNvPr id="17920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wasalli ‘ala a`immatil-muslimin</a:t>
            </a:r>
          </a:p>
        </p:txBody>
      </p:sp>
      <p:sp>
        <p:nvSpPr>
          <p:cNvPr id="179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792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80227"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711575"/>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عَلِيِّ بْنِ الْحُسَيْنِ</a:t>
            </a:r>
            <a:endParaRPr lang="en-US" dirty="0"/>
          </a:p>
        </p:txBody>
      </p:sp>
      <p:sp>
        <p:nvSpPr>
          <p:cNvPr id="180229"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`Ali bin al-Husayn,</a:t>
            </a:r>
          </a:p>
        </p:txBody>
      </p:sp>
      <p:sp>
        <p:nvSpPr>
          <p:cNvPr id="180230"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‘aliyyibnil-husayn</a:t>
            </a:r>
          </a:p>
        </p:txBody>
      </p:sp>
      <p:pic>
        <p:nvPicPr>
          <p:cNvPr id="180231" name="Picture 3" descr="1-Madina(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735013"/>
            <a:ext cx="4968875"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81251"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581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وَمُحَمَّدِ بْنِ عَلِيٍّ</a:t>
            </a:r>
            <a:endParaRPr lang="en-US" dirty="0"/>
          </a:p>
        </p:txBody>
      </p:sp>
      <p:sp>
        <p:nvSpPr>
          <p:cNvPr id="181253"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Muhammad bin `Ali,</a:t>
            </a:r>
          </a:p>
        </p:txBody>
      </p:sp>
      <p:sp>
        <p:nvSpPr>
          <p:cNvPr id="181254"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muhammadibni ‘aliyy</a:t>
            </a:r>
          </a:p>
        </p:txBody>
      </p:sp>
      <p:pic>
        <p:nvPicPr>
          <p:cNvPr id="181255" name="Picture 3"/>
          <p:cNvPicPr>
            <a:picLocks noChangeAspect="1" noChangeArrowheads="1"/>
          </p:cNvPicPr>
          <p:nvPr/>
        </p:nvPicPr>
        <p:blipFill>
          <a:blip r:embed="rId2">
            <a:extLst>
              <a:ext uri="{28A0092B-C50C-407E-A947-70E740481C1C}">
                <a14:useLocalDpi xmlns:a14="http://schemas.microsoft.com/office/drawing/2010/main" val="0"/>
              </a:ext>
            </a:extLst>
          </a:blip>
          <a:srcRect t="2316" b="4155"/>
          <a:stretch>
            <a:fillRect/>
          </a:stretch>
        </p:blipFill>
        <p:spPr bwMode="auto">
          <a:xfrm>
            <a:off x="1331913" y="-304800"/>
            <a:ext cx="64960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82275"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581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وَجَعْفَرِ بْنِ مُحَمَّدٍ</a:t>
            </a:r>
            <a:endParaRPr lang="en-US" dirty="0"/>
          </a:p>
        </p:txBody>
      </p:sp>
      <p:sp>
        <p:nvSpPr>
          <p:cNvPr id="182277"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Ja`far bin Muhammad,</a:t>
            </a:r>
          </a:p>
        </p:txBody>
      </p:sp>
      <p:sp>
        <p:nvSpPr>
          <p:cNvPr id="182278"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ja’faribni muhammad</a:t>
            </a:r>
          </a:p>
        </p:txBody>
      </p:sp>
      <p:pic>
        <p:nvPicPr>
          <p:cNvPr id="1822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3950" y="-381000"/>
            <a:ext cx="446405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83299"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581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وَمُوسَى بْنِ جَعْفَرٍ</a:t>
            </a:r>
            <a:endParaRPr lang="en-US" dirty="0"/>
          </a:p>
        </p:txBody>
      </p:sp>
      <p:sp>
        <p:nvSpPr>
          <p:cNvPr id="183301"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Musa bin Ja`far,</a:t>
            </a:r>
          </a:p>
        </p:txBody>
      </p:sp>
      <p:sp>
        <p:nvSpPr>
          <p:cNvPr id="183302"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musabni ja’far</a:t>
            </a:r>
          </a:p>
        </p:txBody>
      </p:sp>
      <p:pic>
        <p:nvPicPr>
          <p:cNvPr id="18330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4895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84323"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581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وَعَلِيِّ بْنِ مُوسَى</a:t>
            </a:r>
            <a:endParaRPr lang="en-US" dirty="0"/>
          </a:p>
        </p:txBody>
      </p:sp>
      <p:sp>
        <p:nvSpPr>
          <p:cNvPr id="184325"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`Ali bin Musa,</a:t>
            </a:r>
          </a:p>
        </p:txBody>
      </p:sp>
      <p:sp>
        <p:nvSpPr>
          <p:cNvPr id="184326"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’aliyyibni musa</a:t>
            </a:r>
          </a:p>
        </p:txBody>
      </p:sp>
      <p:pic>
        <p:nvPicPr>
          <p:cNvPr id="1843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442325"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85347"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581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وَمُحَمَّدِ بْنِ عَلِيٍّ</a:t>
            </a:r>
            <a:endParaRPr lang="en-US" dirty="0"/>
          </a:p>
        </p:txBody>
      </p:sp>
      <p:sp>
        <p:nvSpPr>
          <p:cNvPr id="185349"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Muhammad bin `Ali,</a:t>
            </a:r>
          </a:p>
        </p:txBody>
      </p:sp>
      <p:sp>
        <p:nvSpPr>
          <p:cNvPr id="185350"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wamuhammadibni ‘aliyy</a:t>
            </a:r>
          </a:p>
        </p:txBody>
      </p:sp>
      <p:pic>
        <p:nvPicPr>
          <p:cNvPr id="185351" name="Picture 2" descr="http://www.duas.org/kaz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52400"/>
            <a:ext cx="57150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وَهُمُومٍ قَدْ </a:t>
            </a:r>
            <a:r>
              <a:rPr lang="ar-SA" sz="8000" kern="1200" dirty="0">
                <a:latin typeface="Arabic Typesetting" panose="03020402040406030203" pitchFamily="66" charset="-78"/>
                <a:ea typeface="+mn-ea"/>
                <a:cs typeface="Arabic Typesetting" panose="03020402040406030203" pitchFamily="66" charset="-78"/>
              </a:rPr>
              <a:t>كَشَفْتَهَا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have dispelled so many of my sorrows</a:t>
            </a:r>
          </a:p>
        </p:txBody>
      </p:sp>
      <p:sp>
        <p:nvSpPr>
          <p:cNvPr id="4813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wahumumin qad kashaftaha</a:t>
            </a:r>
          </a:p>
        </p:txBody>
      </p:sp>
      <p:sp>
        <p:nvSpPr>
          <p:cNvPr id="48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481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86371"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581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وَعَلِيِّ بْنِ مُحَمَّدٍ</a:t>
            </a:r>
            <a:endParaRPr lang="en-US" dirty="0"/>
          </a:p>
        </p:txBody>
      </p:sp>
      <p:sp>
        <p:nvSpPr>
          <p:cNvPr id="186373"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`Ali bin Muhammad,</a:t>
            </a:r>
          </a:p>
        </p:txBody>
      </p:sp>
      <p:sp>
        <p:nvSpPr>
          <p:cNvPr id="186374"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‘aliyyibni muhammad</a:t>
            </a:r>
          </a:p>
        </p:txBody>
      </p:sp>
      <p:pic>
        <p:nvPicPr>
          <p:cNvPr id="186375" name="Picture 2" descr="http://media3.s-nbcnews.com/i/newscms/2014_27/540556/140701-samarra-mosque-345a_1be2fbb8babe1611c2bf1cc7c3bea5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7938"/>
            <a:ext cx="71056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87395"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581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وَالْحَسَنِ بْنِ عَلِيٍّ</a:t>
            </a:r>
            <a:endParaRPr lang="en-US" dirty="0"/>
          </a:p>
        </p:txBody>
      </p:sp>
      <p:sp>
        <p:nvSpPr>
          <p:cNvPr id="187397"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Al-Hasan bin `Ali,</a:t>
            </a:r>
          </a:p>
        </p:txBody>
      </p:sp>
      <p:sp>
        <p:nvSpPr>
          <p:cNvPr id="187398"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wal-hasanibni ‘aliyy</a:t>
            </a:r>
          </a:p>
        </p:txBody>
      </p:sp>
      <p:pic>
        <p:nvPicPr>
          <p:cNvPr id="187399" name="Picture 2" descr="http://kashmirobserver.net/sites/default/files/newsfiles/photos/2014/07/a2-10004527-1404577941-1537009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6083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88419"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711575"/>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وَالْخَلَفِ الْهَادِي الْمَهْدِيِّ</a:t>
            </a:r>
            <a:endParaRPr lang="en-US" dirty="0"/>
          </a:p>
        </p:txBody>
      </p:sp>
      <p:sp>
        <p:nvSpPr>
          <p:cNvPr id="188421"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and the successor, the guide, and the rightly guided</a:t>
            </a:r>
          </a:p>
        </p:txBody>
      </p:sp>
      <p:sp>
        <p:nvSpPr>
          <p:cNvPr id="188422"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wal-khalafil-hadil-mahdiyy</a:t>
            </a:r>
          </a:p>
        </p:txBody>
      </p:sp>
      <p:pic>
        <p:nvPicPr>
          <p:cNvPr id="188423" name="Picture 4" descr="http://tv.vehdet.az/images/resim/Ya_Meh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62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حُجَجِكَ عَلَى </a:t>
            </a:r>
            <a:r>
              <a:rPr lang="ar-SA" sz="8000" kern="1200" dirty="0">
                <a:latin typeface="Arabic Typesetting" panose="03020402040406030203" pitchFamily="66" charset="-78"/>
                <a:ea typeface="+mn-ea"/>
                <a:cs typeface="Arabic Typesetting" panose="03020402040406030203" pitchFamily="66" charset="-78"/>
              </a:rPr>
              <a:t>عِبَادِكَ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(Those Imams are) Your decisive arguments over Your servants,</a:t>
            </a:r>
          </a:p>
        </p:txBody>
      </p:sp>
      <p:sp>
        <p:nvSpPr>
          <p:cNvPr id="18944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hujajika ‘ala ‘ibadik</a:t>
            </a:r>
          </a:p>
        </p:txBody>
      </p:sp>
      <p:sp>
        <p:nvSpPr>
          <p:cNvPr id="189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894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وَأُمَنَائِكَ فِي بِلادِكَ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Your trustworthy confidants in Your lands—</a:t>
            </a:r>
          </a:p>
        </p:txBody>
      </p:sp>
      <p:sp>
        <p:nvSpPr>
          <p:cNvPr id="19046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wa-umana`ika fi biladik</a:t>
            </a:r>
          </a:p>
        </p:txBody>
      </p:sp>
      <p:sp>
        <p:nvSpPr>
          <p:cNvPr id="190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904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صَلاةً كَثِيرَةً دَائِمَةً.</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Blessings that are numerous and non-stop.</a:t>
            </a:r>
          </a:p>
        </p:txBody>
      </p:sp>
      <p:sp>
        <p:nvSpPr>
          <p:cNvPr id="19149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salatan kathiratan da`imah</a:t>
            </a:r>
          </a:p>
        </p:txBody>
      </p:sp>
      <p:sp>
        <p:nvSpPr>
          <p:cNvPr id="191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914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92515"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581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اللّهُمَّ وَصَلِّ عَلَى وَليِّ أَمْرِكَ</a:t>
            </a:r>
            <a:endParaRPr lang="en-US" dirty="0"/>
          </a:p>
        </p:txBody>
      </p:sp>
      <p:sp>
        <p:nvSpPr>
          <p:cNvPr id="192517"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O Allāh: (please do) send blessings on the custodian of Your commandments,</a:t>
            </a:r>
          </a:p>
        </p:txBody>
      </p:sp>
      <p:sp>
        <p:nvSpPr>
          <p:cNvPr id="192518"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wasalli ‘ala waliyyi amrik</a:t>
            </a:r>
          </a:p>
        </p:txBody>
      </p:sp>
      <p:pic>
        <p:nvPicPr>
          <p:cNvPr id="192519" name="Picture 2" descr="http://31.media.tumblr.com/a4aabcc3563225f3fda7de2fa7b37cae/tumblr_mrl5aiuTw81s5flgxo1_12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0"/>
            <a:ext cx="52101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93539"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787775"/>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الْقَائِمِ الْمُؤَمَّلِ</a:t>
            </a:r>
            <a:endParaRPr lang="en-US" dirty="0"/>
          </a:p>
        </p:txBody>
      </p:sp>
      <p:sp>
        <p:nvSpPr>
          <p:cNvPr id="193541"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The vigilant guardian, the reliable patron,</a:t>
            </a:r>
          </a:p>
        </p:txBody>
      </p:sp>
      <p:sp>
        <p:nvSpPr>
          <p:cNvPr id="193542"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al-qa`imil-mu`ammal</a:t>
            </a:r>
          </a:p>
        </p:txBody>
      </p:sp>
      <p:pic>
        <p:nvPicPr>
          <p:cNvPr id="193543" name="Picture 2" descr="http://media-cache-ak0.pinimg.com/236x/a8/94/b0/a894b0d22474d99a2e33022609b36b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0"/>
            <a:ext cx="4656138"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94563"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581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وَالْعَدْلِ الْمُنْتَظَرِ</a:t>
            </a:r>
            <a:endParaRPr lang="en-US" dirty="0"/>
          </a:p>
        </p:txBody>
      </p:sp>
      <p:sp>
        <p:nvSpPr>
          <p:cNvPr id="194565"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And the awaited justice.</a:t>
            </a:r>
          </a:p>
        </p:txBody>
      </p:sp>
      <p:sp>
        <p:nvSpPr>
          <p:cNvPr id="194566"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wal’adlil-muntazar</a:t>
            </a:r>
          </a:p>
        </p:txBody>
      </p:sp>
      <p:pic>
        <p:nvPicPr>
          <p:cNvPr id="194567" name="Picture 4" descr="http://www.islamtimes.org/images/docs/000010/n00010971-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0"/>
            <a:ext cx="357822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95587"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711575"/>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وَحُفَّهُ بِمَلائِكَتِكَ الْمُقَرَّبِينَ</a:t>
            </a:r>
            <a:endParaRPr lang="en-US" dirty="0"/>
          </a:p>
        </p:txBody>
      </p:sp>
      <p:sp>
        <p:nvSpPr>
          <p:cNvPr id="195589"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And (please) surround him with Your favorite Angels,</a:t>
            </a:r>
          </a:p>
        </p:txBody>
      </p:sp>
      <p:sp>
        <p:nvSpPr>
          <p:cNvPr id="195590"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wahuffahu bimala`ikatikal-muqarrabin</a:t>
            </a:r>
          </a:p>
        </p:txBody>
      </p:sp>
      <p:pic>
        <p:nvPicPr>
          <p:cNvPr id="19559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025" y="-152400"/>
            <a:ext cx="3889375"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وَعَثْرَةٍ قَدْ </a:t>
            </a:r>
            <a:r>
              <a:rPr lang="ar-SA" sz="8000" kern="1200" dirty="0">
                <a:latin typeface="Arabic Typesetting" panose="03020402040406030203" pitchFamily="66" charset="-78"/>
                <a:ea typeface="+mn-ea"/>
                <a:cs typeface="Arabic Typesetting" panose="03020402040406030203" pitchFamily="66" charset="-78"/>
              </a:rPr>
              <a:t>أَقَلْتَهَا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have overlooked so many of my slips,</a:t>
            </a:r>
          </a:p>
        </p:txBody>
      </p:sp>
      <p:sp>
        <p:nvSpPr>
          <p:cNvPr id="4915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‘athratin qad aqaltaha</a:t>
            </a:r>
          </a:p>
        </p:txBody>
      </p:sp>
      <p:sp>
        <p:nvSpPr>
          <p:cNvPr id="49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491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96611"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711575"/>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وَأَيِّدْهُ بِرُوحِ الْقُدُسِ</a:t>
            </a:r>
            <a:endParaRPr lang="en-US" dirty="0"/>
          </a:p>
        </p:txBody>
      </p:sp>
      <p:sp>
        <p:nvSpPr>
          <p:cNvPr id="196613"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And assist him with the Holy Spirit.</a:t>
            </a:r>
          </a:p>
        </p:txBody>
      </p:sp>
      <p:sp>
        <p:nvSpPr>
          <p:cNvPr id="196614"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wa-ayyid-hu biruhil-qudus</a:t>
            </a:r>
          </a:p>
        </p:txBody>
      </p:sp>
      <p:pic>
        <p:nvPicPr>
          <p:cNvPr id="1966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025" y="-152400"/>
            <a:ext cx="3889375"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97635"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
        <p:nvSpPr>
          <p:cNvPr id="9" name="Title 3"/>
          <p:cNvSpPr txBox="1">
            <a:spLocks/>
          </p:cNvSpPr>
          <p:nvPr/>
        </p:nvSpPr>
        <p:spPr bwMode="auto">
          <a:xfrm>
            <a:off x="228600" y="3635375"/>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algn="ctr" rtl="1" eaLnBrk="1" hangingPunct="1">
              <a:lnSpc>
                <a:spcPts val="7500"/>
              </a:lnSpc>
              <a:defRPr sz="8000">
                <a:solidFill>
                  <a:srgbClr val="000066"/>
                </a:solidFill>
                <a:latin typeface="Arabic Typesetting" panose="03020402040406030203" pitchFamily="66" charset="-78"/>
                <a:cs typeface="Arabic Typesetting" panose="03020402040406030203" pitchFamily="66" charset="-78"/>
              </a:defRPr>
            </a:lvl1pPr>
            <a:lvl2pPr algn="ctr" eaLnBrk="0" hangingPunct="0">
              <a:defRPr sz="4400">
                <a:solidFill>
                  <a:srgbClr val="000066"/>
                </a:solidFill>
              </a:defRPr>
            </a:lvl2pPr>
            <a:lvl3pPr algn="ctr" eaLnBrk="0" hangingPunct="0">
              <a:defRPr sz="4400">
                <a:solidFill>
                  <a:srgbClr val="000066"/>
                </a:solidFill>
              </a:defRPr>
            </a:lvl3pPr>
            <a:lvl4pPr algn="ctr" eaLnBrk="0" hangingPunct="0">
              <a:defRPr sz="4400">
                <a:solidFill>
                  <a:srgbClr val="000066"/>
                </a:solidFill>
              </a:defRPr>
            </a:lvl4pPr>
            <a:lvl5pPr algn="ctr" eaLnBrk="0" hangingPunct="0">
              <a:defRPr sz="4400">
                <a:solidFill>
                  <a:srgbClr val="000066"/>
                </a:solidFill>
              </a:defRPr>
            </a:lvl5pPr>
            <a:lvl6pPr marL="457200" algn="ctr" fontAlgn="base">
              <a:spcBef>
                <a:spcPct val="0"/>
              </a:spcBef>
              <a:spcAft>
                <a:spcPct val="0"/>
              </a:spcAft>
              <a:defRPr sz="4400">
                <a:solidFill>
                  <a:srgbClr val="000066"/>
                </a:solidFill>
              </a:defRPr>
            </a:lvl6pPr>
            <a:lvl7pPr marL="914400" algn="ctr" fontAlgn="base">
              <a:spcBef>
                <a:spcPct val="0"/>
              </a:spcBef>
              <a:spcAft>
                <a:spcPct val="0"/>
              </a:spcAft>
              <a:defRPr sz="4400">
                <a:solidFill>
                  <a:srgbClr val="000066"/>
                </a:solidFill>
              </a:defRPr>
            </a:lvl7pPr>
            <a:lvl8pPr marL="1371600" algn="ctr" fontAlgn="base">
              <a:spcBef>
                <a:spcPct val="0"/>
              </a:spcBef>
              <a:spcAft>
                <a:spcPct val="0"/>
              </a:spcAft>
              <a:defRPr sz="4400">
                <a:solidFill>
                  <a:srgbClr val="000066"/>
                </a:solidFill>
              </a:defRPr>
            </a:lvl8pPr>
            <a:lvl9pPr marL="1828800" algn="ctr" fontAlgn="base">
              <a:spcBef>
                <a:spcPct val="0"/>
              </a:spcBef>
              <a:spcAft>
                <a:spcPct val="0"/>
              </a:spcAft>
              <a:defRPr sz="4400">
                <a:solidFill>
                  <a:srgbClr val="000066"/>
                </a:solidFill>
              </a:defRPr>
            </a:lvl9pPr>
          </a:lstStyle>
          <a:p>
            <a:r>
              <a:rPr lang="ar-SA" dirty="0"/>
              <a:t>يَارَبَّ الْعَالَمِينَ.</a:t>
            </a:r>
            <a:endParaRPr lang="en-US" dirty="0"/>
          </a:p>
        </p:txBody>
      </p:sp>
      <p:sp>
        <p:nvSpPr>
          <p:cNvPr id="197637" name="Subtitle 4"/>
          <p:cNvSpPr txBox="1">
            <a:spLocks/>
          </p:cNvSpPr>
          <p:nvPr/>
        </p:nvSpPr>
        <p:spPr bwMode="auto">
          <a:xfrm>
            <a:off x="228600" y="510540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a:solidFill>
                  <a:srgbClr val="000066"/>
                </a:solidFill>
                <a:ea typeface="MS Mincho" pitchFamily="49" charset="-128"/>
              </a:rPr>
              <a:t>O the Lord of the worlds.</a:t>
            </a:r>
          </a:p>
        </p:txBody>
      </p:sp>
      <p:sp>
        <p:nvSpPr>
          <p:cNvPr id="197638" name="Subtitle 4"/>
          <p:cNvSpPr txBox="1">
            <a:spLocks/>
          </p:cNvSpPr>
          <p:nvPr/>
        </p:nvSpPr>
        <p:spPr bwMode="auto">
          <a:xfrm>
            <a:off x="304800" y="6248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ya rabbal-‘alamin</a:t>
            </a:r>
          </a:p>
        </p:txBody>
      </p:sp>
      <p:pic>
        <p:nvPicPr>
          <p:cNvPr id="197639" name="Picture 2" descr="http://th04.deviantart.net/fs70/PRE/f/2012/039/1/7/imam_mahdi_pbuh_by_ostadreza-d4p1hf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5457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اجْعَلْهُ الدَّاعِيَ إلَى </a:t>
            </a:r>
            <a:r>
              <a:rPr lang="ar-SA" sz="8000" kern="1200" dirty="0">
                <a:latin typeface="Arabic Typesetting" panose="03020402040406030203" pitchFamily="66" charset="-78"/>
                <a:ea typeface="+mn-ea"/>
                <a:cs typeface="Arabic Typesetting" panose="03020402040406030203" pitchFamily="66" charset="-78"/>
              </a:rPr>
              <a:t>كِتَابِكَ </a:t>
            </a:r>
            <a:r>
              <a:rPr lang="ar-SA" sz="8000" kern="1200" dirty="0">
                <a:latin typeface="Arabic Typesetting" panose="03020402040406030203" pitchFamily="66" charset="-78"/>
                <a:ea typeface="+mn-ea"/>
                <a:cs typeface="Arabic Typesetting" panose="03020402040406030203" pitchFamily="66" charset="-78"/>
              </a:rPr>
              <a:t>وَالْقَائِمَ </a:t>
            </a:r>
            <a:r>
              <a:rPr lang="ar-SA" sz="8000" kern="1200" dirty="0">
                <a:latin typeface="Arabic Typesetting" panose="03020402040406030203" pitchFamily="66" charset="-78"/>
                <a:ea typeface="+mn-ea"/>
                <a:cs typeface="Arabic Typesetting" panose="03020402040406030203" pitchFamily="66" charset="-78"/>
              </a:rPr>
              <a:t>بِدِينِكَ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(please) choose him to be the caller to Your Book and the for establisher of Your religion,</a:t>
            </a:r>
          </a:p>
        </p:txBody>
      </p:sp>
      <p:sp>
        <p:nvSpPr>
          <p:cNvPr id="19866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allahummaj-‘alhud-da’iya ila kitabik wal-qa`ima bidinik</a:t>
            </a:r>
          </a:p>
        </p:txBody>
      </p:sp>
      <p:sp>
        <p:nvSpPr>
          <p:cNvPr id="198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986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اسْتَخْلِفْهُ فِي الأَرْضِ كَمَا اسْتَخْلَفْتَ الَّذِينَ مِنْ </a:t>
            </a:r>
            <a:r>
              <a:rPr lang="ar-SA" sz="8000" kern="1200" dirty="0">
                <a:latin typeface="Arabic Typesetting" panose="03020402040406030203" pitchFamily="66" charset="-78"/>
                <a:ea typeface="+mn-ea"/>
                <a:cs typeface="Arabic Typesetting" panose="03020402040406030203" pitchFamily="66" charset="-78"/>
              </a:rPr>
              <a:t>قَبْلِهِ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make him succeed in the earth as You caused those who were before him to succeed,</a:t>
            </a:r>
          </a:p>
        </p:txBody>
      </p:sp>
      <p:sp>
        <p:nvSpPr>
          <p:cNvPr id="19968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istakhlifhu fil-ardi kamas-takhlaftal-ladhina min qablih</a:t>
            </a:r>
          </a:p>
        </p:txBody>
      </p:sp>
      <p:sp>
        <p:nvSpPr>
          <p:cNvPr id="199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996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مَكِّنْ لَهُ دِينَهُ الَّذِي ارْتَضَيْتَهُ </a:t>
            </a:r>
            <a:r>
              <a:rPr lang="ar-SA" sz="8000" kern="1200" dirty="0">
                <a:latin typeface="Arabic Typesetting" panose="03020402040406030203" pitchFamily="66" charset="-78"/>
                <a:ea typeface="+mn-ea"/>
                <a:cs typeface="Arabic Typesetting" panose="03020402040406030203" pitchFamily="66" charset="-78"/>
              </a:rPr>
              <a:t>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establish for him his faith which You have approved for him </a:t>
            </a:r>
          </a:p>
        </p:txBody>
      </p:sp>
      <p:sp>
        <p:nvSpPr>
          <p:cNvPr id="20070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makkin lahu dinahul-ladhir-tadaytahu lah</a:t>
            </a:r>
          </a:p>
        </p:txBody>
      </p:sp>
      <p:sp>
        <p:nvSpPr>
          <p:cNvPr id="200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007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أَبْدِلْهُ مِنْ بَعْدِ خَوْفِهِ أَمْناً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give him in exchange safety after the fear.</a:t>
            </a:r>
          </a:p>
        </p:txBody>
      </p:sp>
      <p:sp>
        <p:nvSpPr>
          <p:cNvPr id="20173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abdilhu min ba’di khawfihi amna</a:t>
            </a:r>
          </a:p>
        </p:txBody>
      </p:sp>
      <p:sp>
        <p:nvSpPr>
          <p:cNvPr id="201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017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يَعْبُدُكَ لا يُشْرِكُ بِكَ شَيْئاً.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He serves You. He ascribes nothing as partner to You.</a:t>
            </a:r>
          </a:p>
        </p:txBody>
      </p:sp>
      <p:sp>
        <p:nvSpPr>
          <p:cNvPr id="20275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ya’buduka ya yushriku bika shay`a</a:t>
            </a:r>
          </a:p>
        </p:txBody>
      </p:sp>
      <p:sp>
        <p:nvSpPr>
          <p:cNvPr id="202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027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أَعِزَّهُ وَأَعْزِزْ </a:t>
            </a:r>
            <a:r>
              <a:rPr lang="ar-SA" sz="8000" kern="1200" dirty="0">
                <a:latin typeface="Arabic Typesetting" panose="03020402040406030203" pitchFamily="66" charset="-78"/>
                <a:ea typeface="+mn-ea"/>
                <a:cs typeface="Arabic Typesetting" panose="03020402040406030203" pitchFamily="66" charset="-78"/>
              </a:rPr>
              <a:t>بِهِ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(please) give him power and authority, and through him strengthen the people,</a:t>
            </a:r>
          </a:p>
        </p:txBody>
      </p:sp>
      <p:sp>
        <p:nvSpPr>
          <p:cNvPr id="20378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a’ziz-hu wa a’ziz bih</a:t>
            </a:r>
          </a:p>
        </p:txBody>
      </p:sp>
      <p:sp>
        <p:nvSpPr>
          <p:cNvPr id="203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037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وَانْصُرْهُ وَانْتَصِرْ </a:t>
            </a:r>
            <a:r>
              <a:rPr lang="ar-SA" sz="8000" kern="1200" dirty="0">
                <a:latin typeface="Arabic Typesetting" panose="03020402040406030203" pitchFamily="66" charset="-78"/>
                <a:ea typeface="+mn-ea"/>
                <a:cs typeface="Arabic Typesetting" panose="03020402040406030203" pitchFamily="66" charset="-78"/>
              </a:rPr>
              <a:t>بِهِ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give him the necessary assistance, and through him support the people, </a:t>
            </a:r>
          </a:p>
        </p:txBody>
      </p:sp>
      <p:sp>
        <p:nvSpPr>
          <p:cNvPr id="20480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wansurhu wantasir bih</a:t>
            </a:r>
          </a:p>
        </p:txBody>
      </p:sp>
      <p:sp>
        <p:nvSpPr>
          <p:cNvPr id="204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048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وَانْصُرْهُ نَصْراً </a:t>
            </a:r>
            <a:r>
              <a:rPr lang="ar-SA" sz="8000" kern="1200" dirty="0">
                <a:latin typeface="Arabic Typesetting" panose="03020402040406030203" pitchFamily="66" charset="-78"/>
                <a:ea typeface="+mn-ea"/>
                <a:cs typeface="Arabic Typesetting" panose="03020402040406030203" pitchFamily="66" charset="-78"/>
              </a:rPr>
              <a:t>عَزِيزاً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help him with a mighty help</a:t>
            </a:r>
          </a:p>
        </p:txBody>
      </p:sp>
      <p:sp>
        <p:nvSpPr>
          <p:cNvPr id="20582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wansurhu nasran ‘aziza</a:t>
            </a:r>
          </a:p>
        </p:txBody>
      </p:sp>
      <p:sp>
        <p:nvSpPr>
          <p:cNvPr id="205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058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وَرَحْمَةٍ قَدْ </a:t>
            </a:r>
            <a:r>
              <a:rPr lang="ar-SA" sz="8000" kern="1200" dirty="0">
                <a:latin typeface="Arabic Typesetting" panose="03020402040406030203" pitchFamily="66" charset="-78"/>
                <a:ea typeface="+mn-ea"/>
                <a:cs typeface="Arabic Typesetting" panose="03020402040406030203" pitchFamily="66" charset="-78"/>
              </a:rPr>
              <a:t>نَشَرْتَهَا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have spread over me many of Your mercies</a:t>
            </a:r>
          </a:p>
        </p:txBody>
      </p:sp>
      <p:sp>
        <p:nvSpPr>
          <p:cNvPr id="5018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warahmatin qad nashartaha</a:t>
            </a:r>
          </a:p>
        </p:txBody>
      </p:sp>
      <p:sp>
        <p:nvSpPr>
          <p:cNvPr id="50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501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وَافْتَحْ لَهُ فَتْحاً </a:t>
            </a:r>
            <a:r>
              <a:rPr lang="ar-SA" sz="8000" kern="1200" dirty="0">
                <a:latin typeface="Arabic Typesetting" panose="03020402040406030203" pitchFamily="66" charset="-78"/>
                <a:ea typeface="+mn-ea"/>
                <a:cs typeface="Arabic Typesetting" panose="03020402040406030203" pitchFamily="66" charset="-78"/>
              </a:rPr>
              <a:t>يَسِيراً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make him prevail over all with easiness</a:t>
            </a:r>
          </a:p>
        </p:txBody>
      </p:sp>
      <p:sp>
        <p:nvSpPr>
          <p:cNvPr id="20685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waftah lahu fat-han yasira</a:t>
            </a:r>
          </a:p>
        </p:txBody>
      </p:sp>
      <p:sp>
        <p:nvSpPr>
          <p:cNvPr id="206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068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وَاجْعَلْ لَهُ مِنْ لَدُنْكَ سُلْطَاناً نَصِيراً.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delegate him Your controlling authority.</a:t>
            </a:r>
          </a:p>
        </p:txBody>
      </p:sp>
      <p:sp>
        <p:nvSpPr>
          <p:cNvPr id="20787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waj-‘al lahu min ladunka sultanan nasira</a:t>
            </a:r>
          </a:p>
        </p:txBody>
      </p:sp>
      <p:sp>
        <p:nvSpPr>
          <p:cNvPr id="207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078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أَظْهِرْ بِهِ دِينَكَ وَسُنَّةَ نَبِيِّكَ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(please) give currency to Your religion and to Your Prophet’s traditions through him </a:t>
            </a:r>
          </a:p>
        </p:txBody>
      </p:sp>
      <p:sp>
        <p:nvSpPr>
          <p:cNvPr id="20890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az-hir bihi dinaka wasunnata nabiyyik</a:t>
            </a:r>
          </a:p>
        </p:txBody>
      </p:sp>
      <p:sp>
        <p:nvSpPr>
          <p:cNvPr id="208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089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حَتَّى لا يَسْتَخْفِيَ بِشَيْءٍ مِنَ الْحَقِّ مَخَافَةَ أَحَدٍ مِنَ الْخَلْقِ.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So that nothing which is just and genuine is kept concealed from anyone of the human beings.</a:t>
            </a:r>
          </a:p>
        </p:txBody>
      </p:sp>
      <p:sp>
        <p:nvSpPr>
          <p:cNvPr id="20992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hatta la yastakhfi bishay`in minal-haqqi makhafata ahadin minal-khalq</a:t>
            </a:r>
          </a:p>
        </p:txBody>
      </p:sp>
      <p:sp>
        <p:nvSpPr>
          <p:cNvPr id="209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099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إنَّا نَرْغَبُ إلَيْكَ فِي دَوْلَةٍ كَرِيمَةٍ</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we ardently desire that You confer upon us a respectful government</a:t>
            </a:r>
          </a:p>
        </p:txBody>
      </p:sp>
      <p:sp>
        <p:nvSpPr>
          <p:cNvPr id="21094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inna narghabu ilayka fi dawlatin karimah</a:t>
            </a:r>
          </a:p>
        </p:txBody>
      </p:sp>
      <p:sp>
        <p:nvSpPr>
          <p:cNvPr id="210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109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تُعِزُّ بِهَا الإسْلامَ </a:t>
            </a:r>
            <a:r>
              <a:rPr lang="ar-SA" sz="8000" kern="1200" dirty="0">
                <a:latin typeface="Arabic Typesetting" panose="03020402040406030203" pitchFamily="66" charset="-78"/>
                <a:ea typeface="+mn-ea"/>
                <a:cs typeface="Arabic Typesetting" panose="03020402040406030203" pitchFamily="66" charset="-78"/>
              </a:rPr>
              <a:t>وَأَهْلَهُ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Through which You may reactivate Islam and stimulate its followers,</a:t>
            </a:r>
          </a:p>
        </p:txBody>
      </p:sp>
      <p:sp>
        <p:nvSpPr>
          <p:cNvPr id="21197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tu’izzu bihal-islama wa-ahlah</a:t>
            </a:r>
          </a:p>
        </p:txBody>
      </p:sp>
      <p:sp>
        <p:nvSpPr>
          <p:cNvPr id="211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119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وَتُذِلُّ بِهَا النِّفَاقَ </a:t>
            </a:r>
            <a:r>
              <a:rPr lang="ar-SA" sz="8000" kern="1200" dirty="0">
                <a:latin typeface="Arabic Typesetting" panose="03020402040406030203" pitchFamily="66" charset="-78"/>
                <a:ea typeface="+mn-ea"/>
                <a:cs typeface="Arabic Typesetting" panose="03020402040406030203" pitchFamily="66" charset="-78"/>
              </a:rPr>
              <a:t>وَأَهْلَهُ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humble and humiliate the imposters and their double-dealing shams,</a:t>
            </a:r>
          </a:p>
        </p:txBody>
      </p:sp>
      <p:sp>
        <p:nvSpPr>
          <p:cNvPr id="21299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watudhillu bihan-nifaqa wa-ahlah</a:t>
            </a:r>
          </a:p>
        </p:txBody>
      </p:sp>
      <p:sp>
        <p:nvSpPr>
          <p:cNvPr id="212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129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وَتَجْعَلُنَا فِيهَا مِنَ الدُّعَاةِ إلَى </a:t>
            </a:r>
            <a:r>
              <a:rPr lang="ar-SA" sz="8000" kern="1200" dirty="0">
                <a:latin typeface="Arabic Typesetting" panose="03020402040406030203" pitchFamily="66" charset="-78"/>
                <a:ea typeface="+mn-ea"/>
                <a:cs typeface="Arabic Typesetting" panose="03020402040406030203" pitchFamily="66" charset="-78"/>
              </a:rPr>
              <a:t>طَاعَتِكَ </a:t>
            </a:r>
            <a:r>
              <a:rPr lang="ar-SA" sz="8000" kern="1200" dirty="0">
                <a:latin typeface="Arabic Typesetting" panose="03020402040406030203" pitchFamily="66" charset="-78"/>
                <a:ea typeface="+mn-ea"/>
                <a:cs typeface="Arabic Typesetting" panose="03020402040406030203" pitchFamily="66" charset="-78"/>
              </a:rPr>
              <a:t>وَالْقَادَةِ إلَى </a:t>
            </a:r>
            <a:r>
              <a:rPr lang="ar-SA" sz="8000" kern="1200" dirty="0">
                <a:latin typeface="Arabic Typesetting" panose="03020402040406030203" pitchFamily="66" charset="-78"/>
                <a:ea typeface="+mn-ea"/>
                <a:cs typeface="Arabic Typesetting" panose="03020402040406030203" pitchFamily="66" charset="-78"/>
              </a:rPr>
              <a:t>سَبِيلِكَ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include us among those who invite people to the obedience to You and lead them to Your approved path,</a:t>
            </a:r>
          </a:p>
        </p:txBody>
      </p:sp>
      <p:sp>
        <p:nvSpPr>
          <p:cNvPr id="21402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wataj-‘aluna fiha minad-du’ati ila ta’atika wal-qadati ila sabilik</a:t>
            </a:r>
          </a:p>
        </p:txBody>
      </p:sp>
      <p:sp>
        <p:nvSpPr>
          <p:cNvPr id="214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140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وَتَرْزُقُنَا بِهَا كَرَامَةَ الدُّنْيَا وَالآخِرَةِ.</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give us the good of this world and the world to  come.</a:t>
            </a:r>
          </a:p>
        </p:txBody>
      </p:sp>
      <p:sp>
        <p:nvSpPr>
          <p:cNvPr id="21504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watarzuquna biha karamatad-dunya wal-akhirah</a:t>
            </a:r>
          </a:p>
        </p:txBody>
      </p:sp>
      <p:sp>
        <p:nvSpPr>
          <p:cNvPr id="215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150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مَا عَرَّفْتَنَا مِنَ الْحَقِّ </a:t>
            </a:r>
            <a:r>
              <a:rPr lang="ar-SA" sz="8000" kern="1200" dirty="0">
                <a:latin typeface="Arabic Typesetting" panose="03020402040406030203" pitchFamily="66" charset="-78"/>
                <a:ea typeface="+mn-ea"/>
                <a:cs typeface="Arabic Typesetting" panose="03020402040406030203" pitchFamily="66" charset="-78"/>
              </a:rPr>
              <a:t>فَحَمِّلْنَاهُ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let us bear out and hold up that which You make known to us as the truth,</a:t>
            </a:r>
          </a:p>
        </p:txBody>
      </p:sp>
      <p:sp>
        <p:nvSpPr>
          <p:cNvPr id="21606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ma ‘arraftana minal-haqqi fahammilnah</a:t>
            </a:r>
          </a:p>
        </p:txBody>
      </p:sp>
      <p:sp>
        <p:nvSpPr>
          <p:cNvPr id="216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160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وَحَلْقَةِ بَلاءٍ قَدْ فَكَكْتَهَا؟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have unlocked so many of rings of misfortunes (in which I was detained).</a:t>
            </a:r>
          </a:p>
        </p:txBody>
      </p:sp>
      <p:sp>
        <p:nvSpPr>
          <p:cNvPr id="5120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wahalaqati bala`in qad fakaktaha</a:t>
            </a:r>
          </a:p>
        </p:txBody>
      </p:sp>
      <p:sp>
        <p:nvSpPr>
          <p:cNvPr id="51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512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وَمَا قَصُرْنَا عَنْهُ فَبَلِّغْنَاهُ.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let us be fully aware of that which we fall short of doing.</a:t>
            </a:r>
          </a:p>
        </p:txBody>
      </p:sp>
      <p:sp>
        <p:nvSpPr>
          <p:cNvPr id="21709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wama qasurna ‘anhu faballighnah</a:t>
            </a:r>
          </a:p>
        </p:txBody>
      </p:sp>
      <p:sp>
        <p:nvSpPr>
          <p:cNvPr id="217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170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الْمُمْ بِه </a:t>
            </a:r>
            <a:r>
              <a:rPr lang="ar-SA" sz="8000" kern="1200" dirty="0">
                <a:latin typeface="Arabic Typesetting" panose="03020402040406030203" pitchFamily="66" charset="-78"/>
                <a:ea typeface="+mn-ea"/>
                <a:cs typeface="Arabic Typesetting" panose="03020402040406030203" pitchFamily="66" charset="-78"/>
              </a:rPr>
              <a:t>شَعَثَنَا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through him, set in order our disorder;</a:t>
            </a:r>
          </a:p>
        </p:txBody>
      </p:sp>
      <p:sp>
        <p:nvSpPr>
          <p:cNvPr id="21811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allahummal-mum bihi sha’athana</a:t>
            </a:r>
          </a:p>
        </p:txBody>
      </p:sp>
      <p:sp>
        <p:nvSpPr>
          <p:cNvPr id="218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181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وَاشْعَبْ بِهِ </a:t>
            </a:r>
            <a:r>
              <a:rPr lang="ar-SA" sz="8000" kern="1200" dirty="0">
                <a:latin typeface="Arabic Typesetting" panose="03020402040406030203" pitchFamily="66" charset="-78"/>
                <a:ea typeface="+mn-ea"/>
                <a:cs typeface="Arabic Typesetting" panose="03020402040406030203" pitchFamily="66" charset="-78"/>
              </a:rPr>
              <a:t>صَدْعَنَا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gather and unite our flock;</a:t>
            </a:r>
          </a:p>
        </p:txBody>
      </p:sp>
      <p:sp>
        <p:nvSpPr>
          <p:cNvPr id="21914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2800" b="1" i="1">
                <a:solidFill>
                  <a:srgbClr val="000066"/>
                </a:solidFill>
                <a:ea typeface="MS Mincho" pitchFamily="49" charset="-128"/>
              </a:rPr>
              <a:t>wash-‘ib bihi sad-‘ana</a:t>
            </a:r>
            <a:endParaRPr lang="fi-FI" sz="2800" b="1" i="1">
              <a:solidFill>
                <a:srgbClr val="000066"/>
              </a:solidFill>
              <a:ea typeface="MS Mincho" pitchFamily="49" charset="-128"/>
            </a:endParaRPr>
          </a:p>
        </p:txBody>
      </p:sp>
      <p:sp>
        <p:nvSpPr>
          <p:cNvPr id="219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191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وَارْتُقْ بِهِ </a:t>
            </a:r>
            <a:r>
              <a:rPr lang="ar-SA" sz="8000" kern="1200" dirty="0">
                <a:latin typeface="Arabic Typesetting" panose="03020402040406030203" pitchFamily="66" charset="-78"/>
                <a:ea typeface="+mn-ea"/>
                <a:cs typeface="Arabic Typesetting" panose="03020402040406030203" pitchFamily="66" charset="-78"/>
              </a:rPr>
              <a:t>فَتْقَنَا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stitch together our ripped open separation;</a:t>
            </a:r>
          </a:p>
        </p:txBody>
      </p:sp>
      <p:sp>
        <p:nvSpPr>
          <p:cNvPr id="22016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wartuq bihi fatqana</a:t>
            </a:r>
          </a:p>
        </p:txBody>
      </p:sp>
      <p:sp>
        <p:nvSpPr>
          <p:cNvPr id="220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201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وَكَثِّرْ بِهِ </a:t>
            </a:r>
            <a:r>
              <a:rPr lang="ar-SA" sz="8000" kern="1200" dirty="0">
                <a:latin typeface="Arabic Typesetting" panose="03020402040406030203" pitchFamily="66" charset="-78"/>
                <a:ea typeface="+mn-ea"/>
                <a:cs typeface="Arabic Typesetting" panose="03020402040406030203" pitchFamily="66" charset="-78"/>
              </a:rPr>
              <a:t>قِلَّتَنَا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turn our want and poverty into enough,</a:t>
            </a:r>
          </a:p>
        </p:txBody>
      </p:sp>
      <p:sp>
        <p:nvSpPr>
          <p:cNvPr id="22118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wakaththir bihi qillatana</a:t>
            </a:r>
          </a:p>
        </p:txBody>
      </p:sp>
      <p:sp>
        <p:nvSpPr>
          <p:cNvPr id="221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211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وَأَعْزِزْ بِهِ </a:t>
            </a:r>
            <a:r>
              <a:rPr lang="ar-SA" sz="8000" kern="1200" dirty="0">
                <a:latin typeface="Arabic Typesetting" panose="03020402040406030203" pitchFamily="66" charset="-78"/>
                <a:ea typeface="+mn-ea"/>
                <a:cs typeface="Arabic Typesetting" panose="03020402040406030203" pitchFamily="66" charset="-78"/>
              </a:rPr>
              <a:t>ذِلَّتَنَا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lift us up from our degradation;</a:t>
            </a:r>
          </a:p>
        </p:txBody>
      </p:sp>
      <p:sp>
        <p:nvSpPr>
          <p:cNvPr id="22221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wa-a’ziz bihi dhillatana</a:t>
            </a:r>
          </a:p>
        </p:txBody>
      </p:sp>
      <p:sp>
        <p:nvSpPr>
          <p:cNvPr id="222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222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وَأَغْنِ بِهِ </a:t>
            </a:r>
            <a:r>
              <a:rPr lang="ar-SA" sz="8000" kern="1200" dirty="0">
                <a:latin typeface="Arabic Typesetting" panose="03020402040406030203" pitchFamily="66" charset="-78"/>
                <a:ea typeface="+mn-ea"/>
                <a:cs typeface="Arabic Typesetting" panose="03020402040406030203" pitchFamily="66" charset="-78"/>
              </a:rPr>
              <a:t>عَائِلَنَا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free us from our misery,</a:t>
            </a:r>
          </a:p>
        </p:txBody>
      </p:sp>
      <p:sp>
        <p:nvSpPr>
          <p:cNvPr id="22323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wa-aghni bihi ‘a`ilana</a:t>
            </a:r>
          </a:p>
        </p:txBody>
      </p:sp>
      <p:sp>
        <p:nvSpPr>
          <p:cNvPr id="223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232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وَاقْضِ بِهِ عَنْ </a:t>
            </a:r>
            <a:r>
              <a:rPr lang="ar-SA" sz="8000" kern="1200" dirty="0">
                <a:latin typeface="Arabic Typesetting" panose="03020402040406030203" pitchFamily="66" charset="-78"/>
                <a:ea typeface="+mn-ea"/>
                <a:cs typeface="Arabic Typesetting" panose="03020402040406030203" pitchFamily="66" charset="-78"/>
              </a:rPr>
              <a:t>مُغْرَمِنَا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pull us out from our debts,</a:t>
            </a:r>
          </a:p>
        </p:txBody>
      </p:sp>
      <p:sp>
        <p:nvSpPr>
          <p:cNvPr id="22426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waqdi bihi ‘an mughramina</a:t>
            </a:r>
          </a:p>
        </p:txBody>
      </p:sp>
      <p:sp>
        <p:nvSpPr>
          <p:cNvPr id="224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242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وَاجْبُرْ بِهِ </a:t>
            </a:r>
            <a:r>
              <a:rPr lang="ar-SA" sz="8000" kern="1200" dirty="0">
                <a:latin typeface="Arabic Typesetting" panose="03020402040406030203" pitchFamily="66" charset="-78"/>
                <a:ea typeface="+mn-ea"/>
                <a:cs typeface="Arabic Typesetting" panose="03020402040406030203" pitchFamily="66" charset="-78"/>
              </a:rPr>
              <a:t>فَقْرَنَا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Set up our poverty</a:t>
            </a:r>
          </a:p>
        </p:txBody>
      </p:sp>
      <p:sp>
        <p:nvSpPr>
          <p:cNvPr id="22528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wajbur bihi faqrana</a:t>
            </a:r>
          </a:p>
        </p:txBody>
      </p:sp>
      <p:sp>
        <p:nvSpPr>
          <p:cNvPr id="225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252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وَسُدَّ بِهِ </a:t>
            </a:r>
            <a:r>
              <a:rPr lang="ar-SA" sz="8000" kern="1200" dirty="0">
                <a:latin typeface="Arabic Typesetting" panose="03020402040406030203" pitchFamily="66" charset="-78"/>
                <a:ea typeface="+mn-ea"/>
                <a:cs typeface="Arabic Typesetting" panose="03020402040406030203" pitchFamily="66" charset="-78"/>
              </a:rPr>
              <a:t>خَلَّتَنَا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fill the gap created by confusion among us;</a:t>
            </a:r>
          </a:p>
        </p:txBody>
      </p:sp>
      <p:sp>
        <p:nvSpPr>
          <p:cNvPr id="22630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wasudda bihi khallatana</a:t>
            </a:r>
          </a:p>
        </p:txBody>
      </p:sp>
      <p:sp>
        <p:nvSpPr>
          <p:cNvPr id="226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263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الَّذِي لَمْ يَتَّخِذْ صَاحِبَةً وَلا وَلَداً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Who has not betaken wife or son,</a:t>
            </a:r>
          </a:p>
        </p:txBody>
      </p:sp>
      <p:sp>
        <p:nvSpPr>
          <p:cNvPr id="5222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lilllahil-ladhi lam yattakhidh sahibatan wa la walada</a:t>
            </a:r>
          </a:p>
        </p:txBody>
      </p:sp>
      <p:sp>
        <p:nvSpPr>
          <p:cNvPr id="52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522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وَيَسِّرْ بِهِ </a:t>
            </a:r>
            <a:r>
              <a:rPr lang="ar-SA" sz="8000" kern="1200" dirty="0">
                <a:latin typeface="Arabic Typesetting" panose="03020402040406030203" pitchFamily="66" charset="-78"/>
                <a:ea typeface="+mn-ea"/>
                <a:cs typeface="Arabic Typesetting" panose="03020402040406030203" pitchFamily="66" charset="-78"/>
              </a:rPr>
              <a:t>عُسْرَنَا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let our difficulties be easy to deal with;</a:t>
            </a:r>
          </a:p>
        </p:txBody>
      </p:sp>
      <p:sp>
        <p:nvSpPr>
          <p:cNvPr id="22733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wayassir bihi ‘usrana</a:t>
            </a:r>
          </a:p>
        </p:txBody>
      </p:sp>
      <p:sp>
        <p:nvSpPr>
          <p:cNvPr id="227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273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وَبَيِّضْ بِهِ </a:t>
            </a:r>
            <a:r>
              <a:rPr lang="ar-SA" sz="8000" kern="1200" dirty="0">
                <a:latin typeface="Arabic Typesetting" panose="03020402040406030203" pitchFamily="66" charset="-78"/>
                <a:ea typeface="+mn-ea"/>
                <a:cs typeface="Arabic Typesetting" panose="03020402040406030203" pitchFamily="66" charset="-78"/>
              </a:rPr>
              <a:t>وُجُوهَنَا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refine our substance and style,</a:t>
            </a:r>
          </a:p>
        </p:txBody>
      </p:sp>
      <p:sp>
        <p:nvSpPr>
          <p:cNvPr id="22835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wabayyid bihi wujuhana</a:t>
            </a:r>
          </a:p>
        </p:txBody>
      </p:sp>
      <p:sp>
        <p:nvSpPr>
          <p:cNvPr id="228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283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وَفُكَّ بِهِ </a:t>
            </a:r>
            <a:r>
              <a:rPr lang="ar-SA" sz="8000" kern="1200" dirty="0">
                <a:latin typeface="Arabic Typesetting" panose="03020402040406030203" pitchFamily="66" charset="-78"/>
                <a:ea typeface="+mn-ea"/>
                <a:cs typeface="Arabic Typesetting" panose="03020402040406030203" pitchFamily="66" charset="-78"/>
              </a:rPr>
              <a:t>أَسْرَنَا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untie our ropes and straps;</a:t>
            </a:r>
          </a:p>
        </p:txBody>
      </p:sp>
      <p:sp>
        <p:nvSpPr>
          <p:cNvPr id="22938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wafukka bihi asrana</a:t>
            </a:r>
          </a:p>
        </p:txBody>
      </p:sp>
      <p:sp>
        <p:nvSpPr>
          <p:cNvPr id="229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293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وَأَنْجِحْ بِهِ </a:t>
            </a:r>
            <a:r>
              <a:rPr lang="ar-SA" sz="8000" kern="1200" dirty="0">
                <a:latin typeface="Arabic Typesetting" panose="03020402040406030203" pitchFamily="66" charset="-78"/>
                <a:ea typeface="+mn-ea"/>
                <a:cs typeface="Arabic Typesetting" panose="03020402040406030203" pitchFamily="66" charset="-78"/>
              </a:rPr>
              <a:t>طَلِبَتَنَا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let our efforts succeed well and secure success;</a:t>
            </a:r>
          </a:p>
        </p:txBody>
      </p:sp>
      <p:sp>
        <p:nvSpPr>
          <p:cNvPr id="23040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wa-anjih bihi talibatana</a:t>
            </a:r>
          </a:p>
        </p:txBody>
      </p:sp>
      <p:sp>
        <p:nvSpPr>
          <p:cNvPr id="230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304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وَأَنْجِزْ بِهِ </a:t>
            </a:r>
            <a:r>
              <a:rPr lang="ar-SA" sz="8000" kern="1200" dirty="0">
                <a:latin typeface="Arabic Typesetting" panose="03020402040406030203" pitchFamily="66" charset="-78"/>
                <a:ea typeface="+mn-ea"/>
                <a:cs typeface="Arabic Typesetting" panose="03020402040406030203" pitchFamily="66" charset="-78"/>
              </a:rPr>
              <a:t>مَوَاعِيدَنَا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make us </a:t>
            </a:r>
            <a:r>
              <a:rPr lang="en-US" b="1" kern="1200" dirty="0" smtClean="0">
                <a:ea typeface="MS Mincho" pitchFamily="49" charset="-128"/>
              </a:rPr>
              <a:t>fulfill </a:t>
            </a:r>
            <a:r>
              <a:rPr lang="en-US" b="1" kern="1200" dirty="0">
                <a:ea typeface="MS Mincho" pitchFamily="49" charset="-128"/>
              </a:rPr>
              <a:t>our promises;</a:t>
            </a:r>
          </a:p>
        </p:txBody>
      </p:sp>
      <p:sp>
        <p:nvSpPr>
          <p:cNvPr id="23142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wa-anjiz bihi mawa’idana</a:t>
            </a:r>
          </a:p>
        </p:txBody>
      </p:sp>
      <p:sp>
        <p:nvSpPr>
          <p:cNvPr id="231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314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وَاسْتَجِبْ بِهِ </a:t>
            </a:r>
            <a:r>
              <a:rPr lang="ar-SA" sz="8000" kern="1200" dirty="0">
                <a:latin typeface="Arabic Typesetting" panose="03020402040406030203" pitchFamily="66" charset="-78"/>
                <a:ea typeface="+mn-ea"/>
                <a:cs typeface="Arabic Typesetting" panose="03020402040406030203" pitchFamily="66" charset="-78"/>
              </a:rPr>
              <a:t>دَعْوَتَنَا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give answer to our prayers;</a:t>
            </a:r>
          </a:p>
        </p:txBody>
      </p:sp>
      <p:sp>
        <p:nvSpPr>
          <p:cNvPr id="23245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wastajib bihi da’watana</a:t>
            </a:r>
          </a:p>
        </p:txBody>
      </p:sp>
      <p:sp>
        <p:nvSpPr>
          <p:cNvPr id="232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324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وَأَعْطِنَا بِهِ </a:t>
            </a:r>
            <a:r>
              <a:rPr lang="ar-SA" sz="8000" kern="1200" dirty="0">
                <a:latin typeface="Arabic Typesetting" panose="03020402040406030203" pitchFamily="66" charset="-78"/>
                <a:ea typeface="+mn-ea"/>
                <a:cs typeface="Arabic Typesetting" panose="03020402040406030203" pitchFamily="66" charset="-78"/>
              </a:rPr>
              <a:t>سُؤْلَنَا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listen to our requests;</a:t>
            </a:r>
          </a:p>
        </p:txBody>
      </p:sp>
      <p:sp>
        <p:nvSpPr>
          <p:cNvPr id="23347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wa-a’tina bihi su`lana</a:t>
            </a:r>
          </a:p>
        </p:txBody>
      </p:sp>
      <p:sp>
        <p:nvSpPr>
          <p:cNvPr id="233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334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وَبَلِّغْنَا بِهِ مِنَ الدُّنْيَا وَالآخِرَةِ </a:t>
            </a:r>
            <a:r>
              <a:rPr lang="ar-SA" sz="8000" kern="1200" dirty="0">
                <a:latin typeface="Arabic Typesetting" panose="03020402040406030203" pitchFamily="66" charset="-78"/>
                <a:ea typeface="+mn-ea"/>
                <a:cs typeface="Arabic Typesetting" panose="03020402040406030203" pitchFamily="66" charset="-78"/>
              </a:rPr>
              <a:t>آمَالَنَا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cause us to obtain the good of this world and the Hereafter;</a:t>
            </a:r>
          </a:p>
        </p:txBody>
      </p:sp>
      <p:sp>
        <p:nvSpPr>
          <p:cNvPr id="23450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waballighna bihi minad-dunya wal-akhirati amalana</a:t>
            </a:r>
          </a:p>
        </p:txBody>
      </p:sp>
      <p:sp>
        <p:nvSpPr>
          <p:cNvPr id="234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345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وَأَعْطِنَا بِهِ فَوْقَ </a:t>
            </a:r>
            <a:r>
              <a:rPr lang="ar-SA" sz="8000" kern="1200" dirty="0">
                <a:latin typeface="Arabic Typesetting" panose="03020402040406030203" pitchFamily="66" charset="-78"/>
                <a:ea typeface="+mn-ea"/>
                <a:cs typeface="Arabic Typesetting" panose="03020402040406030203" pitchFamily="66" charset="-78"/>
              </a:rPr>
              <a:t>رَغْبَتِنَا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give us much and more than our expectations</a:t>
            </a:r>
          </a:p>
        </p:txBody>
      </p:sp>
      <p:sp>
        <p:nvSpPr>
          <p:cNvPr id="23552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wa-a’tina bihi fawqa raghbatina</a:t>
            </a:r>
          </a:p>
        </p:txBody>
      </p:sp>
      <p:sp>
        <p:nvSpPr>
          <p:cNvPr id="235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355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يَا خَيْرَ </a:t>
            </a:r>
            <a:r>
              <a:rPr lang="ar-SA" sz="8000" kern="1200" dirty="0">
                <a:latin typeface="Arabic Typesetting" panose="03020402040406030203" pitchFamily="66" charset="-78"/>
                <a:ea typeface="+mn-ea"/>
                <a:cs typeface="Arabic Typesetting" panose="03020402040406030203" pitchFamily="66" charset="-78"/>
              </a:rPr>
              <a:t>الْمَسْؤُولِينَ </a:t>
            </a:r>
            <a:r>
              <a:rPr lang="en-US" sz="8000" kern="1200" dirty="0">
                <a:latin typeface="Arabic Typesetting" panose="03020402040406030203" pitchFamily="66" charset="-78"/>
                <a:ea typeface="+mn-ea"/>
                <a:cs typeface="Arabic Typesetting" panose="03020402040406030203" pitchFamily="66" charset="-78"/>
              </a:rPr>
              <a:t/>
            </a:r>
            <a:br>
              <a:rPr lang="en-US" sz="8000" kern="1200" dirty="0">
                <a:latin typeface="Arabic Typesetting" panose="03020402040406030203" pitchFamily="66" charset="-78"/>
                <a:ea typeface="+mn-ea"/>
                <a:cs typeface="Arabic Typesetting" panose="03020402040406030203" pitchFamily="66" charset="-78"/>
              </a:rPr>
            </a:br>
            <a:r>
              <a:rPr lang="ar-SA" sz="8000" kern="1200" dirty="0">
                <a:latin typeface="Arabic Typesetting" panose="03020402040406030203" pitchFamily="66" charset="-78"/>
                <a:ea typeface="+mn-ea"/>
                <a:cs typeface="Arabic Typesetting" panose="03020402040406030203" pitchFamily="66" charset="-78"/>
              </a:rPr>
              <a:t>وَأَوْسَعَ الْمُعْطِينَ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the Best of givers and bestowers;</a:t>
            </a:r>
          </a:p>
        </p:txBody>
      </p:sp>
      <p:sp>
        <p:nvSpPr>
          <p:cNvPr id="23654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ya khayral-mas`ulina wa-awsa’al-mu’tin</a:t>
            </a:r>
          </a:p>
        </p:txBody>
      </p:sp>
      <p:sp>
        <p:nvSpPr>
          <p:cNvPr id="236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365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b="1">
                <a:solidFill>
                  <a:srgbClr val="FFFF99"/>
                </a:solidFill>
                <a:latin typeface="Trebuchet MS" pitchFamily="34" charset="0"/>
              </a:rPr>
              <a:t>Merits of Dua’a al-Iftitah</a:t>
            </a:r>
          </a:p>
        </p:txBody>
      </p:sp>
      <p:sp>
        <p:nvSpPr>
          <p:cNvPr id="34819" name="Text Box 2"/>
          <p:cNvSpPr txBox="1">
            <a:spLocks noChangeArrowheads="1"/>
          </p:cNvSpPr>
          <p:nvPr/>
        </p:nvSpPr>
        <p:spPr bwMode="auto">
          <a:xfrm>
            <a:off x="304800" y="704850"/>
            <a:ext cx="8534400" cy="5848350"/>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cs typeface="Arial" pitchFamily="34" charset="0"/>
              </a:defRPr>
            </a:lvl1pPr>
            <a:lvl2pPr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algn="ctr" eaLnBrk="1" hangingPunct="1"/>
            <a:r>
              <a:rPr lang="en-US" sz="3400" b="1">
                <a:solidFill>
                  <a:srgbClr val="FFFF00"/>
                </a:solidFill>
              </a:rPr>
              <a:t>Dua’a al-Iftitah was taught by the Twelfth Imam Mehdi (A.S)  to recite every night during the holy month Ramadan. The Du'a is excellent for moulding man's attitude towards his Creator, as it discusses many aspects of the wretchedness of the human being, and the grace of Allāh (SWT). The Dua can be divided into two parts: 1) Man's relationship with Allāh (SWT) &amp; 2) Divine leaders.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وَلَمْ يَكُنْ لَهُ شَرِيكٌ فِي الْمُلْكِ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Who has no partner in the sovereignty,</a:t>
            </a:r>
          </a:p>
        </p:txBody>
      </p:sp>
      <p:sp>
        <p:nvSpPr>
          <p:cNvPr id="5325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walam yakun lahu sharikun fil-mulk</a:t>
            </a:r>
          </a:p>
        </p:txBody>
      </p:sp>
      <p:sp>
        <p:nvSpPr>
          <p:cNvPr id="53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532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اشْفِ بِهِ </a:t>
            </a:r>
            <a:r>
              <a:rPr lang="ar-SA" sz="8000" kern="1200" dirty="0">
                <a:latin typeface="Arabic Typesetting" panose="03020402040406030203" pitchFamily="66" charset="-78"/>
                <a:ea typeface="+mn-ea"/>
                <a:cs typeface="Arabic Typesetting" panose="03020402040406030203" pitchFamily="66" charset="-78"/>
              </a:rPr>
              <a:t>صُدُورَنَا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cleanse our hearts,</a:t>
            </a:r>
          </a:p>
        </p:txBody>
      </p:sp>
      <p:sp>
        <p:nvSpPr>
          <p:cNvPr id="23757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ishfi bihi sudurana</a:t>
            </a:r>
          </a:p>
        </p:txBody>
      </p:sp>
      <p:sp>
        <p:nvSpPr>
          <p:cNvPr id="237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375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وَأَذْهِبْ بِهِ غَيْظَ </a:t>
            </a:r>
            <a:r>
              <a:rPr lang="ar-SA" sz="8000" kern="1200" dirty="0">
                <a:latin typeface="Arabic Typesetting" panose="03020402040406030203" pitchFamily="66" charset="-78"/>
                <a:ea typeface="+mn-ea"/>
                <a:cs typeface="Arabic Typesetting" panose="03020402040406030203" pitchFamily="66" charset="-78"/>
              </a:rPr>
              <a:t>قُلُوبِنَا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unburden our emotions from hate and anger,</a:t>
            </a:r>
          </a:p>
        </p:txBody>
      </p:sp>
      <p:sp>
        <p:nvSpPr>
          <p:cNvPr id="23859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wa-adh-hib bihi ghayza qulubina</a:t>
            </a:r>
          </a:p>
        </p:txBody>
      </p:sp>
      <p:sp>
        <p:nvSpPr>
          <p:cNvPr id="238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385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وَاهْدِنَا بِهِ لِمَا اخْتُلِفَ فِيهِ مِنَ الْحَقِّ </a:t>
            </a:r>
            <a:r>
              <a:rPr lang="ar-SA" sz="8000" kern="1200" dirty="0">
                <a:latin typeface="Arabic Typesetting" panose="03020402040406030203" pitchFamily="66" charset="-78"/>
                <a:ea typeface="+mn-ea"/>
                <a:cs typeface="Arabic Typesetting" panose="03020402040406030203" pitchFamily="66" charset="-78"/>
              </a:rPr>
              <a:t>بِإذْنِكَ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in the event of dispute in the matter of truth show us the right path,</a:t>
            </a:r>
          </a:p>
        </p:txBody>
      </p:sp>
      <p:sp>
        <p:nvSpPr>
          <p:cNvPr id="23962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wahdina bihi limakhtulifa fihi minal-haqqi bi-id'nik</a:t>
            </a:r>
          </a:p>
        </p:txBody>
      </p:sp>
      <p:sp>
        <p:nvSpPr>
          <p:cNvPr id="239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396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إنَّكَ تَهْدِي مَنْ تَشَاءُ إلَى صِرَاطٍ </a:t>
            </a:r>
            <a:r>
              <a:rPr lang="ar-SA" sz="8000" kern="1200" dirty="0">
                <a:latin typeface="Arabic Typesetting" panose="03020402040406030203" pitchFamily="66" charset="-78"/>
                <a:ea typeface="+mn-ea"/>
                <a:cs typeface="Arabic Typesetting" panose="03020402040406030203" pitchFamily="66" charset="-78"/>
              </a:rPr>
              <a:t>مُسْتَقِيمٍ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verily You guides whosoever You wills to the Right Path.</a:t>
            </a:r>
          </a:p>
        </p:txBody>
      </p:sp>
      <p:sp>
        <p:nvSpPr>
          <p:cNvPr id="24064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innaka tahdi man tasha`u ila siratin mustaqim</a:t>
            </a:r>
          </a:p>
        </p:txBody>
      </p:sp>
      <p:sp>
        <p:nvSpPr>
          <p:cNvPr id="240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406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وَانْصُرْنَا بِهِ عَلَى عَدُوِّكَ وَعَدُوِّنَا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Let us, through him, get the better of Your enemies and our opponents,</a:t>
            </a:r>
          </a:p>
        </p:txBody>
      </p:sp>
      <p:sp>
        <p:nvSpPr>
          <p:cNvPr id="24166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wansurna bihi ‘ala ‘aduwwina wa ‘aduwwik</a:t>
            </a:r>
          </a:p>
        </p:txBody>
      </p:sp>
      <p:sp>
        <p:nvSpPr>
          <p:cNvPr id="241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416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إلهَ الْحَقِّ آمِينَ.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the true God: Be it so!</a:t>
            </a:r>
          </a:p>
        </p:txBody>
      </p:sp>
      <p:sp>
        <p:nvSpPr>
          <p:cNvPr id="24269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ilahal-haqqi amin</a:t>
            </a:r>
          </a:p>
        </p:txBody>
      </p:sp>
      <p:sp>
        <p:nvSpPr>
          <p:cNvPr id="242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426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إنَّا نَشْكُو إلَيْكَ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we complain to You</a:t>
            </a:r>
          </a:p>
        </p:txBody>
      </p:sp>
      <p:sp>
        <p:nvSpPr>
          <p:cNvPr id="24371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inna nashku ilayka </a:t>
            </a:r>
          </a:p>
        </p:txBody>
      </p:sp>
      <p:sp>
        <p:nvSpPr>
          <p:cNvPr id="243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437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فَقْدَ نَبِيِّنَا صَلَوَاتُكَ عَلَيْهِ </a:t>
            </a:r>
            <a:r>
              <a:rPr lang="ar-SA" sz="8000" kern="1200" dirty="0">
                <a:latin typeface="Arabic Typesetting" panose="03020402040406030203" pitchFamily="66" charset="-78"/>
                <a:ea typeface="+mn-ea"/>
                <a:cs typeface="Arabic Typesetting" panose="03020402040406030203" pitchFamily="66" charset="-78"/>
              </a:rPr>
              <a:t>وَآلِهِ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About the departure of our Prophet —Your blessings be on him and on his Household—</a:t>
            </a:r>
          </a:p>
        </p:txBody>
      </p:sp>
      <p:sp>
        <p:nvSpPr>
          <p:cNvPr id="24474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faqda nabiyyin salawatuka ‘alayhi wa-alih</a:t>
            </a:r>
          </a:p>
        </p:txBody>
      </p:sp>
      <p:sp>
        <p:nvSpPr>
          <p:cNvPr id="244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447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وَغَيْبَةَ </a:t>
            </a:r>
            <a:r>
              <a:rPr lang="ar-SA" sz="8000" kern="1200" dirty="0">
                <a:latin typeface="Arabic Typesetting" panose="03020402040406030203" pitchFamily="66" charset="-78"/>
                <a:ea typeface="+mn-ea"/>
                <a:cs typeface="Arabic Typesetting" panose="03020402040406030203" pitchFamily="66" charset="-78"/>
              </a:rPr>
              <a:t>وَلِيِّنَا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about the absence of our leader,</a:t>
            </a:r>
          </a:p>
        </p:txBody>
      </p:sp>
      <p:sp>
        <p:nvSpPr>
          <p:cNvPr id="24576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waghaybata waliyyina</a:t>
            </a:r>
          </a:p>
        </p:txBody>
      </p:sp>
      <p:sp>
        <p:nvSpPr>
          <p:cNvPr id="245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457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وَكَثْرَةَ </a:t>
            </a:r>
            <a:r>
              <a:rPr lang="ar-SA" sz="8000" kern="1200" dirty="0">
                <a:latin typeface="Arabic Typesetting" panose="03020402040406030203" pitchFamily="66" charset="-78"/>
                <a:ea typeface="+mn-ea"/>
                <a:cs typeface="Arabic Typesetting" panose="03020402040406030203" pitchFamily="66" charset="-78"/>
              </a:rPr>
              <a:t>عَدُوِّنَا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about the big numbers of our enemies,</a:t>
            </a:r>
          </a:p>
        </p:txBody>
      </p:sp>
      <p:sp>
        <p:nvSpPr>
          <p:cNvPr id="24678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wakathrata ‘aduwwina</a:t>
            </a:r>
          </a:p>
        </p:txBody>
      </p:sp>
      <p:sp>
        <p:nvSpPr>
          <p:cNvPr id="246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467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وَلَمْ يَكُنْ لَهُ وَلِيٌّ مِنَ الذُّلِّ وَكَبِّرْهُ تَكْبِيراً.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nor has He any protecting friend through dependence. And Magnify Him with all magnificence.</a:t>
            </a:r>
          </a:p>
        </p:txBody>
      </p:sp>
      <p:sp>
        <p:nvSpPr>
          <p:cNvPr id="5427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walam yakun lahu waliyyun minadh-dhulli wakabbirhu takbira</a:t>
            </a:r>
          </a:p>
        </p:txBody>
      </p:sp>
      <p:sp>
        <p:nvSpPr>
          <p:cNvPr id="54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542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وَقِلَّةَ </a:t>
            </a:r>
            <a:r>
              <a:rPr lang="ar-SA" sz="8000" kern="1200" dirty="0">
                <a:latin typeface="Arabic Typesetting" panose="03020402040406030203" pitchFamily="66" charset="-78"/>
                <a:ea typeface="+mn-ea"/>
                <a:cs typeface="Arabic Typesetting" panose="03020402040406030203" pitchFamily="66" charset="-78"/>
              </a:rPr>
              <a:t>عَدَدِنَا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about our few number,</a:t>
            </a:r>
          </a:p>
        </p:txBody>
      </p:sp>
      <p:sp>
        <p:nvSpPr>
          <p:cNvPr id="24781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waqillata ‘adadina</a:t>
            </a:r>
          </a:p>
        </p:txBody>
      </p:sp>
      <p:sp>
        <p:nvSpPr>
          <p:cNvPr id="247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478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وَشِدَّةَ الْفِتَنِ </a:t>
            </a:r>
            <a:r>
              <a:rPr lang="ar-SA" sz="8000" kern="1200" dirty="0">
                <a:latin typeface="Arabic Typesetting" panose="03020402040406030203" pitchFamily="66" charset="-78"/>
                <a:ea typeface="+mn-ea"/>
                <a:cs typeface="Arabic Typesetting" panose="03020402040406030203" pitchFamily="66" charset="-78"/>
              </a:rPr>
              <a:t>بِنَا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about widespread disorder,</a:t>
            </a:r>
          </a:p>
        </p:txBody>
      </p:sp>
      <p:sp>
        <p:nvSpPr>
          <p:cNvPr id="24883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washiddatal-fitani bina</a:t>
            </a:r>
          </a:p>
        </p:txBody>
      </p:sp>
      <p:sp>
        <p:nvSpPr>
          <p:cNvPr id="248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488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وَتَظَاهُرَ الزَّمَانِ </a:t>
            </a:r>
            <a:r>
              <a:rPr lang="ar-SA" sz="8000" kern="1200" dirty="0">
                <a:latin typeface="Arabic Typesetting" panose="03020402040406030203" pitchFamily="66" charset="-78"/>
                <a:ea typeface="+mn-ea"/>
                <a:cs typeface="Arabic Typesetting" panose="03020402040406030203" pitchFamily="66" charset="-78"/>
              </a:rPr>
              <a:t>عَلَيْنَا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about vicissitudes of time against us.</a:t>
            </a:r>
          </a:p>
        </p:txBody>
      </p:sp>
      <p:sp>
        <p:nvSpPr>
          <p:cNvPr id="24986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watazahuraz-zamani ‘alayna</a:t>
            </a:r>
          </a:p>
        </p:txBody>
      </p:sp>
      <p:sp>
        <p:nvSpPr>
          <p:cNvPr id="249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498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فَصَلِّ عَلَى مُحَمَّدٍ </a:t>
            </a:r>
            <a:r>
              <a:rPr lang="ar-SA" sz="8000" kern="1200" dirty="0">
                <a:latin typeface="Arabic Typesetting" panose="03020402040406030203" pitchFamily="66" charset="-78"/>
                <a:ea typeface="+mn-ea"/>
                <a:cs typeface="Arabic Typesetting" panose="03020402040406030203" pitchFamily="66" charset="-78"/>
              </a:rPr>
              <a:t>وَآلِهِ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So, (please do) send blessings on Muhammad and on his Household </a:t>
            </a:r>
          </a:p>
        </p:txBody>
      </p:sp>
      <p:sp>
        <p:nvSpPr>
          <p:cNvPr id="25088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fasalli ‘ala muhamadin wa alih</a:t>
            </a:r>
          </a:p>
        </p:txBody>
      </p:sp>
      <p:sp>
        <p:nvSpPr>
          <p:cNvPr id="250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508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وَأَعِنَّا عَلَى ذلِكَ بِفَتْحٍ مِنْكَ </a:t>
            </a:r>
            <a:r>
              <a:rPr lang="ar-SA" sz="8000" kern="1200" dirty="0">
                <a:latin typeface="Arabic Typesetting" panose="03020402040406030203" pitchFamily="66" charset="-78"/>
                <a:ea typeface="+mn-ea"/>
                <a:cs typeface="Arabic Typesetting" panose="03020402040406030203" pitchFamily="66" charset="-78"/>
              </a:rPr>
              <a:t>تُعَجِّلُهُ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help us overcome all that through victory from You that You expedite</a:t>
            </a:r>
          </a:p>
        </p:txBody>
      </p:sp>
      <p:sp>
        <p:nvSpPr>
          <p:cNvPr id="25190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wa-a’inna ‘ala dhalika bifat-hin minka tu’ajjiluh</a:t>
            </a:r>
          </a:p>
        </p:txBody>
      </p:sp>
      <p:sp>
        <p:nvSpPr>
          <p:cNvPr id="251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519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وَبِضُرٍّ </a:t>
            </a:r>
            <a:r>
              <a:rPr lang="ar-SA" sz="8000" kern="1200" dirty="0">
                <a:latin typeface="Arabic Typesetting" panose="03020402040406030203" pitchFamily="66" charset="-78"/>
                <a:ea typeface="+mn-ea"/>
                <a:cs typeface="Arabic Typesetting" panose="03020402040406030203" pitchFamily="66" charset="-78"/>
              </a:rPr>
              <a:t>تَكْشِفُهُ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through relieving us from our injuries</a:t>
            </a:r>
          </a:p>
        </p:txBody>
      </p:sp>
      <p:sp>
        <p:nvSpPr>
          <p:cNvPr id="25293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wabidurrin takshifuh</a:t>
            </a:r>
          </a:p>
        </p:txBody>
      </p:sp>
      <p:sp>
        <p:nvSpPr>
          <p:cNvPr id="252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529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وَنَصْرٍ </a:t>
            </a:r>
            <a:r>
              <a:rPr lang="ar-SA" sz="8000" kern="1200" dirty="0">
                <a:latin typeface="Arabic Typesetting" panose="03020402040406030203" pitchFamily="66" charset="-78"/>
                <a:ea typeface="+mn-ea"/>
                <a:cs typeface="Arabic Typesetting" panose="03020402040406030203" pitchFamily="66" charset="-78"/>
              </a:rPr>
              <a:t>تُعِزُّهُ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through Your help that You confirm</a:t>
            </a:r>
          </a:p>
        </p:txBody>
      </p:sp>
      <p:sp>
        <p:nvSpPr>
          <p:cNvPr id="25395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wanasrin tu’izzuh</a:t>
            </a:r>
          </a:p>
        </p:txBody>
      </p:sp>
      <p:sp>
        <p:nvSpPr>
          <p:cNvPr id="253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539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وَسُلْطَانِ حَقٍّ </a:t>
            </a:r>
            <a:r>
              <a:rPr lang="ar-SA" sz="8000" kern="1200" dirty="0">
                <a:latin typeface="Arabic Typesetting" panose="03020402040406030203" pitchFamily="66" charset="-78"/>
                <a:ea typeface="+mn-ea"/>
                <a:cs typeface="Arabic Typesetting" panose="03020402040406030203" pitchFamily="66" charset="-78"/>
              </a:rPr>
              <a:t>تُظْهِرُهُ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through bringing in the rule of justice and fair play,</a:t>
            </a:r>
          </a:p>
        </p:txBody>
      </p:sp>
      <p:sp>
        <p:nvSpPr>
          <p:cNvPr id="25498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wasultani haqqin tuz-hiruh</a:t>
            </a:r>
          </a:p>
        </p:txBody>
      </p:sp>
      <p:sp>
        <p:nvSpPr>
          <p:cNvPr id="254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549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وَرَحْمَةٍ مِنْكَ </a:t>
            </a:r>
            <a:r>
              <a:rPr lang="ar-SA" sz="8000" kern="1200" dirty="0">
                <a:latin typeface="Arabic Typesetting" panose="03020402040406030203" pitchFamily="66" charset="-78"/>
                <a:ea typeface="+mn-ea"/>
                <a:cs typeface="Arabic Typesetting" panose="03020402040406030203" pitchFamily="66" charset="-78"/>
              </a:rPr>
              <a:t>تُجَلِّلُنَاهَا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through mercy that You expand over us</a:t>
            </a:r>
          </a:p>
        </p:txBody>
      </p:sp>
      <p:sp>
        <p:nvSpPr>
          <p:cNvPr id="25600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warahmatin minka tujallilunaha</a:t>
            </a:r>
          </a:p>
        </p:txBody>
      </p:sp>
      <p:sp>
        <p:nvSpPr>
          <p:cNvPr id="256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560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وَعَافِيَةٍ مِنْكَ </a:t>
            </a:r>
            <a:r>
              <a:rPr lang="ar-SA" sz="8000" kern="1200" dirty="0">
                <a:latin typeface="Arabic Typesetting" panose="03020402040406030203" pitchFamily="66" charset="-78"/>
                <a:ea typeface="+mn-ea"/>
                <a:cs typeface="Arabic Typesetting" panose="03020402040406030203" pitchFamily="66" charset="-78"/>
              </a:rPr>
              <a:t>تُلْبِسُنَاهَا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through good health that You cover us with,</a:t>
            </a:r>
          </a:p>
        </p:txBody>
      </p:sp>
      <p:sp>
        <p:nvSpPr>
          <p:cNvPr id="25702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‘afiyatin minka tulbisunaha</a:t>
            </a:r>
          </a:p>
        </p:txBody>
      </p:sp>
      <p:sp>
        <p:nvSpPr>
          <p:cNvPr id="257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570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425575"/>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9600" kern="1200" dirty="0">
                <a:latin typeface="Arabic Typesetting" panose="03020402040406030203" pitchFamily="66" charset="-78"/>
                <a:ea typeface="+mn-ea"/>
                <a:cs typeface="Arabic Typesetting" panose="03020402040406030203" pitchFamily="66" charset="-78"/>
              </a:rPr>
              <a:t>الله أكبر</a:t>
            </a:r>
            <a:endParaRPr lang="en-US" sz="96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sz="4400" b="1" kern="1200" dirty="0">
                <a:ea typeface="MS Mincho" pitchFamily="49" charset="-128"/>
              </a:rPr>
              <a:t>Allāh is [the] greatest!</a:t>
            </a:r>
          </a:p>
        </p:txBody>
      </p:sp>
      <p:sp>
        <p:nvSpPr>
          <p:cNvPr id="5530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4000" b="1" i="1">
                <a:solidFill>
                  <a:srgbClr val="000066"/>
                </a:solidFill>
                <a:ea typeface="MS Mincho" pitchFamily="49" charset="-128"/>
              </a:rPr>
              <a:t>Allahu Akbar</a:t>
            </a:r>
          </a:p>
        </p:txBody>
      </p:sp>
      <p:sp>
        <p:nvSpPr>
          <p:cNvPr id="55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553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بِرَحْمَتِكَ يَا أَرْحَمَ الرَّاحِمِينَ.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Out of Your mercy, O the most Merciful of all those who show mercy.</a:t>
            </a:r>
          </a:p>
        </p:txBody>
      </p:sp>
      <p:sp>
        <p:nvSpPr>
          <p:cNvPr id="25805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birahmatika ya arhamar-rahimin</a:t>
            </a:r>
          </a:p>
        </p:txBody>
      </p:sp>
      <p:sp>
        <p:nvSpPr>
          <p:cNvPr id="258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2580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send Your blessings on Muhammad</a:t>
            </a:r>
          </a:p>
          <a:p>
            <a:pPr marL="342900" indent="-342900" eaLnBrk="1" hangingPunct="1">
              <a:defRPr/>
            </a:pPr>
            <a:r>
              <a:rPr lang="en-US" b="1" kern="1200" dirty="0">
                <a:ea typeface="MS Mincho" pitchFamily="49" charset="-128"/>
              </a:rPr>
              <a:t>and the family of Muhammad.</a:t>
            </a:r>
          </a:p>
        </p:txBody>
      </p:sp>
      <p:sp>
        <p:nvSpPr>
          <p:cNvPr id="25907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salli `ala muhammadin wa ali muhammadin</a:t>
            </a:r>
          </a:p>
        </p:txBody>
      </p:sp>
      <p:sp>
        <p:nvSpPr>
          <p:cNvPr id="259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dirty="0">
                <a:solidFill>
                  <a:srgbClr val="FFFF99"/>
                </a:solidFill>
                <a:latin typeface="Trebuchet MS" pitchFamily="34" charset="0"/>
              </a:rPr>
              <a:t>دعاء </a:t>
            </a:r>
            <a:r>
              <a:rPr lang="ar-SA" sz="1600" b="1" dirty="0" err="1">
                <a:solidFill>
                  <a:srgbClr val="FFFF99"/>
                </a:solidFill>
                <a:latin typeface="Trebuchet MS" pitchFamily="34" charset="0"/>
              </a:rPr>
              <a:t>الأفتتاح</a:t>
            </a:r>
            <a:endParaRPr lang="en-GB" sz="1600" b="1" dirty="0">
              <a:solidFill>
                <a:srgbClr val="FFFF99"/>
              </a:solidFill>
              <a:latin typeface="Trebuchet MS" pitchFamily="34" charset="0"/>
            </a:endParaRPr>
          </a:p>
        </p:txBody>
      </p:sp>
      <p:sp>
        <p:nvSpPr>
          <p:cNvPr id="2590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dirty="0" err="1">
                <a:solidFill>
                  <a:srgbClr val="FFFF99"/>
                </a:solidFill>
                <a:latin typeface="Trebuchet MS" pitchFamily="34" charset="0"/>
              </a:rPr>
              <a:t>Dua’a</a:t>
            </a:r>
            <a:r>
              <a:rPr lang="en-GB" sz="1600" b="1" dirty="0">
                <a:solidFill>
                  <a:srgbClr val="FFFF99"/>
                </a:solidFill>
                <a:latin typeface="Trebuchet MS" pitchFamily="34" charset="0"/>
              </a:rPr>
              <a:t> al-</a:t>
            </a:r>
            <a:r>
              <a:rPr lang="en-GB" sz="1600" b="1" dirty="0" err="1">
                <a:solidFill>
                  <a:srgbClr val="FFFF99"/>
                </a:solidFill>
                <a:latin typeface="Trebuchet MS" pitchFamily="34" charset="0"/>
              </a:rPr>
              <a:t>Iftitah</a:t>
            </a:r>
            <a:endParaRPr lang="en-GB" sz="1600" b="1" dirty="0">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ext Box 10"/>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hangingPunct="1"/>
            <a:r>
              <a:rPr lang="ar-SA" b="1" dirty="0" smtClean="0">
                <a:solidFill>
                  <a:srgbClr val="FFFF99"/>
                </a:solidFill>
                <a:latin typeface="Trebuchet MS" pitchFamily="34" charset="0"/>
              </a:rPr>
              <a:t>دعاء </a:t>
            </a:r>
            <a:r>
              <a:rPr lang="ar-SA" b="1" dirty="0" err="1" smtClean="0">
                <a:solidFill>
                  <a:srgbClr val="FFFF99"/>
                </a:solidFill>
                <a:latin typeface="Trebuchet MS" pitchFamily="34" charset="0"/>
              </a:rPr>
              <a:t>الأفتتاح</a:t>
            </a:r>
            <a:r>
              <a:rPr lang="ar-SA" b="1" dirty="0" smtClean="0">
                <a:solidFill>
                  <a:srgbClr val="FFFF99"/>
                </a:solidFill>
                <a:latin typeface="Trebuchet MS" pitchFamily="34" charset="0"/>
              </a:rPr>
              <a:t>‎‎‎‎</a:t>
            </a:r>
            <a:endParaRPr lang="ar-SA" b="1" dirty="0">
              <a:solidFill>
                <a:srgbClr val="FFFF99"/>
              </a:solidFill>
              <a:latin typeface="Trebuchet MS" pitchFamily="34" charset="0"/>
            </a:endParaRPr>
          </a:p>
        </p:txBody>
      </p:sp>
      <p:sp>
        <p:nvSpPr>
          <p:cNvPr id="357379"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57380" name="Text Box 10"/>
          <p:cNvSpPr txBox="1">
            <a:spLocks noChangeArrowheads="1"/>
          </p:cNvSpPr>
          <p:nvPr/>
        </p:nvSpPr>
        <p:spPr bwMode="auto">
          <a:xfrm>
            <a:off x="304800" y="228600"/>
            <a:ext cx="4267200" cy="366713"/>
          </a:xfrm>
          <a:prstGeom prst="rect">
            <a:avLst/>
          </a:prstGeom>
          <a:gradFill rotWithShape="1">
            <a:gsLst>
              <a:gs pos="0">
                <a:srgbClr val="003399"/>
              </a:gs>
              <a:gs pos="100000">
                <a:srgbClr val="001847"/>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dirty="0" err="1" smtClean="0">
                <a:solidFill>
                  <a:srgbClr val="FFFF99"/>
                </a:solidFill>
                <a:latin typeface="Trebuchet MS" pitchFamily="34" charset="0"/>
              </a:rPr>
              <a:t>Dua’a</a:t>
            </a:r>
            <a:r>
              <a:rPr lang="en-GB" b="1" dirty="0" smtClean="0">
                <a:solidFill>
                  <a:srgbClr val="FFFF99"/>
                </a:solidFill>
                <a:latin typeface="Trebuchet MS" pitchFamily="34" charset="0"/>
              </a:rPr>
              <a:t> al-</a:t>
            </a:r>
            <a:r>
              <a:rPr lang="en-GB" b="1" dirty="0" err="1" smtClean="0">
                <a:solidFill>
                  <a:srgbClr val="FFFF99"/>
                </a:solidFill>
                <a:latin typeface="Trebuchet MS" pitchFamily="34" charset="0"/>
              </a:rPr>
              <a:t>Iftitah</a:t>
            </a:r>
            <a:endParaRPr lang="en-GB" b="1" dirty="0">
              <a:solidFill>
                <a:srgbClr val="FFFF99"/>
              </a:solidFill>
              <a:latin typeface="Trebuchet MS" pitchFamily="34" charset="0"/>
            </a:endParaRPr>
          </a:p>
        </p:txBody>
      </p:sp>
      <p:sp>
        <p:nvSpPr>
          <p:cNvPr id="357381" name="Rectangle 13"/>
          <p:cNvSpPr>
            <a:spLocks noGrp="1" noChangeArrowheads="1"/>
          </p:cNvSpPr>
          <p:nvPr>
            <p:ph type="ctrTitle"/>
          </p:nvPr>
        </p:nvSpPr>
        <p:spPr>
          <a:xfrm>
            <a:off x="685800" y="3149600"/>
            <a:ext cx="7772400" cy="1143000"/>
          </a:xfrm>
        </p:spPr>
        <p:txBody>
          <a:bodyPr/>
          <a:lstStyle/>
          <a:p>
            <a:pPr eaLnBrk="1" hangingPunct="1"/>
            <a:r>
              <a:rPr lang="en-US" sz="6000" b="1" smtClean="0">
                <a:solidFill>
                  <a:srgbClr val="FFFF00"/>
                </a:solidFill>
              </a:rPr>
              <a:t>Please recite  </a:t>
            </a:r>
            <a:br>
              <a:rPr lang="en-US" sz="6000" b="1" smtClean="0">
                <a:solidFill>
                  <a:srgbClr val="FFFF00"/>
                </a:solidFill>
              </a:rPr>
            </a:br>
            <a:r>
              <a:rPr lang="en-US" sz="6000" b="1" smtClean="0">
                <a:solidFill>
                  <a:srgbClr val="FFFF00"/>
                </a:solidFill>
              </a:rPr>
              <a:t>Sūrat al-Fātiḥah</a:t>
            </a:r>
            <a:br>
              <a:rPr lang="en-US" sz="6000" b="1" smtClean="0">
                <a:solidFill>
                  <a:srgbClr val="FFFF00"/>
                </a:solidFill>
              </a:rPr>
            </a:br>
            <a:r>
              <a:rPr lang="en-US" sz="6000" b="1" smtClean="0">
                <a:solidFill>
                  <a:srgbClr val="FFFF00"/>
                </a:solidFill>
              </a:rPr>
              <a:t>for</a:t>
            </a:r>
            <a:br>
              <a:rPr lang="en-US" sz="6000" b="1" smtClean="0">
                <a:solidFill>
                  <a:srgbClr val="FFFF00"/>
                </a:solidFill>
              </a:rPr>
            </a:br>
            <a:r>
              <a:rPr lang="en-US" sz="6000" b="1" smtClean="0">
                <a:solidFill>
                  <a:srgbClr val="FFFF00"/>
                </a:solidFill>
              </a:rPr>
              <a:t>ALL MARHUMEEN</a:t>
            </a:r>
            <a:br>
              <a:rPr lang="en-US" sz="6000" b="1" smtClean="0">
                <a:solidFill>
                  <a:srgbClr val="FFFF00"/>
                </a:solidFill>
              </a:rPr>
            </a:br>
            <a:endParaRPr lang="en-GB" sz="6000" b="1" smtClean="0">
              <a:solidFill>
                <a:srgbClr val="FFFF00"/>
              </a:solidFill>
            </a:endParaRPr>
          </a:p>
        </p:txBody>
      </p:sp>
      <p:pic>
        <p:nvPicPr>
          <p:cNvPr id="8"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70428"/>
            <a:ext cx="1828800" cy="43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136525" y="5857875"/>
            <a:ext cx="8888413" cy="630942"/>
          </a:xfrm>
          <a:prstGeom prst="rect">
            <a:avLst/>
          </a:prstGeom>
          <a:noFill/>
          <a:ln w="9525">
            <a:noFill/>
            <a:miter lim="800000"/>
            <a:headEnd/>
            <a:tailEnd/>
          </a:ln>
          <a:effectLst/>
        </p:spPr>
        <p:txBody>
          <a:bodyPr>
            <a:spAutoFit/>
          </a:bodyPr>
          <a:lstStyle/>
          <a:p>
            <a:pPr algn="ctr"/>
            <a:endParaRPr lang="en-US" altLang="en-US" sz="1200" b="1" dirty="0">
              <a:solidFill>
                <a:srgbClr val="000066"/>
              </a:solidFill>
              <a:latin typeface="Trebuchet MS" panose="020B0603020202020204" pitchFamily="34" charset="0"/>
            </a:endParaRPr>
          </a:p>
          <a:p>
            <a:pPr algn="ctr"/>
            <a:r>
              <a:rPr lang="en-US" altLang="en-US" sz="1100" b="1" dirty="0">
                <a:solidFill>
                  <a:srgbClr val="000066"/>
                </a:solidFill>
              </a:rPr>
              <a:t>For any errors / comments please write to: duas.org@gmail.com </a:t>
            </a:r>
            <a:endParaRPr lang="en-US" altLang="en-US" sz="1200" b="1" dirty="0">
              <a:solidFill>
                <a:srgbClr val="000066"/>
              </a:solidFill>
              <a:latin typeface="Trebuchet MS" panose="020B0603020202020204" pitchFamily="34" charset="0"/>
            </a:endParaRPr>
          </a:p>
          <a:p>
            <a:pPr algn="ctr"/>
            <a:r>
              <a:rPr lang="en-US" altLang="en-US" sz="1200" b="1" dirty="0">
                <a:solidFill>
                  <a:srgbClr val="000066"/>
                </a:solidFill>
                <a:latin typeface="Trebuchet MS" panose="020B0603020202020204" pitchFamily="34" charset="0"/>
              </a:rPr>
              <a:t>Kindly recite </a:t>
            </a:r>
            <a:r>
              <a:rPr lang="en-US" altLang="en-US" sz="1200" b="1" dirty="0" err="1" smtClean="0">
                <a:solidFill>
                  <a:srgbClr val="000066"/>
                </a:solidFill>
                <a:latin typeface="Trebuchet MS" panose="020B0603020202020204" pitchFamily="34" charset="0"/>
              </a:rPr>
              <a:t>Sūrat</a:t>
            </a:r>
            <a:r>
              <a:rPr lang="en-US" altLang="en-US" sz="1200" b="1" dirty="0" smtClean="0">
                <a:solidFill>
                  <a:srgbClr val="000066"/>
                </a:solidFill>
                <a:latin typeface="Trebuchet MS" panose="020B0603020202020204" pitchFamily="34" charset="0"/>
              </a:rPr>
              <a:t> al-</a:t>
            </a:r>
            <a:r>
              <a:rPr lang="en-US" altLang="en-US" sz="1200" b="1" dirty="0" err="1" smtClean="0">
                <a:solidFill>
                  <a:srgbClr val="000066"/>
                </a:solidFill>
                <a:latin typeface="Trebuchet MS" panose="020B0603020202020204" pitchFamily="34" charset="0"/>
              </a:rPr>
              <a:t>Fātiḥah</a:t>
            </a:r>
            <a:r>
              <a:rPr lang="en-US" altLang="en-US" sz="1200" b="1" dirty="0" smtClean="0">
                <a:solidFill>
                  <a:srgbClr val="000066"/>
                </a:solidFill>
                <a:latin typeface="Trebuchet MS" panose="020B0603020202020204" pitchFamily="34" charset="0"/>
              </a:rPr>
              <a:t> </a:t>
            </a:r>
            <a:r>
              <a:rPr lang="en-US" altLang="en-US" sz="1200" b="1" dirty="0">
                <a:solidFill>
                  <a:srgbClr val="000066"/>
                </a:solidFill>
                <a:latin typeface="Trebuchet MS" panose="020B0603020202020204" pitchFamily="34" charset="0"/>
              </a:rPr>
              <a:t>for </a:t>
            </a:r>
            <a:r>
              <a:rPr lang="en-US" altLang="en-US" sz="1200" b="1" dirty="0" err="1">
                <a:solidFill>
                  <a:srgbClr val="000066"/>
                </a:solidFill>
                <a:latin typeface="Trebuchet MS" panose="020B0603020202020204" pitchFamily="34" charset="0"/>
              </a:rPr>
              <a:t>Marhumeen</a:t>
            </a:r>
            <a:r>
              <a:rPr lang="en-US" altLang="en-US" sz="1200" b="1" dirty="0">
                <a:solidFill>
                  <a:srgbClr val="000066"/>
                </a:solidFill>
                <a:latin typeface="Trebuchet MS" panose="020B0603020202020204" pitchFamily="34" charset="0"/>
              </a:rPr>
              <a:t>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بِجَمِيعِ مَحَامِدِهِ </a:t>
            </a:r>
            <a:r>
              <a:rPr lang="ar-SA" sz="8000" kern="1200" dirty="0">
                <a:latin typeface="Arabic Typesetting" panose="03020402040406030203" pitchFamily="66" charset="-78"/>
                <a:ea typeface="+mn-ea"/>
                <a:cs typeface="Arabic Typesetting" panose="03020402040406030203" pitchFamily="66" charset="-78"/>
              </a:rPr>
              <a:t>كُلِّهَا </a:t>
            </a:r>
            <a:r>
              <a:rPr lang="ar-SA" sz="8000" kern="1200" dirty="0">
                <a:latin typeface="Arabic Typesetting" panose="03020402040406030203" pitchFamily="66" charset="-78"/>
                <a:ea typeface="+mn-ea"/>
                <a:cs typeface="Arabic Typesetting" panose="03020402040406030203" pitchFamily="66" charset="-78"/>
              </a:rPr>
              <a:t>عَلَى جَمِيعِ نِعَمِهِ كُلِّهَا.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with full gratitude for all His bounties.</a:t>
            </a:r>
          </a:p>
        </p:txBody>
      </p:sp>
      <p:sp>
        <p:nvSpPr>
          <p:cNvPr id="5632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 bijami’i mahamidihi kulliha ‘ala jami’i ni’amihi kulliha</a:t>
            </a:r>
          </a:p>
        </p:txBody>
      </p:sp>
      <p:sp>
        <p:nvSpPr>
          <p:cNvPr id="56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563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الَّذِي لا مُضَادَّ لَهُ فِي </a:t>
            </a:r>
            <a:r>
              <a:rPr lang="ar-SA" sz="8000" kern="1200" dirty="0">
                <a:latin typeface="Arabic Typesetting" panose="03020402040406030203" pitchFamily="66" charset="-78"/>
                <a:ea typeface="+mn-ea"/>
                <a:cs typeface="Arabic Typesetting" panose="03020402040406030203" pitchFamily="66" charset="-78"/>
              </a:rPr>
              <a:t>مُلْكِهِ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Who has no opposition in His rule,</a:t>
            </a:r>
          </a:p>
        </p:txBody>
      </p:sp>
      <p:sp>
        <p:nvSpPr>
          <p:cNvPr id="5734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lilllahil-ladhi la mudadda lahu fi mulkih</a:t>
            </a:r>
          </a:p>
        </p:txBody>
      </p:sp>
      <p:sp>
        <p:nvSpPr>
          <p:cNvPr id="57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573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وَلا مُنَازِعَ لَهُ فِي أَمْرِهِ.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nor there is any challenge to His commands.</a:t>
            </a:r>
          </a:p>
        </p:txBody>
      </p:sp>
      <p:sp>
        <p:nvSpPr>
          <p:cNvPr id="5837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 munazi’a lahu fi amrih</a:t>
            </a:r>
          </a:p>
        </p:txBody>
      </p:sp>
      <p:sp>
        <p:nvSpPr>
          <p:cNvPr id="58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583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الَّذِي لا شَرِيكَ لَهُ فِي </a:t>
            </a:r>
            <a:r>
              <a:rPr lang="ar-SA" sz="8000" kern="1200" dirty="0">
                <a:latin typeface="Arabic Typesetting" panose="03020402040406030203" pitchFamily="66" charset="-78"/>
                <a:ea typeface="+mn-ea"/>
                <a:cs typeface="Arabic Typesetting" panose="03020402040406030203" pitchFamily="66" charset="-78"/>
              </a:rPr>
              <a:t>خَلْقِهِ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Who has no counsel to meddle with His operation of creation,</a:t>
            </a:r>
          </a:p>
        </p:txBody>
      </p:sp>
      <p:sp>
        <p:nvSpPr>
          <p:cNvPr id="5939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lilllahil-ladhi la sharika lahu fi khalqih</a:t>
            </a:r>
          </a:p>
        </p:txBody>
      </p:sp>
      <p:sp>
        <p:nvSpPr>
          <p:cNvPr id="59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593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وَلا شَبِيهَ لَهُ فِي عَظَمَتِهِ.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nor there is anything similar to Him in His greatness.</a:t>
            </a:r>
          </a:p>
        </p:txBody>
      </p:sp>
      <p:sp>
        <p:nvSpPr>
          <p:cNvPr id="6042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 shabiha lahu fi ‘azamatihi</a:t>
            </a:r>
          </a:p>
        </p:txBody>
      </p:sp>
      <p:sp>
        <p:nvSpPr>
          <p:cNvPr id="60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604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الْفَاشِي فِي الْخَلْقِ أَمْرُهُ </a:t>
            </a:r>
            <a:r>
              <a:rPr lang="ar-SA" sz="8000" kern="1200" dirty="0">
                <a:latin typeface="Arabic Typesetting" panose="03020402040406030203" pitchFamily="66" charset="-78"/>
                <a:ea typeface="+mn-ea"/>
                <a:cs typeface="Arabic Typesetting" panose="03020402040406030203" pitchFamily="66" charset="-78"/>
              </a:rPr>
              <a:t>وَحَمْدُهُ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Whose commandments are active in the creation and the praising of Whom is incumbent.</a:t>
            </a:r>
          </a:p>
        </p:txBody>
      </p:sp>
      <p:sp>
        <p:nvSpPr>
          <p:cNvPr id="6144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lillahil-fashi fil-khalqi amruhu wahamduh</a:t>
            </a:r>
          </a:p>
        </p:txBody>
      </p:sp>
      <p:sp>
        <p:nvSpPr>
          <p:cNvPr id="61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614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الظَّاهِرِ بِالْكَرَمِ </a:t>
            </a:r>
            <a:r>
              <a:rPr lang="ar-SA" sz="8000" kern="1200" dirty="0">
                <a:latin typeface="Arabic Typesetting" panose="03020402040406030203" pitchFamily="66" charset="-78"/>
                <a:ea typeface="+mn-ea"/>
                <a:cs typeface="Arabic Typesetting" panose="03020402040406030203" pitchFamily="66" charset="-78"/>
              </a:rPr>
              <a:t>مَجْدُهُ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His glory is evident through His kindness,</a:t>
            </a:r>
          </a:p>
        </p:txBody>
      </p:sp>
      <p:sp>
        <p:nvSpPr>
          <p:cNvPr id="6246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az-zahiri bil-karami maj-duh</a:t>
            </a:r>
          </a:p>
        </p:txBody>
      </p:sp>
      <p:sp>
        <p:nvSpPr>
          <p:cNvPr id="62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624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extLst>
            <a:ext uri="{91240B29-F687-4F45-9708-019B960494DF}">
              <a14:hiddenLine xmlns:a14="http://schemas.microsoft.com/office/drawing/2010/main" w="9525" algn="ctr">
                <a:solidFill>
                  <a:schemeClr val="tx1"/>
                </a:solidFill>
                <a:miter lim="800000"/>
                <a:headEnd/>
                <a:tailEnd/>
              </a14:hiddenLine>
            </a:ext>
          </a:extLst>
        </p:spPr>
        <p:txBody>
          <a:bodyPr/>
          <a:lstStyle/>
          <a:p>
            <a:pPr rtl="1" eaLnBrk="1" hangingPunct="1">
              <a:lnSpc>
                <a:spcPts val="7500"/>
              </a:lnSpc>
              <a:defRPr/>
            </a:pPr>
            <a:r>
              <a:rPr lang="ar-SA" sz="8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send Your blessings on Muhammad</a:t>
            </a:r>
          </a:p>
          <a:p>
            <a:pPr marL="342900" indent="-342900" eaLnBrk="1" hangingPunct="1">
              <a:defRPr/>
            </a:pPr>
            <a:r>
              <a:rPr lang="en-US" b="1" kern="1200" dirty="0">
                <a:ea typeface="MS Mincho" pitchFamily="49" charset="-128"/>
              </a:rPr>
              <a:t>and the family of Muhammad.</a:t>
            </a:r>
          </a:p>
        </p:txBody>
      </p:sp>
      <p:sp>
        <p:nvSpPr>
          <p:cNvPr id="3584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salli `ala muhammadin wa ali muhammadin</a:t>
            </a:r>
          </a:p>
        </p:txBody>
      </p:sp>
      <p:sp>
        <p:nvSpPr>
          <p:cNvPr id="35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358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الْبَاسِطِ بِالْجُودِ </a:t>
            </a:r>
            <a:r>
              <a:rPr lang="ar-SA" sz="8000" kern="1200" dirty="0">
                <a:latin typeface="Arabic Typesetting" panose="03020402040406030203" pitchFamily="66" charset="-78"/>
                <a:ea typeface="+mn-ea"/>
                <a:cs typeface="Arabic Typesetting" panose="03020402040406030203" pitchFamily="66" charset="-78"/>
              </a:rPr>
              <a:t>يَدَهُ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His distinct overflowing generosity is freely available,</a:t>
            </a:r>
          </a:p>
        </p:txBody>
      </p:sp>
      <p:sp>
        <p:nvSpPr>
          <p:cNvPr id="6349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al-basiti bil-judi yadah</a:t>
            </a:r>
          </a:p>
        </p:txBody>
      </p:sp>
      <p:sp>
        <p:nvSpPr>
          <p:cNvPr id="63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634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الَّذِي لا تَنْقُصُ </a:t>
            </a:r>
            <a:r>
              <a:rPr lang="ar-SA" sz="8000" kern="1200" dirty="0">
                <a:latin typeface="Arabic Typesetting" panose="03020402040406030203" pitchFamily="66" charset="-78"/>
                <a:ea typeface="+mn-ea"/>
                <a:cs typeface="Arabic Typesetting" panose="03020402040406030203" pitchFamily="66" charset="-78"/>
              </a:rPr>
              <a:t>خَزَائِنُهُ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His unlimited bestowals do not exhaust,</a:t>
            </a:r>
          </a:p>
        </p:txBody>
      </p:sp>
      <p:sp>
        <p:nvSpPr>
          <p:cNvPr id="6451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alladhi la tanqusu khaza`inuh</a:t>
            </a:r>
          </a:p>
        </p:txBody>
      </p:sp>
      <p:sp>
        <p:nvSpPr>
          <p:cNvPr id="64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645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وَلا تَزِيدُهُ كَثْرَةُ الْعَطَاءِ إلاَّ جُوداً وَكَرَماً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He does not swell the numerous benefits except because of generosity and kindness.</a:t>
            </a:r>
          </a:p>
        </p:txBody>
      </p:sp>
      <p:sp>
        <p:nvSpPr>
          <p:cNvPr id="6554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 taziduhu kathratul-‘ata`i illa judan wakarama</a:t>
            </a:r>
          </a:p>
        </p:txBody>
      </p:sp>
      <p:sp>
        <p:nvSpPr>
          <p:cNvPr id="65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655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إنَّهُ هُوَ الْعَزِيزُ الْوَهَّابُ.</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Verily He is Mighty, Generous.</a:t>
            </a:r>
          </a:p>
        </p:txBody>
      </p:sp>
      <p:sp>
        <p:nvSpPr>
          <p:cNvPr id="6656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innahu huwal-‘azizul-wahhab</a:t>
            </a:r>
          </a:p>
        </p:txBody>
      </p:sp>
      <p:sp>
        <p:nvSpPr>
          <p:cNvPr id="66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665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إنِّي أَسْأَلُكَ قَلِيلاً مِنْ </a:t>
            </a:r>
            <a:r>
              <a:rPr lang="ar-SA" sz="8000" kern="1200" dirty="0">
                <a:latin typeface="Arabic Typesetting" panose="03020402040406030203" pitchFamily="66" charset="-78"/>
                <a:ea typeface="+mn-ea"/>
                <a:cs typeface="Arabic Typesetting" panose="03020402040406030203" pitchFamily="66" charset="-78"/>
              </a:rPr>
              <a:t>كَثِيرٍ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I ask for some from much,</a:t>
            </a:r>
          </a:p>
        </p:txBody>
      </p:sp>
      <p:sp>
        <p:nvSpPr>
          <p:cNvPr id="6758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inni as`aluka qalilan min kathir</a:t>
            </a:r>
          </a:p>
        </p:txBody>
      </p:sp>
      <p:sp>
        <p:nvSpPr>
          <p:cNvPr id="67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675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مَعَ حَاجَةٍ بِي إلَيْهِ عَظِيمَةٍ</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in the midst of my many needs for which I entirely depend on You,</a:t>
            </a:r>
          </a:p>
        </p:txBody>
      </p:sp>
      <p:sp>
        <p:nvSpPr>
          <p:cNvPr id="6861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ma’a hajatin bi ilayhi ‘azimah</a:t>
            </a:r>
          </a:p>
        </p:txBody>
      </p:sp>
      <p:sp>
        <p:nvSpPr>
          <p:cNvPr id="68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686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وَغِنَاكَ عَنْهُ قَدِيمٌ وَهُوَ عِنْدِي </a:t>
            </a:r>
            <a:r>
              <a:rPr lang="ar-SA" sz="8000" kern="1200" dirty="0">
                <a:latin typeface="Arabic Typesetting" panose="03020402040406030203" pitchFamily="66" charset="-78"/>
                <a:ea typeface="+mn-ea"/>
                <a:cs typeface="Arabic Typesetting" panose="03020402040406030203" pitchFamily="66" charset="-78"/>
              </a:rPr>
              <a:t>كَثِيرٌ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since eternity, are able to do without them, but for me it is a titanic effort </a:t>
            </a:r>
          </a:p>
        </p:txBody>
      </p:sp>
      <p:sp>
        <p:nvSpPr>
          <p:cNvPr id="6963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rgbClr val="000066"/>
                </a:solidFill>
                <a:ea typeface="MS Mincho" pitchFamily="49" charset="-128"/>
              </a:rPr>
              <a:t>waghinaka</a:t>
            </a:r>
            <a:r>
              <a:rPr lang="fi-FI" sz="2800" b="1" i="1">
                <a:solidFill>
                  <a:srgbClr val="000066"/>
                </a:solidFill>
                <a:ea typeface="MS Mincho" pitchFamily="49" charset="-128"/>
              </a:rPr>
              <a:t> ‘anhu qadimun wahuwa ‘indi kathir</a:t>
            </a:r>
          </a:p>
        </p:txBody>
      </p:sp>
      <p:sp>
        <p:nvSpPr>
          <p:cNvPr id="69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696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وَهُوَ عَلَيْكَ سَهْلٌ يَسِيرٌ.</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for You it is very easy and simple.</a:t>
            </a:r>
          </a:p>
        </p:txBody>
      </p:sp>
      <p:sp>
        <p:nvSpPr>
          <p:cNvPr id="7066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wahuwa ‘alayka sahlun yasir</a:t>
            </a:r>
          </a:p>
        </p:txBody>
      </p:sp>
      <p:sp>
        <p:nvSpPr>
          <p:cNvPr id="70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706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إنَّ عَفْوَكَ عَنْ </a:t>
            </a:r>
            <a:r>
              <a:rPr lang="ar-SA" sz="8000" kern="1200" dirty="0">
                <a:latin typeface="Arabic Typesetting" panose="03020402040406030203" pitchFamily="66" charset="-78"/>
                <a:ea typeface="+mn-ea"/>
                <a:cs typeface="Arabic Typesetting" panose="03020402040406030203" pitchFamily="66" charset="-78"/>
              </a:rPr>
              <a:t>ذَنْبِي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truly, as You pardon my sins,</a:t>
            </a:r>
          </a:p>
        </p:txBody>
      </p:sp>
      <p:sp>
        <p:nvSpPr>
          <p:cNvPr id="7168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2800" b="1" i="1">
                <a:solidFill>
                  <a:srgbClr val="000066"/>
                </a:solidFill>
                <a:ea typeface="MS Mincho" pitchFamily="49" charset="-128"/>
              </a:rPr>
              <a:t>allahumma inna ‘afwaka ‘an dhanbi</a:t>
            </a:r>
            <a:endParaRPr lang="fi-FI" sz="2800" b="1" i="1">
              <a:solidFill>
                <a:srgbClr val="000066"/>
              </a:solidFill>
              <a:ea typeface="MS Mincho" pitchFamily="49" charset="-128"/>
            </a:endParaRPr>
          </a:p>
        </p:txBody>
      </p:sp>
      <p:sp>
        <p:nvSpPr>
          <p:cNvPr id="71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716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وَتَجَاوُزَكَ عَنْ </a:t>
            </a:r>
            <a:r>
              <a:rPr lang="ar-SA" sz="8000" kern="1200" dirty="0">
                <a:latin typeface="Arabic Typesetting" panose="03020402040406030203" pitchFamily="66" charset="-78"/>
                <a:ea typeface="+mn-ea"/>
                <a:cs typeface="Arabic Typesetting" panose="03020402040406030203" pitchFamily="66" charset="-78"/>
              </a:rPr>
              <a:t>خَطِيئَتِي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overlook my mistakes;</a:t>
            </a:r>
          </a:p>
        </p:txBody>
      </p:sp>
      <p:sp>
        <p:nvSpPr>
          <p:cNvPr id="7270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watajawuzaka ‘an khati`ati</a:t>
            </a:r>
          </a:p>
        </p:txBody>
      </p:sp>
      <p:sp>
        <p:nvSpPr>
          <p:cNvPr id="72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727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بِسْمِ اللَّهِ الرَّحْمَٰنِ الرَّحِيمِ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In the Name of Allāh, </a:t>
            </a:r>
          </a:p>
          <a:p>
            <a:pPr marL="342900" indent="-342900" eaLnBrk="1" hangingPunct="1">
              <a:defRPr/>
            </a:pPr>
            <a:r>
              <a:rPr lang="en-US" b="1" kern="1200" dirty="0">
                <a:ea typeface="MS Mincho" pitchFamily="49" charset="-128"/>
              </a:rPr>
              <a:t>the All-beneficent, the All-merciful.</a:t>
            </a:r>
          </a:p>
        </p:txBody>
      </p:sp>
      <p:sp>
        <p:nvSpPr>
          <p:cNvPr id="3686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bi-smi llahi r-rahmani r-rahimi</a:t>
            </a:r>
          </a:p>
        </p:txBody>
      </p:sp>
      <p:sp>
        <p:nvSpPr>
          <p:cNvPr id="36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368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وَصَفْحَكَ عَنْ </a:t>
            </a:r>
            <a:r>
              <a:rPr lang="ar-SA" sz="8000" kern="1200" dirty="0">
                <a:latin typeface="Arabic Typesetting" panose="03020402040406030203" pitchFamily="66" charset="-78"/>
                <a:ea typeface="+mn-ea"/>
                <a:cs typeface="Arabic Typesetting" panose="03020402040406030203" pitchFamily="66" charset="-78"/>
              </a:rPr>
              <a:t>ظُلْمِي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take a lenient view of my disorderly conduct,</a:t>
            </a:r>
          </a:p>
        </p:txBody>
      </p:sp>
      <p:sp>
        <p:nvSpPr>
          <p:cNvPr id="7373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wasafhaka ‘an zulmi</a:t>
            </a:r>
          </a:p>
        </p:txBody>
      </p:sp>
      <p:sp>
        <p:nvSpPr>
          <p:cNvPr id="73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737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وَسِتْرَكَ عَلَى قَبِيحِ </a:t>
            </a:r>
            <a:r>
              <a:rPr lang="ar-SA" sz="8000" kern="1200" dirty="0">
                <a:latin typeface="Arabic Typesetting" panose="03020402040406030203" pitchFamily="66" charset="-78"/>
                <a:ea typeface="+mn-ea"/>
                <a:cs typeface="Arabic Typesetting" panose="03020402040406030203" pitchFamily="66" charset="-78"/>
              </a:rPr>
              <a:t>عَمَلِي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cover up my foul actions,</a:t>
            </a:r>
          </a:p>
        </p:txBody>
      </p:sp>
      <p:sp>
        <p:nvSpPr>
          <p:cNvPr id="7475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wasitraka ‘ala qabihi ‘amali</a:t>
            </a:r>
          </a:p>
        </p:txBody>
      </p:sp>
      <p:sp>
        <p:nvSpPr>
          <p:cNvPr id="74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747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وَحِلْمَكَ عَنْ كَثِيرِ جُرْمِي عِنْدَ مَا كَانَ مِنْ خَطَإي وَعَمْدِي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show consideration in spite of my many transgressions committed willfully or negligently,</a:t>
            </a:r>
          </a:p>
        </p:txBody>
      </p:sp>
      <p:sp>
        <p:nvSpPr>
          <p:cNvPr id="7578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wahilmaka ‘an kathiri jurmi ‘ind ma kana min khata`i wa ‘amdi</a:t>
            </a:r>
          </a:p>
        </p:txBody>
      </p:sp>
      <p:sp>
        <p:nvSpPr>
          <p:cNvPr id="75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757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914400"/>
            <a:ext cx="9144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 أَطْمَعَنِي فِي أَنْ أَسْأَلَكَ مَا لا أَسْتَوْجِبُهُ مِنْكَ الَّذِي رَزَقْتَنِي مِنْ </a:t>
            </a:r>
            <a:r>
              <a:rPr lang="ar-SA" sz="8000" kern="1200" dirty="0">
                <a:latin typeface="Arabic Typesetting" panose="03020402040406030203" pitchFamily="66" charset="-78"/>
                <a:ea typeface="+mn-ea"/>
                <a:cs typeface="Arabic Typesetting" panose="03020402040406030203" pitchFamily="66" charset="-78"/>
              </a:rPr>
              <a:t>رَحْمَتِكَ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that tempted me to ask for that which I do not deserve, from You, on account of Your mercy, that You may give me the daily bread;</a:t>
            </a:r>
          </a:p>
        </p:txBody>
      </p:sp>
      <p:sp>
        <p:nvSpPr>
          <p:cNvPr id="7680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atma’ani fi an as`alaka ma la astawjibuhu minkal-ladhi razaqtani min rahmatik</a:t>
            </a:r>
          </a:p>
        </p:txBody>
      </p:sp>
      <p:sp>
        <p:nvSpPr>
          <p:cNvPr id="76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768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وَأَرَيْتَنِي مِنْ </a:t>
            </a:r>
            <a:r>
              <a:rPr lang="ar-SA" sz="8000" kern="1200" dirty="0">
                <a:latin typeface="Arabic Typesetting" panose="03020402040406030203" pitchFamily="66" charset="-78"/>
                <a:ea typeface="+mn-ea"/>
                <a:cs typeface="Arabic Typesetting" panose="03020402040406030203" pitchFamily="66" charset="-78"/>
              </a:rPr>
              <a:t>قُدْرَتِكَ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may provide with that which is suitable for me, through Your control;</a:t>
            </a:r>
          </a:p>
        </p:txBody>
      </p:sp>
      <p:sp>
        <p:nvSpPr>
          <p:cNvPr id="7782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araytani min qudratik</a:t>
            </a:r>
          </a:p>
        </p:txBody>
      </p:sp>
      <p:sp>
        <p:nvSpPr>
          <p:cNvPr id="77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778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وَعَرَّفْتَنِي مِنْ </a:t>
            </a:r>
            <a:r>
              <a:rPr lang="ar-SA" sz="8000" kern="1200" dirty="0">
                <a:latin typeface="Arabic Typesetting" panose="03020402040406030203" pitchFamily="66" charset="-78"/>
                <a:ea typeface="+mn-ea"/>
                <a:cs typeface="Arabic Typesetting" panose="03020402040406030203" pitchFamily="66" charset="-78"/>
              </a:rPr>
              <a:t>إجَابَتِكَ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may distinguish me with favorable reply to my requests.</a:t>
            </a:r>
          </a:p>
        </p:txBody>
      </p:sp>
      <p:sp>
        <p:nvSpPr>
          <p:cNvPr id="7885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‘arraftani min ijabatik</a:t>
            </a:r>
          </a:p>
        </p:txBody>
      </p:sp>
      <p:sp>
        <p:nvSpPr>
          <p:cNvPr id="78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788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فَصِرْتُ أَدْعُوكَ </a:t>
            </a:r>
            <a:r>
              <a:rPr lang="ar-SA" sz="8000" kern="1200" dirty="0">
                <a:latin typeface="Arabic Typesetting" panose="03020402040406030203" pitchFamily="66" charset="-78"/>
                <a:ea typeface="+mn-ea"/>
                <a:cs typeface="Arabic Typesetting" panose="03020402040406030203" pitchFamily="66" charset="-78"/>
              </a:rPr>
              <a:t>آمِناً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So, I persist in calling out, believing in You,</a:t>
            </a:r>
          </a:p>
        </p:txBody>
      </p:sp>
      <p:sp>
        <p:nvSpPr>
          <p:cNvPr id="7987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fasirtun ad-‘uka aminan</a:t>
            </a:r>
          </a:p>
        </p:txBody>
      </p:sp>
      <p:sp>
        <p:nvSpPr>
          <p:cNvPr id="79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798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وَأَسْأَلُكَ مُسْتَأْنِساً لا خَائِفاً وَلا </a:t>
            </a:r>
            <a:r>
              <a:rPr lang="ar-SA" sz="8000" kern="1200" dirty="0">
                <a:latin typeface="Arabic Typesetting" panose="03020402040406030203" pitchFamily="66" charset="-78"/>
                <a:ea typeface="+mn-ea"/>
                <a:cs typeface="Arabic Typesetting" panose="03020402040406030203" pitchFamily="66" charset="-78"/>
              </a:rPr>
              <a:t>وَجِلاً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I invoke You, talking familiarly, not afraid, nor shy,</a:t>
            </a:r>
          </a:p>
        </p:txBody>
      </p:sp>
      <p:sp>
        <p:nvSpPr>
          <p:cNvPr id="8090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as`aluka musta`nisan la kha`ifan wala wajila</a:t>
            </a:r>
          </a:p>
        </p:txBody>
      </p:sp>
      <p:sp>
        <p:nvSpPr>
          <p:cNvPr id="80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809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مُدِلاً عَلَيْكَ فِيمَا قَصَدْتُ فِيهِ </a:t>
            </a:r>
            <a:r>
              <a:rPr lang="ar-SA" sz="8000" kern="1200" dirty="0">
                <a:latin typeface="Arabic Typesetting" panose="03020402040406030203" pitchFamily="66" charset="-78"/>
                <a:ea typeface="+mn-ea"/>
                <a:cs typeface="Arabic Typesetting" panose="03020402040406030203" pitchFamily="66" charset="-78"/>
              </a:rPr>
              <a:t>إلَيْكَ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but assured of Your love and kindness whenever I turn to You.</a:t>
            </a:r>
          </a:p>
        </p:txBody>
      </p:sp>
      <p:sp>
        <p:nvSpPr>
          <p:cNvPr id="8192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mudillan ‘alayka fi ma qadhadtu fihi ilayk </a:t>
            </a:r>
          </a:p>
        </p:txBody>
      </p:sp>
      <p:sp>
        <p:nvSpPr>
          <p:cNvPr id="81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819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فَإنْ أَبْطَأ عَنِّي عَتَبْتُ بِجَهْلِي </a:t>
            </a:r>
            <a:r>
              <a:rPr lang="ar-SA" sz="8000" kern="1200" dirty="0">
                <a:latin typeface="Arabic Typesetting" panose="03020402040406030203" pitchFamily="66" charset="-78"/>
                <a:ea typeface="+mn-ea"/>
                <a:cs typeface="Arabic Typesetting" panose="03020402040406030203" pitchFamily="66" charset="-78"/>
              </a:rPr>
              <a:t>عَلَيْكَ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 temporary setback and I, out of ignorance, begin to despair,</a:t>
            </a:r>
          </a:p>
        </p:txBody>
      </p:sp>
      <p:sp>
        <p:nvSpPr>
          <p:cNvPr id="8294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2800" b="1" i="1">
                <a:solidFill>
                  <a:srgbClr val="000066"/>
                </a:solidFill>
                <a:ea typeface="MS Mincho" pitchFamily="49" charset="-128"/>
              </a:rPr>
              <a:t>fa`in abta`a ‘anni ‘atabtu bijahli ‘alayk</a:t>
            </a:r>
            <a:endParaRPr lang="fi-FI" sz="2800" b="1" i="1">
              <a:solidFill>
                <a:srgbClr val="000066"/>
              </a:solidFill>
              <a:ea typeface="MS Mincho" pitchFamily="49" charset="-128"/>
            </a:endParaRPr>
          </a:p>
        </p:txBody>
      </p:sp>
      <p:sp>
        <p:nvSpPr>
          <p:cNvPr id="82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829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اللّهُمَّ إنِّي أَفْتَتِحُ الثَّنَاءَ بِحَمْدِكَ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Allāh: I begin the glorification of You with praising You:</a:t>
            </a:r>
          </a:p>
        </p:txBody>
      </p:sp>
      <p:sp>
        <p:nvSpPr>
          <p:cNvPr id="3789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allahumma inni aftatihuth-thana`a bihamdik</a:t>
            </a:r>
          </a:p>
        </p:txBody>
      </p:sp>
      <p:sp>
        <p:nvSpPr>
          <p:cNvPr id="37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378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وَلَعَلَّ الَّذِي أَبْطَأَ عَنِّي هُوَ خَيْرٌ لِي لِعِلْمِكَ بِعَاقِبَةِ </a:t>
            </a:r>
            <a:r>
              <a:rPr lang="ar-SA" sz="8000" kern="1200" dirty="0">
                <a:latin typeface="Arabic Typesetting" panose="03020402040406030203" pitchFamily="66" charset="-78"/>
                <a:ea typeface="+mn-ea"/>
                <a:cs typeface="Arabic Typesetting" panose="03020402040406030203" pitchFamily="66" charset="-78"/>
              </a:rPr>
              <a:t>الأُمُورِ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although perhaps slowing down may be a blessing in disguise, because You alone knows (all) the consequences.</a:t>
            </a:r>
          </a:p>
        </p:txBody>
      </p:sp>
      <p:sp>
        <p:nvSpPr>
          <p:cNvPr id="8397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wala’allal-ladhi abta`a ‘anni huwa khayrun li li-‘ilmika bi-‘aqibatil umur</a:t>
            </a:r>
          </a:p>
        </p:txBody>
      </p:sp>
      <p:sp>
        <p:nvSpPr>
          <p:cNvPr id="83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839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فَلَمْ أَرَ مَوْلَىً كَرِيماً أَصْبَرَ عَلَى عَبْدٍ لَئِيمٍ مِنْكَ </a:t>
            </a:r>
            <a:r>
              <a:rPr lang="ar-SA" sz="8000" kern="1200" dirty="0">
                <a:latin typeface="Arabic Typesetting" panose="03020402040406030203" pitchFamily="66" charset="-78"/>
                <a:ea typeface="+mn-ea"/>
                <a:cs typeface="Arabic Typesetting" panose="03020402040406030203" pitchFamily="66" charset="-78"/>
              </a:rPr>
              <a:t>عَلَيَّ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I do not know a generous Master who is more accommodating to the dissatisfied servants than You are to me.</a:t>
            </a:r>
          </a:p>
        </p:txBody>
      </p:sp>
      <p:sp>
        <p:nvSpPr>
          <p:cNvPr id="8499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falam ara mawlan kariman asbara ‘ala ‘abdin la`imin minka ‘alayya ya rabb</a:t>
            </a:r>
          </a:p>
        </p:txBody>
      </p:sp>
      <p:sp>
        <p:nvSpPr>
          <p:cNvPr id="84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849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يَارَبِّ </a:t>
            </a:r>
            <a:r>
              <a:rPr lang="ar-SA" sz="8000" kern="1200" dirty="0">
                <a:latin typeface="Arabic Typesetting" panose="03020402040406030203" pitchFamily="66" charset="-78"/>
                <a:ea typeface="+mn-ea"/>
                <a:cs typeface="Arabic Typesetting" panose="03020402040406030203" pitchFamily="66" charset="-78"/>
              </a:rPr>
              <a:t>إنَّكَ تَدْعُونِي فَأُوَلِّي </a:t>
            </a:r>
            <a:r>
              <a:rPr lang="ar-SA" sz="8000" kern="1200" dirty="0">
                <a:latin typeface="Arabic Typesetting" panose="03020402040406030203" pitchFamily="66" charset="-78"/>
                <a:ea typeface="+mn-ea"/>
                <a:cs typeface="Arabic Typesetting" panose="03020402040406030203" pitchFamily="66" charset="-78"/>
              </a:rPr>
              <a:t>عَنْكَ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O Lord! You give an invitation but I turn down,</a:t>
            </a:r>
          </a:p>
        </p:txBody>
      </p:sp>
      <p:sp>
        <p:nvSpPr>
          <p:cNvPr id="8602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innaka tad-‘uni fa-uwalliya ‘ank</a:t>
            </a:r>
          </a:p>
        </p:txBody>
      </p:sp>
      <p:sp>
        <p:nvSpPr>
          <p:cNvPr id="86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860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وَتَتَحَبَّبُ إلَيَّ فأَتَبَغَّضُ </a:t>
            </a:r>
            <a:r>
              <a:rPr lang="ar-SA" sz="8000" kern="1200" dirty="0">
                <a:latin typeface="Arabic Typesetting" panose="03020402040406030203" pitchFamily="66" charset="-78"/>
                <a:ea typeface="+mn-ea"/>
                <a:cs typeface="Arabic Typesetting" panose="03020402040406030203" pitchFamily="66" charset="-78"/>
              </a:rPr>
              <a:t>إلَيْكَ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become familiar with me but I do not care for You,</a:t>
            </a:r>
          </a:p>
        </p:txBody>
      </p:sp>
      <p:sp>
        <p:nvSpPr>
          <p:cNvPr id="8704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watatahabbabu ilayya fa-atabaghghadu ilayk</a:t>
            </a:r>
          </a:p>
        </p:txBody>
      </p:sp>
      <p:sp>
        <p:nvSpPr>
          <p:cNvPr id="87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870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وَتَتَوَدَّدُ إلَيَّ فَلا أَقْبَلُ مِنْكَ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show affection to me but I do not correspond to You</a:t>
            </a:r>
          </a:p>
        </p:txBody>
      </p:sp>
      <p:sp>
        <p:nvSpPr>
          <p:cNvPr id="8806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watatawaddadu ilayya fala aqbalu mink</a:t>
            </a:r>
          </a:p>
        </p:txBody>
      </p:sp>
      <p:sp>
        <p:nvSpPr>
          <p:cNvPr id="88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880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كَأَنَّ لِيَ التَّطَوُّلَ </a:t>
            </a:r>
            <a:r>
              <a:rPr lang="ar-SA" sz="8000" kern="1200" dirty="0">
                <a:latin typeface="Arabic Typesetting" panose="03020402040406030203" pitchFamily="66" charset="-78"/>
                <a:ea typeface="+mn-ea"/>
                <a:cs typeface="Arabic Typesetting" panose="03020402040406030203" pitchFamily="66" charset="-78"/>
              </a:rPr>
              <a:t>عَلَيْكَ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as if  You are overreaching me! </a:t>
            </a:r>
          </a:p>
        </p:txBody>
      </p:sp>
      <p:sp>
        <p:nvSpPr>
          <p:cNvPr id="8909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ka`anna liyat-tatawwula ‘alayk</a:t>
            </a:r>
          </a:p>
        </p:txBody>
      </p:sp>
      <p:sp>
        <p:nvSpPr>
          <p:cNvPr id="89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890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فَلَمْ يَمْنَعْكَ ذلِكَ مِنَ الرَّحْمَةِ لِي وَالإحْسَانِ </a:t>
            </a:r>
            <a:r>
              <a:rPr lang="ar-SA" sz="8000" kern="1200" dirty="0">
                <a:latin typeface="Arabic Typesetting" panose="03020402040406030203" pitchFamily="66" charset="-78"/>
                <a:ea typeface="+mn-ea"/>
                <a:cs typeface="Arabic Typesetting" panose="03020402040406030203" pitchFamily="66" charset="-78"/>
              </a:rPr>
              <a:t>إلَيَّ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Yet You do not abstain from having mercy upon me and doing favors to me </a:t>
            </a:r>
          </a:p>
        </p:txBody>
      </p:sp>
      <p:sp>
        <p:nvSpPr>
          <p:cNvPr id="9011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falam yamna’ka dhalika minar-rahmati li wal-ihsani ilayy</a:t>
            </a:r>
          </a:p>
        </p:txBody>
      </p:sp>
      <p:sp>
        <p:nvSpPr>
          <p:cNvPr id="90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901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وَالتَّفَضُّلِ عَلَيَّ بِجُودِكَ </a:t>
            </a:r>
            <a:r>
              <a:rPr lang="ar-SA" sz="8000" kern="1200" dirty="0">
                <a:latin typeface="Arabic Typesetting" panose="03020402040406030203" pitchFamily="66" charset="-78"/>
                <a:ea typeface="+mn-ea"/>
                <a:cs typeface="Arabic Typesetting" panose="03020402040406030203" pitchFamily="66" charset="-78"/>
              </a:rPr>
              <a:t>وَكَرَمِكَ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blessing me out of Your magnanimity and generosity, </a:t>
            </a:r>
          </a:p>
        </p:txBody>
      </p:sp>
      <p:sp>
        <p:nvSpPr>
          <p:cNvPr id="9114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wat-tafadduli ‘alayya bijudika wakaramik</a:t>
            </a:r>
          </a:p>
        </p:txBody>
      </p:sp>
      <p:sp>
        <p:nvSpPr>
          <p:cNvPr id="91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911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فَارْحَمْ عَبْدَكَ الْجَاهِلَ وَجُدْ عَلَيْهِ بِفَضْلِ إحْسَانِكَ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So, (please) have mercy on Your ignorant servant and bestow upon him with the favors of Your beneficence</a:t>
            </a:r>
          </a:p>
        </p:txBody>
      </p:sp>
      <p:sp>
        <p:nvSpPr>
          <p:cNvPr id="9216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farham ‘abdakal-jahila wajud ‘alayhi bifadli ihsanik</a:t>
            </a:r>
          </a:p>
        </p:txBody>
      </p:sp>
      <p:sp>
        <p:nvSpPr>
          <p:cNvPr id="92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921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 إنَّكَ جَوَادٌ كَرِيمٌ.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Verily, You are Generous and Kind.</a:t>
            </a:r>
          </a:p>
        </p:txBody>
      </p:sp>
      <p:sp>
        <p:nvSpPr>
          <p:cNvPr id="9318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innaka jawadun karim</a:t>
            </a:r>
          </a:p>
        </p:txBody>
      </p:sp>
      <p:sp>
        <p:nvSpPr>
          <p:cNvPr id="93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931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وَأَنْتَ مُسَدِّدٌ لِلصَّوَابِ </a:t>
            </a:r>
            <a:r>
              <a:rPr lang="ar-SA" sz="8000" kern="1200" dirty="0" smtClean="0">
                <a:latin typeface="Arabic Typesetting" panose="03020402040406030203" pitchFamily="66" charset="-78"/>
                <a:ea typeface="+mn-ea"/>
                <a:cs typeface="Arabic Typesetting" panose="03020402040406030203" pitchFamily="66" charset="-78"/>
              </a:rPr>
              <a:t>بِمَنِّكَ</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always guide us to the right out of Your favoring upon us.</a:t>
            </a:r>
          </a:p>
        </p:txBody>
      </p:sp>
      <p:sp>
        <p:nvSpPr>
          <p:cNvPr id="3891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anta musaddidun lis-sawabi bimannik</a:t>
            </a:r>
          </a:p>
        </p:txBody>
      </p:sp>
      <p:sp>
        <p:nvSpPr>
          <p:cNvPr id="38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389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مَالِكِ </a:t>
            </a:r>
            <a:r>
              <a:rPr lang="ar-SA" sz="8000" kern="1200" dirty="0">
                <a:latin typeface="Arabic Typesetting" panose="03020402040406030203" pitchFamily="66" charset="-78"/>
                <a:ea typeface="+mn-ea"/>
                <a:cs typeface="Arabic Typesetting" panose="03020402040406030203" pitchFamily="66" charset="-78"/>
              </a:rPr>
              <a:t>الْمُلْكِ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the owner of the sovereignty,</a:t>
            </a:r>
          </a:p>
        </p:txBody>
      </p:sp>
      <p:sp>
        <p:nvSpPr>
          <p:cNvPr id="9421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 malikil-mulk</a:t>
            </a:r>
          </a:p>
        </p:txBody>
      </p:sp>
      <p:sp>
        <p:nvSpPr>
          <p:cNvPr id="94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942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مُجْرِي </a:t>
            </a:r>
            <a:r>
              <a:rPr lang="ar-SA" sz="8000" kern="1200" dirty="0">
                <a:latin typeface="Arabic Typesetting" panose="03020402040406030203" pitchFamily="66" charset="-78"/>
                <a:ea typeface="+mn-ea"/>
                <a:cs typeface="Arabic Typesetting" panose="03020402040406030203" pitchFamily="66" charset="-78"/>
              </a:rPr>
              <a:t>الْفُلْكِ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Who sets the course of skies and the stars,</a:t>
            </a:r>
          </a:p>
        </p:txBody>
      </p:sp>
      <p:sp>
        <p:nvSpPr>
          <p:cNvPr id="9523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mujril-fulk</a:t>
            </a:r>
          </a:p>
        </p:txBody>
      </p:sp>
      <p:sp>
        <p:nvSpPr>
          <p:cNvPr id="95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952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مُسَخِّرِ </a:t>
            </a:r>
            <a:r>
              <a:rPr lang="ar-SA" sz="8000" kern="1200" dirty="0">
                <a:latin typeface="Arabic Typesetting" panose="03020402040406030203" pitchFamily="66" charset="-78"/>
                <a:ea typeface="+mn-ea"/>
                <a:cs typeface="Arabic Typesetting" panose="03020402040406030203" pitchFamily="66" charset="-78"/>
              </a:rPr>
              <a:t>الرِّيَاحِ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Who controls the winds,</a:t>
            </a:r>
          </a:p>
        </p:txBody>
      </p:sp>
      <p:sp>
        <p:nvSpPr>
          <p:cNvPr id="9626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musakhkhirir-riyah</a:t>
            </a:r>
          </a:p>
        </p:txBody>
      </p:sp>
      <p:sp>
        <p:nvSpPr>
          <p:cNvPr id="96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962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فَالِقِ </a:t>
            </a:r>
            <a:r>
              <a:rPr lang="ar-SA" sz="8000" kern="1200" dirty="0">
                <a:latin typeface="Arabic Typesetting" panose="03020402040406030203" pitchFamily="66" charset="-78"/>
                <a:ea typeface="+mn-ea"/>
                <a:cs typeface="Arabic Typesetting" panose="03020402040406030203" pitchFamily="66" charset="-78"/>
              </a:rPr>
              <a:t>الإصْبَاحِ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Who causes the day break,</a:t>
            </a:r>
          </a:p>
        </p:txBody>
      </p:sp>
      <p:sp>
        <p:nvSpPr>
          <p:cNvPr id="9728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faliqil-isbah</a:t>
            </a:r>
          </a:p>
        </p:txBody>
      </p:sp>
      <p:sp>
        <p:nvSpPr>
          <p:cNvPr id="97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972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دَيَّانِ </a:t>
            </a:r>
            <a:r>
              <a:rPr lang="ar-SA" sz="8000" kern="1200" dirty="0">
                <a:latin typeface="Arabic Typesetting" panose="03020402040406030203" pitchFamily="66" charset="-78"/>
                <a:ea typeface="+mn-ea"/>
                <a:cs typeface="Arabic Typesetting" panose="03020402040406030203" pitchFamily="66" charset="-78"/>
              </a:rPr>
              <a:t>الدِّينِ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Who administers the authority:</a:t>
            </a:r>
          </a:p>
        </p:txBody>
      </p:sp>
      <p:sp>
        <p:nvSpPr>
          <p:cNvPr id="9830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dayyanid-din</a:t>
            </a:r>
          </a:p>
        </p:txBody>
      </p:sp>
      <p:sp>
        <p:nvSpPr>
          <p:cNvPr id="98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983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رَبِّ الْعَالَمِينَ.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the Lord of the worlds.</a:t>
            </a:r>
          </a:p>
        </p:txBody>
      </p:sp>
      <p:sp>
        <p:nvSpPr>
          <p:cNvPr id="9933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rabbil-‘alamin</a:t>
            </a:r>
          </a:p>
        </p:txBody>
      </p:sp>
      <p:sp>
        <p:nvSpPr>
          <p:cNvPr id="99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993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عَلَى حِلْمِهِ بَعْدَ </a:t>
            </a:r>
            <a:r>
              <a:rPr lang="ar-SA" sz="8000" kern="1200" dirty="0">
                <a:latin typeface="Arabic Typesetting" panose="03020402040406030203" pitchFamily="66" charset="-78"/>
                <a:ea typeface="+mn-ea"/>
                <a:cs typeface="Arabic Typesetting" panose="03020402040406030203" pitchFamily="66" charset="-78"/>
              </a:rPr>
              <a:t>عِلْمِهِ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for His indulgence although He has full acquaintance with all things.</a:t>
            </a:r>
          </a:p>
        </p:txBody>
      </p:sp>
      <p:sp>
        <p:nvSpPr>
          <p:cNvPr id="10035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 ‘ala hilmihi ba’da ‘ilmih</a:t>
            </a:r>
          </a:p>
        </p:txBody>
      </p:sp>
      <p:sp>
        <p:nvSpPr>
          <p:cNvPr id="100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003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وَالْحَمْدُ لِلّهِ عَلَى عَفْوِهِ بَعْدَ </a:t>
            </a:r>
            <a:r>
              <a:rPr lang="ar-SA" sz="8000" kern="1200" dirty="0">
                <a:latin typeface="Arabic Typesetting" panose="03020402040406030203" pitchFamily="66" charset="-78"/>
                <a:ea typeface="+mn-ea"/>
                <a:cs typeface="Arabic Typesetting" panose="03020402040406030203" pitchFamily="66" charset="-78"/>
              </a:rPr>
              <a:t>قُدْرَتِهِ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for His amnesty although He has full power over all things.</a:t>
            </a:r>
          </a:p>
        </p:txBody>
      </p:sp>
      <p:sp>
        <p:nvSpPr>
          <p:cNvPr id="10138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wal-hamdu lillahi ‘ala ‘afwihi ba’da qudratih</a:t>
            </a:r>
          </a:p>
        </p:txBody>
      </p:sp>
      <p:sp>
        <p:nvSpPr>
          <p:cNvPr id="101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013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وَالْحَمْدُ لِلّهِ عَلَى طُولِ أَنَاتِهِ فِي غَضَبِهِ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for the respite that He allows </a:t>
            </a:r>
            <a:r>
              <a:rPr lang="en-US" b="1" kern="1200" dirty="0" smtClean="0">
                <a:ea typeface="MS Mincho" pitchFamily="49" charset="-128"/>
              </a:rPr>
              <a:t>in spite </a:t>
            </a:r>
            <a:r>
              <a:rPr lang="en-US" b="1" kern="1200" dirty="0">
                <a:ea typeface="MS Mincho" pitchFamily="49" charset="-128"/>
              </a:rPr>
              <a:t>of provocation.</a:t>
            </a:r>
          </a:p>
        </p:txBody>
      </p:sp>
      <p:sp>
        <p:nvSpPr>
          <p:cNvPr id="10240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wal-hamdu lillahi ‘ala tuli anatihi fi ghadabih</a:t>
            </a:r>
          </a:p>
        </p:txBody>
      </p:sp>
      <p:sp>
        <p:nvSpPr>
          <p:cNvPr id="102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024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وَهُوَ قَادِرٌ عَلَى مَا يُرِيدُ.</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He is able to do whatever He wills.</a:t>
            </a:r>
          </a:p>
        </p:txBody>
      </p:sp>
      <p:sp>
        <p:nvSpPr>
          <p:cNvPr id="10342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wahuwa qadirn ‘ala ma yurid</a:t>
            </a:r>
          </a:p>
        </p:txBody>
      </p:sp>
      <p:sp>
        <p:nvSpPr>
          <p:cNvPr id="103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034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وَأَيْقَنْتُ أَنَّكَ أَنْتَ أَرْحَمُ الرَّاحِمِينَ فِي مَوْضِعِ الْعَفْوِ </a:t>
            </a:r>
            <a:r>
              <a:rPr lang="ar-SA" sz="8000" kern="1200" dirty="0">
                <a:latin typeface="Arabic Typesetting" panose="03020402040406030203" pitchFamily="66" charset="-78"/>
                <a:ea typeface="+mn-ea"/>
                <a:cs typeface="Arabic Typesetting" panose="03020402040406030203" pitchFamily="66" charset="-78"/>
              </a:rPr>
              <a:t>وَالرَّحْمَةِ</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I am certain that You are the most Merciful of all those who show mercy in situations of pardon and mercy</a:t>
            </a:r>
          </a:p>
        </p:txBody>
      </p:sp>
      <p:sp>
        <p:nvSpPr>
          <p:cNvPr id="3994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ayqantu annaka anta arhamur-rahimina fi maqdi’il-‘afwi war-rahmah</a:t>
            </a:r>
          </a:p>
        </p:txBody>
      </p:sp>
      <p:sp>
        <p:nvSpPr>
          <p:cNvPr id="39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399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خَالِقِ </a:t>
            </a:r>
            <a:r>
              <a:rPr lang="ar-SA" sz="8000" kern="1200" dirty="0">
                <a:latin typeface="Arabic Typesetting" panose="03020402040406030203" pitchFamily="66" charset="-78"/>
                <a:ea typeface="+mn-ea"/>
                <a:cs typeface="Arabic Typesetting" panose="03020402040406030203" pitchFamily="66" charset="-78"/>
              </a:rPr>
              <a:t>الْخَلْقِ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the Creator of all the created beings,</a:t>
            </a:r>
          </a:p>
        </p:txBody>
      </p:sp>
      <p:sp>
        <p:nvSpPr>
          <p:cNvPr id="10445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 khaliqil-khalq</a:t>
            </a:r>
          </a:p>
        </p:txBody>
      </p:sp>
      <p:sp>
        <p:nvSpPr>
          <p:cNvPr id="104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044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بَاسِطِ </a:t>
            </a:r>
            <a:r>
              <a:rPr lang="ar-SA" sz="8000" kern="1200" dirty="0">
                <a:latin typeface="Arabic Typesetting" panose="03020402040406030203" pitchFamily="66" charset="-78"/>
                <a:ea typeface="+mn-ea"/>
                <a:cs typeface="Arabic Typesetting" panose="03020402040406030203" pitchFamily="66" charset="-78"/>
              </a:rPr>
              <a:t>الرِّزْقِ</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Who makes the sustenance freely available,</a:t>
            </a:r>
          </a:p>
        </p:txBody>
      </p:sp>
      <p:sp>
        <p:nvSpPr>
          <p:cNvPr id="10547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basitir-rizq</a:t>
            </a:r>
          </a:p>
        </p:txBody>
      </p:sp>
      <p:sp>
        <p:nvSpPr>
          <p:cNvPr id="105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054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فَالِقِ </a:t>
            </a:r>
            <a:r>
              <a:rPr lang="ar-SA" sz="8000" kern="1200" dirty="0">
                <a:latin typeface="Arabic Typesetting" panose="03020402040406030203" pitchFamily="66" charset="-78"/>
                <a:ea typeface="+mn-ea"/>
                <a:cs typeface="Arabic Typesetting" panose="03020402040406030203" pitchFamily="66" charset="-78"/>
              </a:rPr>
              <a:t>الإصْبَاحِ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Who starts the day,</a:t>
            </a:r>
          </a:p>
        </p:txBody>
      </p:sp>
      <p:sp>
        <p:nvSpPr>
          <p:cNvPr id="10650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faliqil-isbah</a:t>
            </a:r>
          </a:p>
        </p:txBody>
      </p:sp>
      <p:sp>
        <p:nvSpPr>
          <p:cNvPr id="106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065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ذِي الْجَلالِ وَالإكْرَامِ وَالْفَضْلِ وَالإنْعَامِ</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Who is the Owner of glory, might, favours, and bounties,</a:t>
            </a:r>
          </a:p>
        </p:txBody>
      </p:sp>
      <p:sp>
        <p:nvSpPr>
          <p:cNvPr id="10752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dhil-jalali wal-ikrami wal-fadli wal-in’am</a:t>
            </a:r>
          </a:p>
        </p:txBody>
      </p:sp>
      <p:sp>
        <p:nvSpPr>
          <p:cNvPr id="107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075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الَّذِي بَعُدَ فَلا </a:t>
            </a:r>
            <a:r>
              <a:rPr lang="ar-SA" sz="8000" kern="1200" dirty="0">
                <a:latin typeface="Arabic Typesetting" panose="03020402040406030203" pitchFamily="66" charset="-78"/>
                <a:ea typeface="+mn-ea"/>
                <a:cs typeface="Arabic Typesetting" panose="03020402040406030203" pitchFamily="66" charset="-78"/>
              </a:rPr>
              <a:t>يُرَى</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Who is so far away that none can ever see Him,</a:t>
            </a:r>
          </a:p>
        </p:txBody>
      </p:sp>
      <p:sp>
        <p:nvSpPr>
          <p:cNvPr id="10854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alladhi ba’uda fala yura</a:t>
            </a:r>
          </a:p>
        </p:txBody>
      </p:sp>
      <p:sp>
        <p:nvSpPr>
          <p:cNvPr id="108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085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وَقَرُبَ فَشَهِدَ </a:t>
            </a:r>
            <a:r>
              <a:rPr lang="ar-SA" sz="8000" kern="1200" dirty="0">
                <a:latin typeface="Arabic Typesetting" panose="03020402040406030203" pitchFamily="66" charset="-78"/>
                <a:ea typeface="+mn-ea"/>
                <a:cs typeface="Arabic Typesetting" panose="03020402040406030203" pitchFamily="66" charset="-78"/>
              </a:rPr>
              <a:t>النَّجْوَى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in the same time, He is so near that He is fully aware of even the whispering secrets. </a:t>
            </a:r>
          </a:p>
        </p:txBody>
      </p:sp>
      <p:sp>
        <p:nvSpPr>
          <p:cNvPr id="10957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waqaruba fashahidan-najwa</a:t>
            </a:r>
          </a:p>
        </p:txBody>
      </p:sp>
      <p:sp>
        <p:nvSpPr>
          <p:cNvPr id="109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095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تَبَارَكَ وَتَعَالَى.</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Blessed and Exalted be He.</a:t>
            </a:r>
          </a:p>
        </p:txBody>
      </p:sp>
      <p:sp>
        <p:nvSpPr>
          <p:cNvPr id="11059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tabaraka wata’ala</a:t>
            </a:r>
          </a:p>
        </p:txBody>
      </p:sp>
      <p:sp>
        <p:nvSpPr>
          <p:cNvPr id="110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105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الَّذِي لَيْسَ لَهُ مُنَازِعٌ </a:t>
            </a:r>
            <a:r>
              <a:rPr lang="ar-SA" sz="8000" kern="1200" dirty="0">
                <a:latin typeface="Arabic Typesetting" panose="03020402040406030203" pitchFamily="66" charset="-78"/>
                <a:ea typeface="+mn-ea"/>
                <a:cs typeface="Arabic Typesetting" panose="03020402040406030203" pitchFamily="66" charset="-78"/>
              </a:rPr>
              <a:t>يُعَادِلُهُ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Who has no equal to challenge Him,</a:t>
            </a:r>
          </a:p>
        </p:txBody>
      </p:sp>
      <p:sp>
        <p:nvSpPr>
          <p:cNvPr id="11162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lillahil-ladhi laysa lahu munazi’un yu’adiluh</a:t>
            </a:r>
          </a:p>
        </p:txBody>
      </p:sp>
      <p:sp>
        <p:nvSpPr>
          <p:cNvPr id="111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116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وَلا شَبِيهٌ </a:t>
            </a:r>
            <a:r>
              <a:rPr lang="ar-SA" sz="8000" kern="1200" dirty="0">
                <a:latin typeface="Arabic Typesetting" panose="03020402040406030203" pitchFamily="66" charset="-78"/>
                <a:ea typeface="+mn-ea"/>
                <a:cs typeface="Arabic Typesetting" panose="03020402040406030203" pitchFamily="66" charset="-78"/>
              </a:rPr>
              <a:t>يُشَاكِلُهُ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nor is there an image comparable to Him,</a:t>
            </a:r>
          </a:p>
        </p:txBody>
      </p:sp>
      <p:sp>
        <p:nvSpPr>
          <p:cNvPr id="11264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 shabihun yushakiluh</a:t>
            </a:r>
          </a:p>
        </p:txBody>
      </p:sp>
      <p:sp>
        <p:nvSpPr>
          <p:cNvPr id="112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126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وَلا ظَهِيرٌ </a:t>
            </a:r>
            <a:r>
              <a:rPr lang="ar-SA" sz="8000" kern="1200" dirty="0">
                <a:latin typeface="Arabic Typesetting" panose="03020402040406030203" pitchFamily="66" charset="-78"/>
                <a:ea typeface="+mn-ea"/>
                <a:cs typeface="Arabic Typesetting" panose="03020402040406030203" pitchFamily="66" charset="-78"/>
              </a:rPr>
              <a:t>يُعَاضِدُهُ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nor is there a helper to assist Him.</a:t>
            </a:r>
          </a:p>
        </p:txBody>
      </p:sp>
      <p:sp>
        <p:nvSpPr>
          <p:cNvPr id="11366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 zahirun yu’adiduh</a:t>
            </a:r>
          </a:p>
        </p:txBody>
      </p:sp>
      <p:sp>
        <p:nvSpPr>
          <p:cNvPr id="113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136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وَأَشَدُّ الْمُعَاقِبِينَ فِي مَوْضِعِ النَّكَالِ </a:t>
            </a:r>
            <a:r>
              <a:rPr lang="ar-SA" sz="8000" kern="1200" dirty="0">
                <a:latin typeface="Arabic Typesetting" panose="03020402040406030203" pitchFamily="66" charset="-78"/>
                <a:ea typeface="+mn-ea"/>
                <a:cs typeface="Arabic Typesetting" panose="03020402040406030203" pitchFamily="66" charset="-78"/>
              </a:rPr>
              <a:t>وَالنِّقِمَةِ</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But You are the very exacting in situations of giving exemplary punishment and chastisement (to the wrongdoers),</a:t>
            </a:r>
          </a:p>
        </p:txBody>
      </p:sp>
      <p:sp>
        <p:nvSpPr>
          <p:cNvPr id="4096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ashaddul-mu’aqibina fi mawdi’in-nakali wan-naqimah</a:t>
            </a:r>
          </a:p>
        </p:txBody>
      </p:sp>
      <p:sp>
        <p:nvSpPr>
          <p:cNvPr id="40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409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قَهَرَ بِعِزَّتِهِ </a:t>
            </a:r>
            <a:r>
              <a:rPr lang="ar-SA" sz="8000" kern="1200" dirty="0">
                <a:latin typeface="Arabic Typesetting" panose="03020402040406030203" pitchFamily="66" charset="-78"/>
                <a:ea typeface="+mn-ea"/>
                <a:cs typeface="Arabic Typesetting" panose="03020402040406030203" pitchFamily="66" charset="-78"/>
              </a:rPr>
              <a:t>الأَعِزَّاءَ</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He tames the powerful by (His) force,</a:t>
            </a:r>
          </a:p>
        </p:txBody>
      </p:sp>
      <p:sp>
        <p:nvSpPr>
          <p:cNvPr id="11469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qahara bi’izzatihil-a’izza`</a:t>
            </a:r>
          </a:p>
        </p:txBody>
      </p:sp>
      <p:sp>
        <p:nvSpPr>
          <p:cNvPr id="114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146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وَتَوَاضَعَ لِعَظَمَتِهِ </a:t>
            </a:r>
            <a:r>
              <a:rPr lang="ar-SA" sz="8000" kern="1200" dirty="0">
                <a:latin typeface="Arabic Typesetting" panose="03020402040406030203" pitchFamily="66" charset="-78"/>
                <a:ea typeface="+mn-ea"/>
                <a:cs typeface="Arabic Typesetting" panose="03020402040406030203" pitchFamily="66" charset="-78"/>
              </a:rPr>
              <a:t>الْعُظَمَاءُ</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disgraced are the great ones before His Greatness,</a:t>
            </a:r>
          </a:p>
        </p:txBody>
      </p:sp>
      <p:sp>
        <p:nvSpPr>
          <p:cNvPr id="11571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watawada’a li-‘azamatihil-‘uzama`</a:t>
            </a:r>
          </a:p>
        </p:txBody>
      </p:sp>
      <p:sp>
        <p:nvSpPr>
          <p:cNvPr id="115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157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فَبَلَغَ بِقُدْرَتِهِ مَا يَشَاءُ.</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so He, through His power, fulfills that which He wills.</a:t>
            </a:r>
          </a:p>
        </p:txBody>
      </p:sp>
      <p:sp>
        <p:nvSpPr>
          <p:cNvPr id="11674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fabalagha biqudratihi ma yasha`</a:t>
            </a:r>
          </a:p>
        </p:txBody>
      </p:sp>
      <p:sp>
        <p:nvSpPr>
          <p:cNvPr id="116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167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الَّذِي يُجِيبُنِي حِينَ </a:t>
            </a:r>
            <a:r>
              <a:rPr lang="ar-SA" sz="8000" kern="1200" dirty="0">
                <a:latin typeface="Arabic Typesetting" panose="03020402040406030203" pitchFamily="66" charset="-78"/>
                <a:ea typeface="+mn-ea"/>
                <a:cs typeface="Arabic Typesetting" panose="03020402040406030203" pitchFamily="66" charset="-78"/>
              </a:rPr>
              <a:t>أُنَادِيهِ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Who gives answer to me whenever I call Him;</a:t>
            </a:r>
          </a:p>
        </p:txBody>
      </p:sp>
      <p:sp>
        <p:nvSpPr>
          <p:cNvPr id="11776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lillahil-ladhi yujibuni hina unadih</a:t>
            </a:r>
          </a:p>
        </p:txBody>
      </p:sp>
      <p:sp>
        <p:nvSpPr>
          <p:cNvPr id="117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177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وَيَسْتُرُ عَلَيَّ كُلَّ عَوْرَةٍ وَأَنَا </a:t>
            </a:r>
            <a:r>
              <a:rPr lang="ar-SA" sz="8000" kern="1200" dirty="0">
                <a:latin typeface="Arabic Typesetting" panose="03020402040406030203" pitchFamily="66" charset="-78"/>
                <a:ea typeface="+mn-ea"/>
                <a:cs typeface="Arabic Typesetting" panose="03020402040406030203" pitchFamily="66" charset="-78"/>
              </a:rPr>
              <a:t>أَعْصِيهِ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He covers up my shortcomings, yet I disobey Him;</a:t>
            </a:r>
          </a:p>
        </p:txBody>
      </p:sp>
      <p:sp>
        <p:nvSpPr>
          <p:cNvPr id="11878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wayasturu ‘alayya kulla ‘awratin wa-ana a’sih</a:t>
            </a:r>
          </a:p>
        </p:txBody>
      </p:sp>
      <p:sp>
        <p:nvSpPr>
          <p:cNvPr id="118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187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وَيُعَظِّمُ النِّعْمَةَ عَلَيَّ فَلا </a:t>
            </a:r>
            <a:r>
              <a:rPr lang="ar-SA" sz="8000" kern="1200" dirty="0">
                <a:latin typeface="Arabic Typesetting" panose="03020402040406030203" pitchFamily="66" charset="-78"/>
                <a:ea typeface="+mn-ea"/>
                <a:cs typeface="Arabic Typesetting" panose="03020402040406030203" pitchFamily="66" charset="-78"/>
              </a:rPr>
              <a:t>أُجَازِيهِ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He gives me the largest part of the bounties, yet I do not show his gratitude.</a:t>
            </a:r>
          </a:p>
        </p:txBody>
      </p:sp>
      <p:sp>
        <p:nvSpPr>
          <p:cNvPr id="11981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wayu’azzimun-ni’mata ‘alayya fala ujazih</a:t>
            </a:r>
          </a:p>
        </p:txBody>
      </p:sp>
      <p:sp>
        <p:nvSpPr>
          <p:cNvPr id="119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198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فَكَمْ مِنْ مَوْهِبَةٍ هَنِيئَةٍ قَدْ </a:t>
            </a:r>
            <a:r>
              <a:rPr lang="ar-SA" sz="8000" kern="1200" dirty="0">
                <a:latin typeface="Arabic Typesetting" panose="03020402040406030203" pitchFamily="66" charset="-78"/>
                <a:ea typeface="+mn-ea"/>
                <a:cs typeface="Arabic Typesetting" panose="03020402040406030203" pitchFamily="66" charset="-78"/>
              </a:rPr>
              <a:t>أَعْطَانِي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Many a auspicious favors had He given me;</a:t>
            </a:r>
          </a:p>
        </p:txBody>
      </p:sp>
      <p:sp>
        <p:nvSpPr>
          <p:cNvPr id="12083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fakam min mawhibatin hani`atin qad a’tani</a:t>
            </a:r>
          </a:p>
        </p:txBody>
      </p:sp>
      <p:sp>
        <p:nvSpPr>
          <p:cNvPr id="120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208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وَعَظِيمَةٍ مَخُوفَةٍ قَدْ </a:t>
            </a:r>
            <a:r>
              <a:rPr lang="ar-SA" sz="8000" kern="1200" dirty="0">
                <a:latin typeface="Arabic Typesetting" panose="03020402040406030203" pitchFamily="66" charset="-78"/>
                <a:ea typeface="+mn-ea"/>
                <a:cs typeface="Arabic Typesetting" panose="03020402040406030203" pitchFamily="66" charset="-78"/>
              </a:rPr>
              <a:t>كَفَانِي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many a terrible dangers had He turned off, </a:t>
            </a:r>
          </a:p>
        </p:txBody>
      </p:sp>
      <p:sp>
        <p:nvSpPr>
          <p:cNvPr id="12186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wa’azimatin makhufatin qad kafani</a:t>
            </a:r>
          </a:p>
        </p:txBody>
      </p:sp>
      <p:sp>
        <p:nvSpPr>
          <p:cNvPr id="121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218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وَبَهْجَةٍ مُونِقَةٍ قَدْ أَرَانِي؟</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many a blossoming joys had He made available for me,</a:t>
            </a:r>
          </a:p>
        </p:txBody>
      </p:sp>
      <p:sp>
        <p:nvSpPr>
          <p:cNvPr id="12288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wabahjatin muniqatin qad arani</a:t>
            </a:r>
          </a:p>
        </p:txBody>
      </p:sp>
      <p:sp>
        <p:nvSpPr>
          <p:cNvPr id="122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228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فَأُثْنِي عَلَيْهِ </a:t>
            </a:r>
            <a:r>
              <a:rPr lang="ar-SA" sz="8000" kern="1200" dirty="0">
                <a:latin typeface="Arabic Typesetting" panose="03020402040406030203" pitchFamily="66" charset="-78"/>
                <a:ea typeface="+mn-ea"/>
                <a:cs typeface="Arabic Typesetting" panose="03020402040406030203" pitchFamily="66" charset="-78"/>
              </a:rPr>
              <a:t>حَامِداً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Therefore, I sing His praises and recite His glorifications.</a:t>
            </a:r>
          </a:p>
        </p:txBody>
      </p:sp>
      <p:sp>
        <p:nvSpPr>
          <p:cNvPr id="12390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fa-uthni ‘alayhi hamida</a:t>
            </a:r>
          </a:p>
        </p:txBody>
      </p:sp>
      <p:sp>
        <p:nvSpPr>
          <p:cNvPr id="123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239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وَأَعْظَمُ الْمُتَجَبِّرِينَ فِي مَوْضِعِ الْكِبْرِيَاءِ وَالْعَظَمَةِ.</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You are the greatest Omnipotent in the domain of absolute power and might.</a:t>
            </a:r>
          </a:p>
        </p:txBody>
      </p:sp>
      <p:sp>
        <p:nvSpPr>
          <p:cNvPr id="4198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 a’zamul-mutajabbirina fi mawdi’il-kibriya`i wal-‘azamah</a:t>
            </a:r>
          </a:p>
        </p:txBody>
      </p:sp>
      <p:sp>
        <p:nvSpPr>
          <p:cNvPr id="41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419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وَأَذْكُرُهُ مُسَبِّحاً.</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mention Him with exaltation.</a:t>
            </a:r>
          </a:p>
        </p:txBody>
      </p:sp>
      <p:sp>
        <p:nvSpPr>
          <p:cNvPr id="12493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wa-adhkuruhu musabbiha</a:t>
            </a:r>
          </a:p>
        </p:txBody>
      </p:sp>
      <p:sp>
        <p:nvSpPr>
          <p:cNvPr id="124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249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الَّذِي لا يُهْتَكُ </a:t>
            </a:r>
            <a:r>
              <a:rPr lang="ar-SA" sz="8000" kern="1200" dirty="0">
                <a:latin typeface="Arabic Typesetting" panose="03020402040406030203" pitchFamily="66" charset="-78"/>
                <a:ea typeface="+mn-ea"/>
                <a:cs typeface="Arabic Typesetting" panose="03020402040406030203" pitchFamily="66" charset="-78"/>
              </a:rPr>
              <a:t>حِجَابُهُ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Whose screen cannot be penetrated</a:t>
            </a:r>
          </a:p>
        </p:txBody>
      </p:sp>
      <p:sp>
        <p:nvSpPr>
          <p:cNvPr id="12595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lillahil-ladhi la yuhtaku hijabuh</a:t>
            </a:r>
          </a:p>
        </p:txBody>
      </p:sp>
      <p:sp>
        <p:nvSpPr>
          <p:cNvPr id="125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259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وَلا يُغْلَقُ </a:t>
            </a:r>
            <a:r>
              <a:rPr lang="ar-SA" sz="8000" kern="1200" dirty="0">
                <a:latin typeface="Arabic Typesetting" panose="03020402040406030203" pitchFamily="66" charset="-78"/>
                <a:ea typeface="+mn-ea"/>
                <a:cs typeface="Arabic Typesetting" panose="03020402040406030203" pitchFamily="66" charset="-78"/>
              </a:rPr>
              <a:t>بَابُهُ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Whose door is not blocked;</a:t>
            </a:r>
          </a:p>
        </p:txBody>
      </p:sp>
      <p:sp>
        <p:nvSpPr>
          <p:cNvPr id="12698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 yughlaqu babuh</a:t>
            </a:r>
          </a:p>
        </p:txBody>
      </p:sp>
      <p:sp>
        <p:nvSpPr>
          <p:cNvPr id="126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269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وَلا يُرَدُّ </a:t>
            </a:r>
            <a:r>
              <a:rPr lang="ar-SA" sz="8000" kern="1200" dirty="0">
                <a:latin typeface="Arabic Typesetting" panose="03020402040406030203" pitchFamily="66" charset="-78"/>
                <a:ea typeface="+mn-ea"/>
                <a:cs typeface="Arabic Typesetting" panose="03020402040406030203" pitchFamily="66" charset="-78"/>
              </a:rPr>
              <a:t>سَائِلُهُ</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Whose beseecher is not rejected;</a:t>
            </a:r>
          </a:p>
        </p:txBody>
      </p:sp>
      <p:sp>
        <p:nvSpPr>
          <p:cNvPr id="12800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 yuraddu sa`ilhu</a:t>
            </a:r>
          </a:p>
        </p:txBody>
      </p:sp>
      <p:sp>
        <p:nvSpPr>
          <p:cNvPr id="128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280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وَلا يُخَيَّبُ آمِلُهُ.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And one who hopes Him is not disappointed.</a:t>
            </a:r>
          </a:p>
        </p:txBody>
      </p:sp>
      <p:sp>
        <p:nvSpPr>
          <p:cNvPr id="12902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wala yukhayyabu amiluh</a:t>
            </a:r>
          </a:p>
        </p:txBody>
      </p:sp>
      <p:sp>
        <p:nvSpPr>
          <p:cNvPr id="129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290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الْحَمْدُ لِلّهِ الَّذِي يُؤْمِنُ </a:t>
            </a:r>
            <a:r>
              <a:rPr lang="ar-SA" sz="8000" kern="1200" dirty="0">
                <a:latin typeface="Arabic Typesetting" panose="03020402040406030203" pitchFamily="66" charset="-78"/>
                <a:ea typeface="+mn-ea"/>
                <a:cs typeface="Arabic Typesetting" panose="03020402040406030203" pitchFamily="66" charset="-78"/>
              </a:rPr>
              <a:t>الْخَائِفِينَ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All praise be to Allāh Who secures the frightened ones,</a:t>
            </a:r>
          </a:p>
        </p:txBody>
      </p:sp>
      <p:sp>
        <p:nvSpPr>
          <p:cNvPr id="130052"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al-hamdu lillahil-ladhi yu`minul-kha`ifin</a:t>
            </a:r>
          </a:p>
        </p:txBody>
      </p:sp>
      <p:sp>
        <p:nvSpPr>
          <p:cNvPr id="130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300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وَيُنَجِّي </a:t>
            </a:r>
            <a:r>
              <a:rPr lang="ar-SA" sz="8000" kern="1200" dirty="0">
                <a:latin typeface="Arabic Typesetting" panose="03020402040406030203" pitchFamily="66" charset="-78"/>
                <a:ea typeface="+mn-ea"/>
                <a:cs typeface="Arabic Typesetting" panose="03020402040406030203" pitchFamily="66" charset="-78"/>
              </a:rPr>
              <a:t>الصَّالِحِينَ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Who comes to the help of the upright ones,</a:t>
            </a:r>
          </a:p>
        </p:txBody>
      </p:sp>
      <p:sp>
        <p:nvSpPr>
          <p:cNvPr id="131076"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wayunajjis-salihin</a:t>
            </a:r>
          </a:p>
        </p:txBody>
      </p:sp>
      <p:sp>
        <p:nvSpPr>
          <p:cNvPr id="131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310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وَيَرْفَعُ </a:t>
            </a:r>
            <a:r>
              <a:rPr lang="ar-SA" sz="8000" kern="1200" dirty="0">
                <a:latin typeface="Arabic Typesetting" panose="03020402040406030203" pitchFamily="66" charset="-78"/>
                <a:ea typeface="+mn-ea"/>
                <a:cs typeface="Arabic Typesetting" panose="03020402040406030203" pitchFamily="66" charset="-78"/>
              </a:rPr>
              <a:t>الْمُسْتَضْعَفِينَ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Who promotes the cause of the weak ones,</a:t>
            </a:r>
          </a:p>
        </p:txBody>
      </p:sp>
      <p:sp>
        <p:nvSpPr>
          <p:cNvPr id="132100"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wayarfa’ul-mustad-‘afin</a:t>
            </a:r>
          </a:p>
        </p:txBody>
      </p:sp>
      <p:sp>
        <p:nvSpPr>
          <p:cNvPr id="132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321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وَيَضَعُ </a:t>
            </a:r>
            <a:r>
              <a:rPr lang="ar-SA" sz="8000" kern="1200" dirty="0">
                <a:latin typeface="Arabic Typesetting" panose="03020402040406030203" pitchFamily="66" charset="-78"/>
                <a:ea typeface="+mn-ea"/>
                <a:cs typeface="Arabic Typesetting" panose="03020402040406030203" pitchFamily="66" charset="-78"/>
              </a:rPr>
              <a:t>الْمُسْتَكْبِرِينَ</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annihilates the autocrats,</a:t>
            </a:r>
          </a:p>
        </p:txBody>
      </p:sp>
      <p:sp>
        <p:nvSpPr>
          <p:cNvPr id="133124"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wayada’ul-mustakbirin</a:t>
            </a:r>
          </a:p>
        </p:txBody>
      </p:sp>
      <p:sp>
        <p:nvSpPr>
          <p:cNvPr id="133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331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rtl="1" eaLnBrk="1" hangingPunct="1">
              <a:lnSpc>
                <a:spcPts val="7500"/>
              </a:lnSpc>
            </a:pPr>
            <a:r>
              <a:rPr lang="ar-SA" sz="8000" kern="1200" dirty="0">
                <a:latin typeface="Arabic Typesetting" panose="03020402040406030203" pitchFamily="66" charset="-78"/>
                <a:ea typeface="+mn-ea"/>
                <a:cs typeface="Arabic Typesetting" panose="03020402040406030203" pitchFamily="66" charset="-78"/>
              </a:rPr>
              <a:t>وَيُهْلِكُ مُلُوكاً وَيَسْتَخْلِفُ آخَرِينَ؛ </a:t>
            </a:r>
            <a:endParaRPr lang="en-US" sz="8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743200"/>
            <a:ext cx="8686800" cy="1752600"/>
          </a:xfrm>
          <a:extLst/>
        </p:spPr>
        <p:txBody>
          <a:bodyPr/>
          <a:lstStyle/>
          <a:p>
            <a:pPr marL="342900" indent="-342900" eaLnBrk="1" hangingPunct="1">
              <a:defRPr/>
            </a:pPr>
            <a:r>
              <a:rPr lang="en-US" b="1" kern="1200" dirty="0">
                <a:ea typeface="MS Mincho" pitchFamily="49" charset="-128"/>
              </a:rPr>
              <a:t>Who destroys rulers and appoints others instead.</a:t>
            </a:r>
          </a:p>
        </p:txBody>
      </p:sp>
      <p:sp>
        <p:nvSpPr>
          <p:cNvPr id="134148" name="Subtitle 4"/>
          <p:cNvSpPr txBox="1">
            <a:spLocks/>
          </p:cNvSpPr>
          <p:nvPr/>
        </p:nvSpPr>
        <p:spPr bwMode="auto">
          <a:xfrm>
            <a:off x="304800" y="5029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2800" b="1" i="1">
                <a:solidFill>
                  <a:srgbClr val="000066"/>
                </a:solidFill>
                <a:ea typeface="MS Mincho" pitchFamily="49" charset="-128"/>
              </a:rPr>
              <a:t>wayuhliku mulukan wayastakhlifu akharin</a:t>
            </a:r>
          </a:p>
        </p:txBody>
      </p:sp>
      <p:sp>
        <p:nvSpPr>
          <p:cNvPr id="134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rgbClr val="FFFF99"/>
                </a:solidFill>
                <a:latin typeface="Trebuchet MS" pitchFamily="34" charset="0"/>
              </a:rPr>
              <a:t>دعاء الأفتتاح</a:t>
            </a:r>
            <a:endParaRPr lang="en-GB" sz="1600" b="1">
              <a:solidFill>
                <a:srgbClr val="FFFF99"/>
              </a:solidFill>
              <a:latin typeface="Trebuchet MS" pitchFamily="34" charset="0"/>
            </a:endParaRPr>
          </a:p>
        </p:txBody>
      </p:sp>
      <p:sp>
        <p:nvSpPr>
          <p:cNvPr id="1341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a:solidFill>
                  <a:srgbClr val="FFFF99"/>
                </a:solidFill>
                <a:latin typeface="Trebuchet MS" pitchFamily="34" charset="0"/>
              </a:rPr>
              <a:t>Dua’a al-Iftitah</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a:lstStyle>
        <a:defPPr algn="ctr" eaLnBrk="1" hangingPunct="1">
          <a:spcBef>
            <a:spcPct val="20000"/>
          </a:spcBef>
          <a:defRPr sz="2800" b="1" i="1" dirty="0">
            <a:solidFill>
              <a:srgbClr val="000066"/>
            </a:solidFill>
            <a:ea typeface="MS Mincho" pitchFamily="49" charset="-128"/>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12026</TotalTime>
  <Words>5424</Words>
  <Application>Microsoft Office PowerPoint</Application>
  <PresentationFormat>On-screen Show (4:3)</PresentationFormat>
  <Paragraphs>1115</Paragraphs>
  <Slides>222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222</vt:i4>
      </vt:variant>
    </vt:vector>
  </HeadingPairs>
  <TitlesOfParts>
    <vt:vector size="228" baseType="lpstr">
      <vt:lpstr>MS Mincho</vt:lpstr>
      <vt:lpstr>Arabic Typesetting</vt:lpstr>
      <vt:lpstr>Arial</vt:lpstr>
      <vt:lpstr>Calibri</vt:lpstr>
      <vt:lpstr>Trebuchet MS</vt:lpstr>
      <vt:lpstr>Default Design</vt:lpstr>
      <vt:lpstr>PowerPoint Presentation</vt:lpstr>
      <vt:lpstr>PowerPoint Presentation</vt:lpstr>
      <vt:lpstr>اَللَّهُمَّ صَلِّ عَلَى مُحَمَّدٍ وَ آلِ مُحَمَّد</vt:lpstr>
      <vt:lpstr>بِسْمِ اللَّهِ الرَّحْمَٰنِ الرَّحِيمِ</vt:lpstr>
      <vt:lpstr>اللّهُمَّ إنِّي أَفْتَتِحُ الثَّنَاءَ بِحَمْدِكَ </vt:lpstr>
      <vt:lpstr>وَأَنْتَ مُسَدِّدٌ لِلصَّوَابِ بِمَنِّكَ</vt:lpstr>
      <vt:lpstr>وَأَيْقَنْتُ أَنَّكَ أَنْتَ أَرْحَمُ الرَّاحِمِينَ فِي مَوْضِعِ الْعَفْوِ وَالرَّحْمَةِ</vt:lpstr>
      <vt:lpstr>وَأَشَدُّ الْمُعَاقِبِينَ فِي مَوْضِعِ النَّكَالِ وَالنِّقِمَةِ</vt:lpstr>
      <vt:lpstr>وَأَعْظَمُ الْمُتَجَبِّرِينَ فِي مَوْضِعِ الْكِبْرِيَاءِ وَالْعَظَمَةِ.</vt:lpstr>
      <vt:lpstr>اللّهُمَّ أَذِنْتَ لِي فِي دُعَائِكَ وَمَسْأَلَتِكَ </vt:lpstr>
      <vt:lpstr>فَاسْمَعْ يَا سَمِيعُ مِدْحَتِي</vt:lpstr>
      <vt:lpstr>وَأَجِبْ يَا رَحِيمُ دَعْوَتِي</vt:lpstr>
      <vt:lpstr>وَأَقِلْ يَا غَفُورُ عَثْرَتِي </vt:lpstr>
      <vt:lpstr>فَكَمْ يَا إلهِي مِنْ كُرْبَةٍ قَدْ فَرَّجْتَهَا</vt:lpstr>
      <vt:lpstr>وَهُمُومٍ قَدْ كَشَفْتَهَا</vt:lpstr>
      <vt:lpstr>وَعَثْرَةٍ قَدْ أَقَلْتَهَا</vt:lpstr>
      <vt:lpstr>وَرَحْمَةٍ قَدْ نَشَرْتَهَا</vt:lpstr>
      <vt:lpstr>وَحَلْقَةِ بَلاءٍ قَدْ فَكَكْتَهَا؟</vt:lpstr>
      <vt:lpstr>الْحَمْدُ لِلّهِ الَّذِي لَمْ يَتَّخِذْ صَاحِبَةً وَلا وَلَداً </vt:lpstr>
      <vt:lpstr>وَلَمْ يَكُنْ لَهُ شَرِيكٌ فِي الْمُلْكِ </vt:lpstr>
      <vt:lpstr>وَلَمْ يَكُنْ لَهُ وَلِيٌّ مِنَ الذُّلِّ وَكَبِّرْهُ تَكْبِيراً.</vt:lpstr>
      <vt:lpstr>الله أكبر</vt:lpstr>
      <vt:lpstr>الْحَمْدُ لِلّهِ بِجَمِيعِ مَحَامِدِهِ كُلِّهَا عَلَى جَمِيعِ نِعَمِهِ كُلِّهَا.</vt:lpstr>
      <vt:lpstr>الْحَمْدُ لِلّهِ الَّذِي لا مُضَادَّ لَهُ فِي مُلْكِهِ</vt:lpstr>
      <vt:lpstr>وَلا مُنَازِعَ لَهُ فِي أَمْرِهِ.</vt:lpstr>
      <vt:lpstr>الْحَمْدُ لِلّهِ الَّذِي لا شَرِيكَ لَهُ فِي خَلْقِهِ</vt:lpstr>
      <vt:lpstr>وَلا شَبِيهَ لَهُ فِي عَظَمَتِهِ. </vt:lpstr>
      <vt:lpstr>الْحَمْدُ لِلّهِ الْفَاشِي فِي الْخَلْقِ أَمْرُهُ وَحَمْدُهُ</vt:lpstr>
      <vt:lpstr>الظَّاهِرِ بِالْكَرَمِ مَجْدُهُ</vt:lpstr>
      <vt:lpstr>الْبَاسِطِ بِالْجُودِ يَدَهُ</vt:lpstr>
      <vt:lpstr>الَّذِي لا تَنْقُصُ خَزَائِنُهُ</vt:lpstr>
      <vt:lpstr>وَلا تَزِيدُهُ كَثْرَةُ الْعَطَاءِ إلاَّ جُوداً وَكَرَماً</vt:lpstr>
      <vt:lpstr>إنَّهُ هُوَ الْعَزِيزُ الْوَهَّابُ.</vt:lpstr>
      <vt:lpstr>اللّهُمَّ إنِّي أَسْأَلُكَ قَلِيلاً مِنْ كَثِيرٍ </vt:lpstr>
      <vt:lpstr>مَعَ حَاجَةٍ بِي إلَيْهِ عَظِيمَةٍ</vt:lpstr>
      <vt:lpstr>وَغِنَاكَ عَنْهُ قَدِيمٌ وَهُوَ عِنْدِي كَثِيرٌ</vt:lpstr>
      <vt:lpstr>وَهُوَ عَلَيْكَ سَهْلٌ يَسِيرٌ.</vt:lpstr>
      <vt:lpstr>اللّهُمَّ إنَّ عَفْوَكَ عَنْ ذَنْبِي</vt:lpstr>
      <vt:lpstr>وَتَجَاوُزَكَ عَنْ خَطِيئَتِي</vt:lpstr>
      <vt:lpstr>وَصَفْحَكَ عَنْ ظُلْمِي</vt:lpstr>
      <vt:lpstr>وَسِتْرَكَ عَلَى قَبِيحِ عَمَلِي</vt:lpstr>
      <vt:lpstr>وَحِلْمَكَ عَنْ كَثِيرِ جُرْمِي عِنْدَ مَا كَانَ مِنْ خَطَإي وَعَمْدِي</vt:lpstr>
      <vt:lpstr> أَطْمَعَنِي فِي أَنْ أَسْأَلَكَ مَا لا أَسْتَوْجِبُهُ مِنْكَ الَّذِي رَزَقْتَنِي مِنْ رَحْمَتِكَ</vt:lpstr>
      <vt:lpstr>وَأَرَيْتَنِي مِنْ قُدْرَتِكَ</vt:lpstr>
      <vt:lpstr>وَعَرَّفْتَنِي مِنْ إجَابَتِكَ</vt:lpstr>
      <vt:lpstr>فَصِرْتُ أَدْعُوكَ آمِناً</vt:lpstr>
      <vt:lpstr>وَأَسْأَلُكَ مُسْتَأْنِساً لا خَائِفاً وَلا وَجِلاً </vt:lpstr>
      <vt:lpstr>مُدِلاً عَلَيْكَ فِيمَا قَصَدْتُ فِيهِ إلَيْكَ</vt:lpstr>
      <vt:lpstr>فَإنْ أَبْطَأ عَنِّي عَتَبْتُ بِجَهْلِي عَلَيْكَ</vt:lpstr>
      <vt:lpstr>وَلَعَلَّ الَّذِي أَبْطَأَ عَنِّي هُوَ خَيْرٌ لِي لِعِلْمِكَ بِعَاقِبَةِ الأُمُورِ </vt:lpstr>
      <vt:lpstr>فَلَمْ أَرَ مَوْلَىً كَرِيماً أَصْبَرَ عَلَى عَبْدٍ لَئِيمٍ مِنْكَ عَلَيَّ </vt:lpstr>
      <vt:lpstr>يَارَبِّ إنَّكَ تَدْعُونِي فَأُوَلِّي عَنْكَ</vt:lpstr>
      <vt:lpstr>وَتَتَحَبَّبُ إلَيَّ فأَتَبَغَّضُ إلَيْكَ</vt:lpstr>
      <vt:lpstr>وَتَتَوَدَّدُ إلَيَّ فَلا أَقْبَلُ مِنْكَ</vt:lpstr>
      <vt:lpstr>كَأَنَّ لِيَ التَّطَوُّلَ عَلَيْكَ</vt:lpstr>
      <vt:lpstr>فَلَمْ يَمْنَعْكَ ذلِكَ مِنَ الرَّحْمَةِ لِي وَالإحْسَانِ إلَيَّ</vt:lpstr>
      <vt:lpstr>وَالتَّفَضُّلِ عَلَيَّ بِجُودِكَ وَكَرَمِكَ</vt:lpstr>
      <vt:lpstr>فَارْحَمْ عَبْدَكَ الْجَاهِلَ وَجُدْ عَلَيْهِ بِفَضْلِ إحْسَانِكَ</vt:lpstr>
      <vt:lpstr> إنَّكَ جَوَادٌ كَرِيمٌ.</vt:lpstr>
      <vt:lpstr>الْحَمْدُ لِلّهِ مَالِكِ الْمُلْكِ </vt:lpstr>
      <vt:lpstr>مُجْرِي الْفُلْكِ </vt:lpstr>
      <vt:lpstr>مُسَخِّرِ الرِّيَاحِ </vt:lpstr>
      <vt:lpstr>فَالِقِ الإصْبَاحِ </vt:lpstr>
      <vt:lpstr>دَيَّانِ الدِّينِ</vt:lpstr>
      <vt:lpstr>رَبِّ الْعَالَمِينَ.</vt:lpstr>
      <vt:lpstr>الْحَمْدُ لِلّهِ عَلَى حِلْمِهِ بَعْدَ عِلْمِهِ</vt:lpstr>
      <vt:lpstr>وَالْحَمْدُ لِلّهِ عَلَى عَفْوِهِ بَعْدَ قُدْرَتِهِ</vt:lpstr>
      <vt:lpstr>وَالْحَمْدُ لِلّهِ عَلَى طُولِ أَنَاتِهِ فِي غَضَبِهِ</vt:lpstr>
      <vt:lpstr>وَهُوَ قَادِرٌ عَلَى مَا يُرِيدُ.</vt:lpstr>
      <vt:lpstr>الْحَمْدُ لِلّهِ خَالِقِ الْخَلْقِ</vt:lpstr>
      <vt:lpstr>بَاسِطِ الرِّزْقِ</vt:lpstr>
      <vt:lpstr>فَالِقِ الإصْبَاحِ </vt:lpstr>
      <vt:lpstr>ذِي الْجَلالِ وَالإكْرَامِ وَالْفَضْلِ وَالإنْعَامِ</vt:lpstr>
      <vt:lpstr>الَّذِي بَعُدَ فَلا يُرَى</vt:lpstr>
      <vt:lpstr>وَقَرُبَ فَشَهِدَ النَّجْوَى </vt:lpstr>
      <vt:lpstr>تَبَارَكَ وَتَعَالَى.</vt:lpstr>
      <vt:lpstr>الْحَمْدُ لِلّهِ الَّذِي لَيْسَ لَهُ مُنَازِعٌ يُعَادِلُهُ</vt:lpstr>
      <vt:lpstr>وَلا شَبِيهٌ يُشَاكِلُهُ</vt:lpstr>
      <vt:lpstr>وَلا ظَهِيرٌ يُعَاضِدُهُ</vt:lpstr>
      <vt:lpstr>قَهَرَ بِعِزَّتِهِ الأَعِزَّاءَ</vt:lpstr>
      <vt:lpstr>وَتَوَاضَعَ لِعَظَمَتِهِ الْعُظَمَاءُ</vt:lpstr>
      <vt:lpstr>فَبَلَغَ بِقُدْرَتِهِ مَا يَشَاءُ.</vt:lpstr>
      <vt:lpstr>الْحَمْدُ لِلّهِ الَّذِي يُجِيبُنِي حِينَ أُنَادِيهِ</vt:lpstr>
      <vt:lpstr>وَيَسْتُرُ عَلَيَّ كُلَّ عَوْرَةٍ وَأَنَا أَعْصِيهِ</vt:lpstr>
      <vt:lpstr>وَيُعَظِّمُ النِّعْمَةَ عَلَيَّ فَلا أُجَازِيهِ </vt:lpstr>
      <vt:lpstr>فَكَمْ مِنْ مَوْهِبَةٍ هَنِيئَةٍ قَدْ أَعْطَانِي</vt:lpstr>
      <vt:lpstr>وَعَظِيمَةٍ مَخُوفَةٍ قَدْ كَفَانِي</vt:lpstr>
      <vt:lpstr>وَبَهْجَةٍ مُونِقَةٍ قَدْ أَرَانِي؟</vt:lpstr>
      <vt:lpstr>فَأُثْنِي عَلَيْهِ حَامِداً</vt:lpstr>
      <vt:lpstr>وَأَذْكُرُهُ مُسَبِّحاً.</vt:lpstr>
      <vt:lpstr>الْحَمْدُ لِلّهِ الَّذِي لا يُهْتَكُ حِجَابُهُ</vt:lpstr>
      <vt:lpstr>وَلا يُغْلَقُ بَابُهُ</vt:lpstr>
      <vt:lpstr>وَلا يُرَدُّ سَائِلُهُ</vt:lpstr>
      <vt:lpstr>وَلا يُخَيَّبُ آمِلُهُ. </vt:lpstr>
      <vt:lpstr>الْحَمْدُ لِلّهِ الَّذِي يُؤْمِنُ الْخَائِفِينَ</vt:lpstr>
      <vt:lpstr>وَيُنَجِّي الصَّالِحِينَ </vt:lpstr>
      <vt:lpstr>وَيَرْفَعُ الْمُسْتَضْعَفِينَ</vt:lpstr>
      <vt:lpstr>وَيَضَعُ الْمُسْتَكْبِرِينَ</vt:lpstr>
      <vt:lpstr>وَيُهْلِكُ مُلُوكاً وَيَسْتَخْلِفُ آخَرِينَ؛ </vt:lpstr>
      <vt:lpstr>وَالْحَمْدُ لِلّهِ قَاصِمِ الْجَبَّارِينَ </vt:lpstr>
      <vt:lpstr>مُبِيرِ الظَّالِمِينَ </vt:lpstr>
      <vt:lpstr>مُدْرِكِ الْهَارِبِينَ </vt:lpstr>
      <vt:lpstr>نَكَالِ الظَّالِمِينَ </vt:lpstr>
      <vt:lpstr>صَرِيخِ الْمُسْتَصْرِخِينَ </vt:lpstr>
      <vt:lpstr>مَوْضِعِ حَاجَاتِ الطَّالِبِينَ </vt:lpstr>
      <vt:lpstr>مُعْتَمَدِ الْمُؤْمِنِينَ.</vt:lpstr>
      <vt:lpstr>الْحَمْدُ لِلّهِ الَّذِي مِنْ خَشْيَتِهِ تَرْعُدُ السَّمَاءُ وَسُكَّانُهَا</vt:lpstr>
      <vt:lpstr>وَتَرْجُفُ الأَرْضُ وَعُمَّارُهَا</vt:lpstr>
      <vt:lpstr>وَتَمُوجُ الْبِحَارُ وَمَنْ يَسْبَحُ فِي غَمَرَاتِهَا</vt:lpstr>
      <vt:lpstr>الْحَمْدُ لِلّهِ الَّذِي هَدَانَا لِهذَا وَمَا كُنَّا لِنَهْتَدِيَ لَوْلا أَنْ هَدَانَا اللّهُ.</vt:lpstr>
      <vt:lpstr>الْحَمْدُ لِلّهِ الَّذِي يَخْلُقُ وَلَمْ يُخْلَقْ</vt:lpstr>
      <vt:lpstr>وَيَرْزُقُ وَلا يُرْزَقُ</vt:lpstr>
      <vt:lpstr>وَيُطْعِمُ وَلا يُطْعَمُ</vt:lpstr>
      <vt:lpstr>وَيُمِيتُ الأَحْيَاءَ</vt:lpstr>
      <vt:lpstr>وَيُحْيِي الْمَوْتَى</vt:lpstr>
      <vt:lpstr>وَهُوَ حَيٌّ لا يَمُوتُ</vt:lpstr>
      <vt:lpstr>بِيَدِهِ الْخَيْرُ</vt:lpstr>
      <vt:lpstr>وَهُوَ عَلَى كُلِّ شَيْءٍ قَدِيرٌ.</vt:lpstr>
      <vt:lpstr>اللّهُمَّ صَلِّ عَلَى مُحَمَّدٍ عَبْدِكَ وَرَسُولِكَ</vt:lpstr>
      <vt:lpstr>وَأَمِينِكَ وَصَفِيِّكَ وَحَبِيبِكَ</vt:lpstr>
      <vt:lpstr>وَخِيَرَتِكَ مِنْ خَلْقِكَ</vt:lpstr>
      <vt:lpstr>وَحَافِظِ سِرِّكَ</vt:lpstr>
      <vt:lpstr>وَمُبَلِّغِ رِسَالاتِكَ</vt:lpstr>
      <vt:lpstr>PowerPoint Presentation</vt:lpstr>
      <vt:lpstr>PowerPoint Presentation</vt:lpstr>
      <vt:lpstr>وَأَطْيَبَ وَأَطْهَرَ وَأَسْنَى</vt:lpstr>
      <vt:lpstr>وَأَكْثَرَ مَا صَلَّيْتَ وَبَارَكْتَ</vt:lpstr>
      <vt:lpstr>وَتَرَحَّمْتَ وَتَحَنَّنْتَ</vt:lpstr>
      <vt:lpstr>وَسَلَّمْتَ عَلَى أَحَدٍ مِنْ عِبَادِكَ وَأَنْبِيَائِكَ</vt:lpstr>
      <vt:lpstr>وَرُسُلِكَ وَصِفْوَتِكَ وَأَهْلِ الْكَرَامَةِ عَلَيْكَ مِنْ خَلْقِكَ.</vt:lpstr>
      <vt:lpstr>PowerPoint Presentation</vt:lpstr>
      <vt:lpstr>PowerPoint Presentation</vt:lpstr>
      <vt:lpstr>PowerPoint Presentation</vt:lpstr>
      <vt:lpstr>وَحُجَّتِكَ عَلَى خَلْقِكَ</vt:lpstr>
      <vt:lpstr>وَآيَتِكَ الْكُبْرَى</vt:lpstr>
      <vt:lpstr>وَالنَّبَأَ الْعَظِيمِ</vt:lpstr>
      <vt:lpstr>وَصَلِّ عَلَى الصِّدِّيقَةِ الطَّاهِرَةِ</vt:lpstr>
      <vt:lpstr>PowerPoint Presentation</vt:lpstr>
      <vt:lpstr>وَصَلِّ عَلَى سِبْطَيِ الرَّحْمَةِ</vt:lpstr>
      <vt:lpstr>وَإمَامَيِ الْهُدَى</vt:lpstr>
      <vt:lpstr>PowerPoint Presentation</vt:lpstr>
      <vt:lpstr>سَيِّدَيْ شَبَابِ أَهْلِ الْجَنَّةِ</vt:lpstr>
      <vt:lpstr>وَصَلِّ عَلَى أَئِمَّةِ الْمُسْلِمِينَ: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حُجَجِكَ عَلَى عِبَادِكَ</vt:lpstr>
      <vt:lpstr>وَأُمَنَائِكَ فِي بِلادِكَ</vt:lpstr>
      <vt:lpstr>صَلاةً كَثِيرَةً دَائِمَةً.</vt:lpstr>
      <vt:lpstr>PowerPoint Presentation</vt:lpstr>
      <vt:lpstr>PowerPoint Presentation</vt:lpstr>
      <vt:lpstr>PowerPoint Presentation</vt:lpstr>
      <vt:lpstr>PowerPoint Presentation</vt:lpstr>
      <vt:lpstr>PowerPoint Presentation</vt:lpstr>
      <vt:lpstr>PowerPoint Presentation</vt:lpstr>
      <vt:lpstr>اللّهُمَّ اجْعَلْهُ الدَّاعِيَ إلَى كِتَابِكَ وَالْقَائِمَ بِدِينِكَ</vt:lpstr>
      <vt:lpstr>اسْتَخْلِفْهُ فِي الأَرْضِ كَمَا اسْتَخْلَفْتَ الَّذِينَ مِنْ قَبْلِهِ</vt:lpstr>
      <vt:lpstr>مَكِّنْ لَهُ دِينَهُ الَّذِي ارْتَضَيْتَهُ لَهُ</vt:lpstr>
      <vt:lpstr>أَبْدِلْهُ مِنْ بَعْدِ خَوْفِهِ أَمْناً</vt:lpstr>
      <vt:lpstr>يَعْبُدُكَ لا يُشْرِكُ بِكَ شَيْئاً.</vt:lpstr>
      <vt:lpstr>اللّهُمَّ أَعِزَّهُ وَأَعْزِزْ بِهِ</vt:lpstr>
      <vt:lpstr>وَانْصُرْهُ وَانْتَصِرْ بِهِ</vt:lpstr>
      <vt:lpstr>وَانْصُرْهُ نَصْراً عَزِيزاً</vt:lpstr>
      <vt:lpstr>وَافْتَحْ لَهُ فَتْحاً يَسِيراً</vt:lpstr>
      <vt:lpstr>وَاجْعَلْ لَهُ مِنْ لَدُنْكَ سُلْطَاناً نَصِيراً.</vt:lpstr>
      <vt:lpstr>اللّهُمَّ أَظْهِرْ بِهِ دِينَكَ وَسُنَّةَ نَبِيِّكَ</vt:lpstr>
      <vt:lpstr>حَتَّى لا يَسْتَخْفِيَ بِشَيْءٍ مِنَ الْحَقِّ مَخَافَةَ أَحَدٍ مِنَ الْخَلْقِ.</vt:lpstr>
      <vt:lpstr>اللّهُمَّ إنَّا نَرْغَبُ إلَيْكَ فِي دَوْلَةٍ كَرِيمَةٍ</vt:lpstr>
      <vt:lpstr>تُعِزُّ بِهَا الإسْلامَ وَأَهْلَهُ</vt:lpstr>
      <vt:lpstr>وَتُذِلُّ بِهَا النِّفَاقَ وَأَهْلَهُ</vt:lpstr>
      <vt:lpstr>وَتَجْعَلُنَا فِيهَا مِنَ الدُّعَاةِ إلَى طَاعَتِكَ وَالْقَادَةِ إلَى سَبِيلِكَ</vt:lpstr>
      <vt:lpstr>وَتَرْزُقُنَا بِهَا كَرَامَةَ الدُّنْيَا وَالآخِرَةِ.</vt:lpstr>
      <vt:lpstr>اللّهُمَّ مَا عَرَّفْتَنَا مِنَ الْحَقِّ فَحَمِّلْنَاهُ</vt:lpstr>
      <vt:lpstr>وَمَا قَصُرْنَا عَنْهُ فَبَلِّغْنَاهُ.</vt:lpstr>
      <vt:lpstr>اللّهُمَّ الْمُمْ بِه شَعَثَنَا</vt:lpstr>
      <vt:lpstr>وَاشْعَبْ بِهِ صَدْعَنَا</vt:lpstr>
      <vt:lpstr>وَارْتُقْ بِهِ فَتْقَنَا</vt:lpstr>
      <vt:lpstr>وَكَثِّرْ بِهِ قِلَّتَنَا</vt:lpstr>
      <vt:lpstr>وَأَعْزِزْ بِهِ ذِلَّتَنَا</vt:lpstr>
      <vt:lpstr>وَأَغْنِ بِهِ عَائِلَنَا</vt:lpstr>
      <vt:lpstr>وَاقْضِ بِهِ عَنْ مُغْرَمِنَا</vt:lpstr>
      <vt:lpstr>وَاجْبُرْ بِهِ فَقْرَنَا</vt:lpstr>
      <vt:lpstr>وَسُدَّ بِهِ خَلَّتَنَا</vt:lpstr>
      <vt:lpstr>وَيَسِّرْ بِهِ عُسْرَنَا</vt:lpstr>
      <vt:lpstr>وَبَيِّضْ بِهِ وُجُوهَنَا</vt:lpstr>
      <vt:lpstr>وَفُكَّ بِهِ أَسْرَنَا</vt:lpstr>
      <vt:lpstr>وَأَنْجِحْ بِهِ طَلِبَتَنَا</vt:lpstr>
      <vt:lpstr>وَأَنْجِزْ بِهِ مَوَاعِيدَنَا</vt:lpstr>
      <vt:lpstr>وَاسْتَجِبْ بِهِ دَعْوَتَنَا</vt:lpstr>
      <vt:lpstr>وَأَعْطِنَا بِهِ سُؤْلَنَا</vt:lpstr>
      <vt:lpstr>وَبَلِّغْنَا بِهِ مِنَ الدُّنْيَا وَالآخِرَةِ آمَالَنَا</vt:lpstr>
      <vt:lpstr>وَأَعْطِنَا بِهِ فَوْقَ رَغْبَتِنَا</vt:lpstr>
      <vt:lpstr>يَا خَيْرَ الْمَسْؤُولِينَ  وَأَوْسَعَ الْمُعْطِينَ</vt:lpstr>
      <vt:lpstr>اشْفِ بِهِ صُدُورَنَا</vt:lpstr>
      <vt:lpstr>وَأَذْهِبْ بِهِ غَيْظَ قُلُوبِنَا</vt:lpstr>
      <vt:lpstr>وَاهْدِنَا بِهِ لِمَا اخْتُلِفَ فِيهِ مِنَ الْحَقِّ بِإذْنِكَ</vt:lpstr>
      <vt:lpstr>إنَّكَ تَهْدِي مَنْ تَشَاءُ إلَى صِرَاطٍ مُسْتَقِيمٍ</vt:lpstr>
      <vt:lpstr>وَانْصُرْنَا بِهِ عَلَى عَدُوِّكَ وَعَدُوِّنَا</vt:lpstr>
      <vt:lpstr>إلهَ الْحَقِّ آمِينَ.</vt:lpstr>
      <vt:lpstr>اللّهُمَّ إنَّا نَشْكُو إلَيْكَ</vt:lpstr>
      <vt:lpstr>فَقْدَ نَبِيِّنَا صَلَوَاتُكَ عَلَيْهِ وَآلِهِ</vt:lpstr>
      <vt:lpstr>وَغَيْبَةَ وَلِيِّنَا</vt:lpstr>
      <vt:lpstr>وَكَثْرَةَ عَدُوِّنَا</vt:lpstr>
      <vt:lpstr>وَقِلَّةَ عَدَدِنَا</vt:lpstr>
      <vt:lpstr>وَشِدَّةَ الْفِتَنِ بِنَا</vt:lpstr>
      <vt:lpstr>وَتَظَاهُرَ الزَّمَانِ عَلَيْنَا</vt:lpstr>
      <vt:lpstr>فَصَلِّ عَلَى مُحَمَّدٍ وَآلِهِ</vt:lpstr>
      <vt:lpstr>وَأَعِنَّا عَلَى ذلِكَ بِفَتْحٍ مِنْكَ تُعَجِّلُهُ</vt:lpstr>
      <vt:lpstr>وَبِضُرٍّ تَكْشِفُهُ</vt:lpstr>
      <vt:lpstr>وَنَصْرٍ تُعِزُّهُ</vt:lpstr>
      <vt:lpstr>وَسُلْطَانِ حَقٍّ تُظْهِرُهُ</vt:lpstr>
      <vt:lpstr>وَرَحْمَةٍ مِنْكَ تُجَلِّلُنَاهَا</vt:lpstr>
      <vt:lpstr>وَعَافِيَةٍ مِنْكَ تُلْبِسُنَاهَا</vt:lpstr>
      <vt:lpstr>بِرَحْمَتِكَ يَا أَرْحَمَ الرَّاحِمِينَ.</vt:lpstr>
      <vt:lpstr>اَللَّهُمَّ صَلِّ عَلَى مُحَمَّدٍ وَ آلِ مُحَمَّد</vt:lpstr>
      <vt:lpstr>Please recite   Sūrat al-Fātiḥah for ALL MARHUMEEN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Rehan Ali Lotlikar</cp:lastModifiedBy>
  <cp:revision>164</cp:revision>
  <cp:lastPrinted>1601-01-01T00:00:00Z</cp:lastPrinted>
  <dcterms:created xsi:type="dcterms:W3CDTF">1601-01-01T00:00:00Z</dcterms:created>
  <dcterms:modified xsi:type="dcterms:W3CDTF">2020-04-27T09:53:58Z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