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sldIdLst>
    <p:sldId id="3283" r:id="rId2"/>
    <p:sldId id="3313" r:id="rId3"/>
    <p:sldId id="3804" r:id="rId4"/>
    <p:sldId id="3419" r:id="rId5"/>
    <p:sldId id="3417" r:id="rId6"/>
    <p:sldId id="4029" r:id="rId7"/>
    <p:sldId id="4030" r:id="rId8"/>
    <p:sldId id="4031" r:id="rId9"/>
    <p:sldId id="4032" r:id="rId10"/>
    <p:sldId id="4033" r:id="rId11"/>
    <p:sldId id="4034" r:id="rId12"/>
    <p:sldId id="4035" r:id="rId13"/>
    <p:sldId id="4036" r:id="rId14"/>
    <p:sldId id="4037" r:id="rId15"/>
    <p:sldId id="4038" r:id="rId16"/>
    <p:sldId id="4039" r:id="rId17"/>
    <p:sldId id="4040" r:id="rId18"/>
    <p:sldId id="4041" r:id="rId19"/>
    <p:sldId id="4042" r:id="rId20"/>
    <p:sldId id="4043" r:id="rId21"/>
    <p:sldId id="4044" r:id="rId22"/>
    <p:sldId id="4045" r:id="rId23"/>
    <p:sldId id="4046" r:id="rId24"/>
    <p:sldId id="4047" r:id="rId25"/>
    <p:sldId id="4048" r:id="rId26"/>
    <p:sldId id="4049" r:id="rId27"/>
    <p:sldId id="4050" r:id="rId28"/>
    <p:sldId id="4051" r:id="rId29"/>
    <p:sldId id="4052" r:id="rId30"/>
    <p:sldId id="4053" r:id="rId31"/>
    <p:sldId id="4054" r:id="rId32"/>
    <p:sldId id="4055" r:id="rId33"/>
    <p:sldId id="4056" r:id="rId34"/>
    <p:sldId id="4057" r:id="rId35"/>
    <p:sldId id="4058" r:id="rId36"/>
    <p:sldId id="4059" r:id="rId37"/>
    <p:sldId id="4060" r:id="rId38"/>
    <p:sldId id="4061" r:id="rId39"/>
    <p:sldId id="4062" r:id="rId40"/>
    <p:sldId id="4063" r:id="rId41"/>
    <p:sldId id="4064" r:id="rId42"/>
    <p:sldId id="4065" r:id="rId43"/>
    <p:sldId id="4066" r:id="rId44"/>
    <p:sldId id="4067" r:id="rId45"/>
    <p:sldId id="4068" r:id="rId46"/>
    <p:sldId id="4069" r:id="rId47"/>
    <p:sldId id="4070" r:id="rId48"/>
    <p:sldId id="4071" r:id="rId49"/>
    <p:sldId id="4072" r:id="rId50"/>
    <p:sldId id="4073" r:id="rId51"/>
    <p:sldId id="4074" r:id="rId52"/>
    <p:sldId id="4075" r:id="rId53"/>
    <p:sldId id="4076" r:id="rId54"/>
    <p:sldId id="4077" r:id="rId55"/>
    <p:sldId id="4078" r:id="rId56"/>
    <p:sldId id="4079" r:id="rId57"/>
    <p:sldId id="4080" r:id="rId58"/>
    <p:sldId id="4081" r:id="rId59"/>
    <p:sldId id="4082" r:id="rId60"/>
    <p:sldId id="4083" r:id="rId61"/>
    <p:sldId id="4084" r:id="rId62"/>
    <p:sldId id="4085" r:id="rId63"/>
    <p:sldId id="4086" r:id="rId64"/>
    <p:sldId id="4087" r:id="rId65"/>
    <p:sldId id="4088" r:id="rId66"/>
    <p:sldId id="4089" r:id="rId67"/>
    <p:sldId id="4090" r:id="rId68"/>
    <p:sldId id="4091" r:id="rId69"/>
    <p:sldId id="4092" r:id="rId70"/>
    <p:sldId id="4093" r:id="rId71"/>
    <p:sldId id="4094" r:id="rId72"/>
    <p:sldId id="4095" r:id="rId73"/>
    <p:sldId id="4096" r:id="rId74"/>
    <p:sldId id="4097" r:id="rId75"/>
    <p:sldId id="4098" r:id="rId76"/>
    <p:sldId id="4099" r:id="rId77"/>
    <p:sldId id="4100" r:id="rId78"/>
    <p:sldId id="4101" r:id="rId79"/>
    <p:sldId id="4102" r:id="rId80"/>
    <p:sldId id="4103" r:id="rId81"/>
    <p:sldId id="4104" r:id="rId82"/>
    <p:sldId id="4105" r:id="rId83"/>
    <p:sldId id="4106" r:id="rId84"/>
    <p:sldId id="4107" r:id="rId85"/>
    <p:sldId id="4108" r:id="rId86"/>
    <p:sldId id="4110" r:id="rId87"/>
    <p:sldId id="4111" r:id="rId88"/>
    <p:sldId id="4112" r:id="rId89"/>
    <p:sldId id="4113" r:id="rId90"/>
    <p:sldId id="4114" r:id="rId91"/>
    <p:sldId id="4115" r:id="rId92"/>
    <p:sldId id="4116" r:id="rId93"/>
    <p:sldId id="4117" r:id="rId94"/>
    <p:sldId id="4118" r:id="rId95"/>
    <p:sldId id="4119" r:id="rId96"/>
    <p:sldId id="4120" r:id="rId97"/>
    <p:sldId id="4121" r:id="rId98"/>
    <p:sldId id="4122" r:id="rId99"/>
    <p:sldId id="4123" r:id="rId100"/>
    <p:sldId id="4124" r:id="rId101"/>
    <p:sldId id="4125" r:id="rId102"/>
    <p:sldId id="4126" r:id="rId103"/>
    <p:sldId id="4127" r:id="rId104"/>
    <p:sldId id="4128" r:id="rId105"/>
    <p:sldId id="4028" r:id="rId106"/>
    <p:sldId id="3637" r:id="rId107"/>
    <p:sldId id="3415" r:id="rId10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66"/>
    <a:srgbClr val="800000"/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0" autoAdjust="0"/>
    <p:restoredTop sz="95204" autoAdjust="0"/>
  </p:normalViewPr>
  <p:slideViewPr>
    <p:cSldViewPr showGuides="1">
      <p:cViewPr varScale="1">
        <p:scale>
          <a:sx n="113" d="100"/>
          <a:sy n="113" d="100"/>
        </p:scale>
        <p:origin x="786" y="108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FE5CB88-B751-49B2-87E6-5B88C34E22C3}" type="datetimeFigureOut">
              <a:rPr lang="en-US"/>
              <a:pPr>
                <a:defRPr/>
              </a:pPr>
              <a:t>25/07/2021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0529E2-8C88-4E45-8498-F01245FBB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5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5C550-1563-4B0A-89BA-012ACFBA41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8970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4BA88-E0D8-4AAE-A5D7-D39A127352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9320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4C98F-86E5-441A-B57A-0227EDCB01C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865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FF4DF-D7AB-4235-B4BD-09F32901268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1694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F64E5-E47A-4F8C-A6A3-ED5F27B855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6238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4FA1-2858-4166-AF15-83DFA4F08E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5474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4B426-3441-403A-9A64-CB12C1A8FE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302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33964-F79C-4D6E-A6D1-C96D23FF34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4084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9334D-B89A-4E40-8108-3E3FCC01766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606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58C5-69A6-4A75-B29A-B228C66BAD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6557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BA34C-300E-44BB-A516-FD34FBA96F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892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86D7FE-2261-4E27-A99A-31481950E0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463550" y="228600"/>
            <a:ext cx="8147050" cy="57150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-762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0" y="-762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-762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838200" y="642938"/>
            <a:ext cx="73152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b="1" i="1" dirty="0" err="1">
                <a:solidFill>
                  <a:srgbClr val="FFFF00"/>
                </a:solidFill>
                <a:latin typeface="Trebuchet MS" pitchFamily="34" charset="0"/>
              </a:rPr>
              <a:t>Dua’a</a:t>
            </a:r>
            <a:r>
              <a:rPr lang="en-US" sz="6000" b="1" i="1" dirty="0">
                <a:solidFill>
                  <a:srgbClr val="FFFF00"/>
                </a:solidFill>
                <a:latin typeface="Trebuchet MS" pitchFamily="34" charset="0"/>
              </a:rPr>
              <a:t> for Farewell to the Month of Ramadan</a:t>
            </a:r>
          </a:p>
        </p:txBody>
      </p:sp>
      <p:sp>
        <p:nvSpPr>
          <p:cNvPr id="2055" name="Rectangle 1"/>
          <p:cNvSpPr>
            <a:spLocks noChangeArrowheads="1"/>
          </p:cNvSpPr>
          <p:nvPr/>
        </p:nvSpPr>
        <p:spPr bwMode="auto">
          <a:xfrm>
            <a:off x="-152400" y="2971800"/>
            <a:ext cx="92964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/>
            <a:r>
              <a:rPr lang="ar-SA" sz="11200" dirty="0">
                <a:solidFill>
                  <a:srgbClr val="FFFF00"/>
                </a:solidFill>
                <a:latin typeface="Attari_Quran" pitchFamily="2" charset="-78"/>
                <a:cs typeface="Attari_Quran" pitchFamily="2" charset="-78"/>
              </a:rPr>
              <a:t>دُعَاؤُهُ لِوَدَاعِ شَهْرِ رَمَضَانَ</a:t>
            </a:r>
          </a:p>
        </p:txBody>
      </p:sp>
      <p:sp>
        <p:nvSpPr>
          <p:cNvPr id="2056" name="Rectangle 1"/>
          <p:cNvSpPr>
            <a:spLocks noChangeArrowheads="1"/>
          </p:cNvSpPr>
          <p:nvPr/>
        </p:nvSpPr>
        <p:spPr bwMode="auto">
          <a:xfrm>
            <a:off x="1143000" y="4648200"/>
            <a:ext cx="701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by Imam </a:t>
            </a:r>
            <a:r>
              <a:rPr lang="en-US" sz="4000" b="1" dirty="0" err="1" smtClean="0">
                <a:solidFill>
                  <a:srgbClr val="FFFF00"/>
                </a:solidFill>
              </a:rPr>
              <a:t>Jaffer</a:t>
            </a:r>
            <a:r>
              <a:rPr lang="en-US" sz="4000" b="1" dirty="0" smtClean="0">
                <a:solidFill>
                  <a:srgbClr val="FFFF00"/>
                </a:solidFill>
              </a:rPr>
              <a:t> as-</a:t>
            </a:r>
            <a:r>
              <a:rPr lang="en-US" sz="4000" b="1" dirty="0" err="1" smtClean="0">
                <a:solidFill>
                  <a:srgbClr val="FFFF00"/>
                </a:solidFill>
              </a:rPr>
              <a:t>Sadiq</a:t>
            </a:r>
            <a:r>
              <a:rPr lang="en-US" sz="4000" b="1" dirty="0" smtClean="0">
                <a:solidFill>
                  <a:srgbClr val="FFFF00"/>
                </a:solidFill>
              </a:rPr>
              <a:t> (A)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1295400" y="5410200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FFFF00"/>
                </a:solidFill>
              </a:rPr>
              <a:t>(Arabic text with English Translation and Transliteration)</a:t>
            </a: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136525" y="5857875"/>
            <a:ext cx="88884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100" b="1">
                <a:solidFill>
                  <a:srgbClr val="000066"/>
                </a:solidFill>
              </a:rPr>
              <a:t>For any errors / comments please write to: duas.org@gmail.com</a:t>
            </a:r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Kindly recite Sura E Fatiha for Marhumeen of all those who have worked towards making this small work possible.</a:t>
            </a: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To display the font correctly, please use the Arabic font “Attari_Quran_Shipped” .</a:t>
            </a: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Download font here : http://www.duas.org/fonts/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وَكَلِماتِكَ التّامَّةِ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Your Perfect Words,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wakalimatika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alttammati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مِنْ كُلِّ مَكْروهٍ وَمَحْذورٍ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I am delivered from any apprehensive and fearful matter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kulli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makruhin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wamahdhurin</a:t>
            </a:r>
            <a:endParaRPr lang="es-ES" sz="3200" b="1" i="1" dirty="0" smtClean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وَمِنْ جَمِيعِ البَوائِقِ،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from all misfortunes.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wamin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jami`i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albawa’iqi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,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اَلْحَمْدُ للهِ الَّذي أعانَنا عَلى </a:t>
            </a:r>
            <a:r>
              <a:rPr lang="ar-SA" sz="90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صِيامِ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All praise be to </a:t>
            </a:r>
            <a:r>
              <a:rPr lang="en-US" sz="3600" b="1" kern="1200" dirty="0" err="1" smtClean="0">
                <a:ea typeface="MS Mincho" pitchFamily="49" charset="-128"/>
              </a:rPr>
              <a:t>Allāh</a:t>
            </a:r>
            <a:r>
              <a:rPr lang="en-US" sz="3600" b="1" kern="1200" dirty="0" smtClean="0">
                <a:ea typeface="MS Mincho" pitchFamily="49" charset="-128"/>
              </a:rPr>
              <a:t> </a:t>
            </a:r>
            <a:r>
              <a:rPr lang="en-US" sz="3600" b="1" kern="1200" dirty="0">
                <a:ea typeface="MS Mincho" pitchFamily="49" charset="-128"/>
              </a:rPr>
              <a:t>Who has helped us observe </a:t>
            </a:r>
            <a:r>
              <a:rPr lang="en-US" sz="3600" b="1" kern="1200" dirty="0" smtClean="0">
                <a:ea typeface="MS Mincho" pitchFamily="49" charset="-128"/>
              </a:rPr>
              <a:t>fasting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alhamdu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lillahi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alladhy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a`anana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`ala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syami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هَذا الشَّهْرِ وَقِيامِهِ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during this month and do acts of worship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hadha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alshshahri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waqyamihi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حَتّى بَلَّغَني آخِرَ لَيْلَةٍ مِنْهُ.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Until I am witnessing the last night of this month.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 dirty="0" smtClean="0">
                <a:solidFill>
                  <a:srgbClr val="000066"/>
                </a:solidFill>
                <a:ea typeface="MS Mincho" pitchFamily="49" charset="-128"/>
              </a:rPr>
              <a:t>hatta ballaghany akhira laylatin minhu.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وَأَنْتَ عَلَى كُلِّ شَيْء قَدِيرٌ.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Your </a:t>
            </a:r>
            <a:r>
              <a:rPr lang="en-US" sz="3600" b="1" kern="1200" dirty="0" smtClean="0">
                <a:ea typeface="MS Mincho" pitchFamily="49" charset="-128"/>
              </a:rPr>
              <a:t>are indeed </a:t>
            </a:r>
            <a:r>
              <a:rPr lang="en-US" sz="3600" b="1" kern="1200" dirty="0">
                <a:ea typeface="MS Mincho" pitchFamily="49" charset="-128"/>
              </a:rPr>
              <a:t>powerful over everything!</a:t>
            </a:r>
          </a:p>
        </p:txBody>
      </p:sp>
      <p:sp>
        <p:nvSpPr>
          <p:cNvPr id="238596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 `ala kul-li shay-in qadir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أللَّهُمَّ صَلِّ عَلَى مُحَمَّد وَآلِ مُحَمَّد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O' </a:t>
            </a:r>
            <a:r>
              <a:rPr lang="en-US" sz="3600" b="1" kern="1200" dirty="0" err="1">
                <a:ea typeface="MS Mincho" pitchFamily="49" charset="-128"/>
              </a:rPr>
              <a:t>Allāh</a:t>
            </a:r>
            <a:r>
              <a:rPr lang="en-US" sz="3600" b="1" kern="1200" dirty="0">
                <a:ea typeface="MS Mincho" pitchFamily="49" charset="-128"/>
              </a:rPr>
              <a:t> 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239620" name="Subtitle 4"/>
          <p:cNvSpPr txBox="1">
            <a:spLocks/>
          </p:cNvSpPr>
          <p:nvPr/>
        </p:nvSpPr>
        <p:spPr bwMode="auto">
          <a:xfrm>
            <a:off x="76200" y="45720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allahumma salli `ala muhammadin wa ali muhammadin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/>
          <p:cNvSpPr>
            <a:spLocks noChangeArrowheads="1"/>
          </p:cNvSpPr>
          <p:nvPr/>
        </p:nvSpPr>
        <p:spPr bwMode="auto">
          <a:xfrm>
            <a:off x="611188" y="1196975"/>
            <a:ext cx="7993062" cy="460851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064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314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FF00"/>
                </a:solidFill>
              </a:rPr>
              <a:t>Please recite  </a:t>
            </a:r>
            <a:br>
              <a:rPr lang="en-US" sz="6000" b="1" smtClean="0">
                <a:solidFill>
                  <a:srgbClr val="FFFF00"/>
                </a:solidFill>
              </a:rPr>
            </a:br>
            <a:r>
              <a:rPr lang="en-US" sz="6000" b="1" smtClean="0">
                <a:solidFill>
                  <a:srgbClr val="FFFF00"/>
                </a:solidFill>
              </a:rPr>
              <a:t>Sūrat al-Fātiḥah</a:t>
            </a:r>
            <a:br>
              <a:rPr lang="en-US" sz="6000" b="1" smtClean="0">
                <a:solidFill>
                  <a:srgbClr val="FFFF00"/>
                </a:solidFill>
              </a:rPr>
            </a:br>
            <a:r>
              <a:rPr lang="en-US" sz="6000" b="1" smtClean="0">
                <a:solidFill>
                  <a:srgbClr val="FFFF00"/>
                </a:solidFill>
              </a:rPr>
              <a:t>for</a:t>
            </a:r>
            <a:br>
              <a:rPr lang="en-US" sz="6000" b="1" smtClean="0">
                <a:solidFill>
                  <a:srgbClr val="FFFF00"/>
                </a:solidFill>
              </a:rPr>
            </a:br>
            <a:r>
              <a:rPr lang="en-US" sz="6000" b="1" smtClean="0">
                <a:solidFill>
                  <a:srgbClr val="FFFF00"/>
                </a:solidFill>
              </a:rPr>
              <a:t>ALL MARHUMEEN</a:t>
            </a:r>
            <a:br>
              <a:rPr lang="en-US" sz="6000" b="1" smtClean="0">
                <a:solidFill>
                  <a:srgbClr val="FFFF00"/>
                </a:solidFill>
              </a:rPr>
            </a:br>
            <a:endParaRPr lang="en-GB" sz="6000" b="1" smtClean="0">
              <a:solidFill>
                <a:srgbClr val="FFFF00"/>
              </a:solidFill>
            </a:endParaRPr>
          </a:p>
        </p:txBody>
      </p:sp>
      <p:sp>
        <p:nvSpPr>
          <p:cNvPr id="240644" name="Rectangle 5"/>
          <p:cNvSpPr>
            <a:spLocks noChangeArrowheads="1"/>
          </p:cNvSpPr>
          <p:nvPr/>
        </p:nvSpPr>
        <p:spPr bwMode="auto">
          <a:xfrm>
            <a:off x="136525" y="5741988"/>
            <a:ext cx="88884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100" b="1">
                <a:solidFill>
                  <a:srgbClr val="000066"/>
                </a:solidFill>
              </a:rPr>
              <a:t>For any errors / comments please write to: rehanL@hotmail.com</a:t>
            </a:r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Kindly recite Sura E Fatiha for Marhumeen of all those who have worked towards making this small work possible.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إنْ كانَ بَقِيَ عَلَيَّ ذَنْبٌ لَمْ تَغْفِرْهُ لي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If I am still liable to a sin that You have not yet forgiven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baqia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alayya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dhanbun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lam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taghfirhu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أوْ تُرِيدُ أنْ تُعَذِّبَنِي عَلَيْهِ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You want to punish me for it,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aw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turidu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tu`adhdhibaniy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alayhi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أوْ تُقايِسَنِي بِهِ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to retaliate upon me because of it,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aw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tuqayisaniy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أنْ لا يَطْلُعَ فَجْرُ هَذِهِ اللَيْلَةِ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(I beseech You that) before dawn of this night rises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yatlu`a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fajru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hadhihii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allaylati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أوْ يَتَصَرَّمُ هذا الشَّهْرُ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before this moth elapses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aw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yatasarramu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hdha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alshshahru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إلاَّ وَقَدْ غَفَرْتَهُ لي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(please) forgive it for me;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illa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waqad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ghafartahu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يا أرْحَمَ الرّاحِمِينَ.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the most Merciful of all those who show mercy.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ya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arhama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alrrahimina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.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اَللّهُمَّ لَكَ الْحَمْدُ بِمَحامِدِكَ كُلِّها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</a:t>
            </a:r>
            <a:r>
              <a:rPr lang="en-US" sz="3600" b="1" kern="1200" dirty="0" err="1" smtClean="0">
                <a:ea typeface="MS Mincho" pitchFamily="49" charset="-128"/>
              </a:rPr>
              <a:t>Allāh</a:t>
            </a:r>
            <a:r>
              <a:rPr lang="en-US" sz="3600" b="1" kern="1200" dirty="0" smtClean="0">
                <a:ea typeface="MS Mincho" pitchFamily="49" charset="-128"/>
              </a:rPr>
              <a:t>: </a:t>
            </a:r>
            <a:r>
              <a:rPr lang="en-US" sz="3600" b="1" kern="1200" dirty="0">
                <a:ea typeface="MS Mincho" pitchFamily="49" charset="-128"/>
              </a:rPr>
              <a:t>all praise be to You in all expressions of praise—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allahumma laka alhamdu bimahamidika kulliha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أوَّلِها وَآخِرِها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first and the last expressions;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awwaliha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wa-akhiriha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4800" y="242888"/>
            <a:ext cx="8534400" cy="338137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600" b="1" dirty="0">
                <a:solidFill>
                  <a:srgbClr val="FFFF99"/>
                </a:solidFill>
                <a:latin typeface="Trebuchet MS" pitchFamily="34" charset="0"/>
              </a:rPr>
              <a:t>Merits of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 </a:t>
            </a:r>
            <a:r>
              <a:rPr lang="en-US" sz="1600" b="1" dirty="0" err="1" smtClean="0">
                <a:solidFill>
                  <a:srgbClr val="FFFF99"/>
                </a:solidFill>
                <a:latin typeface="Trebuchet MS" pitchFamily="34" charset="0"/>
              </a:rPr>
              <a:t>Sadiq’s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for bidding 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Farewell to the Month of Ramadan</a:t>
            </a:r>
            <a:endParaRPr lang="en-GB" sz="1600" b="1" dirty="0">
              <a:solidFill>
                <a:srgbClr val="FFFF99"/>
              </a:solidFill>
              <a:latin typeface="Trebuchet MS" pitchFamily="34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04800" y="971264"/>
            <a:ext cx="8534400" cy="550920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ctr" eaLnBrk="1" hangingPunct="1"/>
            <a:r>
              <a:rPr lang="en-US" sz="4400" b="1" dirty="0" err="1" smtClean="0">
                <a:solidFill>
                  <a:srgbClr val="FFFF00"/>
                </a:solidFill>
              </a:rPr>
              <a:t>Shaykh</a:t>
            </a:r>
            <a:r>
              <a:rPr lang="en-US" sz="4400" b="1" dirty="0" smtClean="0">
                <a:solidFill>
                  <a:srgbClr val="FFFF00"/>
                </a:solidFill>
              </a:rPr>
              <a:t> al-</a:t>
            </a:r>
            <a:r>
              <a:rPr lang="en-US" sz="4400" b="1" dirty="0" err="1" smtClean="0">
                <a:solidFill>
                  <a:srgbClr val="FFFF00"/>
                </a:solidFill>
              </a:rPr>
              <a:t>Kulayniy</a:t>
            </a:r>
            <a:r>
              <a:rPr lang="en-US" sz="4400" b="1" dirty="0" smtClean="0">
                <a:solidFill>
                  <a:srgbClr val="FFFF00"/>
                </a:solidFill>
              </a:rPr>
              <a:t>, in his book of ‘</a:t>
            </a:r>
            <a:r>
              <a:rPr lang="en-US" sz="4400" b="1" i="1" dirty="0" smtClean="0">
                <a:solidFill>
                  <a:srgbClr val="FFFF00"/>
                </a:solidFill>
              </a:rPr>
              <a:t>al-</a:t>
            </a:r>
            <a:r>
              <a:rPr lang="en-US" sz="4400" b="1" i="1" dirty="0" err="1" smtClean="0">
                <a:solidFill>
                  <a:srgbClr val="FFFF00"/>
                </a:solidFill>
              </a:rPr>
              <a:t>Kafi</a:t>
            </a:r>
            <a:r>
              <a:rPr lang="en-US" sz="4400" b="1" dirty="0" smtClean="0">
                <a:solidFill>
                  <a:srgbClr val="FFFF00"/>
                </a:solidFill>
              </a:rPr>
              <a:t>’ has reported on the authority of Abu-</a:t>
            </a:r>
            <a:r>
              <a:rPr lang="en-US" sz="4400" b="1" dirty="0" err="1" smtClean="0">
                <a:solidFill>
                  <a:srgbClr val="FFFF00"/>
                </a:solidFill>
              </a:rPr>
              <a:t>Basir</a:t>
            </a:r>
            <a:r>
              <a:rPr lang="en-US" sz="4400" b="1" dirty="0" smtClean="0">
                <a:solidFill>
                  <a:srgbClr val="FFFF00"/>
                </a:solidFill>
              </a:rPr>
              <a:t> that Imam al-</a:t>
            </a:r>
            <a:r>
              <a:rPr lang="en-US" sz="4400" b="1" dirty="0" err="1" smtClean="0">
                <a:solidFill>
                  <a:srgbClr val="FFFF00"/>
                </a:solidFill>
              </a:rPr>
              <a:t>Sadiq</a:t>
            </a:r>
            <a:r>
              <a:rPr lang="en-US" sz="4400" b="1" dirty="0" smtClean="0">
                <a:solidFill>
                  <a:srgbClr val="FFFF00"/>
                </a:solidFill>
              </a:rPr>
              <a:t> (</a:t>
            </a:r>
            <a:r>
              <a:rPr lang="en-US" sz="4400" b="1" dirty="0" err="1" smtClean="0">
                <a:solidFill>
                  <a:srgbClr val="FFFF00"/>
                </a:solidFill>
              </a:rPr>
              <a:t>a.s</a:t>
            </a:r>
            <a:r>
              <a:rPr lang="en-US" sz="4400" b="1" dirty="0" smtClean="0">
                <a:solidFill>
                  <a:srgbClr val="FFFF00"/>
                </a:solidFill>
              </a:rPr>
              <a:t>) instructed that the following supplication might be said for bidding the month of Ramadan farewell: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ما قُلْتَ لِنَفْسِكَ مِنْها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Expressions that You have said about Yourself,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qulta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linafsika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minha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وَما قالَ الْخَلائِقُ الْحامِدونَ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expressions that have been used by the created beings;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qala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alkhalaiiqu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alhamiduna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الْمُجْتَهِدونَ الْمَعْدودونَ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beings that are diligent, selected, 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almujtahiduna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alma`duduna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الْمُوَقِّرونَ ذِكْرِكَ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Revering their mention of You,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almuwaqqiruna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dhikrika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وَالشُّكْرَ لَكَ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their thanking You,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walshshukra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الَّذينَ أعَنْتَهُمْ عَلى أداءِ حَقِّكَ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Whom You helped carry out Your duty that is incumbent upon them,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alladhina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a`antahum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`ala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ada‘i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haqqika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مِنْ أصْنافِ خَلْقِكَ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From among the varieties of Your creatures;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asnafi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khalqika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مِنَ الْمَلائِكَةِ الْمُقَرَّبينَ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Such as the Favorite Angels,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mina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almalaiikati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almuqarrabina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وَالنَّبِيِّينَ وَالْمُرْسَلِينَ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Prophets, the Messengers,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walnnabiyyina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walmursalina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وَأصْنافِ النّاطِقينَ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other varieties who speak of Your praise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wa-asnafi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alnnatiqina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أللَّهُمَّ صَلِّ عَلَى مُحَمَّد وَآلِ مُحَمَّد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O' </a:t>
            </a:r>
            <a:r>
              <a:rPr lang="en-US" sz="3600" b="1" kern="1200" dirty="0" err="1">
                <a:ea typeface="MS Mincho" pitchFamily="49" charset="-128"/>
              </a:rPr>
              <a:t>Allāh</a:t>
            </a:r>
            <a:r>
              <a:rPr lang="en-US" sz="3600" b="1" kern="1200" dirty="0">
                <a:ea typeface="MS Mincho" pitchFamily="49" charset="-128"/>
              </a:rPr>
              <a:t> 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4100" name="Subtitle 4"/>
          <p:cNvSpPr txBox="1">
            <a:spLocks/>
          </p:cNvSpPr>
          <p:nvPr/>
        </p:nvSpPr>
        <p:spPr bwMode="auto">
          <a:xfrm>
            <a:off x="76200" y="45720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allahumma salli `ala muhammadin wa ali muhammadin</a:t>
            </a: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وَالْمُسَبِّحِينَ لَكَ مِنْ جَمِيعِ الْعالَمِينَ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glorify You from among all the creatures.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 smtClean="0">
                <a:solidFill>
                  <a:srgbClr val="000066"/>
                </a:solidFill>
                <a:ea typeface="MS Mincho" pitchFamily="49" charset="-128"/>
              </a:rPr>
              <a:t>walmusabbihina laka min jami`i al`alamina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عَلى أنَّكَ بَلَّغْتَنا شَهْرَ رَمَضانَ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(Praise be to You for) You have allowed us to witness the month of Ramadan,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 dirty="0" smtClean="0">
                <a:solidFill>
                  <a:srgbClr val="000066"/>
                </a:solidFill>
                <a:ea typeface="MS Mincho" pitchFamily="49" charset="-128"/>
              </a:rPr>
              <a:t>`ala annaka ballaghtana shahra ramadana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وَعَلَيْنا مِنْ نِعَمِكَ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we are covered by Your graces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wa`alayna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ni`amika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وَعِنْدَنا مِنْ قِسَمِكَ وَإحْسانِكَ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we are enjoying Your bounties and favors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wa`indana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qisamika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waihsanika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وَتَظاهُرِ </a:t>
            </a:r>
            <a:r>
              <a:rPr lang="ar-SA" sz="9000" kern="1200" dirty="0" err="1">
                <a:latin typeface="Attari_Quran" pitchFamily="2" charset="-78"/>
                <a:ea typeface="+mn-ea"/>
                <a:cs typeface="Attari_Quran" pitchFamily="2" charset="-78"/>
              </a:rPr>
              <a:t>إمْتِنانِكَ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Your evident conferrals.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watazhahuri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imtinanika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فَبِذَلِكَ لَكَ مُنْتَهى الْحَمْدِ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 all that, the ultimate praise be to You,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fabidhalika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muntaha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alhamdi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الْخالِدِ الدّائِمِ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Praise that is perpetual and ceaseless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alkhalidi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alddaiimi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الرّاكِدِ الْمُخَلَّدِ السَّرْمَدِ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endless and eternal and everlasting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alrrakidi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almukhalladi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alssarmadi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الَّذي لا يَنْفَدُ طُولَ الأبَدِ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Praise that never ends evermore.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alladhy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yanfadu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tuwla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alabadi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جَلَّ ثَناؤكَ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Splendid be the praising of You,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jalla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thanau´ka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بِسْمِ اللَّهِ </a:t>
            </a:r>
            <a:r>
              <a:rPr lang="ar-SA" sz="9000" kern="1200" dirty="0" err="1">
                <a:latin typeface="Attari_Quran" pitchFamily="2" charset="-78"/>
                <a:ea typeface="+mn-ea"/>
                <a:cs typeface="Attari_Quran" pitchFamily="2" charset="-78"/>
              </a:rPr>
              <a:t>الرَّحْمَٰنِ</a:t>
            </a: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 الرَّحِيمِ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 the Name of </a:t>
            </a:r>
            <a:r>
              <a:rPr lang="en-US" sz="3600" b="1" kern="1200" dirty="0" err="1">
                <a:ea typeface="MS Mincho" pitchFamily="49" charset="-128"/>
              </a:rPr>
              <a:t>Allāh</a:t>
            </a:r>
            <a:r>
              <a:rPr lang="en-US" sz="3600" b="1" kern="1200" dirty="0">
                <a:ea typeface="MS Mincho" pitchFamily="49" charset="-128"/>
              </a:rPr>
              <a:t>, 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the All-beneficent, the All-merciful.</a:t>
            </a:r>
          </a:p>
        </p:txBody>
      </p:sp>
      <p:sp>
        <p:nvSpPr>
          <p:cNvPr id="5124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bi-smi llahi r-rahmani r-rahimi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أعَنْتَنا عَلَيْهِ حَتّى قَضَيْنا صِيامَهُ وَقِيامَهُ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For You have helped us accomplish our fasting and acts of worship in this month,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a`antana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alayhi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hatta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qadayna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syamahu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waqyamahu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مِنْ صَلاةٍ وَما كانَ مِنّا فيهِ مِنْ بِرٍّ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Including prayers and whatever good deed that we have done during this month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 dirty="0" smtClean="0">
                <a:solidFill>
                  <a:srgbClr val="000066"/>
                </a:solidFill>
                <a:ea typeface="MS Mincho" pitchFamily="49" charset="-128"/>
              </a:rPr>
              <a:t>min salatin wama kana minna fihi min birrin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أوْ شُكْرٍ أوْ ذِكْرٍ.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As well as all praise and mention of You.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aw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shukrin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aw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dhikrin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.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اَللّهُمَّ فَتَقَبَّلْهُ مِنّا بِأحْسَنِ قَبولِكَ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</a:t>
            </a:r>
            <a:r>
              <a:rPr lang="en-US" sz="3600" b="1" kern="1200" dirty="0" err="1" smtClean="0">
                <a:ea typeface="MS Mincho" pitchFamily="49" charset="-128"/>
              </a:rPr>
              <a:t>Allāh</a:t>
            </a:r>
            <a:r>
              <a:rPr lang="en-US" sz="3600" b="1" kern="1200" dirty="0" smtClean="0">
                <a:ea typeface="MS Mincho" pitchFamily="49" charset="-128"/>
              </a:rPr>
              <a:t>: </a:t>
            </a:r>
            <a:r>
              <a:rPr lang="en-US" sz="3600" b="1" kern="1200" dirty="0">
                <a:ea typeface="MS Mincho" pitchFamily="49" charset="-128"/>
              </a:rPr>
              <a:t>(please) accept all that from us with the most excellent of Your approval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allahumma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fataqabbalhu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minna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biahsani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qabulika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وَتَجاوُزِكَ وَعَفْوِكَ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Your overlooking and Your pardoning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watajauuzika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wa`afuika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وَصَفْحِكَ وَغُفْرانِكَ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Your excusing and Your forgiving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wasafhika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waghufranika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وَحَقِيقَةِ </a:t>
            </a:r>
            <a:r>
              <a:rPr lang="ar-SA" sz="9000" kern="1200" dirty="0" err="1">
                <a:latin typeface="Attari_Quran" pitchFamily="2" charset="-78"/>
                <a:ea typeface="+mn-ea"/>
                <a:cs typeface="Attari_Quran" pitchFamily="2" charset="-78"/>
              </a:rPr>
              <a:t>رِضْوانِكَ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actuality of Your pleasure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wahaqiqati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riduanika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حَتّى تُظْفِرَنا فِيهِ بِكُلِّ خَيْرٍ مَطْلوبٍ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 that You may make us win all good turns that is besought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hatta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tuzhfirana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bikulli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khayrin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matlubin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وَجَزيلِ عَطاءٍ مَوهُوبٍ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abundant share from any gifted bestowal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wajazili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ata‘in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mawhuwbin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وَتُوَقِّيَنا فِيهِ مِنْ كُلِّ مَرْهوبٍ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that You save us from any dangerous matter,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watuwaqqiana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kulli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marhubin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اَللّهُمَّ إنَّكَ قُلْتَ فِي كِتابِكَ الْمُنْزَلِ: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</a:t>
            </a:r>
            <a:r>
              <a:rPr lang="en-US" sz="3600" b="1" kern="1200" dirty="0" err="1" smtClean="0">
                <a:ea typeface="MS Mincho" pitchFamily="49" charset="-128"/>
              </a:rPr>
              <a:t>Allāh</a:t>
            </a:r>
            <a:r>
              <a:rPr lang="en-US" sz="3600" b="1" kern="1200" dirty="0" smtClean="0">
                <a:ea typeface="MS Mincho" pitchFamily="49" charset="-128"/>
              </a:rPr>
              <a:t>: </a:t>
            </a:r>
            <a:r>
              <a:rPr lang="en-US" sz="3600" b="1" kern="1200" dirty="0">
                <a:ea typeface="MS Mincho" pitchFamily="49" charset="-128"/>
              </a:rPr>
              <a:t>You have said in Your revealed Book: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allahumma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innaka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qulta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fiy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kitabika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almunzali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: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أوْ بَلاءٍ مَجْلوبٍ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any anticipated misfortune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aw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bala‘in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majlubin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أوْ ذَنْبٍ مَكْسوبٍ.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Or any committed sin.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aw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dhanbin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maksubin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.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اَللّهُمَّ إنّي أسْألُكَ بِعَظيمِ ما سَألَكَ بِهِ أحَدٌ مِنْ خَلْقِكَ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</a:t>
            </a:r>
            <a:r>
              <a:rPr lang="en-US" sz="3600" b="1" kern="1200" dirty="0" err="1" smtClean="0">
                <a:ea typeface="MS Mincho" pitchFamily="49" charset="-128"/>
              </a:rPr>
              <a:t>Allāh</a:t>
            </a:r>
            <a:r>
              <a:rPr lang="en-US" sz="3600" b="1" kern="1200" dirty="0" smtClean="0">
                <a:ea typeface="MS Mincho" pitchFamily="49" charset="-128"/>
              </a:rPr>
              <a:t>: </a:t>
            </a:r>
            <a:r>
              <a:rPr lang="en-US" sz="3600" b="1" kern="1200" dirty="0">
                <a:ea typeface="MS Mincho" pitchFamily="49" charset="-128"/>
              </a:rPr>
              <a:t>I beseech You in the name of the greatest of all these by which any of Your servants have besought You,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allahumma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inny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asaluka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bi`azhimi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sa-alaka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ahadun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khalqika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مِنْ كَريمِ أسْمائِكَ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Including Your Noble Names,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karimi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asmaiika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وَجَميلِ ثَنائِكَ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excellent praising of You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wajamili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thanaiika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وَخاصَّةِ دُعائِكَ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private supplication to You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wakhassati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du`a’ika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أنْ تُصَلِّيَ عَلى مُحَمَّدٍ وَآلِ مُحَمَّدٍ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That You may send blessings upon Muhammad and the Household of Muhammad,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an tusallia `ala muhammadin wa-ali muhammadin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وَأنْ تَجْعَلَ شَهْرَنا هَذا أعْظَمَ شَهْرِ رَمَضانَ مَرَّ عَلَيْنا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92202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 may decide this month of Ramadan to be the greatest month in blessings that we have ever witnessed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wa-an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taj`ala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shahrana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hadha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a`zhama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shahri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ramadana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marra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alayna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مُنْذُ أُنْزِلْنا إلى الدُّنْيا بَرَكَةً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Since we were sent down to this world, 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mundhu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aunzilna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ila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alddunya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barakatan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في عِصْمَةِ دِينِي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As regarding protection of my religion,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ismati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dini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”شَهْرُ رَمَضَانَ الَّذِي أُنزِلَ فِيهِ الْقُرْآنُ.“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“The month of Ramadan in which the Qur'an was revealed…”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“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shahru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ramadana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alladhiy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unzila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alqur’anu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.”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وَخَلاصِ نَفْسِي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redemption of myself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wakhalasi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nafsi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وَقَضاءِ حَوائِجِي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settlement of my needs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waqada‘i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hawa’iji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وَتُشَفِّعَنِي في مَسائِلِي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that You may accept my intercession to You concerning Your settlement of my requests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watushaffi`aniy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masa’ili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وَتَمامِ النِّعْمَةِ عَلَيَّ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Your perfecting Your graces upon me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watamami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alnni`mati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alayya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وَصَرْفِ السّوءِ عَنّي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Your keeping evil away from me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wasarfi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alssu‘i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anni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وَلِباسِ الْعافِيَةِ لي فِيهِ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Your dressing me with well-being during this month,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walibasi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al`afiati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fihi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وَأنْ تَجْعَلَني بِرَحْمَتِكَ مِمَّنْ خِرْتَ لَهُ لَيْلَةَ الْقَدْرِ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76200" y="2743200"/>
            <a:ext cx="92964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that You may include me, out of Your mercy, with those whom You allowed to obtain the benefits of the Grand Night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taj`alany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birahmatika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mimman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khirta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laylata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alqadri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وَجَعَلْتَها لَهُ خَيْراً مِنْ ألْفِ شَهْرٍ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those for whom You have decided this Night to be better than one thousand months,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waja`altaha lahu khayran min alfi shahrin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في أعْظَمِ الأجْرِ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As regarding obtaining its vastest rewards,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a`zhami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alajri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وَكَرائِمِ الذُّخْرِ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its noblest gifts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wakaraiimi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aldhdhukhri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وَهذَا شَهْرُ رَمَضانَ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this month of Ramadan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wahadha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shahru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ramadana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وَحُسْنِ الشُّكْرِ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approving praiseworthiness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wahusni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alshshukri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وَطولِ العُمْرِ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obtaining long lifetime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watuli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al`umri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وَدَوامِ الْيُسْرِ.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perpetuity of comfort.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wadawami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aliusri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.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اَللّهُمَّ وَأسْألُكَ بِرَحْمَتِكَ وَطَوْلِكَ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</a:t>
            </a:r>
            <a:r>
              <a:rPr lang="en-US" sz="3600" b="1" kern="1200" dirty="0" err="1" smtClean="0">
                <a:ea typeface="MS Mincho" pitchFamily="49" charset="-128"/>
              </a:rPr>
              <a:t>Allāh</a:t>
            </a:r>
            <a:r>
              <a:rPr lang="en-US" sz="3600" b="1" kern="1200" dirty="0" smtClean="0">
                <a:ea typeface="MS Mincho" pitchFamily="49" charset="-128"/>
              </a:rPr>
              <a:t>: </a:t>
            </a:r>
            <a:r>
              <a:rPr lang="en-US" sz="3600" b="1" kern="1200" dirty="0">
                <a:ea typeface="MS Mincho" pitchFamily="49" charset="-128"/>
              </a:rPr>
              <a:t>I also beseech You in the name of Your mercy and Your beneficence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allahumma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wasaluka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birahmatika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watawlika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وَعَفْوِكَ وَنَعْمائِكَ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Your pardon and Your graces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wa`afuika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wana`maiika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وَجَلالِكَ وَقديمِ إحْسانِكَ وَامْتِنانِكَ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Your majesty and Your eternal favoring and conferral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wajalalika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waqdimi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ihsanika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wamtinanika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أنْ لا تَجْعِلَهُ آخِرَ الْعَهْدِ مِنّا لِشَهْرِ رَمَضانَ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That You may not decide this month of Ramadan to be the last one in our lifetime;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taj`ilahu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akhira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al`ahdi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minna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lishahri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ramadana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حَتّى </a:t>
            </a:r>
            <a:r>
              <a:rPr lang="ar-SA" sz="9000" kern="1200" dirty="0" err="1">
                <a:latin typeface="Attari_Quran" pitchFamily="2" charset="-78"/>
                <a:ea typeface="+mn-ea"/>
                <a:cs typeface="Attari_Quran" pitchFamily="2" charset="-78"/>
              </a:rPr>
              <a:t>تُبَلِّغَناهُ</a:t>
            </a: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 مِنْ قابِلٍ عَلى أحْسَنِ حالٍ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Rather, You may decide us to catch the coming month of Ramadan while we enjoy the best of manners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hatta tuballighanahu min qabilin `ala ahsani halin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وَتُعَرِّفَني هِلالَهُ مَعَ النّاظِرِينَ إلَيْهِ وَالْمُعْتَرِفينَ لَهُ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-228600" y="2514600"/>
            <a:ext cx="9448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that You may decide us to see the new moon of the next month of Ramadan by including me with those who will see it and realize its value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8006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watu`arrifany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hilalahu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ma`a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alnnazhirina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ilayhi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walmu`tarifina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lahu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في أعْفى عافِيَتِكَ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I am enjoying the best wellbeing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a`fa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afiatika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وَقَدْ تَصَرَّمَ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is about to slip away. 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waqad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tasarrama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وَأنْعَمِ نِعْمَتِكَ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most blissful of Your bounties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wan`ami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ni`matika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وَأوْسَعِ رَحْمَتِكَ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most expansive of Your mercy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w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a’awsa`i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rahmatika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وَأجْزَلِ قِسَمِكَ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the most abundant of the share of Your sustenance that You decide for me.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wajzali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qisamika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يا رَبِّيَ الَّذي لَيْسَ لي رَبٌّ غَيْرُهُ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my Lord save Whom I have no lord;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ya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rabbia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alladhy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laysa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rabbun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ghayruhu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لا يَكونُ هَذا الوَداعُ مِنّي لَهُ وَداعَ فَناءٍ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(please) do not decide that this words of bidding the month of Ramadan farewell to be the last farewell after which there will be my termination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8006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yakunu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hadha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aluada`u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minny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lahu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wada`a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fana‘in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وَلا آخِرَ الْعَهْدِ مِنّي لِلِّقاءِ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do not decide this time to be the last of my meeting the month of Ramadan;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wala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akhira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al`ahdi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minny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lilliqa‘i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حَتّى </a:t>
            </a:r>
            <a:r>
              <a:rPr lang="ar-SA" sz="9000" kern="1200" dirty="0" err="1">
                <a:latin typeface="Attari_Quran" pitchFamily="2" charset="-78"/>
                <a:ea typeface="+mn-ea"/>
                <a:cs typeface="Attari_Quran" pitchFamily="2" charset="-78"/>
              </a:rPr>
              <a:t>تُرِيَنّيهِ</a:t>
            </a: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 مِنْ قابِلٍ في أوْسَعِ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Rather, You may decide that You will enable me to witness the coming </a:t>
            </a:r>
            <a:r>
              <a:rPr lang="en-US" sz="3600" b="1" kern="1200" dirty="0" smtClean="0">
                <a:ea typeface="MS Mincho" pitchFamily="49" charset="-128"/>
              </a:rPr>
              <a:t>Ramadan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hatta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turiannihi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min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qabilin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awsa`i</a:t>
            </a:r>
            <a:endParaRPr lang="es-ES" sz="3200" b="1" i="1" dirty="0" smtClean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النِّعَمِ وأفْضَلِ الرَّجاءِ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I am enjoying the most expansive graces and attaining the best of my hopes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alnni`ami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wafdali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alrraja‘i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وأنَا لَكَ عَلى أحْسَنِ الْوَفاءِ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I am loyal to You in the most faithful manner.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 smtClean="0">
                <a:solidFill>
                  <a:srgbClr val="000066"/>
                </a:solidFill>
                <a:ea typeface="MS Mincho" pitchFamily="49" charset="-128"/>
              </a:rPr>
              <a:t>wana laka `ala ahsani aluafa‘i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إنَّكَ سَمِيعُ الدُّعاءِ.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Verily, You are the Hearer of prayers.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innaka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sami`u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alddu`a‘i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.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فَأسْألُكَ بِوَجْهِكَ الْكَرِيمِ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thus beseech You in the name of Your Noble Face,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fasaluka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biuajhika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alkarimi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اَللّهُمَّ اسْمَعْ دُعائي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O </a:t>
            </a:r>
            <a:r>
              <a:rPr lang="en-US" sz="3600" b="1" kern="1200" dirty="0" err="1" smtClean="0">
                <a:ea typeface="MS Mincho" pitchFamily="49" charset="-128"/>
              </a:rPr>
              <a:t>Allāh</a:t>
            </a:r>
            <a:r>
              <a:rPr lang="en-US" sz="3600" b="1" kern="1200" dirty="0" smtClean="0">
                <a:ea typeface="MS Mincho" pitchFamily="49" charset="-128"/>
              </a:rPr>
              <a:t>: </a:t>
            </a:r>
            <a:r>
              <a:rPr lang="en-US" sz="3600" b="1" kern="1200" dirty="0">
                <a:ea typeface="MS Mincho" pitchFamily="49" charset="-128"/>
              </a:rPr>
              <a:t>(please) respond to my prayer,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allahumma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asma`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du`a’i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وَارْحَمْ تَضَرُّعي وَتَذَلُّلي لَكَ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have mercy upon my acquiescence and submission before You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warham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tadarru`y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watadhalluly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وَاسْتِكانَتِي وَتَوَكُّلي عَلَيْكَ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As well as my humbleness and reliance upon You,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wastikanatiy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watawakkuly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alayka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وَأنا لَكَ مُسَلِّمٌ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While I am totally subservient to You;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laka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musallimun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لا أرْجو نَجاحاً وَلا مُعافاةً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I hope success and wellbeing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sz="3200" b="1" i="1" dirty="0" smtClean="0">
                <a:solidFill>
                  <a:srgbClr val="000066"/>
                </a:solidFill>
                <a:ea typeface="MS Mincho" pitchFamily="49" charset="-128"/>
              </a:rPr>
              <a:t>la arjw najahan wala mu`afatan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وَلا تَشْريفاً وَلا تَبْليغاً إلاَّ بِكَ وَمِنْكَ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honoring and attainment of my hopes from none save You and through none save You;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wala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tashrifan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wala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tablighan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illa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bika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waminka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فَامْنُنْ عَلَيَّ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So, (please) do this favor to me—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famnun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`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alayya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جَلَّ ثَناؤكَ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Splendid be the praising of You,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jalla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thanau´ka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وَتَقَدَّسَتْ أسْماؤكَ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And sacred be Your Names—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wataqaddasat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asmau´ka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470025"/>
          </a:xfrm>
          <a:extLst/>
        </p:spPr>
        <p:txBody>
          <a:bodyPr/>
          <a:lstStyle/>
          <a:p>
            <a:pPr rtl="1" eaLnBrk="1" hangingPunct="1">
              <a:lnSpc>
                <a:spcPts val="8500"/>
              </a:lnSpc>
              <a:defRPr/>
            </a:pPr>
            <a:r>
              <a:rPr lang="ar-SA" sz="9000" kern="1200" dirty="0">
                <a:latin typeface="Attari_Quran" pitchFamily="2" charset="-78"/>
                <a:ea typeface="+mn-ea"/>
                <a:cs typeface="Attari_Quran" pitchFamily="2" charset="-78"/>
              </a:rPr>
              <a:t>بِتَبْليغي شَهْرَ رَمَضانَ وَأنا </a:t>
            </a:r>
            <a:r>
              <a:rPr lang="ar-SA" sz="9000" kern="1200" dirty="0" smtClean="0">
                <a:latin typeface="Attari_Quran" pitchFamily="2" charset="-78"/>
                <a:ea typeface="+mn-ea"/>
                <a:cs typeface="Attari_Quran" pitchFamily="2" charset="-78"/>
              </a:rPr>
              <a:t>مُعافىً</a:t>
            </a:r>
            <a:endParaRPr lang="en-US" sz="9000" kern="1200" dirty="0">
              <a:latin typeface="Attari_Quran" pitchFamily="2" charset="-78"/>
              <a:ea typeface="+mn-ea"/>
              <a:cs typeface="Attari_Qu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8686800" cy="1752600"/>
          </a:xfrm>
          <a:extLst/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ea typeface="MS Mincho" pitchFamily="49" charset="-128"/>
              </a:rPr>
              <a:t>By allowing me to witness the (coming) month of </a:t>
            </a:r>
            <a:r>
              <a:rPr lang="en-US" sz="3600" b="1" kern="1200" dirty="0" smtClean="0">
                <a:ea typeface="MS Mincho" pitchFamily="49" charset="-128"/>
              </a:rPr>
              <a:t>Ramadan</a:t>
            </a:r>
            <a:endParaRPr lang="en-US" sz="3600" b="1" kern="1200" dirty="0">
              <a:ea typeface="MS Mincho" pitchFamily="49" charset="-128"/>
            </a:endParaRP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304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bitablighy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shahra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ramadana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wana</a:t>
            </a:r>
            <a:r>
              <a:rPr lang="es-ES" sz="3200" b="1" i="1" dirty="0" smtClean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 smtClean="0">
                <a:solidFill>
                  <a:srgbClr val="000066"/>
                </a:solidFill>
                <a:ea typeface="MS Mincho" pitchFamily="49" charset="-128"/>
              </a:rPr>
              <a:t>mu`afan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76200" y="-1796"/>
            <a:ext cx="75438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06</a:t>
            </a:r>
            <a:r>
              <a:rPr lang="en-US" sz="1600" b="1" baseline="30000" dirty="0" smtClean="0">
                <a:solidFill>
                  <a:srgbClr val="FFFF99"/>
                </a:solidFill>
                <a:latin typeface="Trebuchet MS" pitchFamily="34" charset="0"/>
              </a:rPr>
              <a:t>th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Imam’s (A) Supplication </a:t>
            </a:r>
            <a:r>
              <a:rPr lang="en-US" sz="1600" b="1" dirty="0" smtClean="0">
                <a:solidFill>
                  <a:srgbClr val="FFFF99"/>
                </a:solidFill>
                <a:latin typeface="Trebuchet MS" pitchFamily="34" charset="0"/>
              </a:rPr>
              <a:t>for bidding Farewell </a:t>
            </a:r>
            <a:r>
              <a:rPr lang="en-US" sz="1600" b="1" dirty="0">
                <a:solidFill>
                  <a:srgbClr val="FFFF99"/>
                </a:solidFill>
                <a:latin typeface="Trebuchet MS" pitchFamily="34" charset="0"/>
              </a:rPr>
              <a:t>to the Month of Ramadan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239000" y="-898"/>
            <a:ext cx="1981200" cy="338554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sz="1600" b="1" dirty="0">
                <a:solidFill>
                  <a:srgbClr val="FFFF99"/>
                </a:solidFill>
                <a:latin typeface="Trebuchet MS" pitchFamily="34" charset="0"/>
              </a:rPr>
              <a:t>دُعَاؤُهُ لِوَدَاعِ شَهْرِ رَمَضَانَ</a:t>
            </a:r>
          </a:p>
        </p:txBody>
      </p:sp>
    </p:spTree>
    <p:extLst>
      <p:ext uri="{BB962C8B-B14F-4D97-AF65-F5344CB8AC3E}">
        <p14:creationId xmlns:p14="http://schemas.microsoft.com/office/powerpoint/2010/main" val="36494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15629</TotalTime>
  <Words>3986</Words>
  <Application>Microsoft Office PowerPoint</Application>
  <PresentationFormat>On-screen Show (4:3)</PresentationFormat>
  <Paragraphs>543</Paragraphs>
  <Slides>107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3" baseType="lpstr">
      <vt:lpstr>Arial</vt:lpstr>
      <vt:lpstr>Attari_Quran</vt:lpstr>
      <vt:lpstr>Calibri</vt:lpstr>
      <vt:lpstr>MS Mincho</vt:lpstr>
      <vt:lpstr>Trebuchet MS</vt:lpstr>
      <vt:lpstr>Default Design</vt:lpstr>
      <vt:lpstr>PowerPoint Presentation</vt:lpstr>
      <vt:lpstr>PowerPoint Presentation</vt:lpstr>
      <vt:lpstr>أللَّهُمَّ صَلِّ عَلَى مُحَمَّد وَآلِ مُحَمَّد</vt:lpstr>
      <vt:lpstr>بِسْمِ اللَّهِ الرَّحْمَٰنِ الرَّحِيمِ</vt:lpstr>
      <vt:lpstr>اَللّهُمَّ إنَّكَ قُلْتَ فِي كِتابِكَ الْمُنْزَلِ:</vt:lpstr>
      <vt:lpstr>”شَهْرُ رَمَضَانَ الَّذِي أُنزِلَ فِيهِ الْقُرْآنُ.“</vt:lpstr>
      <vt:lpstr>وَهذَا شَهْرُ رَمَضانَ</vt:lpstr>
      <vt:lpstr>وَقَدْ تَصَرَّمَ</vt:lpstr>
      <vt:lpstr>فَأسْألُكَ بِوَجْهِكَ الْكَرِيمِ</vt:lpstr>
      <vt:lpstr>وَكَلِماتِكَ التّامَّةِ</vt:lpstr>
      <vt:lpstr>إنْ كانَ بَقِيَ عَلَيَّ ذَنْبٌ لَمْ تَغْفِرْهُ لي</vt:lpstr>
      <vt:lpstr>أوْ تُرِيدُ أنْ تُعَذِّبَنِي عَلَيْهِ</vt:lpstr>
      <vt:lpstr>أوْ تُقايِسَنِي بِهِ</vt:lpstr>
      <vt:lpstr>أنْ لا يَطْلُعَ فَجْرُ هَذِهِ اللَيْلَةِ</vt:lpstr>
      <vt:lpstr>أوْ يَتَصَرَّمُ هذا الشَّهْرُ</vt:lpstr>
      <vt:lpstr>إلاَّ وَقَدْ غَفَرْتَهُ لي</vt:lpstr>
      <vt:lpstr>يا أرْحَمَ الرّاحِمِينَ.</vt:lpstr>
      <vt:lpstr>اَللّهُمَّ لَكَ الْحَمْدُ بِمَحامِدِكَ كُلِّها</vt:lpstr>
      <vt:lpstr>أوَّلِها وَآخِرِها</vt:lpstr>
      <vt:lpstr>ما قُلْتَ لِنَفْسِكَ مِنْها</vt:lpstr>
      <vt:lpstr>وَما قالَ الْخَلائِقُ الْحامِدونَ</vt:lpstr>
      <vt:lpstr>الْمُجْتَهِدونَ الْمَعْدودونَ</vt:lpstr>
      <vt:lpstr>الْمُوَقِّرونَ ذِكْرِكَ</vt:lpstr>
      <vt:lpstr>وَالشُّكْرَ لَكَ</vt:lpstr>
      <vt:lpstr>الَّذينَ أعَنْتَهُمْ عَلى أداءِ حَقِّكَ</vt:lpstr>
      <vt:lpstr>مِنْ أصْنافِ خَلْقِكَ</vt:lpstr>
      <vt:lpstr>مِنَ الْمَلائِكَةِ الْمُقَرَّبينَ</vt:lpstr>
      <vt:lpstr>وَالنَّبِيِّينَ وَالْمُرْسَلِينَ</vt:lpstr>
      <vt:lpstr>وَأصْنافِ النّاطِقينَ</vt:lpstr>
      <vt:lpstr>وَالْمُسَبِّحِينَ لَكَ مِنْ جَمِيعِ الْعالَمِينَ</vt:lpstr>
      <vt:lpstr>عَلى أنَّكَ بَلَّغْتَنا شَهْرَ رَمَضانَ</vt:lpstr>
      <vt:lpstr>وَعَلَيْنا مِنْ نِعَمِكَ</vt:lpstr>
      <vt:lpstr>وَعِنْدَنا مِنْ قِسَمِكَ وَإحْسانِكَ</vt:lpstr>
      <vt:lpstr>وَتَظاهُرِ إمْتِنانِكَ</vt:lpstr>
      <vt:lpstr>فَبِذَلِكَ لَكَ مُنْتَهى الْحَمْدِ</vt:lpstr>
      <vt:lpstr>الْخالِدِ الدّائِمِ</vt:lpstr>
      <vt:lpstr>الرّاكِدِ الْمُخَلَّدِ السَّرْمَدِ</vt:lpstr>
      <vt:lpstr>الَّذي لا يَنْفَدُ طُولَ الأبَدِ</vt:lpstr>
      <vt:lpstr>جَلَّ ثَناؤكَ</vt:lpstr>
      <vt:lpstr>أعَنْتَنا عَلَيْهِ حَتّى قَضَيْنا صِيامَهُ وَقِيامَهُ</vt:lpstr>
      <vt:lpstr>مِنْ صَلاةٍ وَما كانَ مِنّا فيهِ مِنْ بِرٍّ</vt:lpstr>
      <vt:lpstr>أوْ شُكْرٍ أوْ ذِكْرٍ.</vt:lpstr>
      <vt:lpstr>اَللّهُمَّ فَتَقَبَّلْهُ مِنّا بِأحْسَنِ قَبولِكَ</vt:lpstr>
      <vt:lpstr>وَتَجاوُزِكَ وَعَفْوِكَ</vt:lpstr>
      <vt:lpstr>وَصَفْحِكَ وَغُفْرانِكَ</vt:lpstr>
      <vt:lpstr>وَحَقِيقَةِ رِضْوانِكَ</vt:lpstr>
      <vt:lpstr>حَتّى تُظْفِرَنا فِيهِ بِكُلِّ خَيْرٍ مَطْلوبٍ</vt:lpstr>
      <vt:lpstr>وَجَزيلِ عَطاءٍ مَوهُوبٍ</vt:lpstr>
      <vt:lpstr>وَتُوَقِّيَنا فِيهِ مِنْ كُلِّ مَرْهوبٍ</vt:lpstr>
      <vt:lpstr>أوْ بَلاءٍ مَجْلوبٍ</vt:lpstr>
      <vt:lpstr>أوْ ذَنْبٍ مَكْسوبٍ.</vt:lpstr>
      <vt:lpstr>اَللّهُمَّ إنّي أسْألُكَ بِعَظيمِ ما سَألَكَ بِهِ أحَدٌ مِنْ خَلْقِكَ</vt:lpstr>
      <vt:lpstr>مِنْ كَريمِ أسْمائِكَ</vt:lpstr>
      <vt:lpstr>وَجَميلِ ثَنائِكَ</vt:lpstr>
      <vt:lpstr>وَخاصَّةِ دُعائِكَ</vt:lpstr>
      <vt:lpstr>أنْ تُصَلِّيَ عَلى مُحَمَّدٍ وَآلِ مُحَمَّدٍ</vt:lpstr>
      <vt:lpstr>وَأنْ تَجْعَلَ شَهْرَنا هَذا أعْظَمَ شَهْرِ رَمَضانَ مَرَّ عَلَيْنا</vt:lpstr>
      <vt:lpstr>مُنْذُ أُنْزِلْنا إلى الدُّنْيا بَرَكَةً</vt:lpstr>
      <vt:lpstr>في عِصْمَةِ دِينِي</vt:lpstr>
      <vt:lpstr>وَخَلاصِ نَفْسِي</vt:lpstr>
      <vt:lpstr>وَقَضاءِ حَوائِجِي</vt:lpstr>
      <vt:lpstr>وَتُشَفِّعَنِي في مَسائِلِي</vt:lpstr>
      <vt:lpstr>وَتَمامِ النِّعْمَةِ عَلَيَّ</vt:lpstr>
      <vt:lpstr>وَصَرْفِ السّوءِ عَنّي</vt:lpstr>
      <vt:lpstr>وَلِباسِ الْعافِيَةِ لي فِيهِ</vt:lpstr>
      <vt:lpstr>وَأنْ تَجْعَلَني بِرَحْمَتِكَ مِمَّنْ خِرْتَ لَهُ لَيْلَةَ الْقَدْرِ</vt:lpstr>
      <vt:lpstr>وَجَعَلْتَها لَهُ خَيْراً مِنْ ألْفِ شَهْرٍ</vt:lpstr>
      <vt:lpstr>في أعْظَمِ الأجْرِ</vt:lpstr>
      <vt:lpstr>وَكَرائِمِ الذُّخْرِ</vt:lpstr>
      <vt:lpstr>وَحُسْنِ الشُّكْرِ</vt:lpstr>
      <vt:lpstr>وَطولِ العُمْرِ</vt:lpstr>
      <vt:lpstr>وَدَوامِ الْيُسْرِ.</vt:lpstr>
      <vt:lpstr>اَللّهُمَّ وَأسْألُكَ بِرَحْمَتِكَ وَطَوْلِكَ</vt:lpstr>
      <vt:lpstr>وَعَفْوِكَ وَنَعْمائِكَ</vt:lpstr>
      <vt:lpstr>وَجَلالِكَ وَقديمِ إحْسانِكَ وَامْتِنانِكَ</vt:lpstr>
      <vt:lpstr>أنْ لا تَجْعِلَهُ آخِرَ الْعَهْدِ مِنّا لِشَهْرِ رَمَضانَ</vt:lpstr>
      <vt:lpstr>حَتّى تُبَلِّغَناهُ مِنْ قابِلٍ عَلى أحْسَنِ حالٍ</vt:lpstr>
      <vt:lpstr>وَتُعَرِّفَني هِلالَهُ مَعَ النّاظِرِينَ إلَيْهِ وَالْمُعْتَرِفينَ لَهُ</vt:lpstr>
      <vt:lpstr>في أعْفى عافِيَتِكَ</vt:lpstr>
      <vt:lpstr>وَأنْعَمِ نِعْمَتِكَ</vt:lpstr>
      <vt:lpstr>وَأوْسَعِ رَحْمَتِكَ</vt:lpstr>
      <vt:lpstr>وَأجْزَلِ قِسَمِكَ</vt:lpstr>
      <vt:lpstr>يا رَبِّيَ الَّذي لَيْسَ لي رَبٌّ غَيْرُهُ</vt:lpstr>
      <vt:lpstr>لا يَكونُ هَذا الوَداعُ مِنّي لَهُ وَداعَ فَناءٍ</vt:lpstr>
      <vt:lpstr>وَلا آخِرَ الْعَهْدِ مِنّي لِلِّقاءِ</vt:lpstr>
      <vt:lpstr>حَتّى تُرِيَنّيهِ مِنْ قابِلٍ في أوْسَعِ</vt:lpstr>
      <vt:lpstr>النِّعَمِ وأفْضَلِ الرَّجاءِ</vt:lpstr>
      <vt:lpstr>وأنَا لَكَ عَلى أحْسَنِ الْوَفاءِ</vt:lpstr>
      <vt:lpstr>إنَّكَ سَمِيعُ الدُّعاءِ.</vt:lpstr>
      <vt:lpstr>اَللّهُمَّ اسْمَعْ دُعائي</vt:lpstr>
      <vt:lpstr>وَارْحَمْ تَضَرُّعي وَتَذَلُّلي لَكَ</vt:lpstr>
      <vt:lpstr>وَاسْتِكانَتِي وَتَوَكُّلي عَلَيْكَ</vt:lpstr>
      <vt:lpstr>وَأنا لَكَ مُسَلِّمٌ</vt:lpstr>
      <vt:lpstr>لا أرْجو نَجاحاً وَلا مُعافاةً</vt:lpstr>
      <vt:lpstr>وَلا تَشْريفاً وَلا تَبْليغاً إلاَّ بِكَ وَمِنْكَ</vt:lpstr>
      <vt:lpstr>فَامْنُنْ عَلَيَّ</vt:lpstr>
      <vt:lpstr>جَلَّ ثَناؤكَ</vt:lpstr>
      <vt:lpstr>وَتَقَدَّسَتْ أسْماؤكَ</vt:lpstr>
      <vt:lpstr>بِتَبْليغي شَهْرَ رَمَضانَ وَأنا مُعافىً</vt:lpstr>
      <vt:lpstr>مِنْ كُلِّ مَكْروهٍ وَمَحْذورٍ</vt:lpstr>
      <vt:lpstr>وَمِنْ جَمِيعِ البَوائِقِ،</vt:lpstr>
      <vt:lpstr>اَلْحَمْدُ للهِ الَّذي أعانَنا عَلى صِيامِ</vt:lpstr>
      <vt:lpstr>هَذا الشَّهْرِ وَقِيامِهِ</vt:lpstr>
      <vt:lpstr>حَتّى بَلَّغَني آخِرَ لَيْلَةٍ مِنْهُ.</vt:lpstr>
      <vt:lpstr>وَأَنْتَ عَلَى كُلِّ شَيْء قَدِيرٌ.</vt:lpstr>
      <vt:lpstr>أللَّهُمَّ صَلِّ عَلَى مُحَمَّد وَآلِ مُحَمَّد</vt:lpstr>
      <vt:lpstr>Please recite   Sūrat al-Fātiḥah for ALL MARHUMEEN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 Ali Lotlikar</dc:creator>
  <cp:lastModifiedBy>Rehan Ali Lotlikar</cp:lastModifiedBy>
  <cp:revision>336</cp:revision>
  <cp:lastPrinted>1601-01-01T00:00:00Z</cp:lastPrinted>
  <dcterms:created xsi:type="dcterms:W3CDTF">1601-01-01T00:00:00Z</dcterms:created>
  <dcterms:modified xsi:type="dcterms:W3CDTF">2021-07-25T09:30:40Z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