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6"/>
  </p:notesMasterIdLst>
  <p:sldIdLst>
    <p:sldId id="3639" r:id="rId2"/>
    <p:sldId id="3638" r:id="rId3"/>
    <p:sldId id="3640" r:id="rId4"/>
    <p:sldId id="3418" r:id="rId5"/>
    <p:sldId id="3419" r:id="rId6"/>
    <p:sldId id="3417" r:id="rId7"/>
    <p:sldId id="3641" r:id="rId8"/>
    <p:sldId id="3642" r:id="rId9"/>
    <p:sldId id="3662" r:id="rId10"/>
    <p:sldId id="3643" r:id="rId11"/>
    <p:sldId id="3663" r:id="rId12"/>
    <p:sldId id="3664" r:id="rId13"/>
    <p:sldId id="3665" r:id="rId14"/>
    <p:sldId id="3666" r:id="rId15"/>
    <p:sldId id="3667" r:id="rId16"/>
    <p:sldId id="3668" r:id="rId17"/>
    <p:sldId id="3669" r:id="rId18"/>
    <p:sldId id="3670" r:id="rId19"/>
    <p:sldId id="3671" r:id="rId20"/>
    <p:sldId id="3672" r:id="rId21"/>
    <p:sldId id="3674" r:id="rId22"/>
    <p:sldId id="3673" r:id="rId23"/>
    <p:sldId id="3675" r:id="rId24"/>
    <p:sldId id="3676" r:id="rId25"/>
    <p:sldId id="3677" r:id="rId26"/>
    <p:sldId id="3678" r:id="rId27"/>
    <p:sldId id="3681" r:id="rId28"/>
    <p:sldId id="3679" r:id="rId29"/>
    <p:sldId id="3682" r:id="rId30"/>
    <p:sldId id="3683" r:id="rId31"/>
    <p:sldId id="3684" r:id="rId32"/>
    <p:sldId id="3685" r:id="rId33"/>
    <p:sldId id="3686" r:id="rId34"/>
    <p:sldId id="3687" r:id="rId35"/>
    <p:sldId id="3688" r:id="rId36"/>
    <p:sldId id="3689" r:id="rId37"/>
    <p:sldId id="3690" r:id="rId38"/>
    <p:sldId id="3691" r:id="rId39"/>
    <p:sldId id="3692" r:id="rId40"/>
    <p:sldId id="3693" r:id="rId41"/>
    <p:sldId id="3694" r:id="rId42"/>
    <p:sldId id="3695" r:id="rId43"/>
    <p:sldId id="3696" r:id="rId44"/>
    <p:sldId id="3697" r:id="rId45"/>
    <p:sldId id="3698" r:id="rId46"/>
    <p:sldId id="3699" r:id="rId47"/>
    <p:sldId id="3700" r:id="rId48"/>
    <p:sldId id="3701" r:id="rId49"/>
    <p:sldId id="3702" r:id="rId50"/>
    <p:sldId id="3703" r:id="rId51"/>
    <p:sldId id="3704" r:id="rId52"/>
    <p:sldId id="3705" r:id="rId53"/>
    <p:sldId id="3706" r:id="rId54"/>
    <p:sldId id="3707" r:id="rId55"/>
    <p:sldId id="3708" r:id="rId56"/>
    <p:sldId id="3709" r:id="rId57"/>
    <p:sldId id="3710" r:id="rId58"/>
    <p:sldId id="3711" r:id="rId59"/>
    <p:sldId id="3712" r:id="rId60"/>
    <p:sldId id="3713" r:id="rId61"/>
    <p:sldId id="3714" r:id="rId62"/>
    <p:sldId id="3715" r:id="rId63"/>
    <p:sldId id="3716" r:id="rId64"/>
    <p:sldId id="3717" r:id="rId65"/>
    <p:sldId id="3718" r:id="rId66"/>
    <p:sldId id="3719" r:id="rId67"/>
    <p:sldId id="3720" r:id="rId68"/>
    <p:sldId id="3721" r:id="rId69"/>
    <p:sldId id="3722" r:id="rId70"/>
    <p:sldId id="3723" r:id="rId71"/>
    <p:sldId id="3724" r:id="rId72"/>
    <p:sldId id="3725" r:id="rId73"/>
    <p:sldId id="3726" r:id="rId74"/>
    <p:sldId id="3727" r:id="rId75"/>
    <p:sldId id="3728" r:id="rId76"/>
    <p:sldId id="3729" r:id="rId77"/>
    <p:sldId id="3730" r:id="rId78"/>
    <p:sldId id="3731" r:id="rId79"/>
    <p:sldId id="3732" r:id="rId80"/>
    <p:sldId id="3733" r:id="rId81"/>
    <p:sldId id="3734" r:id="rId82"/>
    <p:sldId id="3735" r:id="rId83"/>
    <p:sldId id="3736" r:id="rId84"/>
    <p:sldId id="3737" r:id="rId85"/>
    <p:sldId id="3738" r:id="rId86"/>
    <p:sldId id="3739" r:id="rId87"/>
    <p:sldId id="3740" r:id="rId88"/>
    <p:sldId id="3741" r:id="rId89"/>
    <p:sldId id="3742" r:id="rId90"/>
    <p:sldId id="3743" r:id="rId91"/>
    <p:sldId id="3744" r:id="rId92"/>
    <p:sldId id="3745" r:id="rId93"/>
    <p:sldId id="3746" r:id="rId94"/>
    <p:sldId id="3747" r:id="rId95"/>
    <p:sldId id="3748" r:id="rId96"/>
    <p:sldId id="3749" r:id="rId97"/>
    <p:sldId id="3750" r:id="rId98"/>
    <p:sldId id="3751" r:id="rId99"/>
    <p:sldId id="3752" r:id="rId100"/>
    <p:sldId id="3753" r:id="rId101"/>
    <p:sldId id="3754" r:id="rId102"/>
    <p:sldId id="3755" r:id="rId103"/>
    <p:sldId id="3756" r:id="rId104"/>
    <p:sldId id="3757" r:id="rId105"/>
    <p:sldId id="3758" r:id="rId106"/>
    <p:sldId id="3759" r:id="rId107"/>
    <p:sldId id="3760" r:id="rId108"/>
    <p:sldId id="3761" r:id="rId109"/>
    <p:sldId id="3762" r:id="rId110"/>
    <p:sldId id="3763" r:id="rId111"/>
    <p:sldId id="3764" r:id="rId112"/>
    <p:sldId id="3765" r:id="rId113"/>
    <p:sldId id="3766" r:id="rId114"/>
    <p:sldId id="3767" r:id="rId115"/>
    <p:sldId id="3768" r:id="rId116"/>
    <p:sldId id="3769" r:id="rId117"/>
    <p:sldId id="3770" r:id="rId118"/>
    <p:sldId id="3771" r:id="rId119"/>
    <p:sldId id="3772" r:id="rId120"/>
    <p:sldId id="3773" r:id="rId121"/>
    <p:sldId id="3774" r:id="rId122"/>
    <p:sldId id="3775" r:id="rId123"/>
    <p:sldId id="3776" r:id="rId124"/>
    <p:sldId id="3777" r:id="rId125"/>
    <p:sldId id="3778" r:id="rId126"/>
    <p:sldId id="3779" r:id="rId127"/>
    <p:sldId id="3780" r:id="rId128"/>
    <p:sldId id="3781" r:id="rId129"/>
    <p:sldId id="3782" r:id="rId130"/>
    <p:sldId id="3783" r:id="rId131"/>
    <p:sldId id="3784" r:id="rId132"/>
    <p:sldId id="3785" r:id="rId133"/>
    <p:sldId id="3786" r:id="rId134"/>
    <p:sldId id="3787" r:id="rId135"/>
    <p:sldId id="3788" r:id="rId136"/>
    <p:sldId id="3789" r:id="rId137"/>
    <p:sldId id="3790" r:id="rId138"/>
    <p:sldId id="3791" r:id="rId139"/>
    <p:sldId id="3792" r:id="rId140"/>
    <p:sldId id="3793" r:id="rId141"/>
    <p:sldId id="3794" r:id="rId142"/>
    <p:sldId id="3795" r:id="rId143"/>
    <p:sldId id="3796" r:id="rId144"/>
    <p:sldId id="3797" r:id="rId145"/>
    <p:sldId id="3798" r:id="rId146"/>
    <p:sldId id="3799" r:id="rId147"/>
    <p:sldId id="3800" r:id="rId148"/>
    <p:sldId id="3813" r:id="rId149"/>
    <p:sldId id="3801" r:id="rId150"/>
    <p:sldId id="3802" r:id="rId151"/>
    <p:sldId id="3803" r:id="rId152"/>
    <p:sldId id="3804" r:id="rId153"/>
    <p:sldId id="3814" r:id="rId154"/>
    <p:sldId id="3815" r:id="rId155"/>
    <p:sldId id="3816" r:id="rId156"/>
    <p:sldId id="3817" r:id="rId157"/>
    <p:sldId id="3818" r:id="rId158"/>
    <p:sldId id="3819" r:id="rId159"/>
    <p:sldId id="3820" r:id="rId160"/>
    <p:sldId id="3821" r:id="rId161"/>
    <p:sldId id="3822" r:id="rId162"/>
    <p:sldId id="3823" r:id="rId163"/>
    <p:sldId id="3824" r:id="rId164"/>
    <p:sldId id="3825" r:id="rId165"/>
    <p:sldId id="3826" r:id="rId166"/>
    <p:sldId id="3827" r:id="rId167"/>
    <p:sldId id="3828" r:id="rId168"/>
    <p:sldId id="3829" r:id="rId169"/>
    <p:sldId id="3830" r:id="rId170"/>
    <p:sldId id="3831" r:id="rId171"/>
    <p:sldId id="3832" r:id="rId172"/>
    <p:sldId id="3833" r:id="rId173"/>
    <p:sldId id="3834" r:id="rId174"/>
    <p:sldId id="3835" r:id="rId175"/>
    <p:sldId id="3836" r:id="rId176"/>
    <p:sldId id="3837" r:id="rId177"/>
    <p:sldId id="3838" r:id="rId178"/>
    <p:sldId id="3839" r:id="rId179"/>
    <p:sldId id="3840" r:id="rId180"/>
    <p:sldId id="3841" r:id="rId181"/>
    <p:sldId id="3842" r:id="rId182"/>
    <p:sldId id="3843" r:id="rId183"/>
    <p:sldId id="3844" r:id="rId184"/>
    <p:sldId id="3845" r:id="rId185"/>
    <p:sldId id="3846" r:id="rId186"/>
    <p:sldId id="3847" r:id="rId187"/>
    <p:sldId id="3848" r:id="rId188"/>
    <p:sldId id="3849" r:id="rId189"/>
    <p:sldId id="3850" r:id="rId190"/>
    <p:sldId id="3851" r:id="rId191"/>
    <p:sldId id="3852" r:id="rId192"/>
    <p:sldId id="3853" r:id="rId193"/>
    <p:sldId id="3854" r:id="rId194"/>
    <p:sldId id="3855" r:id="rId195"/>
    <p:sldId id="3856" r:id="rId196"/>
    <p:sldId id="3857" r:id="rId197"/>
    <p:sldId id="3858" r:id="rId198"/>
    <p:sldId id="3859" r:id="rId199"/>
    <p:sldId id="3860" r:id="rId200"/>
    <p:sldId id="3861" r:id="rId201"/>
    <p:sldId id="3862" r:id="rId202"/>
    <p:sldId id="3863" r:id="rId203"/>
    <p:sldId id="3864" r:id="rId204"/>
    <p:sldId id="3865" r:id="rId205"/>
    <p:sldId id="3866" r:id="rId206"/>
    <p:sldId id="3867" r:id="rId207"/>
    <p:sldId id="3868" r:id="rId208"/>
    <p:sldId id="3869" r:id="rId209"/>
    <p:sldId id="3870" r:id="rId210"/>
    <p:sldId id="3871" r:id="rId211"/>
    <p:sldId id="3872" r:id="rId212"/>
    <p:sldId id="3873" r:id="rId213"/>
    <p:sldId id="3874" r:id="rId214"/>
    <p:sldId id="3875" r:id="rId215"/>
    <p:sldId id="3876" r:id="rId216"/>
    <p:sldId id="3877" r:id="rId217"/>
    <p:sldId id="3878" r:id="rId218"/>
    <p:sldId id="3879" r:id="rId219"/>
    <p:sldId id="3880" r:id="rId220"/>
    <p:sldId id="3881" r:id="rId221"/>
    <p:sldId id="3882" r:id="rId222"/>
    <p:sldId id="3883" r:id="rId223"/>
    <p:sldId id="3884" r:id="rId224"/>
    <p:sldId id="3885" r:id="rId225"/>
    <p:sldId id="3886" r:id="rId226"/>
    <p:sldId id="3887" r:id="rId227"/>
    <p:sldId id="3888" r:id="rId228"/>
    <p:sldId id="3889" r:id="rId229"/>
    <p:sldId id="3890" r:id="rId230"/>
    <p:sldId id="3891" r:id="rId231"/>
    <p:sldId id="3892" r:id="rId232"/>
    <p:sldId id="3893" r:id="rId233"/>
    <p:sldId id="3894" r:id="rId234"/>
    <p:sldId id="3895" r:id="rId235"/>
    <p:sldId id="3896" r:id="rId236"/>
    <p:sldId id="3897" r:id="rId237"/>
    <p:sldId id="3898" r:id="rId238"/>
    <p:sldId id="3899" r:id="rId239"/>
    <p:sldId id="3900" r:id="rId240"/>
    <p:sldId id="3901" r:id="rId241"/>
    <p:sldId id="3902" r:id="rId242"/>
    <p:sldId id="3903" r:id="rId243"/>
    <p:sldId id="3904" r:id="rId244"/>
    <p:sldId id="3905" r:id="rId245"/>
    <p:sldId id="3906" r:id="rId246"/>
    <p:sldId id="3907" r:id="rId247"/>
    <p:sldId id="3908" r:id="rId248"/>
    <p:sldId id="3909" r:id="rId249"/>
    <p:sldId id="3910" r:id="rId250"/>
    <p:sldId id="3911" r:id="rId251"/>
    <p:sldId id="3912" r:id="rId252"/>
    <p:sldId id="3913" r:id="rId253"/>
    <p:sldId id="3914" r:id="rId254"/>
    <p:sldId id="3915" r:id="rId255"/>
    <p:sldId id="3916" r:id="rId256"/>
    <p:sldId id="3917" r:id="rId257"/>
    <p:sldId id="3918" r:id="rId258"/>
    <p:sldId id="3919" r:id="rId259"/>
    <p:sldId id="3920" r:id="rId260"/>
    <p:sldId id="3921" r:id="rId261"/>
    <p:sldId id="3922" r:id="rId262"/>
    <p:sldId id="3923" r:id="rId263"/>
    <p:sldId id="3924" r:id="rId264"/>
    <p:sldId id="3925" r:id="rId265"/>
    <p:sldId id="3926" r:id="rId266"/>
    <p:sldId id="3927" r:id="rId267"/>
    <p:sldId id="3928" r:id="rId268"/>
    <p:sldId id="3929" r:id="rId269"/>
    <p:sldId id="3930" r:id="rId270"/>
    <p:sldId id="3931" r:id="rId271"/>
    <p:sldId id="3932" r:id="rId272"/>
    <p:sldId id="3933" r:id="rId273"/>
    <p:sldId id="3934" r:id="rId274"/>
    <p:sldId id="3935" r:id="rId275"/>
    <p:sldId id="3941" r:id="rId276"/>
    <p:sldId id="3942" r:id="rId277"/>
    <p:sldId id="3936" r:id="rId278"/>
    <p:sldId id="3937" r:id="rId279"/>
    <p:sldId id="3938" r:id="rId280"/>
    <p:sldId id="3943" r:id="rId281"/>
    <p:sldId id="3944" r:id="rId282"/>
    <p:sldId id="3945" r:id="rId283"/>
    <p:sldId id="3946" r:id="rId284"/>
    <p:sldId id="3947" r:id="rId285"/>
    <p:sldId id="3948" r:id="rId286"/>
    <p:sldId id="3949" r:id="rId287"/>
    <p:sldId id="3950" r:id="rId288"/>
    <p:sldId id="3951" r:id="rId289"/>
    <p:sldId id="3952" r:id="rId290"/>
    <p:sldId id="3953" r:id="rId291"/>
    <p:sldId id="3954" r:id="rId292"/>
    <p:sldId id="3955" r:id="rId293"/>
    <p:sldId id="3956" r:id="rId294"/>
    <p:sldId id="3957" r:id="rId295"/>
    <p:sldId id="3958" r:id="rId296"/>
    <p:sldId id="3959" r:id="rId297"/>
    <p:sldId id="3960" r:id="rId298"/>
    <p:sldId id="3961" r:id="rId299"/>
    <p:sldId id="3962" r:id="rId300"/>
    <p:sldId id="3963" r:id="rId301"/>
    <p:sldId id="3964" r:id="rId302"/>
    <p:sldId id="3965" r:id="rId303"/>
    <p:sldId id="3966" r:id="rId304"/>
    <p:sldId id="3967" r:id="rId305"/>
    <p:sldId id="3968" r:id="rId306"/>
    <p:sldId id="3969" r:id="rId307"/>
    <p:sldId id="3970" r:id="rId308"/>
    <p:sldId id="3971" r:id="rId309"/>
    <p:sldId id="3972" r:id="rId310"/>
    <p:sldId id="3973" r:id="rId311"/>
    <p:sldId id="3974" r:id="rId312"/>
    <p:sldId id="3975" r:id="rId313"/>
    <p:sldId id="3976" r:id="rId314"/>
    <p:sldId id="3977" r:id="rId315"/>
    <p:sldId id="3978" r:id="rId316"/>
    <p:sldId id="3979" r:id="rId317"/>
    <p:sldId id="3980" r:id="rId318"/>
    <p:sldId id="3981" r:id="rId319"/>
    <p:sldId id="3982" r:id="rId320"/>
    <p:sldId id="3983" r:id="rId321"/>
    <p:sldId id="3989" r:id="rId322"/>
    <p:sldId id="3990" r:id="rId323"/>
    <p:sldId id="3984" r:id="rId324"/>
    <p:sldId id="3985" r:id="rId325"/>
    <p:sldId id="3991" r:id="rId326"/>
    <p:sldId id="3992" r:id="rId327"/>
    <p:sldId id="3993" r:id="rId328"/>
    <p:sldId id="3994" r:id="rId329"/>
    <p:sldId id="3995" r:id="rId330"/>
    <p:sldId id="3996" r:id="rId331"/>
    <p:sldId id="3997" r:id="rId332"/>
    <p:sldId id="3998" r:id="rId333"/>
    <p:sldId id="3999" r:id="rId334"/>
    <p:sldId id="4000" r:id="rId335"/>
    <p:sldId id="4001" r:id="rId336"/>
    <p:sldId id="4002" r:id="rId337"/>
    <p:sldId id="4003" r:id="rId338"/>
    <p:sldId id="4004" r:id="rId339"/>
    <p:sldId id="4005" r:id="rId340"/>
    <p:sldId id="4006" r:id="rId341"/>
    <p:sldId id="4007" r:id="rId342"/>
    <p:sldId id="4008" r:id="rId343"/>
    <p:sldId id="4009" r:id="rId344"/>
    <p:sldId id="4010" r:id="rId345"/>
    <p:sldId id="4011" r:id="rId346"/>
    <p:sldId id="4012" r:id="rId347"/>
    <p:sldId id="4013" r:id="rId348"/>
    <p:sldId id="4014" r:id="rId349"/>
    <p:sldId id="4015" r:id="rId350"/>
    <p:sldId id="4016" r:id="rId351"/>
    <p:sldId id="4017" r:id="rId352"/>
    <p:sldId id="4018" r:id="rId353"/>
    <p:sldId id="4019" r:id="rId354"/>
    <p:sldId id="4020" r:id="rId355"/>
    <p:sldId id="4021" r:id="rId356"/>
    <p:sldId id="4022" r:id="rId357"/>
    <p:sldId id="4023" r:id="rId358"/>
    <p:sldId id="4024" r:id="rId359"/>
    <p:sldId id="4025" r:id="rId360"/>
    <p:sldId id="4026" r:id="rId361"/>
    <p:sldId id="4027" r:id="rId362"/>
    <p:sldId id="4028" r:id="rId363"/>
    <p:sldId id="4029" r:id="rId364"/>
    <p:sldId id="4030" r:id="rId365"/>
    <p:sldId id="4031" r:id="rId366"/>
    <p:sldId id="4032" r:id="rId367"/>
    <p:sldId id="4033" r:id="rId368"/>
    <p:sldId id="4034" r:id="rId369"/>
    <p:sldId id="4035" r:id="rId370"/>
    <p:sldId id="4036" r:id="rId371"/>
    <p:sldId id="4040" r:id="rId372"/>
    <p:sldId id="4037" r:id="rId373"/>
    <p:sldId id="4038" r:id="rId374"/>
    <p:sldId id="4039" r:id="rId375"/>
    <p:sldId id="4226" r:id="rId376"/>
    <p:sldId id="4041" r:id="rId377"/>
    <p:sldId id="4042" r:id="rId378"/>
    <p:sldId id="4043" r:id="rId379"/>
    <p:sldId id="4044" r:id="rId380"/>
    <p:sldId id="4045" r:id="rId381"/>
    <p:sldId id="4046" r:id="rId382"/>
    <p:sldId id="4047" r:id="rId383"/>
    <p:sldId id="4048" r:id="rId384"/>
    <p:sldId id="4049" r:id="rId385"/>
    <p:sldId id="4050" r:id="rId386"/>
    <p:sldId id="4051" r:id="rId387"/>
    <p:sldId id="4052" r:id="rId388"/>
    <p:sldId id="4053" r:id="rId389"/>
    <p:sldId id="4054" r:id="rId390"/>
    <p:sldId id="4055" r:id="rId391"/>
    <p:sldId id="4056" r:id="rId392"/>
    <p:sldId id="4057" r:id="rId393"/>
    <p:sldId id="4058" r:id="rId394"/>
    <p:sldId id="4059" r:id="rId395"/>
    <p:sldId id="4060" r:id="rId396"/>
    <p:sldId id="4061" r:id="rId397"/>
    <p:sldId id="4062" r:id="rId398"/>
    <p:sldId id="4063" r:id="rId399"/>
    <p:sldId id="4064" r:id="rId400"/>
    <p:sldId id="4065" r:id="rId401"/>
    <p:sldId id="4066" r:id="rId402"/>
    <p:sldId id="4067" r:id="rId403"/>
    <p:sldId id="4068" r:id="rId404"/>
    <p:sldId id="4069" r:id="rId405"/>
    <p:sldId id="4070" r:id="rId406"/>
    <p:sldId id="4071" r:id="rId407"/>
    <p:sldId id="4072" r:id="rId408"/>
    <p:sldId id="4073" r:id="rId409"/>
    <p:sldId id="4074" r:id="rId410"/>
    <p:sldId id="4075" r:id="rId411"/>
    <p:sldId id="4076" r:id="rId412"/>
    <p:sldId id="4077" r:id="rId413"/>
    <p:sldId id="4078" r:id="rId414"/>
    <p:sldId id="4079" r:id="rId415"/>
    <p:sldId id="4080" r:id="rId416"/>
    <p:sldId id="4081" r:id="rId417"/>
    <p:sldId id="4082" r:id="rId418"/>
    <p:sldId id="4083" r:id="rId419"/>
    <p:sldId id="4084" r:id="rId420"/>
    <p:sldId id="4227" r:id="rId421"/>
    <p:sldId id="4085" r:id="rId422"/>
    <p:sldId id="4086" r:id="rId423"/>
    <p:sldId id="4087" r:id="rId424"/>
    <p:sldId id="4088" r:id="rId425"/>
    <p:sldId id="4089" r:id="rId426"/>
    <p:sldId id="4090" r:id="rId427"/>
    <p:sldId id="4091" r:id="rId428"/>
    <p:sldId id="4092" r:id="rId429"/>
    <p:sldId id="4093" r:id="rId430"/>
    <p:sldId id="4094" r:id="rId431"/>
    <p:sldId id="4095" r:id="rId432"/>
    <p:sldId id="4096" r:id="rId433"/>
    <p:sldId id="4097" r:id="rId434"/>
    <p:sldId id="4098" r:id="rId435"/>
    <p:sldId id="4099" r:id="rId436"/>
    <p:sldId id="4100" r:id="rId437"/>
    <p:sldId id="4101" r:id="rId438"/>
    <p:sldId id="4102" r:id="rId439"/>
    <p:sldId id="4103" r:id="rId440"/>
    <p:sldId id="4104" r:id="rId441"/>
    <p:sldId id="4105" r:id="rId442"/>
    <p:sldId id="4106" r:id="rId443"/>
    <p:sldId id="4107" r:id="rId444"/>
    <p:sldId id="4108" r:id="rId445"/>
    <p:sldId id="4109" r:id="rId446"/>
    <p:sldId id="4110" r:id="rId447"/>
    <p:sldId id="4111" r:id="rId448"/>
    <p:sldId id="4112" r:id="rId449"/>
    <p:sldId id="4113" r:id="rId450"/>
    <p:sldId id="4114" r:id="rId451"/>
    <p:sldId id="4115" r:id="rId452"/>
    <p:sldId id="4116" r:id="rId453"/>
    <p:sldId id="4117" r:id="rId454"/>
    <p:sldId id="4118" r:id="rId455"/>
    <p:sldId id="4119" r:id="rId456"/>
    <p:sldId id="4120" r:id="rId457"/>
    <p:sldId id="4121" r:id="rId458"/>
    <p:sldId id="4122" r:id="rId459"/>
    <p:sldId id="4123" r:id="rId460"/>
    <p:sldId id="4124" r:id="rId461"/>
    <p:sldId id="4125" r:id="rId462"/>
    <p:sldId id="4126" r:id="rId463"/>
    <p:sldId id="4127" r:id="rId464"/>
    <p:sldId id="4128" r:id="rId465"/>
    <p:sldId id="4129" r:id="rId466"/>
    <p:sldId id="4130" r:id="rId467"/>
    <p:sldId id="4131" r:id="rId468"/>
    <p:sldId id="4132" r:id="rId469"/>
    <p:sldId id="4133" r:id="rId470"/>
    <p:sldId id="4134" r:id="rId471"/>
    <p:sldId id="4135" r:id="rId472"/>
    <p:sldId id="4136" r:id="rId473"/>
    <p:sldId id="4137" r:id="rId474"/>
    <p:sldId id="4138" r:id="rId475"/>
    <p:sldId id="4139" r:id="rId476"/>
    <p:sldId id="4140" r:id="rId477"/>
    <p:sldId id="4141" r:id="rId478"/>
    <p:sldId id="4142" r:id="rId479"/>
    <p:sldId id="4143" r:id="rId480"/>
    <p:sldId id="4144" r:id="rId481"/>
    <p:sldId id="4145" r:id="rId482"/>
    <p:sldId id="4146" r:id="rId483"/>
    <p:sldId id="4147" r:id="rId484"/>
    <p:sldId id="4148" r:id="rId485"/>
    <p:sldId id="4149" r:id="rId486"/>
    <p:sldId id="4150" r:id="rId487"/>
    <p:sldId id="4151" r:id="rId488"/>
    <p:sldId id="4152" r:id="rId489"/>
    <p:sldId id="4153" r:id="rId490"/>
    <p:sldId id="4154" r:id="rId491"/>
    <p:sldId id="4155" r:id="rId492"/>
    <p:sldId id="4156" r:id="rId493"/>
    <p:sldId id="4157" r:id="rId494"/>
    <p:sldId id="4158" r:id="rId495"/>
    <p:sldId id="4159" r:id="rId496"/>
    <p:sldId id="4160" r:id="rId497"/>
    <p:sldId id="4161" r:id="rId498"/>
    <p:sldId id="4162" r:id="rId499"/>
    <p:sldId id="4163" r:id="rId500"/>
    <p:sldId id="4164" r:id="rId501"/>
    <p:sldId id="4165" r:id="rId502"/>
    <p:sldId id="4166" r:id="rId503"/>
    <p:sldId id="4167" r:id="rId504"/>
    <p:sldId id="4168" r:id="rId505"/>
    <p:sldId id="4169" r:id="rId506"/>
    <p:sldId id="4170" r:id="rId507"/>
    <p:sldId id="4171" r:id="rId508"/>
    <p:sldId id="4172" r:id="rId509"/>
    <p:sldId id="4173" r:id="rId510"/>
    <p:sldId id="4174" r:id="rId511"/>
    <p:sldId id="4175" r:id="rId512"/>
    <p:sldId id="4176" r:id="rId513"/>
    <p:sldId id="4177" r:id="rId514"/>
    <p:sldId id="4178" r:id="rId515"/>
    <p:sldId id="4179" r:id="rId516"/>
    <p:sldId id="4180" r:id="rId517"/>
    <p:sldId id="4181" r:id="rId518"/>
    <p:sldId id="4182" r:id="rId519"/>
    <p:sldId id="4183" r:id="rId520"/>
    <p:sldId id="4184" r:id="rId521"/>
    <p:sldId id="4185" r:id="rId522"/>
    <p:sldId id="4186" r:id="rId523"/>
    <p:sldId id="4187" r:id="rId524"/>
    <p:sldId id="4188" r:id="rId525"/>
    <p:sldId id="4189" r:id="rId526"/>
    <p:sldId id="4190" r:id="rId527"/>
    <p:sldId id="4191" r:id="rId528"/>
    <p:sldId id="4192" r:id="rId529"/>
    <p:sldId id="4193" r:id="rId530"/>
    <p:sldId id="4194" r:id="rId531"/>
    <p:sldId id="4195" r:id="rId532"/>
    <p:sldId id="4196" r:id="rId533"/>
    <p:sldId id="4197" r:id="rId534"/>
    <p:sldId id="4198" r:id="rId535"/>
    <p:sldId id="4199" r:id="rId536"/>
    <p:sldId id="4200" r:id="rId537"/>
    <p:sldId id="4201" r:id="rId538"/>
    <p:sldId id="4202" r:id="rId539"/>
    <p:sldId id="4203" r:id="rId540"/>
    <p:sldId id="4204" r:id="rId541"/>
    <p:sldId id="4205" r:id="rId542"/>
    <p:sldId id="4206" r:id="rId543"/>
    <p:sldId id="4207" r:id="rId544"/>
    <p:sldId id="4208" r:id="rId545"/>
    <p:sldId id="4209" r:id="rId546"/>
    <p:sldId id="4210" r:id="rId547"/>
    <p:sldId id="4211" r:id="rId548"/>
    <p:sldId id="4212" r:id="rId549"/>
    <p:sldId id="4228" r:id="rId550"/>
    <p:sldId id="4213" r:id="rId551"/>
    <p:sldId id="4229" r:id="rId552"/>
    <p:sldId id="4214" r:id="rId553"/>
    <p:sldId id="4230" r:id="rId554"/>
    <p:sldId id="4215" r:id="rId555"/>
    <p:sldId id="4216" r:id="rId556"/>
    <p:sldId id="4217" r:id="rId557"/>
    <p:sldId id="4218" r:id="rId558"/>
    <p:sldId id="4219" r:id="rId559"/>
    <p:sldId id="4220" r:id="rId560"/>
    <p:sldId id="4221" r:id="rId561"/>
    <p:sldId id="4222" r:id="rId562"/>
    <p:sldId id="4223" r:id="rId563"/>
    <p:sldId id="3637" r:id="rId564"/>
    <p:sldId id="3415" r:id="rId5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showGuides="1">
      <p:cViewPr>
        <p:scale>
          <a:sx n="90" d="100"/>
          <a:sy n="90" d="100"/>
        </p:scale>
        <p:origin x="2214" y="528"/>
      </p:cViewPr>
      <p:guideLst>
        <p:guide orient="horz" pos="2160"/>
        <p:guide pos="29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notesMaster" Target="notesMasters/notesMaster1.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viewProps" Target="viewProps.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tableStyles" Target="tableStyles.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presProps" Target="presProps.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theme" Target="theme/theme1.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D080A5A1-EDC1-4C69-BACA-438BB210D6B4}" type="datetimeFigureOut">
              <a:rPr lang="en-US"/>
              <a:pPr>
                <a:defRPr/>
              </a:pPr>
              <a:t>12/04/2021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4F41EA43-FDB6-4766-9EBF-312C1C97B9B3}" type="slidenum">
              <a:rPr lang="en-US"/>
              <a:pPr>
                <a:defRPr/>
              </a:pPr>
              <a:t>‹#›</a:t>
            </a:fld>
            <a:endParaRPr lang="en-US"/>
          </a:p>
        </p:txBody>
      </p:sp>
    </p:spTree>
    <p:extLst>
      <p:ext uri="{BB962C8B-B14F-4D97-AF65-F5344CB8AC3E}">
        <p14:creationId xmlns:p14="http://schemas.microsoft.com/office/powerpoint/2010/main" val="2996263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F070B-A29A-4E2E-BE60-51B51DD213BA}" type="slidenum">
              <a:rPr lang="ar-SA"/>
              <a:pPr>
                <a:defRPr/>
              </a:pPr>
              <a:t>‹#›</a:t>
            </a:fld>
            <a:endParaRPr lang="en-US"/>
          </a:p>
        </p:txBody>
      </p:sp>
    </p:spTree>
    <p:extLst>
      <p:ext uri="{BB962C8B-B14F-4D97-AF65-F5344CB8AC3E}">
        <p14:creationId xmlns:p14="http://schemas.microsoft.com/office/powerpoint/2010/main" val="7352560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BDC5D8-CF0C-41D4-B7B6-AE34D8077BE5}" type="slidenum">
              <a:rPr lang="ar-SA"/>
              <a:pPr>
                <a:defRPr/>
              </a:pPr>
              <a:t>‹#›</a:t>
            </a:fld>
            <a:endParaRPr lang="en-US"/>
          </a:p>
        </p:txBody>
      </p:sp>
    </p:spTree>
    <p:extLst>
      <p:ext uri="{BB962C8B-B14F-4D97-AF65-F5344CB8AC3E}">
        <p14:creationId xmlns:p14="http://schemas.microsoft.com/office/powerpoint/2010/main" val="35919554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BBCAD7-AE33-42F1-BD1C-BB8FA736C75F}" type="slidenum">
              <a:rPr lang="ar-SA"/>
              <a:pPr>
                <a:defRPr/>
              </a:pPr>
              <a:t>‹#›</a:t>
            </a:fld>
            <a:endParaRPr lang="en-US"/>
          </a:p>
        </p:txBody>
      </p:sp>
    </p:spTree>
    <p:extLst>
      <p:ext uri="{BB962C8B-B14F-4D97-AF65-F5344CB8AC3E}">
        <p14:creationId xmlns:p14="http://schemas.microsoft.com/office/powerpoint/2010/main" val="8274498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99437-0D58-4129-8E01-D07A90CDBF24}" type="slidenum">
              <a:rPr lang="ar-SA"/>
              <a:pPr>
                <a:defRPr/>
              </a:pPr>
              <a:t>‹#›</a:t>
            </a:fld>
            <a:endParaRPr lang="en-US"/>
          </a:p>
        </p:txBody>
      </p:sp>
    </p:spTree>
    <p:extLst>
      <p:ext uri="{BB962C8B-B14F-4D97-AF65-F5344CB8AC3E}">
        <p14:creationId xmlns:p14="http://schemas.microsoft.com/office/powerpoint/2010/main" val="3823769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C931B-E70E-40D2-A628-EFC97628D559}" type="slidenum">
              <a:rPr lang="ar-SA"/>
              <a:pPr>
                <a:defRPr/>
              </a:pPr>
              <a:t>‹#›</a:t>
            </a:fld>
            <a:endParaRPr lang="en-US"/>
          </a:p>
        </p:txBody>
      </p:sp>
    </p:spTree>
    <p:extLst>
      <p:ext uri="{BB962C8B-B14F-4D97-AF65-F5344CB8AC3E}">
        <p14:creationId xmlns:p14="http://schemas.microsoft.com/office/powerpoint/2010/main" val="27275223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1430F-58DC-4FE3-A6FA-D78CB6B99660}" type="slidenum">
              <a:rPr lang="ar-SA"/>
              <a:pPr>
                <a:defRPr/>
              </a:pPr>
              <a:t>‹#›</a:t>
            </a:fld>
            <a:endParaRPr lang="en-US"/>
          </a:p>
        </p:txBody>
      </p:sp>
    </p:spTree>
    <p:extLst>
      <p:ext uri="{BB962C8B-B14F-4D97-AF65-F5344CB8AC3E}">
        <p14:creationId xmlns:p14="http://schemas.microsoft.com/office/powerpoint/2010/main" val="22162123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8FC74F-5999-4CB2-96F9-143CC6E54124}" type="slidenum">
              <a:rPr lang="ar-SA"/>
              <a:pPr>
                <a:defRPr/>
              </a:pPr>
              <a:t>‹#›</a:t>
            </a:fld>
            <a:endParaRPr lang="en-US"/>
          </a:p>
        </p:txBody>
      </p:sp>
    </p:spTree>
    <p:extLst>
      <p:ext uri="{BB962C8B-B14F-4D97-AF65-F5344CB8AC3E}">
        <p14:creationId xmlns:p14="http://schemas.microsoft.com/office/powerpoint/2010/main" val="17829954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CF14D5-AC68-43EF-BE94-3414BAC4B60B}" type="slidenum">
              <a:rPr lang="ar-SA"/>
              <a:pPr>
                <a:defRPr/>
              </a:pPr>
              <a:t>‹#›</a:t>
            </a:fld>
            <a:endParaRPr lang="en-US"/>
          </a:p>
        </p:txBody>
      </p:sp>
    </p:spTree>
    <p:extLst>
      <p:ext uri="{BB962C8B-B14F-4D97-AF65-F5344CB8AC3E}">
        <p14:creationId xmlns:p14="http://schemas.microsoft.com/office/powerpoint/2010/main" val="10215775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322E8F-F7F7-4CC3-9B0F-DEFEBB2C96D4}" type="slidenum">
              <a:rPr lang="ar-SA"/>
              <a:pPr>
                <a:defRPr/>
              </a:pPr>
              <a:t>‹#›</a:t>
            </a:fld>
            <a:endParaRPr lang="en-US"/>
          </a:p>
        </p:txBody>
      </p:sp>
    </p:spTree>
    <p:extLst>
      <p:ext uri="{BB962C8B-B14F-4D97-AF65-F5344CB8AC3E}">
        <p14:creationId xmlns:p14="http://schemas.microsoft.com/office/powerpoint/2010/main" val="23396622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4FF771-8C06-4730-ADDA-0917123BD08C}" type="slidenum">
              <a:rPr lang="ar-SA"/>
              <a:pPr>
                <a:defRPr/>
              </a:pPr>
              <a:t>‹#›</a:t>
            </a:fld>
            <a:endParaRPr lang="en-US"/>
          </a:p>
        </p:txBody>
      </p:sp>
    </p:spTree>
    <p:extLst>
      <p:ext uri="{BB962C8B-B14F-4D97-AF65-F5344CB8AC3E}">
        <p14:creationId xmlns:p14="http://schemas.microsoft.com/office/powerpoint/2010/main" val="8047003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07DFB-11DB-483C-AC83-3CF045106A9A}" type="slidenum">
              <a:rPr lang="ar-SA"/>
              <a:pPr>
                <a:defRPr/>
              </a:pPr>
              <a:t>‹#›</a:t>
            </a:fld>
            <a:endParaRPr lang="en-US"/>
          </a:p>
        </p:txBody>
      </p:sp>
    </p:spTree>
    <p:extLst>
      <p:ext uri="{BB962C8B-B14F-4D97-AF65-F5344CB8AC3E}">
        <p14:creationId xmlns:p14="http://schemas.microsoft.com/office/powerpoint/2010/main" val="4649677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itchFamily="34" charset="0"/>
                <a:cs typeface="Arial" pitchFamily="34" charset="0"/>
              </a:defRPr>
            </a:lvl1pPr>
          </a:lstStyle>
          <a:p>
            <a:pPr>
              <a:defRPr/>
            </a:pPr>
            <a:fld id="{E778444E-E1E0-4734-A2EB-CE3398C3C909}"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63550" y="228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51" name="Rectangle 6"/>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2" name="Rectangle 7"/>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3" name="Rectangle 9"/>
          <p:cNvSpPr>
            <a:spLocks noChangeArrowheads="1"/>
          </p:cNvSpPr>
          <p:nvPr/>
        </p:nvSpPr>
        <p:spPr bwMode="auto">
          <a:xfrm>
            <a:off x="0" y="-7620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2054" name="Rectangle 3"/>
          <p:cNvSpPr>
            <a:spLocks noChangeArrowheads="1"/>
          </p:cNvSpPr>
          <p:nvPr/>
        </p:nvSpPr>
        <p:spPr bwMode="auto">
          <a:xfrm>
            <a:off x="0" y="1143000"/>
            <a:ext cx="9201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i="1">
                <a:solidFill>
                  <a:srgbClr val="FFFF00"/>
                </a:solidFill>
                <a:latin typeface="Trebuchet MS" pitchFamily="34" charset="0"/>
              </a:rPr>
              <a:t>Dua’a al-Jawshan </a:t>
            </a:r>
          </a:p>
          <a:p>
            <a:pPr algn="ctr"/>
            <a:r>
              <a:rPr lang="en-US" sz="6000" b="1" i="1">
                <a:solidFill>
                  <a:srgbClr val="FFFF00"/>
                </a:solidFill>
                <a:latin typeface="Trebuchet MS" pitchFamily="34" charset="0"/>
              </a:rPr>
              <a:t>al-Kabir</a:t>
            </a:r>
            <a:endParaRPr lang="en-GB" sz="6000" b="1" i="1">
              <a:solidFill>
                <a:srgbClr val="FFFF00"/>
              </a:solidFill>
              <a:latin typeface="Trebuchet MS" pitchFamily="34" charset="0"/>
            </a:endParaRPr>
          </a:p>
        </p:txBody>
      </p:sp>
      <p:sp>
        <p:nvSpPr>
          <p:cNvPr id="2055" name="Rectangle 5"/>
          <p:cNvSpPr>
            <a:spLocks noChangeArrowheads="1"/>
          </p:cNvSpPr>
          <p:nvPr/>
        </p:nvSpPr>
        <p:spPr bwMode="auto">
          <a:xfrm>
            <a:off x="136525" y="5857875"/>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duas.org@gmail.com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a:p>
            <a:pPr algn="ctr"/>
            <a:r>
              <a:rPr lang="en-US" sz="1200" b="1">
                <a:solidFill>
                  <a:srgbClr val="000066"/>
                </a:solidFill>
                <a:latin typeface="Trebuchet MS" pitchFamily="34" charset="0"/>
              </a:rPr>
              <a:t>To display the font correctly, please use the Arabic font “Attari_Quran_Shipped” , Urdu font “Alvi Nastaleeq” &amp; Hindi font “Mangal”. Download font here : http://www.duas.org/fonts/ </a:t>
            </a:r>
          </a:p>
        </p:txBody>
      </p:sp>
      <p:sp>
        <p:nvSpPr>
          <p:cNvPr id="2056" name="Rectangle 1"/>
          <p:cNvSpPr>
            <a:spLocks noChangeArrowheads="1"/>
          </p:cNvSpPr>
          <p:nvPr/>
        </p:nvSpPr>
        <p:spPr bwMode="auto">
          <a:xfrm>
            <a:off x="844550" y="2862263"/>
            <a:ext cx="75374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SA" sz="8000" b="1" dirty="0">
                <a:solidFill>
                  <a:srgbClr val="FFFF00"/>
                </a:solidFill>
                <a:latin typeface="Attari_Quran" pitchFamily="2" charset="-78"/>
                <a:cs typeface="Attari_Quran" pitchFamily="2" charset="-78"/>
              </a:rPr>
              <a:t>دعاء الجوشن الكبير</a:t>
            </a:r>
          </a:p>
        </p:txBody>
      </p:sp>
      <p:sp>
        <p:nvSpPr>
          <p:cNvPr id="2057" name="Rectangle 8"/>
          <p:cNvSpPr>
            <a:spLocks noChangeArrowheads="1"/>
          </p:cNvSpPr>
          <p:nvPr/>
        </p:nvSpPr>
        <p:spPr bwMode="auto">
          <a:xfrm>
            <a:off x="685800" y="46482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FFFF00"/>
                </a:solidFill>
              </a:rPr>
              <a:t>(Arabic text with English, Urdu, Hindi Translation &amp; English Transliteration)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سَيِّدَ </a:t>
            </a:r>
            <a:r>
              <a:rPr lang="ar-SA" sz="8800" kern="1200" dirty="0" smtClean="0">
                <a:latin typeface="Attari_Quran" pitchFamily="2" charset="-78"/>
                <a:ea typeface="+mn-ea"/>
                <a:cs typeface="Attari_Quran" pitchFamily="2" charset="-78"/>
              </a:rPr>
              <a:t>السَّادَاتِ</a:t>
            </a:r>
            <a:r>
              <a:rPr lang="en-US" sz="8800" kern="1200" dirty="0" smtClean="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مُجِيبَ الدَّعَوَاتِ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Masters, O Acceptor of prayers,</a:t>
            </a:r>
          </a:p>
        </p:txBody>
      </p:sp>
      <p:sp>
        <p:nvSpPr>
          <p:cNvPr id="11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say-yidas-sadat ya mujibad-da`awat</a:t>
            </a:r>
          </a:p>
        </p:txBody>
      </p:sp>
      <p:sp>
        <p:nvSpPr>
          <p:cNvPr id="11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سرداروں کے سردار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دعائیں قبول کرنے والے</a:t>
            </a:r>
            <a:endParaRPr lang="en-US" sz="4000" b="1">
              <a:solidFill>
                <a:srgbClr val="000066"/>
              </a:solidFill>
              <a:latin typeface="Alvi Nastaleeq" pitchFamily="2" charset="-78"/>
              <a:cs typeface="Alvi Nastaleeq" pitchFamily="2" charset="-78"/>
            </a:endParaRPr>
          </a:p>
        </p:txBody>
      </p:sp>
      <p:sp>
        <p:nvSpPr>
          <p:cNvPr id="11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सरदारों के सरदार ऐ दुआओं के क़ुबूल करने वआले </a:t>
            </a:r>
            <a:endParaRPr lang="en-US" sz="2400" b="1">
              <a:solidFill>
                <a:srgbClr val="000066"/>
              </a:solidFill>
            </a:endParaRPr>
          </a:p>
        </p:txBody>
      </p:sp>
      <p:sp>
        <p:nvSpPr>
          <p:cNvPr id="11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2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273" name="Rectangle 11"/>
          <p:cNvSpPr>
            <a:spLocks noChangeArrowheads="1"/>
          </p:cNvSpPr>
          <p:nvPr/>
        </p:nvSpPr>
        <p:spPr bwMode="auto">
          <a:xfrm>
            <a:off x="3079750" y="0"/>
            <a:ext cx="30924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 For Victory &amp; Prosperity:</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بِكُلِّ شَيْء عَلِيمٌ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بِمَنْ عَصَاهُ حَلِيمٌ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Knower of everything,</a:t>
            </a:r>
          </a:p>
          <a:p>
            <a:pPr marL="342900" indent="-342900" eaLnBrk="1" hangingPunct="1">
              <a:defRPr/>
            </a:pPr>
            <a:r>
              <a:rPr lang="en-US" b="1" kern="1200" dirty="0">
                <a:ea typeface="MS Mincho" pitchFamily="49" charset="-128"/>
              </a:rPr>
              <a:t>O Forbearing to him who disobeys Him,</a:t>
            </a:r>
          </a:p>
        </p:txBody>
      </p:sp>
      <p:sp>
        <p:nvSpPr>
          <p:cNvPr id="1034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man huwa bikul-li shay-in `alim ya man huwa biman `asahu halim</a:t>
            </a:r>
            <a:endParaRPr lang="fi-FI" sz="2800" b="1" i="1">
              <a:solidFill>
                <a:srgbClr val="000066"/>
              </a:solidFill>
              <a:ea typeface="MS Mincho" pitchFamily="49" charset="-128"/>
            </a:endParaRPr>
          </a:p>
        </p:txBody>
      </p:sp>
      <p:sp>
        <p:nvSpPr>
          <p:cNvPr id="103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جوہر چیز کا جاننے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جو نافرمان سے نرمی کرنے والا ہے </a:t>
            </a:r>
            <a:endParaRPr lang="en-US" sz="4000" b="1">
              <a:solidFill>
                <a:srgbClr val="000066"/>
              </a:solidFill>
              <a:latin typeface="Alvi Nastaleeq" pitchFamily="2" charset="-78"/>
              <a:cs typeface="Alvi Nastaleeq" pitchFamily="2" charset="-78"/>
            </a:endParaRPr>
          </a:p>
        </p:txBody>
      </p:sp>
      <p:sp>
        <p:nvSpPr>
          <p:cNvPr id="103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हर शै जानने वाले है ऐ वह ख़ुदा जो अपने नाम फ़रमान बन्दों पर बुर्दबार है </a:t>
            </a:r>
            <a:endParaRPr lang="en-US" sz="2400" b="1">
              <a:solidFill>
                <a:srgbClr val="000066"/>
              </a:solidFill>
            </a:endParaRPr>
          </a:p>
        </p:txBody>
      </p:sp>
      <p:sp>
        <p:nvSpPr>
          <p:cNvPr id="103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34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3433"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(18) For Increase of Sustenance :</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بِمَن رَّجَاهُ كَرِيمٌ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صُنْعِهِ حَكِيمٌ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Magnanimous to him who places his hope in </a:t>
            </a:r>
            <a:r>
              <a:rPr lang="en-US" b="1" kern="1200" dirty="0" smtClean="0">
                <a:ea typeface="MS Mincho" pitchFamily="49" charset="-128"/>
              </a:rPr>
              <a:t>Him, O </a:t>
            </a:r>
            <a:r>
              <a:rPr lang="en-US" b="1" kern="1200" dirty="0">
                <a:ea typeface="MS Mincho" pitchFamily="49" charset="-128"/>
              </a:rPr>
              <a:t>He Who is Wise over what He has fashioned,</a:t>
            </a:r>
          </a:p>
        </p:txBody>
      </p:sp>
      <p:sp>
        <p:nvSpPr>
          <p:cNvPr id="1044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bimar-rajahu karim ya man huwa fi sun-i`ihi hakim</a:t>
            </a:r>
          </a:p>
        </p:txBody>
      </p:sp>
      <p:sp>
        <p:nvSpPr>
          <p:cNvPr id="104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امیدوارپر کرم کرنے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جو اپنی صنعت میں حکمت والا ہے</a:t>
            </a:r>
            <a:endParaRPr lang="en-US" sz="4000" b="1">
              <a:solidFill>
                <a:srgbClr val="000066"/>
              </a:solidFill>
              <a:latin typeface="Alvi Nastaleeq" pitchFamily="2" charset="-78"/>
              <a:cs typeface="Alvi Nastaleeq" pitchFamily="2" charset="-78"/>
            </a:endParaRPr>
          </a:p>
        </p:txBody>
      </p:sp>
      <p:sp>
        <p:nvSpPr>
          <p:cNvPr id="104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उम्मीदों पर करन करने वाला है ऐ वह ख़ुदा जो अपनी संअते कामिला में हकीम है </a:t>
            </a:r>
            <a:endParaRPr lang="en-US" sz="2400" b="1">
              <a:solidFill>
                <a:srgbClr val="000066"/>
              </a:solidFill>
            </a:endParaRPr>
          </a:p>
        </p:txBody>
      </p:sp>
      <p:sp>
        <p:nvSpPr>
          <p:cNvPr id="104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44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4457"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(18) For Increase of Sustenance :</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حِكْمَتِهِ لَطِيفٌ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لُطْفِهِ قَدِيمٌ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Subtle in his Wisdom,</a:t>
            </a:r>
          </a:p>
          <a:p>
            <a:pPr marL="342900" indent="-342900" eaLnBrk="1" hangingPunct="1">
              <a:defRPr/>
            </a:pPr>
            <a:r>
              <a:rPr lang="en-US" b="1" kern="1200" dirty="0">
                <a:ea typeface="MS Mincho" pitchFamily="49" charset="-128"/>
              </a:rPr>
              <a:t>O He Who is Eternal in His Kindness.</a:t>
            </a:r>
          </a:p>
        </p:txBody>
      </p:sp>
      <p:sp>
        <p:nvSpPr>
          <p:cNvPr id="1054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hik-matihi latif ya man huwa fi lut-fihi qadim</a:t>
            </a:r>
          </a:p>
        </p:txBody>
      </p:sp>
      <p:sp>
        <p:nvSpPr>
          <p:cNvPr id="105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جو اپنی حکمت میں باریک بین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کا احسان قدیم ہے</a:t>
            </a:r>
            <a:endParaRPr lang="en-US" sz="4000" b="1">
              <a:solidFill>
                <a:srgbClr val="000066"/>
              </a:solidFill>
              <a:latin typeface="Alvi Nastaleeq" pitchFamily="2" charset="-78"/>
              <a:cs typeface="Alvi Nastaleeq" pitchFamily="2" charset="-78"/>
            </a:endParaRPr>
          </a:p>
        </p:txBody>
      </p:sp>
      <p:sp>
        <p:nvSpPr>
          <p:cNvPr id="105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हिकमत में लुत्फ़ करने वाला है ऐ वह ख़ुदा जो अपनी लुत्फ़ करने में क़दीम है।</a:t>
            </a:r>
            <a:endParaRPr lang="en-US" sz="2400" b="1">
              <a:solidFill>
                <a:srgbClr val="000066"/>
              </a:solidFill>
            </a:endParaRPr>
          </a:p>
        </p:txBody>
      </p:sp>
      <p:sp>
        <p:nvSpPr>
          <p:cNvPr id="105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54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548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(18) For Increase of Sustenance :</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065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0650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06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06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65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يُرْجَى إِلاَّ فَضْلُهُ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يُسْأَلُ إِلاَّ عَفْوُهُ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from Whom no hope is entertained save by His Grace </a:t>
            </a:r>
            <a:r>
              <a:rPr lang="en-US" b="1" kern="1200" dirty="0" smtClean="0">
                <a:ea typeface="MS Mincho" pitchFamily="49" charset="-128"/>
              </a:rPr>
              <a:t>, O </a:t>
            </a:r>
            <a:r>
              <a:rPr lang="en-US" b="1" kern="1200" dirty="0">
                <a:ea typeface="MS Mincho" pitchFamily="49" charset="-128"/>
              </a:rPr>
              <a:t>He, from Whom nothing is begged save His Pardon,</a:t>
            </a:r>
          </a:p>
        </p:txBody>
      </p:sp>
      <p:sp>
        <p:nvSpPr>
          <p:cNvPr id="1075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yur-ja illa fadluh ya mal-la yus-alu illa `af-wuh</a:t>
            </a:r>
            <a:endParaRPr lang="fi-FI" sz="2800" b="1" i="1">
              <a:solidFill>
                <a:srgbClr val="000066"/>
              </a:solidFill>
              <a:ea typeface="MS Mincho" pitchFamily="49" charset="-128"/>
            </a:endParaRPr>
          </a:p>
        </p:txBody>
      </p:sp>
      <p:sp>
        <p:nvSpPr>
          <p:cNvPr id="10752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سے اس کے فضل کی امید کی جاتی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کی بخشش کاسوال کیا جاتا ہے</a:t>
            </a:r>
            <a:endParaRPr lang="en-US" sz="4000" b="1">
              <a:solidFill>
                <a:srgbClr val="000066"/>
              </a:solidFill>
              <a:latin typeface="Alvi Nastaleeq" pitchFamily="2" charset="-78"/>
              <a:cs typeface="Alvi Nastaleeq" pitchFamily="2" charset="-78"/>
            </a:endParaRPr>
          </a:p>
        </p:txBody>
      </p:sp>
      <p:sp>
        <p:nvSpPr>
          <p:cNvPr id="107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जिससे उम्मीद नहीं की जाती मगर फ़ज़्ल की ऐ वह ख़ुदा जिससे सवाब नहीं किया जा सकता मगर उसकी बख़शिश का </a:t>
            </a:r>
            <a:endParaRPr lang="en-US" sz="2400" b="1">
              <a:solidFill>
                <a:srgbClr val="000066"/>
              </a:solidFill>
            </a:endParaRPr>
          </a:p>
        </p:txBody>
      </p:sp>
      <p:sp>
        <p:nvSpPr>
          <p:cNvPr id="107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75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7529" name="Rectangle 11"/>
          <p:cNvSpPr>
            <a:spLocks noChangeArrowheads="1"/>
          </p:cNvSpPr>
          <p:nvPr/>
        </p:nvSpPr>
        <p:spPr bwMode="auto">
          <a:xfrm>
            <a:off x="3008313" y="0"/>
            <a:ext cx="32400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(19) For Promotion in Ranks :</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يُنْظَرُ إِلاَّ بِرُّهُ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يُخَافُ إِلاَّ عَدْلُهُ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of Whom nothing is seen save His </a:t>
            </a:r>
            <a:r>
              <a:rPr lang="en-US" b="1" kern="1200" dirty="0" smtClean="0">
                <a:ea typeface="MS Mincho" pitchFamily="49" charset="-128"/>
              </a:rPr>
              <a:t>Goodness, O </a:t>
            </a:r>
            <a:r>
              <a:rPr lang="en-US" b="1" kern="1200" dirty="0">
                <a:ea typeface="MS Mincho" pitchFamily="49" charset="-128"/>
              </a:rPr>
              <a:t>He, from Whom nothing is feared save His Justice,</a:t>
            </a:r>
          </a:p>
        </p:txBody>
      </p:sp>
      <p:sp>
        <p:nvSpPr>
          <p:cNvPr id="1085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yun-zaru illa bir-ruh ya mal-la yukhafu illa `ad-luh</a:t>
            </a:r>
            <a:endParaRPr lang="fi-FI" sz="2800" b="1" i="1">
              <a:solidFill>
                <a:srgbClr val="000066"/>
              </a:solidFill>
              <a:ea typeface="MS Mincho" pitchFamily="49" charset="-128"/>
            </a:endParaRPr>
          </a:p>
        </p:txBody>
      </p:sp>
      <p:sp>
        <p:nvSpPr>
          <p:cNvPr id="108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سے بھلائی کی آس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عدل سے خوف آتا ہے</a:t>
            </a:r>
            <a:endParaRPr lang="en-US" sz="4000" b="1">
              <a:solidFill>
                <a:srgbClr val="000066"/>
              </a:solidFill>
              <a:latin typeface="Alvi Nastaleeq" pitchFamily="2" charset="-78"/>
              <a:cs typeface="Alvi Nastaleeq" pitchFamily="2" charset="-78"/>
            </a:endParaRPr>
          </a:p>
        </p:txBody>
      </p:sp>
      <p:sp>
        <p:nvSpPr>
          <p:cNvPr id="108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नहीं देखी जाती मगर उसकी नेकी ऐ वह ख़ुदा कि नहीं ख़ौफ किया जाता मगर उसके इंसाफ का </a:t>
            </a:r>
            <a:endParaRPr lang="en-US" sz="2400" b="1">
              <a:solidFill>
                <a:srgbClr val="000066"/>
              </a:solidFill>
            </a:endParaRPr>
          </a:p>
        </p:txBody>
      </p:sp>
      <p:sp>
        <p:nvSpPr>
          <p:cNvPr id="108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85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8553" name="Rectangle 11"/>
          <p:cNvSpPr>
            <a:spLocks noChangeArrowheads="1"/>
          </p:cNvSpPr>
          <p:nvPr/>
        </p:nvSpPr>
        <p:spPr bwMode="auto">
          <a:xfrm>
            <a:off x="3008313" y="0"/>
            <a:ext cx="32400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(19) For Promotion in Ranks :</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يَدُومُ إِلاَّ مُلْكُهُ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سُلْطَانَ إِلاَّ سُلْطَانُهُ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sovereignty alone of eternal,</a:t>
            </a:r>
          </a:p>
          <a:p>
            <a:pPr marL="342900" indent="-342900" eaLnBrk="1" hangingPunct="1">
              <a:defRPr/>
            </a:pPr>
            <a:r>
              <a:rPr lang="en-US" b="1" kern="1200" dirty="0">
                <a:ea typeface="MS Mincho" pitchFamily="49" charset="-128"/>
              </a:rPr>
              <a:t>O He, Who alone has true majesty,</a:t>
            </a:r>
          </a:p>
        </p:txBody>
      </p:sp>
      <p:sp>
        <p:nvSpPr>
          <p:cNvPr id="1095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yadumu illa mul-kuh </a:t>
            </a:r>
            <a:r>
              <a:rPr lang="it-IT" sz="2800" b="1" i="1">
                <a:solidFill>
                  <a:srgbClr val="000066"/>
                </a:solidFill>
                <a:ea typeface="MS Mincho" pitchFamily="49" charset="-128"/>
              </a:rPr>
              <a:t>ya mal-la sul-tana illa sul-tanuh</a:t>
            </a:r>
            <a:endParaRPr lang="fi-FI" sz="2800" b="1" i="1">
              <a:solidFill>
                <a:srgbClr val="000066"/>
              </a:solidFill>
              <a:ea typeface="MS Mincho" pitchFamily="49" charset="-128"/>
            </a:endParaRPr>
          </a:p>
        </p:txBody>
      </p:sp>
      <p:sp>
        <p:nvSpPr>
          <p:cNvPr id="109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حکومت ہمیشہ رہے گی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سلطنت کے سوا کوئی سلطنت نہیں ۔ </a:t>
            </a:r>
            <a:endParaRPr lang="en-US" sz="4000" b="1">
              <a:solidFill>
                <a:srgbClr val="000066"/>
              </a:solidFill>
              <a:latin typeface="Alvi Nastaleeq" pitchFamily="2" charset="-78"/>
              <a:cs typeface="Alvi Nastaleeq" pitchFamily="2" charset="-78"/>
            </a:endParaRPr>
          </a:p>
        </p:txBody>
      </p:sp>
      <p:sp>
        <p:nvSpPr>
          <p:cNvPr id="109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हमैशगी नहीं रखती कोई चीज़ मगर उसकी बादशाही ऐ वह ख़ुदा नहीं है बादशाही मगर बादशाही उसकी </a:t>
            </a:r>
            <a:endParaRPr lang="en-US" sz="2400" b="1">
              <a:solidFill>
                <a:srgbClr val="000066"/>
              </a:solidFill>
            </a:endParaRPr>
          </a:p>
        </p:txBody>
      </p:sp>
      <p:sp>
        <p:nvSpPr>
          <p:cNvPr id="109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95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9577" name="Rectangle 11"/>
          <p:cNvSpPr>
            <a:spLocks noChangeArrowheads="1"/>
          </p:cNvSpPr>
          <p:nvPr/>
        </p:nvSpPr>
        <p:spPr bwMode="auto">
          <a:xfrm>
            <a:off x="3008313" y="0"/>
            <a:ext cx="32400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(19) For Promotion in Ranks :</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وَّسِعَتْ كُلَّ شَيْء رَّحْمَتُهُ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سَبَقَتْ رَحْمَتُهُ غَضَبَهُ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76200" y="2286000"/>
            <a:ext cx="9372600" cy="1752600"/>
          </a:xfrm>
          <a:extLst/>
        </p:spPr>
        <p:txBody>
          <a:bodyPr/>
          <a:lstStyle/>
          <a:p>
            <a:pPr marL="342900" indent="-342900" eaLnBrk="1" hangingPunct="1">
              <a:defRPr/>
            </a:pPr>
            <a:r>
              <a:rPr lang="en-US" b="1" kern="1200" dirty="0">
                <a:ea typeface="MS Mincho" pitchFamily="49" charset="-128"/>
              </a:rPr>
              <a:t>O He, Whose blessings extend to all,</a:t>
            </a:r>
          </a:p>
          <a:p>
            <a:pPr marL="342900" indent="-342900" eaLnBrk="1" hangingPunct="1">
              <a:defRPr/>
            </a:pPr>
            <a:r>
              <a:rPr lang="en-US" b="1" kern="1200" dirty="0">
                <a:ea typeface="MS Mincho" pitchFamily="49" charset="-128"/>
              </a:rPr>
              <a:t>O He, Whose Wrath is surpassed by His Mercy,</a:t>
            </a:r>
          </a:p>
        </p:txBody>
      </p:sp>
      <p:sp>
        <p:nvSpPr>
          <p:cNvPr id="1105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maw-wasia't kul-la shay-ir-rah-matuh ya man sabaqat rah-matuhu ghadabah</a:t>
            </a:r>
          </a:p>
        </p:txBody>
      </p:sp>
      <p:sp>
        <p:nvSpPr>
          <p:cNvPr id="110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جسکی رحمت ہر چیز کو گھیرے ہوئے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جسکی رحمت اسکے غضب سے آگے ہے </a:t>
            </a:r>
            <a:endParaRPr lang="en-US" sz="4000" b="1">
              <a:solidFill>
                <a:srgbClr val="000066"/>
              </a:solidFill>
              <a:latin typeface="Alvi Nastaleeq" pitchFamily="2" charset="-78"/>
              <a:cs typeface="Alvi Nastaleeq" pitchFamily="2" charset="-78"/>
            </a:endParaRPr>
          </a:p>
        </p:txBody>
      </p:sp>
      <p:sp>
        <p:nvSpPr>
          <p:cNvPr id="110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वसी है हर चीज़ के लिए उस रहमत ऐ वह ख़ुदा पेश दस्ती करती है उसकी रहमत उसके ग़ज़ब से,</a:t>
            </a:r>
            <a:endParaRPr lang="en-US" sz="2400" b="1">
              <a:solidFill>
                <a:srgbClr val="000066"/>
              </a:solidFill>
            </a:endParaRPr>
          </a:p>
        </p:txBody>
      </p:sp>
      <p:sp>
        <p:nvSpPr>
          <p:cNvPr id="110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06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0601" name="Rectangle 11"/>
          <p:cNvSpPr>
            <a:spLocks noChangeArrowheads="1"/>
          </p:cNvSpPr>
          <p:nvPr/>
        </p:nvSpPr>
        <p:spPr bwMode="auto">
          <a:xfrm>
            <a:off x="3008313" y="0"/>
            <a:ext cx="32400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(19) For Promotion in Ranks :</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أَحَاطَ بِكُلِّ شَيْء عِلْمُهُ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لَّيْسَ أَحَدٌ مِّثْلَهُ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knowledge encompasses </a:t>
            </a:r>
            <a:r>
              <a:rPr lang="en-US" b="1" kern="1200" dirty="0" smtClean="0">
                <a:ea typeface="MS Mincho" pitchFamily="49" charset="-128"/>
              </a:rPr>
              <a:t>everything, O </a:t>
            </a:r>
            <a:r>
              <a:rPr lang="en-US" b="1" kern="1200" dirty="0">
                <a:ea typeface="MS Mincho" pitchFamily="49" charset="-128"/>
              </a:rPr>
              <a:t>He, Who is without equal,</a:t>
            </a:r>
          </a:p>
        </p:txBody>
      </p:sp>
      <p:sp>
        <p:nvSpPr>
          <p:cNvPr id="1116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man ahata bikul-li shay-in i`il-muhu ya mal-laysa ahadum-mith-lah</a:t>
            </a:r>
            <a:endParaRPr lang="fi-FI" sz="2800" b="1" i="1">
              <a:solidFill>
                <a:srgbClr val="000066"/>
              </a:solidFill>
              <a:ea typeface="MS Mincho" pitchFamily="49" charset="-128"/>
            </a:endParaRPr>
          </a:p>
        </p:txBody>
      </p:sp>
      <p:sp>
        <p:nvSpPr>
          <p:cNvPr id="111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علم ہر چیز پر حاوی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 جیسا کوئی نہیں ہے</a:t>
            </a:r>
            <a:endParaRPr lang="en-US" sz="4000" b="1">
              <a:solidFill>
                <a:srgbClr val="000066"/>
              </a:solidFill>
              <a:latin typeface="Alvi Nastaleeq" pitchFamily="2" charset="-78"/>
              <a:cs typeface="Alvi Nastaleeq" pitchFamily="2" charset="-78"/>
            </a:endParaRPr>
          </a:p>
        </p:txBody>
      </p:sp>
      <p:sp>
        <p:nvSpPr>
          <p:cNvPr id="111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उसके इल्म ने हर चीज़ को इहाता कया हुआ है ऐ वह ख़ुदा कि उसके मिस्ल कोई चीज़ नहीं है।</a:t>
            </a:r>
            <a:endParaRPr lang="en-US" sz="2400" b="1">
              <a:solidFill>
                <a:srgbClr val="000066"/>
              </a:solidFill>
            </a:endParaRPr>
          </a:p>
        </p:txBody>
      </p:sp>
      <p:sp>
        <p:nvSpPr>
          <p:cNvPr id="111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16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1625" name="Rectangle 11"/>
          <p:cNvSpPr>
            <a:spLocks noChangeArrowheads="1"/>
          </p:cNvSpPr>
          <p:nvPr/>
        </p:nvSpPr>
        <p:spPr bwMode="auto">
          <a:xfrm>
            <a:off x="3008313" y="0"/>
            <a:ext cx="32400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(19) For Promotion in Ranks :</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126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126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12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12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26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رَافِعَ الدَّرَجَاتِ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وَلِيَّ الْحَسَنَاتِ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Elevator of rank, O Guardian of good deeds,</a:t>
            </a:r>
          </a:p>
        </p:txBody>
      </p:sp>
      <p:sp>
        <p:nvSpPr>
          <p:cNvPr id="12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rafia'd-darajat  ya wali-yal-hasanat</a:t>
            </a:r>
          </a:p>
        </p:txBody>
      </p:sp>
      <p:sp>
        <p:nvSpPr>
          <p:cNvPr id="12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درجات بلند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نیکیوں میں مدد دینے والے</a:t>
            </a:r>
            <a:endParaRPr lang="en-US" sz="4000" b="1">
              <a:solidFill>
                <a:srgbClr val="000066"/>
              </a:solidFill>
              <a:latin typeface="Alvi Nastaleeq" pitchFamily="2" charset="-78"/>
              <a:cs typeface="Alvi Nastaleeq" pitchFamily="2" charset="-78"/>
            </a:endParaRPr>
          </a:p>
        </p:txBody>
      </p:sp>
      <p:sp>
        <p:nvSpPr>
          <p:cNvPr id="12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मर्तबों के बलन्द करने वाले ऐ नेकियों के वाली</a:t>
            </a:r>
            <a:endParaRPr lang="en-US" sz="2400" b="1">
              <a:solidFill>
                <a:srgbClr val="000066"/>
              </a:solidFill>
            </a:endParaRP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2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297" name="Rectangle 11"/>
          <p:cNvSpPr>
            <a:spLocks noChangeArrowheads="1"/>
          </p:cNvSpPr>
          <p:nvPr/>
        </p:nvSpPr>
        <p:spPr bwMode="auto">
          <a:xfrm>
            <a:off x="3079750" y="0"/>
            <a:ext cx="30924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 For Victory &amp; Prosperity:</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فَارِجَ الْهَمِّ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كَاشِفَ الْغَمِّ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Remover of anxiety,</a:t>
            </a:r>
          </a:p>
          <a:p>
            <a:pPr marL="342900" indent="-342900" eaLnBrk="1" hangingPunct="1">
              <a:defRPr/>
            </a:pPr>
            <a:r>
              <a:rPr lang="en-US" b="1" kern="1200" dirty="0">
                <a:ea typeface="MS Mincho" pitchFamily="49" charset="-128"/>
              </a:rPr>
              <a:t>O Expeller of sorrow,</a:t>
            </a:r>
          </a:p>
        </p:txBody>
      </p:sp>
      <p:sp>
        <p:nvSpPr>
          <p:cNvPr id="113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farijal-ham ya kashifal-gham</a:t>
            </a:r>
          </a:p>
        </p:txBody>
      </p:sp>
      <p:sp>
        <p:nvSpPr>
          <p:cNvPr id="113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اندیشے ہٹا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غم دور کرنے والے</a:t>
            </a:r>
            <a:endParaRPr lang="en-US" sz="4000" b="1">
              <a:solidFill>
                <a:srgbClr val="000066"/>
              </a:solidFill>
              <a:latin typeface="Alvi Nastaleeq" pitchFamily="2" charset="-78"/>
              <a:cs typeface="Alvi Nastaleeq" pitchFamily="2" charset="-78"/>
            </a:endParaRPr>
          </a:p>
        </p:txBody>
      </p:sp>
      <p:sp>
        <p:nvSpPr>
          <p:cNvPr id="113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रंज को दूर करने वाले ऐ ग़म के खोलने वाले </a:t>
            </a:r>
            <a:endParaRPr lang="en-US" sz="2400" b="1">
              <a:solidFill>
                <a:srgbClr val="000066"/>
              </a:solidFill>
            </a:endParaRPr>
          </a:p>
        </p:txBody>
      </p:sp>
      <p:sp>
        <p:nvSpPr>
          <p:cNvPr id="113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36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3673" name="Rectangle 11"/>
          <p:cNvSpPr>
            <a:spLocks noChangeArrowheads="1"/>
          </p:cNvSpPr>
          <p:nvPr/>
        </p:nvSpPr>
        <p:spPr bwMode="auto">
          <a:xfrm>
            <a:off x="2173288" y="28575"/>
            <a:ext cx="55991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(20) For Removal of Worries and For Happiness and Blessings :</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غَافِرَ الذَّنْبِ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قَابِلَ التَّوْبِ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Forgiver of sins,</a:t>
            </a:r>
          </a:p>
          <a:p>
            <a:pPr marL="342900" indent="-342900" eaLnBrk="1" hangingPunct="1">
              <a:defRPr/>
            </a:pPr>
            <a:r>
              <a:rPr lang="en-US" b="1" kern="1200" dirty="0">
                <a:ea typeface="MS Mincho" pitchFamily="49" charset="-128"/>
              </a:rPr>
              <a:t>O Acceptor of repentance,</a:t>
            </a:r>
          </a:p>
        </p:txBody>
      </p:sp>
      <p:sp>
        <p:nvSpPr>
          <p:cNvPr id="114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ghafiradh-dham-b ya qabilat-taw-b</a:t>
            </a:r>
          </a:p>
        </p:txBody>
      </p:sp>
      <p:sp>
        <p:nvSpPr>
          <p:cNvPr id="114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گناہ معاف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توبہ قبول کرنے والے</a:t>
            </a:r>
            <a:endParaRPr lang="en-US" sz="4000" b="1">
              <a:solidFill>
                <a:srgbClr val="000066"/>
              </a:solidFill>
              <a:latin typeface="Alvi Nastaleeq" pitchFamily="2" charset="-78"/>
              <a:cs typeface="Alvi Nastaleeq" pitchFamily="2" charset="-78"/>
            </a:endParaRPr>
          </a:p>
        </p:txBody>
      </p:sp>
      <p:sp>
        <p:nvSpPr>
          <p:cNvPr id="114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ख़ताओं के ब़ख्शने वाले ऐ तौबा क़बूल करने वाले </a:t>
            </a:r>
            <a:endParaRPr lang="en-US" sz="2400" b="1">
              <a:solidFill>
                <a:srgbClr val="000066"/>
              </a:solidFill>
            </a:endParaRPr>
          </a:p>
        </p:txBody>
      </p:sp>
      <p:sp>
        <p:nvSpPr>
          <p:cNvPr id="114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46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4697" name="Rectangle 11"/>
          <p:cNvSpPr>
            <a:spLocks noChangeArrowheads="1"/>
          </p:cNvSpPr>
          <p:nvPr/>
        </p:nvSpPr>
        <p:spPr bwMode="auto">
          <a:xfrm>
            <a:off x="2173288" y="28575"/>
            <a:ext cx="55991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(20) For Removal of Worries and For Happiness and Blessings :</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خَاِلقَ الْخَلْقِ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صَادِقَ الْوَعْدِ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of creatures,</a:t>
            </a:r>
          </a:p>
          <a:p>
            <a:pPr marL="342900" indent="-342900" eaLnBrk="1" hangingPunct="1">
              <a:defRPr/>
            </a:pPr>
            <a:r>
              <a:rPr lang="en-US" b="1" kern="1200" dirty="0">
                <a:ea typeface="MS Mincho" pitchFamily="49" charset="-128"/>
              </a:rPr>
              <a:t>O Truthful in promises,</a:t>
            </a:r>
          </a:p>
        </p:txBody>
      </p:sp>
      <p:sp>
        <p:nvSpPr>
          <p:cNvPr id="115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khaliqal-khal-q ya sadiqal-wa`a-d</a:t>
            </a:r>
          </a:p>
        </p:txBody>
      </p:sp>
      <p:sp>
        <p:nvSpPr>
          <p:cNvPr id="115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مخلوقات کے خالق</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وعدے  میں سچے</a:t>
            </a:r>
            <a:endParaRPr lang="en-US" sz="4000" b="1">
              <a:solidFill>
                <a:srgbClr val="000066"/>
              </a:solidFill>
              <a:latin typeface="Alvi Nastaleeq" pitchFamily="2" charset="-78"/>
              <a:cs typeface="Alvi Nastaleeq" pitchFamily="2" charset="-78"/>
            </a:endParaRPr>
          </a:p>
        </p:txBody>
      </p:sp>
      <p:sp>
        <p:nvSpPr>
          <p:cNvPr id="115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ख़िलक़त के पैदा करने वाले ऐ सच्चा वादा करने वाले </a:t>
            </a:r>
            <a:endParaRPr lang="en-US" sz="2400" b="1">
              <a:solidFill>
                <a:srgbClr val="000066"/>
              </a:solidFill>
            </a:endParaRPr>
          </a:p>
        </p:txBody>
      </p:sp>
      <p:sp>
        <p:nvSpPr>
          <p:cNvPr id="115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57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5721" name="Rectangle 11"/>
          <p:cNvSpPr>
            <a:spLocks noChangeArrowheads="1"/>
          </p:cNvSpPr>
          <p:nvPr/>
        </p:nvSpPr>
        <p:spPr bwMode="auto">
          <a:xfrm>
            <a:off x="2173288" y="28575"/>
            <a:ext cx="55991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(20) For Removal of Worries and For Happiness and Blessings :</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مُوفِي الْعَهْدِ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عَالِمَ السِّرِّ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Fulfiller of promises,</a:t>
            </a:r>
          </a:p>
          <a:p>
            <a:pPr marL="342900" indent="-342900" eaLnBrk="1" hangingPunct="1">
              <a:defRPr/>
            </a:pPr>
            <a:r>
              <a:rPr lang="en-US" b="1" kern="1200" dirty="0">
                <a:ea typeface="MS Mincho" pitchFamily="49" charset="-128"/>
              </a:rPr>
              <a:t>O Knower of secrets,</a:t>
            </a:r>
          </a:p>
        </p:txBody>
      </p:sp>
      <p:sp>
        <p:nvSpPr>
          <p:cNvPr id="116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mufi-yal-a'h-d ya `aalimas-sir</a:t>
            </a:r>
          </a:p>
        </p:txBody>
      </p:sp>
      <p:sp>
        <p:nvSpPr>
          <p:cNvPr id="116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عہد پورا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راز کے جاننے والے</a:t>
            </a:r>
            <a:endParaRPr lang="en-US" sz="4000" b="1">
              <a:solidFill>
                <a:srgbClr val="000066"/>
              </a:solidFill>
              <a:latin typeface="Alvi Nastaleeq" pitchFamily="2" charset="-78"/>
              <a:cs typeface="Alvi Nastaleeq" pitchFamily="2" charset="-78"/>
            </a:endParaRPr>
          </a:p>
        </p:txBody>
      </p:sp>
      <p:sp>
        <p:nvSpPr>
          <p:cNvPr id="116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अहद के वफ़ा करने वाले ऐ भेद के जानने वाले </a:t>
            </a:r>
            <a:endParaRPr lang="en-US" sz="2400" b="1">
              <a:solidFill>
                <a:srgbClr val="000066"/>
              </a:solidFill>
            </a:endParaRPr>
          </a:p>
        </p:txBody>
      </p:sp>
      <p:sp>
        <p:nvSpPr>
          <p:cNvPr id="116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67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6745" name="Rectangle 11"/>
          <p:cNvSpPr>
            <a:spLocks noChangeArrowheads="1"/>
          </p:cNvSpPr>
          <p:nvPr/>
        </p:nvSpPr>
        <p:spPr bwMode="auto">
          <a:xfrm>
            <a:off x="2173288" y="28575"/>
            <a:ext cx="55991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(20) For Removal of Worries and For Happiness and Blessings :</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فَاِلقَ الْحَبِّ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رَازِقَ الأَنَامِ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Splitter of seed,</a:t>
            </a:r>
          </a:p>
          <a:p>
            <a:pPr marL="342900" indent="-342900" eaLnBrk="1" hangingPunct="1">
              <a:defRPr/>
            </a:pPr>
            <a:r>
              <a:rPr lang="en-US" b="1" kern="1200" dirty="0">
                <a:ea typeface="MS Mincho" pitchFamily="49" charset="-128"/>
              </a:rPr>
              <a:t>O Provider for creatures.</a:t>
            </a:r>
          </a:p>
        </p:txBody>
      </p:sp>
      <p:sp>
        <p:nvSpPr>
          <p:cNvPr id="1177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faliqal-hab-b ya raziqal-anam</a:t>
            </a:r>
          </a:p>
        </p:txBody>
      </p:sp>
      <p:sp>
        <p:nvSpPr>
          <p:cNvPr id="117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دانے کو چیرنے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لوگوں کے رازق</a:t>
            </a:r>
            <a:endParaRPr lang="en-US" sz="4000" b="1">
              <a:solidFill>
                <a:srgbClr val="000066"/>
              </a:solidFill>
              <a:latin typeface="Alvi Nastaleeq" pitchFamily="2" charset="-78"/>
              <a:cs typeface="Alvi Nastaleeq" pitchFamily="2" charset="-78"/>
            </a:endParaRPr>
          </a:p>
        </p:txBody>
      </p:sp>
      <p:sp>
        <p:nvSpPr>
          <p:cNvPr id="117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दाना के शगाफ़्ता करने वाले ऐ मख़लूक़ को रिज़्क़ देने वाले।</a:t>
            </a:r>
            <a:endParaRPr lang="en-US" sz="2400" b="1">
              <a:solidFill>
                <a:srgbClr val="000066"/>
              </a:solidFill>
            </a:endParaRPr>
          </a:p>
        </p:txBody>
      </p:sp>
      <p:sp>
        <p:nvSpPr>
          <p:cNvPr id="117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77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7769" name="Rectangle 11"/>
          <p:cNvSpPr>
            <a:spLocks noChangeArrowheads="1"/>
          </p:cNvSpPr>
          <p:nvPr/>
        </p:nvSpPr>
        <p:spPr bwMode="auto">
          <a:xfrm>
            <a:off x="2173288" y="28575"/>
            <a:ext cx="55991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(20) For Removal of Worries and For Happiness and Blessings :</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187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1878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18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18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87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عَلِيُّ يَا وَفِيُّ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High, O Perfect</a:t>
            </a:r>
          </a:p>
        </p:txBody>
      </p:sp>
      <p:sp>
        <p:nvSpPr>
          <p:cNvPr id="1198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`ali-yu ya wafi</a:t>
            </a:r>
          </a:p>
        </p:txBody>
      </p:sp>
      <p:sp>
        <p:nvSpPr>
          <p:cNvPr id="119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تیرے نام کے واسطے سے سوال کرتا ہوں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بلند ، اے وفادار</a:t>
            </a:r>
            <a:endParaRPr lang="en-US" sz="4000" b="1">
              <a:solidFill>
                <a:srgbClr val="000066"/>
              </a:solidFill>
              <a:latin typeface="Alvi Nastaleeq" pitchFamily="2" charset="-78"/>
              <a:cs typeface="Alvi Nastaleeq" pitchFamily="2" charset="-78"/>
            </a:endParaRPr>
          </a:p>
        </p:txBody>
      </p:sp>
      <p:sp>
        <p:nvSpPr>
          <p:cNvPr id="119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ख़ुदावन्दा व तह़क़ीक़ सवाल करता हूं मैं तेरे नाम के साथ ऐ बलन्द ऐ वफ़ा करने वाले </a:t>
            </a:r>
            <a:endParaRPr lang="en-US" sz="2400" b="1">
              <a:solidFill>
                <a:srgbClr val="000066"/>
              </a:solidFill>
            </a:endParaRPr>
          </a:p>
        </p:txBody>
      </p:sp>
      <p:sp>
        <p:nvSpPr>
          <p:cNvPr id="119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198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19817" name="Rectangle 11"/>
          <p:cNvSpPr>
            <a:spLocks noChangeArrowheads="1"/>
          </p:cNvSpPr>
          <p:nvPr/>
        </p:nvSpPr>
        <p:spPr bwMode="auto">
          <a:xfrm>
            <a:off x="2994025" y="0"/>
            <a:ext cx="3254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(21) For Forgiveness of Sins :</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غَنِيُّ يَا مَلِيُّ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حَفِيُّ يَا رَضِيُّ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Independent, O Rich,</a:t>
            </a:r>
          </a:p>
          <a:p>
            <a:pPr marL="342900" indent="-342900" eaLnBrk="1" hangingPunct="1">
              <a:defRPr/>
            </a:pPr>
            <a:r>
              <a:rPr lang="en-US" b="1" kern="1200" dirty="0">
                <a:ea typeface="MS Mincho" pitchFamily="49" charset="-128"/>
              </a:rPr>
              <a:t>O Kind, O Agreeable</a:t>
            </a:r>
          </a:p>
        </p:txBody>
      </p:sp>
      <p:sp>
        <p:nvSpPr>
          <p:cNvPr id="120836"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ghani-yu ya mali ya hafi-yu ya radi</a:t>
            </a:r>
          </a:p>
        </p:txBody>
      </p:sp>
      <p:sp>
        <p:nvSpPr>
          <p:cNvPr id="120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بے نیاز ،اے مہربان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احسان کرے والے ،اے پسندیدہ</a:t>
            </a:r>
            <a:endParaRPr lang="en-US" sz="4000" b="1">
              <a:solidFill>
                <a:srgbClr val="000066"/>
              </a:solidFill>
              <a:latin typeface="Alvi Nastaleeq" pitchFamily="2" charset="-78"/>
              <a:cs typeface="Alvi Nastaleeq" pitchFamily="2" charset="-78"/>
            </a:endParaRPr>
          </a:p>
        </p:txBody>
      </p:sp>
      <p:sp>
        <p:nvSpPr>
          <p:cNvPr id="120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 नियाज़ ऐ तवांगर ऐ पोशीदा राज़ के वाकिफ़ ऐ पसंदीदा तर</a:t>
            </a:r>
            <a:endParaRPr lang="en-US" sz="2400" b="1">
              <a:solidFill>
                <a:srgbClr val="000066"/>
              </a:solidFill>
            </a:endParaRPr>
          </a:p>
        </p:txBody>
      </p:sp>
      <p:sp>
        <p:nvSpPr>
          <p:cNvPr id="120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08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0841" name="Rectangle 11"/>
          <p:cNvSpPr>
            <a:spLocks noChangeArrowheads="1"/>
          </p:cNvSpPr>
          <p:nvPr/>
        </p:nvSpPr>
        <p:spPr bwMode="auto">
          <a:xfrm>
            <a:off x="2994025" y="0"/>
            <a:ext cx="3254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(21) For Forgiveness of Sins :</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زَكِيُّ يَا بَدِيُّ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قَوِيُّ يَا وَلِيُّ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Purifier, O Eternal,</a:t>
            </a:r>
          </a:p>
          <a:p>
            <a:pPr marL="342900" indent="-342900" eaLnBrk="1" hangingPunct="1">
              <a:defRPr/>
            </a:pPr>
            <a:r>
              <a:rPr lang="en-US" b="1" kern="1200" dirty="0">
                <a:ea typeface="MS Mincho" pitchFamily="49" charset="-128"/>
              </a:rPr>
              <a:t>O Mighty, O Friend.</a:t>
            </a:r>
          </a:p>
        </p:txBody>
      </p:sp>
      <p:sp>
        <p:nvSpPr>
          <p:cNvPr id="121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zaki-yu ya badi ya qawi-yu ya wali</a:t>
            </a:r>
          </a:p>
        </p:txBody>
      </p:sp>
      <p:sp>
        <p:nvSpPr>
          <p:cNvPr id="121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پاکیزہ ،اے ابتدا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قوت والے، اے حاکم</a:t>
            </a:r>
            <a:endParaRPr lang="en-US" sz="4000" b="1">
              <a:solidFill>
                <a:srgbClr val="000066"/>
              </a:solidFill>
              <a:latin typeface="Alvi Nastaleeq" pitchFamily="2" charset="-78"/>
              <a:cs typeface="Alvi Nastaleeq" pitchFamily="2" charset="-78"/>
            </a:endParaRPr>
          </a:p>
        </p:txBody>
      </p:sp>
      <p:sp>
        <p:nvSpPr>
          <p:cNvPr id="121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नफ़्स को पाक करने वाले ऐ हमेशा रहने वाले ऐ क़ूवत रखने वाले ऐ बेहतरीन दोस्त।</a:t>
            </a:r>
            <a:endParaRPr lang="en-US" sz="2400" b="1">
              <a:solidFill>
                <a:srgbClr val="000066"/>
              </a:solidFill>
            </a:endParaRPr>
          </a:p>
        </p:txBody>
      </p:sp>
      <p:sp>
        <p:nvSpPr>
          <p:cNvPr id="121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18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1865" name="Rectangle 11"/>
          <p:cNvSpPr>
            <a:spLocks noChangeArrowheads="1"/>
          </p:cNvSpPr>
          <p:nvPr/>
        </p:nvSpPr>
        <p:spPr bwMode="auto">
          <a:xfrm>
            <a:off x="2994025" y="0"/>
            <a:ext cx="3254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(21) For Forgiveness of Sins :</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228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228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22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22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28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غَافِرَ </a:t>
            </a:r>
            <a:r>
              <a:rPr lang="ar-SA" sz="8800" kern="1200" dirty="0" err="1">
                <a:latin typeface="Attari_Quran" pitchFamily="2" charset="-78"/>
                <a:ea typeface="+mn-ea"/>
                <a:cs typeface="Attari_Quran" pitchFamily="2" charset="-78"/>
              </a:rPr>
              <a:t>الْخَطِيئَاتِيَا</a:t>
            </a:r>
            <a:r>
              <a:rPr lang="ar-SA" sz="8800" kern="1200" dirty="0">
                <a:latin typeface="Attari_Quran" pitchFamily="2" charset="-78"/>
                <a:ea typeface="+mn-ea"/>
                <a:cs typeface="Attari_Quran" pitchFamily="2" charset="-78"/>
              </a:rPr>
              <a:t> مُعْطِيَ </a:t>
            </a:r>
            <a:r>
              <a:rPr lang="ar-SA" sz="8800" kern="1200" dirty="0" err="1">
                <a:latin typeface="Attari_Quran" pitchFamily="2" charset="-78"/>
                <a:ea typeface="+mn-ea"/>
                <a:cs typeface="Attari_Quran" pitchFamily="2" charset="-78"/>
              </a:rPr>
              <a:t>الْمَسْأَلاتِ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Forgiver of evil deeds, O Granter of requests,</a:t>
            </a:r>
          </a:p>
        </p:txBody>
      </p:sp>
      <p:sp>
        <p:nvSpPr>
          <p:cNvPr id="133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ghafiral-khati-at ya mua'-ti-yal-mas-alat</a:t>
            </a:r>
          </a:p>
        </p:txBody>
      </p:sp>
      <p:sp>
        <p:nvSpPr>
          <p:cNvPr id="13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گناہوں کے بخشنے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حاجات پوری کرنے والے</a:t>
            </a:r>
            <a:endParaRPr lang="en-US" sz="4000" b="1">
              <a:solidFill>
                <a:srgbClr val="000066"/>
              </a:solidFill>
              <a:latin typeface="Alvi Nastaleeq" pitchFamily="2" charset="-78"/>
              <a:cs typeface="Alvi Nastaleeq" pitchFamily="2" charset="-78"/>
            </a:endParaRPr>
          </a:p>
        </p:txBody>
      </p:sp>
      <p:sp>
        <p:nvSpPr>
          <p:cNvPr id="13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गुनाहों के बख़्शने वाले ऐ अता करने वाले सवालात के। </a:t>
            </a: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3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321" name="Rectangle 11"/>
          <p:cNvSpPr>
            <a:spLocks noChangeArrowheads="1"/>
          </p:cNvSpPr>
          <p:nvPr/>
        </p:nvSpPr>
        <p:spPr bwMode="auto">
          <a:xfrm>
            <a:off x="3079750" y="0"/>
            <a:ext cx="30924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 For Victory &amp; Prosperity:</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أَظْهَرَ الْجَمِيلَ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سَتَرَ الْقَبِيحَ</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reveals virtue,</a:t>
            </a:r>
          </a:p>
          <a:p>
            <a:pPr marL="342900" indent="-342900" eaLnBrk="1" hangingPunct="1">
              <a:defRPr/>
            </a:pPr>
            <a:r>
              <a:rPr lang="en-US" b="1" kern="1200" dirty="0">
                <a:ea typeface="MS Mincho" pitchFamily="49" charset="-128"/>
              </a:rPr>
              <a:t>O He, Who conceals vice,</a:t>
            </a:r>
          </a:p>
        </p:txBody>
      </p:sp>
      <p:sp>
        <p:nvSpPr>
          <p:cNvPr id="123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azharal-jamil ya man sataral-qabih</a:t>
            </a:r>
          </a:p>
        </p:txBody>
      </p:sp>
      <p:sp>
        <p:nvSpPr>
          <p:cNvPr id="123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نیکی کو ظاہر کیا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بدی کو ڈھانپا</a:t>
            </a:r>
            <a:endParaRPr lang="en-US" sz="4000" b="1">
              <a:solidFill>
                <a:srgbClr val="000066"/>
              </a:solidFill>
              <a:latin typeface="Alvi Nastaleeq" pitchFamily="2" charset="-78"/>
              <a:cs typeface="Alvi Nastaleeq" pitchFamily="2" charset="-78"/>
            </a:endParaRPr>
          </a:p>
        </p:txBody>
      </p:sp>
      <p:sp>
        <p:nvSpPr>
          <p:cNvPr id="123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ज़ाहिर करता है ख़ूबी बन्दा की और ऐ वह कि जो बुराईयों को छुपाता है </a:t>
            </a:r>
            <a:endParaRPr lang="en-US" sz="2400" b="1">
              <a:solidFill>
                <a:srgbClr val="000066"/>
              </a:solidFill>
            </a:endParaRPr>
          </a:p>
        </p:txBody>
      </p:sp>
      <p:sp>
        <p:nvSpPr>
          <p:cNvPr id="123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39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3913"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(22) For Increase of Sustenance :</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لَّمْ يُؤَاخِذْ بِالْجَرِيرَةِ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لَّمْ يَهْتِكِ السِّتْرَ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does not call to severe account for </a:t>
            </a:r>
            <a:r>
              <a:rPr lang="en-US" b="1" kern="1200" dirty="0" smtClean="0">
                <a:ea typeface="MS Mincho" pitchFamily="49" charset="-128"/>
              </a:rPr>
              <a:t>sins, O </a:t>
            </a:r>
            <a:r>
              <a:rPr lang="en-US" b="1" kern="1200" dirty="0">
                <a:ea typeface="MS Mincho" pitchFamily="49" charset="-128"/>
              </a:rPr>
              <a:t>He, Who does not disclose the disgrace of his servants,</a:t>
            </a:r>
          </a:p>
        </p:txBody>
      </p:sp>
      <p:sp>
        <p:nvSpPr>
          <p:cNvPr id="1249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mal-lam yuakhidh bial-jarirah ya mal-lam yah-tikis-sit-r</a:t>
            </a:r>
          </a:p>
        </p:txBody>
      </p:sp>
      <p:sp>
        <p:nvSpPr>
          <p:cNvPr id="12493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جرم پر گرفت نہیں فرمائی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پردہ فاش نہیں کیا</a:t>
            </a:r>
            <a:endParaRPr lang="en-US" sz="4000" b="1">
              <a:solidFill>
                <a:srgbClr val="000066"/>
              </a:solidFill>
              <a:latin typeface="Alvi Nastaleeq" pitchFamily="2" charset="-78"/>
              <a:cs typeface="Alvi Nastaleeq" pitchFamily="2" charset="-78"/>
            </a:endParaRPr>
          </a:p>
        </p:txBody>
      </p:sp>
      <p:sp>
        <p:nvSpPr>
          <p:cNvPr id="124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वह कि मुआख़िदा नहीं करता बन्दे के गुनाहों पर ऐ वह कि जो फ़ाश नहीं करता वह बन्दों का </a:t>
            </a:r>
            <a:endParaRPr lang="en-US" sz="2400" b="1">
              <a:solidFill>
                <a:srgbClr val="000066"/>
              </a:solidFill>
            </a:endParaRPr>
          </a:p>
        </p:txBody>
      </p:sp>
      <p:sp>
        <p:nvSpPr>
          <p:cNvPr id="124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49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4937"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(22) For Increase of Sustenance :</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عَظِيمَ الْعَفْوِ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حَسَنَ التَّجَاوُزِ</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best forgiver,</a:t>
            </a:r>
          </a:p>
          <a:p>
            <a:pPr marL="342900" indent="-342900" eaLnBrk="1" hangingPunct="1">
              <a:defRPr/>
            </a:pPr>
            <a:r>
              <a:rPr lang="en-US" b="1" kern="1200" dirty="0">
                <a:ea typeface="MS Mincho" pitchFamily="49" charset="-128"/>
              </a:rPr>
              <a:t>O He, Who overlooks </a:t>
            </a:r>
            <a:r>
              <a:rPr lang="en-US" b="1" kern="1200" dirty="0" err="1">
                <a:ea typeface="MS Mincho" pitchFamily="49" charset="-128"/>
              </a:rPr>
              <a:t>errancy</a:t>
            </a:r>
            <a:r>
              <a:rPr lang="en-US" b="1" kern="1200" dirty="0">
                <a:ea typeface="MS Mincho" pitchFamily="49" charset="-128"/>
              </a:rPr>
              <a:t>,</a:t>
            </a:r>
          </a:p>
        </p:txBody>
      </p:sp>
      <p:sp>
        <p:nvSpPr>
          <p:cNvPr id="1259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`azimal-a'f-wi ya hasanat-tajawuz</a:t>
            </a:r>
          </a:p>
        </p:txBody>
      </p:sp>
      <p:sp>
        <p:nvSpPr>
          <p:cNvPr id="125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 معاف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درگزر کرنے والے</a:t>
            </a:r>
            <a:endParaRPr lang="en-US" sz="4000" b="1">
              <a:solidFill>
                <a:srgbClr val="000066"/>
              </a:solidFill>
              <a:latin typeface="Alvi Nastaleeq" pitchFamily="2" charset="-78"/>
              <a:cs typeface="Alvi Nastaleeq" pitchFamily="2" charset="-78"/>
            </a:endParaRPr>
          </a:p>
        </p:txBody>
      </p:sp>
      <p:sp>
        <p:nvSpPr>
          <p:cNvPr id="125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 अफ़्व करने वाले ऐ ख़ूब दर गुज़र करने वाले </a:t>
            </a:r>
            <a:endParaRPr lang="en-US" sz="2400" b="1">
              <a:solidFill>
                <a:srgbClr val="000066"/>
              </a:solidFill>
            </a:endParaRPr>
          </a:p>
        </p:txBody>
      </p:sp>
      <p:sp>
        <p:nvSpPr>
          <p:cNvPr id="125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59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596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(22) For Increase of Sustenance :</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وَاسِعَ الْمَغْفِرَةِ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بَاسِطَ الْيَدَيْنِ بِالرِّحْمَةِ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forgiveness extends over all.</a:t>
            </a:r>
          </a:p>
          <a:p>
            <a:pPr marL="342900" indent="-342900" eaLnBrk="1" hangingPunct="1">
              <a:defRPr/>
            </a:pPr>
            <a:r>
              <a:rPr lang="en-US" b="1" kern="1200" dirty="0">
                <a:ea typeface="MS Mincho" pitchFamily="49" charset="-128"/>
              </a:rPr>
              <a:t>O He, Whose Hands are stretched forth in mercy,</a:t>
            </a:r>
          </a:p>
        </p:txBody>
      </p:sp>
      <p:sp>
        <p:nvSpPr>
          <p:cNvPr id="1269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wasia'l-magh-firah ya basital-yadayni bilr-rih-mah</a:t>
            </a:r>
          </a:p>
        </p:txBody>
      </p:sp>
      <p:sp>
        <p:nvSpPr>
          <p:cNvPr id="126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وسیع مغفرت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دونوں ہاتھوں سے رحمت کرنے والے</a:t>
            </a:r>
            <a:endParaRPr lang="en-US" sz="4000" b="1">
              <a:solidFill>
                <a:srgbClr val="000066"/>
              </a:solidFill>
              <a:latin typeface="Alvi Nastaleeq" pitchFamily="2" charset="-78"/>
              <a:cs typeface="Alvi Nastaleeq" pitchFamily="2" charset="-78"/>
            </a:endParaRPr>
          </a:p>
        </p:txBody>
      </p:sp>
      <p:sp>
        <p:nvSpPr>
          <p:cNvPr id="126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 मग़फ़िरतद करने वाले ऐ खोलने वाले दोनों हाथों के रहमत से बन्दों पर</a:t>
            </a:r>
            <a:endParaRPr lang="en-US" sz="2400" b="1">
              <a:solidFill>
                <a:srgbClr val="000066"/>
              </a:solidFill>
            </a:endParaRPr>
          </a:p>
        </p:txBody>
      </p:sp>
      <p:sp>
        <p:nvSpPr>
          <p:cNvPr id="126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69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698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(22) For Increase of Sustenance :</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صَاحِبَ كُلِّ نَجْوًى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مُنْتَهَى كُلِّ شَكْوًى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knows all secrets,</a:t>
            </a:r>
          </a:p>
          <a:p>
            <a:pPr marL="342900" indent="-342900" eaLnBrk="1" hangingPunct="1">
              <a:defRPr/>
            </a:pPr>
            <a:r>
              <a:rPr lang="en-US" b="1" kern="1200" dirty="0">
                <a:ea typeface="MS Mincho" pitchFamily="49" charset="-128"/>
              </a:rPr>
              <a:t>O He, to Whom all complaints are directed.</a:t>
            </a:r>
          </a:p>
        </p:txBody>
      </p:sp>
      <p:sp>
        <p:nvSpPr>
          <p:cNvPr id="128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sahiba kul-li naj-waya mun-taha kul-li shak-wa</a:t>
            </a:r>
          </a:p>
        </p:txBody>
      </p:sp>
      <p:sp>
        <p:nvSpPr>
          <p:cNvPr id="128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سرگوشی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شکایت سننے والے</a:t>
            </a:r>
            <a:endParaRPr lang="en-US" sz="4000" b="1">
              <a:solidFill>
                <a:srgbClr val="000066"/>
              </a:solidFill>
              <a:latin typeface="Alvi Nastaleeq" pitchFamily="2" charset="-78"/>
              <a:cs typeface="Alvi Nastaleeq" pitchFamily="2" charset="-78"/>
            </a:endParaRPr>
          </a:p>
        </p:txBody>
      </p:sp>
      <p:sp>
        <p:nvSpPr>
          <p:cNvPr id="128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तमाम भेदों की जानने वआले ऐ हर शिकवा की इंतेहा।</a:t>
            </a:r>
            <a:endParaRPr lang="en-US" sz="2400" b="1">
              <a:solidFill>
                <a:srgbClr val="000066"/>
              </a:solidFill>
            </a:endParaRPr>
          </a:p>
        </p:txBody>
      </p:sp>
      <p:sp>
        <p:nvSpPr>
          <p:cNvPr id="128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80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28009"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(22) For Increase of Sustenance :</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290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2902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29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29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290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النِّعْمَةِ السَّابِغَةِ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الرَّحْمَةِ الْوَاسِعَةِ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countless blessings,</a:t>
            </a:r>
          </a:p>
          <a:p>
            <a:pPr marL="342900" indent="-342900" eaLnBrk="1" hangingPunct="1">
              <a:defRPr/>
            </a:pPr>
            <a:r>
              <a:rPr lang="en-US" b="1" kern="1200" dirty="0">
                <a:ea typeface="MS Mincho" pitchFamily="49" charset="-128"/>
              </a:rPr>
              <a:t>O Master of limitless mercy,</a:t>
            </a:r>
          </a:p>
        </p:txBody>
      </p:sp>
      <p:sp>
        <p:nvSpPr>
          <p:cNvPr id="1300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dhan-nia'-matis-sabighah ya dhar-rah-matil-wasia'h</a:t>
            </a:r>
          </a:p>
        </p:txBody>
      </p:sp>
      <p:sp>
        <p:nvSpPr>
          <p:cNvPr id="1300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کامل نعمت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وسیع رحمت والے</a:t>
            </a:r>
            <a:endParaRPr lang="en-US" sz="4000" b="1">
              <a:solidFill>
                <a:srgbClr val="000066"/>
              </a:solidFill>
              <a:latin typeface="Alvi Nastaleeq" pitchFamily="2" charset="-78"/>
              <a:cs typeface="Alvi Nastaleeq" pitchFamily="2" charset="-78"/>
            </a:endParaRPr>
          </a:p>
        </p:txBody>
      </p:sp>
      <p:sp>
        <p:nvSpPr>
          <p:cNvPr id="130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नेमत बे शुमार ऐ साहिबे रहमत बे इंतेहा </a:t>
            </a:r>
            <a:endParaRPr lang="en-US" sz="2400" b="1">
              <a:solidFill>
                <a:srgbClr val="000066"/>
              </a:solidFill>
            </a:endParaRPr>
          </a:p>
        </p:txBody>
      </p:sp>
      <p:sp>
        <p:nvSpPr>
          <p:cNvPr id="130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00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0057"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(23) For Increase of Beneficence :</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الْمِنَّةِ السَّابِقَةِ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الْحِكْمَةِ الْبَاِلغَةِ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surpassing all obligation,</a:t>
            </a:r>
          </a:p>
          <a:p>
            <a:pPr marL="342900" indent="-342900" eaLnBrk="1" hangingPunct="1">
              <a:defRPr/>
            </a:pPr>
            <a:r>
              <a:rPr lang="en-US" b="1" kern="1200" dirty="0">
                <a:ea typeface="MS Mincho" pitchFamily="49" charset="-128"/>
              </a:rPr>
              <a:t>O Master of perfect wisdom,</a:t>
            </a:r>
          </a:p>
        </p:txBody>
      </p:sp>
      <p:sp>
        <p:nvSpPr>
          <p:cNvPr id="1310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dhal-min-natis-sabiqah ya dhal-hik-matil-balighah</a:t>
            </a:r>
          </a:p>
        </p:txBody>
      </p:sp>
      <p:sp>
        <p:nvSpPr>
          <p:cNvPr id="131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احسان میں پہل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بھرپور حکمت والے</a:t>
            </a:r>
            <a:endParaRPr lang="en-US" sz="4000" b="1">
              <a:solidFill>
                <a:srgbClr val="000066"/>
              </a:solidFill>
              <a:latin typeface="Alvi Nastaleeq" pitchFamily="2" charset="-78"/>
              <a:cs typeface="Alvi Nastaleeq" pitchFamily="2" charset="-78"/>
            </a:endParaRPr>
          </a:p>
        </p:txBody>
      </p:sp>
      <p:sp>
        <p:nvSpPr>
          <p:cNvPr id="131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मुंतहाये साबिक़ा ऐ साहिबे हकमते कामिला </a:t>
            </a:r>
            <a:endParaRPr lang="en-US" sz="2400" b="1">
              <a:solidFill>
                <a:srgbClr val="000066"/>
              </a:solidFill>
            </a:endParaRPr>
          </a:p>
        </p:txBody>
      </p:sp>
      <p:sp>
        <p:nvSpPr>
          <p:cNvPr id="131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10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108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(23) For Increase of Beneficence :</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الْقُدْرَةِ الْكَامِلَةِ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الْحُجَّةِ الْقَاطِعَةِ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infinite might,</a:t>
            </a:r>
          </a:p>
          <a:p>
            <a:pPr marL="342900" indent="-342900" eaLnBrk="1" hangingPunct="1">
              <a:defRPr/>
            </a:pPr>
            <a:r>
              <a:rPr lang="en-US" b="1" kern="1200" dirty="0">
                <a:ea typeface="MS Mincho" pitchFamily="49" charset="-128"/>
              </a:rPr>
              <a:t>O Master of the decisive argument,</a:t>
            </a:r>
          </a:p>
        </p:txBody>
      </p:sp>
      <p:sp>
        <p:nvSpPr>
          <p:cNvPr id="1321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dhal-qud-ratil-kamilah ya dhal-huj-jatil-qatia'h</a:t>
            </a:r>
          </a:p>
        </p:txBody>
      </p:sp>
      <p:sp>
        <p:nvSpPr>
          <p:cNvPr id="132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کامل قدرت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قاطع دلیل والے</a:t>
            </a:r>
            <a:endParaRPr lang="en-US" sz="4000" b="1">
              <a:solidFill>
                <a:srgbClr val="000066"/>
              </a:solidFill>
              <a:latin typeface="Alvi Nastaleeq" pitchFamily="2" charset="-78"/>
              <a:cs typeface="Alvi Nastaleeq" pitchFamily="2" charset="-78"/>
            </a:endParaRPr>
          </a:p>
        </p:txBody>
      </p:sp>
      <p:sp>
        <p:nvSpPr>
          <p:cNvPr id="132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कुदरते कामिला, ऐ साहिबे दलीले काते </a:t>
            </a:r>
            <a:endParaRPr lang="en-US" sz="2400" b="1">
              <a:solidFill>
                <a:srgbClr val="000066"/>
              </a:solidFill>
            </a:endParaRPr>
          </a:p>
        </p:txBody>
      </p:sp>
      <p:sp>
        <p:nvSpPr>
          <p:cNvPr id="132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21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210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(23) For Increase of Beneficence :</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الْكَرَامَةِ الظَّاهِرَةِ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الْعِزَّةِ الدَّائِمَةِ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the manifest miracle,</a:t>
            </a:r>
          </a:p>
          <a:p>
            <a:pPr marL="342900" indent="-342900" eaLnBrk="1" hangingPunct="1">
              <a:defRPr/>
            </a:pPr>
            <a:r>
              <a:rPr lang="en-US" b="1" kern="1200" dirty="0">
                <a:ea typeface="MS Mincho" pitchFamily="49" charset="-128"/>
              </a:rPr>
              <a:t>O Master of perpetual prestige,</a:t>
            </a:r>
          </a:p>
        </p:txBody>
      </p:sp>
      <p:sp>
        <p:nvSpPr>
          <p:cNvPr id="1331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dhal-karamatiz-zahirah ya dhal-i`iz-zatid-da-imah</a:t>
            </a:r>
          </a:p>
        </p:txBody>
      </p:sp>
      <p:sp>
        <p:nvSpPr>
          <p:cNvPr id="133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کھلی سخاوت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ہمیشہ کی عزت والے</a:t>
            </a:r>
            <a:endParaRPr lang="en-US" sz="4000" b="1">
              <a:solidFill>
                <a:srgbClr val="000066"/>
              </a:solidFill>
              <a:latin typeface="Alvi Nastaleeq" pitchFamily="2" charset="-78"/>
              <a:cs typeface="Alvi Nastaleeq" pitchFamily="2" charset="-78"/>
            </a:endParaRPr>
          </a:p>
        </p:txBody>
      </p:sp>
      <p:sp>
        <p:nvSpPr>
          <p:cNvPr id="133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करामते ज़ाहिरा ऐ हमेशा रखने वाले इज़्ज़त के </a:t>
            </a:r>
            <a:endParaRPr lang="en-US" sz="2400" b="1">
              <a:solidFill>
                <a:srgbClr val="000066"/>
              </a:solidFill>
            </a:endParaRPr>
          </a:p>
        </p:txBody>
      </p:sp>
      <p:sp>
        <p:nvSpPr>
          <p:cNvPr id="133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31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3129"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(23) For Increase of Beneficence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قَابِلَ </a:t>
            </a:r>
            <a:r>
              <a:rPr lang="ar-SA" sz="8800" kern="1200" dirty="0" err="1">
                <a:latin typeface="Attari_Quran" pitchFamily="2" charset="-78"/>
                <a:ea typeface="+mn-ea"/>
                <a:cs typeface="Attari_Quran" pitchFamily="2" charset="-78"/>
              </a:rPr>
              <a:t>التَّوْبَاتِ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سَامِعَ الأَصْوَاتِ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Acceptor of repentance, O Hearer of voices,</a:t>
            </a:r>
          </a:p>
        </p:txBody>
      </p:sp>
      <p:sp>
        <p:nvSpPr>
          <p:cNvPr id="143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qabilat-taw-bat ya samia'l-as-wat</a:t>
            </a:r>
          </a:p>
        </p:txBody>
      </p:sp>
      <p:sp>
        <p:nvSpPr>
          <p:cNvPr id="14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توبہ قبول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آوازوں کے سننے والے</a:t>
            </a:r>
            <a:endParaRPr lang="en-US" sz="4000" b="1">
              <a:solidFill>
                <a:srgbClr val="000066"/>
              </a:solidFill>
              <a:latin typeface="Alvi Nastaleeq" pitchFamily="2" charset="-78"/>
              <a:cs typeface="Alvi Nastaleeq" pitchFamily="2" charset="-78"/>
            </a:endParaRPr>
          </a:p>
        </p:txBody>
      </p:sp>
      <p:sp>
        <p:nvSpPr>
          <p:cNvPr id="14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तोबा क़बूल करने वआले ऐ आवाज़ों के सुनने वाले </a:t>
            </a:r>
            <a:endParaRPr lang="en-US" sz="2400" b="1">
              <a:solidFill>
                <a:srgbClr val="000066"/>
              </a:solidFill>
            </a:endParaRPr>
          </a:p>
        </p:txBody>
      </p:sp>
      <p:sp>
        <p:nvSpPr>
          <p:cNvPr id="14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3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345" name="Rectangle 11"/>
          <p:cNvSpPr>
            <a:spLocks noChangeArrowheads="1"/>
          </p:cNvSpPr>
          <p:nvPr/>
        </p:nvSpPr>
        <p:spPr bwMode="auto">
          <a:xfrm>
            <a:off x="3079750" y="0"/>
            <a:ext cx="30924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 For Victory &amp; Prosperity:</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الْقُوَّةِ الْمَتِينَةِ</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الْعَظَمَةِ الْمَنِيعَةِ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great strength,</a:t>
            </a:r>
          </a:p>
          <a:p>
            <a:pPr marL="342900" indent="-342900" eaLnBrk="1" hangingPunct="1">
              <a:defRPr/>
            </a:pPr>
            <a:r>
              <a:rPr lang="en-US" b="1" kern="1200" dirty="0">
                <a:ea typeface="MS Mincho" pitchFamily="49" charset="-128"/>
              </a:rPr>
              <a:t>O Master of unsurpassable glory</a:t>
            </a:r>
          </a:p>
        </p:txBody>
      </p:sp>
      <p:sp>
        <p:nvSpPr>
          <p:cNvPr id="1341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dhal-qu-watil-matinah ya dhal-a'zamatil-mani-ya'h</a:t>
            </a:r>
          </a:p>
        </p:txBody>
      </p:sp>
      <p:sp>
        <p:nvSpPr>
          <p:cNvPr id="134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مضبوط قوت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سب سے زیادہ عظمت والے</a:t>
            </a:r>
            <a:endParaRPr lang="en-US" sz="4000" b="1">
              <a:solidFill>
                <a:srgbClr val="000066"/>
              </a:solidFill>
              <a:latin typeface="Alvi Nastaleeq" pitchFamily="2" charset="-78"/>
              <a:cs typeface="Alvi Nastaleeq" pitchFamily="2" charset="-78"/>
            </a:endParaRPr>
          </a:p>
        </p:txBody>
      </p:sp>
      <p:sp>
        <p:nvSpPr>
          <p:cNvPr id="134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क़ुदरते इस्तवार ऐ साहिबे बुज़ुर्गी व बन्द मर्तबा।</a:t>
            </a:r>
            <a:endParaRPr lang="en-US" sz="2400" b="1">
              <a:solidFill>
                <a:srgbClr val="000066"/>
              </a:solidFill>
            </a:endParaRPr>
          </a:p>
        </p:txBody>
      </p:sp>
      <p:sp>
        <p:nvSpPr>
          <p:cNvPr id="134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41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4153"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(23) For Increase of Beneficence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351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351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35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35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51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بَدِيَعَ السَّمَاوَاتِ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جَاعِلَ الظُّلُمَاتِ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Originator of the heavens,</a:t>
            </a:r>
          </a:p>
          <a:p>
            <a:pPr marL="342900" indent="-342900" eaLnBrk="1" hangingPunct="1">
              <a:defRPr/>
            </a:pPr>
            <a:r>
              <a:rPr lang="en-US" b="1" kern="1200" dirty="0">
                <a:ea typeface="MS Mincho" pitchFamily="49" charset="-128"/>
              </a:rPr>
              <a:t>O Maker of darkness,</a:t>
            </a:r>
          </a:p>
        </p:txBody>
      </p:sp>
      <p:sp>
        <p:nvSpPr>
          <p:cNvPr id="136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badi-ya`as-samawat ya jai`ilaz-zulumat</a:t>
            </a:r>
          </a:p>
        </p:txBody>
      </p:sp>
      <p:sp>
        <p:nvSpPr>
          <p:cNvPr id="136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آسمانوں کے بنانے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تاریکیوں کو وجود میں لانے والے</a:t>
            </a:r>
            <a:endParaRPr lang="en-US" sz="4000" b="1">
              <a:solidFill>
                <a:srgbClr val="000066"/>
              </a:solidFill>
              <a:latin typeface="Alvi Nastaleeq" pitchFamily="2" charset="-78"/>
              <a:cs typeface="Alvi Nastaleeq" pitchFamily="2" charset="-78"/>
            </a:endParaRPr>
          </a:p>
        </p:txBody>
      </p:sp>
      <p:sp>
        <p:nvSpPr>
          <p:cNvPr id="136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आसमानों के ख़ल्क़ करने वाले ऐ तारीकियों के पैदा करने वाले </a:t>
            </a:r>
            <a:endParaRPr lang="en-US" sz="2400" b="1">
              <a:solidFill>
                <a:srgbClr val="000066"/>
              </a:solidFill>
            </a:endParaRPr>
          </a:p>
        </p:txBody>
      </p:sp>
      <p:sp>
        <p:nvSpPr>
          <p:cNvPr id="136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62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6201" name="Rectangle 11"/>
          <p:cNvSpPr>
            <a:spLocks noChangeArrowheads="1"/>
          </p:cNvSpPr>
          <p:nvPr/>
        </p:nvSpPr>
        <p:spPr bwMode="auto">
          <a:xfrm>
            <a:off x="2994025" y="0"/>
            <a:ext cx="3330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(24) For the Pleasure of Allāh :</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رَاحِمَ الْعَبَرَاتِ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مُقِيلَ الْعَثَرَاتِ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Merciful to those who weep,</a:t>
            </a:r>
          </a:p>
          <a:p>
            <a:pPr marL="342900" indent="-342900" eaLnBrk="1" hangingPunct="1">
              <a:defRPr/>
            </a:pPr>
            <a:r>
              <a:rPr lang="en-US" b="1" kern="1200" dirty="0">
                <a:ea typeface="MS Mincho" pitchFamily="49" charset="-128"/>
              </a:rPr>
              <a:t>O He Who oversees slips and errors,</a:t>
            </a:r>
          </a:p>
        </p:txBody>
      </p:sp>
      <p:sp>
        <p:nvSpPr>
          <p:cNvPr id="137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rahimal-a'baratya muqilal-a'tharat</a:t>
            </a:r>
          </a:p>
        </p:txBody>
      </p:sp>
      <p:sp>
        <p:nvSpPr>
          <p:cNvPr id="137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آنسوؤں پر رحم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لغزشوں کے معاف کرنے والے</a:t>
            </a:r>
            <a:endParaRPr lang="en-US" sz="4000" b="1">
              <a:solidFill>
                <a:srgbClr val="000066"/>
              </a:solidFill>
              <a:latin typeface="Alvi Nastaleeq" pitchFamily="2" charset="-78"/>
              <a:cs typeface="Alvi Nastaleeq" pitchFamily="2" charset="-78"/>
            </a:endParaRPr>
          </a:p>
        </p:txBody>
      </p:sp>
      <p:sp>
        <p:nvSpPr>
          <p:cNvPr id="137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गिरया व बुका पे रहम करने वाले ऐ लग़ज़िशों के दरगुज़र करने वाले </a:t>
            </a:r>
            <a:endParaRPr lang="en-US" sz="2400" b="1">
              <a:solidFill>
                <a:srgbClr val="000066"/>
              </a:solidFill>
            </a:endParaRPr>
          </a:p>
        </p:txBody>
      </p:sp>
      <p:sp>
        <p:nvSpPr>
          <p:cNvPr id="137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72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7225" name="Rectangle 11"/>
          <p:cNvSpPr>
            <a:spLocks noChangeArrowheads="1"/>
          </p:cNvSpPr>
          <p:nvPr/>
        </p:nvSpPr>
        <p:spPr bwMode="auto">
          <a:xfrm>
            <a:off x="2994025" y="0"/>
            <a:ext cx="3330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(24) For the Pleasure of Allāh :</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سَاتِرَ الْعَوْرَاتِ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مُحْيِي الأَمْوَاتِ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Concealer of defects,</a:t>
            </a:r>
          </a:p>
          <a:p>
            <a:pPr marL="342900" indent="-342900" eaLnBrk="1" hangingPunct="1">
              <a:defRPr/>
            </a:pPr>
            <a:r>
              <a:rPr lang="en-US" b="1" kern="1200" dirty="0">
                <a:ea typeface="MS Mincho" pitchFamily="49" charset="-128"/>
              </a:rPr>
              <a:t>O Reviver of the dead,</a:t>
            </a:r>
          </a:p>
        </p:txBody>
      </p:sp>
      <p:sp>
        <p:nvSpPr>
          <p:cNvPr id="138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satiral-a'w-rat ya muh-yi-yal-am-wat</a:t>
            </a:r>
          </a:p>
        </p:txBody>
      </p:sp>
      <p:sp>
        <p:nvSpPr>
          <p:cNvPr id="138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عیبوں کے چھپانے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مردوں کو زندہ کرنے والے</a:t>
            </a:r>
            <a:endParaRPr lang="en-US" sz="4000" b="1">
              <a:solidFill>
                <a:srgbClr val="000066"/>
              </a:solidFill>
              <a:latin typeface="Alvi Nastaleeq" pitchFamily="2" charset="-78"/>
              <a:cs typeface="Alvi Nastaleeq" pitchFamily="2" charset="-78"/>
            </a:endParaRPr>
          </a:p>
        </p:txBody>
      </p:sp>
      <p:sp>
        <p:nvSpPr>
          <p:cNvPr id="138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बन्दों के ऐब छुपाने वाले ऐ मुर्दों के ज़िंदा करने वाले </a:t>
            </a:r>
            <a:endParaRPr lang="en-US" sz="2400" b="1">
              <a:solidFill>
                <a:srgbClr val="000066"/>
              </a:solidFill>
            </a:endParaRPr>
          </a:p>
        </p:txBody>
      </p:sp>
      <p:sp>
        <p:nvSpPr>
          <p:cNvPr id="138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82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8249" name="Rectangle 11"/>
          <p:cNvSpPr>
            <a:spLocks noChangeArrowheads="1"/>
          </p:cNvSpPr>
          <p:nvPr/>
        </p:nvSpPr>
        <p:spPr bwMode="auto">
          <a:xfrm>
            <a:off x="2994025" y="0"/>
            <a:ext cx="3330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(24) For the Pleasure of Allāh :</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مُنْزِلَ الآيَاتِ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مُضَعِّفَ الْحَسَنَاتِ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Revealer of signs,</a:t>
            </a:r>
          </a:p>
          <a:p>
            <a:pPr marL="342900" indent="-342900" eaLnBrk="1" hangingPunct="1">
              <a:defRPr/>
            </a:pPr>
            <a:r>
              <a:rPr lang="en-US" b="1" kern="1200" dirty="0">
                <a:ea typeface="MS Mincho" pitchFamily="49" charset="-128"/>
              </a:rPr>
              <a:t>O Increaser of virtue,</a:t>
            </a:r>
          </a:p>
        </p:txBody>
      </p:sp>
      <p:sp>
        <p:nvSpPr>
          <p:cNvPr id="139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munzilal-a-yat ya muda`a-ifal-hasanat</a:t>
            </a:r>
          </a:p>
        </p:txBody>
      </p:sp>
      <p:sp>
        <p:nvSpPr>
          <p:cNvPr id="139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آیات کے نازل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نیکیوں کو دوچند کرنے والے</a:t>
            </a:r>
            <a:endParaRPr lang="en-US" sz="4000" b="1">
              <a:solidFill>
                <a:srgbClr val="000066"/>
              </a:solidFill>
              <a:latin typeface="Alvi Nastaleeq" pitchFamily="2" charset="-78"/>
              <a:cs typeface="Alvi Nastaleeq" pitchFamily="2" charset="-78"/>
            </a:endParaRPr>
          </a:p>
        </p:txBody>
      </p:sp>
      <p:sp>
        <p:nvSpPr>
          <p:cNvPr id="139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निशानयों को नाज़िल करने वाले ऐ नेकियों के ज़्यादा करने वाले </a:t>
            </a:r>
            <a:endParaRPr lang="en-US" sz="2400" b="1">
              <a:solidFill>
                <a:srgbClr val="000066"/>
              </a:solidFill>
            </a:endParaRPr>
          </a:p>
        </p:txBody>
      </p:sp>
      <p:sp>
        <p:nvSpPr>
          <p:cNvPr id="139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392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39273" name="Rectangle 11"/>
          <p:cNvSpPr>
            <a:spLocks noChangeArrowheads="1"/>
          </p:cNvSpPr>
          <p:nvPr/>
        </p:nvSpPr>
        <p:spPr bwMode="auto">
          <a:xfrm>
            <a:off x="2994025" y="0"/>
            <a:ext cx="3330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(24) For the Pleasure of Allāh :</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مَاحِي السَّيِّئَاتِ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شَدِيدَ النَّقِمَاتِ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Who rubs out vices,</a:t>
            </a:r>
          </a:p>
          <a:p>
            <a:pPr marL="342900" indent="-342900" eaLnBrk="1" hangingPunct="1">
              <a:defRPr/>
            </a:pPr>
            <a:r>
              <a:rPr lang="en-US" b="1" kern="1200" dirty="0">
                <a:ea typeface="MS Mincho" pitchFamily="49" charset="-128"/>
              </a:rPr>
              <a:t>O He Who calls to account.</a:t>
            </a:r>
          </a:p>
        </p:txBody>
      </p:sp>
      <p:sp>
        <p:nvSpPr>
          <p:cNvPr id="1402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mahi-yas-say-yi-at ya shadidan-naqimat</a:t>
            </a:r>
          </a:p>
        </p:txBody>
      </p:sp>
      <p:sp>
        <p:nvSpPr>
          <p:cNvPr id="140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گناہوں کے مٹانے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سخت بدلہ لینے والے</a:t>
            </a:r>
            <a:endParaRPr lang="en-US" sz="4000" b="1">
              <a:solidFill>
                <a:srgbClr val="000066"/>
              </a:solidFill>
              <a:latin typeface="Alvi Nastaleeq" pitchFamily="2" charset="-78"/>
              <a:cs typeface="Alvi Nastaleeq" pitchFamily="2" charset="-78"/>
            </a:endParaRPr>
          </a:p>
        </p:txBody>
      </p:sp>
      <p:sp>
        <p:nvSpPr>
          <p:cNvPr id="140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बदयों के मह्व करने वाले ऐ सख़्त मुआख़िज़ा करने वाले।</a:t>
            </a:r>
            <a:endParaRPr lang="en-US" sz="2400" b="1">
              <a:solidFill>
                <a:srgbClr val="000066"/>
              </a:solidFill>
            </a:endParaRPr>
          </a:p>
        </p:txBody>
      </p:sp>
      <p:sp>
        <p:nvSpPr>
          <p:cNvPr id="140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02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0297" name="Rectangle 11"/>
          <p:cNvSpPr>
            <a:spLocks noChangeArrowheads="1"/>
          </p:cNvSpPr>
          <p:nvPr/>
        </p:nvSpPr>
        <p:spPr bwMode="auto">
          <a:xfrm>
            <a:off x="2994025" y="0"/>
            <a:ext cx="3330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(24) For the Pleasure of Allāh :</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413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413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41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41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13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مُصَوِّرُ يَا مُقَدِّرُ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Fashioner, O </a:t>
            </a:r>
            <a:r>
              <a:rPr lang="en-US" b="1" kern="1200" dirty="0" err="1">
                <a:ea typeface="MS Mincho" pitchFamily="49" charset="-128"/>
              </a:rPr>
              <a:t>Preordainer</a:t>
            </a:r>
            <a:r>
              <a:rPr lang="en-US" b="1" kern="1200" dirty="0">
                <a:ea typeface="MS Mincho" pitchFamily="49" charset="-128"/>
              </a:rPr>
              <a:t>,</a:t>
            </a:r>
          </a:p>
        </p:txBody>
      </p:sp>
      <p:sp>
        <p:nvSpPr>
          <p:cNvPr id="1423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musaw-wiru ya muqad-dir</a:t>
            </a:r>
          </a:p>
        </p:txBody>
      </p:sp>
      <p:sp>
        <p:nvSpPr>
          <p:cNvPr id="142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تیرے ہی نام کے واسطے سے سوال کرتا ہوں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صورت ساز، اے تقدیر بنانے والے</a:t>
            </a:r>
            <a:endParaRPr lang="en-US" sz="4000" b="1">
              <a:solidFill>
                <a:srgbClr val="000066"/>
              </a:solidFill>
              <a:latin typeface="Alvi Nastaleeq" pitchFamily="2" charset="-78"/>
              <a:cs typeface="Alvi Nastaleeq" pitchFamily="2" charset="-78"/>
            </a:endParaRPr>
          </a:p>
        </p:txBody>
      </p:sp>
      <p:sp>
        <p:nvSpPr>
          <p:cNvPr id="142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ख़ुदावन्दा व तहक़ीक़ कि सवाल करता हूं मैं तुझसे तेरी ही नाम के वास्ते से ऐ मुसव्विर ऐ तक़दीर बनाने वाले </a:t>
            </a:r>
            <a:endParaRPr lang="en-US" sz="2400" b="1">
              <a:solidFill>
                <a:srgbClr val="000066"/>
              </a:solidFill>
            </a:endParaRPr>
          </a:p>
        </p:txBody>
      </p:sp>
      <p:sp>
        <p:nvSpPr>
          <p:cNvPr id="142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23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2345" name="Rectangle 11"/>
          <p:cNvSpPr>
            <a:spLocks noChangeArrowheads="1"/>
          </p:cNvSpPr>
          <p:nvPr/>
        </p:nvSpPr>
        <p:spPr bwMode="auto">
          <a:xfrm>
            <a:off x="2171700" y="0"/>
            <a:ext cx="5480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(25) For Removal of Misfortune and for Gaining Good Fortune:</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مُدَبِّرُ يَا مُطَهِّرُ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مُنَوِّرُ يَا مُيَسِّرُ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Planner, O Purifier,</a:t>
            </a:r>
          </a:p>
          <a:p>
            <a:pPr marL="342900" indent="-342900" eaLnBrk="1" hangingPunct="1">
              <a:defRPr/>
            </a:pPr>
            <a:r>
              <a:rPr lang="en-US" b="1" kern="1200" dirty="0">
                <a:ea typeface="MS Mincho" pitchFamily="49" charset="-128"/>
              </a:rPr>
              <a:t>O Illuminator, O Facilitator,</a:t>
            </a:r>
          </a:p>
        </p:txBody>
      </p:sp>
      <p:sp>
        <p:nvSpPr>
          <p:cNvPr id="1433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mudab-biru ya mutah-hir ya munaw-wiru ya muyas-sir</a:t>
            </a:r>
          </a:p>
        </p:txBody>
      </p:sp>
      <p:sp>
        <p:nvSpPr>
          <p:cNvPr id="143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تدبیر کرنے والے ،اے پاک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روشن کرنے والے ،اے آسان کرنے والے</a:t>
            </a:r>
            <a:endParaRPr lang="en-US" sz="4000" b="1">
              <a:solidFill>
                <a:srgbClr val="000066"/>
              </a:solidFill>
              <a:latin typeface="Alvi Nastaleeq" pitchFamily="2" charset="-78"/>
              <a:cs typeface="Alvi Nastaleeq" pitchFamily="2" charset="-78"/>
            </a:endParaRPr>
          </a:p>
        </p:txBody>
      </p:sp>
      <p:sp>
        <p:nvSpPr>
          <p:cNvPr id="143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मुदब्बिर ऐ पाकीज़ा करने वाले ऐ रौशन करने वाले ऐ आसान करने वाले </a:t>
            </a:r>
            <a:endParaRPr lang="en-US" sz="2400" b="1">
              <a:solidFill>
                <a:srgbClr val="000066"/>
              </a:solidFill>
            </a:endParaRPr>
          </a:p>
        </p:txBody>
      </p:sp>
      <p:sp>
        <p:nvSpPr>
          <p:cNvPr id="143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33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3369" name="Rectangle 11"/>
          <p:cNvSpPr>
            <a:spLocks noChangeArrowheads="1"/>
          </p:cNvSpPr>
          <p:nvPr/>
        </p:nvSpPr>
        <p:spPr bwMode="auto">
          <a:xfrm>
            <a:off x="2171700" y="0"/>
            <a:ext cx="5480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(25) For Removal of Misfortune and for Gaining Good Fortune: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عَالِمَ </a:t>
            </a:r>
            <a:r>
              <a:rPr lang="ar-SA" sz="8800" kern="1200" dirty="0" err="1">
                <a:latin typeface="Attari_Quran" pitchFamily="2" charset="-78"/>
                <a:ea typeface="+mn-ea"/>
                <a:cs typeface="Attari_Quran" pitchFamily="2" charset="-78"/>
              </a:rPr>
              <a:t>الْخَفِيَّاتِيَا</a:t>
            </a:r>
            <a:r>
              <a:rPr lang="ar-SA" sz="8800" kern="1200" dirty="0">
                <a:latin typeface="Attari_Quran" pitchFamily="2" charset="-78"/>
                <a:ea typeface="+mn-ea"/>
                <a:cs typeface="Attari_Quran" pitchFamily="2" charset="-78"/>
              </a:rPr>
              <a:t> دَافِعَ </a:t>
            </a:r>
            <a:r>
              <a:rPr lang="ar-SA" sz="8800" kern="1200" dirty="0" err="1">
                <a:latin typeface="Attari_Quran" pitchFamily="2" charset="-78"/>
                <a:ea typeface="+mn-ea"/>
                <a:cs typeface="Attari_Quran" pitchFamily="2" charset="-78"/>
              </a:rPr>
              <a:t>الْبَلِيَّاتِ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Knower of attributes, O </a:t>
            </a:r>
            <a:r>
              <a:rPr lang="en-US" b="1" kern="1200" dirty="0" err="1">
                <a:ea typeface="MS Mincho" pitchFamily="49" charset="-128"/>
              </a:rPr>
              <a:t>Repeller</a:t>
            </a:r>
            <a:r>
              <a:rPr lang="en-US" b="1" kern="1200" dirty="0">
                <a:ea typeface="MS Mincho" pitchFamily="49" charset="-128"/>
              </a:rPr>
              <a:t> of calamities.</a:t>
            </a:r>
          </a:p>
        </p:txBody>
      </p:sp>
      <p:sp>
        <p:nvSpPr>
          <p:cNvPr id="15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`aalimal-khafi-yat ya dafia'l-bali-yat</a:t>
            </a:r>
          </a:p>
        </p:txBody>
      </p:sp>
      <p:sp>
        <p:nvSpPr>
          <p:cNvPr id="15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چھپی چیزوں کے جاننے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بلائیں دور کرنے والے</a:t>
            </a:r>
            <a:endParaRPr lang="en-US" sz="4000" b="1">
              <a:solidFill>
                <a:srgbClr val="000066"/>
              </a:solidFill>
              <a:latin typeface="Alvi Nastaleeq" pitchFamily="2" charset="-78"/>
              <a:cs typeface="Alvi Nastaleeq" pitchFamily="2" charset="-78"/>
            </a:endParaRPr>
          </a:p>
        </p:txBody>
      </p:sp>
      <p:sp>
        <p:nvSpPr>
          <p:cNvPr id="15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पोशीदा बातों के जानने वाले ऐ बलाओं के दफ़ा करने वाले।</a:t>
            </a:r>
            <a:endParaRPr lang="en-US" sz="2400" b="1">
              <a:solidFill>
                <a:srgbClr val="000066"/>
              </a:solidFill>
            </a:endParaRPr>
          </a:p>
        </p:txBody>
      </p:sp>
      <p:sp>
        <p:nvSpPr>
          <p:cNvPr id="15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3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369" name="Rectangle 11"/>
          <p:cNvSpPr>
            <a:spLocks noChangeArrowheads="1"/>
          </p:cNvSpPr>
          <p:nvPr/>
        </p:nvSpPr>
        <p:spPr bwMode="auto">
          <a:xfrm>
            <a:off x="3079750" y="0"/>
            <a:ext cx="30924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 For Victory &amp; Prosperity:</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مُبَشِّرُ يَا مُنْذِرُ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مُقَدِّمُ يَا مُؤَخِّرُ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Giver of glad tidings, O Warner,</a:t>
            </a:r>
          </a:p>
          <a:p>
            <a:pPr marL="342900" indent="-342900" eaLnBrk="1" hangingPunct="1">
              <a:defRPr/>
            </a:pPr>
            <a:r>
              <a:rPr lang="en-US" b="1" kern="1200" dirty="0">
                <a:ea typeface="MS Mincho" pitchFamily="49" charset="-128"/>
              </a:rPr>
              <a:t>O Giver of precedence, O </a:t>
            </a:r>
            <a:r>
              <a:rPr lang="en-US" b="1" kern="1200" dirty="0" err="1">
                <a:ea typeface="MS Mincho" pitchFamily="49" charset="-128"/>
              </a:rPr>
              <a:t>Postponer</a:t>
            </a:r>
            <a:r>
              <a:rPr lang="en-US" b="1" kern="1200" dirty="0">
                <a:ea typeface="MS Mincho" pitchFamily="49" charset="-128"/>
              </a:rPr>
              <a:t>.</a:t>
            </a:r>
          </a:p>
        </p:txBody>
      </p:sp>
      <p:sp>
        <p:nvSpPr>
          <p:cNvPr id="1443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mubash-shiru ya mundhir ya muqad-dimu ya muakh-hir</a:t>
            </a:r>
          </a:p>
        </p:txBody>
      </p:sp>
      <p:sp>
        <p:nvSpPr>
          <p:cNvPr id="144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بشارت دینے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سب سے پہلے ،اے سب سے آخری</a:t>
            </a:r>
            <a:endParaRPr lang="en-US" sz="4000" b="1">
              <a:solidFill>
                <a:srgbClr val="000066"/>
              </a:solidFill>
              <a:latin typeface="Alvi Nastaleeq" pitchFamily="2" charset="-78"/>
              <a:cs typeface="Alvi Nastaleeq" pitchFamily="2" charset="-78"/>
            </a:endParaRPr>
          </a:p>
        </p:txBody>
      </p:sp>
      <p:sp>
        <p:nvSpPr>
          <p:cNvPr id="144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बशारत देने वआले ऐ डराने वाले ऐ मुक़द्दम करने वाले ऐ मुअख़्ख़र करने वाले।</a:t>
            </a:r>
            <a:endParaRPr lang="en-US" sz="2400" b="1">
              <a:solidFill>
                <a:srgbClr val="000066"/>
              </a:solidFill>
            </a:endParaRPr>
          </a:p>
        </p:txBody>
      </p:sp>
      <p:sp>
        <p:nvSpPr>
          <p:cNvPr id="144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43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4393" name="Rectangle 11"/>
          <p:cNvSpPr>
            <a:spLocks noChangeArrowheads="1"/>
          </p:cNvSpPr>
          <p:nvPr/>
        </p:nvSpPr>
        <p:spPr bwMode="auto">
          <a:xfrm>
            <a:off x="2171700" y="0"/>
            <a:ext cx="5480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(25) For Removal of Misfortune and for Gaining Good Fortune:</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454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4541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45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45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54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الْبَيْتِ الْحَرَامِ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الشَّهْرِ الْحَرَامِ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Sanctuary,</a:t>
            </a:r>
          </a:p>
          <a:p>
            <a:pPr marL="342900" indent="-342900" eaLnBrk="1" hangingPunct="1">
              <a:defRPr/>
            </a:pPr>
            <a:r>
              <a:rPr lang="en-US" b="1" kern="1200" dirty="0">
                <a:ea typeface="MS Mincho" pitchFamily="49" charset="-128"/>
              </a:rPr>
              <a:t>O Lord of the holy month,</a:t>
            </a:r>
          </a:p>
        </p:txBody>
      </p:sp>
      <p:sp>
        <p:nvSpPr>
          <p:cNvPr id="1464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rab-bal-baytil-haram ya rab-bash-shah-ril-haram</a:t>
            </a:r>
          </a:p>
        </p:txBody>
      </p:sp>
      <p:sp>
        <p:nvSpPr>
          <p:cNvPr id="146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مقدس گھر کے رب</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مقدس مہینے کے رب</a:t>
            </a:r>
            <a:endParaRPr lang="en-US" sz="4000" b="1">
              <a:solidFill>
                <a:srgbClr val="000066"/>
              </a:solidFill>
              <a:latin typeface="Alvi Nastaleeq" pitchFamily="2" charset="-78"/>
              <a:cs typeface="Alvi Nastaleeq" pitchFamily="2" charset="-78"/>
            </a:endParaRPr>
          </a:p>
        </p:txBody>
      </p:sp>
      <p:sp>
        <p:nvSpPr>
          <p:cNvPr id="146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बैतुल हराम के परवरदिगार ऐ माहे हराम के परवरदिगार </a:t>
            </a:r>
            <a:endParaRPr lang="en-US" sz="2400" b="1">
              <a:solidFill>
                <a:srgbClr val="000066"/>
              </a:solidFill>
            </a:endParaRPr>
          </a:p>
        </p:txBody>
      </p:sp>
      <p:sp>
        <p:nvSpPr>
          <p:cNvPr id="146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64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6441" name="Rectangle 11"/>
          <p:cNvSpPr>
            <a:spLocks noChangeArrowheads="1"/>
          </p:cNvSpPr>
          <p:nvPr/>
        </p:nvSpPr>
        <p:spPr bwMode="auto">
          <a:xfrm>
            <a:off x="3357563" y="0"/>
            <a:ext cx="25860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(26) For Cure of Fever :</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الْبَلَدِ الْحَرَامِ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الرُّكْنِ وَالْمَقَامِ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Holy City,</a:t>
            </a:r>
          </a:p>
          <a:p>
            <a:pPr marL="342900" indent="-342900" eaLnBrk="1" hangingPunct="1">
              <a:defRPr/>
            </a:pPr>
            <a:r>
              <a:rPr lang="en-US" b="1" kern="1200" dirty="0">
                <a:ea typeface="MS Mincho" pitchFamily="49" charset="-128"/>
              </a:rPr>
              <a:t>O Lord of the </a:t>
            </a:r>
            <a:r>
              <a:rPr lang="en-US" b="1" i="1" kern="1200" dirty="0" err="1">
                <a:ea typeface="MS Mincho" pitchFamily="49" charset="-128"/>
              </a:rPr>
              <a:t>Rukn</a:t>
            </a:r>
            <a:r>
              <a:rPr lang="en-US" b="1" kern="1200" dirty="0">
                <a:ea typeface="MS Mincho" pitchFamily="49" charset="-128"/>
              </a:rPr>
              <a:t> and the </a:t>
            </a:r>
            <a:r>
              <a:rPr lang="en-US" b="1" i="1" kern="1200" dirty="0" err="1">
                <a:ea typeface="MS Mincho" pitchFamily="49" charset="-128"/>
              </a:rPr>
              <a:t>Maqam</a:t>
            </a:r>
            <a:r>
              <a:rPr lang="en-US" b="1" kern="1200" dirty="0">
                <a:ea typeface="MS Mincho" pitchFamily="49" charset="-128"/>
              </a:rPr>
              <a:t>,</a:t>
            </a:r>
          </a:p>
        </p:txBody>
      </p:sp>
      <p:sp>
        <p:nvSpPr>
          <p:cNvPr id="1474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rab-bal-baladil-haram ya rab-bar-ruk-ni wal-maqam</a:t>
            </a:r>
          </a:p>
        </p:txBody>
      </p:sp>
      <p:sp>
        <p:nvSpPr>
          <p:cNvPr id="147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مقدس شہر کے رب</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رکن و مقام کے رب</a:t>
            </a:r>
            <a:endParaRPr lang="en-US" sz="4000" b="1">
              <a:solidFill>
                <a:srgbClr val="000066"/>
              </a:solidFill>
              <a:latin typeface="Alvi Nastaleeq" pitchFamily="2" charset="-78"/>
              <a:cs typeface="Alvi Nastaleeq" pitchFamily="2" charset="-78"/>
            </a:endParaRPr>
          </a:p>
        </p:txBody>
      </p:sp>
      <p:sp>
        <p:nvSpPr>
          <p:cNvPr id="147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शहरे हराम के परवरदिगार ऐ रुकन और म़काम के मालिक </a:t>
            </a:r>
            <a:endParaRPr lang="en-US" sz="2400" b="1">
              <a:solidFill>
                <a:srgbClr val="000066"/>
              </a:solidFill>
            </a:endParaRPr>
          </a:p>
        </p:txBody>
      </p:sp>
      <p:sp>
        <p:nvSpPr>
          <p:cNvPr id="147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74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7465" name="Rectangle 11"/>
          <p:cNvSpPr>
            <a:spLocks noChangeArrowheads="1"/>
          </p:cNvSpPr>
          <p:nvPr/>
        </p:nvSpPr>
        <p:spPr bwMode="auto">
          <a:xfrm>
            <a:off x="3357563" y="0"/>
            <a:ext cx="25860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(26) For Cure of Fever :</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الْمَشْعَرِ الْحَرَامِ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الْمَسْجِدِ الْحَرَامِ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a:t>
            </a:r>
            <a:r>
              <a:rPr lang="en-US" b="1" i="1" kern="1200" dirty="0" err="1">
                <a:ea typeface="MS Mincho" pitchFamily="49" charset="-128"/>
              </a:rPr>
              <a:t>Mashair</a:t>
            </a:r>
            <a:r>
              <a:rPr lang="en-US" b="1" kern="1200" dirty="0">
                <a:ea typeface="MS Mincho" pitchFamily="49" charset="-128"/>
              </a:rPr>
              <a:t> of Mecca,</a:t>
            </a:r>
          </a:p>
          <a:p>
            <a:pPr marL="342900" indent="-342900" eaLnBrk="1" hangingPunct="1">
              <a:defRPr/>
            </a:pPr>
            <a:r>
              <a:rPr lang="en-US" b="1" kern="1200" dirty="0">
                <a:ea typeface="MS Mincho" pitchFamily="49" charset="-128"/>
              </a:rPr>
              <a:t>O Lord of the Holy Mosque in Mecca,</a:t>
            </a:r>
          </a:p>
        </p:txBody>
      </p:sp>
      <p:sp>
        <p:nvSpPr>
          <p:cNvPr id="1484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rab-bal-mash-a'ril-harami ya rab-bal-mas-jidil-haram</a:t>
            </a:r>
          </a:p>
        </p:txBody>
      </p:sp>
      <p:sp>
        <p:nvSpPr>
          <p:cNvPr id="148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معشر الحرام کے رب</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مسجد الحرام کے رب</a:t>
            </a:r>
            <a:endParaRPr lang="en-US" sz="4000" b="1">
              <a:solidFill>
                <a:srgbClr val="000066"/>
              </a:solidFill>
              <a:latin typeface="Alvi Nastaleeq" pitchFamily="2" charset="-78"/>
              <a:cs typeface="Alvi Nastaleeq" pitchFamily="2" charset="-78"/>
            </a:endParaRPr>
          </a:p>
        </p:txBody>
      </p:sp>
      <p:sp>
        <p:nvSpPr>
          <p:cNvPr id="148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मश्अरुल हराम के मालिक ऐ मस्जिदुल हराम के मालिक</a:t>
            </a:r>
            <a:endParaRPr lang="en-US" sz="2400" b="1">
              <a:solidFill>
                <a:srgbClr val="000066"/>
              </a:solidFill>
            </a:endParaRPr>
          </a:p>
        </p:txBody>
      </p:sp>
      <p:sp>
        <p:nvSpPr>
          <p:cNvPr id="148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84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8489" name="Rectangle 11"/>
          <p:cNvSpPr>
            <a:spLocks noChangeArrowheads="1"/>
          </p:cNvSpPr>
          <p:nvPr/>
        </p:nvSpPr>
        <p:spPr bwMode="auto">
          <a:xfrm>
            <a:off x="3357563" y="0"/>
            <a:ext cx="25860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(26) For Cure of Fever :</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الْحِلِّ وَالْحَرَامِ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النُّورِ وَالظَّلاَمِ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what is lawful and what is proscribed,</a:t>
            </a:r>
          </a:p>
          <a:p>
            <a:pPr marL="342900" indent="-342900" eaLnBrk="1" hangingPunct="1">
              <a:defRPr/>
            </a:pPr>
            <a:r>
              <a:rPr lang="en-US" b="1" kern="1200" dirty="0">
                <a:ea typeface="MS Mincho" pitchFamily="49" charset="-128"/>
              </a:rPr>
              <a:t>O Lord of light and darkness,</a:t>
            </a:r>
          </a:p>
        </p:txBody>
      </p:sp>
      <p:sp>
        <p:nvSpPr>
          <p:cNvPr id="1495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rab-bal-hil-li wal-haram ya rab-ban-nuri waz-zalam</a:t>
            </a:r>
          </a:p>
        </p:txBody>
      </p:sp>
      <p:sp>
        <p:nvSpPr>
          <p:cNvPr id="149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حلال و حرام کے رباے روشنی و تاریکی کے رب</a:t>
            </a:r>
            <a:endParaRPr lang="en-US" sz="4000" b="1">
              <a:solidFill>
                <a:srgbClr val="000066"/>
              </a:solidFill>
              <a:latin typeface="Alvi Nastaleeq" pitchFamily="2" charset="-78"/>
              <a:cs typeface="Alvi Nastaleeq" pitchFamily="2" charset="-78"/>
            </a:endParaRPr>
          </a:p>
        </p:txBody>
      </p:sp>
      <p:sp>
        <p:nvSpPr>
          <p:cNvPr id="149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मक़ामे हिल व हराम के परवरदिगार</a:t>
            </a:r>
            <a:r>
              <a:rPr lang="en-US" sz="2400" b="1">
                <a:solidFill>
                  <a:srgbClr val="000066"/>
                </a:solidFill>
              </a:rPr>
              <a:t> </a:t>
            </a:r>
            <a:r>
              <a:rPr lang="hi-IN" sz="2400" b="1">
                <a:solidFill>
                  <a:srgbClr val="000066"/>
                </a:solidFill>
              </a:rPr>
              <a:t>ऐ रौशनी और तारीकी के मालिक </a:t>
            </a:r>
            <a:endParaRPr lang="en-US" sz="2400" b="1">
              <a:solidFill>
                <a:srgbClr val="000066"/>
              </a:solidFill>
            </a:endParaRP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495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49513" name="Rectangle 11"/>
          <p:cNvSpPr>
            <a:spLocks noChangeArrowheads="1"/>
          </p:cNvSpPr>
          <p:nvPr/>
        </p:nvSpPr>
        <p:spPr bwMode="auto">
          <a:xfrm>
            <a:off x="3357563" y="0"/>
            <a:ext cx="25860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(26) For Cure of Fever :</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التَّحِيَّةِ وَالسَّلاَمِ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الْقُدْرَةِ فِي الأَنَامِ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salutation and peace,</a:t>
            </a:r>
          </a:p>
          <a:p>
            <a:pPr marL="342900" indent="-342900" eaLnBrk="1" hangingPunct="1">
              <a:defRPr/>
            </a:pPr>
            <a:r>
              <a:rPr lang="en-US" b="1" kern="1200" dirty="0">
                <a:ea typeface="MS Mincho" pitchFamily="49" charset="-128"/>
              </a:rPr>
              <a:t>O Lord of strength among creatures.</a:t>
            </a:r>
          </a:p>
        </p:txBody>
      </p:sp>
      <p:sp>
        <p:nvSpPr>
          <p:cNvPr id="1505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rab-bat-tahi-yati was-salam ya rab-bal-qud-rati fil-anam</a:t>
            </a:r>
          </a:p>
        </p:txBody>
      </p:sp>
      <p:sp>
        <p:nvSpPr>
          <p:cNvPr id="150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درود و سلام کے رب</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لوگوں میں زیادہ توانائی پیدا کرنے والے</a:t>
            </a:r>
            <a:endParaRPr lang="en-US" sz="4000" b="1">
              <a:solidFill>
                <a:srgbClr val="000066"/>
              </a:solidFill>
              <a:latin typeface="Alvi Nastaleeq" pitchFamily="2" charset="-78"/>
              <a:cs typeface="Alvi Nastaleeq" pitchFamily="2" charset="-78"/>
            </a:endParaRPr>
          </a:p>
        </p:txBody>
      </p:sp>
      <p:sp>
        <p:nvSpPr>
          <p:cNvPr id="150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तहय्यत और सलाम के परवरदिगार ऐ ख़ल्क़ में क़ुदरत व क़ूवत के परवरदिगार।</a:t>
            </a:r>
            <a:endParaRPr lang="en-US" sz="2400" b="1">
              <a:solidFill>
                <a:srgbClr val="000066"/>
              </a:solidFill>
            </a:endParaRPr>
          </a:p>
        </p:txBody>
      </p:sp>
      <p:sp>
        <p:nvSpPr>
          <p:cNvPr id="150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05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0537" name="Rectangle 11"/>
          <p:cNvSpPr>
            <a:spLocks noChangeArrowheads="1"/>
          </p:cNvSpPr>
          <p:nvPr/>
        </p:nvSpPr>
        <p:spPr bwMode="auto">
          <a:xfrm>
            <a:off x="3357563" y="0"/>
            <a:ext cx="25860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(26) For Cure of Fever :</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515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5155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51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51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15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أَحْكَمَ الْحَاكِمِينَ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أَعْدَلَ الْعَادِلِينَ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Highest of all authorities,</a:t>
            </a:r>
          </a:p>
          <a:p>
            <a:pPr marL="342900" indent="-342900" eaLnBrk="1" hangingPunct="1">
              <a:defRPr/>
            </a:pPr>
            <a:r>
              <a:rPr lang="en-US" b="1" kern="1200" dirty="0">
                <a:ea typeface="MS Mincho" pitchFamily="49" charset="-128"/>
              </a:rPr>
              <a:t>O Most Just of all the just,</a:t>
            </a:r>
          </a:p>
        </p:txBody>
      </p:sp>
      <p:sp>
        <p:nvSpPr>
          <p:cNvPr id="1525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ah-kamal-hakimin ya a`a-dalal-a'adilin</a:t>
            </a:r>
          </a:p>
        </p:txBody>
      </p:sp>
      <p:sp>
        <p:nvSpPr>
          <p:cNvPr id="152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حاکموں میں بڑے حاکم</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عادلوں میں زیادہ عادل</a:t>
            </a:r>
            <a:endParaRPr lang="en-US" sz="4000" b="1">
              <a:solidFill>
                <a:srgbClr val="000066"/>
              </a:solidFill>
              <a:latin typeface="Alvi Nastaleeq" pitchFamily="2" charset="-78"/>
              <a:cs typeface="Alvi Nastaleeq" pitchFamily="2" charset="-78"/>
            </a:endParaRPr>
          </a:p>
        </p:txBody>
      </p:sp>
      <p:sp>
        <p:nvSpPr>
          <p:cNvPr id="152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हाकिमों के मालिक ऐ इंसाफ़ करने वाले के मुंसिफ़ तर </a:t>
            </a:r>
            <a:endParaRPr lang="en-US" sz="2400" b="1">
              <a:solidFill>
                <a:srgbClr val="000066"/>
              </a:solidFill>
            </a:endParaRPr>
          </a:p>
        </p:txBody>
      </p:sp>
      <p:sp>
        <p:nvSpPr>
          <p:cNvPr id="152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25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2585" name="Rectangle 11"/>
          <p:cNvSpPr>
            <a:spLocks noChangeArrowheads="1"/>
          </p:cNvSpPr>
          <p:nvPr/>
        </p:nvSpPr>
        <p:spPr bwMode="auto">
          <a:xfrm>
            <a:off x="2590800" y="0"/>
            <a:ext cx="42608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(27) For Fear from Rulers and Officers :</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أَصْدَقَ الصَّادِقِينَ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أَطْهَرَ الطَّاهِرِينَ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Trustworthy of all the trustworthy,</a:t>
            </a:r>
          </a:p>
          <a:p>
            <a:pPr marL="342900" indent="-342900" eaLnBrk="1" hangingPunct="1">
              <a:defRPr/>
            </a:pPr>
            <a:r>
              <a:rPr lang="en-US" b="1" kern="1200" dirty="0">
                <a:ea typeface="MS Mincho" pitchFamily="49" charset="-128"/>
              </a:rPr>
              <a:t>O Purest of the pure,</a:t>
            </a:r>
          </a:p>
        </p:txBody>
      </p:sp>
      <p:sp>
        <p:nvSpPr>
          <p:cNvPr id="153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as-daqas-sadiqin ya at-harat-tahirin</a:t>
            </a:r>
          </a:p>
        </p:txBody>
      </p:sp>
      <p:sp>
        <p:nvSpPr>
          <p:cNvPr id="153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سچوں میں زیادہ سچے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پاکوں میں پاک تر</a:t>
            </a:r>
            <a:endParaRPr lang="en-US" sz="4000" b="1">
              <a:solidFill>
                <a:srgbClr val="000066"/>
              </a:solidFill>
              <a:latin typeface="Alvi Nastaleeq" pitchFamily="2" charset="-78"/>
              <a:cs typeface="Alvi Nastaleeq" pitchFamily="2" charset="-78"/>
            </a:endParaRPr>
          </a:p>
        </p:txBody>
      </p:sp>
      <p:sp>
        <p:nvSpPr>
          <p:cNvPr id="153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सच्चों के रास्तगो तर ऐ पाकों के पाक तर ऐ ख़ल्क करने वालों के बेहतरीन </a:t>
            </a:r>
            <a:endParaRPr lang="en-US" sz="2400" b="1">
              <a:solidFill>
                <a:srgbClr val="000066"/>
              </a:solidFill>
            </a:endParaRPr>
          </a:p>
        </p:txBody>
      </p:sp>
      <p:sp>
        <p:nvSpPr>
          <p:cNvPr id="153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36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3609" name="Rectangle 11"/>
          <p:cNvSpPr>
            <a:spLocks noChangeArrowheads="1"/>
          </p:cNvSpPr>
          <p:nvPr/>
        </p:nvSpPr>
        <p:spPr bwMode="auto">
          <a:xfrm>
            <a:off x="2590800" y="0"/>
            <a:ext cx="42608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(27) For Fear from Rulers and Officers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63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638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6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6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3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أَحْسَنَ الْخَاِلقِينَ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أَسْرَعَ الْحَاسِبِينَ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creators,</a:t>
            </a:r>
          </a:p>
          <a:p>
            <a:pPr marL="342900" indent="-342900" eaLnBrk="1" hangingPunct="1">
              <a:defRPr/>
            </a:pPr>
            <a:r>
              <a:rPr lang="en-US" b="1" kern="1200" dirty="0">
                <a:ea typeface="MS Mincho" pitchFamily="49" charset="-128"/>
              </a:rPr>
              <a:t>O Quickest Reckoner,</a:t>
            </a:r>
          </a:p>
        </p:txBody>
      </p:sp>
      <p:sp>
        <p:nvSpPr>
          <p:cNvPr id="154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ah-sanal-khaliqin ya as-ra`al-hasibin</a:t>
            </a:r>
          </a:p>
        </p:txBody>
      </p:sp>
      <p:sp>
        <p:nvSpPr>
          <p:cNvPr id="154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خالقوں میں بہترین خالق</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حساب کرنے والوں میں زیادہ تیز</a:t>
            </a:r>
            <a:endParaRPr lang="en-US" sz="4000" b="1">
              <a:solidFill>
                <a:srgbClr val="000066"/>
              </a:solidFill>
              <a:latin typeface="Alvi Nastaleeq" pitchFamily="2" charset="-78"/>
              <a:cs typeface="Alvi Nastaleeq" pitchFamily="2" charset="-78"/>
            </a:endParaRPr>
          </a:p>
        </p:txBody>
      </p:sp>
      <p:sp>
        <p:nvSpPr>
          <p:cNvPr id="154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हिसाब करने वालों के जल्द हिसाब करने वाले</a:t>
            </a:r>
            <a:endParaRPr lang="en-US" sz="2400" b="1">
              <a:solidFill>
                <a:srgbClr val="000066"/>
              </a:solidFill>
            </a:endParaRPr>
          </a:p>
        </p:txBody>
      </p:sp>
      <p:sp>
        <p:nvSpPr>
          <p:cNvPr id="154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46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4633" name="Rectangle 11"/>
          <p:cNvSpPr>
            <a:spLocks noChangeArrowheads="1"/>
          </p:cNvSpPr>
          <p:nvPr/>
        </p:nvSpPr>
        <p:spPr bwMode="auto">
          <a:xfrm>
            <a:off x="2590800" y="0"/>
            <a:ext cx="42608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(27) For Fear from Rulers and Officers :</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أَسْمَعَ السَّامِعِينَ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أَبْصَرَ النَّاظِرِينَ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listeners,</a:t>
            </a:r>
          </a:p>
          <a:p>
            <a:pPr marL="342900" indent="-342900" eaLnBrk="1" hangingPunct="1">
              <a:defRPr/>
            </a:pPr>
            <a:r>
              <a:rPr lang="en-US" b="1" kern="1200" dirty="0">
                <a:ea typeface="MS Mincho" pitchFamily="49" charset="-128"/>
              </a:rPr>
              <a:t>O Most vigilant of invigilators,</a:t>
            </a:r>
          </a:p>
        </p:txBody>
      </p:sp>
      <p:sp>
        <p:nvSpPr>
          <p:cNvPr id="155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as-ma`as-samie'en ya ab-saran-nazirin</a:t>
            </a:r>
          </a:p>
        </p:txBody>
      </p:sp>
      <p:sp>
        <p:nvSpPr>
          <p:cNvPr id="155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سننے والوں میں زیادہ سننے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دیکھنے والوں میں زیادہ دیکھنے والے</a:t>
            </a:r>
            <a:endParaRPr lang="en-US" sz="4000" b="1">
              <a:solidFill>
                <a:srgbClr val="000066"/>
              </a:solidFill>
              <a:latin typeface="Alvi Nastaleeq" pitchFamily="2" charset="-78"/>
              <a:cs typeface="Alvi Nastaleeq" pitchFamily="2" charset="-78"/>
            </a:endParaRPr>
          </a:p>
        </p:txBody>
      </p:sp>
      <p:sp>
        <p:nvSpPr>
          <p:cNvPr id="155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सुन्ने वालों के ज़्यादा सुन्ने वाले ऐ देखने वालों से ज़्यादा देखने वाले </a:t>
            </a:r>
            <a:endParaRPr lang="en-US" sz="2400" b="1">
              <a:solidFill>
                <a:srgbClr val="000066"/>
              </a:solidFill>
            </a:endParaRPr>
          </a:p>
        </p:txBody>
      </p:sp>
      <p:sp>
        <p:nvSpPr>
          <p:cNvPr id="155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56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5657" name="Rectangle 11"/>
          <p:cNvSpPr>
            <a:spLocks noChangeArrowheads="1"/>
          </p:cNvSpPr>
          <p:nvPr/>
        </p:nvSpPr>
        <p:spPr bwMode="auto">
          <a:xfrm>
            <a:off x="2590800" y="0"/>
            <a:ext cx="42608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(27) For Fear from Rulers and Officers :</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أَشْفَعَ الشَّافِعِينَ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أَكْرَمَ الأَكْرَمِينَ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intercessors,</a:t>
            </a:r>
          </a:p>
          <a:p>
            <a:pPr marL="342900" indent="-342900" eaLnBrk="1" hangingPunct="1">
              <a:defRPr/>
            </a:pPr>
            <a:r>
              <a:rPr lang="en-US" b="1" kern="1200" dirty="0">
                <a:ea typeface="MS Mincho" pitchFamily="49" charset="-128"/>
              </a:rPr>
              <a:t>O Most </a:t>
            </a:r>
            <a:r>
              <a:rPr lang="en-US" b="1" kern="1200" dirty="0" err="1">
                <a:ea typeface="MS Mincho" pitchFamily="49" charset="-128"/>
              </a:rPr>
              <a:t>honourable</a:t>
            </a:r>
            <a:r>
              <a:rPr lang="en-US" b="1" kern="1200" dirty="0">
                <a:ea typeface="MS Mincho" pitchFamily="49" charset="-128"/>
              </a:rPr>
              <a:t> of all.</a:t>
            </a:r>
          </a:p>
        </p:txBody>
      </p:sp>
      <p:sp>
        <p:nvSpPr>
          <p:cNvPr id="1566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ash-fa`ash-shafie'en ya ak-ramal-ak-ramin</a:t>
            </a:r>
          </a:p>
        </p:txBody>
      </p:sp>
      <p:sp>
        <p:nvSpPr>
          <p:cNvPr id="156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شفاعت کرنے والوں میں بڑے شفیع</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بزرگی والوں میں بڑے بزرگ</a:t>
            </a:r>
            <a:endParaRPr lang="en-US" sz="4000" b="1">
              <a:solidFill>
                <a:srgbClr val="000066"/>
              </a:solidFill>
              <a:latin typeface="Alvi Nastaleeq" pitchFamily="2" charset="-78"/>
              <a:cs typeface="Alvi Nastaleeq" pitchFamily="2" charset="-78"/>
            </a:endParaRPr>
          </a:p>
        </p:txBody>
      </p:sp>
      <p:sp>
        <p:nvSpPr>
          <p:cNvPr id="156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शफ़ाअत करने वालों से ज़्चयादा शफ़ाअत करने वाले ऐ बुज़ुर्गों के बुज़ुर्ग तर।</a:t>
            </a:r>
            <a:endParaRPr lang="en-US" sz="2400" b="1">
              <a:solidFill>
                <a:srgbClr val="000066"/>
              </a:solidFill>
            </a:endParaRPr>
          </a:p>
        </p:txBody>
      </p:sp>
      <p:sp>
        <p:nvSpPr>
          <p:cNvPr id="156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66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6681" name="Rectangle 11"/>
          <p:cNvSpPr>
            <a:spLocks noChangeArrowheads="1"/>
          </p:cNvSpPr>
          <p:nvPr/>
        </p:nvSpPr>
        <p:spPr bwMode="auto">
          <a:xfrm>
            <a:off x="2590800" y="0"/>
            <a:ext cx="42608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(27) For Fear from Rulers and Officers :</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577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5770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57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57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77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عِمَادَ مَن لا عِمَادَ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سَنَدَ مَن لا سَنَدَ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Supporter of the unsupported,</a:t>
            </a:r>
          </a:p>
          <a:p>
            <a:pPr marL="342900" indent="-342900" eaLnBrk="1" hangingPunct="1">
              <a:defRPr/>
            </a:pPr>
            <a:r>
              <a:rPr lang="en-US" b="1" kern="1200" dirty="0">
                <a:ea typeface="MS Mincho" pitchFamily="49" charset="-128"/>
              </a:rPr>
              <a:t>O Helper of the helpless,</a:t>
            </a:r>
          </a:p>
        </p:txBody>
      </p:sp>
      <p:sp>
        <p:nvSpPr>
          <p:cNvPr id="1587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i`imada mal-la i`imada lah ya sanada mal-la sanada lah</a:t>
            </a:r>
            <a:endParaRPr lang="fi-FI" sz="2800" b="1" i="1">
              <a:solidFill>
                <a:srgbClr val="000066"/>
              </a:solidFill>
              <a:ea typeface="MS Mincho" pitchFamily="49" charset="-128"/>
            </a:endParaRPr>
          </a:p>
        </p:txBody>
      </p:sp>
      <p:sp>
        <p:nvSpPr>
          <p:cNvPr id="158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اسکا آسراجسکا کوئی آسرا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سہارے جسکا کوئی سہارا نہیں</a:t>
            </a:r>
            <a:endParaRPr lang="en-US" sz="4000" b="1">
              <a:solidFill>
                <a:srgbClr val="000066"/>
              </a:solidFill>
              <a:latin typeface="Alvi Nastaleeq" pitchFamily="2" charset="-78"/>
              <a:cs typeface="Alvi Nastaleeq" pitchFamily="2" charset="-78"/>
            </a:endParaRPr>
          </a:p>
        </p:txBody>
      </p:sp>
      <p:sp>
        <p:nvSpPr>
          <p:cNvPr id="158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तवानाई देने वाले उनको जो तवानाई नहीं रखते ऐ सहारा उसके जो सहारा नहीं रखता है </a:t>
            </a:r>
            <a:endParaRPr lang="en-US" sz="2400" b="1">
              <a:solidFill>
                <a:srgbClr val="000066"/>
              </a:solidFill>
            </a:endParaRPr>
          </a:p>
        </p:txBody>
      </p:sp>
      <p:sp>
        <p:nvSpPr>
          <p:cNvPr id="158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87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8729" name="Rectangle 11"/>
          <p:cNvSpPr>
            <a:spLocks noChangeArrowheads="1"/>
          </p:cNvSpPr>
          <p:nvPr/>
        </p:nvSpPr>
        <p:spPr bwMode="auto">
          <a:xfrm>
            <a:off x="3195638" y="0"/>
            <a:ext cx="29003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(28) For Cure of Migraine :</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ذُخْرَ مَن لا ذُخْرَ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حِرْزَ مَن لا حِرْزَ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of the unprotected,</a:t>
            </a:r>
          </a:p>
          <a:p>
            <a:pPr marL="342900" indent="-342900" eaLnBrk="1" hangingPunct="1">
              <a:defRPr/>
            </a:pPr>
            <a:r>
              <a:rPr lang="en-US" b="1" kern="1200" dirty="0">
                <a:ea typeface="MS Mincho" pitchFamily="49" charset="-128"/>
              </a:rPr>
              <a:t>O Shield for the defenseless,</a:t>
            </a:r>
          </a:p>
        </p:txBody>
      </p:sp>
      <p:sp>
        <p:nvSpPr>
          <p:cNvPr id="1597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dhukh-ra mal-la dhukh-ra lah ya hirza mal-la hirza lah</a:t>
            </a:r>
            <a:endParaRPr lang="fi-FI" sz="2800" b="1" i="1">
              <a:solidFill>
                <a:srgbClr val="000066"/>
              </a:solidFill>
              <a:ea typeface="MS Mincho" pitchFamily="49" charset="-128"/>
            </a:endParaRPr>
          </a:p>
        </p:txBody>
      </p:sp>
      <p:sp>
        <p:nvSpPr>
          <p:cNvPr id="159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سرمایہ جسکا کوئی سرمایہ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اسکی پناہ جسکی کوئی پناہ نہیں</a:t>
            </a:r>
            <a:endParaRPr lang="en-US" sz="4000" b="1">
              <a:solidFill>
                <a:srgbClr val="000066"/>
              </a:solidFill>
              <a:latin typeface="Alvi Nastaleeq" pitchFamily="2" charset="-78"/>
              <a:cs typeface="Alvi Nastaleeq" pitchFamily="2" charset="-78"/>
            </a:endParaRPr>
          </a:p>
        </p:txBody>
      </p:sp>
      <p:sp>
        <p:nvSpPr>
          <p:cNvPr id="159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निगाह रखने वाले उसके जो निगाह नहीं रखता ऐ जाए पनाह उसकी जो जाए पनाह नहीं रखता </a:t>
            </a:r>
            <a:endParaRPr lang="en-US" sz="2400" b="1">
              <a:solidFill>
                <a:srgbClr val="000066"/>
              </a:solidFill>
            </a:endParaRPr>
          </a:p>
        </p:txBody>
      </p:sp>
      <p:sp>
        <p:nvSpPr>
          <p:cNvPr id="159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597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59753" name="Rectangle 11"/>
          <p:cNvSpPr>
            <a:spLocks noChangeArrowheads="1"/>
          </p:cNvSpPr>
          <p:nvPr/>
        </p:nvSpPr>
        <p:spPr bwMode="auto">
          <a:xfrm>
            <a:off x="3195638" y="0"/>
            <a:ext cx="29003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(28) For Cure of Migraine :</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غِيَاثَ مَن لا غِيَاثَ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فَخْرَ مَن لا فَخْرَ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Hearer of the unheard appeal,</a:t>
            </a:r>
          </a:p>
          <a:p>
            <a:pPr marL="342900" indent="-342900" eaLnBrk="1" hangingPunct="1">
              <a:defRPr/>
            </a:pPr>
            <a:r>
              <a:rPr lang="en-US" b="1" kern="1200" dirty="0">
                <a:ea typeface="MS Mincho" pitchFamily="49" charset="-128"/>
              </a:rPr>
              <a:t>O Pride of those without pride,</a:t>
            </a:r>
          </a:p>
        </p:txBody>
      </p:sp>
      <p:sp>
        <p:nvSpPr>
          <p:cNvPr id="1607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ghiyatha mal-laghiyatha lah </a:t>
            </a:r>
            <a:r>
              <a:rPr lang="es-ES" sz="2800" b="1" i="1">
                <a:solidFill>
                  <a:srgbClr val="000066"/>
                </a:solidFill>
                <a:ea typeface="MS Mincho" pitchFamily="49" charset="-128"/>
              </a:rPr>
              <a:t>ya fakh-ra mal-la fakh-ra lah</a:t>
            </a:r>
            <a:endParaRPr lang="fi-FI" sz="2800" b="1" i="1">
              <a:solidFill>
                <a:srgbClr val="000066"/>
              </a:solidFill>
              <a:ea typeface="MS Mincho" pitchFamily="49" charset="-128"/>
            </a:endParaRPr>
          </a:p>
        </p:txBody>
      </p:sp>
      <p:sp>
        <p:nvSpPr>
          <p:cNvPr id="160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فریاد رس جسکا کوئی فریاد رس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اسکی بڑائی جسکا کوئی فخرنہیں</a:t>
            </a:r>
            <a:endParaRPr lang="en-US" sz="4000" b="1">
              <a:solidFill>
                <a:srgbClr val="000066"/>
              </a:solidFill>
              <a:latin typeface="Alvi Nastaleeq" pitchFamily="2" charset="-78"/>
              <a:cs typeface="Alvi Nastaleeq" pitchFamily="2" charset="-78"/>
            </a:endParaRPr>
          </a:p>
        </p:txBody>
      </p:sp>
      <p:sp>
        <p:nvSpPr>
          <p:cNvPr id="160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फ़रयाद रस के जो फ़रयाद रस नहीं रखता ऐ उस बुज़ुर्गी के जो बुज़ुर्गी नहीं रखता </a:t>
            </a:r>
            <a:endParaRPr lang="en-US" sz="2400" b="1">
              <a:solidFill>
                <a:srgbClr val="000066"/>
              </a:solidFill>
            </a:endParaRPr>
          </a:p>
        </p:txBody>
      </p:sp>
      <p:sp>
        <p:nvSpPr>
          <p:cNvPr id="160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07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0777" name="Rectangle 11"/>
          <p:cNvSpPr>
            <a:spLocks noChangeArrowheads="1"/>
          </p:cNvSpPr>
          <p:nvPr/>
        </p:nvSpPr>
        <p:spPr bwMode="auto">
          <a:xfrm>
            <a:off x="3195638" y="0"/>
            <a:ext cx="29003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(28) For Cure of Migraine :</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عِزَّ مَن لا عِزَّ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مُعِينَ مَن لا مُعِينَ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Honour</a:t>
            </a:r>
            <a:r>
              <a:rPr lang="en-US" b="1" kern="1200" dirty="0">
                <a:ea typeface="MS Mincho" pitchFamily="49" charset="-128"/>
              </a:rPr>
              <a:t> of the </a:t>
            </a:r>
            <a:r>
              <a:rPr lang="en-US" b="1" kern="1200" dirty="0" err="1">
                <a:ea typeface="MS Mincho" pitchFamily="49" charset="-128"/>
              </a:rPr>
              <a:t>honourless</a:t>
            </a:r>
            <a:r>
              <a:rPr lang="en-US" b="1" kern="1200" dirty="0">
                <a:ea typeface="MS Mincho" pitchFamily="49" charset="-128"/>
              </a:rPr>
              <a:t>,</a:t>
            </a:r>
          </a:p>
          <a:p>
            <a:pPr marL="342900" indent="-342900" eaLnBrk="1" hangingPunct="1">
              <a:defRPr/>
            </a:pPr>
            <a:r>
              <a:rPr lang="en-US" b="1" kern="1200" dirty="0">
                <a:ea typeface="MS Mincho" pitchFamily="49" charset="-128"/>
              </a:rPr>
              <a:t>O Giver of Aid to the unaided,</a:t>
            </a:r>
          </a:p>
        </p:txBody>
      </p:sp>
      <p:sp>
        <p:nvSpPr>
          <p:cNvPr id="1617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ya i`iz-za mal-la i`iz-za lah</a:t>
            </a:r>
            <a:r>
              <a:rPr lang="en-US" sz="2800" b="1" i="1">
                <a:solidFill>
                  <a:srgbClr val="000066"/>
                </a:solidFill>
                <a:ea typeface="MS Mincho" pitchFamily="49" charset="-128"/>
              </a:rPr>
              <a:t> </a:t>
            </a:r>
            <a:r>
              <a:rPr lang="es-ES" sz="2800" b="1" i="1">
                <a:solidFill>
                  <a:srgbClr val="000066"/>
                </a:solidFill>
                <a:ea typeface="MS Mincho" pitchFamily="49" charset="-128"/>
              </a:rPr>
              <a:t>ya mue'ena mal-la mue'ena lah</a:t>
            </a:r>
            <a:endParaRPr lang="fi-FI" sz="2800" b="1" i="1">
              <a:solidFill>
                <a:srgbClr val="000066"/>
              </a:solidFill>
              <a:ea typeface="MS Mincho" pitchFamily="49" charset="-128"/>
            </a:endParaRPr>
          </a:p>
        </p:txBody>
      </p:sp>
      <p:sp>
        <p:nvSpPr>
          <p:cNvPr id="161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اسکی عزت جس کیلئے عزت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مددگار جسکا کوئی مددگار نہیں</a:t>
            </a:r>
            <a:endParaRPr lang="en-US" sz="4000" b="1">
              <a:solidFill>
                <a:srgbClr val="000066"/>
              </a:solidFill>
              <a:latin typeface="Alvi Nastaleeq" pitchFamily="2" charset="-78"/>
              <a:cs typeface="Alvi Nastaleeq" pitchFamily="2" charset="-78"/>
            </a:endParaRPr>
          </a:p>
        </p:txBody>
      </p:sp>
      <p:sp>
        <p:nvSpPr>
          <p:cNvPr id="161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इज़्ज़त उसकी जो इज़्ज़त नहीं रखता ऐ मददगार उसके जो मददगार नहीं रखता है </a:t>
            </a:r>
            <a:endParaRPr lang="en-US" sz="2400" b="1">
              <a:solidFill>
                <a:srgbClr val="000066"/>
              </a:solidFill>
            </a:endParaRPr>
          </a:p>
        </p:txBody>
      </p:sp>
      <p:sp>
        <p:nvSpPr>
          <p:cNvPr id="161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18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1801" name="Rectangle 11"/>
          <p:cNvSpPr>
            <a:spLocks noChangeArrowheads="1"/>
          </p:cNvSpPr>
          <p:nvPr/>
        </p:nvSpPr>
        <p:spPr bwMode="auto">
          <a:xfrm>
            <a:off x="3195638" y="0"/>
            <a:ext cx="29003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(28) For Cure of Migraine :</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أَنِيسَ مَن لا أَنِيسَ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أَمَانَ مَن لا أَمَانَ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the forsaken,</a:t>
            </a:r>
          </a:p>
          <a:p>
            <a:pPr marL="342900" indent="-342900" eaLnBrk="1" hangingPunct="1">
              <a:defRPr/>
            </a:pPr>
            <a:r>
              <a:rPr lang="en-US" b="1" kern="1200" dirty="0">
                <a:ea typeface="MS Mincho" pitchFamily="49" charset="-128"/>
              </a:rPr>
              <a:t>O Shelter of the </a:t>
            </a:r>
            <a:r>
              <a:rPr lang="en-US" b="1" kern="1200" dirty="0" err="1">
                <a:ea typeface="MS Mincho" pitchFamily="49" charset="-128"/>
              </a:rPr>
              <a:t>shelterless</a:t>
            </a:r>
            <a:r>
              <a:rPr lang="en-US" b="1" kern="1200" dirty="0">
                <a:ea typeface="MS Mincho" pitchFamily="49" charset="-128"/>
              </a:rPr>
              <a:t>.</a:t>
            </a:r>
          </a:p>
        </p:txBody>
      </p:sp>
      <p:sp>
        <p:nvSpPr>
          <p:cNvPr id="1628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anisa mal-la anisa lah ya amana mal-la amana lah</a:t>
            </a:r>
            <a:endParaRPr lang="fi-FI" sz="2800" b="1" i="1">
              <a:solidFill>
                <a:srgbClr val="000066"/>
              </a:solidFill>
              <a:ea typeface="MS Mincho" pitchFamily="49" charset="-128"/>
            </a:endParaRPr>
          </a:p>
        </p:txBody>
      </p:sp>
      <p:sp>
        <p:nvSpPr>
          <p:cNvPr id="162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ساتھی جسکا کوئی ساتھی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اسکی پناہ جسکی کوئی پناہ نہیں</a:t>
            </a:r>
            <a:endParaRPr lang="en-US" sz="4000" b="1">
              <a:solidFill>
                <a:srgbClr val="000066"/>
              </a:solidFill>
              <a:latin typeface="Alvi Nastaleeq" pitchFamily="2" charset="-78"/>
              <a:cs typeface="Alvi Nastaleeq" pitchFamily="2" charset="-78"/>
            </a:endParaRPr>
          </a:p>
        </p:txBody>
      </p:sp>
      <p:sp>
        <p:nvSpPr>
          <p:cNvPr id="162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दोस्त उसके जो दोस्त नहीं रखता ऐ पनाह देने वाले उसके जो पनाह देहन्दा नहीं रखता।</a:t>
            </a:r>
            <a:endParaRPr lang="en-US" sz="2400" b="1">
              <a:solidFill>
                <a:srgbClr val="000066"/>
              </a:solidFill>
            </a:endParaRPr>
          </a:p>
        </p:txBody>
      </p:sp>
      <p:sp>
        <p:nvSpPr>
          <p:cNvPr id="162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28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2825" name="Rectangle 11"/>
          <p:cNvSpPr>
            <a:spLocks noChangeArrowheads="1"/>
          </p:cNvSpPr>
          <p:nvPr/>
        </p:nvSpPr>
        <p:spPr bwMode="auto">
          <a:xfrm>
            <a:off x="3195638" y="0"/>
            <a:ext cx="29003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(28) For Cure of Migraine :</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638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63845" name="Rectangle 15"/>
          <p:cNvSpPr>
            <a:spLocks noChangeArrowheads="1"/>
          </p:cNvSpPr>
          <p:nvPr/>
        </p:nvSpPr>
        <p:spPr bwMode="auto">
          <a:xfrm>
            <a:off x="274638"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63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63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38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الْغافِرِينَ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الْفَاتِحِينَ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forgivers, O Best of deciders,</a:t>
            </a:r>
          </a:p>
        </p:txBody>
      </p:sp>
      <p:sp>
        <p:nvSpPr>
          <p:cNvPr id="17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khayral-ghafirin ya khayral-fatihin</a:t>
            </a:r>
          </a:p>
        </p:txBody>
      </p:sp>
      <p:sp>
        <p:nvSpPr>
          <p:cNvPr id="17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بخشنے والوں میں بہتر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فتح کرنے والوں میں بہتر</a:t>
            </a:r>
            <a:endParaRPr lang="en-US" sz="4000" b="1">
              <a:solidFill>
                <a:srgbClr val="000066"/>
              </a:solidFill>
              <a:latin typeface="Alvi Nastaleeq" pitchFamily="2" charset="-78"/>
              <a:cs typeface="Alvi Nastaleeq" pitchFamily="2" charset="-78"/>
            </a:endParaRPr>
          </a:p>
        </p:txBody>
      </p:sp>
      <p:sp>
        <p:nvSpPr>
          <p:cNvPr id="17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बख़्शिश करने वाले। ऐ बेहतर कशाइश करने वाले। </a:t>
            </a:r>
            <a:endParaRPr lang="en-US" sz="2400" b="1">
              <a:solidFill>
                <a:srgbClr val="000066"/>
              </a:solidFill>
            </a:endParaRPr>
          </a:p>
        </p:txBody>
      </p:sp>
      <p:sp>
        <p:nvSpPr>
          <p:cNvPr id="17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4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417" name="Rectangle 11"/>
          <p:cNvSpPr>
            <a:spLocks noChangeArrowheads="1"/>
          </p:cNvSpPr>
          <p:nvPr/>
        </p:nvSpPr>
        <p:spPr bwMode="auto">
          <a:xfrm>
            <a:off x="3200400" y="0"/>
            <a:ext cx="28114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 For Victory &amp; Dignity :</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عَاصِمُ يَا قَائِمُ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Protector, O Persistent,</a:t>
            </a:r>
          </a:p>
        </p:txBody>
      </p:sp>
      <p:sp>
        <p:nvSpPr>
          <p:cNvPr id="1648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`aasimu ya qa-im</a:t>
            </a:r>
          </a:p>
        </p:txBody>
      </p:sp>
      <p:sp>
        <p:nvSpPr>
          <p:cNvPr id="164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تیرے نام کیواسطے سے سوال کرتا ہوں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اےپناہ دینے والے، اے پائیدار</a:t>
            </a:r>
            <a:endParaRPr lang="en-US" sz="4000" b="1">
              <a:solidFill>
                <a:srgbClr val="000066"/>
              </a:solidFill>
              <a:latin typeface="Alvi Nastaleeq" pitchFamily="2" charset="-78"/>
              <a:cs typeface="Alvi Nastaleeq" pitchFamily="2" charset="-78"/>
            </a:endParaRPr>
          </a:p>
        </p:txBody>
      </p:sp>
      <p:sp>
        <p:nvSpPr>
          <p:cNvPr id="164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ख़ुदावन्द व तह़क़ीक़ सवाल करता हूं मैं तुझ से तेरे नाम के साथ ऐ मह़फूज़ रखने वाले ऐ क़ायम रखने वाले </a:t>
            </a:r>
            <a:endParaRPr lang="en-US" sz="2400" b="1">
              <a:solidFill>
                <a:srgbClr val="000066"/>
              </a:solidFill>
            </a:endParaRPr>
          </a:p>
        </p:txBody>
      </p:sp>
      <p:sp>
        <p:nvSpPr>
          <p:cNvPr id="164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48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4873" name="Rectangle 11"/>
          <p:cNvSpPr>
            <a:spLocks noChangeArrowheads="1"/>
          </p:cNvSpPr>
          <p:nvPr/>
        </p:nvSpPr>
        <p:spPr bwMode="auto">
          <a:xfrm>
            <a:off x="3200400" y="0"/>
            <a:ext cx="286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(29) To Build up Defense :</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دَائِمُ يَا رَاحِمُ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سَالِمُ يَا حَاكِمُ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Eternal, O Merciful,</a:t>
            </a:r>
          </a:p>
          <a:p>
            <a:pPr marL="342900" indent="-342900" eaLnBrk="1" hangingPunct="1">
              <a:defRPr/>
            </a:pPr>
            <a:r>
              <a:rPr lang="en-US" b="1" kern="1200" dirty="0">
                <a:ea typeface="MS Mincho" pitchFamily="49" charset="-128"/>
              </a:rPr>
              <a:t>O Accorder of peace,</a:t>
            </a:r>
          </a:p>
        </p:txBody>
      </p:sp>
      <p:sp>
        <p:nvSpPr>
          <p:cNvPr id="1658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da-imu ya rahim ya salimu ya hakim</a:t>
            </a:r>
          </a:p>
        </p:txBody>
      </p:sp>
      <p:sp>
        <p:nvSpPr>
          <p:cNvPr id="165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ہمیشگی والے، اے رحم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بے عیب ،اے حکومت کے مالک</a:t>
            </a:r>
            <a:endParaRPr lang="en-US" sz="4000" b="1">
              <a:solidFill>
                <a:srgbClr val="000066"/>
              </a:solidFill>
              <a:latin typeface="Alvi Nastaleeq" pitchFamily="2" charset="-78"/>
              <a:cs typeface="Alvi Nastaleeq" pitchFamily="2" charset="-78"/>
            </a:endParaRPr>
          </a:p>
        </p:txBody>
      </p:sp>
      <p:sp>
        <p:nvSpPr>
          <p:cNvPr id="165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हमेशा रहने वाले ऐ सलामती वाले ऐ हाकिम</a:t>
            </a:r>
            <a:endParaRPr lang="en-US" sz="2400" b="1">
              <a:solidFill>
                <a:srgbClr val="000066"/>
              </a:solidFill>
            </a:endParaRPr>
          </a:p>
        </p:txBody>
      </p:sp>
      <p:sp>
        <p:nvSpPr>
          <p:cNvPr id="165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58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5897" name="Rectangle 11"/>
          <p:cNvSpPr>
            <a:spLocks noChangeArrowheads="1"/>
          </p:cNvSpPr>
          <p:nvPr/>
        </p:nvSpPr>
        <p:spPr bwMode="auto">
          <a:xfrm>
            <a:off x="3200400" y="0"/>
            <a:ext cx="286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(29) To Build up Defense :</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عَالِمُ يَا قَاسِمُ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قَابِضُ يَا بَاسِطُ</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Omniscient, O Distributor,</a:t>
            </a:r>
          </a:p>
          <a:p>
            <a:pPr marL="342900" indent="-342900" eaLnBrk="1" hangingPunct="1">
              <a:defRPr/>
            </a:pPr>
            <a:r>
              <a:rPr lang="en-US" b="1" kern="1200" dirty="0">
                <a:ea typeface="MS Mincho" pitchFamily="49" charset="-128"/>
              </a:rPr>
              <a:t>O Preventer, O Opener.</a:t>
            </a:r>
          </a:p>
        </p:txBody>
      </p:sp>
      <p:sp>
        <p:nvSpPr>
          <p:cNvPr id="166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`aalimu ya qasim ya qabidu ya basit</a:t>
            </a:r>
          </a:p>
        </p:txBody>
      </p:sp>
      <p:sp>
        <p:nvSpPr>
          <p:cNvPr id="166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علم والے ،اے تقسیم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بند کرنے والے ،اے کھولنے والے</a:t>
            </a:r>
            <a:endParaRPr lang="en-US" sz="4000" b="1">
              <a:solidFill>
                <a:srgbClr val="000066"/>
              </a:solidFill>
              <a:latin typeface="Alvi Nastaleeq" pitchFamily="2" charset="-78"/>
              <a:cs typeface="Alvi Nastaleeq" pitchFamily="2" charset="-78"/>
            </a:endParaRPr>
          </a:p>
        </p:txBody>
      </p:sp>
      <p:sp>
        <p:nvSpPr>
          <p:cNvPr id="166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जानने वाले</a:t>
            </a:r>
            <a:r>
              <a:rPr lang="en-US" sz="2400" b="1">
                <a:solidFill>
                  <a:srgbClr val="000066"/>
                </a:solidFill>
              </a:rPr>
              <a:t> </a:t>
            </a:r>
            <a:r>
              <a:rPr lang="hi-IN" sz="2400" b="1">
                <a:solidFill>
                  <a:srgbClr val="000066"/>
                </a:solidFill>
              </a:rPr>
              <a:t>ऐ तकसीम करने वाले ऐ बन्द करने वाले ऐ खोलने वाले।</a:t>
            </a:r>
            <a:endParaRPr lang="en-US" sz="2400" b="1">
              <a:solidFill>
                <a:srgbClr val="000066"/>
              </a:solidFill>
            </a:endParaRPr>
          </a:p>
        </p:txBody>
      </p:sp>
      <p:sp>
        <p:nvSpPr>
          <p:cNvPr id="166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69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6921" name="Rectangle 11"/>
          <p:cNvSpPr>
            <a:spLocks noChangeArrowheads="1"/>
          </p:cNvSpPr>
          <p:nvPr/>
        </p:nvSpPr>
        <p:spPr bwMode="auto">
          <a:xfrm>
            <a:off x="3200400" y="0"/>
            <a:ext cx="286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(29) To Build up Defense :</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679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6794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67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67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79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عَاصِمَ مَنِ </a:t>
            </a:r>
            <a:r>
              <a:rPr lang="ar-SA" sz="8800" kern="1200" dirty="0" err="1">
                <a:latin typeface="Attari_Quran" pitchFamily="2" charset="-78"/>
                <a:ea typeface="+mn-ea"/>
                <a:cs typeface="Attari_Quran" pitchFamily="2" charset="-78"/>
              </a:rPr>
              <a:t>اسْتَعْصَمَهُ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رَاحِمَ مَنِ اسْتَرْحَمَهُ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of he who seeks His protection,</a:t>
            </a:r>
          </a:p>
          <a:p>
            <a:pPr marL="342900" indent="-342900" eaLnBrk="1" hangingPunct="1">
              <a:defRPr/>
            </a:pPr>
            <a:r>
              <a:rPr lang="en-US" b="1" kern="1200" dirty="0">
                <a:ea typeface="MS Mincho" pitchFamily="49" charset="-128"/>
              </a:rPr>
              <a:t>O Merciful to he who requests His mercy,</a:t>
            </a:r>
          </a:p>
        </p:txBody>
      </p:sp>
      <p:sp>
        <p:nvSpPr>
          <p:cNvPr id="1689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`aasima manis-ta`a-samah ya rahima manis-tar-hamah</a:t>
            </a:r>
          </a:p>
        </p:txBody>
      </p:sp>
      <p:sp>
        <p:nvSpPr>
          <p:cNvPr id="168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نگہدار جو نگہداری چاہے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 پر رحم کرنے والے جو رحم کا طالب ہو ۔</a:t>
            </a:r>
            <a:endParaRPr lang="en-US" sz="4000" b="1">
              <a:solidFill>
                <a:srgbClr val="000066"/>
              </a:solidFill>
              <a:latin typeface="Alvi Nastaleeq" pitchFamily="2" charset="-78"/>
              <a:cs typeface="Alvi Nastaleeq" pitchFamily="2" charset="-78"/>
            </a:endParaRPr>
          </a:p>
        </p:txBody>
      </p:sp>
      <p:sp>
        <p:nvSpPr>
          <p:cNvPr id="168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इल्तेजा करने वालों के जाए पनाह ऐ रहमत चाहने वालों के रहम करने वाले </a:t>
            </a:r>
          </a:p>
        </p:txBody>
      </p:sp>
      <p:sp>
        <p:nvSpPr>
          <p:cNvPr id="168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89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8969" name="Rectangle 11"/>
          <p:cNvSpPr>
            <a:spLocks noChangeArrowheads="1"/>
          </p:cNvSpPr>
          <p:nvPr/>
        </p:nvSpPr>
        <p:spPr bwMode="auto">
          <a:xfrm>
            <a:off x="3233738" y="0"/>
            <a:ext cx="2786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(30) For Success in War :</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غَافِرَ مَنِ اسْتَغْفَرَهُ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نَاصِرَ مَنِ </a:t>
            </a:r>
            <a:r>
              <a:rPr lang="ar-SA" sz="8800" kern="1200" dirty="0" err="1">
                <a:latin typeface="Attari_Quran" pitchFamily="2" charset="-78"/>
                <a:ea typeface="+mn-ea"/>
                <a:cs typeface="Attari_Quran" pitchFamily="2" charset="-78"/>
              </a:rPr>
              <a:t>اسْتَنْصَرَهُ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Forgiver of the implore His forgiveness,</a:t>
            </a:r>
          </a:p>
          <a:p>
            <a:pPr marL="342900" indent="-342900" eaLnBrk="1" hangingPunct="1">
              <a:defRPr/>
            </a:pPr>
            <a:r>
              <a:rPr lang="en-US" b="1" kern="1200" dirty="0">
                <a:ea typeface="MS Mincho" pitchFamily="49" charset="-128"/>
              </a:rPr>
              <a:t>O Helper of he who asks for His help,</a:t>
            </a:r>
          </a:p>
        </p:txBody>
      </p:sp>
      <p:sp>
        <p:nvSpPr>
          <p:cNvPr id="1699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ghafira manis-tagh-farah ya nasira manis-tan-sarah</a:t>
            </a:r>
          </a:p>
        </p:txBody>
      </p:sp>
      <p:sp>
        <p:nvSpPr>
          <p:cNvPr id="169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اسکے بخشنے والے جو طالب ِبخشش ہو ۔ اے اسکی نصرت کرنے والے جو نصرت چاہے ۔</a:t>
            </a:r>
            <a:endParaRPr lang="en-US" sz="4000" b="1">
              <a:solidFill>
                <a:srgbClr val="000066"/>
              </a:solidFill>
              <a:latin typeface="Alvi Nastaleeq" pitchFamily="2" charset="-78"/>
              <a:cs typeface="Alvi Nastaleeq" pitchFamily="2" charset="-78"/>
            </a:endParaRPr>
          </a:p>
        </p:txBody>
      </p:sp>
      <p:sp>
        <p:nvSpPr>
          <p:cNvPr id="169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बख़शिश चाहने वालों को बख़्शने वाले ऐ मदद चाहने वालों के मददगार </a:t>
            </a:r>
            <a:endParaRPr lang="en-US" sz="2400" b="1">
              <a:solidFill>
                <a:srgbClr val="000066"/>
              </a:solidFill>
            </a:endParaRPr>
          </a:p>
        </p:txBody>
      </p:sp>
      <p:sp>
        <p:nvSpPr>
          <p:cNvPr id="169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699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69993" name="Rectangle 11"/>
          <p:cNvSpPr>
            <a:spLocks noChangeArrowheads="1"/>
          </p:cNvSpPr>
          <p:nvPr/>
        </p:nvSpPr>
        <p:spPr bwMode="auto">
          <a:xfrm>
            <a:off x="3233738" y="0"/>
            <a:ext cx="2786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(30) For Success in War :</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حَافِظَ مَنِ </a:t>
            </a:r>
            <a:r>
              <a:rPr lang="ar-SA" sz="8800" kern="1200" dirty="0" err="1">
                <a:latin typeface="Attari_Quran" pitchFamily="2" charset="-78"/>
                <a:ea typeface="+mn-ea"/>
                <a:cs typeface="Attari_Quran" pitchFamily="2" charset="-78"/>
              </a:rPr>
              <a:t>اسْتَحْفَظَهُ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مُكْرِمَ مَنِ </a:t>
            </a:r>
            <a:r>
              <a:rPr lang="ar-SA" sz="8800" kern="1200" dirty="0" err="1">
                <a:latin typeface="Attari_Quran" pitchFamily="2" charset="-78"/>
                <a:ea typeface="+mn-ea"/>
                <a:cs typeface="Attari_Quran" pitchFamily="2" charset="-78"/>
              </a:rPr>
              <a:t>اسْتَكْرَمَهُ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of he who seeks His protection,</a:t>
            </a:r>
          </a:p>
          <a:p>
            <a:pPr marL="342900" indent="-342900" eaLnBrk="1" hangingPunct="1">
              <a:defRPr/>
            </a:pPr>
            <a:r>
              <a:rPr lang="en-US" b="1" kern="1200" dirty="0">
                <a:ea typeface="MS Mincho" pitchFamily="49" charset="-128"/>
              </a:rPr>
              <a:t>O Magnanimous to he who seeks His magnanimity,</a:t>
            </a:r>
          </a:p>
        </p:txBody>
      </p:sp>
      <p:sp>
        <p:nvSpPr>
          <p:cNvPr id="1710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hafiza manis-tah-fazah ya muk-rima manis-tak-ramah</a:t>
            </a:r>
          </a:p>
        </p:txBody>
      </p:sp>
      <p:sp>
        <p:nvSpPr>
          <p:cNvPr id="17101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اسکی حفاظت کرنے والے جو حفاظت چاہےاے اسکو بڑائی دینے والے جو بڑائی طلب کرے ۔</a:t>
            </a:r>
            <a:endParaRPr lang="en-US" sz="4000" b="1">
              <a:solidFill>
                <a:srgbClr val="000066"/>
              </a:solidFill>
              <a:latin typeface="Alvi Nastaleeq" pitchFamily="2" charset="-78"/>
              <a:cs typeface="Alvi Nastaleeq" pitchFamily="2" charset="-78"/>
            </a:endParaRPr>
          </a:p>
        </p:txBody>
      </p:sp>
      <p:sp>
        <p:nvSpPr>
          <p:cNvPr id="171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हिफाज़त चाहने वालों के हिफाज़त करने वाले ऐ हिदायत चाहने वालों के हिदायत करने वाले </a:t>
            </a:r>
            <a:endParaRPr lang="en-US" sz="2400" b="1">
              <a:solidFill>
                <a:srgbClr val="000066"/>
              </a:solidFill>
            </a:endParaRPr>
          </a:p>
        </p:txBody>
      </p:sp>
      <p:sp>
        <p:nvSpPr>
          <p:cNvPr id="171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10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1017" name="Rectangle 11"/>
          <p:cNvSpPr>
            <a:spLocks noChangeArrowheads="1"/>
          </p:cNvSpPr>
          <p:nvPr/>
        </p:nvSpPr>
        <p:spPr bwMode="auto">
          <a:xfrm>
            <a:off x="3233738" y="0"/>
            <a:ext cx="2786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(30) For Success in War :</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مُرْشِدَ مَنِ اسْتَرْشَدَهُ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صَرِيخَ مَنِ </a:t>
            </a:r>
            <a:r>
              <a:rPr lang="ar-SA" sz="8800" kern="1200" dirty="0" err="1">
                <a:latin typeface="Attari_Quran" pitchFamily="2" charset="-78"/>
                <a:ea typeface="+mn-ea"/>
                <a:cs typeface="Attari_Quran" pitchFamily="2" charset="-78"/>
              </a:rPr>
              <a:t>اسْتَصْرَخَهُ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Guide for he who seeks His guidance,</a:t>
            </a:r>
          </a:p>
          <a:p>
            <a:pPr marL="342900" indent="-342900" eaLnBrk="1" hangingPunct="1">
              <a:defRPr/>
            </a:pPr>
            <a:r>
              <a:rPr lang="en-US" b="1" kern="1200" dirty="0">
                <a:ea typeface="MS Mincho" pitchFamily="49" charset="-128"/>
              </a:rPr>
              <a:t>O Giver of Aid to he who seeks His aid,</a:t>
            </a:r>
          </a:p>
        </p:txBody>
      </p:sp>
      <p:sp>
        <p:nvSpPr>
          <p:cNvPr id="1720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mur-shida manis-tar-shadah ya sarikha manis-tas-rakhah</a:t>
            </a:r>
          </a:p>
        </p:txBody>
      </p:sp>
      <p:sp>
        <p:nvSpPr>
          <p:cNvPr id="172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اسکی رہنمائی کرنے والے جو رہنمائی چاہے ۔ اے اسکے داد رس جو دادرسی چاہے ۔</a:t>
            </a:r>
            <a:endParaRPr lang="en-US" sz="4000" b="1">
              <a:solidFill>
                <a:srgbClr val="000066"/>
              </a:solidFill>
              <a:latin typeface="Alvi Nastaleeq" pitchFamily="2" charset="-78"/>
              <a:cs typeface="Alvi Nastaleeq" pitchFamily="2" charset="-78"/>
            </a:endParaRPr>
          </a:p>
        </p:txBody>
      </p:sp>
      <p:sp>
        <p:nvSpPr>
          <p:cNvPr id="172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दाद रसी चाहने वालों के दाद रस ऐ मदद चाहने वालों के मददगार </a:t>
            </a:r>
            <a:endParaRPr lang="en-US" sz="2400" b="1">
              <a:solidFill>
                <a:srgbClr val="000066"/>
              </a:solidFill>
            </a:endParaRPr>
          </a:p>
        </p:txBody>
      </p:sp>
      <p:sp>
        <p:nvSpPr>
          <p:cNvPr id="172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20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2041" name="Rectangle 11"/>
          <p:cNvSpPr>
            <a:spLocks noChangeArrowheads="1"/>
          </p:cNvSpPr>
          <p:nvPr/>
        </p:nvSpPr>
        <p:spPr bwMode="auto">
          <a:xfrm>
            <a:off x="3233738" y="0"/>
            <a:ext cx="2786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(30) For Success in War :</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مُعِينَ مَنِ </a:t>
            </a:r>
            <a:r>
              <a:rPr lang="ar-SA" sz="8800" kern="1200" dirty="0" err="1">
                <a:latin typeface="Attari_Quran" pitchFamily="2" charset="-78"/>
                <a:ea typeface="+mn-ea"/>
                <a:cs typeface="Attari_Quran" pitchFamily="2" charset="-78"/>
              </a:rPr>
              <a:t>اسْتَعَانَهُ</a:t>
            </a:r>
            <a:r>
              <a:rPr lang="ar-SA" sz="8800" kern="1200" dirty="0">
                <a:latin typeface="Attari_Quran" pitchFamily="2" charset="-78"/>
                <a:ea typeface="+mn-ea"/>
                <a:cs typeface="Attari_Quran" pitchFamily="2" charset="-78"/>
              </a:rPr>
              <a:t>،</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مُغِيثَ مَنِ اسْتَغَاثَهُ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Helper of he who appeals to Him,</a:t>
            </a:r>
          </a:p>
          <a:p>
            <a:pPr marL="342900" indent="-342900" eaLnBrk="1" hangingPunct="1">
              <a:defRPr/>
            </a:pPr>
            <a:r>
              <a:rPr lang="en-US" b="1" kern="1200" dirty="0">
                <a:ea typeface="MS Mincho" pitchFamily="49" charset="-128"/>
              </a:rPr>
              <a:t>O Rescuer of he who appeals to Him,</a:t>
            </a:r>
          </a:p>
        </p:txBody>
      </p:sp>
      <p:sp>
        <p:nvSpPr>
          <p:cNvPr id="1730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mue'ena manis-ta`aana ya mughitha manis-taghathah</a:t>
            </a:r>
          </a:p>
        </p:txBody>
      </p:sp>
      <p:sp>
        <p:nvSpPr>
          <p:cNvPr id="173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اسکے مددگار جو مددطلب کرے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فریاد رس جو فریادکرے</a:t>
            </a:r>
            <a:endParaRPr lang="en-US" sz="4000" b="1">
              <a:solidFill>
                <a:srgbClr val="000066"/>
              </a:solidFill>
              <a:latin typeface="Alvi Nastaleeq" pitchFamily="2" charset="-78"/>
              <a:cs typeface="Alvi Nastaleeq" pitchFamily="2" charset="-78"/>
            </a:endParaRPr>
          </a:p>
        </p:txBody>
      </p:sp>
      <p:sp>
        <p:nvSpPr>
          <p:cNvPr id="173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फ़रयाद करने वआलों के फ़रयाद रसी करने वाले।</a:t>
            </a:r>
            <a:endParaRPr lang="en-US" sz="2400" b="1">
              <a:solidFill>
                <a:srgbClr val="000066"/>
              </a:solidFill>
            </a:endParaRPr>
          </a:p>
        </p:txBody>
      </p:sp>
      <p:sp>
        <p:nvSpPr>
          <p:cNvPr id="173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30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3065" name="Rectangle 11"/>
          <p:cNvSpPr>
            <a:spLocks noChangeArrowheads="1"/>
          </p:cNvSpPr>
          <p:nvPr/>
        </p:nvSpPr>
        <p:spPr bwMode="auto">
          <a:xfrm>
            <a:off x="3233738" y="0"/>
            <a:ext cx="2786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(30) For Success in War :</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740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740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74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74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40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النَّاصِرِينَ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الْحَاكِمِينَ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helpers, O Best of rulers,</a:t>
            </a:r>
          </a:p>
        </p:txBody>
      </p:sp>
      <p:sp>
        <p:nvSpPr>
          <p:cNvPr id="18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khayran-nasirin ya khayral-hakimin</a:t>
            </a:r>
          </a:p>
        </p:txBody>
      </p:sp>
      <p:sp>
        <p:nvSpPr>
          <p:cNvPr id="18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مدد کرنے والوں میں بہتر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حاکموں میں بہتر</a:t>
            </a:r>
            <a:endParaRPr lang="en-US" sz="4000" b="1">
              <a:solidFill>
                <a:srgbClr val="000066"/>
              </a:solidFill>
              <a:latin typeface="Alvi Nastaleeq" pitchFamily="2" charset="-78"/>
              <a:cs typeface="Alvi Nastaleeq" pitchFamily="2" charset="-78"/>
            </a:endParaRPr>
          </a:p>
        </p:txBody>
      </p:sp>
      <p:sp>
        <p:nvSpPr>
          <p:cNvPr id="18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नुसरत करने वाले। ऐ बेहतरीन हुकम करने वाले। </a:t>
            </a:r>
            <a:endParaRPr lang="en-US" sz="2400" b="1">
              <a:solidFill>
                <a:srgbClr val="000066"/>
              </a:solidFill>
            </a:endParaRPr>
          </a:p>
        </p:txBody>
      </p:sp>
      <p:sp>
        <p:nvSpPr>
          <p:cNvPr id="18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4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441" name="Rectangle 11"/>
          <p:cNvSpPr>
            <a:spLocks noChangeArrowheads="1"/>
          </p:cNvSpPr>
          <p:nvPr/>
        </p:nvSpPr>
        <p:spPr bwMode="auto">
          <a:xfrm>
            <a:off x="3200400" y="0"/>
            <a:ext cx="28114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 For Victory &amp; Dignity :</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عَزِيزاً لا يُضَامُ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لَطِيفاً لا يُرَامُ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Powerful Who is never overpowered, </a:t>
            </a:r>
          </a:p>
          <a:p>
            <a:pPr marL="342900" indent="-342900" eaLnBrk="1" hangingPunct="1">
              <a:defRPr/>
            </a:pPr>
            <a:r>
              <a:rPr lang="en-US" b="1" kern="1200" dirty="0">
                <a:ea typeface="MS Mincho" pitchFamily="49" charset="-128"/>
              </a:rPr>
              <a:t>O Benign Who is invisible,</a:t>
            </a:r>
          </a:p>
        </p:txBody>
      </p:sp>
      <p:sp>
        <p:nvSpPr>
          <p:cNvPr id="175108"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`azizal-la yudam ya latifal-la yuram</a:t>
            </a:r>
          </a:p>
        </p:txBody>
      </p:sp>
      <p:sp>
        <p:nvSpPr>
          <p:cNvPr id="175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غالب جو ظلم نہیں کرتا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باریک جو نظر انداز نہیں ہوتا</a:t>
            </a:r>
            <a:endParaRPr lang="en-US" sz="4000" b="1">
              <a:solidFill>
                <a:srgbClr val="000066"/>
              </a:solidFill>
              <a:latin typeface="Alvi Nastaleeq" pitchFamily="2" charset="-78"/>
              <a:cs typeface="Alvi Nastaleeq" pitchFamily="2" charset="-78"/>
            </a:endParaRPr>
          </a:p>
        </p:txBody>
      </p:sp>
      <p:sp>
        <p:nvSpPr>
          <p:cNvPr id="175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ज़बरदस्त जो मग़लूब नहीं होता ऐ वह लतीफ़ जो देखा नहीं जाता </a:t>
            </a:r>
            <a:endParaRPr lang="en-US" sz="2400" b="1">
              <a:solidFill>
                <a:srgbClr val="000066"/>
              </a:solidFill>
            </a:endParaRPr>
          </a:p>
        </p:txBody>
      </p:sp>
      <p:sp>
        <p:nvSpPr>
          <p:cNvPr id="175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51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5113" name="Rectangle 11"/>
          <p:cNvSpPr>
            <a:spLocks noChangeArrowheads="1"/>
          </p:cNvSpPr>
          <p:nvPr/>
        </p:nvSpPr>
        <p:spPr bwMode="auto">
          <a:xfrm>
            <a:off x="2992438" y="0"/>
            <a:ext cx="3255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(31) For Cure of Eye disease :</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قَيُّوماً لا يَنَامُ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دَائِماً لا يَفُوتُ</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Self-Subsistent Who never sleeps,</a:t>
            </a:r>
          </a:p>
          <a:p>
            <a:pPr marL="342900" indent="-342900" eaLnBrk="1" hangingPunct="1">
              <a:defRPr/>
            </a:pPr>
            <a:r>
              <a:rPr lang="en-US" b="1" kern="1200" dirty="0">
                <a:ea typeface="MS Mincho" pitchFamily="49" charset="-128"/>
              </a:rPr>
              <a:t>O Eternal Who never perishes,</a:t>
            </a:r>
          </a:p>
        </p:txBody>
      </p:sp>
      <p:sp>
        <p:nvSpPr>
          <p:cNvPr id="176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qay-yumal-la yanam ya da-imal-la yafut</a:t>
            </a:r>
          </a:p>
        </p:txBody>
      </p:sp>
      <p:sp>
        <p:nvSpPr>
          <p:cNvPr id="176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نگہبان جو سوتا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جاوداں جو مرتا نہیں</a:t>
            </a:r>
            <a:endParaRPr lang="en-US" sz="4000" b="1">
              <a:solidFill>
                <a:srgbClr val="000066"/>
              </a:solidFill>
              <a:latin typeface="Alvi Nastaleeq" pitchFamily="2" charset="-78"/>
              <a:cs typeface="Alvi Nastaleeq" pitchFamily="2" charset="-78"/>
            </a:endParaRPr>
          </a:p>
        </p:txBody>
      </p:sp>
      <p:sp>
        <p:nvSpPr>
          <p:cNvPr id="176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तवाना जो सोता नहीं ऐ वह हमेशा रहने वाले जो फ़ौत नहीं होता </a:t>
            </a:r>
            <a:endParaRPr lang="en-US" sz="2400" b="1">
              <a:solidFill>
                <a:srgbClr val="000066"/>
              </a:solidFill>
            </a:endParaRPr>
          </a:p>
        </p:txBody>
      </p:sp>
      <p:sp>
        <p:nvSpPr>
          <p:cNvPr id="176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61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6137" name="Rectangle 11"/>
          <p:cNvSpPr>
            <a:spLocks noChangeArrowheads="1"/>
          </p:cNvSpPr>
          <p:nvPr/>
        </p:nvSpPr>
        <p:spPr bwMode="auto">
          <a:xfrm>
            <a:off x="2992438" y="0"/>
            <a:ext cx="3255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(31) For Cure of Eye disease :</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حَيّاً لا يَمُوتُ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مَلِكاً لا يَزُولُ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Ever-living Who never dies,</a:t>
            </a:r>
          </a:p>
          <a:p>
            <a:pPr marL="342900" indent="-342900" eaLnBrk="1" hangingPunct="1">
              <a:defRPr/>
            </a:pPr>
            <a:r>
              <a:rPr lang="en-US" b="1" kern="1200" dirty="0">
                <a:ea typeface="MS Mincho" pitchFamily="49" charset="-128"/>
              </a:rPr>
              <a:t>O Monarch Whose rule is endless,</a:t>
            </a:r>
          </a:p>
        </p:txBody>
      </p:sp>
      <p:sp>
        <p:nvSpPr>
          <p:cNvPr id="177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hay-yal-la yamut ya malikal-la yazul</a:t>
            </a:r>
          </a:p>
        </p:txBody>
      </p:sp>
      <p:sp>
        <p:nvSpPr>
          <p:cNvPr id="177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زندہ جسے موت نہیں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بادشاہ جسے زوال نہیں</a:t>
            </a:r>
            <a:endParaRPr lang="en-US" sz="4000" b="1">
              <a:solidFill>
                <a:srgbClr val="000066"/>
              </a:solidFill>
              <a:latin typeface="Alvi Nastaleeq" pitchFamily="2" charset="-78"/>
              <a:cs typeface="Alvi Nastaleeq" pitchFamily="2" charset="-78"/>
            </a:endParaRPr>
          </a:p>
        </p:txBody>
      </p:sp>
      <p:sp>
        <p:nvSpPr>
          <p:cNvPr id="177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ज़िन्दा जो मरता नहीं ऐ वह बादशाह जसकी सलतनत को ज़वाल नहीं </a:t>
            </a:r>
            <a:endParaRPr lang="en-US" sz="2400" b="1">
              <a:solidFill>
                <a:srgbClr val="000066"/>
              </a:solidFill>
            </a:endParaRPr>
          </a:p>
        </p:txBody>
      </p:sp>
      <p:sp>
        <p:nvSpPr>
          <p:cNvPr id="177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71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7161" name="Rectangle 11"/>
          <p:cNvSpPr>
            <a:spLocks noChangeArrowheads="1"/>
          </p:cNvSpPr>
          <p:nvPr/>
        </p:nvSpPr>
        <p:spPr bwMode="auto">
          <a:xfrm>
            <a:off x="2992438" y="0"/>
            <a:ext cx="3255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(31) For Cure of Eye disease :</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بَاقِياً لا يَفْنَى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عَالِماً لا يَجْهَلُ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Eternal Who is imperishable,</a:t>
            </a:r>
          </a:p>
          <a:p>
            <a:pPr marL="342900" indent="-342900" eaLnBrk="1" hangingPunct="1">
              <a:defRPr/>
            </a:pPr>
            <a:r>
              <a:rPr lang="en-US" b="1" kern="1200" dirty="0">
                <a:ea typeface="MS Mincho" pitchFamily="49" charset="-128"/>
              </a:rPr>
              <a:t>O Omniscient Who never forgets,</a:t>
            </a:r>
          </a:p>
        </p:txBody>
      </p:sp>
      <p:sp>
        <p:nvSpPr>
          <p:cNvPr id="178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baqiyal-la yaf-na ya `aalimal-la yaj-hal</a:t>
            </a:r>
          </a:p>
        </p:txBody>
      </p:sp>
      <p:sp>
        <p:nvSpPr>
          <p:cNvPr id="178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باقی جو فانی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عالم جس میں جہل نہیں</a:t>
            </a:r>
            <a:endParaRPr lang="en-US" sz="4000" b="1">
              <a:solidFill>
                <a:srgbClr val="000066"/>
              </a:solidFill>
              <a:latin typeface="Alvi Nastaleeq" pitchFamily="2" charset="-78"/>
              <a:cs typeface="Alvi Nastaleeq" pitchFamily="2" charset="-78"/>
            </a:endParaRPr>
          </a:p>
        </p:txBody>
      </p:sp>
      <p:sp>
        <p:nvSpPr>
          <p:cNvPr id="178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बाक़ी रहने वाले जो फ़ना नहीं होता ऐ वह आलिम जो भूलता नहीं </a:t>
            </a:r>
            <a:endParaRPr lang="en-US" sz="2400" b="1">
              <a:solidFill>
                <a:srgbClr val="000066"/>
              </a:solidFill>
            </a:endParaRPr>
          </a:p>
        </p:txBody>
      </p:sp>
      <p:sp>
        <p:nvSpPr>
          <p:cNvPr id="178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81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8185" name="Rectangle 11"/>
          <p:cNvSpPr>
            <a:spLocks noChangeArrowheads="1"/>
          </p:cNvSpPr>
          <p:nvPr/>
        </p:nvSpPr>
        <p:spPr bwMode="auto">
          <a:xfrm>
            <a:off x="2992438" y="0"/>
            <a:ext cx="3255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(31) For Cure of Eye disease :</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صَمَداً لا يُطْعَمُ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قَوِيّاً لا يَضْعُفُ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Independent Who needs no sustenance,</a:t>
            </a:r>
          </a:p>
          <a:p>
            <a:pPr marL="342900" indent="-342900" eaLnBrk="1" hangingPunct="1">
              <a:defRPr/>
            </a:pPr>
            <a:r>
              <a:rPr lang="en-US" b="1" kern="1200" dirty="0">
                <a:ea typeface="MS Mincho" pitchFamily="49" charset="-128"/>
              </a:rPr>
              <a:t>O Mighty Who never weakens.</a:t>
            </a:r>
          </a:p>
        </p:txBody>
      </p:sp>
      <p:sp>
        <p:nvSpPr>
          <p:cNvPr id="179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samadal-la yut-a'm ya qawi-yal-la yadu'f</a:t>
            </a:r>
          </a:p>
        </p:txBody>
      </p:sp>
      <p:sp>
        <p:nvSpPr>
          <p:cNvPr id="179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بے نیاز جو کھاتا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قوی جسے ضعف نہیں</a:t>
            </a:r>
            <a:endParaRPr lang="en-US" sz="4000" b="1">
              <a:solidFill>
                <a:srgbClr val="000066"/>
              </a:solidFill>
              <a:latin typeface="Alvi Nastaleeq" pitchFamily="2" charset="-78"/>
              <a:cs typeface="Alvi Nastaleeq" pitchFamily="2" charset="-78"/>
            </a:endParaRPr>
          </a:p>
        </p:txBody>
      </p:sp>
      <p:sp>
        <p:nvSpPr>
          <p:cNvPr id="179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बे नियाज़ जो खाने पीने से मुबर्रा है ऐ वह क़वी जो ज़ईफ नहीं होता।</a:t>
            </a:r>
            <a:endParaRPr lang="en-US" sz="2400" b="1">
              <a:solidFill>
                <a:srgbClr val="000066"/>
              </a:solidFill>
            </a:endParaRPr>
          </a:p>
        </p:txBody>
      </p:sp>
      <p:sp>
        <p:nvSpPr>
          <p:cNvPr id="179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792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79209" name="Rectangle 11"/>
          <p:cNvSpPr>
            <a:spLocks noChangeArrowheads="1"/>
          </p:cNvSpPr>
          <p:nvPr/>
        </p:nvSpPr>
        <p:spPr bwMode="auto">
          <a:xfrm>
            <a:off x="2992438" y="0"/>
            <a:ext cx="32559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(31) For Cure of Eye disease :</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802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8022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80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80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02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أَحَدُ يَا وَاحِدُ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Unique, O One,</a:t>
            </a:r>
          </a:p>
        </p:txBody>
      </p:sp>
      <p:sp>
        <p:nvSpPr>
          <p:cNvPr id="1812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ahadu ya wahid</a:t>
            </a:r>
          </a:p>
        </p:txBody>
      </p:sp>
      <p:sp>
        <p:nvSpPr>
          <p:cNvPr id="181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یکتا، اے یگانہ</a:t>
            </a:r>
            <a:endParaRPr lang="en-US" sz="4000" b="1">
              <a:solidFill>
                <a:srgbClr val="000066"/>
              </a:solidFill>
              <a:latin typeface="Alvi Nastaleeq" pitchFamily="2" charset="-78"/>
              <a:cs typeface="Alvi Nastaleeq" pitchFamily="2" charset="-78"/>
            </a:endParaRPr>
          </a:p>
        </p:txBody>
      </p:sp>
      <p:sp>
        <p:nvSpPr>
          <p:cNvPr id="181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ख़ुदावंदा व तह़क़ीक़ मैं तुझसे तेरे नाम के साथ सवाल करता हूं ऐ यगाना ऐ यकता </a:t>
            </a:r>
            <a:endParaRPr lang="en-US" sz="2400" b="1">
              <a:solidFill>
                <a:srgbClr val="000066"/>
              </a:solidFill>
            </a:endParaRPr>
          </a:p>
        </p:txBody>
      </p:sp>
      <p:sp>
        <p:nvSpPr>
          <p:cNvPr id="181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12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1257" name="Rectangle 11"/>
          <p:cNvSpPr>
            <a:spLocks noChangeArrowheads="1"/>
          </p:cNvSpPr>
          <p:nvPr/>
        </p:nvSpPr>
        <p:spPr bwMode="auto">
          <a:xfrm>
            <a:off x="2851150" y="0"/>
            <a:ext cx="35496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(32) For Success over Enemies :</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شَاهِدُ يَا مَاجِدُ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حَامِدُ يَا رَاشِدُ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Present, O </a:t>
            </a:r>
            <a:r>
              <a:rPr lang="en-US" b="1" kern="1200" dirty="0" err="1">
                <a:ea typeface="MS Mincho" pitchFamily="49" charset="-128"/>
              </a:rPr>
              <a:t>Praiser</a:t>
            </a:r>
            <a:r>
              <a:rPr lang="en-US" b="1" kern="1200" dirty="0">
                <a:ea typeface="MS Mincho" pitchFamily="49" charset="-128"/>
              </a:rPr>
              <a:t>,</a:t>
            </a:r>
          </a:p>
          <a:p>
            <a:pPr marL="342900" indent="-342900" eaLnBrk="1" hangingPunct="1">
              <a:defRPr/>
            </a:pPr>
            <a:r>
              <a:rPr lang="en-US" b="1" kern="1200" dirty="0">
                <a:ea typeface="MS Mincho" pitchFamily="49" charset="-128"/>
              </a:rPr>
              <a:t>O Exalted, O Guide,</a:t>
            </a:r>
          </a:p>
        </p:txBody>
      </p:sp>
      <p:sp>
        <p:nvSpPr>
          <p:cNvPr id="182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shahidu ya majid ya hamidu ya rashid</a:t>
            </a:r>
          </a:p>
        </p:txBody>
      </p:sp>
      <p:sp>
        <p:nvSpPr>
          <p:cNvPr id="182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حاضر ،اے بزرگوار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تعریف والے ،اے رہنما </a:t>
            </a:r>
            <a:endParaRPr lang="en-US" sz="4000" b="1">
              <a:solidFill>
                <a:srgbClr val="000066"/>
              </a:solidFill>
              <a:latin typeface="Alvi Nastaleeq" pitchFamily="2" charset="-78"/>
              <a:cs typeface="Alvi Nastaleeq" pitchFamily="2" charset="-78"/>
            </a:endParaRPr>
          </a:p>
        </p:txBody>
      </p:sp>
      <p:sp>
        <p:nvSpPr>
          <p:cNvPr id="182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ह़ाज़िर ऐ साहिबे तारीफ़ ऐ बुज़ुर्ग ऐ राह दखाने वाले </a:t>
            </a:r>
            <a:endParaRPr lang="en-US" sz="2400" b="1">
              <a:solidFill>
                <a:srgbClr val="000066"/>
              </a:solidFill>
            </a:endParaRPr>
          </a:p>
        </p:txBody>
      </p:sp>
      <p:sp>
        <p:nvSpPr>
          <p:cNvPr id="182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22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2281" name="Rectangle 11"/>
          <p:cNvSpPr>
            <a:spLocks noChangeArrowheads="1"/>
          </p:cNvSpPr>
          <p:nvPr/>
        </p:nvSpPr>
        <p:spPr bwMode="auto">
          <a:xfrm>
            <a:off x="2851150" y="0"/>
            <a:ext cx="35496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(32) For Success over Enemies :</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بَاعِثُ يَا وَارِثُ</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ضَارُّ يَا نَافِعُ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Resurrector</a:t>
            </a:r>
            <a:r>
              <a:rPr lang="en-US" b="1" kern="1200" dirty="0">
                <a:ea typeface="MS Mincho" pitchFamily="49" charset="-128"/>
              </a:rPr>
              <a:t>, O Heir,</a:t>
            </a:r>
          </a:p>
          <a:p>
            <a:pPr marL="342900" indent="-342900" eaLnBrk="1" hangingPunct="1">
              <a:defRPr/>
            </a:pPr>
            <a:r>
              <a:rPr lang="en-US" b="1" kern="1200" dirty="0">
                <a:ea typeface="MS Mincho" pitchFamily="49" charset="-128"/>
              </a:rPr>
              <a:t>O Harmful to the unjust, O Beneficial to the just.</a:t>
            </a:r>
          </a:p>
          <a:p>
            <a:pPr marL="342900" indent="-342900" eaLnBrk="1" hangingPunct="1">
              <a:defRPr/>
            </a:pPr>
            <a:endParaRPr lang="en-US" b="1" kern="1200" dirty="0">
              <a:ea typeface="MS Mincho" pitchFamily="49" charset="-128"/>
            </a:endParaRPr>
          </a:p>
        </p:txBody>
      </p:sp>
      <p:sp>
        <p:nvSpPr>
          <p:cNvPr id="183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bai`ithu ya warith ya da-r-ru ya nafiu'</a:t>
            </a:r>
          </a:p>
        </p:txBody>
      </p:sp>
      <p:sp>
        <p:nvSpPr>
          <p:cNvPr id="18330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اٹھانے والے ،اے وارث</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خسارہ دینے والے ،اے نفع دینے والے</a:t>
            </a:r>
            <a:endParaRPr lang="en-US" sz="4000" b="1">
              <a:solidFill>
                <a:srgbClr val="000066"/>
              </a:solidFill>
              <a:latin typeface="Alvi Nastaleeq" pitchFamily="2" charset="-78"/>
              <a:cs typeface="Alvi Nastaleeq" pitchFamily="2" charset="-78"/>
            </a:endParaRPr>
          </a:p>
        </p:txBody>
      </p:sp>
      <p:sp>
        <p:nvSpPr>
          <p:cNvPr id="183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उठाने वाले ऐ वारिस ऐ ज़रर पहुंचाने वाले ऐ नफ़ा पहुंचाने वाले।</a:t>
            </a:r>
            <a:endParaRPr lang="en-US" sz="2400" b="1">
              <a:solidFill>
                <a:srgbClr val="000066"/>
              </a:solidFill>
            </a:endParaRPr>
          </a:p>
        </p:txBody>
      </p:sp>
      <p:sp>
        <p:nvSpPr>
          <p:cNvPr id="183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33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3305" name="Rectangle 11"/>
          <p:cNvSpPr>
            <a:spLocks noChangeArrowheads="1"/>
          </p:cNvSpPr>
          <p:nvPr/>
        </p:nvSpPr>
        <p:spPr bwMode="auto">
          <a:xfrm>
            <a:off x="2851150" y="0"/>
            <a:ext cx="35496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(32) For Success over Enemies :</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843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8432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84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84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43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الرَّازِقِينَ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الْوَارِثِينَ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providers, O Best of inheritors</a:t>
            </a:r>
          </a:p>
        </p:txBody>
      </p:sp>
      <p:sp>
        <p:nvSpPr>
          <p:cNvPr id="19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khayrar-raziqin ya khayral-warithin</a:t>
            </a:r>
          </a:p>
        </p:txBody>
      </p:sp>
      <p:sp>
        <p:nvSpPr>
          <p:cNvPr id="19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رزق دینے والوں میں بہتر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وارثوں میں بہتر</a:t>
            </a:r>
            <a:endParaRPr lang="en-US" sz="4000" b="1">
              <a:solidFill>
                <a:srgbClr val="000066"/>
              </a:solidFill>
              <a:latin typeface="Alvi Nastaleeq" pitchFamily="2" charset="-78"/>
              <a:cs typeface="Alvi Nastaleeq" pitchFamily="2" charset="-78"/>
            </a:endParaRPr>
          </a:p>
        </p:txBody>
      </p:sp>
      <p:sp>
        <p:nvSpPr>
          <p:cNvPr id="19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रिज़्क़ करने वाले। या बेहतरीन वारिसों के (वारिस) ! </a:t>
            </a:r>
            <a:endParaRPr lang="en-US" sz="2400" b="1">
              <a:solidFill>
                <a:srgbClr val="000066"/>
              </a:solidFill>
            </a:endParaRPr>
          </a:p>
        </p:txBody>
      </p:sp>
      <p:sp>
        <p:nvSpPr>
          <p:cNvPr id="19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4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465" name="Rectangle 11"/>
          <p:cNvSpPr>
            <a:spLocks noChangeArrowheads="1"/>
          </p:cNvSpPr>
          <p:nvPr/>
        </p:nvSpPr>
        <p:spPr bwMode="auto">
          <a:xfrm>
            <a:off x="3200400" y="0"/>
            <a:ext cx="28114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 For Victory &amp; Dignity :</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أَعْظَمَ مِنْ كُلِّ عَظِيم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أَكْرَمَ مِنْ كُلِّ كَرِيم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Grandest of all the grand,</a:t>
            </a:r>
          </a:p>
          <a:p>
            <a:pPr marL="342900" indent="-342900" eaLnBrk="1" hangingPunct="1">
              <a:defRPr/>
            </a:pPr>
            <a:r>
              <a:rPr lang="en-US" b="1" kern="1200" dirty="0">
                <a:ea typeface="MS Mincho" pitchFamily="49" charset="-128"/>
              </a:rPr>
              <a:t>O Most Magnanimous of all the magnanimous,</a:t>
            </a:r>
          </a:p>
        </p:txBody>
      </p:sp>
      <p:sp>
        <p:nvSpPr>
          <p:cNvPr id="1853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a`a-zama min kul-li `azim ya ak-rama min kul-li karimi</a:t>
            </a:r>
            <a:endParaRPr lang="fi-FI" sz="2800" b="1" i="1">
              <a:solidFill>
                <a:srgbClr val="000066"/>
              </a:solidFill>
              <a:ea typeface="MS Mincho" pitchFamily="49" charset="-128"/>
            </a:endParaRPr>
          </a:p>
        </p:txBody>
      </p:sp>
      <p:sp>
        <p:nvSpPr>
          <p:cNvPr id="185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سب بڑوں سے بڑے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سب بزرگوں سے بزرگ تر </a:t>
            </a:r>
            <a:endParaRPr lang="en-US" sz="4000" b="1">
              <a:solidFill>
                <a:srgbClr val="000066"/>
              </a:solidFill>
              <a:latin typeface="Alvi Nastaleeq" pitchFamily="2" charset="-78"/>
              <a:cs typeface="Alvi Nastaleeq" pitchFamily="2" charset="-78"/>
            </a:endParaRPr>
          </a:p>
        </p:txBody>
      </p:sp>
      <p:sp>
        <p:nvSpPr>
          <p:cNvPr id="185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सब बुज़ुर्गों के बुज़ुर्ग तर ऐ सब मेहरबानों से मेहरबान तर </a:t>
            </a:r>
            <a:endParaRPr lang="en-US" sz="2400" b="1">
              <a:solidFill>
                <a:srgbClr val="000066"/>
              </a:solidFill>
            </a:endParaRPr>
          </a:p>
        </p:txBody>
      </p:sp>
      <p:sp>
        <p:nvSpPr>
          <p:cNvPr id="185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53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5353"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(33) For Attendance to Rulers :</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أَرْحَمَ مِنْ كُلِّ رَحِيم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أَعْلَمَ مِنْ كُلِّ عَلِيم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Merciful of all the merciful,</a:t>
            </a:r>
          </a:p>
          <a:p>
            <a:pPr marL="342900" indent="-342900" eaLnBrk="1" hangingPunct="1">
              <a:defRPr/>
            </a:pPr>
            <a:r>
              <a:rPr lang="en-US" b="1" kern="1200" dirty="0">
                <a:ea typeface="MS Mincho" pitchFamily="49" charset="-128"/>
              </a:rPr>
              <a:t>O Most Knowledgeable of all knowers,</a:t>
            </a:r>
          </a:p>
        </p:txBody>
      </p:sp>
      <p:sp>
        <p:nvSpPr>
          <p:cNvPr id="1863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ar-hama min kul-li rahim ya a`a-lama min kul-li `alim</a:t>
            </a:r>
          </a:p>
        </p:txBody>
      </p:sp>
      <p:sp>
        <p:nvSpPr>
          <p:cNvPr id="186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سب مہربانوں سے مہربان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عالم سے بڑے عالم</a:t>
            </a:r>
            <a:endParaRPr lang="en-US" sz="4000" b="1">
              <a:solidFill>
                <a:srgbClr val="000066"/>
              </a:solidFill>
              <a:latin typeface="Alvi Nastaleeq" pitchFamily="2" charset="-78"/>
              <a:cs typeface="Alvi Nastaleeq" pitchFamily="2" charset="-78"/>
            </a:endParaRPr>
          </a:p>
        </p:txBody>
      </p:sp>
      <p:sp>
        <p:nvSpPr>
          <p:cNvPr id="186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सब रहम करने वालों से ज़्यादा रहम करने वाले ऐ सब जानने वालों से ज़्यादा जानने वाले </a:t>
            </a:r>
            <a:endParaRPr lang="en-US" sz="2400" b="1">
              <a:solidFill>
                <a:srgbClr val="000066"/>
              </a:solidFill>
            </a:endParaRPr>
          </a:p>
        </p:txBody>
      </p:sp>
      <p:sp>
        <p:nvSpPr>
          <p:cNvPr id="186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63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6377"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(33) For Attendance to Rulers :</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أَحْكَمَ مِنْ كُلِّ حَكِيم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أَقْدَمَ مِنْ كُلِّ قَدِيم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Wise of all the wise,</a:t>
            </a:r>
          </a:p>
          <a:p>
            <a:pPr marL="342900" indent="-342900" eaLnBrk="1" hangingPunct="1">
              <a:defRPr/>
            </a:pPr>
            <a:r>
              <a:rPr lang="en-US" b="1" kern="1200" dirty="0">
                <a:ea typeface="MS Mincho" pitchFamily="49" charset="-128"/>
              </a:rPr>
              <a:t>O Most Ancient of all the ancient,</a:t>
            </a:r>
          </a:p>
        </p:txBody>
      </p:sp>
      <p:sp>
        <p:nvSpPr>
          <p:cNvPr id="1873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ah-kama min kul-li hakim </a:t>
            </a:r>
            <a:r>
              <a:rPr lang="sv-SE" sz="2800" b="1" i="1">
                <a:solidFill>
                  <a:srgbClr val="000066"/>
                </a:solidFill>
                <a:ea typeface="MS Mincho" pitchFamily="49" charset="-128"/>
              </a:rPr>
              <a:t>ya aq-dama min kul-li qadim</a:t>
            </a:r>
            <a:endParaRPr lang="fi-FI" sz="2800" b="1" i="1">
              <a:solidFill>
                <a:srgbClr val="000066"/>
              </a:solidFill>
              <a:ea typeface="MS Mincho" pitchFamily="49" charset="-128"/>
            </a:endParaRPr>
          </a:p>
        </p:txBody>
      </p:sp>
      <p:sp>
        <p:nvSpPr>
          <p:cNvPr id="187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حکیم سے بڑے حکیم</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قدیم سے قدیم تر</a:t>
            </a:r>
            <a:endParaRPr lang="en-US" sz="4000" b="1">
              <a:solidFill>
                <a:srgbClr val="000066"/>
              </a:solidFill>
              <a:latin typeface="Alvi Nastaleeq" pitchFamily="2" charset="-78"/>
              <a:cs typeface="Alvi Nastaleeq" pitchFamily="2" charset="-78"/>
            </a:endParaRPr>
          </a:p>
        </p:txBody>
      </p:sp>
      <p:sp>
        <p:nvSpPr>
          <p:cNvPr id="187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दाना तर तमाम उकला से ऐ क़दीम तर सब क़दीम तरों से </a:t>
            </a:r>
            <a:endParaRPr lang="en-US" sz="2400" b="1">
              <a:solidFill>
                <a:srgbClr val="000066"/>
              </a:solidFill>
            </a:endParaRPr>
          </a:p>
        </p:txBody>
      </p:sp>
      <p:sp>
        <p:nvSpPr>
          <p:cNvPr id="187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74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7401"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(33) For Attendance to Rulers :</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أَكْبَرَ مِنْ كُلِّ كَبِير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أَلْطَفَ مِنْ كُلِّ لَطِيف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Great of all the great,</a:t>
            </a:r>
          </a:p>
          <a:p>
            <a:pPr marL="342900" indent="-342900" eaLnBrk="1" hangingPunct="1">
              <a:defRPr/>
            </a:pPr>
            <a:r>
              <a:rPr lang="en-US" b="1" kern="1200" dirty="0">
                <a:ea typeface="MS Mincho" pitchFamily="49" charset="-128"/>
              </a:rPr>
              <a:t>O Most Benign of all the benign,</a:t>
            </a:r>
          </a:p>
        </p:txBody>
      </p:sp>
      <p:sp>
        <p:nvSpPr>
          <p:cNvPr id="188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ak-bara min kul-li kabir </a:t>
            </a:r>
            <a:r>
              <a:rPr lang="it-IT" sz="2800" b="1" i="1">
                <a:solidFill>
                  <a:srgbClr val="000066"/>
                </a:solidFill>
                <a:ea typeface="MS Mincho" pitchFamily="49" charset="-128"/>
              </a:rPr>
              <a:t>ya al-tafa min kul-li latif</a:t>
            </a:r>
            <a:endParaRPr lang="fi-FI" sz="2800" b="1" i="1">
              <a:solidFill>
                <a:srgbClr val="000066"/>
              </a:solidFill>
              <a:ea typeface="MS Mincho" pitchFamily="49" charset="-128"/>
            </a:endParaRPr>
          </a:p>
        </p:txBody>
      </p:sp>
      <p:sp>
        <p:nvSpPr>
          <p:cNvPr id="188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بزرگ سے بزرگ 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لطیف سے زیادہ لطیف</a:t>
            </a:r>
            <a:endParaRPr lang="en-US" sz="4000" b="1">
              <a:solidFill>
                <a:srgbClr val="000066"/>
              </a:solidFill>
              <a:latin typeface="Alvi Nastaleeq" pitchFamily="2" charset="-78"/>
              <a:cs typeface="Alvi Nastaleeq" pitchFamily="2" charset="-78"/>
            </a:endParaRPr>
          </a:p>
        </p:txBody>
      </p:sp>
      <p:sp>
        <p:nvSpPr>
          <p:cNvPr id="188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बुज़ुर्ग व बरतर सब बुज़ुर्गों से ऐ पाकीज़ा तर सब पाकीज़ा तरों से</a:t>
            </a:r>
            <a:endParaRPr lang="en-US" sz="2400" b="1">
              <a:solidFill>
                <a:srgbClr val="000066"/>
              </a:solidFill>
            </a:endParaRPr>
          </a:p>
        </p:txBody>
      </p:sp>
      <p:sp>
        <p:nvSpPr>
          <p:cNvPr id="188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84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8425"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(33) For Attendance to Rulers :</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أَجَلَّ مِنْ كُلِّ جَلِيل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أَعَزَّ مِنْ كُلِّ عَزِيز</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Magnificent of all the magnificent,</a:t>
            </a:r>
          </a:p>
          <a:p>
            <a:pPr marL="342900" indent="-342900" eaLnBrk="1" hangingPunct="1">
              <a:defRPr/>
            </a:pPr>
            <a:r>
              <a:rPr lang="en-US" b="1" kern="1200" dirty="0">
                <a:ea typeface="MS Mincho" pitchFamily="49" charset="-128"/>
              </a:rPr>
              <a:t>O Most Mighty of all the mighty.</a:t>
            </a:r>
          </a:p>
        </p:txBody>
      </p:sp>
      <p:sp>
        <p:nvSpPr>
          <p:cNvPr id="189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ajal-la min kul-li jalil </a:t>
            </a:r>
            <a:r>
              <a:rPr lang="it-IT" sz="2800" b="1" i="1">
                <a:solidFill>
                  <a:srgbClr val="000066"/>
                </a:solidFill>
                <a:ea typeface="MS Mincho" pitchFamily="49" charset="-128"/>
              </a:rPr>
              <a:t>ya a`az-za min kul-li `aziz</a:t>
            </a:r>
            <a:endParaRPr lang="fi-FI" sz="2800" b="1" i="1">
              <a:solidFill>
                <a:srgbClr val="000066"/>
              </a:solidFill>
              <a:ea typeface="MS Mincho" pitchFamily="49" charset="-128"/>
            </a:endParaRPr>
          </a:p>
        </p:txBody>
      </p:sp>
      <p:sp>
        <p:nvSpPr>
          <p:cNvPr id="189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جلال والے سے زیادہ جلال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ہرزبردست سے زیادہ زبردست</a:t>
            </a:r>
            <a:endParaRPr lang="en-US" sz="4000" b="1">
              <a:solidFill>
                <a:srgbClr val="000066"/>
              </a:solidFill>
              <a:latin typeface="Alvi Nastaleeq" pitchFamily="2" charset="-78"/>
              <a:cs typeface="Alvi Nastaleeq" pitchFamily="2" charset="-78"/>
            </a:endParaRPr>
          </a:p>
        </p:txBody>
      </p:sp>
      <p:sp>
        <p:nvSpPr>
          <p:cNvPr id="189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बुज़ुर्ग तर सब बुज़ुर्गों से ऐ अज़ीज़ तर सब अज़ीज़ों से।</a:t>
            </a:r>
            <a:endParaRPr lang="en-US" sz="2400" b="1">
              <a:solidFill>
                <a:srgbClr val="000066"/>
              </a:solidFill>
            </a:endParaRPr>
          </a:p>
        </p:txBody>
      </p:sp>
      <p:sp>
        <p:nvSpPr>
          <p:cNvPr id="189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894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89449"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(33) For Attendance to Rulers :</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904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9046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90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90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04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كَرِيمَ الصَّفْحِ</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عَظِيمَ الْمَنِّ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Magnanimous in overlooking sins,</a:t>
            </a:r>
          </a:p>
          <a:p>
            <a:pPr marL="342900" indent="-342900" eaLnBrk="1" hangingPunct="1">
              <a:defRPr/>
            </a:pPr>
            <a:r>
              <a:rPr lang="en-US" b="1" kern="1200" dirty="0">
                <a:ea typeface="MS Mincho" pitchFamily="49" charset="-128"/>
              </a:rPr>
              <a:t>O Greatest Benefactor,</a:t>
            </a:r>
          </a:p>
        </p:txBody>
      </p:sp>
      <p:sp>
        <p:nvSpPr>
          <p:cNvPr id="191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karimas-saf-h ya `azimal-man</a:t>
            </a:r>
          </a:p>
        </p:txBody>
      </p:sp>
      <p:sp>
        <p:nvSpPr>
          <p:cNvPr id="191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 درگزر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بڑے احسان والے</a:t>
            </a:r>
            <a:endParaRPr lang="en-US" sz="4000" b="1">
              <a:solidFill>
                <a:srgbClr val="000066"/>
              </a:solidFill>
              <a:latin typeface="Alvi Nastaleeq" pitchFamily="2" charset="-78"/>
              <a:cs typeface="Alvi Nastaleeq" pitchFamily="2" charset="-78"/>
            </a:endParaRPr>
          </a:p>
        </p:txBody>
      </p:sp>
      <p:sp>
        <p:nvSpPr>
          <p:cNvPr id="191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करीम दरगुज़र करने वाले गुनाहों के ऐ बड़े एहसास करने वाले </a:t>
            </a:r>
            <a:endParaRPr lang="en-US" sz="2400" b="1">
              <a:solidFill>
                <a:srgbClr val="000066"/>
              </a:solidFill>
            </a:endParaRPr>
          </a:p>
        </p:txBody>
      </p:sp>
      <p:sp>
        <p:nvSpPr>
          <p:cNvPr id="191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14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1497" name="Rectangle 11"/>
          <p:cNvSpPr>
            <a:spLocks noChangeArrowheads="1"/>
          </p:cNvSpPr>
          <p:nvPr/>
        </p:nvSpPr>
        <p:spPr bwMode="auto">
          <a:xfrm>
            <a:off x="2773363" y="0"/>
            <a:ext cx="3810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(34) For Safety from </a:t>
            </a:r>
            <a:r>
              <a:rPr lang="en-US" sz="1700" b="1" i="1">
                <a:solidFill>
                  <a:srgbClr val="FFFF00"/>
                </a:solidFill>
              </a:rPr>
              <a:t>Jins</a:t>
            </a:r>
            <a:r>
              <a:rPr lang="en-US" sz="1700" b="1">
                <a:solidFill>
                  <a:srgbClr val="FFFF00"/>
                </a:solidFill>
              </a:rPr>
              <a:t> at Night:</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كَثِيرَ الْخَيْرِ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قَدِيمَ الْفَضْلِ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Bounteous in goodness,</a:t>
            </a:r>
          </a:p>
          <a:p>
            <a:pPr marL="342900" indent="-342900" eaLnBrk="1" hangingPunct="1">
              <a:defRPr/>
            </a:pPr>
            <a:r>
              <a:rPr lang="en-US" b="1" kern="1200" dirty="0">
                <a:ea typeface="MS Mincho" pitchFamily="49" charset="-128"/>
              </a:rPr>
              <a:t>O Eternal in grace,</a:t>
            </a:r>
          </a:p>
        </p:txBody>
      </p:sp>
      <p:sp>
        <p:nvSpPr>
          <p:cNvPr id="1925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kathiral-khayr ya qadimal-fadli</a:t>
            </a:r>
          </a:p>
        </p:txBody>
      </p:sp>
      <p:sp>
        <p:nvSpPr>
          <p:cNvPr id="192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زیادہ خیروالے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قدیم فضل والے</a:t>
            </a:r>
            <a:endParaRPr lang="en-US" sz="4000" b="1">
              <a:solidFill>
                <a:srgbClr val="000066"/>
              </a:solidFill>
              <a:latin typeface="Alvi Nastaleeq" pitchFamily="2" charset="-78"/>
              <a:cs typeface="Alvi Nastaleeq" pitchFamily="2" charset="-78"/>
            </a:endParaRPr>
          </a:p>
        </p:txBody>
      </p:sp>
      <p:sp>
        <p:nvSpPr>
          <p:cNvPr id="192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खैरे कसीर ऐ हमेशा से फ़ज़ल करने वाले </a:t>
            </a:r>
            <a:endParaRPr lang="en-US" sz="2400" b="1">
              <a:solidFill>
                <a:srgbClr val="000066"/>
              </a:solidFill>
            </a:endParaRPr>
          </a:p>
        </p:txBody>
      </p:sp>
      <p:sp>
        <p:nvSpPr>
          <p:cNvPr id="192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25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2521" name="Rectangle 11"/>
          <p:cNvSpPr>
            <a:spLocks noChangeArrowheads="1"/>
          </p:cNvSpPr>
          <p:nvPr/>
        </p:nvSpPr>
        <p:spPr bwMode="auto">
          <a:xfrm>
            <a:off x="2773363" y="0"/>
            <a:ext cx="3810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(34) For Safety from </a:t>
            </a:r>
            <a:r>
              <a:rPr lang="en-US" sz="1700" b="1" i="1">
                <a:solidFill>
                  <a:srgbClr val="FFFF00"/>
                </a:solidFill>
              </a:rPr>
              <a:t>Jins</a:t>
            </a:r>
            <a:r>
              <a:rPr lang="en-US" sz="1700" b="1">
                <a:solidFill>
                  <a:srgbClr val="FFFF00"/>
                </a:solidFill>
              </a:rPr>
              <a:t> at Night:</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دَائِمَ اللُّطْفِ،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لَطِيفَ الصُّنْعِ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Eternal in subtlety,</a:t>
            </a:r>
          </a:p>
          <a:p>
            <a:pPr marL="342900" indent="-342900" eaLnBrk="1" hangingPunct="1">
              <a:defRPr/>
            </a:pPr>
            <a:r>
              <a:rPr lang="en-US" b="1" kern="1200" dirty="0">
                <a:ea typeface="MS Mincho" pitchFamily="49" charset="-128"/>
              </a:rPr>
              <a:t>O Creator of subtlety,</a:t>
            </a:r>
          </a:p>
        </p:txBody>
      </p:sp>
      <p:sp>
        <p:nvSpPr>
          <p:cNvPr id="193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da-imal-lut-f ya latifas-sun-i`i</a:t>
            </a:r>
          </a:p>
        </p:txBody>
      </p:sp>
      <p:sp>
        <p:nvSpPr>
          <p:cNvPr id="193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ہمیشہ کے لطف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خوبصورت صنعت والے</a:t>
            </a:r>
            <a:endParaRPr lang="en-US" sz="4000" b="1">
              <a:solidFill>
                <a:srgbClr val="000066"/>
              </a:solidFill>
              <a:latin typeface="Alvi Nastaleeq" pitchFamily="2" charset="-78"/>
              <a:cs typeface="Alvi Nastaleeq" pitchFamily="2" charset="-78"/>
            </a:endParaRPr>
          </a:p>
        </p:txBody>
      </p:sp>
      <p:sp>
        <p:nvSpPr>
          <p:cNvPr id="193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हमेशा से लुत्फ़ करने वाले ऐ लतीफ़ पैदा करने वाले </a:t>
            </a:r>
            <a:endParaRPr lang="en-US" sz="2400" b="1">
              <a:solidFill>
                <a:srgbClr val="000066"/>
              </a:solidFill>
            </a:endParaRPr>
          </a:p>
        </p:txBody>
      </p:sp>
      <p:sp>
        <p:nvSpPr>
          <p:cNvPr id="193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35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3545" name="Rectangle 11"/>
          <p:cNvSpPr>
            <a:spLocks noChangeArrowheads="1"/>
          </p:cNvSpPr>
          <p:nvPr/>
        </p:nvSpPr>
        <p:spPr bwMode="auto">
          <a:xfrm>
            <a:off x="2773363" y="0"/>
            <a:ext cx="3810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(34) For Safety from </a:t>
            </a:r>
            <a:r>
              <a:rPr lang="en-US" sz="1700" b="1" i="1">
                <a:solidFill>
                  <a:srgbClr val="FFFF00"/>
                </a:solidFill>
              </a:rPr>
              <a:t>Jins</a:t>
            </a:r>
            <a:r>
              <a:rPr lang="en-US" sz="1700" b="1">
                <a:solidFill>
                  <a:srgbClr val="FFFF00"/>
                </a:solidFill>
              </a:rPr>
              <a:t> at Night:</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مُنَفِّسَ الْكَرْبِ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كَاشِفَ الضُّرِّ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Remover of pain,</a:t>
            </a:r>
          </a:p>
          <a:p>
            <a:pPr marL="342900" indent="-342900" eaLnBrk="1" hangingPunct="1">
              <a:defRPr/>
            </a:pPr>
            <a:r>
              <a:rPr lang="en-US" b="1" kern="1200" dirty="0">
                <a:ea typeface="MS Mincho" pitchFamily="49" charset="-128"/>
              </a:rPr>
              <a:t>O Healer of injury,</a:t>
            </a:r>
          </a:p>
        </p:txBody>
      </p:sp>
      <p:sp>
        <p:nvSpPr>
          <p:cNvPr id="194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munaf-fisal-kar-b ya kashifad-dur</a:t>
            </a:r>
          </a:p>
        </p:txBody>
      </p:sp>
      <p:sp>
        <p:nvSpPr>
          <p:cNvPr id="194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سختی دور کرنے والےاے دکھ دور کرنے والے</a:t>
            </a:r>
            <a:endParaRPr lang="en-US" sz="4000" b="1">
              <a:solidFill>
                <a:srgbClr val="000066"/>
              </a:solidFill>
              <a:latin typeface="Alvi Nastaleeq" pitchFamily="2" charset="-78"/>
              <a:cs typeface="Alvi Nastaleeq" pitchFamily="2" charset="-78"/>
            </a:endParaRPr>
          </a:p>
        </p:txBody>
      </p:sp>
      <p:sp>
        <p:nvSpPr>
          <p:cNvPr id="194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रंज को दफ़ा करने वाले ऐ ज़रर को दूर करने वाले </a:t>
            </a:r>
            <a:endParaRPr lang="en-US" sz="2400" b="1">
              <a:solidFill>
                <a:srgbClr val="000066"/>
              </a:solidFill>
            </a:endParaRPr>
          </a:p>
        </p:txBody>
      </p:sp>
      <p:sp>
        <p:nvSpPr>
          <p:cNvPr id="194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45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4569" name="Rectangle 11"/>
          <p:cNvSpPr>
            <a:spLocks noChangeArrowheads="1"/>
          </p:cNvSpPr>
          <p:nvPr/>
        </p:nvSpPr>
        <p:spPr bwMode="auto">
          <a:xfrm>
            <a:off x="2773363" y="0"/>
            <a:ext cx="3810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(34) For Safety from </a:t>
            </a:r>
            <a:r>
              <a:rPr lang="en-US" sz="1700" b="1" i="1">
                <a:solidFill>
                  <a:srgbClr val="FFFF00"/>
                </a:solidFill>
              </a:rPr>
              <a:t>Jins</a:t>
            </a:r>
            <a:r>
              <a:rPr lang="en-US" sz="1700" b="1">
                <a:solidFill>
                  <a:srgbClr val="FFFF00"/>
                </a:solidFill>
              </a:rPr>
              <a:t> at Night: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الْحَامِدِينَ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الذَّاكِرِينَ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a:t>
            </a:r>
            <a:r>
              <a:rPr lang="en-US" b="1" kern="1200" dirty="0" err="1">
                <a:ea typeface="MS Mincho" pitchFamily="49" charset="-128"/>
              </a:rPr>
              <a:t>praisers</a:t>
            </a:r>
            <a:r>
              <a:rPr lang="en-US" b="1" kern="1200" dirty="0">
                <a:ea typeface="MS Mincho" pitchFamily="49" charset="-128"/>
              </a:rPr>
              <a:t>, O Best of </a:t>
            </a:r>
            <a:r>
              <a:rPr lang="en-US" b="1" kern="1200" dirty="0" err="1">
                <a:ea typeface="MS Mincho" pitchFamily="49" charset="-128"/>
              </a:rPr>
              <a:t>rememberers</a:t>
            </a:r>
            <a:r>
              <a:rPr lang="en-US" b="1" kern="1200" dirty="0">
                <a:ea typeface="MS Mincho" pitchFamily="49" charset="-128"/>
              </a:rPr>
              <a:t>,</a:t>
            </a:r>
          </a:p>
        </p:txBody>
      </p:sp>
      <p:sp>
        <p:nvSpPr>
          <p:cNvPr id="204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khayral-hamidin ya khayradh-dhakirin</a:t>
            </a:r>
          </a:p>
        </p:txBody>
      </p:sp>
      <p:sp>
        <p:nvSpPr>
          <p:cNvPr id="20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تعریف کرنے والوں میں بہتر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ذکر کرنے والوں میں بہتر</a:t>
            </a:r>
            <a:endParaRPr lang="en-US" sz="4000" b="1">
              <a:solidFill>
                <a:srgbClr val="000066"/>
              </a:solidFill>
              <a:latin typeface="Alvi Nastaleeq" pitchFamily="2" charset="-78"/>
              <a:cs typeface="Alvi Nastaleeq" pitchFamily="2" charset="-78"/>
            </a:endParaRPr>
          </a:p>
        </p:txBody>
      </p:sp>
      <p:sp>
        <p:nvSpPr>
          <p:cNvPr id="20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हम्द करने वाले। ऐ बेहतरीन ज़िक्र करने वाले। </a:t>
            </a:r>
            <a:endParaRPr lang="en-US" sz="2400" b="1">
              <a:solidFill>
                <a:srgbClr val="000066"/>
              </a:solidFill>
            </a:endParaRPr>
          </a:p>
        </p:txBody>
      </p:sp>
      <p:sp>
        <p:nvSpPr>
          <p:cNvPr id="20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4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489" name="Rectangle 11"/>
          <p:cNvSpPr>
            <a:spLocks noChangeArrowheads="1"/>
          </p:cNvSpPr>
          <p:nvPr/>
        </p:nvSpPr>
        <p:spPr bwMode="auto">
          <a:xfrm>
            <a:off x="3200400" y="0"/>
            <a:ext cx="28114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 For Victory &amp; Dignity :</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مَاِلكَ الْمُلْكِ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قَاضِي الْحَقِّ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dominion,</a:t>
            </a:r>
          </a:p>
          <a:p>
            <a:pPr marL="342900" indent="-342900" eaLnBrk="1" hangingPunct="1">
              <a:defRPr/>
            </a:pPr>
            <a:r>
              <a:rPr lang="en-US" b="1" kern="1200" dirty="0">
                <a:ea typeface="MS Mincho" pitchFamily="49" charset="-128"/>
              </a:rPr>
              <a:t>O True Judge.</a:t>
            </a:r>
          </a:p>
        </p:txBody>
      </p:sp>
      <p:sp>
        <p:nvSpPr>
          <p:cNvPr id="1955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malikal-mulk ya qadi-yal-haq-q</a:t>
            </a:r>
          </a:p>
        </p:txBody>
      </p:sp>
      <p:sp>
        <p:nvSpPr>
          <p:cNvPr id="195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ملک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حق کا فیصلہ دینے والے</a:t>
            </a:r>
            <a:endParaRPr lang="en-US" sz="4000" b="1">
              <a:solidFill>
                <a:srgbClr val="000066"/>
              </a:solidFill>
              <a:latin typeface="Alvi Nastaleeq" pitchFamily="2" charset="-78"/>
              <a:cs typeface="Alvi Nastaleeq" pitchFamily="2" charset="-78"/>
            </a:endParaRPr>
          </a:p>
        </p:txBody>
      </p:sp>
      <p:sp>
        <p:nvSpPr>
          <p:cNvPr id="195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मुल्क के मालिक ऐ रास्ती के हुकम करने वाले।</a:t>
            </a:r>
            <a:endParaRPr lang="en-US" sz="2400" b="1">
              <a:solidFill>
                <a:srgbClr val="000066"/>
              </a:solidFill>
            </a:endParaRPr>
          </a:p>
        </p:txBody>
      </p:sp>
      <p:sp>
        <p:nvSpPr>
          <p:cNvPr id="195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55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5593" name="Rectangle 11"/>
          <p:cNvSpPr>
            <a:spLocks noChangeArrowheads="1"/>
          </p:cNvSpPr>
          <p:nvPr/>
        </p:nvSpPr>
        <p:spPr bwMode="auto">
          <a:xfrm>
            <a:off x="2773363" y="0"/>
            <a:ext cx="3810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(34) For Safety from </a:t>
            </a:r>
            <a:r>
              <a:rPr lang="en-US" sz="1700" b="1" i="1">
                <a:solidFill>
                  <a:srgbClr val="FFFF00"/>
                </a:solidFill>
              </a:rPr>
              <a:t>Jins</a:t>
            </a:r>
            <a:r>
              <a:rPr lang="en-US" sz="1700" b="1">
                <a:solidFill>
                  <a:srgbClr val="FFFF00"/>
                </a:solidFill>
              </a:rPr>
              <a:t> at Night:</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966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9661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96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96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66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عَهْدِهِ وَفِيٌّ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وَفَائِهِ قَوِيٌّ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a:t>
            </a:r>
            <a:r>
              <a:rPr lang="en-US" b="1" kern="1200" dirty="0" err="1">
                <a:ea typeface="MS Mincho" pitchFamily="49" charset="-128"/>
              </a:rPr>
              <a:t>fulfils</a:t>
            </a:r>
            <a:r>
              <a:rPr lang="en-US" b="1" kern="1200" dirty="0">
                <a:ea typeface="MS Mincho" pitchFamily="49" charset="-128"/>
              </a:rPr>
              <a:t> His promise,</a:t>
            </a:r>
          </a:p>
          <a:p>
            <a:pPr marL="342900" indent="-342900" eaLnBrk="1" hangingPunct="1">
              <a:defRPr/>
            </a:pPr>
            <a:r>
              <a:rPr lang="en-US" b="1" kern="1200" dirty="0">
                <a:ea typeface="MS Mincho" pitchFamily="49" charset="-128"/>
              </a:rPr>
              <a:t>O He Who is Strong in His fulfillment,</a:t>
            </a:r>
          </a:p>
        </p:txBody>
      </p:sp>
      <p:sp>
        <p:nvSpPr>
          <p:cNvPr id="1976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`ah-dihi wafi ya man huwa fi wafa-ihi qawi</a:t>
            </a:r>
          </a:p>
        </p:txBody>
      </p:sp>
      <p:sp>
        <p:nvSpPr>
          <p:cNvPr id="197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اپنے عہد کو پورا کرنے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اپنی وفا میں قوی ہے</a:t>
            </a:r>
            <a:endParaRPr lang="en-US" sz="4000" b="1">
              <a:solidFill>
                <a:srgbClr val="000066"/>
              </a:solidFill>
              <a:latin typeface="Alvi Nastaleeq" pitchFamily="2" charset="-78"/>
              <a:cs typeface="Alvi Nastaleeq" pitchFamily="2" charset="-78"/>
            </a:endParaRPr>
          </a:p>
        </p:txBody>
      </p:sp>
      <p:sp>
        <p:nvSpPr>
          <p:cNvPr id="197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अहद में कामिल है ऐ वह ख़ुदा जो अपनी तवानाई में बरतर है</a:t>
            </a:r>
            <a:endParaRPr lang="en-US" sz="2400" b="1">
              <a:solidFill>
                <a:srgbClr val="000066"/>
              </a:solidFill>
            </a:endParaRPr>
          </a:p>
        </p:txBody>
      </p:sp>
      <p:sp>
        <p:nvSpPr>
          <p:cNvPr id="197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76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7641" name="Rectangle 11"/>
          <p:cNvSpPr>
            <a:spLocks noChangeArrowheads="1"/>
          </p:cNvSpPr>
          <p:nvPr/>
        </p:nvSpPr>
        <p:spPr bwMode="auto">
          <a:xfrm>
            <a:off x="3124200" y="0"/>
            <a:ext cx="30289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(35) For Cure of Toothache:</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قُوَّتِهِ عَلِيٌّ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عُلُوُّهِ قَرِيبٌ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great in His might,</a:t>
            </a:r>
          </a:p>
          <a:p>
            <a:pPr marL="342900" indent="-342900" eaLnBrk="1" hangingPunct="1">
              <a:defRPr/>
            </a:pPr>
            <a:r>
              <a:rPr lang="en-US" b="1" kern="1200" dirty="0">
                <a:ea typeface="MS Mincho" pitchFamily="49" charset="-128"/>
              </a:rPr>
              <a:t>O He Who is near everyone in spite of His greatness,</a:t>
            </a:r>
          </a:p>
        </p:txBody>
      </p:sp>
      <p:sp>
        <p:nvSpPr>
          <p:cNvPr id="1986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qu-watihi `ali ya man huwa fi u'lu-wuhi qarib</a:t>
            </a:r>
          </a:p>
        </p:txBody>
      </p:sp>
      <p:sp>
        <p:nvSpPr>
          <p:cNvPr id="198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اپنی قوت میں بلند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اپنی بلندی میں قریب ہے</a:t>
            </a:r>
            <a:endParaRPr lang="en-US" sz="4000" b="1">
              <a:solidFill>
                <a:srgbClr val="000066"/>
              </a:solidFill>
              <a:latin typeface="Alvi Nastaleeq" pitchFamily="2" charset="-78"/>
              <a:cs typeface="Alvi Nastaleeq" pitchFamily="2" charset="-78"/>
            </a:endParaRPr>
          </a:p>
        </p:txBody>
      </p:sp>
      <p:sp>
        <p:nvSpPr>
          <p:cNvPr id="198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क़ूवथ में बुज़ुर्ग है ऐ वह खञुदा जो अपनी बरतरी में सबसे करीब तर है </a:t>
            </a:r>
            <a:endParaRPr lang="en-US" sz="2400" b="1">
              <a:solidFill>
                <a:srgbClr val="000066"/>
              </a:solidFill>
            </a:endParaRPr>
          </a:p>
        </p:txBody>
      </p:sp>
      <p:sp>
        <p:nvSpPr>
          <p:cNvPr id="198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86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8665" name="Rectangle 11"/>
          <p:cNvSpPr>
            <a:spLocks noChangeArrowheads="1"/>
          </p:cNvSpPr>
          <p:nvPr/>
        </p:nvSpPr>
        <p:spPr bwMode="auto">
          <a:xfrm>
            <a:off x="3124200" y="0"/>
            <a:ext cx="30289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(35) For Cure of Toothache:</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قُرْبِهِ لَطِيفٌ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لُطْفِهِ شَرِيفٌ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benign in His weariness,</a:t>
            </a:r>
          </a:p>
          <a:p>
            <a:pPr marL="342900" indent="-342900" eaLnBrk="1" hangingPunct="1">
              <a:defRPr/>
            </a:pPr>
            <a:r>
              <a:rPr lang="en-US" b="1" kern="1200" dirty="0">
                <a:ea typeface="MS Mincho" pitchFamily="49" charset="-128"/>
              </a:rPr>
              <a:t>O He Who is noble in His benignity,</a:t>
            </a:r>
          </a:p>
        </p:txBody>
      </p:sp>
      <p:sp>
        <p:nvSpPr>
          <p:cNvPr id="1996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qur-bihi latif ya man huwa fi lut-fihi sharif</a:t>
            </a:r>
          </a:p>
        </p:txBody>
      </p:sp>
      <p:sp>
        <p:nvSpPr>
          <p:cNvPr id="199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اپنے قرب میں مہربان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اپنے لطف میں کریم ہے</a:t>
            </a:r>
            <a:endParaRPr lang="en-US" sz="4000" b="1">
              <a:solidFill>
                <a:srgbClr val="000066"/>
              </a:solidFill>
              <a:latin typeface="Alvi Nastaleeq" pitchFamily="2" charset="-78"/>
              <a:cs typeface="Alvi Nastaleeq" pitchFamily="2" charset="-78"/>
            </a:endParaRPr>
          </a:p>
        </p:txBody>
      </p:sp>
      <p:sp>
        <p:nvSpPr>
          <p:cNvPr id="199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क़ुर्ब में लतीफ़ है ऐ वह ख़ुदा जो अपनी लताफ़त में शरीफ़ है </a:t>
            </a:r>
            <a:endParaRPr lang="en-US" sz="2400" b="1">
              <a:solidFill>
                <a:srgbClr val="000066"/>
              </a:solidFill>
            </a:endParaRPr>
          </a:p>
        </p:txBody>
      </p:sp>
      <p:sp>
        <p:nvSpPr>
          <p:cNvPr id="199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996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99689" name="Rectangle 11"/>
          <p:cNvSpPr>
            <a:spLocks noChangeArrowheads="1"/>
          </p:cNvSpPr>
          <p:nvPr/>
        </p:nvSpPr>
        <p:spPr bwMode="auto">
          <a:xfrm>
            <a:off x="3124200" y="0"/>
            <a:ext cx="30289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(35) For Cure of Toothache:</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685800"/>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شَرَفِهِ عَزِيزٌ</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عِزِّهِ عَظِيمٌ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b="1" kern="1200" dirty="0">
                <a:ea typeface="MS Mincho" pitchFamily="49" charset="-128"/>
              </a:rPr>
              <a:t>O He Who is powerful in His nobility,</a:t>
            </a:r>
          </a:p>
          <a:p>
            <a:pPr marL="342900" indent="-342900" eaLnBrk="1" hangingPunct="1">
              <a:defRPr/>
            </a:pPr>
            <a:r>
              <a:rPr lang="en-US" b="1" kern="1200" dirty="0">
                <a:ea typeface="MS Mincho" pitchFamily="49" charset="-128"/>
              </a:rPr>
              <a:t>O He Who is great in His power,</a:t>
            </a:r>
          </a:p>
        </p:txBody>
      </p:sp>
      <p:sp>
        <p:nvSpPr>
          <p:cNvPr id="2007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sharafihi `aziz </a:t>
            </a:r>
            <a:r>
              <a:rPr lang="sv-SE" sz="2800" b="1" i="1">
                <a:solidFill>
                  <a:srgbClr val="000066"/>
                </a:solidFill>
                <a:ea typeface="MS Mincho" pitchFamily="49" charset="-128"/>
              </a:rPr>
              <a:t>ya man huwa fi i`iz-zihi `azim</a:t>
            </a:r>
            <a:endParaRPr lang="fi-FI" sz="2800" b="1" i="1">
              <a:solidFill>
                <a:srgbClr val="000066"/>
              </a:solidFill>
              <a:ea typeface="MS Mincho" pitchFamily="49" charset="-128"/>
            </a:endParaRPr>
          </a:p>
        </p:txBody>
      </p:sp>
      <p:sp>
        <p:nvSpPr>
          <p:cNvPr id="200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اپنی کرم میں عزت دار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اپنی عزت میں عظیم ہے</a:t>
            </a:r>
            <a:endParaRPr lang="en-US" sz="4000" b="1">
              <a:solidFill>
                <a:srgbClr val="000066"/>
              </a:solidFill>
              <a:latin typeface="Alvi Nastaleeq" pitchFamily="2" charset="-78"/>
              <a:cs typeface="Alvi Nastaleeq" pitchFamily="2" charset="-78"/>
            </a:endParaRPr>
          </a:p>
        </p:txBody>
      </p:sp>
      <p:sp>
        <p:nvSpPr>
          <p:cNvPr id="200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ठअपनी बुज़ुर्गी में अज़ीज़ तर है ऐ वह ख़ुदा जो अपनी क़ूवथ में बुज़ुर्ग है </a:t>
            </a:r>
            <a:endParaRPr lang="en-US" sz="2400" b="1">
              <a:solidFill>
                <a:srgbClr val="000066"/>
              </a:solidFill>
            </a:endParaRPr>
          </a:p>
        </p:txBody>
      </p:sp>
      <p:sp>
        <p:nvSpPr>
          <p:cNvPr id="200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07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0713" name="Rectangle 11"/>
          <p:cNvSpPr>
            <a:spLocks noChangeArrowheads="1"/>
          </p:cNvSpPr>
          <p:nvPr/>
        </p:nvSpPr>
        <p:spPr bwMode="auto">
          <a:xfrm>
            <a:off x="3124200" y="0"/>
            <a:ext cx="30289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(35) For Cure of Toothache:</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عَظَمَتِهِ مَجِيدٌ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مَجْدِهِ حَمِيدٌ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exalted in His greatness,</a:t>
            </a:r>
          </a:p>
          <a:p>
            <a:pPr marL="342900" indent="-342900" eaLnBrk="1" hangingPunct="1">
              <a:defRPr/>
            </a:pPr>
            <a:r>
              <a:rPr lang="en-US" b="1" kern="1200" dirty="0">
                <a:ea typeface="MS Mincho" pitchFamily="49" charset="-128"/>
              </a:rPr>
              <a:t>O He Who is praiseworthy in his exaltation.</a:t>
            </a:r>
          </a:p>
        </p:txBody>
      </p:sp>
      <p:sp>
        <p:nvSpPr>
          <p:cNvPr id="2017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`azamatihi majid ya man huwa fi maj-dihi hamid</a:t>
            </a:r>
          </a:p>
        </p:txBody>
      </p:sp>
      <p:sp>
        <p:nvSpPr>
          <p:cNvPr id="201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اپنی عظمت میں بلند مرتبہ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اپنے مرتبے میں تعریف والا ہے</a:t>
            </a:r>
            <a:endParaRPr lang="en-US" sz="4000" b="1">
              <a:solidFill>
                <a:srgbClr val="000066"/>
              </a:solidFill>
              <a:latin typeface="Alvi Nastaleeq" pitchFamily="2" charset="-78"/>
              <a:cs typeface="Alvi Nastaleeq" pitchFamily="2" charset="-78"/>
            </a:endParaRPr>
          </a:p>
        </p:txBody>
      </p:sp>
      <p:sp>
        <p:nvSpPr>
          <p:cNvPr id="201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अज़मत में बुज़ुर्ग है ऐ वह ख़ुदा जो अपनी बुज़ुर्गी में हम्द किया गया है।</a:t>
            </a:r>
            <a:endParaRPr lang="en-US" sz="2400" b="1">
              <a:solidFill>
                <a:srgbClr val="000066"/>
              </a:solidFill>
            </a:endParaRPr>
          </a:p>
        </p:txBody>
      </p:sp>
      <p:sp>
        <p:nvSpPr>
          <p:cNvPr id="201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17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1737" name="Rectangle 11"/>
          <p:cNvSpPr>
            <a:spLocks noChangeArrowheads="1"/>
          </p:cNvSpPr>
          <p:nvPr/>
        </p:nvSpPr>
        <p:spPr bwMode="auto">
          <a:xfrm>
            <a:off x="3124200" y="0"/>
            <a:ext cx="30289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(35) For Cure of Toothache:</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027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0275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02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02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27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كَافِي يَا شَافِي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Sufficient, O Restorer of health,</a:t>
            </a:r>
          </a:p>
        </p:txBody>
      </p:sp>
      <p:sp>
        <p:nvSpPr>
          <p:cNvPr id="203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kafi ya shafi</a:t>
            </a:r>
          </a:p>
        </p:txBody>
      </p:sp>
      <p:sp>
        <p:nvSpPr>
          <p:cNvPr id="203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کفایت کرنے والے ، اے شفادینے والے</a:t>
            </a:r>
            <a:endParaRPr lang="en-US" sz="4000" b="1">
              <a:solidFill>
                <a:srgbClr val="000066"/>
              </a:solidFill>
              <a:latin typeface="Alvi Nastaleeq" pitchFamily="2" charset="-78"/>
              <a:cs typeface="Alvi Nastaleeq" pitchFamily="2" charset="-78"/>
            </a:endParaRPr>
          </a:p>
        </p:txBody>
      </p:sp>
      <p:sp>
        <p:nvSpPr>
          <p:cNvPr id="203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ख़ुदावंदा ब तह़क़ीक़ कि मैं सवाल करते हैं तुझसे तेरे नाम के साथ ऐ किफ़ायत करने वाले ऐ सेहत देने वाले</a:t>
            </a:r>
            <a:endParaRPr lang="en-US" sz="2400" b="1">
              <a:solidFill>
                <a:srgbClr val="000066"/>
              </a:solidFill>
            </a:endParaRPr>
          </a:p>
        </p:txBody>
      </p:sp>
      <p:sp>
        <p:nvSpPr>
          <p:cNvPr id="203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37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3785" name="Rectangle 11"/>
          <p:cNvSpPr>
            <a:spLocks noChangeArrowheads="1"/>
          </p:cNvSpPr>
          <p:nvPr/>
        </p:nvSpPr>
        <p:spPr bwMode="auto">
          <a:xfrm>
            <a:off x="3019425" y="0"/>
            <a:ext cx="3228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(36) For Safeguard from </a:t>
            </a:r>
            <a:r>
              <a:rPr lang="en-US" sz="1700" b="1" i="1">
                <a:solidFill>
                  <a:srgbClr val="FFFF00"/>
                </a:solidFill>
              </a:rPr>
              <a:t>Jins</a:t>
            </a:r>
            <a:r>
              <a:rPr lang="en-US" sz="1700" b="1">
                <a:solidFill>
                  <a:srgbClr val="FFFF00"/>
                </a:solidFill>
              </a:rPr>
              <a:t>:</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وَافِي يَا مُعَافِي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هَادِي يَا دَاعِي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Faithful, O Forgiver</a:t>
            </a:r>
          </a:p>
          <a:p>
            <a:pPr marL="342900" indent="-342900" eaLnBrk="1" hangingPunct="1">
              <a:defRPr/>
            </a:pPr>
            <a:r>
              <a:rPr lang="en-US" b="1" kern="1200" dirty="0">
                <a:ea typeface="MS Mincho" pitchFamily="49" charset="-128"/>
              </a:rPr>
              <a:t>O Guide, O </a:t>
            </a:r>
            <a:r>
              <a:rPr lang="en-US" b="1" kern="1200" dirty="0" err="1">
                <a:ea typeface="MS Mincho" pitchFamily="49" charset="-128"/>
              </a:rPr>
              <a:t>Summoner</a:t>
            </a:r>
            <a:r>
              <a:rPr lang="en-US" b="1" kern="1200" dirty="0">
                <a:ea typeface="MS Mincho" pitchFamily="49" charset="-128"/>
              </a:rPr>
              <a:t>,</a:t>
            </a:r>
          </a:p>
        </p:txBody>
      </p:sp>
      <p:sp>
        <p:nvSpPr>
          <p:cNvPr id="204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wafi ya mua'afi ya hadi ya dae'e</a:t>
            </a:r>
          </a:p>
        </p:txBody>
      </p:sp>
      <p:sp>
        <p:nvSpPr>
          <p:cNvPr id="2048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وفادار،اے عافیت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ہدایت دینے والے ، اے بلانے والے</a:t>
            </a:r>
            <a:endParaRPr lang="en-US" sz="4000" b="1">
              <a:solidFill>
                <a:srgbClr val="000066"/>
              </a:solidFill>
              <a:latin typeface="Alvi Nastaleeq" pitchFamily="2" charset="-78"/>
              <a:cs typeface="Alvi Nastaleeq" pitchFamily="2" charset="-78"/>
            </a:endParaRPr>
          </a:p>
        </p:txBody>
      </p:sp>
      <p:sp>
        <p:nvSpPr>
          <p:cNvPr id="204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वफ़ा करने वाले ऐ माफ़ करने वाले ऐ हिदायत करने वाले ऐ बुलाने वाले </a:t>
            </a:r>
            <a:endParaRPr lang="en-US" sz="2400" b="1">
              <a:solidFill>
                <a:srgbClr val="000066"/>
              </a:solidFill>
            </a:endParaRPr>
          </a:p>
        </p:txBody>
      </p:sp>
      <p:sp>
        <p:nvSpPr>
          <p:cNvPr id="204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48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4809" name="Rectangle 11"/>
          <p:cNvSpPr>
            <a:spLocks noChangeArrowheads="1"/>
          </p:cNvSpPr>
          <p:nvPr/>
        </p:nvSpPr>
        <p:spPr bwMode="auto">
          <a:xfrm>
            <a:off x="3019425" y="0"/>
            <a:ext cx="3228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(36) For Safeguard from </a:t>
            </a:r>
            <a:r>
              <a:rPr lang="en-US" sz="1700" b="1" i="1">
                <a:solidFill>
                  <a:srgbClr val="FFFF00"/>
                </a:solidFill>
              </a:rPr>
              <a:t>Jins</a:t>
            </a:r>
            <a:r>
              <a:rPr lang="en-US" sz="1700" b="1">
                <a:solidFill>
                  <a:srgbClr val="FFFF00"/>
                </a:solidFill>
              </a:rPr>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b="1">
                <a:solidFill>
                  <a:srgbClr val="FFFF99"/>
                </a:solidFill>
                <a:latin typeface="Trebuchet MS" pitchFamily="34" charset="0"/>
              </a:rPr>
              <a:t>Merits of Dua’a al-Jawshan al-Kabir</a:t>
            </a:r>
          </a:p>
        </p:txBody>
      </p:sp>
      <p:sp>
        <p:nvSpPr>
          <p:cNvPr id="3075" name="Text Box 2"/>
          <p:cNvSpPr txBox="1">
            <a:spLocks noChangeArrowheads="1"/>
          </p:cNvSpPr>
          <p:nvPr/>
        </p:nvSpPr>
        <p:spPr bwMode="auto">
          <a:xfrm>
            <a:off x="304800" y="679450"/>
            <a:ext cx="8534400" cy="6108700"/>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300" b="1" i="1" dirty="0" err="1">
                <a:solidFill>
                  <a:srgbClr val="FFFF00"/>
                </a:solidFill>
              </a:rPr>
              <a:t>Jawshan</a:t>
            </a:r>
            <a:r>
              <a:rPr lang="en-US" sz="2300" b="1" dirty="0">
                <a:solidFill>
                  <a:srgbClr val="FFFF00"/>
                </a:solidFill>
              </a:rPr>
              <a:t> means “chain </a:t>
            </a:r>
            <a:r>
              <a:rPr lang="en-US" sz="2300" b="1" dirty="0" err="1">
                <a:solidFill>
                  <a:srgbClr val="FFFF00"/>
                </a:solidFill>
              </a:rPr>
              <a:t>armour</a:t>
            </a:r>
            <a:r>
              <a:rPr lang="en-US" sz="2300" b="1" dirty="0">
                <a:solidFill>
                  <a:srgbClr val="FFFF00"/>
                </a:solidFill>
              </a:rPr>
              <a:t>", in some hadith it is mentioned that it is a protection for a person: from safety on leaving home, from sickness or on death. It is in a hundred sections, each of which contains tens of the names of </a:t>
            </a:r>
            <a:r>
              <a:rPr lang="en-US" sz="2300" b="1" dirty="0" err="1">
                <a:solidFill>
                  <a:srgbClr val="FFFF00"/>
                </a:solidFill>
              </a:rPr>
              <a:t>Alláh</a:t>
            </a:r>
            <a:r>
              <a:rPr lang="en-US" sz="2300" b="1" dirty="0">
                <a:solidFill>
                  <a:srgbClr val="FFFF00"/>
                </a:solidFill>
              </a:rPr>
              <a:t> S.W.T</a:t>
            </a:r>
          </a:p>
          <a:p>
            <a:pPr lvl="1" algn="ctr" eaLnBrk="1" hangingPunct="1"/>
            <a:r>
              <a:rPr lang="en-US" sz="2300" b="1" dirty="0">
                <a:solidFill>
                  <a:srgbClr val="FFFF00"/>
                </a:solidFill>
              </a:rPr>
              <a:t>It has been mentioned in the book, </a:t>
            </a:r>
            <a:r>
              <a:rPr lang="en-US" sz="2300" b="1" i="1" dirty="0" err="1">
                <a:solidFill>
                  <a:srgbClr val="FFFF00"/>
                </a:solidFill>
              </a:rPr>
              <a:t>Balad</a:t>
            </a:r>
            <a:r>
              <a:rPr lang="en-US" sz="2300" b="1" i="1" dirty="0">
                <a:solidFill>
                  <a:srgbClr val="FFFF00"/>
                </a:solidFill>
              </a:rPr>
              <a:t> al-Amin </a:t>
            </a:r>
            <a:r>
              <a:rPr lang="en-US" sz="2300" b="1" dirty="0">
                <a:solidFill>
                  <a:srgbClr val="FFFF00"/>
                </a:solidFill>
              </a:rPr>
              <a:t>and the </a:t>
            </a:r>
            <a:r>
              <a:rPr lang="en-US" sz="2300" b="1" i="1" dirty="0" err="1">
                <a:solidFill>
                  <a:srgbClr val="FFFF00"/>
                </a:solidFill>
              </a:rPr>
              <a:t>Misbah</a:t>
            </a:r>
            <a:r>
              <a:rPr lang="en-US" sz="2300" b="1" dirty="0">
                <a:solidFill>
                  <a:srgbClr val="FFFF00"/>
                </a:solidFill>
              </a:rPr>
              <a:t> of </a:t>
            </a:r>
            <a:r>
              <a:rPr lang="en-US" sz="2300" b="1" dirty="0" err="1">
                <a:solidFill>
                  <a:srgbClr val="FFFF00"/>
                </a:solidFill>
              </a:rPr>
              <a:t>Kafa`mi</a:t>
            </a:r>
            <a:r>
              <a:rPr lang="en-US" sz="2300" b="1" dirty="0">
                <a:solidFill>
                  <a:srgbClr val="FFFF00"/>
                </a:solidFill>
              </a:rPr>
              <a:t> that Imam `Ali </a:t>
            </a:r>
            <a:r>
              <a:rPr lang="en-US" sz="2300" b="1" dirty="0" err="1">
                <a:solidFill>
                  <a:srgbClr val="FFFF00"/>
                </a:solidFill>
              </a:rPr>
              <a:t>ibn</a:t>
            </a:r>
            <a:r>
              <a:rPr lang="en-US" sz="2300" b="1" dirty="0">
                <a:solidFill>
                  <a:srgbClr val="FFFF00"/>
                </a:solidFill>
              </a:rPr>
              <a:t> al-Husain </a:t>
            </a:r>
            <a:r>
              <a:rPr lang="en-US" sz="2300" b="1" dirty="0" err="1">
                <a:solidFill>
                  <a:srgbClr val="FFFF00"/>
                </a:solidFill>
              </a:rPr>
              <a:t>Sayyid</a:t>
            </a:r>
            <a:r>
              <a:rPr lang="en-US" sz="2300" b="1" dirty="0">
                <a:solidFill>
                  <a:srgbClr val="FFFF00"/>
                </a:solidFill>
              </a:rPr>
              <a:t> as-</a:t>
            </a:r>
            <a:r>
              <a:rPr lang="en-US" sz="2300" b="1" dirty="0" err="1">
                <a:solidFill>
                  <a:srgbClr val="FFFF00"/>
                </a:solidFill>
              </a:rPr>
              <a:t>Sajjidin</a:t>
            </a:r>
            <a:r>
              <a:rPr lang="en-US" sz="2300" b="1" dirty="0">
                <a:solidFill>
                  <a:srgbClr val="FFFF00"/>
                </a:solidFill>
              </a:rPr>
              <a:t> (a) related from his father from his grandfather the Prophet of </a:t>
            </a:r>
            <a:r>
              <a:rPr lang="en-US" sz="2300" b="1" dirty="0" err="1">
                <a:solidFill>
                  <a:srgbClr val="FFFF00"/>
                </a:solidFill>
              </a:rPr>
              <a:t>Alláh</a:t>
            </a:r>
            <a:r>
              <a:rPr lang="en-US" sz="2300" b="1" dirty="0">
                <a:solidFill>
                  <a:srgbClr val="FFFF00"/>
                </a:solidFill>
              </a:rPr>
              <a:t> (s) that this supplication was taught by the Angel </a:t>
            </a:r>
            <a:r>
              <a:rPr lang="en-US" sz="2300" b="1" dirty="0" err="1">
                <a:solidFill>
                  <a:srgbClr val="FFFF00"/>
                </a:solidFill>
              </a:rPr>
              <a:t>Jibra’il</a:t>
            </a:r>
            <a:r>
              <a:rPr lang="en-US" sz="2300" b="1" dirty="0">
                <a:solidFill>
                  <a:srgbClr val="FFFF00"/>
                </a:solidFill>
              </a:rPr>
              <a:t> (a) to the Prophet (s) during one of the battles. </a:t>
            </a:r>
          </a:p>
          <a:p>
            <a:pPr lvl="1" algn="ctr" eaLnBrk="1" hangingPunct="1"/>
            <a:r>
              <a:rPr lang="en-US" sz="2300" b="1" dirty="0">
                <a:solidFill>
                  <a:srgbClr val="FFFF00"/>
                </a:solidFill>
              </a:rPr>
              <a:t>It was in one of the wars that the Prophet (s) had taken part in which he had a very heavy and expensive coat of armor on to protect himself. It is related that the coat was so heavy that it was hurting the body of the Prophet (s). In this state, the Angel </a:t>
            </a:r>
            <a:r>
              <a:rPr lang="en-US" sz="2300" b="1" dirty="0" err="1">
                <a:solidFill>
                  <a:srgbClr val="FFFF00"/>
                </a:solidFill>
              </a:rPr>
              <a:t>Jibra’il</a:t>
            </a:r>
            <a:r>
              <a:rPr lang="en-US" sz="2300" b="1" dirty="0">
                <a:solidFill>
                  <a:srgbClr val="FFFF00"/>
                </a:solidFill>
              </a:rPr>
              <a:t> (a) came to the Prophet (s) and said: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الْمُنْزِلِينَ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الْمُحْسِنِينَ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Dischargers, O Best of benefactors.</a:t>
            </a:r>
          </a:p>
        </p:txBody>
      </p:sp>
      <p:sp>
        <p:nvSpPr>
          <p:cNvPr id="215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khayral-munzilin ya khayral-muh-sinin</a:t>
            </a:r>
          </a:p>
        </p:txBody>
      </p:sp>
      <p:sp>
        <p:nvSpPr>
          <p:cNvPr id="21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میزبانوں میں بہتر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احسان کرنے والوں میں بہتر۔</a:t>
            </a:r>
            <a:endParaRPr lang="en-US" sz="4000" b="1">
              <a:solidFill>
                <a:srgbClr val="000066"/>
              </a:solidFill>
              <a:latin typeface="Alvi Nastaleeq" pitchFamily="2" charset="-78"/>
              <a:cs typeface="Alvi Nastaleeq" pitchFamily="2" charset="-78"/>
            </a:endParaRPr>
          </a:p>
        </p:txBody>
      </p:sp>
      <p:sp>
        <p:nvSpPr>
          <p:cNvPr id="21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नाज़िल करने वाले। ऐ बेहतरीन एहसान करने वाले।</a:t>
            </a:r>
            <a:endParaRPr lang="en-US" sz="2400" b="1">
              <a:solidFill>
                <a:srgbClr val="000066"/>
              </a:solidFill>
            </a:endParaRPr>
          </a:p>
        </p:txBody>
      </p:sp>
      <p:sp>
        <p:nvSpPr>
          <p:cNvPr id="21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5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513" name="Rectangle 11"/>
          <p:cNvSpPr>
            <a:spLocks noChangeArrowheads="1"/>
          </p:cNvSpPr>
          <p:nvPr/>
        </p:nvSpPr>
        <p:spPr bwMode="auto">
          <a:xfrm>
            <a:off x="3200400" y="0"/>
            <a:ext cx="28114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 For Victory &amp; Dignity :</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قَاضِي يَا رَاضِي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عَاِلي يَا بَاقِي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Judge, O Agreeable,</a:t>
            </a:r>
          </a:p>
          <a:p>
            <a:pPr marL="342900" indent="-342900" eaLnBrk="1" hangingPunct="1">
              <a:defRPr/>
            </a:pPr>
            <a:r>
              <a:rPr lang="en-US" b="1" kern="1200" dirty="0">
                <a:ea typeface="MS Mincho" pitchFamily="49" charset="-128"/>
              </a:rPr>
              <a:t>O High, O Eternal</a:t>
            </a:r>
          </a:p>
        </p:txBody>
      </p:sp>
      <p:sp>
        <p:nvSpPr>
          <p:cNvPr id="2058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qadi ya radi ya `aali ya baqi</a:t>
            </a:r>
          </a:p>
        </p:txBody>
      </p:sp>
      <p:sp>
        <p:nvSpPr>
          <p:cNvPr id="205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فیصلے کرنے والے ،اے خوشنودی والےاے بلندی والے ،اے باقی رہنے والے</a:t>
            </a:r>
            <a:endParaRPr lang="en-US" sz="4000" b="1">
              <a:solidFill>
                <a:srgbClr val="000066"/>
              </a:solidFill>
              <a:latin typeface="Alvi Nastaleeq" pitchFamily="2" charset="-78"/>
              <a:cs typeface="Alvi Nastaleeq" pitchFamily="2" charset="-78"/>
            </a:endParaRPr>
          </a:p>
        </p:txBody>
      </p:sp>
      <p:sp>
        <p:nvSpPr>
          <p:cNvPr id="205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हुक्म  करने वाले ऐ ख़ुश हे वाले ऐ बलन्द मर्तबा ऐ बाक़ी।</a:t>
            </a:r>
            <a:endParaRPr lang="en-US" sz="2400" b="1">
              <a:solidFill>
                <a:srgbClr val="000066"/>
              </a:solidFill>
            </a:endParaRPr>
          </a:p>
        </p:txBody>
      </p:sp>
      <p:sp>
        <p:nvSpPr>
          <p:cNvPr id="205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58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5833" name="Rectangle 11"/>
          <p:cNvSpPr>
            <a:spLocks noChangeArrowheads="1"/>
          </p:cNvSpPr>
          <p:nvPr/>
        </p:nvSpPr>
        <p:spPr bwMode="auto">
          <a:xfrm>
            <a:off x="3019425" y="0"/>
            <a:ext cx="3228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(36) For Safeguard from </a:t>
            </a:r>
            <a:r>
              <a:rPr lang="en-US" sz="1700" b="1" i="1">
                <a:solidFill>
                  <a:srgbClr val="FFFF00"/>
                </a:solidFill>
              </a:rPr>
              <a:t>Jins</a:t>
            </a:r>
            <a:r>
              <a:rPr lang="en-US" sz="1700" b="1">
                <a:solidFill>
                  <a:srgbClr val="FFFF00"/>
                </a:solidFill>
              </a:rPr>
              <a:t>:</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068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0685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06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06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68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كُلُّ شَيْء خَاضِعٌ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كُلُّ شَيْء خَاشِعٌ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before Whom everything bows,</a:t>
            </a:r>
          </a:p>
          <a:p>
            <a:pPr marL="342900" indent="-342900" eaLnBrk="1" hangingPunct="1">
              <a:defRPr/>
            </a:pPr>
            <a:r>
              <a:rPr lang="en-US" b="1" kern="1200" dirty="0">
                <a:ea typeface="MS Mincho" pitchFamily="49" charset="-128"/>
              </a:rPr>
              <a:t>O He before Whom everything is humbled,</a:t>
            </a:r>
          </a:p>
        </p:txBody>
      </p:sp>
      <p:sp>
        <p:nvSpPr>
          <p:cNvPr id="2078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kul-lu shay-in khadiu'l-lah ya man kul-lu shay-in khashiu'l-lah</a:t>
            </a:r>
            <a:endParaRPr lang="fi-FI" sz="2800" b="1" i="1">
              <a:solidFill>
                <a:srgbClr val="000066"/>
              </a:solidFill>
              <a:ea typeface="MS Mincho" pitchFamily="49" charset="-128"/>
            </a:endParaRPr>
          </a:p>
        </p:txBody>
      </p:sp>
      <p:sp>
        <p:nvSpPr>
          <p:cNvPr id="207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آگے ہر چیز جھکی ہوئی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آگے ہرچیز خوف زدہ ہے</a:t>
            </a:r>
            <a:endParaRPr lang="en-US" sz="4000" b="1">
              <a:solidFill>
                <a:srgbClr val="000066"/>
              </a:solidFill>
              <a:latin typeface="Alvi Nastaleeq" pitchFamily="2" charset="-78"/>
              <a:cs typeface="Alvi Nastaleeq" pitchFamily="2" charset="-78"/>
            </a:endParaRPr>
          </a:p>
        </p:txBody>
      </p:sp>
      <p:sp>
        <p:nvSpPr>
          <p:cNvPr id="207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लए हर चीज़ ख़ुज़ू करने वाली हैं ऐ वह ख़ुदा कि जसके लए हर ख़ुशू करने वाली है </a:t>
            </a:r>
            <a:endParaRPr lang="en-US" sz="2400" b="1">
              <a:solidFill>
                <a:srgbClr val="000066"/>
              </a:solidFill>
            </a:endParaRPr>
          </a:p>
        </p:txBody>
      </p:sp>
      <p:sp>
        <p:nvSpPr>
          <p:cNvPr id="207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78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7881" name="Rectangle 11"/>
          <p:cNvSpPr>
            <a:spLocks noChangeArrowheads="1"/>
          </p:cNvSpPr>
          <p:nvPr/>
        </p:nvSpPr>
        <p:spPr bwMode="auto">
          <a:xfrm>
            <a:off x="3200400" y="0"/>
            <a:ext cx="2825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(37) To Conquer the War :</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كُلُّ شَيْء كَائِنٌ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كُلُّ شَيْء مَّوْجُودٌ بِهِ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for Whom everything exists,</a:t>
            </a:r>
          </a:p>
          <a:p>
            <a:pPr marL="342900" indent="-342900" eaLnBrk="1" hangingPunct="1">
              <a:defRPr/>
            </a:pPr>
            <a:r>
              <a:rPr lang="en-US" b="1" kern="1200" dirty="0">
                <a:ea typeface="MS Mincho" pitchFamily="49" charset="-128"/>
              </a:rPr>
              <a:t>O He to Whom everything owes its existence,</a:t>
            </a:r>
          </a:p>
        </p:txBody>
      </p:sp>
      <p:sp>
        <p:nvSpPr>
          <p:cNvPr id="2089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kul-lu shay-in ka-inul-lah ya man kul-lu shayim-maw-judum bih</a:t>
            </a:r>
          </a:p>
        </p:txBody>
      </p:sp>
      <p:sp>
        <p:nvSpPr>
          <p:cNvPr id="208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سے ہر چیز کو وجود ملا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ذریعے ہر چیز موجود ہوئی ہے</a:t>
            </a:r>
            <a:endParaRPr lang="en-US" sz="4000" b="1">
              <a:solidFill>
                <a:srgbClr val="000066"/>
              </a:solidFill>
              <a:latin typeface="Alvi Nastaleeq" pitchFamily="2" charset="-78"/>
              <a:cs typeface="Alvi Nastaleeq" pitchFamily="2" charset="-78"/>
            </a:endParaRPr>
          </a:p>
        </p:txBody>
      </p:sp>
      <p:sp>
        <p:nvSpPr>
          <p:cNvPr id="208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लए हर चीज़ साबित है ऐ वह ख़ुदा कि जसके लिए हर शै मौजूद है </a:t>
            </a:r>
            <a:endParaRPr lang="en-US" sz="2400" b="1">
              <a:solidFill>
                <a:srgbClr val="000066"/>
              </a:solidFill>
            </a:endParaRPr>
          </a:p>
        </p:txBody>
      </p:sp>
      <p:sp>
        <p:nvSpPr>
          <p:cNvPr id="208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89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8905" name="Rectangle 11"/>
          <p:cNvSpPr>
            <a:spLocks noChangeArrowheads="1"/>
          </p:cNvSpPr>
          <p:nvPr/>
        </p:nvSpPr>
        <p:spPr bwMode="auto">
          <a:xfrm>
            <a:off x="3200400" y="0"/>
            <a:ext cx="2825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(37) To Conquer the War :</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كُلُّ شَيْء مُّنِيبٌ إِلَيْهِ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كُلُّ شَيْء خَائِفٌ مِّنْهُ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to Whom everything returns,</a:t>
            </a:r>
          </a:p>
          <a:p>
            <a:pPr marL="342900" indent="-342900" eaLnBrk="1" hangingPunct="1">
              <a:defRPr/>
            </a:pPr>
            <a:r>
              <a:rPr lang="en-US" b="1" kern="1200" dirty="0">
                <a:ea typeface="MS Mincho" pitchFamily="49" charset="-128"/>
              </a:rPr>
              <a:t>O He of Whom everything is afraid,</a:t>
            </a:r>
          </a:p>
        </p:txBody>
      </p:sp>
      <p:sp>
        <p:nvSpPr>
          <p:cNvPr id="2099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kul-lu shayim-munibun ilayh ya man kul-lu shay-in kha-ifum-minh</a:t>
            </a:r>
          </a:p>
        </p:txBody>
      </p:sp>
      <p:sp>
        <p:nvSpPr>
          <p:cNvPr id="209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طرف ہر چیز کی بازگشت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سے ہرچیز ڈرتی ہے</a:t>
            </a:r>
            <a:endParaRPr lang="en-US" sz="4000" b="1">
              <a:solidFill>
                <a:srgbClr val="000066"/>
              </a:solidFill>
              <a:latin typeface="Alvi Nastaleeq" pitchFamily="2" charset="-78"/>
              <a:cs typeface="Alvi Nastaleeq" pitchFamily="2" charset="-78"/>
            </a:endParaRPr>
          </a:p>
        </p:txBody>
      </p:sp>
      <p:sp>
        <p:nvSpPr>
          <p:cNvPr id="209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हर चीज़ जसकी तरफ़ रुजू करने वाली है ऐ वह ख़ुदा कि जिससे हर शै ख़ाइफ़ है</a:t>
            </a:r>
            <a:endParaRPr lang="en-US" sz="2400" b="1">
              <a:solidFill>
                <a:srgbClr val="000066"/>
              </a:solidFill>
            </a:endParaRPr>
          </a:p>
        </p:txBody>
      </p:sp>
      <p:sp>
        <p:nvSpPr>
          <p:cNvPr id="209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099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09929" name="Rectangle 11"/>
          <p:cNvSpPr>
            <a:spLocks noChangeArrowheads="1"/>
          </p:cNvSpPr>
          <p:nvPr/>
        </p:nvSpPr>
        <p:spPr bwMode="auto">
          <a:xfrm>
            <a:off x="3200400" y="0"/>
            <a:ext cx="2825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(37) To Conquer the War :</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كُلُّ شَيْء قَائِمٌ بِهِ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كُلُّ شَيْء صَائِرٌ إِلَيْهِ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One to Whom everything owes its </a:t>
            </a:r>
            <a:r>
              <a:rPr lang="en-US" b="1" kern="1200" dirty="0" smtClean="0">
                <a:ea typeface="MS Mincho" pitchFamily="49" charset="-128"/>
              </a:rPr>
              <a:t>stability, O </a:t>
            </a:r>
            <a:r>
              <a:rPr lang="en-US" b="1" kern="1200" dirty="0">
                <a:ea typeface="MS Mincho" pitchFamily="49" charset="-128"/>
              </a:rPr>
              <a:t>He towards Whom everything retreats,</a:t>
            </a:r>
          </a:p>
        </p:txBody>
      </p:sp>
      <p:sp>
        <p:nvSpPr>
          <p:cNvPr id="2109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kul-lu shay-in qa-imum bih ya man kul-lu shay-in sa-irun ilayh</a:t>
            </a:r>
          </a:p>
        </p:txBody>
      </p:sp>
      <p:sp>
        <p:nvSpPr>
          <p:cNvPr id="21094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ذریعے ہر چیز باقی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طرف ہر چیز لوٹتی ہے</a:t>
            </a:r>
            <a:endParaRPr lang="en-US" sz="4000" b="1">
              <a:solidFill>
                <a:srgbClr val="000066"/>
              </a:solidFill>
              <a:latin typeface="Alvi Nastaleeq" pitchFamily="2" charset="-78"/>
              <a:cs typeface="Alvi Nastaleeq" pitchFamily="2" charset="-78"/>
            </a:endParaRPr>
          </a:p>
        </p:txBody>
      </p:sp>
      <p:sp>
        <p:nvSpPr>
          <p:cNvPr id="210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हर शै क़ायम है ऐ वह ख़ुदा कि जसकी हर तस्बीह करती है</a:t>
            </a:r>
            <a:endParaRPr lang="en-US" sz="2400" b="1">
              <a:solidFill>
                <a:srgbClr val="000066"/>
              </a:solidFill>
            </a:endParaRPr>
          </a:p>
        </p:txBody>
      </p:sp>
      <p:sp>
        <p:nvSpPr>
          <p:cNvPr id="210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09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0953" name="Rectangle 11"/>
          <p:cNvSpPr>
            <a:spLocks noChangeArrowheads="1"/>
          </p:cNvSpPr>
          <p:nvPr/>
        </p:nvSpPr>
        <p:spPr bwMode="auto">
          <a:xfrm>
            <a:off x="3200400" y="0"/>
            <a:ext cx="2825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(37) To Conquer the War :</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كُلُّ شَيْء يُّسَبِّحُ بِحَمْدِهِ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كُلُّ شَيْء هَاِلكٌ إِلاَّ وَجْهَهُ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Whom everything glorifies with praise,</a:t>
            </a:r>
          </a:p>
          <a:p>
            <a:pPr marL="342900" indent="-342900" eaLnBrk="1" hangingPunct="1">
              <a:defRPr/>
            </a:pPr>
            <a:r>
              <a:rPr lang="en-US" b="1" kern="1200" dirty="0">
                <a:ea typeface="MS Mincho" pitchFamily="49" charset="-128"/>
              </a:rPr>
              <a:t>O He besides Whom everything is perishable.</a:t>
            </a:r>
          </a:p>
        </p:txBody>
      </p:sp>
      <p:sp>
        <p:nvSpPr>
          <p:cNvPr id="2119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kul-lu shayi-yusab-bihu biham-dih ya man kul-lu shay-in halikun illa waj-hah</a:t>
            </a:r>
          </a:p>
        </p:txBody>
      </p:sp>
      <p:sp>
        <p:nvSpPr>
          <p:cNvPr id="21197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ہر چیز جسکی حمد میں مصروف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جسکے جلوے کے سواہر چیز ناپید ہو جائے گی</a:t>
            </a:r>
            <a:endParaRPr lang="en-US" sz="4000" b="1">
              <a:solidFill>
                <a:srgbClr val="000066"/>
              </a:solidFill>
              <a:latin typeface="Alvi Nastaleeq" pitchFamily="2" charset="-78"/>
              <a:cs typeface="Alvi Nastaleeq" pitchFamily="2" charset="-78"/>
            </a:endParaRPr>
          </a:p>
        </p:txBody>
      </p:sp>
      <p:sp>
        <p:nvSpPr>
          <p:cNvPr id="211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उसकी हम्द में ऐ वह ख़ुदा कि हर चीज़ हलाक होने वाली है सिवाये उसकी ज़ात के।</a:t>
            </a:r>
            <a:endParaRPr lang="en-US" sz="2400" b="1">
              <a:solidFill>
                <a:srgbClr val="000066"/>
              </a:solidFill>
            </a:endParaRPr>
          </a:p>
        </p:txBody>
      </p:sp>
      <p:sp>
        <p:nvSpPr>
          <p:cNvPr id="211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19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1977" name="Rectangle 11"/>
          <p:cNvSpPr>
            <a:spLocks noChangeArrowheads="1"/>
          </p:cNvSpPr>
          <p:nvPr/>
        </p:nvSpPr>
        <p:spPr bwMode="auto">
          <a:xfrm>
            <a:off x="3200400" y="0"/>
            <a:ext cx="2825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(37) To Conquer the War :</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129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1299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12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12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30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مَفَرَّ إِلاَّ إِلَيْهِ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مَفْزَعَ إِلاَّ إِلَيْهِ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He-there is no retreat but towards Him,</a:t>
            </a:r>
          </a:p>
          <a:p>
            <a:pPr marL="342900" indent="-342900" eaLnBrk="1" hangingPunct="1">
              <a:defRPr/>
            </a:pPr>
            <a:r>
              <a:rPr lang="en-US" b="1" kern="1200" dirty="0">
                <a:ea typeface="MS Mincho" pitchFamily="49" charset="-128"/>
              </a:rPr>
              <a:t>O He-there is no place of protection except with Him,</a:t>
            </a:r>
          </a:p>
        </p:txBody>
      </p:sp>
      <p:sp>
        <p:nvSpPr>
          <p:cNvPr id="2140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mafar-ra illa ilayh ya mal-la mafza`a illa ilayh</a:t>
            </a:r>
            <a:endParaRPr lang="fi-FI" sz="2800" b="1" i="1">
              <a:solidFill>
                <a:srgbClr val="000066"/>
              </a:solidFill>
              <a:ea typeface="MS Mincho" pitchFamily="49" charset="-128"/>
            </a:endParaRPr>
          </a:p>
        </p:txBody>
      </p:sp>
      <p:sp>
        <p:nvSpPr>
          <p:cNvPr id="21402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جائے فرار نہیں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 کوئی جائے پناہ نہیں</a:t>
            </a:r>
            <a:endParaRPr lang="en-US" sz="4000" b="1">
              <a:solidFill>
                <a:srgbClr val="000066"/>
              </a:solidFill>
              <a:latin typeface="Alvi Nastaleeq" pitchFamily="2" charset="-78"/>
              <a:cs typeface="Alvi Nastaleeq" pitchFamily="2" charset="-78"/>
            </a:endParaRPr>
          </a:p>
        </p:txBody>
      </p:sp>
      <p:sp>
        <p:nvSpPr>
          <p:cNvPr id="214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सिवाये जिसकी तरफ़ के कहीं मफ़र नहीं ऐ वह कि जाए पनाह सिवाये जिसकी तरफ़ नहीं है </a:t>
            </a:r>
            <a:endParaRPr lang="en-US" sz="2400" b="1">
              <a:solidFill>
                <a:srgbClr val="000066"/>
              </a:solidFill>
            </a:endParaRPr>
          </a:p>
        </p:txBody>
      </p:sp>
      <p:sp>
        <p:nvSpPr>
          <p:cNvPr id="214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40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4025" name="Rectangle 11"/>
          <p:cNvSpPr>
            <a:spLocks noChangeArrowheads="1"/>
          </p:cNvSpPr>
          <p:nvPr/>
        </p:nvSpPr>
        <p:spPr bwMode="auto">
          <a:xfrm>
            <a:off x="3200400" y="0"/>
            <a:ext cx="2897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(38) To seek Allāh’s help :</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مَقْصَدَ إِلاَّ إِلَيْهِ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مَنجَىً مِنْهُ إِلاَّ إِلَيْهِ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He—there is no right path except that which leads to </a:t>
            </a:r>
            <a:r>
              <a:rPr lang="en-US" b="1" kern="1200" dirty="0" smtClean="0">
                <a:ea typeface="MS Mincho" pitchFamily="49" charset="-128"/>
              </a:rPr>
              <a:t>Him, O </a:t>
            </a:r>
            <a:r>
              <a:rPr lang="en-US" b="1" kern="1200" dirty="0">
                <a:ea typeface="MS Mincho" pitchFamily="49" charset="-128"/>
              </a:rPr>
              <a:t>He-there is no shelter against Him but with Him,</a:t>
            </a:r>
          </a:p>
        </p:txBody>
      </p:sp>
      <p:sp>
        <p:nvSpPr>
          <p:cNvPr id="2150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maq-sada illa ilayh ya mal-la manja minhu illa ilayhi</a:t>
            </a:r>
            <a:endParaRPr lang="fi-FI" sz="2800" b="1" i="1">
              <a:solidFill>
                <a:srgbClr val="000066"/>
              </a:solidFill>
              <a:ea typeface="MS Mincho" pitchFamily="49" charset="-128"/>
            </a:endParaRPr>
          </a:p>
        </p:txBody>
      </p:sp>
      <p:sp>
        <p:nvSpPr>
          <p:cNvPr id="21504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منزلِ مقصود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علاوہ کوئی جائے نجات نہیں</a:t>
            </a:r>
            <a:endParaRPr lang="en-US" sz="4000" b="1">
              <a:solidFill>
                <a:srgbClr val="000066"/>
              </a:solidFill>
              <a:latin typeface="Alvi Nastaleeq" pitchFamily="2" charset="-78"/>
              <a:cs typeface="Alvi Nastaleeq" pitchFamily="2" charset="-78"/>
            </a:endParaRPr>
          </a:p>
        </p:txBody>
      </p:sp>
      <p:sp>
        <p:nvSpPr>
          <p:cNvPr id="215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राहे रास्त सवाये जिकी तरफ़ के नहीं है ऐ वह कि जससे भाग कर कहीं और पनाह नहीं है </a:t>
            </a:r>
            <a:endParaRPr lang="en-US" sz="2400" b="1">
              <a:solidFill>
                <a:srgbClr val="000066"/>
              </a:solidFill>
            </a:endParaRPr>
          </a:p>
        </p:txBody>
      </p:sp>
      <p:sp>
        <p:nvSpPr>
          <p:cNvPr id="215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50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5049" name="Rectangle 11"/>
          <p:cNvSpPr>
            <a:spLocks noChangeArrowheads="1"/>
          </p:cNvSpPr>
          <p:nvPr/>
        </p:nvSpPr>
        <p:spPr bwMode="auto">
          <a:xfrm>
            <a:off x="3200400" y="0"/>
            <a:ext cx="2897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(38) To seek Allāh’s help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25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253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2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2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5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يُرْغَبُ إِلاَّ إلَيهِ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حَوْلَ وَلا قُوَّةَ إِلاَّ بِهِ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He-there is no inclination towards anyone except </a:t>
            </a:r>
            <a:r>
              <a:rPr lang="en-US" b="1" kern="1200" dirty="0" smtClean="0">
                <a:ea typeface="MS Mincho" pitchFamily="49" charset="-128"/>
              </a:rPr>
              <a:t>Him, O </a:t>
            </a:r>
            <a:r>
              <a:rPr lang="en-US" b="1" kern="1200" dirty="0">
                <a:ea typeface="MS Mincho" pitchFamily="49" charset="-128"/>
              </a:rPr>
              <a:t>He-there is no strength and </a:t>
            </a:r>
            <a:r>
              <a:rPr lang="en-US" b="1" kern="1200" dirty="0" smtClean="0">
                <a:ea typeface="MS Mincho" pitchFamily="49" charset="-128"/>
              </a:rPr>
              <a:t>vigor </a:t>
            </a:r>
            <a:r>
              <a:rPr lang="en-US" b="1" kern="1200" dirty="0">
                <a:ea typeface="MS Mincho" pitchFamily="49" charset="-128"/>
              </a:rPr>
              <a:t>but from Him,</a:t>
            </a:r>
          </a:p>
        </p:txBody>
      </p:sp>
      <p:sp>
        <p:nvSpPr>
          <p:cNvPr id="2160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yur-ghabu illa ilayhi ya mal-la haw-la wa-la qu-wata illa bih</a:t>
            </a:r>
            <a:endParaRPr lang="fi-FI" sz="2800" b="1" i="1">
              <a:solidFill>
                <a:srgbClr val="000066"/>
              </a:solidFill>
              <a:ea typeface="MS Mincho" pitchFamily="49" charset="-128"/>
            </a:endParaRPr>
          </a:p>
        </p:txBody>
      </p:sp>
      <p:sp>
        <p:nvSpPr>
          <p:cNvPr id="21606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بغیر کسی شئی میں رغبت نہیں ہو سکتی ۔ اے وہ کہ نہیں ہے طاقت و قوت مگر اسی سے ۔ </a:t>
            </a:r>
            <a:endParaRPr lang="en-US" sz="4000" b="1">
              <a:solidFill>
                <a:srgbClr val="000066"/>
              </a:solidFill>
              <a:latin typeface="Alvi Nastaleeq" pitchFamily="2" charset="-78"/>
              <a:cs typeface="Alvi Nastaleeq" pitchFamily="2" charset="-78"/>
            </a:endParaRPr>
          </a:p>
        </p:txBody>
      </p:sp>
      <p:sp>
        <p:nvSpPr>
          <p:cNvPr id="216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रग़बत नहीं की जाती मगर उसकी तरफ़ ऐ वह क़ूवत व तवानाई कि सिवाये तेरे कसी में नहीं </a:t>
            </a:r>
            <a:endParaRPr lang="en-US" sz="2400" b="1">
              <a:solidFill>
                <a:srgbClr val="000066"/>
              </a:solidFill>
            </a:endParaRPr>
          </a:p>
        </p:txBody>
      </p:sp>
      <p:sp>
        <p:nvSpPr>
          <p:cNvPr id="216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60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6073" name="Rectangle 11"/>
          <p:cNvSpPr>
            <a:spLocks noChangeArrowheads="1"/>
          </p:cNvSpPr>
          <p:nvPr/>
        </p:nvSpPr>
        <p:spPr bwMode="auto">
          <a:xfrm>
            <a:off x="3200400" y="0"/>
            <a:ext cx="2897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(38) To seek Allāh’s help :</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يُسْتَعَانُ إِلاَّ بِهِ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يُتَوَكَّلُ إِلاَّ عَلَيْهِ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He-none is invoked for help but He.</a:t>
            </a:r>
          </a:p>
          <a:p>
            <a:pPr marL="342900" indent="-342900" eaLnBrk="1" hangingPunct="1">
              <a:defRPr/>
            </a:pPr>
            <a:r>
              <a:rPr lang="en-US" b="1" kern="1200" dirty="0">
                <a:ea typeface="MS Mincho" pitchFamily="49" charset="-128"/>
              </a:rPr>
              <a:t>O He-trust is not reposed in anyone but He,</a:t>
            </a:r>
          </a:p>
        </p:txBody>
      </p:sp>
      <p:sp>
        <p:nvSpPr>
          <p:cNvPr id="2170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yus-ta`aanu illa bih ya mal-la yutawak-kalu illa `alayh</a:t>
            </a:r>
            <a:endParaRPr lang="fi-FI" sz="2800" b="1" i="1">
              <a:solidFill>
                <a:srgbClr val="000066"/>
              </a:solidFill>
              <a:ea typeface="MS Mincho" pitchFamily="49" charset="-128"/>
            </a:endParaRPr>
          </a:p>
        </p:txBody>
      </p:sp>
      <p:sp>
        <p:nvSpPr>
          <p:cNvPr id="217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کہیں سے مدد نہیں مل سکتی ۔ اے وہ جسکے سواکسی پر بھروسہ نہیں ہو سکتا ۔ </a:t>
            </a:r>
            <a:endParaRPr lang="en-US" sz="4000" b="1">
              <a:solidFill>
                <a:srgbClr val="000066"/>
              </a:solidFill>
              <a:latin typeface="Alvi Nastaleeq" pitchFamily="2" charset="-78"/>
              <a:cs typeface="Alvi Nastaleeq" pitchFamily="2" charset="-78"/>
            </a:endParaRPr>
          </a:p>
        </p:txBody>
      </p:sp>
      <p:sp>
        <p:nvSpPr>
          <p:cNvPr id="217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सिवा जिसके किसी से मदद नहीं मांगते ऐ वह कि सिवा जसके किसी और पर एतमाद नहीं किया जाता</a:t>
            </a:r>
            <a:endParaRPr lang="en-US" sz="2400" b="1">
              <a:solidFill>
                <a:srgbClr val="000066"/>
              </a:solidFill>
            </a:endParaRPr>
          </a:p>
        </p:txBody>
      </p:sp>
      <p:sp>
        <p:nvSpPr>
          <p:cNvPr id="217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70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7097" name="Rectangle 11"/>
          <p:cNvSpPr>
            <a:spLocks noChangeArrowheads="1"/>
          </p:cNvSpPr>
          <p:nvPr/>
        </p:nvSpPr>
        <p:spPr bwMode="auto">
          <a:xfrm>
            <a:off x="3200400" y="0"/>
            <a:ext cx="2897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(38) To seek Allāh’s help :</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يُرْجَى إِلاَّ هُوَ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يُعْبَدُ إِلاَّ هُوَ</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He-hope is not entertained from anyone except from </a:t>
            </a:r>
            <a:r>
              <a:rPr lang="en-US" b="1" kern="1200" dirty="0" smtClean="0">
                <a:ea typeface="MS Mincho" pitchFamily="49" charset="-128"/>
              </a:rPr>
              <a:t>He, O </a:t>
            </a:r>
            <a:r>
              <a:rPr lang="en-US" b="1" kern="1200" dirty="0">
                <a:ea typeface="MS Mincho" pitchFamily="49" charset="-128"/>
              </a:rPr>
              <a:t>He-none is worshipped except He</a:t>
            </a:r>
          </a:p>
        </p:txBody>
      </p:sp>
      <p:sp>
        <p:nvSpPr>
          <p:cNvPr id="2181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yur-ja illa huwa ya mal-la yua'-badu illa huwa</a:t>
            </a:r>
            <a:endParaRPr lang="fi-FI" sz="2800" b="1" i="1">
              <a:solidFill>
                <a:srgbClr val="000066"/>
              </a:solidFill>
              <a:ea typeface="MS Mincho" pitchFamily="49" charset="-128"/>
            </a:endParaRPr>
          </a:p>
        </p:txBody>
      </p:sp>
      <p:sp>
        <p:nvSpPr>
          <p:cNvPr id="21811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جسکے سوا کسی سے امید نہیں ہوسکتی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 کسی کی عبادت نہیں ہو سکتی</a:t>
            </a:r>
            <a:endParaRPr lang="en-US" sz="4000" b="1">
              <a:solidFill>
                <a:srgbClr val="000066"/>
              </a:solidFill>
              <a:latin typeface="Alvi Nastaleeq" pitchFamily="2" charset="-78"/>
              <a:cs typeface="Alvi Nastaleeq" pitchFamily="2" charset="-78"/>
            </a:endParaRPr>
          </a:p>
        </p:txBody>
      </p:sp>
      <p:sp>
        <p:nvSpPr>
          <p:cNvPr id="218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सिवा जसके कसी और से उम्मीद नहीं की जाती ऐ वह कि सिवा जिसके किसी की परश्तिश नहीं की जाती।</a:t>
            </a:r>
            <a:endParaRPr lang="en-US" sz="2400" b="1">
              <a:solidFill>
                <a:srgbClr val="000066"/>
              </a:solidFill>
            </a:endParaRPr>
          </a:p>
        </p:txBody>
      </p:sp>
      <p:sp>
        <p:nvSpPr>
          <p:cNvPr id="218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81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18121" name="Rectangle 11"/>
          <p:cNvSpPr>
            <a:spLocks noChangeArrowheads="1"/>
          </p:cNvSpPr>
          <p:nvPr/>
        </p:nvSpPr>
        <p:spPr bwMode="auto">
          <a:xfrm>
            <a:off x="3200400" y="0"/>
            <a:ext cx="2897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(38) To seek Allāh’s help :</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191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1914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19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19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191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الْمَرْهُوبِينَ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الْمَرْغُوبِينَ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those who are feared,</a:t>
            </a:r>
          </a:p>
          <a:p>
            <a:pPr marL="342900" indent="-342900" eaLnBrk="1" hangingPunct="1">
              <a:defRPr/>
            </a:pPr>
            <a:r>
              <a:rPr lang="en-US" b="1" kern="1200" dirty="0">
                <a:ea typeface="MS Mincho" pitchFamily="49" charset="-128"/>
              </a:rPr>
              <a:t>O Best of those who are liked,</a:t>
            </a:r>
          </a:p>
        </p:txBody>
      </p:sp>
      <p:sp>
        <p:nvSpPr>
          <p:cNvPr id="2201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khayral-mar-hubin ya khayral-mar-ghubin</a:t>
            </a:r>
          </a:p>
        </p:txBody>
      </p:sp>
      <p:sp>
        <p:nvSpPr>
          <p:cNvPr id="220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ذات جس سے ڈرا جائے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لبھانے والے</a:t>
            </a:r>
            <a:endParaRPr lang="en-US" sz="4000" b="1">
              <a:solidFill>
                <a:srgbClr val="000066"/>
              </a:solidFill>
              <a:latin typeface="Alvi Nastaleeq" pitchFamily="2" charset="-78"/>
              <a:cs typeface="Alvi Nastaleeq" pitchFamily="2" charset="-78"/>
            </a:endParaRPr>
          </a:p>
        </p:txBody>
      </p:sp>
      <p:sp>
        <p:nvSpPr>
          <p:cNvPr id="220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उनके जनसे खौफ किया जाता है ऐ बेहतरीन उनके जिनसे रग़बत की जाती है </a:t>
            </a:r>
            <a:endParaRPr lang="en-US" sz="2400" b="1">
              <a:solidFill>
                <a:srgbClr val="000066"/>
              </a:solidFill>
            </a:endParaRPr>
          </a:p>
        </p:txBody>
      </p:sp>
      <p:sp>
        <p:nvSpPr>
          <p:cNvPr id="220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01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0169" name="Rectangle 11"/>
          <p:cNvSpPr>
            <a:spLocks noChangeArrowheads="1"/>
          </p:cNvSpPr>
          <p:nvPr/>
        </p:nvSpPr>
        <p:spPr bwMode="auto">
          <a:xfrm>
            <a:off x="2981325" y="0"/>
            <a:ext cx="33432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(39) For Success Over Enemy:</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الْمَطْلُوبِينَ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الْمَسْؤُولِينَ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those who are sought,</a:t>
            </a:r>
          </a:p>
          <a:p>
            <a:pPr marL="342900" indent="-342900" eaLnBrk="1" hangingPunct="1">
              <a:defRPr/>
            </a:pPr>
            <a:r>
              <a:rPr lang="en-US" b="1" kern="1200" dirty="0">
                <a:ea typeface="MS Mincho" pitchFamily="49" charset="-128"/>
              </a:rPr>
              <a:t>O Best of those who are entreated,</a:t>
            </a:r>
          </a:p>
        </p:txBody>
      </p:sp>
      <p:sp>
        <p:nvSpPr>
          <p:cNvPr id="221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khayral-mat-lubin ya khayral-mas-ulin</a:t>
            </a:r>
          </a:p>
        </p:txBody>
      </p:sp>
      <p:sp>
        <p:nvSpPr>
          <p:cNvPr id="221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طلب کیے جانے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سوال کیے جانے والے</a:t>
            </a:r>
            <a:endParaRPr lang="en-US" sz="4000" b="1">
              <a:solidFill>
                <a:srgbClr val="000066"/>
              </a:solidFill>
              <a:latin typeface="Alvi Nastaleeq" pitchFamily="2" charset="-78"/>
              <a:cs typeface="Alvi Nastaleeq" pitchFamily="2" charset="-78"/>
            </a:endParaRPr>
          </a:p>
        </p:txBody>
      </p:sp>
      <p:sp>
        <p:nvSpPr>
          <p:cNvPr id="221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उनके जो तलब कये जाते हैं ऐ बेहतरीन उनके जनसे सवाल किया जाता है </a:t>
            </a:r>
            <a:endParaRPr lang="en-US" sz="2400" b="1">
              <a:solidFill>
                <a:srgbClr val="000066"/>
              </a:solidFill>
            </a:endParaRPr>
          </a:p>
        </p:txBody>
      </p:sp>
      <p:sp>
        <p:nvSpPr>
          <p:cNvPr id="221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11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1193" name="Rectangle 11"/>
          <p:cNvSpPr>
            <a:spLocks noChangeArrowheads="1"/>
          </p:cNvSpPr>
          <p:nvPr/>
        </p:nvSpPr>
        <p:spPr bwMode="auto">
          <a:xfrm>
            <a:off x="2981325" y="0"/>
            <a:ext cx="33432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(39) For Success Over Enemy:</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الْمَقْصُودِينَ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الْمَذْكُورِينَ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those who are longed for,</a:t>
            </a:r>
          </a:p>
          <a:p>
            <a:pPr marL="342900" indent="-342900" eaLnBrk="1" hangingPunct="1">
              <a:defRPr/>
            </a:pPr>
            <a:r>
              <a:rPr lang="en-US" b="1" kern="1200" dirty="0">
                <a:ea typeface="MS Mincho" pitchFamily="49" charset="-128"/>
              </a:rPr>
              <a:t>O Best of those who are remembered,</a:t>
            </a:r>
          </a:p>
        </p:txBody>
      </p:sp>
      <p:sp>
        <p:nvSpPr>
          <p:cNvPr id="2222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khayral-maq-sudin ya khayral-madhkurin</a:t>
            </a:r>
          </a:p>
        </p:txBody>
      </p:sp>
      <p:sp>
        <p:nvSpPr>
          <p:cNvPr id="222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قصد کیے جانے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ذکر کیے جانے والے</a:t>
            </a:r>
            <a:endParaRPr lang="en-US" sz="4000" b="1">
              <a:solidFill>
                <a:srgbClr val="000066"/>
              </a:solidFill>
              <a:latin typeface="Alvi Nastaleeq" pitchFamily="2" charset="-78"/>
              <a:cs typeface="Alvi Nastaleeq" pitchFamily="2" charset="-78"/>
            </a:endParaRPr>
          </a:p>
        </p:txBody>
      </p:sp>
      <p:sp>
        <p:nvSpPr>
          <p:cNvPr id="222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उनके जिनका क़स्द किया जाता है ऐ बेहतरीन उनके जनका ज़िक्र किया जाता है </a:t>
            </a:r>
            <a:endParaRPr lang="en-US" sz="2400" b="1">
              <a:solidFill>
                <a:srgbClr val="000066"/>
              </a:solidFill>
            </a:endParaRPr>
          </a:p>
        </p:txBody>
      </p:sp>
      <p:sp>
        <p:nvSpPr>
          <p:cNvPr id="222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22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2217" name="Rectangle 11"/>
          <p:cNvSpPr>
            <a:spLocks noChangeArrowheads="1"/>
          </p:cNvSpPr>
          <p:nvPr/>
        </p:nvSpPr>
        <p:spPr bwMode="auto">
          <a:xfrm>
            <a:off x="2981325" y="0"/>
            <a:ext cx="33432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(39) For Success Over Enemy:</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الْمَشْكُورِينَ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الْمَحْبُوبِينَ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those to whom thanks are offered,</a:t>
            </a:r>
          </a:p>
          <a:p>
            <a:pPr marL="342900" indent="-342900" eaLnBrk="1" hangingPunct="1">
              <a:defRPr/>
            </a:pPr>
            <a:r>
              <a:rPr lang="en-US" b="1" kern="1200" dirty="0">
                <a:ea typeface="MS Mincho" pitchFamily="49" charset="-128"/>
              </a:rPr>
              <a:t>O Best of those who are loved,</a:t>
            </a:r>
          </a:p>
        </p:txBody>
      </p:sp>
      <p:sp>
        <p:nvSpPr>
          <p:cNvPr id="2232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khayral-mash-kurin ya khayral-mah-bubin</a:t>
            </a:r>
          </a:p>
        </p:txBody>
      </p:sp>
      <p:sp>
        <p:nvSpPr>
          <p:cNvPr id="223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شکرکیے جانے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محبت کیے جانے والے</a:t>
            </a:r>
            <a:endParaRPr lang="en-US" sz="4000" b="1">
              <a:solidFill>
                <a:srgbClr val="000066"/>
              </a:solidFill>
              <a:latin typeface="Alvi Nastaleeq" pitchFamily="2" charset="-78"/>
              <a:cs typeface="Alvi Nastaleeq" pitchFamily="2" charset="-78"/>
            </a:endParaRPr>
          </a:p>
        </p:txBody>
      </p:sp>
      <p:sp>
        <p:nvSpPr>
          <p:cNvPr id="223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उनके जनका शुक्र कया जाता है ऐ बेहतरीन उनके जनसे मुहब्बत की जाती है</a:t>
            </a:r>
            <a:endParaRPr lang="en-US" sz="2400" b="1">
              <a:solidFill>
                <a:srgbClr val="000066"/>
              </a:solidFill>
            </a:endParaRPr>
          </a:p>
        </p:txBody>
      </p:sp>
      <p:sp>
        <p:nvSpPr>
          <p:cNvPr id="223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32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3241" name="Rectangle 11"/>
          <p:cNvSpPr>
            <a:spLocks noChangeArrowheads="1"/>
          </p:cNvSpPr>
          <p:nvPr/>
        </p:nvSpPr>
        <p:spPr bwMode="auto">
          <a:xfrm>
            <a:off x="2981325" y="0"/>
            <a:ext cx="33432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(39) For Success Over Enemy:</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الْمَدْعُوِّينَ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الْمُسْتَأْنِسِينَ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of those who are called on,</a:t>
            </a:r>
          </a:p>
          <a:p>
            <a:pPr marL="342900" indent="-342900" eaLnBrk="1" hangingPunct="1">
              <a:defRPr/>
            </a:pPr>
            <a:r>
              <a:rPr lang="en-US" b="1" kern="1200" dirty="0">
                <a:ea typeface="MS Mincho" pitchFamily="49" charset="-128"/>
              </a:rPr>
              <a:t>O Best of those who are held in affection.</a:t>
            </a:r>
          </a:p>
        </p:txBody>
      </p:sp>
      <p:sp>
        <p:nvSpPr>
          <p:cNvPr id="2242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khayral-mad-o'o-win ya khayral-mus-ta-nisin</a:t>
            </a:r>
          </a:p>
        </p:txBody>
      </p:sp>
      <p:sp>
        <p:nvSpPr>
          <p:cNvPr id="224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پکارے جانے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مانوس کیے جانے والے</a:t>
            </a:r>
            <a:endParaRPr lang="en-US" sz="4000" b="1">
              <a:solidFill>
                <a:srgbClr val="000066"/>
              </a:solidFill>
              <a:latin typeface="Alvi Nastaleeq" pitchFamily="2" charset="-78"/>
              <a:cs typeface="Alvi Nastaleeq" pitchFamily="2" charset="-78"/>
            </a:endParaRPr>
          </a:p>
        </p:txBody>
      </p:sp>
      <p:sp>
        <p:nvSpPr>
          <p:cNvPr id="224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उनके जनका पुकारा जाता है ऐ बेहतरीन उनके जनसे उंस किया जाता है।</a:t>
            </a:r>
            <a:endParaRPr lang="en-US" sz="2400" b="1">
              <a:solidFill>
                <a:srgbClr val="000066"/>
              </a:solidFill>
            </a:endParaRPr>
          </a:p>
        </p:txBody>
      </p:sp>
      <p:sp>
        <p:nvSpPr>
          <p:cNvPr id="224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42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4265" name="Rectangle 11"/>
          <p:cNvSpPr>
            <a:spLocks noChangeArrowheads="1"/>
          </p:cNvSpPr>
          <p:nvPr/>
        </p:nvSpPr>
        <p:spPr bwMode="auto">
          <a:xfrm>
            <a:off x="2981325" y="0"/>
            <a:ext cx="33432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(39) For Success Over Enemy:</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252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252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25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25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52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الْعِزَّةُ وَالْجَمَالُ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الْقُدْرَةُ وَالْكَمَالُ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to Whom is all glory and virtue, </a:t>
            </a:r>
          </a:p>
          <a:p>
            <a:pPr marL="342900" indent="-342900" eaLnBrk="1" hangingPunct="1">
              <a:defRPr/>
            </a:pPr>
            <a:r>
              <a:rPr lang="en-US" b="1" kern="1200" dirty="0">
                <a:ea typeface="MS Mincho" pitchFamily="49" charset="-128"/>
              </a:rPr>
              <a:t>O He, to Whom is all might and perfection,</a:t>
            </a:r>
          </a:p>
        </p:txBody>
      </p:sp>
      <p:sp>
        <p:nvSpPr>
          <p:cNvPr id="235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mal-lahul-i`iz-zatu wal-jamal ya mal-lahul-qud-ratu wal-kamal</a:t>
            </a:r>
          </a:p>
        </p:txBody>
      </p:sp>
      <p:sp>
        <p:nvSpPr>
          <p:cNvPr id="23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کیلئے عزت اور جمال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کے لیے قدرت اور کمال ہے </a:t>
            </a:r>
            <a:endParaRPr lang="en-US" sz="4000" b="1">
              <a:solidFill>
                <a:srgbClr val="000066"/>
              </a:solidFill>
              <a:latin typeface="Alvi Nastaleeq" pitchFamily="2" charset="-78"/>
              <a:cs typeface="Alvi Nastaleeq" pitchFamily="2" charset="-78"/>
            </a:endParaRPr>
          </a:p>
        </p:txBody>
      </p:sp>
      <p:sp>
        <p:nvSpPr>
          <p:cNvPr id="23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वास्ते इज़्ज़त दीन की है ऐ वह जिसके वास्ते क़ुदरत व कमाल है </a:t>
            </a:r>
            <a:endParaRPr lang="en-US" sz="2400" b="1">
              <a:solidFill>
                <a:srgbClr val="000066"/>
              </a:solidFill>
            </a:endParaRPr>
          </a:p>
        </p:txBody>
      </p:sp>
      <p:sp>
        <p:nvSpPr>
          <p:cNvPr id="23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5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561" name="Rectangle 11"/>
          <p:cNvSpPr>
            <a:spLocks noChangeArrowheads="1"/>
          </p:cNvSpPr>
          <p:nvPr/>
        </p:nvSpPr>
        <p:spPr bwMode="auto">
          <a:xfrm>
            <a:off x="2654300" y="0"/>
            <a:ext cx="466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 For Grandeur in Life and Life Hereafter :</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غَافِرُ يَا سَاتِرُ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Forgiver, O Concealer [of defects]</a:t>
            </a:r>
          </a:p>
        </p:txBody>
      </p:sp>
      <p:sp>
        <p:nvSpPr>
          <p:cNvPr id="2263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ghafiru ya satir</a:t>
            </a:r>
          </a:p>
        </p:txBody>
      </p:sp>
      <p:sp>
        <p:nvSpPr>
          <p:cNvPr id="226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معاف کرنے والے، اے چھپانے والے ،</a:t>
            </a:r>
            <a:endParaRPr lang="en-US" sz="4000" b="1">
              <a:solidFill>
                <a:srgbClr val="000066"/>
              </a:solidFill>
              <a:latin typeface="Alvi Nastaleeq" pitchFamily="2" charset="-78"/>
              <a:cs typeface="Alvi Nastaleeq" pitchFamily="2" charset="-78"/>
            </a:endParaRPr>
          </a:p>
        </p:txBody>
      </p:sp>
      <p:sp>
        <p:nvSpPr>
          <p:cNvPr id="226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ख़ुदावंदा ब तह़क़ीक़ कि मैं सवाल करता हूं तुझसे तेरे नाम के साथ ऐ बख़्शने वाले ऐ छुपाने वाले </a:t>
            </a:r>
            <a:endParaRPr lang="en-US" sz="2400" b="1">
              <a:solidFill>
                <a:srgbClr val="000066"/>
              </a:solidFill>
            </a:endParaRPr>
          </a:p>
        </p:txBody>
      </p:sp>
      <p:sp>
        <p:nvSpPr>
          <p:cNvPr id="226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63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6313" name="Rectangle 11"/>
          <p:cNvSpPr>
            <a:spLocks noChangeArrowheads="1"/>
          </p:cNvSpPr>
          <p:nvPr/>
        </p:nvSpPr>
        <p:spPr bwMode="auto">
          <a:xfrm>
            <a:off x="3182938" y="0"/>
            <a:ext cx="2913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(40) To seek Forgiveness :</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قَادِرُ يَا قَاهِرُ يَا فَاطِرُ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كَاسِرُ يَا جَابِرُ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pt-BR" b="1" kern="1200" dirty="0">
                <a:ea typeface="MS Mincho" pitchFamily="49" charset="-128"/>
              </a:rPr>
              <a:t>O Mighty, O Supreme, O Creator,</a:t>
            </a:r>
          </a:p>
          <a:p>
            <a:pPr marL="342900" indent="-342900" eaLnBrk="1" hangingPunct="1">
              <a:defRPr/>
            </a:pPr>
            <a:r>
              <a:rPr lang="en-US" b="1" kern="1200" dirty="0">
                <a:ea typeface="MS Mincho" pitchFamily="49" charset="-128"/>
              </a:rPr>
              <a:t>O </a:t>
            </a:r>
            <a:r>
              <a:rPr lang="en-US" b="1" kern="1200" dirty="0" err="1">
                <a:ea typeface="MS Mincho" pitchFamily="49" charset="-128"/>
              </a:rPr>
              <a:t>Shatterer</a:t>
            </a:r>
            <a:r>
              <a:rPr lang="en-US" b="1" kern="1200" dirty="0">
                <a:ea typeface="MS Mincho" pitchFamily="49" charset="-128"/>
              </a:rPr>
              <a:t>, O Joiner,</a:t>
            </a:r>
          </a:p>
        </p:txBody>
      </p:sp>
      <p:sp>
        <p:nvSpPr>
          <p:cNvPr id="2273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qadiru ya qa-hiru ya fatir ya kasiru ya jabir</a:t>
            </a:r>
            <a:endParaRPr lang="fi-FI" sz="2800" b="1" i="1">
              <a:solidFill>
                <a:srgbClr val="000066"/>
              </a:solidFill>
              <a:ea typeface="MS Mincho" pitchFamily="49" charset="-128"/>
            </a:endParaRPr>
          </a:p>
        </p:txBody>
      </p:sp>
      <p:sp>
        <p:nvSpPr>
          <p:cNvPr id="227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قدرت والے ،اے غلبے والے ،اے پیدا کرنیوالے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توڑنے والے ،اے جوڑنے والے</a:t>
            </a:r>
            <a:endParaRPr lang="en-US" sz="4000" b="1">
              <a:solidFill>
                <a:srgbClr val="000066"/>
              </a:solidFill>
              <a:latin typeface="Alvi Nastaleeq" pitchFamily="2" charset="-78"/>
              <a:cs typeface="Alvi Nastaleeq" pitchFamily="2" charset="-78"/>
            </a:endParaRPr>
          </a:p>
        </p:txBody>
      </p:sp>
      <p:sp>
        <p:nvSpPr>
          <p:cNvPr id="227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क़हर ऐ पैदा करने वाले ऐ तोड़ने वाले ऐ जोड़ने वाले</a:t>
            </a:r>
            <a:endParaRPr lang="en-US" sz="2400" b="1">
              <a:solidFill>
                <a:srgbClr val="000066"/>
              </a:solidFill>
            </a:endParaRPr>
          </a:p>
        </p:txBody>
      </p:sp>
      <p:sp>
        <p:nvSpPr>
          <p:cNvPr id="227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73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7337" name="Rectangle 11"/>
          <p:cNvSpPr>
            <a:spLocks noChangeArrowheads="1"/>
          </p:cNvSpPr>
          <p:nvPr/>
        </p:nvSpPr>
        <p:spPr bwMode="auto">
          <a:xfrm>
            <a:off x="3182938" y="0"/>
            <a:ext cx="2913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(40) To seek Forgiveness :</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ذَاكِرُ يَا نَاظِرُ يَا نَاصِرُ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Rememberer</a:t>
            </a:r>
            <a:r>
              <a:rPr lang="en-US" b="1" kern="1200" dirty="0">
                <a:ea typeface="MS Mincho" pitchFamily="49" charset="-128"/>
              </a:rPr>
              <a:t>, O Seeing, O Helper.</a:t>
            </a:r>
          </a:p>
        </p:txBody>
      </p:sp>
      <p:sp>
        <p:nvSpPr>
          <p:cNvPr id="2283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dhakiru ya naziru ya nasir</a:t>
            </a:r>
            <a:endParaRPr lang="fi-FI" sz="2800" b="1" i="1">
              <a:solidFill>
                <a:srgbClr val="000066"/>
              </a:solidFill>
              <a:ea typeface="MS Mincho" pitchFamily="49" charset="-128"/>
            </a:endParaRPr>
          </a:p>
        </p:txBody>
      </p:sp>
      <p:sp>
        <p:nvSpPr>
          <p:cNvPr id="228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ذکر کرنیوالے ، اے دیکھنے والے ،اے مدد کرنے والے</a:t>
            </a:r>
            <a:endParaRPr lang="en-US" sz="4000" b="1">
              <a:solidFill>
                <a:srgbClr val="000066"/>
              </a:solidFill>
              <a:latin typeface="Alvi Nastaleeq" pitchFamily="2" charset="-78"/>
              <a:cs typeface="Alvi Nastaleeq" pitchFamily="2" charset="-78"/>
            </a:endParaRPr>
          </a:p>
        </p:txBody>
      </p:sp>
      <p:sp>
        <p:nvSpPr>
          <p:cNvPr id="228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ज़िक्र करने वाले ऐ देखने वाले ऐ मदद करने वाले।</a:t>
            </a:r>
            <a:endParaRPr lang="en-US" sz="2400" b="1">
              <a:solidFill>
                <a:srgbClr val="000066"/>
              </a:solidFill>
            </a:endParaRPr>
          </a:p>
        </p:txBody>
      </p:sp>
      <p:sp>
        <p:nvSpPr>
          <p:cNvPr id="228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83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28361" name="Rectangle 11"/>
          <p:cNvSpPr>
            <a:spLocks noChangeArrowheads="1"/>
          </p:cNvSpPr>
          <p:nvPr/>
        </p:nvSpPr>
        <p:spPr bwMode="auto">
          <a:xfrm>
            <a:off x="3182938" y="0"/>
            <a:ext cx="29130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(40) To seek Forgiveness :</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293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2938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29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29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293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خَلَقَ فَسَوَّى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قَدَّرَ فَهَدَى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created and perfected,</a:t>
            </a:r>
          </a:p>
          <a:p>
            <a:pPr marL="342900" indent="-342900" eaLnBrk="1" hangingPunct="1">
              <a:defRPr/>
            </a:pPr>
            <a:r>
              <a:rPr lang="en-US" b="1" kern="1200" dirty="0">
                <a:ea typeface="MS Mincho" pitchFamily="49" charset="-128"/>
              </a:rPr>
              <a:t>O He Who made everything to measure and guided,</a:t>
            </a:r>
          </a:p>
        </p:txBody>
      </p:sp>
      <p:sp>
        <p:nvSpPr>
          <p:cNvPr id="2304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khalaqa fasaw-wa ya man qad-dara fahada</a:t>
            </a:r>
          </a:p>
        </p:txBody>
      </p:sp>
      <p:sp>
        <p:nvSpPr>
          <p:cNvPr id="23040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پیدا کیا پھر درست کیا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تقدیر بنائی پھرہدایت دی</a:t>
            </a:r>
            <a:endParaRPr lang="en-US" sz="4000" b="1">
              <a:solidFill>
                <a:srgbClr val="000066"/>
              </a:solidFill>
              <a:latin typeface="Alvi Nastaleeq" pitchFamily="2" charset="-78"/>
              <a:cs typeface="Alvi Nastaleeq" pitchFamily="2" charset="-78"/>
            </a:endParaRPr>
          </a:p>
        </p:txBody>
      </p:sp>
      <p:sp>
        <p:nvSpPr>
          <p:cNvPr id="230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जिसने पैदा किया और मौजू बनाया ऐ वह खुदा कि मुक़द्दर कया और हदायत की </a:t>
            </a:r>
            <a:endParaRPr lang="en-US" sz="2400" b="1">
              <a:solidFill>
                <a:srgbClr val="000066"/>
              </a:solidFill>
            </a:endParaRPr>
          </a:p>
        </p:txBody>
      </p:sp>
      <p:sp>
        <p:nvSpPr>
          <p:cNvPr id="230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04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0409"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(41) For Cure of Sun Stroke :</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يَّكْشِفُ الْبَلْوَى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يَّسْمَعُ النَّجْوَى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removes misfortunes,</a:t>
            </a:r>
          </a:p>
          <a:p>
            <a:pPr marL="342900" indent="-342900" eaLnBrk="1" hangingPunct="1">
              <a:defRPr/>
            </a:pPr>
            <a:r>
              <a:rPr lang="en-US" b="1" kern="1200" dirty="0">
                <a:ea typeface="MS Mincho" pitchFamily="49" charset="-128"/>
              </a:rPr>
              <a:t>O He Who overhears secrets,</a:t>
            </a:r>
          </a:p>
        </p:txBody>
      </p:sp>
      <p:sp>
        <p:nvSpPr>
          <p:cNvPr id="2314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may-yak-shiful-bal-wa ya may-yas-mau'n-naj-wa</a:t>
            </a:r>
          </a:p>
        </p:txBody>
      </p:sp>
      <p:sp>
        <p:nvSpPr>
          <p:cNvPr id="2314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بلائیں دور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سرگوشیاں سنتا ہے</a:t>
            </a:r>
            <a:endParaRPr lang="en-US" sz="4000" b="1">
              <a:solidFill>
                <a:srgbClr val="000066"/>
              </a:solidFill>
              <a:latin typeface="Alvi Nastaleeq" pitchFamily="2" charset="-78"/>
              <a:cs typeface="Alvi Nastaleeq" pitchFamily="2" charset="-78"/>
            </a:endParaRPr>
          </a:p>
        </p:txBody>
      </p:sp>
      <p:sp>
        <p:nvSpPr>
          <p:cNvPr id="231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दूर करता है अपने बन्दों की बलाओं को ऐ वह कि सब के राज़ सुनता है </a:t>
            </a:r>
            <a:endParaRPr lang="en-US" sz="2400" b="1">
              <a:solidFill>
                <a:srgbClr val="000066"/>
              </a:solidFill>
            </a:endParaRPr>
          </a:p>
        </p:txBody>
      </p:sp>
      <p:sp>
        <p:nvSpPr>
          <p:cNvPr id="231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14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1433"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(41) For Cure of Sun Stroke :</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يُّنْقِذُ الْغَرْقَى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يُّنجِي </a:t>
            </a:r>
            <a:r>
              <a:rPr lang="ar-SA" sz="8800" kern="1200" dirty="0" err="1">
                <a:latin typeface="Attari_Quran" pitchFamily="2" charset="-78"/>
                <a:ea typeface="+mn-ea"/>
                <a:cs typeface="Attari_Quran" pitchFamily="2" charset="-78"/>
              </a:rPr>
              <a:t>الْهَلْكَى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rescues the drowning,</a:t>
            </a:r>
          </a:p>
          <a:p>
            <a:pPr marL="342900" indent="-342900" eaLnBrk="1" hangingPunct="1">
              <a:defRPr/>
            </a:pPr>
            <a:r>
              <a:rPr lang="en-US" b="1" kern="1200" dirty="0">
                <a:ea typeface="MS Mincho" pitchFamily="49" charset="-128"/>
              </a:rPr>
              <a:t>O He Who saves the distressed,</a:t>
            </a:r>
          </a:p>
        </p:txBody>
      </p:sp>
      <p:sp>
        <p:nvSpPr>
          <p:cNvPr id="2324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may-yun-qidhul-ghar-qa ya may-yunjil-hal-ka</a:t>
            </a:r>
          </a:p>
        </p:txBody>
      </p:sp>
      <p:sp>
        <p:nvSpPr>
          <p:cNvPr id="232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ڈوبنے والوں کو بچاتا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ہلاکتوں سے نجات دیتا ہے</a:t>
            </a:r>
            <a:endParaRPr lang="en-US" sz="4000" b="1">
              <a:solidFill>
                <a:srgbClr val="000066"/>
              </a:solidFill>
              <a:latin typeface="Alvi Nastaleeq" pitchFamily="2" charset="-78"/>
              <a:cs typeface="Alvi Nastaleeq" pitchFamily="2" charset="-78"/>
            </a:endParaRPr>
          </a:p>
        </p:txBody>
      </p:sp>
      <p:sp>
        <p:nvSpPr>
          <p:cNvPr id="232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डूबते हुवों को पार लगाता है ऐ वह ख़ुदा जो बचाता है </a:t>
            </a:r>
            <a:endParaRPr lang="en-US" sz="2400" b="1">
              <a:solidFill>
                <a:srgbClr val="000066"/>
              </a:solidFill>
            </a:endParaRPr>
          </a:p>
        </p:txBody>
      </p:sp>
      <p:sp>
        <p:nvSpPr>
          <p:cNvPr id="232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24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2457"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(41) For Cure of Sun Stroke :</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يَّشْفِي الْمَرْضَى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أَضْحَكَ وَأَبْكَى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restores the sick to health,</a:t>
            </a:r>
          </a:p>
          <a:p>
            <a:pPr marL="342900" indent="-342900" eaLnBrk="1" hangingPunct="1">
              <a:defRPr/>
            </a:pPr>
            <a:r>
              <a:rPr lang="en-US" b="1" kern="1200" dirty="0">
                <a:ea typeface="MS Mincho" pitchFamily="49" charset="-128"/>
              </a:rPr>
              <a:t>O He who makes [His slaves] laugh and weep,</a:t>
            </a:r>
          </a:p>
        </p:txBody>
      </p:sp>
      <p:sp>
        <p:nvSpPr>
          <p:cNvPr id="2334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may-yash-fil-mar-da </a:t>
            </a:r>
            <a:r>
              <a:rPr lang="de-DE" sz="2800" b="1" i="1">
                <a:solidFill>
                  <a:srgbClr val="000066"/>
                </a:solidFill>
                <a:ea typeface="MS Mincho" pitchFamily="49" charset="-128"/>
              </a:rPr>
              <a:t>ya man adhaka wa ab-ka</a:t>
            </a:r>
            <a:endParaRPr lang="fi-FI" sz="2800" b="1" i="1">
              <a:solidFill>
                <a:srgbClr val="000066"/>
              </a:solidFill>
              <a:ea typeface="MS Mincho" pitchFamily="49" charset="-128"/>
            </a:endParaRPr>
          </a:p>
        </p:txBody>
      </p:sp>
      <p:sp>
        <p:nvSpPr>
          <p:cNvPr id="2334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مریضوں کو شفا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ہنساتا اور رلاتا ہے</a:t>
            </a:r>
            <a:endParaRPr lang="en-US" sz="4000" b="1">
              <a:solidFill>
                <a:srgbClr val="000066"/>
              </a:solidFill>
              <a:latin typeface="Alvi Nastaleeq" pitchFamily="2" charset="-78"/>
              <a:cs typeface="Alvi Nastaleeq" pitchFamily="2" charset="-78"/>
            </a:endParaRPr>
          </a:p>
        </p:txBody>
      </p:sp>
      <p:sp>
        <p:nvSpPr>
          <p:cNvPr id="233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बीमारों को ऐ वह ख़ुदा जो सेहत देता है ऐ वह ख़ुदा जो मारता है और जिलाता है </a:t>
            </a:r>
            <a:endParaRPr lang="en-US" sz="2400" b="1">
              <a:solidFill>
                <a:srgbClr val="000066"/>
              </a:solidFill>
            </a:endParaRPr>
          </a:p>
        </p:txBody>
      </p:sp>
      <p:sp>
        <p:nvSpPr>
          <p:cNvPr id="233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34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3481"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(41) For Cure of Sun Stroke :</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أَمَاتَ وَأَحْيَا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خَلَقَ الزَّوْجَيْنِ الذَّكَرَ وَالأُنْثَى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causes to dies and calls to life,</a:t>
            </a:r>
          </a:p>
          <a:p>
            <a:pPr marL="342900" indent="-342900" eaLnBrk="1" hangingPunct="1">
              <a:defRPr/>
            </a:pPr>
            <a:r>
              <a:rPr lang="en-US" b="1" kern="1200" dirty="0">
                <a:ea typeface="MS Mincho" pitchFamily="49" charset="-128"/>
              </a:rPr>
              <a:t>O He Who has created pairs of male and female.</a:t>
            </a:r>
          </a:p>
        </p:txBody>
      </p:sp>
      <p:sp>
        <p:nvSpPr>
          <p:cNvPr id="2345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amata wa ah-ya ya man khalaqaz-zaw-jaynidh-dhakara wal-un-tha</a:t>
            </a:r>
            <a:endParaRPr lang="fi-FI" sz="2800" b="1" i="1">
              <a:solidFill>
                <a:srgbClr val="000066"/>
              </a:solidFill>
              <a:ea typeface="MS Mincho" pitchFamily="49" charset="-128"/>
            </a:endParaRPr>
          </a:p>
        </p:txBody>
      </p:sp>
      <p:sp>
        <p:nvSpPr>
          <p:cNvPr id="234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مارتا ہے اور زندہ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نر اور مادہ جوڑے بنائے</a:t>
            </a:r>
            <a:endParaRPr lang="en-US" sz="4000" b="1">
              <a:solidFill>
                <a:srgbClr val="000066"/>
              </a:solidFill>
              <a:latin typeface="Alvi Nastaleeq" pitchFamily="2" charset="-78"/>
              <a:cs typeface="Alvi Nastaleeq" pitchFamily="2" charset="-78"/>
            </a:endParaRPr>
          </a:p>
        </p:txBody>
      </p:sp>
      <p:sp>
        <p:nvSpPr>
          <p:cNvPr id="234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मर्द और औरत का जोड़ा पैदा करता है।</a:t>
            </a:r>
            <a:endParaRPr lang="en-US" sz="2400" b="1">
              <a:solidFill>
                <a:srgbClr val="000066"/>
              </a:solidFill>
            </a:endParaRPr>
          </a:p>
        </p:txBody>
      </p:sp>
      <p:sp>
        <p:nvSpPr>
          <p:cNvPr id="234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45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4505"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(41) For Cure of Sun Stroke :</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355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3552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35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35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55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الْمُلْكُ وَالجَلاَلُ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الْكَبِيرُ الْمُتَعَاِل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to Whom is all dominion and sublimity, </a:t>
            </a:r>
            <a:r>
              <a:rPr lang="en-US" b="1" kern="1200" dirty="0" smtClean="0">
                <a:ea typeface="MS Mincho" pitchFamily="49" charset="-128"/>
              </a:rPr>
              <a:t> O </a:t>
            </a:r>
            <a:r>
              <a:rPr lang="en-US" b="1" kern="1200" dirty="0">
                <a:ea typeface="MS Mincho" pitchFamily="49" charset="-128"/>
              </a:rPr>
              <a:t>He, Who is great above all,</a:t>
            </a:r>
          </a:p>
        </p:txBody>
      </p:sp>
      <p:sp>
        <p:nvSpPr>
          <p:cNvPr id="245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mal-lahul-mul-ku wal-jalal ya man huwal-kabirul-muta`aal</a:t>
            </a:r>
          </a:p>
        </p:txBody>
      </p:sp>
      <p:sp>
        <p:nvSpPr>
          <p:cNvPr id="24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لیے ملک اور جلال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بڑائی والا بلند تر ہے </a:t>
            </a:r>
            <a:endParaRPr lang="en-US" sz="4000" b="1">
              <a:solidFill>
                <a:srgbClr val="000066"/>
              </a:solidFill>
              <a:latin typeface="Alvi Nastaleeq" pitchFamily="2" charset="-78"/>
              <a:cs typeface="Alvi Nastaleeq" pitchFamily="2" charset="-78"/>
            </a:endParaRPr>
          </a:p>
        </p:txBody>
      </p:sp>
      <p:sp>
        <p:nvSpPr>
          <p:cNvPr id="24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जात जो बुज़ुर्ग व आली मर्तबा है। </a:t>
            </a:r>
            <a:endParaRPr lang="en-US" sz="2400" b="1">
              <a:solidFill>
                <a:srgbClr val="000066"/>
              </a:solidFill>
            </a:endParaRPr>
          </a:p>
        </p:txBody>
      </p:sp>
      <p:sp>
        <p:nvSpPr>
          <p:cNvPr id="24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5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585" name="Rectangle 11"/>
          <p:cNvSpPr>
            <a:spLocks noChangeArrowheads="1"/>
          </p:cNvSpPr>
          <p:nvPr/>
        </p:nvSpPr>
        <p:spPr bwMode="auto">
          <a:xfrm>
            <a:off x="2654300" y="0"/>
            <a:ext cx="466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 For Grandeur in Life and Life Hereafter :</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الْبَرِّ وَالْبَحْرِ سَبِيلُهُ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الآفَاقِ آيَاتُهُ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course is on land and in water,</a:t>
            </a:r>
          </a:p>
          <a:p>
            <a:pPr marL="342900" indent="-342900" eaLnBrk="1" hangingPunct="1">
              <a:defRPr/>
            </a:pPr>
            <a:r>
              <a:rPr lang="en-US" b="1" kern="1200" dirty="0">
                <a:ea typeface="MS Mincho" pitchFamily="49" charset="-128"/>
              </a:rPr>
              <a:t>O He Whose signs are in the universe,</a:t>
            </a:r>
          </a:p>
        </p:txBody>
      </p:sp>
      <p:sp>
        <p:nvSpPr>
          <p:cNvPr id="2365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man fil-bar-ri wal-bah-ri sabiluh ya man fil-a-faqi a-yatuh</a:t>
            </a:r>
            <a:endParaRPr lang="fi-FI" sz="2800" b="1" i="1">
              <a:solidFill>
                <a:srgbClr val="000066"/>
              </a:solidFill>
              <a:ea typeface="MS Mincho" pitchFamily="49" charset="-128"/>
            </a:endParaRPr>
          </a:p>
        </p:txBody>
      </p:sp>
      <p:sp>
        <p:nvSpPr>
          <p:cNvPr id="236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خاک و آب میں راستے بنائے ۔ اے وہ جس نے فضا میں اپنی نشانیاں بنائیں ۔ </a:t>
            </a:r>
            <a:endParaRPr lang="en-US" sz="4000" b="1">
              <a:solidFill>
                <a:srgbClr val="000066"/>
              </a:solidFill>
              <a:latin typeface="Alvi Nastaleeq" pitchFamily="2" charset="-78"/>
              <a:cs typeface="Alvi Nastaleeq" pitchFamily="2" charset="-78"/>
            </a:endParaRPr>
          </a:p>
        </p:txBody>
      </p:sp>
      <p:sp>
        <p:nvSpPr>
          <p:cNvPr id="236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ख़ुश्की और तरी में जिसकी राह है ऐ वह ख़ुदा कि जमाने में जिसकी निशानियां है</a:t>
            </a:r>
            <a:endParaRPr lang="en-US" sz="2400" b="1">
              <a:solidFill>
                <a:srgbClr val="000066"/>
              </a:solidFill>
            </a:endParaRPr>
          </a:p>
        </p:txBody>
      </p:sp>
      <p:sp>
        <p:nvSpPr>
          <p:cNvPr id="236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65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6553" name="Rectangle 11"/>
          <p:cNvSpPr>
            <a:spLocks noChangeArrowheads="1"/>
          </p:cNvSpPr>
          <p:nvPr/>
        </p:nvSpPr>
        <p:spPr bwMode="auto">
          <a:xfrm>
            <a:off x="2667000" y="0"/>
            <a:ext cx="39449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(42) For Safeguard from Calamities :</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الآيَاتِ بُرْهَانُهُ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الْمَمَاتِ قُدْرَتُهُ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in Whose signs are undeniable </a:t>
            </a:r>
            <a:r>
              <a:rPr lang="en-US" b="1" kern="1200" dirty="0" smtClean="0">
                <a:ea typeface="MS Mincho" pitchFamily="49" charset="-128"/>
              </a:rPr>
              <a:t>proofs, O </a:t>
            </a:r>
            <a:r>
              <a:rPr lang="en-US" b="1" kern="1200" dirty="0">
                <a:ea typeface="MS Mincho" pitchFamily="49" charset="-128"/>
              </a:rPr>
              <a:t>He Whose; might is exhibited in causing death,</a:t>
            </a:r>
          </a:p>
        </p:txBody>
      </p:sp>
      <p:sp>
        <p:nvSpPr>
          <p:cNvPr id="2375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fil-a-yati bur-hanuh ya man fil-mamati qud-ratuh</a:t>
            </a:r>
          </a:p>
        </p:txBody>
      </p:sp>
      <p:sp>
        <p:nvSpPr>
          <p:cNvPr id="23757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نشانیوں میں قوی دلیل ہے ۔ اے وہ کہ موت میں جسکی قدرت ظاہرہے ۔ </a:t>
            </a:r>
            <a:endParaRPr lang="en-US" sz="4000" b="1">
              <a:solidFill>
                <a:srgbClr val="000066"/>
              </a:solidFill>
              <a:latin typeface="Alvi Nastaleeq" pitchFamily="2" charset="-78"/>
              <a:cs typeface="Alvi Nastaleeq" pitchFamily="2" charset="-78"/>
            </a:endParaRPr>
          </a:p>
        </p:txBody>
      </p:sp>
      <p:sp>
        <p:nvSpPr>
          <p:cNvPr id="237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निशानियों में रौशन दलील है ऐ वह ख़ुदा कि मौत में जसकी क़ुदरत है। </a:t>
            </a:r>
            <a:endParaRPr lang="en-US" sz="2400" b="1">
              <a:solidFill>
                <a:srgbClr val="000066"/>
              </a:solidFill>
            </a:endParaRPr>
          </a:p>
        </p:txBody>
      </p:sp>
      <p:sp>
        <p:nvSpPr>
          <p:cNvPr id="237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75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7577" name="Rectangle 11"/>
          <p:cNvSpPr>
            <a:spLocks noChangeArrowheads="1"/>
          </p:cNvSpPr>
          <p:nvPr/>
        </p:nvSpPr>
        <p:spPr bwMode="auto">
          <a:xfrm>
            <a:off x="2667000" y="0"/>
            <a:ext cx="39449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(42) For Safeguard from Calamities :</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الْقُبُورِ عِبْرَتُهُ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الْقِيَامَةِ مُلْكُهُ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lesson is in </a:t>
            </a:r>
            <a:r>
              <a:rPr lang="en-US" b="1" kern="1200" dirty="0" smtClean="0">
                <a:ea typeface="MS Mincho" pitchFamily="49" charset="-128"/>
              </a:rPr>
              <a:t>graves, O </a:t>
            </a:r>
            <a:r>
              <a:rPr lang="en-US" b="1" kern="1200" dirty="0">
                <a:ea typeface="MS Mincho" pitchFamily="49" charset="-128"/>
              </a:rPr>
              <a:t>He Whose kingdom will be on the Day of </a:t>
            </a:r>
            <a:r>
              <a:rPr lang="en-US" b="1" kern="1200" dirty="0" err="1">
                <a:ea typeface="MS Mincho" pitchFamily="49" charset="-128"/>
              </a:rPr>
              <a:t>Judgement</a:t>
            </a:r>
            <a:r>
              <a:rPr lang="en-US" b="1" kern="1200" dirty="0">
                <a:ea typeface="MS Mincho" pitchFamily="49" charset="-128"/>
              </a:rPr>
              <a:t>,</a:t>
            </a:r>
          </a:p>
        </p:txBody>
      </p:sp>
      <p:sp>
        <p:nvSpPr>
          <p:cNvPr id="2385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fil-quburi i`ib-ratuh ya man fil-qiyamati mul-kuh</a:t>
            </a:r>
          </a:p>
        </p:txBody>
      </p:sp>
      <p:sp>
        <p:nvSpPr>
          <p:cNvPr id="23859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قبروں میں عبرت رکھی ہے ، اے وہ کہ قیامت میں جسکی بادشاہت ہے ۔ </a:t>
            </a:r>
            <a:endParaRPr lang="en-US" sz="4000" b="1">
              <a:solidFill>
                <a:srgbClr val="000066"/>
              </a:solidFill>
              <a:latin typeface="Alvi Nastaleeq" pitchFamily="2" charset="-78"/>
              <a:cs typeface="Alvi Nastaleeq" pitchFamily="2" charset="-78"/>
            </a:endParaRPr>
          </a:p>
        </p:txBody>
      </p:sp>
      <p:sp>
        <p:nvSpPr>
          <p:cNvPr id="238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क़ब्रों में जिसका ख़ौफ़ है ऐ वह ख़ुदा कि रोज़े कयामत में जिसका मुल्क है </a:t>
            </a:r>
            <a:endParaRPr lang="en-US" sz="2400" b="1">
              <a:solidFill>
                <a:srgbClr val="000066"/>
              </a:solidFill>
            </a:endParaRPr>
          </a:p>
        </p:txBody>
      </p:sp>
      <p:sp>
        <p:nvSpPr>
          <p:cNvPr id="238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86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8601" name="Rectangle 11"/>
          <p:cNvSpPr>
            <a:spLocks noChangeArrowheads="1"/>
          </p:cNvSpPr>
          <p:nvPr/>
        </p:nvSpPr>
        <p:spPr bwMode="auto">
          <a:xfrm>
            <a:off x="2667000" y="0"/>
            <a:ext cx="39449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(42) For Safeguard from Calamities :</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الْحِسَابِ هَيْبَتُهُ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الْمِيزَانِ قَضَاؤُهُ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in Whose reckoning of deeds is His </a:t>
            </a:r>
            <a:r>
              <a:rPr lang="en-US" b="1" kern="1200" dirty="0" smtClean="0">
                <a:ea typeface="MS Mincho" pitchFamily="49" charset="-128"/>
              </a:rPr>
              <a:t>dread, O </a:t>
            </a:r>
            <a:r>
              <a:rPr lang="en-US" b="1" kern="1200" dirty="0">
                <a:ea typeface="MS Mincho" pitchFamily="49" charset="-128"/>
              </a:rPr>
              <a:t>He in Whose balance is His order,</a:t>
            </a:r>
          </a:p>
        </p:txBody>
      </p:sp>
      <p:sp>
        <p:nvSpPr>
          <p:cNvPr id="2396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fil-hisabi haybatuh ya man fil-mizani qada-uh</a:t>
            </a:r>
          </a:p>
        </p:txBody>
      </p:sp>
      <p:sp>
        <p:nvSpPr>
          <p:cNvPr id="239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حساب میں جسکی ہیبت ہے ۔ اے وہ کہ میزان عمل میں جسکی منصفی ہے ۔ </a:t>
            </a:r>
            <a:endParaRPr lang="en-US" sz="4000" b="1">
              <a:solidFill>
                <a:srgbClr val="000066"/>
              </a:solidFill>
              <a:latin typeface="Alvi Nastaleeq" pitchFamily="2" charset="-78"/>
              <a:cs typeface="Alvi Nastaleeq" pitchFamily="2" charset="-78"/>
            </a:endParaRPr>
          </a:p>
        </p:txBody>
      </p:sp>
      <p:sp>
        <p:nvSpPr>
          <p:cNvPr id="239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हिसाब में जसकी हैबत है ऐ वह ख़ुदा कि तराजू में जिसका फ़रमान है </a:t>
            </a:r>
            <a:endParaRPr lang="en-US" sz="2400" b="1">
              <a:solidFill>
                <a:srgbClr val="000066"/>
              </a:solidFill>
            </a:endParaRPr>
          </a:p>
        </p:txBody>
      </p:sp>
      <p:sp>
        <p:nvSpPr>
          <p:cNvPr id="239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396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39625" name="Rectangle 11"/>
          <p:cNvSpPr>
            <a:spLocks noChangeArrowheads="1"/>
          </p:cNvSpPr>
          <p:nvPr/>
        </p:nvSpPr>
        <p:spPr bwMode="auto">
          <a:xfrm>
            <a:off x="2667000" y="0"/>
            <a:ext cx="39449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(42) For Safeguard from Calamities :</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الْجَنَّةِ ثَوَابُهُ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النَّارِ عِقَابُهُ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paradise is the place of His good </a:t>
            </a:r>
            <a:r>
              <a:rPr lang="en-US" b="1" kern="1200" dirty="0" smtClean="0">
                <a:ea typeface="MS Mincho" pitchFamily="49" charset="-128"/>
              </a:rPr>
              <a:t>reward, O </a:t>
            </a:r>
            <a:r>
              <a:rPr lang="en-US" b="1" kern="1200" dirty="0">
                <a:ea typeface="MS Mincho" pitchFamily="49" charset="-128"/>
              </a:rPr>
              <a:t>He Whose hell is the place of chastisement.</a:t>
            </a:r>
          </a:p>
        </p:txBody>
      </p:sp>
      <p:sp>
        <p:nvSpPr>
          <p:cNvPr id="2406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fil-jan-nati thawabuh ya man fin-nari i`iqabuh</a:t>
            </a:r>
          </a:p>
        </p:txBody>
      </p:sp>
      <p:sp>
        <p:nvSpPr>
          <p:cNvPr id="240645"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جس کیطرف سے ثوابِ جنت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جسکا عذاب دوزخ ہے</a:t>
            </a:r>
            <a:endParaRPr lang="en-US" sz="4000" b="1">
              <a:solidFill>
                <a:srgbClr val="000066"/>
              </a:solidFill>
              <a:latin typeface="Alvi Nastaleeq" pitchFamily="2" charset="-78"/>
              <a:cs typeface="Alvi Nastaleeq" pitchFamily="2" charset="-78"/>
            </a:endParaRPr>
          </a:p>
        </p:txBody>
      </p:sp>
      <p:sp>
        <p:nvSpPr>
          <p:cNvPr id="240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जन्नत में जिसका सवाब है ऐ वह ख़ुदा कि दोज़ख़ में जिसका अज़ाब है।</a:t>
            </a:r>
            <a:endParaRPr lang="en-US" sz="2400" b="1">
              <a:solidFill>
                <a:srgbClr val="000066"/>
              </a:solidFill>
            </a:endParaRPr>
          </a:p>
        </p:txBody>
      </p:sp>
      <p:sp>
        <p:nvSpPr>
          <p:cNvPr id="240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06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0649" name="Rectangle 11"/>
          <p:cNvSpPr>
            <a:spLocks noChangeArrowheads="1"/>
          </p:cNvSpPr>
          <p:nvPr/>
        </p:nvSpPr>
        <p:spPr bwMode="auto">
          <a:xfrm>
            <a:off x="2667000" y="0"/>
            <a:ext cx="39449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(42) For Safeguard from Calamities :</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416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4166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41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41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16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إِلَيْهِ يَهْرَبُ الْخَائِفُونَ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إِلَيْهِ يَفْزَعُ الْمُذْنِبُونَ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 frightened flee to Him,</a:t>
            </a:r>
          </a:p>
          <a:p>
            <a:pPr marL="342900" indent="-342900" eaLnBrk="1" hangingPunct="1">
              <a:defRPr/>
            </a:pPr>
            <a:r>
              <a:rPr lang="en-US" b="1" kern="1200" dirty="0">
                <a:ea typeface="MS Mincho" pitchFamily="49" charset="-128"/>
              </a:rPr>
              <a:t>O He-sinners take shelter with Him,</a:t>
            </a:r>
          </a:p>
        </p:txBody>
      </p:sp>
      <p:sp>
        <p:nvSpPr>
          <p:cNvPr id="2426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ilayhi yah-rabul-kha-ifun ya man ilayhi yafzau'l-mudhnibun</a:t>
            </a:r>
          </a:p>
        </p:txBody>
      </p:sp>
      <p:sp>
        <p:nvSpPr>
          <p:cNvPr id="242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 ے وہ کہ خوف زدہ جسکی طرف بھاگتے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گنہگار جسکی پناہ لیتے ہیں</a:t>
            </a:r>
            <a:endParaRPr lang="en-US" sz="4000" b="1">
              <a:solidFill>
                <a:srgbClr val="000066"/>
              </a:solidFill>
              <a:latin typeface="Alvi Nastaleeq" pitchFamily="2" charset="-78"/>
              <a:cs typeface="Alvi Nastaleeq" pitchFamily="2" charset="-78"/>
            </a:endParaRPr>
          </a:p>
        </p:txBody>
      </p:sp>
      <p:sp>
        <p:nvSpPr>
          <p:cNvPr id="242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तरफ़ भागते हैं डरने वाले ऐ वह ख़ुदा कि जिसकी पनाह लेते है गुनहगार </a:t>
            </a:r>
            <a:endParaRPr lang="en-US" sz="2400" b="1">
              <a:solidFill>
                <a:srgbClr val="000066"/>
              </a:solidFill>
            </a:endParaRPr>
          </a:p>
        </p:txBody>
      </p:sp>
      <p:sp>
        <p:nvSpPr>
          <p:cNvPr id="242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26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2697" name="Rectangle 11"/>
          <p:cNvSpPr>
            <a:spLocks noChangeArrowheads="1"/>
          </p:cNvSpPr>
          <p:nvPr/>
        </p:nvSpPr>
        <p:spPr bwMode="auto">
          <a:xfrm>
            <a:off x="2438400" y="0"/>
            <a:ext cx="47053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(43) For Benevolence from Wealthy Person:</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إِلَيْهِ يَقْصِدُ الْمُنِيبُونَ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إِلَيْهِ يَرْغَبُ الزَّاهِدُونَ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 repentant return to Him,</a:t>
            </a:r>
          </a:p>
          <a:p>
            <a:pPr marL="342900" indent="-342900" eaLnBrk="1" hangingPunct="1">
              <a:defRPr/>
            </a:pPr>
            <a:r>
              <a:rPr lang="en-US" b="1" kern="1200" dirty="0">
                <a:ea typeface="MS Mincho" pitchFamily="49" charset="-128"/>
              </a:rPr>
              <a:t>O He-the pious incline towards Him,</a:t>
            </a:r>
          </a:p>
        </p:txBody>
      </p:sp>
      <p:sp>
        <p:nvSpPr>
          <p:cNvPr id="2437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ilayhi yaq-sidul-munibun ya man ilayhi yar-ghabuz-zahidun</a:t>
            </a:r>
          </a:p>
        </p:txBody>
      </p:sp>
      <p:sp>
        <p:nvSpPr>
          <p:cNvPr id="2437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توبہ کرنے والے جسکا قصد کرتے ہیں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جسکی طرف پرہیز گار رغبت کرتے ہیں</a:t>
            </a:r>
            <a:endParaRPr lang="en-US" sz="4000" b="1">
              <a:solidFill>
                <a:srgbClr val="000066"/>
              </a:solidFill>
              <a:latin typeface="Alvi Nastaleeq" pitchFamily="2" charset="-78"/>
              <a:cs typeface="Alvi Nastaleeq" pitchFamily="2" charset="-78"/>
            </a:endParaRPr>
          </a:p>
        </p:txBody>
      </p:sp>
      <p:sp>
        <p:nvSpPr>
          <p:cNvPr id="243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 की तरफ़ क़स्द करते हैं तौबा करने वाले ऐ वह ख़ुदा कि परहेज़गार जिसकी तरफ़ करते हैं</a:t>
            </a:r>
            <a:endParaRPr lang="en-US" sz="2400" b="1">
              <a:solidFill>
                <a:srgbClr val="000066"/>
              </a:solidFill>
            </a:endParaRPr>
          </a:p>
        </p:txBody>
      </p:sp>
      <p:sp>
        <p:nvSpPr>
          <p:cNvPr id="243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37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3721" name="Rectangle 11"/>
          <p:cNvSpPr>
            <a:spLocks noChangeArrowheads="1"/>
          </p:cNvSpPr>
          <p:nvPr/>
        </p:nvSpPr>
        <p:spPr bwMode="auto">
          <a:xfrm>
            <a:off x="2438400" y="0"/>
            <a:ext cx="47053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(43) For Benevolence from Wealthy Person:</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إِلَيْهِ يَلْجَأُ الْمُتَحَيِّرُونَ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بِهِ يَسْتَأْنِسُ الْمُرِيدُونَ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 confounded seek shelter in Him,</a:t>
            </a:r>
          </a:p>
          <a:p>
            <a:pPr marL="342900" indent="-342900" eaLnBrk="1" hangingPunct="1">
              <a:defRPr/>
            </a:pPr>
            <a:r>
              <a:rPr lang="en-US" b="1" kern="1200" dirty="0">
                <a:ea typeface="MS Mincho" pitchFamily="49" charset="-128"/>
              </a:rPr>
              <a:t>O He-the desirous have affliction for Him,</a:t>
            </a:r>
          </a:p>
        </p:txBody>
      </p:sp>
      <p:sp>
        <p:nvSpPr>
          <p:cNvPr id="2447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ilayhi yal-jaul-mutahay-yirunya mam bihi yas-ta-nisul-muridun</a:t>
            </a:r>
          </a:p>
        </p:txBody>
      </p:sp>
      <p:sp>
        <p:nvSpPr>
          <p:cNvPr id="244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پریشان لوگ جسکی پناہ چاہتے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ارادہ کرنے والے جس سے مانوس ہیں ۔ </a:t>
            </a:r>
            <a:endParaRPr lang="en-US" sz="4000" b="1">
              <a:solidFill>
                <a:srgbClr val="000066"/>
              </a:solidFill>
              <a:latin typeface="Alvi Nastaleeq" pitchFamily="2" charset="-78"/>
              <a:cs typeface="Alvi Nastaleeq" pitchFamily="2" charset="-78"/>
            </a:endParaRPr>
          </a:p>
        </p:txBody>
      </p:sp>
      <p:sp>
        <p:nvSpPr>
          <p:cNvPr id="244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तरफ़ पनाह लेते हैं हैरान शुदा ऐ वह ख़ुदा जससे उंस हासिल करते हैं</a:t>
            </a:r>
            <a:r>
              <a:rPr lang="en-US" sz="2400" b="1">
                <a:solidFill>
                  <a:srgbClr val="000066"/>
                </a:solidFill>
              </a:rPr>
              <a:t> </a:t>
            </a:r>
            <a:r>
              <a:rPr lang="hi-IN" sz="2400" b="1">
                <a:solidFill>
                  <a:srgbClr val="000066"/>
                </a:solidFill>
              </a:rPr>
              <a:t>इरादा करने वाले ऐ वह खुदा कि फ़ख्र करते हैं </a:t>
            </a:r>
            <a:endParaRPr lang="en-US" sz="2400" b="1">
              <a:solidFill>
                <a:srgbClr val="000066"/>
              </a:solidFill>
            </a:endParaRPr>
          </a:p>
        </p:txBody>
      </p:sp>
      <p:sp>
        <p:nvSpPr>
          <p:cNvPr id="244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47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4745" name="Rectangle 11"/>
          <p:cNvSpPr>
            <a:spLocks noChangeArrowheads="1"/>
          </p:cNvSpPr>
          <p:nvPr/>
        </p:nvSpPr>
        <p:spPr bwMode="auto">
          <a:xfrm>
            <a:off x="2438400" y="0"/>
            <a:ext cx="47053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(43) For Benevolence from Wealthy Person:</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بِهِ يَفْتَخِرُ الْمُحِبُّونَ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عَفْوِهِ يَطْمَعُ الْخَاطِئُونَ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b="1" kern="1200" dirty="0">
                <a:ea typeface="MS Mincho" pitchFamily="49" charset="-128"/>
              </a:rPr>
              <a:t>O He-lovers are proud of </a:t>
            </a:r>
            <a:r>
              <a:rPr lang="en-US" b="1" kern="1200" dirty="0" smtClean="0">
                <a:ea typeface="MS Mincho" pitchFamily="49" charset="-128"/>
              </a:rPr>
              <a:t>Him, O </a:t>
            </a:r>
            <a:r>
              <a:rPr lang="en-US" b="1" kern="1200" dirty="0">
                <a:ea typeface="MS Mincho" pitchFamily="49" charset="-128"/>
              </a:rPr>
              <a:t>He-transgressors have agreed for His forgiveness,</a:t>
            </a:r>
          </a:p>
        </p:txBody>
      </p:sp>
      <p:sp>
        <p:nvSpPr>
          <p:cNvPr id="2457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mam bihi yaf-takhirul-muhib-bun ya man fi `af-wihi yat-mau'l-khati-un</a:t>
            </a:r>
          </a:p>
        </p:txBody>
      </p:sp>
      <p:sp>
        <p:nvSpPr>
          <p:cNvPr id="24576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جس پر محبت کرنے والے فخر کرتے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خطاکار جسکے عفو کی خواہش رکھتے ہیں</a:t>
            </a:r>
            <a:endParaRPr lang="en-US" sz="4000" b="1">
              <a:solidFill>
                <a:srgbClr val="000066"/>
              </a:solidFill>
              <a:latin typeface="Alvi Nastaleeq" pitchFamily="2" charset="-78"/>
              <a:cs typeface="Alvi Nastaleeq" pitchFamily="2" charset="-78"/>
            </a:endParaRPr>
          </a:p>
        </p:txBody>
      </p:sp>
      <p:sp>
        <p:nvSpPr>
          <p:cNvPr id="245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जिससे मुहब्बत करने वाले ऐ वह ख़ुदा की जसकी बख़शिश में गुनहगार उम्मीद रखते हैं </a:t>
            </a:r>
            <a:endParaRPr lang="en-US" sz="2400" b="1">
              <a:solidFill>
                <a:srgbClr val="000066"/>
              </a:solidFill>
            </a:endParaRPr>
          </a:p>
        </p:txBody>
      </p:sp>
      <p:sp>
        <p:nvSpPr>
          <p:cNvPr id="245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57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5769" name="Rectangle 11"/>
          <p:cNvSpPr>
            <a:spLocks noChangeArrowheads="1"/>
          </p:cNvSpPr>
          <p:nvPr/>
        </p:nvSpPr>
        <p:spPr bwMode="auto">
          <a:xfrm>
            <a:off x="2438400" y="0"/>
            <a:ext cx="47053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(43) For Benevolence from Wealthy Person: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مُنْشِئَ السَّحَابِ الثِّقَاِل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شَدِيدُ الْمِحَاِل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creates heavy clouds, </a:t>
            </a:r>
          </a:p>
          <a:p>
            <a:pPr marL="342900" indent="-342900" eaLnBrk="1" hangingPunct="1">
              <a:defRPr/>
            </a:pPr>
            <a:r>
              <a:rPr lang="en-US" b="1" kern="1200" dirty="0">
                <a:ea typeface="MS Mincho" pitchFamily="49" charset="-128"/>
              </a:rPr>
              <a:t>O He, Who is the most powerful,</a:t>
            </a:r>
          </a:p>
        </p:txBody>
      </p:sp>
      <p:sp>
        <p:nvSpPr>
          <p:cNvPr id="256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mun-shias-sahabilth-thiqal ya man huwa shadidul-mihal</a:t>
            </a:r>
          </a:p>
        </p:txBody>
      </p:sp>
      <p:sp>
        <p:nvSpPr>
          <p:cNvPr id="25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بھرے بادلوں کے پیدا کرنے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بہت زیادہ قوت والا ہے</a:t>
            </a:r>
            <a:endParaRPr lang="en-US" sz="4000" b="1">
              <a:solidFill>
                <a:srgbClr val="000066"/>
              </a:solidFill>
              <a:latin typeface="Alvi Nastaleeq" pitchFamily="2" charset="-78"/>
              <a:cs typeface="Alvi Nastaleeq" pitchFamily="2" charset="-78"/>
            </a:endParaRPr>
          </a:p>
        </p:txBody>
      </p:sp>
      <p:sp>
        <p:nvSpPr>
          <p:cNvPr id="25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पैदा करने वाले भारी भारी बादलों के, ऐ वह ख़ुदा जो सबसे ज़्यादा ताक़तवर है, </a:t>
            </a:r>
            <a:endParaRPr lang="en-US" sz="2400" b="1">
              <a:solidFill>
                <a:srgbClr val="000066"/>
              </a:solidFill>
            </a:endParaRPr>
          </a:p>
        </p:txBody>
      </p:sp>
      <p:sp>
        <p:nvSpPr>
          <p:cNvPr id="25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6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609" name="Rectangle 11"/>
          <p:cNvSpPr>
            <a:spLocks noChangeArrowheads="1"/>
          </p:cNvSpPr>
          <p:nvPr/>
        </p:nvSpPr>
        <p:spPr bwMode="auto">
          <a:xfrm>
            <a:off x="2654300" y="0"/>
            <a:ext cx="466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 For Grandeur in Life and Life Hereafter :</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إِلَيْهِ يَسْكُنُ الْمُوقِنُونَ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عَلَيَهِ يَتَوَكَّلُ الْمُتَوَكِّلُونَ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He-those who are sure in faith receive consolation from </a:t>
            </a:r>
            <a:r>
              <a:rPr lang="en-US" b="1" kern="1200" dirty="0" smtClean="0">
                <a:ea typeface="MS Mincho" pitchFamily="49" charset="-128"/>
              </a:rPr>
              <a:t>Him, O </a:t>
            </a:r>
            <a:r>
              <a:rPr lang="en-US" b="1" kern="1200" dirty="0">
                <a:ea typeface="MS Mincho" pitchFamily="49" charset="-128"/>
              </a:rPr>
              <a:t>He-those who trust Him rely on Him.</a:t>
            </a:r>
          </a:p>
        </p:txBody>
      </p:sp>
      <p:sp>
        <p:nvSpPr>
          <p:cNvPr id="2467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ilayhi yas-kunul-muqinun ya man `alayahi yatawak-kalul-mutawak-kilun</a:t>
            </a:r>
          </a:p>
        </p:txBody>
      </p:sp>
      <p:sp>
        <p:nvSpPr>
          <p:cNvPr id="24678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ہاں یقین والے سکون پاتے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توکل کرنے والے جس پر توکل کرتے ہیں</a:t>
            </a:r>
            <a:endParaRPr lang="en-US" sz="4000" b="1">
              <a:solidFill>
                <a:srgbClr val="000066"/>
              </a:solidFill>
              <a:latin typeface="Alvi Nastaleeq" pitchFamily="2" charset="-78"/>
              <a:cs typeface="Alvi Nastaleeq" pitchFamily="2" charset="-78"/>
            </a:endParaRPr>
          </a:p>
        </p:txBody>
      </p:sp>
      <p:sp>
        <p:nvSpPr>
          <p:cNvPr id="246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जससे तसकीन पाते हैं यक़ीन रखने वाले ऐ वह खुदा कि तवक्कुल करते हैं जस पर तवक्कुल करने वाले।</a:t>
            </a:r>
            <a:endParaRPr lang="en-US" sz="2400" b="1">
              <a:solidFill>
                <a:srgbClr val="000066"/>
              </a:solidFill>
            </a:endParaRPr>
          </a:p>
        </p:txBody>
      </p:sp>
      <p:sp>
        <p:nvSpPr>
          <p:cNvPr id="246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67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6793" name="Rectangle 11"/>
          <p:cNvSpPr>
            <a:spLocks noChangeArrowheads="1"/>
          </p:cNvSpPr>
          <p:nvPr/>
        </p:nvSpPr>
        <p:spPr bwMode="auto">
          <a:xfrm>
            <a:off x="2438400" y="0"/>
            <a:ext cx="47053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(43) For Benevolence from Wealthy Person:</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478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4781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47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47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78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حَبِيبُ يَا طَبِيبُ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Friend, O physician,</a:t>
            </a:r>
          </a:p>
        </p:txBody>
      </p:sp>
      <p:sp>
        <p:nvSpPr>
          <p:cNvPr id="2488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habibu ya tabib</a:t>
            </a:r>
          </a:p>
        </p:txBody>
      </p:sp>
      <p:sp>
        <p:nvSpPr>
          <p:cNvPr id="248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محبوب ، اے چارہ گر</a:t>
            </a:r>
            <a:endParaRPr lang="en-US" sz="4000" b="1">
              <a:solidFill>
                <a:srgbClr val="000066"/>
              </a:solidFill>
              <a:latin typeface="Alvi Nastaleeq" pitchFamily="2" charset="-78"/>
              <a:cs typeface="Alvi Nastaleeq" pitchFamily="2" charset="-78"/>
            </a:endParaRPr>
          </a:p>
        </p:txBody>
      </p:sp>
      <p:sp>
        <p:nvSpPr>
          <p:cNvPr id="248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मैं सवाल करता हूं तुझ से तेरे नाम के साथ ऐ दोस्त ऐ दवा करने वाले </a:t>
            </a:r>
            <a:endParaRPr lang="en-US" sz="2400" b="1">
              <a:solidFill>
                <a:srgbClr val="000066"/>
              </a:solidFill>
            </a:endParaRPr>
          </a:p>
        </p:txBody>
      </p:sp>
      <p:sp>
        <p:nvSpPr>
          <p:cNvPr id="248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88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8841" name="Rectangle 11"/>
          <p:cNvSpPr>
            <a:spLocks noChangeArrowheads="1"/>
          </p:cNvSpPr>
          <p:nvPr/>
        </p:nvSpPr>
        <p:spPr bwMode="auto">
          <a:xfrm>
            <a:off x="3405188" y="0"/>
            <a:ext cx="24622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(44) To cultivate love :</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قَرِيبُ يَا رَقِيبُ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حَسيِبُ يَا مُهِيبُ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Near, O Supervisor,</a:t>
            </a:r>
          </a:p>
          <a:p>
            <a:pPr marL="342900" indent="-342900" eaLnBrk="1" hangingPunct="1">
              <a:defRPr/>
            </a:pPr>
            <a:r>
              <a:rPr lang="en-US" b="1" kern="1200" dirty="0">
                <a:ea typeface="MS Mincho" pitchFamily="49" charset="-128"/>
              </a:rPr>
              <a:t>O Reckoner to account, O </a:t>
            </a:r>
            <a:r>
              <a:rPr lang="en-US" b="1" kern="1200" dirty="0" smtClean="0">
                <a:ea typeface="MS Mincho" pitchFamily="49" charset="-128"/>
              </a:rPr>
              <a:t>the One who causes Fear,</a:t>
            </a:r>
            <a:endParaRPr lang="en-US" b="1" kern="1200" dirty="0">
              <a:ea typeface="MS Mincho" pitchFamily="49" charset="-128"/>
            </a:endParaRPr>
          </a:p>
        </p:txBody>
      </p:sp>
      <p:sp>
        <p:nvSpPr>
          <p:cNvPr id="2498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qaribu ya raqib ya hasibu ya muhib</a:t>
            </a:r>
          </a:p>
        </p:txBody>
      </p:sp>
      <p:sp>
        <p:nvSpPr>
          <p:cNvPr id="2498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نزدیک تر ،اے نگہدار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حساب رکھنے والے ،اے ہیبت والے</a:t>
            </a:r>
            <a:endParaRPr lang="en-US" sz="4000" b="1">
              <a:solidFill>
                <a:srgbClr val="000066"/>
              </a:solidFill>
              <a:latin typeface="Alvi Nastaleeq" pitchFamily="2" charset="-78"/>
              <a:cs typeface="Alvi Nastaleeq" pitchFamily="2" charset="-78"/>
            </a:endParaRPr>
          </a:p>
        </p:txBody>
      </p:sp>
      <p:sp>
        <p:nvSpPr>
          <p:cNvPr id="249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नज़दीक ऐ निगहबान है हिसाब लेने वाले ऐ खौफ़ दिलाने वाले </a:t>
            </a:r>
            <a:endParaRPr lang="en-US" sz="2400" b="1">
              <a:solidFill>
                <a:srgbClr val="000066"/>
              </a:solidFill>
            </a:endParaRPr>
          </a:p>
        </p:txBody>
      </p:sp>
      <p:sp>
        <p:nvSpPr>
          <p:cNvPr id="249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498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49865" name="Rectangle 11"/>
          <p:cNvSpPr>
            <a:spLocks noChangeArrowheads="1"/>
          </p:cNvSpPr>
          <p:nvPr/>
        </p:nvSpPr>
        <p:spPr bwMode="auto">
          <a:xfrm>
            <a:off x="3405188" y="0"/>
            <a:ext cx="24622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(44) To cultivate love :</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مُثِيبُ يَا مُجِيبُ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خَبِيرُ يَا بَصِيرُ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Rewarder</a:t>
            </a:r>
            <a:r>
              <a:rPr lang="en-US" b="1" kern="1200" dirty="0">
                <a:ea typeface="MS Mincho" pitchFamily="49" charset="-128"/>
              </a:rPr>
              <a:t>, O Acceptor,</a:t>
            </a:r>
          </a:p>
          <a:p>
            <a:pPr marL="342900" indent="-342900" eaLnBrk="1" hangingPunct="1">
              <a:defRPr/>
            </a:pPr>
            <a:r>
              <a:rPr lang="en-US" b="1" kern="1200" dirty="0">
                <a:ea typeface="MS Mincho" pitchFamily="49" charset="-128"/>
              </a:rPr>
              <a:t>O Aware, O All-Seeing.</a:t>
            </a:r>
          </a:p>
        </p:txBody>
      </p:sp>
      <p:sp>
        <p:nvSpPr>
          <p:cNvPr id="2508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muthibu ya mujib ya khabiru ya basir</a:t>
            </a:r>
          </a:p>
        </p:txBody>
      </p:sp>
      <p:sp>
        <p:nvSpPr>
          <p:cNvPr id="250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ثواب دینے والے ،اے دعا قبول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با خبر ،اے بینا</a:t>
            </a:r>
            <a:endParaRPr lang="en-US" sz="4000" b="1">
              <a:solidFill>
                <a:srgbClr val="000066"/>
              </a:solidFill>
              <a:latin typeface="Alvi Nastaleeq" pitchFamily="2" charset="-78"/>
              <a:cs typeface="Alvi Nastaleeq" pitchFamily="2" charset="-78"/>
            </a:endParaRPr>
          </a:p>
        </p:txBody>
      </p:sp>
      <p:sp>
        <p:nvSpPr>
          <p:cNvPr id="250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मक़सद दलाने वाले ऐ कबूल करलने वाले ऐ ख़बरदार ऐ देखने वाले।</a:t>
            </a:r>
            <a:endParaRPr lang="en-US" sz="2400" b="1">
              <a:solidFill>
                <a:srgbClr val="000066"/>
              </a:solidFill>
            </a:endParaRPr>
          </a:p>
        </p:txBody>
      </p:sp>
      <p:sp>
        <p:nvSpPr>
          <p:cNvPr id="250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08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0889" name="Rectangle 11"/>
          <p:cNvSpPr>
            <a:spLocks noChangeArrowheads="1"/>
          </p:cNvSpPr>
          <p:nvPr/>
        </p:nvSpPr>
        <p:spPr bwMode="auto">
          <a:xfrm>
            <a:off x="3405188" y="0"/>
            <a:ext cx="24622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(44) To cultivate love :</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519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5190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51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51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19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أَقْرَبَ مِنْ كُلِّ قَرِيب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أَحَبَّ مِنْ كُلِّ حَبِيب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Nearest of all,</a:t>
            </a:r>
          </a:p>
          <a:p>
            <a:pPr marL="342900" indent="-342900" eaLnBrk="1" hangingPunct="1">
              <a:defRPr/>
            </a:pPr>
            <a:r>
              <a:rPr lang="en-US" b="1" kern="1200" dirty="0">
                <a:ea typeface="MS Mincho" pitchFamily="49" charset="-128"/>
              </a:rPr>
              <a:t>O Friendliest of all the friends,</a:t>
            </a:r>
          </a:p>
        </p:txBody>
      </p:sp>
      <p:sp>
        <p:nvSpPr>
          <p:cNvPr id="2529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aq-raba min kul-li qarib ya ahab-ba min kul-li habib</a:t>
            </a:r>
            <a:endParaRPr lang="fi-FI" sz="2800" b="1" i="1">
              <a:solidFill>
                <a:srgbClr val="000066"/>
              </a:solidFill>
              <a:ea typeface="MS Mincho" pitchFamily="49" charset="-128"/>
            </a:endParaRPr>
          </a:p>
        </p:txBody>
      </p:sp>
      <p:sp>
        <p:nvSpPr>
          <p:cNvPr id="252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قریب سے زیادہ قریب</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محب سے زیادہ محبت کرنے والے</a:t>
            </a:r>
            <a:endParaRPr lang="en-US" sz="4000" b="1">
              <a:solidFill>
                <a:srgbClr val="000066"/>
              </a:solidFill>
              <a:latin typeface="Alvi Nastaleeq" pitchFamily="2" charset="-78"/>
              <a:cs typeface="Alvi Nastaleeq" pitchFamily="2" charset="-78"/>
            </a:endParaRPr>
          </a:p>
        </p:txBody>
      </p:sp>
      <p:sp>
        <p:nvSpPr>
          <p:cNvPr id="252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नज़दीक तर हर नज़दीक से ऐ दोस्त तर सब दोस्तों से </a:t>
            </a:r>
            <a:endParaRPr lang="en-US" sz="2400" b="1">
              <a:solidFill>
                <a:srgbClr val="000066"/>
              </a:solidFill>
            </a:endParaRPr>
          </a:p>
        </p:txBody>
      </p:sp>
      <p:sp>
        <p:nvSpPr>
          <p:cNvPr id="252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29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2937" name="Rectangle 11"/>
          <p:cNvSpPr>
            <a:spLocks noChangeArrowheads="1"/>
          </p:cNvSpPr>
          <p:nvPr/>
        </p:nvSpPr>
        <p:spPr bwMode="auto">
          <a:xfrm>
            <a:off x="2667000" y="0"/>
            <a:ext cx="39290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(45) To Dispel from Fearful Dreams :</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أَبْصَرَ مِنْ كُلِّ بَصِير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أَخْبَرَ مِنْ كُلِّ خَبِير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Possessor Of greater insight than all others,</a:t>
            </a:r>
          </a:p>
          <a:p>
            <a:pPr marL="342900" indent="-342900" eaLnBrk="1" hangingPunct="1">
              <a:defRPr/>
            </a:pPr>
            <a:r>
              <a:rPr lang="en-US" b="1" kern="1200" dirty="0">
                <a:ea typeface="MS Mincho" pitchFamily="49" charset="-128"/>
              </a:rPr>
              <a:t>O Most Aware of all</a:t>
            </a:r>
          </a:p>
        </p:txBody>
      </p:sp>
      <p:sp>
        <p:nvSpPr>
          <p:cNvPr id="2539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ab-sara min kul-li basir </a:t>
            </a:r>
            <a:r>
              <a:rPr lang="sv-SE" sz="2800" b="1" i="1">
                <a:solidFill>
                  <a:srgbClr val="000066"/>
                </a:solidFill>
                <a:ea typeface="MS Mincho" pitchFamily="49" charset="-128"/>
              </a:rPr>
              <a:t>ya akh-bara min kul-li khabir</a:t>
            </a:r>
            <a:endParaRPr lang="fi-FI" sz="2800" b="1" i="1">
              <a:solidFill>
                <a:srgbClr val="000066"/>
              </a:solidFill>
              <a:ea typeface="MS Mincho" pitchFamily="49" charset="-128"/>
            </a:endParaRPr>
          </a:p>
        </p:txBody>
      </p:sp>
      <p:sp>
        <p:nvSpPr>
          <p:cNvPr id="2539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دیکھنے والے سے زیادہ بینا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باخبر سے زیادہ خبر والے</a:t>
            </a:r>
            <a:endParaRPr lang="en-US" sz="4000" b="1">
              <a:solidFill>
                <a:srgbClr val="000066"/>
              </a:solidFill>
              <a:latin typeface="Alvi Nastaleeq" pitchFamily="2" charset="-78"/>
              <a:cs typeface="Alvi Nastaleeq" pitchFamily="2" charset="-78"/>
            </a:endParaRPr>
          </a:p>
        </p:txBody>
      </p:sp>
      <p:sp>
        <p:nvSpPr>
          <p:cNvPr id="253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ज़्यादा देखने वाले सब देखने वालों से ऐ ख़बरदार तर तमाम ख़बर रखने वालों से </a:t>
            </a:r>
            <a:endParaRPr lang="en-US" sz="2400" b="1">
              <a:solidFill>
                <a:srgbClr val="000066"/>
              </a:solidFill>
            </a:endParaRPr>
          </a:p>
        </p:txBody>
      </p:sp>
      <p:sp>
        <p:nvSpPr>
          <p:cNvPr id="253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39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3961" name="Rectangle 11"/>
          <p:cNvSpPr>
            <a:spLocks noChangeArrowheads="1"/>
          </p:cNvSpPr>
          <p:nvPr/>
        </p:nvSpPr>
        <p:spPr bwMode="auto">
          <a:xfrm>
            <a:off x="2667000" y="0"/>
            <a:ext cx="39290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(45) To Dispel from Fearful Dreams :</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أَشْرَفَ مِنْ كُلِّ شَرِيف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أَرْفَعَ مِنْ كُلِّ رَفِيع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b="1" kern="1200" dirty="0">
                <a:ea typeface="MS Mincho" pitchFamily="49" charset="-128"/>
              </a:rPr>
              <a:t>O Noblest of all the nobles,</a:t>
            </a:r>
          </a:p>
          <a:p>
            <a:pPr marL="342900" indent="-342900" eaLnBrk="1" hangingPunct="1">
              <a:defRPr/>
            </a:pPr>
            <a:r>
              <a:rPr lang="en-US" b="1" kern="1200" dirty="0">
                <a:ea typeface="MS Mincho" pitchFamily="49" charset="-128"/>
              </a:rPr>
              <a:t>O Most Exalted of all the exalted,</a:t>
            </a:r>
          </a:p>
        </p:txBody>
      </p:sp>
      <p:sp>
        <p:nvSpPr>
          <p:cNvPr id="2549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ash-rafa min kul-li sharif </a:t>
            </a:r>
            <a:r>
              <a:rPr lang="it-IT" sz="2800" b="1" i="1">
                <a:solidFill>
                  <a:srgbClr val="000066"/>
                </a:solidFill>
                <a:ea typeface="MS Mincho" pitchFamily="49" charset="-128"/>
              </a:rPr>
              <a:t>ya ar-fa`a min kul-li rafii`in</a:t>
            </a:r>
            <a:endParaRPr lang="fi-FI" sz="2800" b="1" i="1">
              <a:solidFill>
                <a:srgbClr val="000066"/>
              </a:solidFill>
              <a:ea typeface="MS Mincho" pitchFamily="49" charset="-128"/>
            </a:endParaRPr>
          </a:p>
        </p:txBody>
      </p:sp>
      <p:sp>
        <p:nvSpPr>
          <p:cNvPr id="254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بزرگ سے زیادہ بزرگ</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بلند سے زیادہ بلند</a:t>
            </a:r>
            <a:endParaRPr lang="en-US" sz="4000" b="1">
              <a:solidFill>
                <a:srgbClr val="000066"/>
              </a:solidFill>
              <a:latin typeface="Alvi Nastaleeq" pitchFamily="2" charset="-78"/>
              <a:cs typeface="Alvi Nastaleeq" pitchFamily="2" charset="-78"/>
            </a:endParaRPr>
          </a:p>
        </p:txBody>
      </p:sp>
      <p:sp>
        <p:nvSpPr>
          <p:cNvPr id="254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बुज़ुर्ग तर सब बुज़ुर्गों से ऐ बन्द मर्तबा सब अहले रफ़अत से</a:t>
            </a:r>
            <a:endParaRPr lang="en-US" sz="2400" b="1">
              <a:solidFill>
                <a:srgbClr val="000066"/>
              </a:solidFill>
            </a:endParaRPr>
          </a:p>
        </p:txBody>
      </p:sp>
      <p:sp>
        <p:nvSpPr>
          <p:cNvPr id="254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49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4985" name="Rectangle 11"/>
          <p:cNvSpPr>
            <a:spLocks noChangeArrowheads="1"/>
          </p:cNvSpPr>
          <p:nvPr/>
        </p:nvSpPr>
        <p:spPr bwMode="auto">
          <a:xfrm>
            <a:off x="2667000" y="0"/>
            <a:ext cx="39290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(45) To Dispel from Fearful Dreams :</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أَقْوَى مِنْ كُلِّ قَوِيّ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أَغْنَى مِنْ كُلِّ غَنِيّ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b="1" kern="1200" dirty="0">
                <a:ea typeface="MS Mincho" pitchFamily="49" charset="-128"/>
              </a:rPr>
              <a:t>O Mightiest of all mighty,</a:t>
            </a:r>
          </a:p>
          <a:p>
            <a:pPr marL="342900" indent="-342900" eaLnBrk="1" hangingPunct="1">
              <a:defRPr/>
            </a:pPr>
            <a:r>
              <a:rPr lang="en-US" b="1" kern="1200" dirty="0">
                <a:ea typeface="MS Mincho" pitchFamily="49" charset="-128"/>
              </a:rPr>
              <a:t>O Most Independent of all,</a:t>
            </a:r>
          </a:p>
        </p:txBody>
      </p:sp>
      <p:sp>
        <p:nvSpPr>
          <p:cNvPr id="2560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aq-wa min kul-li qawi ya agh-na min kul-li ghani</a:t>
            </a:r>
          </a:p>
        </p:txBody>
      </p:sp>
      <p:sp>
        <p:nvSpPr>
          <p:cNvPr id="256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توانا سے زیادہ توانا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باثروت سے زیادہ باثروت</a:t>
            </a:r>
            <a:endParaRPr lang="en-US" sz="4000" b="1">
              <a:solidFill>
                <a:srgbClr val="000066"/>
              </a:solidFill>
              <a:latin typeface="Alvi Nastaleeq" pitchFamily="2" charset="-78"/>
              <a:cs typeface="Alvi Nastaleeq" pitchFamily="2" charset="-78"/>
            </a:endParaRPr>
          </a:p>
        </p:txBody>
      </p:sp>
      <p:sp>
        <p:nvSpPr>
          <p:cNvPr id="256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क़वी तर सब क़ूवत वालों से ऐ ग़नी तर सब तवंगरों से</a:t>
            </a:r>
            <a:endParaRPr lang="en-US" sz="2400" b="1">
              <a:solidFill>
                <a:srgbClr val="000066"/>
              </a:solidFill>
            </a:endParaRPr>
          </a:p>
        </p:txBody>
      </p:sp>
      <p:sp>
        <p:nvSpPr>
          <p:cNvPr id="256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60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6009" name="Rectangle 11"/>
          <p:cNvSpPr>
            <a:spLocks noChangeArrowheads="1"/>
          </p:cNvSpPr>
          <p:nvPr/>
        </p:nvSpPr>
        <p:spPr bwMode="auto">
          <a:xfrm>
            <a:off x="2667000" y="0"/>
            <a:ext cx="39290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(45) To Dispel from Fearful Dreams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سَرِيعُ الْحِسَابِ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شَدِيدُ الْعِقَابِ</a:t>
            </a: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quick to reckon, O He, Who metes out the severest punishment,</a:t>
            </a:r>
          </a:p>
        </p:txBody>
      </p:sp>
      <p:sp>
        <p:nvSpPr>
          <p:cNvPr id="266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sariu'l-hisab ya man huwa shadidul-i`iqab</a:t>
            </a:r>
          </a:p>
        </p:txBody>
      </p:sp>
      <p:sp>
        <p:nvSpPr>
          <p:cNvPr id="26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تیز تر حساب کرنے والا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جوسخت عذاب دینے والا ہے </a:t>
            </a:r>
            <a:endParaRPr lang="en-US" sz="4000" b="1">
              <a:solidFill>
                <a:srgbClr val="000066"/>
              </a:solidFill>
              <a:latin typeface="Alvi Nastaleeq" pitchFamily="2" charset="-78"/>
              <a:cs typeface="Alvi Nastaleeq" pitchFamily="2" charset="-78"/>
            </a:endParaRPr>
          </a:p>
        </p:txBody>
      </p:sp>
      <p:sp>
        <p:nvSpPr>
          <p:cNvPr id="26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जल्द हिसाब लेने वाले हैं, ऐ वह ख़ुदा जो सख़्त अज़ाब करने वाला है </a:t>
            </a:r>
            <a:endParaRPr lang="en-US" sz="2400" b="1">
              <a:solidFill>
                <a:srgbClr val="000066"/>
              </a:solidFill>
            </a:endParaRPr>
          </a:p>
        </p:txBody>
      </p:sp>
      <p:sp>
        <p:nvSpPr>
          <p:cNvPr id="26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6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633" name="Rectangle 11"/>
          <p:cNvSpPr>
            <a:spLocks noChangeArrowheads="1"/>
          </p:cNvSpPr>
          <p:nvPr/>
        </p:nvSpPr>
        <p:spPr bwMode="auto">
          <a:xfrm>
            <a:off x="2654300" y="0"/>
            <a:ext cx="466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 For Grandeur in Life and Life Hereafter :</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أَجْوَدَ مِنْ كُلِّ جَوَاد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أَرْأَفَ مِنْ كُلِّ رَؤُوف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Generous of all,</a:t>
            </a:r>
          </a:p>
          <a:p>
            <a:pPr marL="342900" indent="-342900" eaLnBrk="1" hangingPunct="1">
              <a:defRPr/>
            </a:pPr>
            <a:r>
              <a:rPr lang="en-US" b="1" kern="1200" dirty="0">
                <a:ea typeface="MS Mincho" pitchFamily="49" charset="-128"/>
              </a:rPr>
              <a:t>O Kindest of all those who are kind</a:t>
            </a:r>
          </a:p>
        </p:txBody>
      </p:sp>
      <p:sp>
        <p:nvSpPr>
          <p:cNvPr id="2570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aj-wada min kul-li jawad </a:t>
            </a:r>
            <a:r>
              <a:rPr lang="sv-SE" sz="2800" b="1" i="1">
                <a:solidFill>
                  <a:srgbClr val="000066"/>
                </a:solidFill>
                <a:ea typeface="MS Mincho" pitchFamily="49" charset="-128"/>
              </a:rPr>
              <a:t>ya ar-afa min kul-li ra’uf</a:t>
            </a:r>
            <a:endParaRPr lang="fi-FI" sz="2800" b="1" i="1">
              <a:solidFill>
                <a:srgbClr val="000066"/>
              </a:solidFill>
              <a:ea typeface="MS Mincho" pitchFamily="49" charset="-128"/>
            </a:endParaRPr>
          </a:p>
        </p:txBody>
      </p:sp>
      <p:sp>
        <p:nvSpPr>
          <p:cNvPr id="257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داتا سے زیادہ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مہربان سے زیادہ مہربان</a:t>
            </a:r>
            <a:endParaRPr lang="en-US" sz="4000" b="1">
              <a:solidFill>
                <a:srgbClr val="000066"/>
              </a:solidFill>
              <a:latin typeface="Alvi Nastaleeq" pitchFamily="2" charset="-78"/>
              <a:cs typeface="Alvi Nastaleeq" pitchFamily="2" charset="-78"/>
            </a:endParaRPr>
          </a:p>
        </p:txBody>
      </p:sp>
      <p:sp>
        <p:nvSpPr>
          <p:cNvPr id="257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सखी तर सब सखियों से ऐ महरबान तर सब मेहरबान से।</a:t>
            </a:r>
            <a:endParaRPr lang="en-US" sz="2400" b="1">
              <a:solidFill>
                <a:srgbClr val="000066"/>
              </a:solidFill>
            </a:endParaRPr>
          </a:p>
        </p:txBody>
      </p:sp>
      <p:sp>
        <p:nvSpPr>
          <p:cNvPr id="257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70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7033" name="Rectangle 11"/>
          <p:cNvSpPr>
            <a:spLocks noChangeArrowheads="1"/>
          </p:cNvSpPr>
          <p:nvPr/>
        </p:nvSpPr>
        <p:spPr bwMode="auto">
          <a:xfrm>
            <a:off x="2667000" y="0"/>
            <a:ext cx="39290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(45) To Dispel from Fearful Dreams :</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580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5805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58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58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80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غَاِلباً غَيْرَ مَغْلُوب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صَانِعاً غَيْرَ مَصْنُوع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Dominant who is not overpowered,</a:t>
            </a:r>
          </a:p>
          <a:p>
            <a:pPr marL="342900" indent="-342900" eaLnBrk="1" hangingPunct="1">
              <a:defRPr/>
            </a:pPr>
            <a:r>
              <a:rPr lang="en-US" b="1" kern="1200" dirty="0">
                <a:ea typeface="MS Mincho" pitchFamily="49" charset="-128"/>
              </a:rPr>
              <a:t>O Designer who is not made.</a:t>
            </a:r>
          </a:p>
        </p:txBody>
      </p:sp>
      <p:sp>
        <p:nvSpPr>
          <p:cNvPr id="2590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ghaliban ghayra magh-lub ya sania'an ghayra mas-nui`in</a:t>
            </a:r>
          </a:p>
        </p:txBody>
      </p:sp>
      <p:sp>
        <p:nvSpPr>
          <p:cNvPr id="2590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غالب جس پر کوئی غالب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صانع جسے کسی نے نہیں بنایا</a:t>
            </a:r>
            <a:endParaRPr lang="en-US" sz="4000" b="1">
              <a:solidFill>
                <a:srgbClr val="000066"/>
              </a:solidFill>
              <a:latin typeface="Alvi Nastaleeq" pitchFamily="2" charset="-78"/>
              <a:cs typeface="Alvi Nastaleeq" pitchFamily="2" charset="-78"/>
            </a:endParaRPr>
          </a:p>
        </p:txBody>
      </p:sp>
      <p:sp>
        <p:nvSpPr>
          <p:cNvPr id="259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ग़ालिब जो मग़लूब नहीं होता ऐ वह साने जसको कीसि ने नहीं बनाया है </a:t>
            </a:r>
            <a:endParaRPr lang="en-US" sz="2400" b="1">
              <a:solidFill>
                <a:srgbClr val="000066"/>
              </a:solidFill>
            </a:endParaRPr>
          </a:p>
        </p:txBody>
      </p:sp>
      <p:sp>
        <p:nvSpPr>
          <p:cNvPr id="259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590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59081" name="Rectangle 11"/>
          <p:cNvSpPr>
            <a:spLocks noChangeArrowheads="1"/>
          </p:cNvSpPr>
          <p:nvPr/>
        </p:nvSpPr>
        <p:spPr bwMode="auto">
          <a:xfrm>
            <a:off x="2690813" y="0"/>
            <a:ext cx="3862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(46) For Cure of Infantile Paralysis :</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خَاِلقاً غَيْرَ مَخْلُوق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مَاِلكاً غَيْرَ مَمْلُوك</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who is not created,</a:t>
            </a:r>
          </a:p>
          <a:p>
            <a:pPr marL="342900" indent="-342900" eaLnBrk="1" hangingPunct="1">
              <a:defRPr/>
            </a:pPr>
            <a:r>
              <a:rPr lang="en-US" b="1" kern="1200" dirty="0">
                <a:ea typeface="MS Mincho" pitchFamily="49" charset="-128"/>
              </a:rPr>
              <a:t>O Master and not the slave,</a:t>
            </a:r>
          </a:p>
        </p:txBody>
      </p:sp>
      <p:sp>
        <p:nvSpPr>
          <p:cNvPr id="2601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khaliqan ghayra makh-luq ya malikan ghayra mam-luk</a:t>
            </a:r>
          </a:p>
        </p:txBody>
      </p:sp>
      <p:sp>
        <p:nvSpPr>
          <p:cNvPr id="260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خالق جو خلق نہیں ہوا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مالک جسکا کوئی مالک نہیں</a:t>
            </a:r>
            <a:endParaRPr lang="en-US" sz="4000" b="1">
              <a:solidFill>
                <a:srgbClr val="000066"/>
              </a:solidFill>
              <a:latin typeface="Alvi Nastaleeq" pitchFamily="2" charset="-78"/>
              <a:cs typeface="Alvi Nastaleeq" pitchFamily="2" charset="-78"/>
            </a:endParaRPr>
          </a:p>
        </p:txBody>
      </p:sp>
      <p:sp>
        <p:nvSpPr>
          <p:cNvPr id="260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वह ख़ालिक़ जसको कसी ने ख़ल्क नहीं कया ऐ वह बादशाह जस पर किसी की हुकूमत नहीं </a:t>
            </a:r>
            <a:endParaRPr lang="en-US" sz="2400" b="1">
              <a:solidFill>
                <a:srgbClr val="000066"/>
              </a:solidFill>
            </a:endParaRPr>
          </a:p>
        </p:txBody>
      </p:sp>
      <p:sp>
        <p:nvSpPr>
          <p:cNvPr id="260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01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0105" name="Rectangle 11"/>
          <p:cNvSpPr>
            <a:spLocks noChangeArrowheads="1"/>
          </p:cNvSpPr>
          <p:nvPr/>
        </p:nvSpPr>
        <p:spPr bwMode="auto">
          <a:xfrm>
            <a:off x="2690813" y="0"/>
            <a:ext cx="3862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(46) For Cure of Infantile Paralysis :</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قَاهِراً غَيْرَ مَقْهُور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رَافِعاً غَيْرَ مَرْفُوع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All-Dominant who is not dominated,</a:t>
            </a:r>
          </a:p>
          <a:p>
            <a:pPr marL="342900" indent="-342900" eaLnBrk="1" hangingPunct="1">
              <a:defRPr/>
            </a:pPr>
            <a:r>
              <a:rPr lang="en-US" b="1" kern="1200" dirty="0">
                <a:ea typeface="MS Mincho" pitchFamily="49" charset="-128"/>
              </a:rPr>
              <a:t>O Exalter and the Exalted,</a:t>
            </a:r>
          </a:p>
        </p:txBody>
      </p:sp>
      <p:sp>
        <p:nvSpPr>
          <p:cNvPr id="2611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qahiran ghayra maq-hur ya rafia'an ghayra mar-fui`in</a:t>
            </a:r>
          </a:p>
        </p:txBody>
      </p:sp>
      <p:sp>
        <p:nvSpPr>
          <p:cNvPr id="261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زبردست جو کسی کے زیر نگیں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بلند جسے کسی نے بلند نہیں کیا</a:t>
            </a:r>
            <a:endParaRPr lang="en-US" sz="4000" b="1">
              <a:solidFill>
                <a:srgbClr val="000066"/>
              </a:solidFill>
              <a:latin typeface="Alvi Nastaleeq" pitchFamily="2" charset="-78"/>
              <a:cs typeface="Alvi Nastaleeq" pitchFamily="2" charset="-78"/>
            </a:endParaRPr>
          </a:p>
        </p:txBody>
      </p:sp>
      <p:sp>
        <p:nvSpPr>
          <p:cNvPr id="261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क़ाहिर कि जो मक़हूर नहीं होता ऐ वह बलन्द जो पस्त नहीं होता </a:t>
            </a:r>
            <a:endParaRPr lang="en-US" sz="2400" b="1">
              <a:solidFill>
                <a:srgbClr val="000066"/>
              </a:solidFill>
            </a:endParaRPr>
          </a:p>
        </p:txBody>
      </p:sp>
      <p:sp>
        <p:nvSpPr>
          <p:cNvPr id="261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11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1129" name="Rectangle 11"/>
          <p:cNvSpPr>
            <a:spLocks noChangeArrowheads="1"/>
          </p:cNvSpPr>
          <p:nvPr/>
        </p:nvSpPr>
        <p:spPr bwMode="auto">
          <a:xfrm>
            <a:off x="2690813" y="0"/>
            <a:ext cx="3862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(46) For Cure of Infantile Paralysis :</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حَافِظاً غَيْرَ مَحْفُوظ</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نَاصِراً غَيْرَ مَنْصُور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who needs no protection,</a:t>
            </a:r>
          </a:p>
          <a:p>
            <a:pPr marL="342900" indent="-342900" eaLnBrk="1" hangingPunct="1">
              <a:defRPr/>
            </a:pPr>
            <a:r>
              <a:rPr lang="en-US" b="1" kern="1200" dirty="0">
                <a:ea typeface="MS Mincho" pitchFamily="49" charset="-128"/>
              </a:rPr>
              <a:t>O Helper who needs no help,</a:t>
            </a:r>
          </a:p>
        </p:txBody>
      </p:sp>
      <p:sp>
        <p:nvSpPr>
          <p:cNvPr id="2621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hafizan ghayra mah-fuzin ya nasiran ghayra man-sur</a:t>
            </a:r>
          </a:p>
        </p:txBody>
      </p:sp>
      <p:sp>
        <p:nvSpPr>
          <p:cNvPr id="262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نگہبان جسکا کوئی نگہبان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مددگار جسکا کوئی مددگار نہیں</a:t>
            </a:r>
            <a:endParaRPr lang="en-US" sz="4000" b="1">
              <a:solidFill>
                <a:srgbClr val="000066"/>
              </a:solidFill>
              <a:latin typeface="Alvi Nastaleeq" pitchFamily="2" charset="-78"/>
              <a:cs typeface="Alvi Nastaleeq" pitchFamily="2" charset="-78"/>
            </a:endParaRPr>
          </a:p>
        </p:txBody>
      </p:sp>
      <p:sp>
        <p:nvSpPr>
          <p:cNvPr id="262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नगहबान जो हिफ़ाज़त का मुहताज नहीं ऐ वह मददगार जो मदद का मुहताज नहीं </a:t>
            </a:r>
            <a:endParaRPr lang="en-US" sz="2400" b="1">
              <a:solidFill>
                <a:srgbClr val="000066"/>
              </a:solidFill>
            </a:endParaRPr>
          </a:p>
        </p:txBody>
      </p:sp>
      <p:sp>
        <p:nvSpPr>
          <p:cNvPr id="262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21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2153" name="Rectangle 11"/>
          <p:cNvSpPr>
            <a:spLocks noChangeArrowheads="1"/>
          </p:cNvSpPr>
          <p:nvPr/>
        </p:nvSpPr>
        <p:spPr bwMode="auto">
          <a:xfrm>
            <a:off x="2690813" y="0"/>
            <a:ext cx="3862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(46) For Cure of Infantile Paralysis :</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شَاهِداً غَيْرَ غَائِب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قَرِيباً غَيْرَ بَعِيد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Witness who is not absent,</a:t>
            </a:r>
          </a:p>
          <a:p>
            <a:pPr marL="342900" indent="-342900" eaLnBrk="1" hangingPunct="1">
              <a:defRPr/>
            </a:pPr>
            <a:r>
              <a:rPr lang="en-US" b="1" kern="1200" dirty="0">
                <a:ea typeface="MS Mincho" pitchFamily="49" charset="-128"/>
              </a:rPr>
              <a:t>O Near who is not distant.</a:t>
            </a:r>
          </a:p>
        </p:txBody>
      </p:sp>
      <p:sp>
        <p:nvSpPr>
          <p:cNvPr id="2631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shahidan ghayra gha-ib ya qariban ghayra bae'ed</a:t>
            </a:r>
          </a:p>
        </p:txBody>
      </p:sp>
      <p:sp>
        <p:nvSpPr>
          <p:cNvPr id="263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حاضر جو کہیں بھی غائب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قریب جو کبھی دور نہیں ہوا۔</a:t>
            </a:r>
            <a:endParaRPr lang="en-US" sz="4000" b="1">
              <a:solidFill>
                <a:srgbClr val="000066"/>
              </a:solidFill>
              <a:latin typeface="Alvi Nastaleeq" pitchFamily="2" charset="-78"/>
              <a:cs typeface="Alvi Nastaleeq" pitchFamily="2" charset="-78"/>
            </a:endParaRPr>
          </a:p>
        </p:txBody>
      </p:sp>
      <p:sp>
        <p:nvSpPr>
          <p:cNvPr id="263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ज़ाहिर जो गायब नहीं होता ऐ वह क़रीब जो दूर नहीं होता।</a:t>
            </a:r>
            <a:endParaRPr lang="en-US" sz="2400" b="1">
              <a:solidFill>
                <a:srgbClr val="000066"/>
              </a:solidFill>
            </a:endParaRPr>
          </a:p>
        </p:txBody>
      </p:sp>
      <p:sp>
        <p:nvSpPr>
          <p:cNvPr id="263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31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3177" name="Rectangle 11"/>
          <p:cNvSpPr>
            <a:spLocks noChangeArrowheads="1"/>
          </p:cNvSpPr>
          <p:nvPr/>
        </p:nvSpPr>
        <p:spPr bwMode="auto">
          <a:xfrm>
            <a:off x="2690813" y="0"/>
            <a:ext cx="38623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(46) For Cure of Infantile Paralysis :</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641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6419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64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64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42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نُورَ النُّورِ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مُنَوِّرَ النُّورِ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Light of lights,</a:t>
            </a:r>
          </a:p>
          <a:p>
            <a:pPr marL="342900" indent="-342900" eaLnBrk="1" hangingPunct="1">
              <a:defRPr/>
            </a:pPr>
            <a:r>
              <a:rPr lang="en-US" b="1" kern="1200" dirty="0">
                <a:ea typeface="MS Mincho" pitchFamily="49" charset="-128"/>
              </a:rPr>
              <a:t>O Illuminator of light,</a:t>
            </a:r>
          </a:p>
        </p:txBody>
      </p:sp>
      <p:sp>
        <p:nvSpPr>
          <p:cNvPr id="265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nuran-nur ya munaw-wiran-nur</a:t>
            </a:r>
          </a:p>
        </p:txBody>
      </p:sp>
      <p:sp>
        <p:nvSpPr>
          <p:cNvPr id="265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نور کی روشنی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نور روشن کرنے والے</a:t>
            </a:r>
            <a:endParaRPr lang="en-US" sz="4000" b="1">
              <a:solidFill>
                <a:srgbClr val="000066"/>
              </a:solidFill>
              <a:latin typeface="Alvi Nastaleeq" pitchFamily="2" charset="-78"/>
              <a:cs typeface="Alvi Nastaleeq" pitchFamily="2" charset="-78"/>
            </a:endParaRPr>
          </a:p>
        </p:txBody>
      </p:sp>
      <p:sp>
        <p:nvSpPr>
          <p:cNvPr id="265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नूर के नूर ऐ सब के रौशन करने वाले</a:t>
            </a:r>
            <a:endParaRPr lang="en-US" sz="2400" b="1">
              <a:solidFill>
                <a:srgbClr val="000066"/>
              </a:solidFill>
            </a:endParaRPr>
          </a:p>
        </p:txBody>
      </p:sp>
      <p:sp>
        <p:nvSpPr>
          <p:cNvPr id="265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52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5225" name="Rectangle 11"/>
          <p:cNvSpPr>
            <a:spLocks noChangeArrowheads="1"/>
          </p:cNvSpPr>
          <p:nvPr/>
        </p:nvSpPr>
        <p:spPr bwMode="auto">
          <a:xfrm>
            <a:off x="3052763" y="0"/>
            <a:ext cx="3119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(47) For Cure from Epilepsy:</a:t>
            </a: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خَاِلقَ النُّورِ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مُدَبِّرَ النُّورِ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of light</a:t>
            </a:r>
          </a:p>
          <a:p>
            <a:pPr marL="342900" indent="-342900" eaLnBrk="1" hangingPunct="1">
              <a:defRPr/>
            </a:pPr>
            <a:r>
              <a:rPr lang="en-US" b="1" kern="1200" dirty="0">
                <a:ea typeface="MS Mincho" pitchFamily="49" charset="-128"/>
              </a:rPr>
              <a:t>O Planner of light,</a:t>
            </a:r>
          </a:p>
        </p:txBody>
      </p:sp>
      <p:sp>
        <p:nvSpPr>
          <p:cNvPr id="2662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khaliqan-nur ya mudab-biran-nuri</a:t>
            </a:r>
          </a:p>
        </p:txBody>
      </p:sp>
      <p:sp>
        <p:nvSpPr>
          <p:cNvPr id="266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نور پیدا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نور کا بندوبست کرنے والے</a:t>
            </a:r>
            <a:endParaRPr lang="en-US" sz="4000" b="1">
              <a:solidFill>
                <a:srgbClr val="000066"/>
              </a:solidFill>
              <a:latin typeface="Alvi Nastaleeq" pitchFamily="2" charset="-78"/>
              <a:cs typeface="Alvi Nastaleeq" pitchFamily="2" charset="-78"/>
            </a:endParaRPr>
          </a:p>
        </p:txBody>
      </p:sp>
      <p:sp>
        <p:nvSpPr>
          <p:cNvPr id="266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नूर के पैदा करने वाले </a:t>
            </a:r>
            <a:r>
              <a:rPr lang="en-US" sz="2400" b="1">
                <a:solidFill>
                  <a:srgbClr val="000066"/>
                </a:solidFill>
              </a:rPr>
              <a:t> </a:t>
            </a:r>
            <a:r>
              <a:rPr lang="hi-IN" sz="2400" b="1">
                <a:solidFill>
                  <a:srgbClr val="000066"/>
                </a:solidFill>
              </a:rPr>
              <a:t>ऐ नूर की तदबीर करने वाले </a:t>
            </a:r>
          </a:p>
        </p:txBody>
      </p:sp>
      <p:sp>
        <p:nvSpPr>
          <p:cNvPr id="266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62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6249" name="Rectangle 11"/>
          <p:cNvSpPr>
            <a:spLocks noChangeArrowheads="1"/>
          </p:cNvSpPr>
          <p:nvPr/>
        </p:nvSpPr>
        <p:spPr bwMode="auto">
          <a:xfrm>
            <a:off x="3052763" y="0"/>
            <a:ext cx="3119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(47) For Cure from Epilepsy: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عِنْدَهُ حُسْنُ الثَّوَابِ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 يَا مَنْ عِنْدَهُ أُمُّ الْكِتَابِ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with Whom is the excellent reward, </a:t>
            </a:r>
          </a:p>
          <a:p>
            <a:pPr marL="342900" indent="-342900" eaLnBrk="1" hangingPunct="1">
              <a:defRPr/>
            </a:pPr>
            <a:r>
              <a:rPr lang="en-US" b="1" kern="1200" dirty="0">
                <a:ea typeface="MS Mincho" pitchFamily="49" charset="-128"/>
              </a:rPr>
              <a:t>O He, with Whom is the Original Book.</a:t>
            </a:r>
          </a:p>
        </p:txBody>
      </p:sp>
      <p:sp>
        <p:nvSpPr>
          <p:cNvPr id="276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i`indahu hus-nuth-thawab ya man i`indahu ummul-kitab</a:t>
            </a:r>
          </a:p>
        </p:txBody>
      </p:sp>
      <p:sp>
        <p:nvSpPr>
          <p:cNvPr id="27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ہاں بہترین ثواب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پاس لوح محفوظ ہے</a:t>
            </a:r>
            <a:endParaRPr lang="en-US" sz="4000" b="1">
              <a:solidFill>
                <a:srgbClr val="000066"/>
              </a:solidFill>
              <a:latin typeface="Alvi Nastaleeq" pitchFamily="2" charset="-78"/>
              <a:cs typeface="Alvi Nastaleeq" pitchFamily="2" charset="-78"/>
            </a:endParaRPr>
          </a:p>
        </p:txBody>
      </p:sp>
      <p:sp>
        <p:nvSpPr>
          <p:cNvPr id="27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पास उमदा से उमदा सवाब है। ऐ वह ख़ुदा जसके पास उम्मुल किताब है।</a:t>
            </a:r>
            <a:endParaRPr lang="en-US" sz="2400" b="1">
              <a:solidFill>
                <a:srgbClr val="000066"/>
              </a:solidFill>
            </a:endParaRPr>
          </a:p>
        </p:txBody>
      </p:sp>
      <p:sp>
        <p:nvSpPr>
          <p:cNvPr id="27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6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657" name="Rectangle 11"/>
          <p:cNvSpPr>
            <a:spLocks noChangeArrowheads="1"/>
          </p:cNvSpPr>
          <p:nvPr/>
        </p:nvSpPr>
        <p:spPr bwMode="auto">
          <a:xfrm>
            <a:off x="2654300" y="0"/>
            <a:ext cx="466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 For Grandeur in Life and Life Hereafter :</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مُقَدِّرَ النُّورِ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نُورَ كُلِّ نُور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Estimator of light,</a:t>
            </a:r>
          </a:p>
          <a:p>
            <a:pPr marL="342900" indent="-342900" eaLnBrk="1" hangingPunct="1">
              <a:defRPr/>
            </a:pPr>
            <a:r>
              <a:rPr lang="en-US" b="1" kern="1200" dirty="0">
                <a:ea typeface="MS Mincho" pitchFamily="49" charset="-128"/>
              </a:rPr>
              <a:t>O Light of all lights,</a:t>
            </a:r>
          </a:p>
        </p:txBody>
      </p:sp>
      <p:sp>
        <p:nvSpPr>
          <p:cNvPr id="267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muqad-diran-nur ya nura kul-li nur</a:t>
            </a:r>
          </a:p>
        </p:txBody>
      </p:sp>
      <p:sp>
        <p:nvSpPr>
          <p:cNvPr id="267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نور کی اندازہ گیری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نور کی روشنی</a:t>
            </a:r>
            <a:endParaRPr lang="en-US" sz="4000" b="1">
              <a:solidFill>
                <a:srgbClr val="000066"/>
              </a:solidFill>
              <a:latin typeface="Alvi Nastaleeq" pitchFamily="2" charset="-78"/>
              <a:cs typeface="Alvi Nastaleeq" pitchFamily="2" charset="-78"/>
            </a:endParaRPr>
          </a:p>
        </p:txBody>
      </p:sp>
      <p:sp>
        <p:nvSpPr>
          <p:cNvPr id="267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नूर की तक़दीर करने वाले ऐ नूर के नूर </a:t>
            </a:r>
            <a:endParaRPr lang="en-US" sz="2400" b="1">
              <a:solidFill>
                <a:srgbClr val="000066"/>
              </a:solidFill>
            </a:endParaRPr>
          </a:p>
        </p:txBody>
      </p:sp>
      <p:sp>
        <p:nvSpPr>
          <p:cNvPr id="267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72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7273" name="Rectangle 11"/>
          <p:cNvSpPr>
            <a:spLocks noChangeArrowheads="1"/>
          </p:cNvSpPr>
          <p:nvPr/>
        </p:nvSpPr>
        <p:spPr bwMode="auto">
          <a:xfrm>
            <a:off x="3052763" y="0"/>
            <a:ext cx="3119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(47) For Cure from Epilepsy:</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نُوراً قَبْلَ كُلِّ نُور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نُوراً بَعْدَ كُلِّ نُور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Light that precedes in existence every light,</a:t>
            </a:r>
          </a:p>
          <a:p>
            <a:pPr marL="342900" indent="-342900" eaLnBrk="1" hangingPunct="1">
              <a:defRPr/>
            </a:pPr>
            <a:r>
              <a:rPr lang="en-US" b="1" kern="1200" dirty="0">
                <a:ea typeface="MS Mincho" pitchFamily="49" charset="-128"/>
              </a:rPr>
              <a:t>O Light that will survive all lights,</a:t>
            </a:r>
          </a:p>
        </p:txBody>
      </p:sp>
      <p:sp>
        <p:nvSpPr>
          <p:cNvPr id="2682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nuran qab-la kul-li nur </a:t>
            </a:r>
            <a:r>
              <a:rPr lang="it-IT" sz="2800" b="1" i="1">
                <a:solidFill>
                  <a:srgbClr val="000066"/>
                </a:solidFill>
                <a:ea typeface="MS Mincho" pitchFamily="49" charset="-128"/>
              </a:rPr>
              <a:t>ya nuram ba`a-da kul-li nur</a:t>
            </a:r>
            <a:endParaRPr lang="fi-FI" sz="2800" b="1" i="1">
              <a:solidFill>
                <a:srgbClr val="000066"/>
              </a:solidFill>
              <a:ea typeface="MS Mincho" pitchFamily="49" charset="-128"/>
            </a:endParaRPr>
          </a:p>
        </p:txBody>
      </p:sp>
      <p:sp>
        <p:nvSpPr>
          <p:cNvPr id="268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نور سے اولین نور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نور کے بعد روشن رہنے والے</a:t>
            </a:r>
            <a:endParaRPr lang="en-US" sz="4000" b="1">
              <a:solidFill>
                <a:srgbClr val="000066"/>
              </a:solidFill>
              <a:latin typeface="Alvi Nastaleeq" pitchFamily="2" charset="-78"/>
              <a:cs typeface="Alvi Nastaleeq" pitchFamily="2" charset="-78"/>
            </a:endParaRPr>
          </a:p>
        </p:txBody>
      </p:sp>
      <p:sp>
        <p:nvSpPr>
          <p:cNvPr id="268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नूर कि पहले है हर नूर से ऐ वह नूर कि बाद में रेहगा हर नूर</a:t>
            </a:r>
            <a:endParaRPr lang="en-US" sz="2400" b="1">
              <a:solidFill>
                <a:srgbClr val="000066"/>
              </a:solidFill>
            </a:endParaRPr>
          </a:p>
        </p:txBody>
      </p:sp>
      <p:sp>
        <p:nvSpPr>
          <p:cNvPr id="268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82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8297" name="Rectangle 11"/>
          <p:cNvSpPr>
            <a:spLocks noChangeArrowheads="1"/>
          </p:cNvSpPr>
          <p:nvPr/>
        </p:nvSpPr>
        <p:spPr bwMode="auto">
          <a:xfrm>
            <a:off x="3052763" y="0"/>
            <a:ext cx="3119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(47) For Cure from Epilepsy:</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نُوراً فَوْقَ كُلِّ نُور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نُوراً لَّيْسَ كَمِثْلِهِ نُورٌ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Light that is above every light,</a:t>
            </a:r>
          </a:p>
          <a:p>
            <a:pPr marL="342900" indent="-342900" eaLnBrk="1" hangingPunct="1">
              <a:defRPr/>
            </a:pPr>
            <a:r>
              <a:rPr lang="en-US" b="1" kern="1200" dirty="0">
                <a:ea typeface="MS Mincho" pitchFamily="49" charset="-128"/>
              </a:rPr>
              <a:t>O Light like of which there is no light.</a:t>
            </a:r>
          </a:p>
        </p:txBody>
      </p:sp>
      <p:sp>
        <p:nvSpPr>
          <p:cNvPr id="2693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nuran faw-qa kul-li nur ya nural-laysa kamith-lihi nur</a:t>
            </a:r>
            <a:endParaRPr lang="fi-FI" sz="2800" b="1" i="1">
              <a:solidFill>
                <a:srgbClr val="000066"/>
              </a:solidFill>
              <a:ea typeface="MS Mincho" pitchFamily="49" charset="-128"/>
            </a:endParaRPr>
          </a:p>
        </p:txBody>
      </p:sp>
      <p:sp>
        <p:nvSpPr>
          <p:cNvPr id="269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ہرنور سے بالاتر نور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نور جسکی مثل کوئی نور نہیں</a:t>
            </a:r>
            <a:endParaRPr lang="en-US" sz="4000" b="1">
              <a:solidFill>
                <a:srgbClr val="000066"/>
              </a:solidFill>
              <a:latin typeface="Alvi Nastaleeq" pitchFamily="2" charset="-78"/>
              <a:cs typeface="Alvi Nastaleeq" pitchFamily="2" charset="-78"/>
            </a:endParaRPr>
          </a:p>
        </p:txBody>
      </p:sp>
      <p:sp>
        <p:nvSpPr>
          <p:cNvPr id="269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से ऐ वह नूर के बरतर है</a:t>
            </a:r>
            <a:r>
              <a:rPr lang="en-US" sz="2400" b="1">
                <a:solidFill>
                  <a:srgbClr val="000066"/>
                </a:solidFill>
              </a:rPr>
              <a:t> </a:t>
            </a:r>
            <a:r>
              <a:rPr lang="hi-IN" sz="2400" b="1">
                <a:solidFill>
                  <a:srgbClr val="000066"/>
                </a:solidFill>
              </a:rPr>
              <a:t>हर नूर से ऐ वह नूर कि जिसका मानिन्द कोई दूसरा नहीं है।</a:t>
            </a:r>
            <a:endParaRPr lang="en-US" sz="2400" b="1">
              <a:solidFill>
                <a:srgbClr val="000066"/>
              </a:solidFill>
            </a:endParaRPr>
          </a:p>
        </p:txBody>
      </p:sp>
      <p:sp>
        <p:nvSpPr>
          <p:cNvPr id="269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693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69321" name="Rectangle 11"/>
          <p:cNvSpPr>
            <a:spLocks noChangeArrowheads="1"/>
          </p:cNvSpPr>
          <p:nvPr/>
        </p:nvSpPr>
        <p:spPr bwMode="auto">
          <a:xfrm>
            <a:off x="3052763" y="0"/>
            <a:ext cx="3119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(47) For Cure from Epilepsy:</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703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7034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70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70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03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عَطَاؤُهُ شَرِيفٌ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فِعْلُهُ لَطِيفٌ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gift is noble,</a:t>
            </a:r>
          </a:p>
          <a:p>
            <a:pPr marL="342900" indent="-342900" eaLnBrk="1" hangingPunct="1">
              <a:defRPr/>
            </a:pPr>
            <a:r>
              <a:rPr lang="en-US" b="1" kern="1200" dirty="0">
                <a:ea typeface="MS Mincho" pitchFamily="49" charset="-128"/>
              </a:rPr>
              <a:t>O He Whose action is subtle,</a:t>
            </a:r>
          </a:p>
        </p:txBody>
      </p:sp>
      <p:sp>
        <p:nvSpPr>
          <p:cNvPr id="2713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`ata-uhu sharif ya man fia'-luhu latif</a:t>
            </a:r>
          </a:p>
        </p:txBody>
      </p:sp>
      <p:sp>
        <p:nvSpPr>
          <p:cNvPr id="271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عطا بلند تر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فعل باریک تر ہے</a:t>
            </a:r>
            <a:endParaRPr lang="en-US" sz="4000" b="1">
              <a:solidFill>
                <a:srgbClr val="000066"/>
              </a:solidFill>
              <a:latin typeface="Alvi Nastaleeq" pitchFamily="2" charset="-78"/>
              <a:cs typeface="Alvi Nastaleeq" pitchFamily="2" charset="-78"/>
            </a:endParaRPr>
          </a:p>
        </p:txBody>
      </p:sp>
      <p:sp>
        <p:nvSpPr>
          <p:cNvPr id="271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बख़शिश जिसकी बुज़ुर्ग है ऐ वह ख़ुदा कि काम जिसका लतीफ़ है </a:t>
            </a:r>
            <a:endParaRPr lang="en-US" sz="2400" b="1">
              <a:solidFill>
                <a:srgbClr val="000066"/>
              </a:solidFill>
            </a:endParaRPr>
          </a:p>
        </p:txBody>
      </p:sp>
      <p:sp>
        <p:nvSpPr>
          <p:cNvPr id="271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13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1369" name="Rectangle 11"/>
          <p:cNvSpPr>
            <a:spLocks noChangeArrowheads="1"/>
          </p:cNvSpPr>
          <p:nvPr/>
        </p:nvSpPr>
        <p:spPr bwMode="auto">
          <a:xfrm>
            <a:off x="2743200" y="0"/>
            <a:ext cx="3800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(48) For Cure from Body Ailments :</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لُّطْفُهُ مُقِيمٌ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إِحْسَانُهُ قَدِيمٌ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kindness is persistent,</a:t>
            </a:r>
          </a:p>
          <a:p>
            <a:pPr marL="342900" indent="-342900" eaLnBrk="1" hangingPunct="1">
              <a:defRPr/>
            </a:pPr>
            <a:r>
              <a:rPr lang="en-US" b="1" kern="1200" dirty="0">
                <a:ea typeface="MS Mincho" pitchFamily="49" charset="-128"/>
              </a:rPr>
              <a:t>O He Whose beneficence is eternal,</a:t>
            </a:r>
          </a:p>
        </p:txBody>
      </p:sp>
      <p:sp>
        <p:nvSpPr>
          <p:cNvPr id="2723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mal-lut-fuhu muqim ya man ih-sanuhu qadim</a:t>
            </a:r>
          </a:p>
        </p:txBody>
      </p:sp>
      <p:sp>
        <p:nvSpPr>
          <p:cNvPr id="272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لطف پائندہ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احسان قدیم ہے</a:t>
            </a:r>
            <a:endParaRPr lang="en-US" sz="4000" b="1">
              <a:solidFill>
                <a:srgbClr val="000066"/>
              </a:solidFill>
              <a:latin typeface="Alvi Nastaleeq" pitchFamily="2" charset="-78"/>
              <a:cs typeface="Alvi Nastaleeq" pitchFamily="2" charset="-78"/>
            </a:endParaRPr>
          </a:p>
        </p:txBody>
      </p:sp>
      <p:sp>
        <p:nvSpPr>
          <p:cNvPr id="272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मेहरबानी जसकी हमेशा है ऐ वह ख़ुदा कि एहसान जसका हमेशा है </a:t>
            </a:r>
            <a:endParaRPr lang="en-US" sz="2400" b="1">
              <a:solidFill>
                <a:srgbClr val="000066"/>
              </a:solidFill>
            </a:endParaRPr>
          </a:p>
        </p:txBody>
      </p:sp>
      <p:sp>
        <p:nvSpPr>
          <p:cNvPr id="272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23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2393" name="Rectangle 11"/>
          <p:cNvSpPr>
            <a:spLocks noChangeArrowheads="1"/>
          </p:cNvSpPr>
          <p:nvPr/>
        </p:nvSpPr>
        <p:spPr bwMode="auto">
          <a:xfrm>
            <a:off x="2743200" y="0"/>
            <a:ext cx="3800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(48) For Cure from Body Ailments :</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قَوْلُهُ حَقٌّ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وَّعْدُهُ صِدْقٌ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word is right,</a:t>
            </a:r>
          </a:p>
          <a:p>
            <a:pPr marL="342900" indent="-342900" eaLnBrk="1" hangingPunct="1">
              <a:defRPr/>
            </a:pPr>
            <a:r>
              <a:rPr lang="en-US" b="1" kern="1200" dirty="0">
                <a:ea typeface="MS Mincho" pitchFamily="49" charset="-128"/>
              </a:rPr>
              <a:t>O He Whose promise is true,</a:t>
            </a:r>
          </a:p>
        </p:txBody>
      </p:sp>
      <p:sp>
        <p:nvSpPr>
          <p:cNvPr id="2734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qaw-luhu haqq ya maw-wa`a-duhu sidq</a:t>
            </a:r>
          </a:p>
        </p:txBody>
      </p:sp>
      <p:sp>
        <p:nvSpPr>
          <p:cNvPr id="273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قول حق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وعدہ سچا ہے</a:t>
            </a:r>
            <a:endParaRPr lang="en-US" sz="4000" b="1">
              <a:solidFill>
                <a:srgbClr val="000066"/>
              </a:solidFill>
              <a:latin typeface="Alvi Nastaleeq" pitchFamily="2" charset="-78"/>
              <a:cs typeface="Alvi Nastaleeq" pitchFamily="2" charset="-78"/>
            </a:endParaRPr>
          </a:p>
        </p:txBody>
      </p:sp>
      <p:sp>
        <p:nvSpPr>
          <p:cNvPr id="273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क़ौल जसका हक़ है ऐ वह ख़ुदा कि वादा जसका सच्चा है </a:t>
            </a:r>
            <a:endParaRPr lang="en-US" sz="2400" b="1">
              <a:solidFill>
                <a:srgbClr val="000066"/>
              </a:solidFill>
            </a:endParaRPr>
          </a:p>
        </p:txBody>
      </p:sp>
      <p:sp>
        <p:nvSpPr>
          <p:cNvPr id="273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34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3417" name="Rectangle 11"/>
          <p:cNvSpPr>
            <a:spLocks noChangeArrowheads="1"/>
          </p:cNvSpPr>
          <p:nvPr/>
        </p:nvSpPr>
        <p:spPr bwMode="auto">
          <a:xfrm>
            <a:off x="2743200" y="0"/>
            <a:ext cx="3800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(48) For Cure from Body Ailments :</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عَفْوُهُ فَضْلٌ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عَذَابُهُ عَدْلٌ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forgiveness is a grace,</a:t>
            </a:r>
          </a:p>
          <a:p>
            <a:pPr marL="342900" indent="-342900" eaLnBrk="1" hangingPunct="1">
              <a:defRPr/>
            </a:pPr>
            <a:r>
              <a:rPr lang="en-US" b="1" kern="1200" dirty="0">
                <a:ea typeface="MS Mincho" pitchFamily="49" charset="-128"/>
              </a:rPr>
              <a:t>O He Whose chastisement is justice,</a:t>
            </a:r>
          </a:p>
        </p:txBody>
      </p:sp>
      <p:sp>
        <p:nvSpPr>
          <p:cNvPr id="274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`af-wuhu fazl ya man `adhabuhu `ad-l</a:t>
            </a:r>
          </a:p>
        </p:txBody>
      </p:sp>
      <p:sp>
        <p:nvSpPr>
          <p:cNvPr id="274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عفو میں احسان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عذاب میں عدل ہے</a:t>
            </a:r>
            <a:endParaRPr lang="en-US" sz="4000" b="1">
              <a:solidFill>
                <a:srgbClr val="000066"/>
              </a:solidFill>
              <a:latin typeface="Alvi Nastaleeq" pitchFamily="2" charset="-78"/>
              <a:cs typeface="Alvi Nastaleeq" pitchFamily="2" charset="-78"/>
            </a:endParaRPr>
          </a:p>
        </p:txBody>
      </p:sp>
      <p:sp>
        <p:nvSpPr>
          <p:cNvPr id="274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माफ़ी जसकी फ़ज़ल है ऐ वह ख़ुदा कि अज़ाब जसका महज़ इसाफ है ऐ वह खुदा की फ़ज़्ल जसका आम है।</a:t>
            </a:r>
            <a:endParaRPr lang="en-US" sz="2400" b="1">
              <a:solidFill>
                <a:srgbClr val="000066"/>
              </a:solidFill>
            </a:endParaRPr>
          </a:p>
        </p:txBody>
      </p:sp>
      <p:sp>
        <p:nvSpPr>
          <p:cNvPr id="274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44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4441" name="Rectangle 11"/>
          <p:cNvSpPr>
            <a:spLocks noChangeArrowheads="1"/>
          </p:cNvSpPr>
          <p:nvPr/>
        </p:nvSpPr>
        <p:spPr bwMode="auto">
          <a:xfrm>
            <a:off x="2743200" y="0"/>
            <a:ext cx="3800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(48) For Cure from Body Ailments :</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ذِكْرُهُ حُلْوٌ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فَضْلُهُ عَمِيمٌ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remembrance is sweet,</a:t>
            </a:r>
          </a:p>
          <a:p>
            <a:pPr marL="342900" indent="-342900" eaLnBrk="1" hangingPunct="1">
              <a:defRPr/>
            </a:pPr>
            <a:r>
              <a:rPr lang="en-US" b="1" kern="1200" dirty="0">
                <a:ea typeface="MS Mincho" pitchFamily="49" charset="-128"/>
              </a:rPr>
              <a:t>O He Whose grace is universal.</a:t>
            </a:r>
          </a:p>
        </p:txBody>
      </p:sp>
      <p:sp>
        <p:nvSpPr>
          <p:cNvPr id="275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dhik-ruhu hulu ya man fadluh `amim</a:t>
            </a:r>
          </a:p>
        </p:txBody>
      </p:sp>
      <p:sp>
        <p:nvSpPr>
          <p:cNvPr id="275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ذکر شیریں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احسان عام ہے</a:t>
            </a:r>
            <a:endParaRPr lang="en-US" sz="4000" b="1">
              <a:solidFill>
                <a:srgbClr val="000066"/>
              </a:solidFill>
              <a:latin typeface="Alvi Nastaleeq" pitchFamily="2" charset="-78"/>
              <a:cs typeface="Alvi Nastaleeq" pitchFamily="2" charset="-78"/>
            </a:endParaRPr>
          </a:p>
        </p:txBody>
      </p:sp>
      <p:sp>
        <p:nvSpPr>
          <p:cNvPr id="275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याद जसकी शीरीं है ऐ वह खुदा की याद जसकी शीरुं है</a:t>
            </a:r>
            <a:endParaRPr lang="en-US" sz="2400" b="1">
              <a:solidFill>
                <a:srgbClr val="000066"/>
              </a:solidFill>
            </a:endParaRPr>
          </a:p>
        </p:txBody>
      </p:sp>
      <p:sp>
        <p:nvSpPr>
          <p:cNvPr id="275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54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5465" name="Rectangle 11"/>
          <p:cNvSpPr>
            <a:spLocks noChangeArrowheads="1"/>
          </p:cNvSpPr>
          <p:nvPr/>
        </p:nvSpPr>
        <p:spPr bwMode="auto">
          <a:xfrm>
            <a:off x="2743200" y="0"/>
            <a:ext cx="3800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(48) For Cure from Body Ailments :</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764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764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76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76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64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86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867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8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8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6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مُسَهِّلُ يَا مُفَصِّلُ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Facilitator, O Separator,</a:t>
            </a:r>
          </a:p>
        </p:txBody>
      </p:sp>
      <p:sp>
        <p:nvSpPr>
          <p:cNvPr id="2775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musah-hilu ya mufas-sil</a:t>
            </a:r>
          </a:p>
        </p:txBody>
      </p:sp>
      <p:sp>
        <p:nvSpPr>
          <p:cNvPr id="277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ہموار کرنے والے ، اے جدا کرنے والے</a:t>
            </a:r>
            <a:endParaRPr lang="en-US" sz="4000" b="1">
              <a:solidFill>
                <a:srgbClr val="000066"/>
              </a:solidFill>
              <a:latin typeface="Alvi Nastaleeq" pitchFamily="2" charset="-78"/>
              <a:cs typeface="Alvi Nastaleeq" pitchFamily="2" charset="-78"/>
            </a:endParaRPr>
          </a:p>
        </p:txBody>
      </p:sp>
      <p:sp>
        <p:nvSpPr>
          <p:cNvPr id="277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ब तहक़ीक़ कि सवाल करता हूं मैं तुझ से तेरे नाम के साथ ऐ असान करने राले ऐ जुदा करने वाले </a:t>
            </a:r>
            <a:endParaRPr lang="en-US" sz="2400" b="1">
              <a:solidFill>
                <a:srgbClr val="000066"/>
              </a:solidFill>
            </a:endParaRPr>
          </a:p>
        </p:txBody>
      </p:sp>
      <p:sp>
        <p:nvSpPr>
          <p:cNvPr id="277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75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7513" name="Rectangle 11"/>
          <p:cNvSpPr>
            <a:spLocks noChangeArrowheads="1"/>
          </p:cNvSpPr>
          <p:nvPr/>
        </p:nvSpPr>
        <p:spPr bwMode="auto">
          <a:xfrm>
            <a:off x="2500313" y="0"/>
            <a:ext cx="42814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(49) For Cure from Palpitation of Heart :</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مُبَدِّلُ يَا مُذَلِّلُ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مُنَزِّلُ يَا مُنَوِّلُ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Alterer</a:t>
            </a:r>
            <a:r>
              <a:rPr lang="en-US" b="1" kern="1200" dirty="0">
                <a:ea typeface="MS Mincho" pitchFamily="49" charset="-128"/>
              </a:rPr>
              <a:t>, O Humiliating of the proud,</a:t>
            </a:r>
          </a:p>
          <a:p>
            <a:pPr marL="342900" indent="-342900" eaLnBrk="1" hangingPunct="1">
              <a:defRPr/>
            </a:pPr>
            <a:r>
              <a:rPr lang="en-US" b="1" kern="1200" dirty="0">
                <a:ea typeface="MS Mincho" pitchFamily="49" charset="-128"/>
              </a:rPr>
              <a:t>O Degrader, O Benefactor,</a:t>
            </a:r>
          </a:p>
        </p:txBody>
      </p:sp>
      <p:sp>
        <p:nvSpPr>
          <p:cNvPr id="2785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mubad-dilu ya mudhal-lil ya munaz-zilu ya munaw-wil</a:t>
            </a:r>
          </a:p>
        </p:txBody>
      </p:sp>
      <p:sp>
        <p:nvSpPr>
          <p:cNvPr id="278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تبدیل کرنے والے ، اے پست کرنیوالے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اتارنے والے ، اے عطا کرنے والے</a:t>
            </a:r>
            <a:endParaRPr lang="en-US" sz="4000" b="1">
              <a:solidFill>
                <a:srgbClr val="000066"/>
              </a:solidFill>
              <a:latin typeface="Alvi Nastaleeq" pitchFamily="2" charset="-78"/>
              <a:cs typeface="Alvi Nastaleeq" pitchFamily="2" charset="-78"/>
            </a:endParaRPr>
          </a:p>
        </p:txBody>
      </p:sp>
      <p:sp>
        <p:nvSpPr>
          <p:cNvPr id="278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बदल देने वाले ऐ ख़्वार करने वाले  उतारने वाले ऐ एहसान करने वाले </a:t>
            </a:r>
            <a:endParaRPr lang="en-US" sz="2400" b="1">
              <a:solidFill>
                <a:srgbClr val="000066"/>
              </a:solidFill>
            </a:endParaRPr>
          </a:p>
        </p:txBody>
      </p:sp>
      <p:sp>
        <p:nvSpPr>
          <p:cNvPr id="278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85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8537" name="Rectangle 11"/>
          <p:cNvSpPr>
            <a:spLocks noChangeArrowheads="1"/>
          </p:cNvSpPr>
          <p:nvPr/>
        </p:nvSpPr>
        <p:spPr bwMode="auto">
          <a:xfrm>
            <a:off x="2500313" y="0"/>
            <a:ext cx="42814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(49) For Cure from Palpitation of Heart :</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مُفْضِلُ يَا مُجْزِلُ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مُمْهِلُ يَا مُجْمِلُ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Munificent, O Giver of respite,</a:t>
            </a:r>
          </a:p>
          <a:p>
            <a:pPr marL="342900" indent="-342900" eaLnBrk="1" hangingPunct="1">
              <a:defRPr/>
            </a:pPr>
            <a:r>
              <a:rPr lang="pt-BR" b="1" kern="1200" dirty="0">
                <a:ea typeface="MS Mincho" pitchFamily="49" charset="-128"/>
              </a:rPr>
              <a:t>O Grantor of respite, O Virtuous,</a:t>
            </a:r>
            <a:endParaRPr lang="en-US" b="1" kern="1200" dirty="0">
              <a:ea typeface="MS Mincho" pitchFamily="49" charset="-128"/>
            </a:endParaRPr>
          </a:p>
        </p:txBody>
      </p:sp>
      <p:sp>
        <p:nvSpPr>
          <p:cNvPr id="2795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muf-dilu ya mujzil ya mum-hilu ya muj-mil</a:t>
            </a:r>
          </a:p>
        </p:txBody>
      </p:sp>
      <p:sp>
        <p:nvSpPr>
          <p:cNvPr id="279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نعمت دینے والے ، اے احسان کرنیوالے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مہلت دینے والے ، اے نیکوکار</a:t>
            </a:r>
            <a:endParaRPr lang="en-US" sz="4000" b="1">
              <a:solidFill>
                <a:srgbClr val="000066"/>
              </a:solidFill>
              <a:latin typeface="Alvi Nastaleeq" pitchFamily="2" charset="-78"/>
              <a:cs typeface="Alvi Nastaleeq" pitchFamily="2" charset="-78"/>
            </a:endParaRPr>
          </a:p>
        </p:txBody>
      </p:sp>
      <p:sp>
        <p:nvSpPr>
          <p:cNvPr id="279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फ़ज्ल करने वाले ऐ एहसान करने वाले ऐ मुहलत देने वाले ऐ नेकी करने वाले।</a:t>
            </a:r>
          </a:p>
        </p:txBody>
      </p:sp>
      <p:sp>
        <p:nvSpPr>
          <p:cNvPr id="279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795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79561" name="Rectangle 11"/>
          <p:cNvSpPr>
            <a:spLocks noChangeArrowheads="1"/>
          </p:cNvSpPr>
          <p:nvPr/>
        </p:nvSpPr>
        <p:spPr bwMode="auto">
          <a:xfrm>
            <a:off x="2500313" y="0"/>
            <a:ext cx="42814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(49) For Cure from Palpitation of Heart :</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805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8058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80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80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05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يَّرَى وَلا يُرَى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يَّخْلُقُ وَلا يُخْلَقُ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sees but is not seen,</a:t>
            </a:r>
          </a:p>
          <a:p>
            <a:pPr marL="342900" indent="-342900" eaLnBrk="1" hangingPunct="1">
              <a:defRPr/>
            </a:pPr>
            <a:r>
              <a:rPr lang="en-US" b="1" kern="1200" dirty="0">
                <a:ea typeface="MS Mincho" pitchFamily="49" charset="-128"/>
              </a:rPr>
              <a:t>O He Who creates and is not created,</a:t>
            </a:r>
          </a:p>
        </p:txBody>
      </p:sp>
      <p:sp>
        <p:nvSpPr>
          <p:cNvPr id="2816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may-yara wa-la yura ya may-yakh-luqu wa-la yukh-laqu</a:t>
            </a:r>
          </a:p>
        </p:txBody>
      </p:sp>
      <p:sp>
        <p:nvSpPr>
          <p:cNvPr id="281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دیکھتا ہے خود نظر نہیں آتا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خلق کرتا ہے اور خلق نہیں ہوا</a:t>
            </a:r>
            <a:endParaRPr lang="en-US" sz="4000" b="1">
              <a:solidFill>
                <a:srgbClr val="000066"/>
              </a:solidFill>
              <a:latin typeface="Alvi Nastaleeq" pitchFamily="2" charset="-78"/>
              <a:cs typeface="Alvi Nastaleeq" pitchFamily="2" charset="-78"/>
            </a:endParaRPr>
          </a:p>
        </p:txBody>
      </p:sp>
      <p:sp>
        <p:nvSpPr>
          <p:cNvPr id="281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देखता है और दखाई नहीं देता है। वह ख़ुदा जो पैदा करता है और जिसको कसी ने नहीं पैदा किया </a:t>
            </a:r>
            <a:endParaRPr lang="en-US" sz="2400" b="1">
              <a:solidFill>
                <a:srgbClr val="000066"/>
              </a:solidFill>
            </a:endParaRPr>
          </a:p>
        </p:txBody>
      </p:sp>
      <p:sp>
        <p:nvSpPr>
          <p:cNvPr id="281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16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1609" name="Rectangle 11"/>
          <p:cNvSpPr>
            <a:spLocks noChangeArrowheads="1"/>
          </p:cNvSpPr>
          <p:nvPr/>
        </p:nvSpPr>
        <p:spPr bwMode="auto">
          <a:xfrm>
            <a:off x="2935288" y="0"/>
            <a:ext cx="33893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(50) For Increase of Eye Sight :</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يَّهْدِي وَلا يُهْدَى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يُّحْيِي وَلا يُحْيَى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guides and is not guided,</a:t>
            </a:r>
          </a:p>
          <a:p>
            <a:pPr marL="342900" indent="-342900" eaLnBrk="1" hangingPunct="1">
              <a:defRPr/>
            </a:pPr>
            <a:r>
              <a:rPr lang="en-US" b="1" kern="1200" dirty="0">
                <a:ea typeface="MS Mincho" pitchFamily="49" charset="-128"/>
              </a:rPr>
              <a:t>O He Who receives to life and is not brought to life,</a:t>
            </a:r>
          </a:p>
        </p:txBody>
      </p:sp>
      <p:sp>
        <p:nvSpPr>
          <p:cNvPr id="2826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may-yah-di wa-la yuh-da ya may-yuh-yi wa-la yuh-yia</a:t>
            </a:r>
          </a:p>
        </p:txBody>
      </p:sp>
      <p:sp>
        <p:nvSpPr>
          <p:cNvPr id="28262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ہدایت دیتا ہے اور ہدایت طلب نہیں کرتا ۔ اے وہ جو زندہ کرتا ہیاور زندہ نہیں کیا گیا ۔ </a:t>
            </a:r>
            <a:endParaRPr lang="en-US" sz="4000" b="1">
              <a:solidFill>
                <a:srgbClr val="000066"/>
              </a:solidFill>
              <a:latin typeface="Alvi Nastaleeq" pitchFamily="2" charset="-78"/>
              <a:cs typeface="Alvi Nastaleeq" pitchFamily="2" charset="-78"/>
            </a:endParaRPr>
          </a:p>
        </p:txBody>
      </p:sp>
      <p:sp>
        <p:nvSpPr>
          <p:cNvPr id="282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हिदायत करता है और किसी ने जसको हदायत नहीं कह ऐ वह खुदा कि ज़िन्दा करता है और कसी ने जसको ज़िन्दा नहीं किया </a:t>
            </a:r>
            <a:endParaRPr lang="en-US" sz="2400" b="1">
              <a:solidFill>
                <a:srgbClr val="000066"/>
              </a:solidFill>
            </a:endParaRPr>
          </a:p>
        </p:txBody>
      </p:sp>
      <p:sp>
        <p:nvSpPr>
          <p:cNvPr id="282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26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2633" name="Rectangle 11"/>
          <p:cNvSpPr>
            <a:spLocks noChangeArrowheads="1"/>
          </p:cNvSpPr>
          <p:nvPr/>
        </p:nvSpPr>
        <p:spPr bwMode="auto">
          <a:xfrm>
            <a:off x="2935288" y="0"/>
            <a:ext cx="33893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(50) For Increase of Eye Sight :</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يَّسْأَلُ وَلا يُسْأَلُ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يُّطْعِمُ وَلا يُطْعَمُ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questions and is not questioned,</a:t>
            </a:r>
          </a:p>
          <a:p>
            <a:pPr marL="342900" indent="-342900" eaLnBrk="1" hangingPunct="1">
              <a:defRPr/>
            </a:pPr>
            <a:r>
              <a:rPr lang="en-US" b="1" kern="1200" dirty="0">
                <a:ea typeface="MS Mincho" pitchFamily="49" charset="-128"/>
              </a:rPr>
              <a:t>O He Who feeds and does not eat,</a:t>
            </a:r>
          </a:p>
        </p:txBody>
      </p:sp>
      <p:sp>
        <p:nvSpPr>
          <p:cNvPr id="2836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may-yas-alu wa-la yus-al ya may-yut-i`imu wa-la yut-a'm</a:t>
            </a:r>
          </a:p>
        </p:txBody>
      </p:sp>
      <p:sp>
        <p:nvSpPr>
          <p:cNvPr id="283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جومسئول ہے اور سائل نہیں ۔ اے وہ جو کھلاتا ہے اور کھاتا نہیں ۔ </a:t>
            </a:r>
            <a:endParaRPr lang="en-US" sz="4000" b="1">
              <a:solidFill>
                <a:srgbClr val="000066"/>
              </a:solidFill>
              <a:latin typeface="Alvi Nastaleeq" pitchFamily="2" charset="-78"/>
              <a:cs typeface="Alvi Nastaleeq" pitchFamily="2" charset="-78"/>
            </a:endParaRPr>
          </a:p>
        </p:txBody>
      </p:sp>
      <p:sp>
        <p:nvSpPr>
          <p:cNvPr id="283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लोगों से बाज़ पुर्स करता है और कसी ने उससे बाज़ पुर्स नहीं की ऐ वह ख़ुदा जो रिज़्क़ देता है और खुद नहीं खाता </a:t>
            </a:r>
            <a:endParaRPr lang="en-US" sz="2400" b="1">
              <a:solidFill>
                <a:srgbClr val="000066"/>
              </a:solidFill>
            </a:endParaRPr>
          </a:p>
        </p:txBody>
      </p:sp>
      <p:sp>
        <p:nvSpPr>
          <p:cNvPr id="283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36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3657" name="Rectangle 11"/>
          <p:cNvSpPr>
            <a:spLocks noChangeArrowheads="1"/>
          </p:cNvSpPr>
          <p:nvPr/>
        </p:nvSpPr>
        <p:spPr bwMode="auto">
          <a:xfrm>
            <a:off x="2935288" y="0"/>
            <a:ext cx="33893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(50) For Increase of Eye Sight :</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يُّجِيرُ وَلا يُجَارُ عَلَيْهِ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يَّقْضِي وَلا يُقْضَى عَلَيْهِ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gives protection and is in no need of </a:t>
            </a:r>
            <a:r>
              <a:rPr lang="en-US" b="1" kern="1200" dirty="0" smtClean="0">
                <a:ea typeface="MS Mincho" pitchFamily="49" charset="-128"/>
              </a:rPr>
              <a:t>protection, O </a:t>
            </a:r>
            <a:r>
              <a:rPr lang="en-US" b="1" kern="1200" dirty="0">
                <a:ea typeface="MS Mincho" pitchFamily="49" charset="-128"/>
              </a:rPr>
              <a:t>He Who judges and against Whom no </a:t>
            </a:r>
            <a:r>
              <a:rPr lang="en-US" b="1" kern="1200" dirty="0" err="1">
                <a:ea typeface="MS Mincho" pitchFamily="49" charset="-128"/>
              </a:rPr>
              <a:t>judgement</a:t>
            </a:r>
            <a:r>
              <a:rPr lang="en-US" b="1" kern="1200" dirty="0">
                <a:ea typeface="MS Mincho" pitchFamily="49" charset="-128"/>
              </a:rPr>
              <a:t> is passed,</a:t>
            </a:r>
          </a:p>
        </p:txBody>
      </p:sp>
      <p:sp>
        <p:nvSpPr>
          <p:cNvPr id="2846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may-yujiru wa-la yujaru `ailayh ya may-yaq-di wa-la yuq-da `ailayh</a:t>
            </a:r>
          </a:p>
        </p:txBody>
      </p:sp>
      <p:sp>
        <p:nvSpPr>
          <p:cNvPr id="28467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پناہ دیتا ہے اور محتاجِ پناہ نہیں ہے ۔ اے وہ جو فیصلے کرتا ہے اور طالبِ فیصلہ نہیں ہے ۔ </a:t>
            </a:r>
            <a:endParaRPr lang="en-US" sz="4000" b="1">
              <a:solidFill>
                <a:srgbClr val="000066"/>
              </a:solidFill>
              <a:latin typeface="Alvi Nastaleeq" pitchFamily="2" charset="-78"/>
              <a:cs typeface="Alvi Nastaleeq" pitchFamily="2" charset="-78"/>
            </a:endParaRPr>
          </a:p>
        </p:txBody>
      </p:sp>
      <p:sp>
        <p:nvSpPr>
          <p:cNvPr id="284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फैसला करता है और जस पर कोई हुकमरां नहीं ऐ वह खुदा जो खुद हाकिम है और जसका कोई हाकिम नहीं </a:t>
            </a:r>
            <a:endParaRPr lang="en-US" sz="2400" b="1">
              <a:solidFill>
                <a:srgbClr val="000066"/>
              </a:solidFill>
            </a:endParaRPr>
          </a:p>
        </p:txBody>
      </p:sp>
      <p:sp>
        <p:nvSpPr>
          <p:cNvPr id="284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46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4681" name="Rectangle 11"/>
          <p:cNvSpPr>
            <a:spLocks noChangeArrowheads="1"/>
          </p:cNvSpPr>
          <p:nvPr/>
        </p:nvSpPr>
        <p:spPr bwMode="auto">
          <a:xfrm>
            <a:off x="2935288" y="0"/>
            <a:ext cx="33893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(50) For Increase of Eye Sight :</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يَّحْكُمُ وَلا يُحْكَمُ عَلَيْهِ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لَّمْ يَلِدْ وَلَمْ يُولَدْ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commands but is not </a:t>
            </a:r>
            <a:r>
              <a:rPr lang="en-US" b="1" kern="1200" dirty="0" smtClean="0">
                <a:ea typeface="MS Mincho" pitchFamily="49" charset="-128"/>
              </a:rPr>
              <a:t>commanded: O </a:t>
            </a:r>
            <a:r>
              <a:rPr lang="en-US" b="1" kern="1200" dirty="0">
                <a:ea typeface="MS Mincho" pitchFamily="49" charset="-128"/>
              </a:rPr>
              <a:t>He Who begets not, nor is He begotten,</a:t>
            </a:r>
          </a:p>
        </p:txBody>
      </p:sp>
      <p:sp>
        <p:nvSpPr>
          <p:cNvPr id="2857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may-yah-kumu wa-la yuh-kamu `ailayh </a:t>
            </a:r>
            <a:r>
              <a:rPr lang="es-ES" sz="2800" b="1" i="1">
                <a:solidFill>
                  <a:srgbClr val="000066"/>
                </a:solidFill>
                <a:ea typeface="MS Mincho" pitchFamily="49" charset="-128"/>
              </a:rPr>
              <a:t>ya mal-lam yalidu wa lam yulad</a:t>
            </a:r>
            <a:endParaRPr lang="fi-FI" sz="2800" b="1" i="1">
              <a:solidFill>
                <a:srgbClr val="000066"/>
              </a:solidFill>
              <a:ea typeface="MS Mincho" pitchFamily="49" charset="-128"/>
            </a:endParaRPr>
          </a:p>
        </p:txBody>
      </p:sp>
      <p:sp>
        <p:nvSpPr>
          <p:cNvPr id="28570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حکم دیتا ہے اور اس پر کسی کا حکم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کوئی بیٹا نہیں نہ وہ کسی کا بیٹا ہیاور نہ کوئی اسکا ہمسر ہے۔</a:t>
            </a:r>
            <a:endParaRPr lang="en-US" sz="4000" b="1">
              <a:solidFill>
                <a:srgbClr val="000066"/>
              </a:solidFill>
              <a:latin typeface="Alvi Nastaleeq" pitchFamily="2" charset="-78"/>
              <a:cs typeface="Alvi Nastaleeq" pitchFamily="2" charset="-78"/>
            </a:endParaRPr>
          </a:p>
        </p:txBody>
      </p:sp>
      <p:sp>
        <p:nvSpPr>
          <p:cNvPr id="285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ने कोई जससे पैदा हुआ है और न किसी ने उसको पैदा कया</a:t>
            </a:r>
            <a:endParaRPr lang="en-US" sz="2400" b="1">
              <a:solidFill>
                <a:srgbClr val="000066"/>
              </a:solidFill>
            </a:endParaRPr>
          </a:p>
        </p:txBody>
      </p:sp>
      <p:sp>
        <p:nvSpPr>
          <p:cNvPr id="285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57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5705" name="Rectangle 11"/>
          <p:cNvSpPr>
            <a:spLocks noChangeArrowheads="1"/>
          </p:cNvSpPr>
          <p:nvPr/>
        </p:nvSpPr>
        <p:spPr bwMode="auto">
          <a:xfrm>
            <a:off x="2935288" y="0"/>
            <a:ext cx="33893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(50) For Increase of Eye Sight :</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وَلَمْ يَكُن لَّهُ كُفُواً أَحَدٌ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And there is none like unto Him.</a:t>
            </a:r>
          </a:p>
        </p:txBody>
      </p:sp>
      <p:sp>
        <p:nvSpPr>
          <p:cNvPr id="286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wa-lam yakul-lahu kufuan ahad</a:t>
            </a:r>
          </a:p>
        </p:txBody>
      </p:sp>
      <p:sp>
        <p:nvSpPr>
          <p:cNvPr id="286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اور نہ اس کا کوئی کفو اور ہمسر ہے</a:t>
            </a:r>
            <a:endParaRPr lang="en-US" sz="4000" b="1">
              <a:solidFill>
                <a:srgbClr val="000066"/>
              </a:solidFill>
              <a:latin typeface="Alvi Nastaleeq" pitchFamily="2" charset="-78"/>
              <a:cs typeface="Alvi Nastaleeq" pitchFamily="2" charset="-78"/>
            </a:endParaRPr>
          </a:p>
        </p:txBody>
      </p:sp>
      <p:sp>
        <p:nvSpPr>
          <p:cNvPr id="286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न कोई उसका शबी न नज़ीर है।</a:t>
            </a:r>
            <a:endParaRPr lang="en-US" sz="2400" b="1">
              <a:solidFill>
                <a:srgbClr val="000066"/>
              </a:solidFill>
            </a:endParaRPr>
          </a:p>
        </p:txBody>
      </p:sp>
      <p:sp>
        <p:nvSpPr>
          <p:cNvPr id="286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67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6729" name="Rectangle 11"/>
          <p:cNvSpPr>
            <a:spLocks noChangeArrowheads="1"/>
          </p:cNvSpPr>
          <p:nvPr/>
        </p:nvSpPr>
        <p:spPr bwMode="auto">
          <a:xfrm>
            <a:off x="2935288" y="0"/>
            <a:ext cx="33893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(50) For Increase of Eye Sight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حَنَّانُ يَا مَنَّانُ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 </a:t>
            </a:r>
          </a:p>
          <a:p>
            <a:pPr marL="342900" indent="-342900" eaLnBrk="1" hangingPunct="1">
              <a:defRPr/>
            </a:pPr>
            <a:r>
              <a:rPr lang="en-US" b="1" kern="1200" dirty="0">
                <a:ea typeface="MS Mincho" pitchFamily="49" charset="-128"/>
              </a:rPr>
              <a:t>O Charitable One, O Benefactor,</a:t>
            </a:r>
          </a:p>
        </p:txBody>
      </p:sp>
      <p:sp>
        <p:nvSpPr>
          <p:cNvPr id="297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han-nanu ya man-nan</a:t>
            </a:r>
          </a:p>
        </p:txBody>
      </p:sp>
      <p:sp>
        <p:nvSpPr>
          <p:cNvPr id="29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تجھ سے سوال کرتا ہوں تیرے نام کے واسطے سے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محبت والے  اے احسان کرنیوالے</a:t>
            </a:r>
            <a:endParaRPr lang="en-US" sz="4000" b="1">
              <a:solidFill>
                <a:srgbClr val="000066"/>
              </a:solidFill>
              <a:latin typeface="Alvi Nastaleeq" pitchFamily="2" charset="-78"/>
              <a:cs typeface="Alvi Nastaleeq" pitchFamily="2" charset="-78"/>
            </a:endParaRPr>
          </a:p>
        </p:txBody>
      </p:sp>
      <p:sp>
        <p:nvSpPr>
          <p:cNvPr id="29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ब तहक़ीक़ सवाल करता हूं मैं तेरे नाम से ऐ मेहरबान ऐ एहसान करने वाले </a:t>
            </a:r>
            <a:endParaRPr lang="en-US" sz="2400" b="1">
              <a:solidFill>
                <a:srgbClr val="000066"/>
              </a:solidFill>
            </a:endParaRPr>
          </a:p>
        </p:txBody>
      </p:sp>
      <p:sp>
        <p:nvSpPr>
          <p:cNvPr id="29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7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705" name="Rectangle 11"/>
          <p:cNvSpPr>
            <a:spLocks noChangeArrowheads="1"/>
          </p:cNvSpPr>
          <p:nvPr/>
        </p:nvSpPr>
        <p:spPr bwMode="auto">
          <a:xfrm>
            <a:off x="2514600" y="0"/>
            <a:ext cx="51990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FFFF00"/>
                </a:solidFill>
              </a:rPr>
              <a:t>(5) For Honour &amp; Exaltation and Expedition of Important Affairs</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877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8774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87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87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77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نِعْمَ الْحَسِيبُ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نِعْمَ الطَّبِيبُ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reckoner,</a:t>
            </a:r>
          </a:p>
          <a:p>
            <a:pPr marL="342900" indent="-342900" eaLnBrk="1" hangingPunct="1">
              <a:defRPr/>
            </a:pPr>
            <a:r>
              <a:rPr lang="en-US" b="1" kern="1200" dirty="0">
                <a:ea typeface="MS Mincho" pitchFamily="49" charset="-128"/>
              </a:rPr>
              <a:t>O Best physician,</a:t>
            </a:r>
          </a:p>
        </p:txBody>
      </p:sp>
      <p:sp>
        <p:nvSpPr>
          <p:cNvPr id="288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nia'-mal-hasib ya nia'-mat-tabib</a:t>
            </a:r>
          </a:p>
        </p:txBody>
      </p:sp>
      <p:sp>
        <p:nvSpPr>
          <p:cNvPr id="2887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حساب کرنے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چارہ گر</a:t>
            </a:r>
            <a:endParaRPr lang="en-US" sz="4000" b="1">
              <a:solidFill>
                <a:srgbClr val="000066"/>
              </a:solidFill>
              <a:latin typeface="Alvi Nastaleeq" pitchFamily="2" charset="-78"/>
              <a:cs typeface="Alvi Nastaleeq" pitchFamily="2" charset="-78"/>
            </a:endParaRPr>
          </a:p>
        </p:txBody>
      </p:sp>
      <p:sp>
        <p:nvSpPr>
          <p:cNvPr id="288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हिसाब करने वाले ऐ बेहतरीन दवा करने वाले</a:t>
            </a:r>
            <a:endParaRPr lang="en-US" sz="2400" b="1">
              <a:solidFill>
                <a:srgbClr val="000066"/>
              </a:solidFill>
            </a:endParaRPr>
          </a:p>
        </p:txBody>
      </p:sp>
      <p:sp>
        <p:nvSpPr>
          <p:cNvPr id="288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87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8777" name="Rectangle 11"/>
          <p:cNvSpPr>
            <a:spLocks noChangeArrowheads="1"/>
          </p:cNvSpPr>
          <p:nvPr/>
        </p:nvSpPr>
        <p:spPr bwMode="auto">
          <a:xfrm>
            <a:off x="2286000" y="0"/>
            <a:ext cx="5156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(51) For Safeguard from Wickedness of Enemy :</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نِعْمَ الرَّقِيبُ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نِعْمَ القَرِيبُ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guardian,</a:t>
            </a:r>
          </a:p>
          <a:p>
            <a:pPr marL="342900" indent="-342900" eaLnBrk="1" hangingPunct="1">
              <a:defRPr/>
            </a:pPr>
            <a:r>
              <a:rPr lang="en-US" b="1" kern="1200" dirty="0">
                <a:ea typeface="MS Mincho" pitchFamily="49" charset="-128"/>
              </a:rPr>
              <a:t>O Best near one,</a:t>
            </a:r>
          </a:p>
        </p:txBody>
      </p:sp>
      <p:sp>
        <p:nvSpPr>
          <p:cNvPr id="289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nia'-mar-raqib ya nia'-mal-qarib</a:t>
            </a:r>
          </a:p>
        </p:txBody>
      </p:sp>
      <p:sp>
        <p:nvSpPr>
          <p:cNvPr id="289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نگہبان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قریب</a:t>
            </a:r>
            <a:endParaRPr lang="en-US" sz="4000" b="1">
              <a:solidFill>
                <a:srgbClr val="000066"/>
              </a:solidFill>
              <a:latin typeface="Alvi Nastaleeq" pitchFamily="2" charset="-78"/>
              <a:cs typeface="Alvi Nastaleeq" pitchFamily="2" charset="-78"/>
            </a:endParaRPr>
          </a:p>
        </p:txBody>
      </p:sp>
      <p:sp>
        <p:nvSpPr>
          <p:cNvPr id="289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वाकिफकार ऐ बेहतरीन अज़ीज़ व क़रीब </a:t>
            </a:r>
            <a:endParaRPr lang="en-US" sz="2400" b="1">
              <a:solidFill>
                <a:srgbClr val="000066"/>
              </a:solidFill>
            </a:endParaRPr>
          </a:p>
        </p:txBody>
      </p:sp>
      <p:sp>
        <p:nvSpPr>
          <p:cNvPr id="289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898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89801" name="Rectangle 11"/>
          <p:cNvSpPr>
            <a:spLocks noChangeArrowheads="1"/>
          </p:cNvSpPr>
          <p:nvPr/>
        </p:nvSpPr>
        <p:spPr bwMode="auto">
          <a:xfrm>
            <a:off x="2286000" y="0"/>
            <a:ext cx="5156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(51) For Safeguard from Wickedness of Enemy :</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نِعْمَ المُجِيبُ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نِعْمَ الحَبِيبُ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responder,</a:t>
            </a:r>
          </a:p>
          <a:p>
            <a:pPr marL="342900" indent="-342900" eaLnBrk="1" hangingPunct="1">
              <a:defRPr/>
            </a:pPr>
            <a:r>
              <a:rPr lang="en-US" b="1" kern="1200" dirty="0">
                <a:ea typeface="MS Mincho" pitchFamily="49" charset="-128"/>
              </a:rPr>
              <a:t>O Best friend,</a:t>
            </a:r>
          </a:p>
        </p:txBody>
      </p:sp>
      <p:sp>
        <p:nvSpPr>
          <p:cNvPr id="2908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nia'-mal-mujib ya nia'-mal-habib</a:t>
            </a:r>
          </a:p>
        </p:txBody>
      </p:sp>
      <p:sp>
        <p:nvSpPr>
          <p:cNvPr id="290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دعا قبول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بہترین محبوب ہے</a:t>
            </a:r>
            <a:endParaRPr lang="en-US" sz="4000" b="1">
              <a:solidFill>
                <a:srgbClr val="000066"/>
              </a:solidFill>
              <a:latin typeface="Alvi Nastaleeq" pitchFamily="2" charset="-78"/>
              <a:cs typeface="Alvi Nastaleeq" pitchFamily="2" charset="-78"/>
            </a:endParaRPr>
          </a:p>
        </p:txBody>
      </p:sp>
      <p:sp>
        <p:nvSpPr>
          <p:cNvPr id="290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क़बूल करने वाले ऐ बेहतरीन दोस्त </a:t>
            </a:r>
            <a:endParaRPr lang="en-US" sz="2400" b="1">
              <a:solidFill>
                <a:srgbClr val="000066"/>
              </a:solidFill>
            </a:endParaRPr>
          </a:p>
        </p:txBody>
      </p:sp>
      <p:sp>
        <p:nvSpPr>
          <p:cNvPr id="290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08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0825" name="Rectangle 11"/>
          <p:cNvSpPr>
            <a:spLocks noChangeArrowheads="1"/>
          </p:cNvSpPr>
          <p:nvPr/>
        </p:nvSpPr>
        <p:spPr bwMode="auto">
          <a:xfrm>
            <a:off x="2286000" y="0"/>
            <a:ext cx="5156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(51) For Safeguard from Wickedness of Enemy :</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نِعْمَ الكَفِيلُ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نِعْمَ الوَكِيلُ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surety,</a:t>
            </a:r>
          </a:p>
          <a:p>
            <a:pPr marL="342900" indent="-342900" eaLnBrk="1" hangingPunct="1">
              <a:defRPr/>
            </a:pPr>
            <a:r>
              <a:rPr lang="en-US" b="1" kern="1200" dirty="0">
                <a:ea typeface="MS Mincho" pitchFamily="49" charset="-128"/>
              </a:rPr>
              <a:t>O Best protector,</a:t>
            </a:r>
          </a:p>
        </p:txBody>
      </p:sp>
      <p:sp>
        <p:nvSpPr>
          <p:cNvPr id="2918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nia'-mal-kafil ya nia'-mal-kafil</a:t>
            </a:r>
          </a:p>
        </p:txBody>
      </p:sp>
      <p:sp>
        <p:nvSpPr>
          <p:cNvPr id="2918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بہترین سرپرست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بہترین کارساز ہے</a:t>
            </a:r>
            <a:endParaRPr lang="en-US" sz="4000" b="1">
              <a:solidFill>
                <a:srgbClr val="000066"/>
              </a:solidFill>
              <a:latin typeface="Alvi Nastaleeq" pitchFamily="2" charset="-78"/>
              <a:cs typeface="Alvi Nastaleeq" pitchFamily="2" charset="-78"/>
            </a:endParaRPr>
          </a:p>
        </p:txBody>
      </p:sp>
      <p:sp>
        <p:nvSpPr>
          <p:cNvPr id="291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मददगार।</a:t>
            </a:r>
            <a:endParaRPr lang="en-US" sz="2400" b="1">
              <a:solidFill>
                <a:srgbClr val="000066"/>
              </a:solidFill>
            </a:endParaRPr>
          </a:p>
        </p:txBody>
      </p:sp>
      <p:sp>
        <p:nvSpPr>
          <p:cNvPr id="291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18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1849" name="Rectangle 11"/>
          <p:cNvSpPr>
            <a:spLocks noChangeArrowheads="1"/>
          </p:cNvSpPr>
          <p:nvPr/>
        </p:nvSpPr>
        <p:spPr bwMode="auto">
          <a:xfrm>
            <a:off x="2286000" y="0"/>
            <a:ext cx="5156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(51) For Safeguard from Wickedness of Enemy :</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نِعْمَ المَوْلىَ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نِعْمَ النَّصِيرُ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master,</a:t>
            </a:r>
          </a:p>
          <a:p>
            <a:pPr marL="342900" indent="-342900" eaLnBrk="1" hangingPunct="1">
              <a:defRPr/>
            </a:pPr>
            <a:r>
              <a:rPr lang="en-US" b="1" kern="1200" dirty="0">
                <a:ea typeface="MS Mincho" pitchFamily="49" charset="-128"/>
              </a:rPr>
              <a:t>O Best helper.</a:t>
            </a:r>
          </a:p>
        </p:txBody>
      </p:sp>
      <p:sp>
        <p:nvSpPr>
          <p:cNvPr id="2928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nia'-mal-wakil ya nia'-mal-wakil</a:t>
            </a:r>
          </a:p>
        </p:txBody>
      </p:sp>
      <p:sp>
        <p:nvSpPr>
          <p:cNvPr id="292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آقا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یاور</a:t>
            </a:r>
            <a:endParaRPr lang="en-US" sz="4000" b="1">
              <a:solidFill>
                <a:srgbClr val="000066"/>
              </a:solidFill>
              <a:latin typeface="Alvi Nastaleeq" pitchFamily="2" charset="-78"/>
              <a:cs typeface="Alvi Nastaleeq" pitchFamily="2" charset="-78"/>
            </a:endParaRPr>
          </a:p>
        </p:txBody>
      </p:sp>
      <p:sp>
        <p:nvSpPr>
          <p:cNvPr id="292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बेहतरीन मददगार।</a:t>
            </a:r>
          </a:p>
        </p:txBody>
      </p:sp>
      <p:sp>
        <p:nvSpPr>
          <p:cNvPr id="292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28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2873" name="Rectangle 11"/>
          <p:cNvSpPr>
            <a:spLocks noChangeArrowheads="1"/>
          </p:cNvSpPr>
          <p:nvPr/>
        </p:nvSpPr>
        <p:spPr bwMode="auto">
          <a:xfrm>
            <a:off x="2286000" y="0"/>
            <a:ext cx="5156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(51) For Safeguard from Wickedness of Enemy :</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2938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29389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293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293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38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سُرُورَ الْعَارِفِينَ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مُنَى الْمُحِبِّينَ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Joy of saints,</a:t>
            </a:r>
          </a:p>
          <a:p>
            <a:pPr marL="342900" indent="-342900" eaLnBrk="1" hangingPunct="1">
              <a:defRPr/>
            </a:pPr>
            <a:r>
              <a:rPr lang="en-US" b="1" kern="1200" dirty="0">
                <a:ea typeface="MS Mincho" pitchFamily="49" charset="-128"/>
              </a:rPr>
              <a:t>O Desire of friends.</a:t>
            </a:r>
          </a:p>
        </p:txBody>
      </p:sp>
      <p:sp>
        <p:nvSpPr>
          <p:cNvPr id="2949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surural-a'arifin ya munal-muhib-bin</a:t>
            </a:r>
          </a:p>
        </p:txBody>
      </p:sp>
      <p:sp>
        <p:nvSpPr>
          <p:cNvPr id="294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عارفوں کی شادمانی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حب داروں کی تمنا</a:t>
            </a:r>
            <a:endParaRPr lang="en-US" sz="4000" b="1">
              <a:solidFill>
                <a:srgbClr val="000066"/>
              </a:solidFill>
              <a:latin typeface="Alvi Nastaleeq" pitchFamily="2" charset="-78"/>
              <a:cs typeface="Alvi Nastaleeq" pitchFamily="2" charset="-78"/>
            </a:endParaRPr>
          </a:p>
        </p:txBody>
      </p:sp>
      <p:sp>
        <p:nvSpPr>
          <p:cNvPr id="294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आरिफ़ों की ख़ुशी ऐ दोस्तों की आर्ज़ू</a:t>
            </a:r>
            <a:endParaRPr lang="en-US" sz="2400" b="1">
              <a:solidFill>
                <a:srgbClr val="000066"/>
              </a:solidFill>
            </a:endParaRPr>
          </a:p>
        </p:txBody>
      </p:sp>
      <p:sp>
        <p:nvSpPr>
          <p:cNvPr id="294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49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4921" name="Rectangle 11"/>
          <p:cNvSpPr>
            <a:spLocks noChangeArrowheads="1"/>
          </p:cNvSpPr>
          <p:nvPr/>
        </p:nvSpPr>
        <p:spPr bwMode="auto">
          <a:xfrm>
            <a:off x="3030538" y="0"/>
            <a:ext cx="32178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(52) For Removal of Poverty :</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أَنِيسَ الْمُرِيدِينَ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حَبِيبَ التَّوَّابِينَ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seekers,</a:t>
            </a:r>
          </a:p>
          <a:p>
            <a:pPr marL="342900" indent="-342900" eaLnBrk="1" hangingPunct="1">
              <a:defRPr/>
            </a:pPr>
            <a:r>
              <a:rPr lang="en-US" b="1" kern="1200" dirty="0">
                <a:ea typeface="MS Mincho" pitchFamily="49" charset="-128"/>
              </a:rPr>
              <a:t>O Friend of penitents,</a:t>
            </a:r>
          </a:p>
        </p:txBody>
      </p:sp>
      <p:sp>
        <p:nvSpPr>
          <p:cNvPr id="295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anisal-muridin ya habibat-taw-wabin</a:t>
            </a:r>
          </a:p>
        </p:txBody>
      </p:sp>
      <p:sp>
        <p:nvSpPr>
          <p:cNvPr id="295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ارادت مندوں کے ہمدم</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توبہ کرنے والوں کے محبوب</a:t>
            </a:r>
            <a:endParaRPr lang="en-US" sz="4000" b="1">
              <a:solidFill>
                <a:srgbClr val="000066"/>
              </a:solidFill>
              <a:latin typeface="Alvi Nastaleeq" pitchFamily="2" charset="-78"/>
              <a:cs typeface="Alvi Nastaleeq" pitchFamily="2" charset="-78"/>
            </a:endParaRPr>
          </a:p>
        </p:txBody>
      </p:sp>
      <p:sp>
        <p:nvSpPr>
          <p:cNvPr id="295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तलब करने वालों के रफ़ीक़ ऐ तौबा करने वालों के दोस्त </a:t>
            </a:r>
          </a:p>
        </p:txBody>
      </p:sp>
      <p:sp>
        <p:nvSpPr>
          <p:cNvPr id="295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59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5945" name="Rectangle 11"/>
          <p:cNvSpPr>
            <a:spLocks noChangeArrowheads="1"/>
          </p:cNvSpPr>
          <p:nvPr/>
        </p:nvSpPr>
        <p:spPr bwMode="auto">
          <a:xfrm>
            <a:off x="3030538" y="0"/>
            <a:ext cx="32178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(52) For Removal of Poverty :</a:t>
            </a: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رَازِقَ الْمُقِلِّينَ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رَجَاءَ الْمُذْنِبِينَ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Provider of sustenance to the poor,</a:t>
            </a:r>
          </a:p>
          <a:p>
            <a:pPr marL="342900" indent="-342900" eaLnBrk="1" hangingPunct="1">
              <a:defRPr/>
            </a:pPr>
            <a:r>
              <a:rPr lang="en-US" b="1" kern="1200" dirty="0">
                <a:ea typeface="MS Mincho" pitchFamily="49" charset="-128"/>
              </a:rPr>
              <a:t>O Hope of sinners,</a:t>
            </a:r>
          </a:p>
        </p:txBody>
      </p:sp>
      <p:sp>
        <p:nvSpPr>
          <p:cNvPr id="296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raziqal-muqil-lin ya raja-al-mudhnibin</a:t>
            </a:r>
          </a:p>
        </p:txBody>
      </p:sp>
      <p:sp>
        <p:nvSpPr>
          <p:cNvPr id="296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بے مایہ لوگوں کے رازق</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گناہگاروں کی آس</a:t>
            </a:r>
            <a:endParaRPr lang="en-US" sz="4000" b="1">
              <a:solidFill>
                <a:srgbClr val="000066"/>
              </a:solidFill>
              <a:latin typeface="Alvi Nastaleeq" pitchFamily="2" charset="-78"/>
              <a:cs typeface="Alvi Nastaleeq" pitchFamily="2" charset="-78"/>
            </a:endParaRPr>
          </a:p>
        </p:txBody>
      </p:sp>
      <p:sp>
        <p:nvSpPr>
          <p:cNvPr id="296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फ़क़ीरों के राज़िक़ ऐ गुनहगारों की उम्मीदगाह </a:t>
            </a:r>
            <a:endParaRPr lang="en-US" sz="2400" b="1">
              <a:solidFill>
                <a:srgbClr val="000066"/>
              </a:solidFill>
            </a:endParaRPr>
          </a:p>
        </p:txBody>
      </p:sp>
      <p:sp>
        <p:nvSpPr>
          <p:cNvPr id="296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69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6969" name="Rectangle 11"/>
          <p:cNvSpPr>
            <a:spLocks noChangeArrowheads="1"/>
          </p:cNvSpPr>
          <p:nvPr/>
        </p:nvSpPr>
        <p:spPr bwMode="auto">
          <a:xfrm>
            <a:off x="3030538" y="0"/>
            <a:ext cx="32178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(52) For Removal of Poverty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دَيَّانُ يَا بُرْهَانُ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سُلْطَانُ يَا رِضْوَانُ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Judge, O Proof, O Sovereign, O Approver,</a:t>
            </a:r>
          </a:p>
        </p:txBody>
      </p:sp>
      <p:sp>
        <p:nvSpPr>
          <p:cNvPr id="307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day-yanu ya bur-han ya sul-tanu ya rizwan</a:t>
            </a:r>
          </a:p>
        </p:txBody>
      </p:sp>
      <p:sp>
        <p:nvSpPr>
          <p:cNvPr id="30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بدلہ دینے والے اے دلیل روشن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صاحب سلطنت اے راضی ہونے والے</a:t>
            </a:r>
            <a:endParaRPr lang="en-US" sz="4000" b="1">
              <a:solidFill>
                <a:srgbClr val="000066"/>
              </a:solidFill>
              <a:latin typeface="Alvi Nastaleeq" pitchFamily="2" charset="-78"/>
              <a:cs typeface="Alvi Nastaleeq" pitchFamily="2" charset="-78"/>
            </a:endParaRPr>
          </a:p>
        </p:txBody>
      </p:sp>
      <p:sp>
        <p:nvSpPr>
          <p:cNvPr id="30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जज़ा देने वाले ऐ रौशन दलील ऐ बादशाह ऐ ख़ुश्नूद करने वाले</a:t>
            </a:r>
            <a:endParaRPr lang="en-US" sz="2400" b="1">
              <a:solidFill>
                <a:srgbClr val="000066"/>
              </a:solidFill>
            </a:endParaRPr>
          </a:p>
        </p:txBody>
      </p:sp>
      <p:sp>
        <p:nvSpPr>
          <p:cNvPr id="30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7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729" name="Rectangle 11"/>
          <p:cNvSpPr>
            <a:spLocks noChangeArrowheads="1"/>
          </p:cNvSpPr>
          <p:nvPr/>
        </p:nvSpPr>
        <p:spPr bwMode="auto">
          <a:xfrm>
            <a:off x="2514600" y="0"/>
            <a:ext cx="51990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FFFF00"/>
                </a:solidFill>
              </a:rPr>
              <a:t>(5) For Honour &amp; Exaltation and Expedition of Important Affairs</a:t>
            </a: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قُرَّةَ عَيْنِ الْعَابِدِينَ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مُنَفِّسَ عَنِ الْمَكْرُوبِينَ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Coolness of worshippers' eyes,</a:t>
            </a:r>
          </a:p>
          <a:p>
            <a:pPr marL="342900" indent="-342900" eaLnBrk="1" hangingPunct="1">
              <a:defRPr/>
            </a:pPr>
            <a:r>
              <a:rPr lang="en-US" b="1" kern="1200" dirty="0">
                <a:ea typeface="MS Mincho" pitchFamily="49" charset="-128"/>
              </a:rPr>
              <a:t>O Remover Of sufferers' pain,</a:t>
            </a:r>
          </a:p>
        </p:txBody>
      </p:sp>
      <p:sp>
        <p:nvSpPr>
          <p:cNvPr id="2979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qur-rata `aynil-a'abidin ya munaf-fisa `anil-mak-rubin</a:t>
            </a:r>
          </a:p>
        </p:txBody>
      </p:sp>
      <p:sp>
        <p:nvSpPr>
          <p:cNvPr id="297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عبادت کرنے والوں کی آنکھوں کی ڈھنڈک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دکھیاروں کے دکھ دور کرنے والے</a:t>
            </a:r>
            <a:endParaRPr lang="en-US" sz="4000" b="1">
              <a:solidFill>
                <a:srgbClr val="000066"/>
              </a:solidFill>
              <a:latin typeface="Alvi Nastaleeq" pitchFamily="2" charset="-78"/>
              <a:cs typeface="Alvi Nastaleeq" pitchFamily="2" charset="-78"/>
            </a:endParaRPr>
          </a:p>
        </p:txBody>
      </p:sp>
      <p:sp>
        <p:nvSpPr>
          <p:cNvPr id="297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इबादत करने वालों की आंख की खुन्कीए ग़म्ज़दों से दूर करने वाले, </a:t>
            </a:r>
            <a:endParaRPr lang="en-US" sz="2400" b="1">
              <a:solidFill>
                <a:srgbClr val="000066"/>
              </a:solidFill>
            </a:endParaRPr>
          </a:p>
        </p:txBody>
      </p:sp>
      <p:sp>
        <p:nvSpPr>
          <p:cNvPr id="297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79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7993" name="Rectangle 11"/>
          <p:cNvSpPr>
            <a:spLocks noChangeArrowheads="1"/>
          </p:cNvSpPr>
          <p:nvPr/>
        </p:nvSpPr>
        <p:spPr bwMode="auto">
          <a:xfrm>
            <a:off x="3030538" y="0"/>
            <a:ext cx="32178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(52) For Removal of Poverty :</a:t>
            </a: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مُفَرِّجَ عَنِ الْمَغْمُومِينَ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إِلَهَ الأَوَّلِينَ وَالآخِرِينَ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Dispeller of the sorrows of the sorrowful,</a:t>
            </a:r>
          </a:p>
          <a:p>
            <a:pPr marL="342900" indent="-342900" eaLnBrk="1" hangingPunct="1">
              <a:defRPr/>
            </a:pPr>
            <a:r>
              <a:rPr lang="en-US" b="1" kern="1200" dirty="0">
                <a:ea typeface="MS Mincho" pitchFamily="49" charset="-128"/>
              </a:rPr>
              <a:t>O Allah of the first and the last generation.</a:t>
            </a:r>
          </a:p>
        </p:txBody>
      </p:sp>
      <p:sp>
        <p:nvSpPr>
          <p:cNvPr id="2990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mufar-rija `anil-magh-mumin ya ilahal-aw-walina wal-a-khirin</a:t>
            </a:r>
          </a:p>
        </p:txBody>
      </p:sp>
      <p:sp>
        <p:nvSpPr>
          <p:cNvPr id="299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غمزدوں کا غم مٹانے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اولین و آخرین کے معبود۔</a:t>
            </a:r>
            <a:endParaRPr lang="en-US" sz="4000" b="1">
              <a:solidFill>
                <a:srgbClr val="000066"/>
              </a:solidFill>
              <a:latin typeface="Alvi Nastaleeq" pitchFamily="2" charset="-78"/>
              <a:cs typeface="Alvi Nastaleeq" pitchFamily="2" charset="-78"/>
            </a:endParaRPr>
          </a:p>
        </p:txBody>
      </p:sp>
      <p:sp>
        <p:nvSpPr>
          <p:cNvPr id="299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ग़मनाकों के ख़ुशी अता करने वाले ऐ अगलों और पिछलों के मेहरबान ख़ुदा।</a:t>
            </a:r>
            <a:endParaRPr lang="en-US" sz="2400" b="1">
              <a:solidFill>
                <a:srgbClr val="000066"/>
              </a:solidFill>
            </a:endParaRPr>
          </a:p>
        </p:txBody>
      </p:sp>
      <p:sp>
        <p:nvSpPr>
          <p:cNvPr id="299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2990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299017" name="Rectangle 11"/>
          <p:cNvSpPr>
            <a:spLocks noChangeArrowheads="1"/>
          </p:cNvSpPr>
          <p:nvPr/>
        </p:nvSpPr>
        <p:spPr bwMode="auto">
          <a:xfrm>
            <a:off x="3030538" y="0"/>
            <a:ext cx="32178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(52) For Removal of Poverty :</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000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0003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00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00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00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رَبَّنَا يَا إِلَهَنَا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our Lord, O our Allah,</a:t>
            </a:r>
          </a:p>
        </p:txBody>
      </p:sp>
      <p:sp>
        <p:nvSpPr>
          <p:cNvPr id="3010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rab-bana ya ilhana</a:t>
            </a:r>
          </a:p>
        </p:txBody>
      </p:sp>
      <p:sp>
        <p:nvSpPr>
          <p:cNvPr id="301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ہی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ہمارے رب ، اے ہمارے معبود</a:t>
            </a:r>
            <a:endParaRPr lang="en-US" sz="4000" b="1">
              <a:solidFill>
                <a:srgbClr val="000066"/>
              </a:solidFill>
              <a:latin typeface="Alvi Nastaleeq" pitchFamily="2" charset="-78"/>
              <a:cs typeface="Alvi Nastaleeq" pitchFamily="2" charset="-78"/>
            </a:endParaRPr>
          </a:p>
        </p:txBody>
      </p:sp>
      <p:sp>
        <p:nvSpPr>
          <p:cNvPr id="301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ब तहकीक कि मैं सवाल करता हूं तुझ से तेरे नाम के साथ ऐ रब हमारे ऐ खुदा </a:t>
            </a:r>
            <a:endParaRPr lang="en-US" sz="2400" b="1">
              <a:solidFill>
                <a:srgbClr val="000066"/>
              </a:solidFill>
            </a:endParaRPr>
          </a:p>
        </p:txBody>
      </p:sp>
      <p:sp>
        <p:nvSpPr>
          <p:cNvPr id="301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10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1065" name="Rectangle 11"/>
          <p:cNvSpPr>
            <a:spLocks noChangeArrowheads="1"/>
          </p:cNvSpPr>
          <p:nvPr/>
        </p:nvSpPr>
        <p:spPr bwMode="auto">
          <a:xfrm>
            <a:off x="3798888" y="0"/>
            <a:ext cx="16875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(53) For Love :</a:t>
            </a: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سَيِّدَنَا يَا مَوْلانَا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نَاصِرَنَا يَا حَافِظَنَا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our Chief, O our Master,</a:t>
            </a:r>
          </a:p>
          <a:p>
            <a:pPr marL="342900" indent="-342900" eaLnBrk="1" hangingPunct="1">
              <a:defRPr/>
            </a:pPr>
            <a:r>
              <a:rPr lang="en-US" b="1" kern="1200" dirty="0">
                <a:ea typeface="MS Mincho" pitchFamily="49" charset="-128"/>
              </a:rPr>
              <a:t>O our Helper, O our Protector,</a:t>
            </a:r>
          </a:p>
        </p:txBody>
      </p:sp>
      <p:sp>
        <p:nvSpPr>
          <p:cNvPr id="3020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say-yidana ya maw-lana ya nasirana ya hafizana</a:t>
            </a:r>
          </a:p>
        </p:txBody>
      </p:sp>
      <p:sp>
        <p:nvSpPr>
          <p:cNvPr id="302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ہمارے سردار ، اے ہمارے آقا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ہمارے یاور ، اے ہمارے محافظ</a:t>
            </a:r>
            <a:endParaRPr lang="en-US" sz="4000" b="1">
              <a:solidFill>
                <a:srgbClr val="000066"/>
              </a:solidFill>
              <a:latin typeface="Alvi Nastaleeq" pitchFamily="2" charset="-78"/>
              <a:cs typeface="Alvi Nastaleeq" pitchFamily="2" charset="-78"/>
            </a:endParaRPr>
          </a:p>
        </p:txBody>
      </p:sp>
      <p:sp>
        <p:nvSpPr>
          <p:cNvPr id="302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हमारे ऐ सरदार हमारे ऐ मालिक हमारे </a:t>
            </a:r>
            <a:endParaRPr lang="en-US" sz="2400" b="1">
              <a:solidFill>
                <a:srgbClr val="000066"/>
              </a:solidFill>
            </a:endParaRPr>
          </a:p>
        </p:txBody>
      </p:sp>
      <p:sp>
        <p:nvSpPr>
          <p:cNvPr id="302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20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2089" name="Rectangle 11"/>
          <p:cNvSpPr>
            <a:spLocks noChangeArrowheads="1"/>
          </p:cNvSpPr>
          <p:nvPr/>
        </p:nvSpPr>
        <p:spPr bwMode="auto">
          <a:xfrm>
            <a:off x="3798888" y="0"/>
            <a:ext cx="16875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(53) For Love :</a:t>
            </a: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دَلِيلَنَا يَا مُعِينَنَا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حَبِيبَنَا يَا طَبِيبَنَا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our Guide, O our Aider,</a:t>
            </a:r>
          </a:p>
          <a:p>
            <a:pPr marL="342900" indent="-342900" eaLnBrk="1" hangingPunct="1">
              <a:defRPr/>
            </a:pPr>
            <a:r>
              <a:rPr lang="en-US" b="1" kern="1200" dirty="0">
                <a:ea typeface="MS Mincho" pitchFamily="49" charset="-128"/>
              </a:rPr>
              <a:t>O our Friend, O our Physician.</a:t>
            </a:r>
          </a:p>
        </p:txBody>
      </p:sp>
      <p:sp>
        <p:nvSpPr>
          <p:cNvPr id="303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dalilana ya mue'enana ya habibana ya tabibana</a:t>
            </a:r>
          </a:p>
        </p:txBody>
      </p:sp>
      <p:sp>
        <p:nvSpPr>
          <p:cNvPr id="303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ہمارے رہنما ، اے ہمارے مددگار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ہمارے محبوب ، اے ہمارے چارہ گر۔</a:t>
            </a:r>
            <a:endParaRPr lang="en-US" sz="4000" b="1">
              <a:solidFill>
                <a:srgbClr val="000066"/>
              </a:solidFill>
              <a:latin typeface="Alvi Nastaleeq" pitchFamily="2" charset="-78"/>
              <a:cs typeface="Alvi Nastaleeq" pitchFamily="2" charset="-78"/>
            </a:endParaRPr>
          </a:p>
        </p:txBody>
      </p:sp>
      <p:sp>
        <p:nvSpPr>
          <p:cNvPr id="303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यावर हमारे ऐ दोस्त हमारे ऐ तबीब हमारे।</a:t>
            </a:r>
            <a:endParaRPr lang="en-US" sz="2400" b="1">
              <a:solidFill>
                <a:srgbClr val="000066"/>
              </a:solidFill>
            </a:endParaRPr>
          </a:p>
        </p:txBody>
      </p:sp>
      <p:sp>
        <p:nvSpPr>
          <p:cNvPr id="303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31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3113" name="Rectangle 11"/>
          <p:cNvSpPr>
            <a:spLocks noChangeArrowheads="1"/>
          </p:cNvSpPr>
          <p:nvPr/>
        </p:nvSpPr>
        <p:spPr bwMode="auto">
          <a:xfrm>
            <a:off x="3798888" y="0"/>
            <a:ext cx="16875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(53) For Love :</a:t>
            </a: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041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0413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04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04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41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النَّبِيِّينَ وَالأَبْرَارِ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الصِّدِّيقِينَ وَالأَخْيَارِ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prophets and the virtuous,</a:t>
            </a:r>
          </a:p>
          <a:p>
            <a:pPr marL="342900" indent="-342900" eaLnBrk="1" hangingPunct="1">
              <a:defRPr/>
            </a:pPr>
            <a:r>
              <a:rPr lang="en-US" b="1" kern="1200" dirty="0">
                <a:ea typeface="MS Mincho" pitchFamily="49" charset="-128"/>
              </a:rPr>
              <a:t>O Lord of the righteous and chosen one,</a:t>
            </a:r>
          </a:p>
        </p:txBody>
      </p:sp>
      <p:sp>
        <p:nvSpPr>
          <p:cNvPr id="3051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rab-ban-nabi-yina wal-ab-rar ya rab-bas-sid-diqina wal-akh-yar</a:t>
            </a:r>
          </a:p>
        </p:txBody>
      </p:sp>
      <p:sp>
        <p:nvSpPr>
          <p:cNvPr id="305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انبیاء و صالحین کے پروردگار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صدیقوں اورنیک لوگوں کے پروردگار</a:t>
            </a:r>
            <a:endParaRPr lang="en-US" sz="4000" b="1">
              <a:solidFill>
                <a:srgbClr val="000066"/>
              </a:solidFill>
              <a:latin typeface="Alvi Nastaleeq" pitchFamily="2" charset="-78"/>
              <a:cs typeface="Alvi Nastaleeq" pitchFamily="2" charset="-78"/>
            </a:endParaRPr>
          </a:p>
        </p:txBody>
      </p:sp>
      <p:sp>
        <p:nvSpPr>
          <p:cNvPr id="305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पैग़ंबरों और नेकोकारों के परवरदिगार ऐ सच्चे और बरगुज़ीदा लोगों के परवरदिगार </a:t>
            </a:r>
            <a:endParaRPr lang="en-US" sz="2400" b="1">
              <a:solidFill>
                <a:srgbClr val="000066"/>
              </a:solidFill>
            </a:endParaRPr>
          </a:p>
        </p:txBody>
      </p:sp>
      <p:sp>
        <p:nvSpPr>
          <p:cNvPr id="305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51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5161" name="Rectangle 11"/>
          <p:cNvSpPr>
            <a:spLocks noChangeArrowheads="1"/>
          </p:cNvSpPr>
          <p:nvPr/>
        </p:nvSpPr>
        <p:spPr bwMode="auto">
          <a:xfrm>
            <a:off x="3297238" y="0"/>
            <a:ext cx="2722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(54) To Cure Toothache :</a:t>
            </a: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الجَنَّةِ وَالنَّارِ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الصِّغَارِ وَالْكِبَارِ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paradise and hell,</a:t>
            </a:r>
          </a:p>
          <a:p>
            <a:pPr marL="342900" indent="-342900" eaLnBrk="1" hangingPunct="1">
              <a:defRPr/>
            </a:pPr>
            <a:r>
              <a:rPr lang="en-US" b="1" kern="1200" dirty="0">
                <a:ea typeface="MS Mincho" pitchFamily="49" charset="-128"/>
              </a:rPr>
              <a:t>O Lord of the small and the great,</a:t>
            </a:r>
          </a:p>
        </p:txBody>
      </p:sp>
      <p:sp>
        <p:nvSpPr>
          <p:cNvPr id="3061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rab-bal-jan-nati wan-nar ya rab-bas-sighari wal-kibar</a:t>
            </a:r>
          </a:p>
        </p:txBody>
      </p:sp>
      <p:sp>
        <p:nvSpPr>
          <p:cNvPr id="306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جنت و دوزخ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چھوٹے بڑے کے رب</a:t>
            </a:r>
            <a:endParaRPr lang="en-US" sz="4000" b="1">
              <a:solidFill>
                <a:srgbClr val="000066"/>
              </a:solidFill>
              <a:latin typeface="Alvi Nastaleeq" pitchFamily="2" charset="-78"/>
              <a:cs typeface="Alvi Nastaleeq" pitchFamily="2" charset="-78"/>
            </a:endParaRPr>
          </a:p>
        </p:txBody>
      </p:sp>
      <p:sp>
        <p:nvSpPr>
          <p:cNvPr id="306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बेहिश्त और दोज़ख़ के परवरदिगार ऐ छोटों और बड़ों के परवरदिगार </a:t>
            </a:r>
            <a:endParaRPr lang="en-US" sz="2400" b="1">
              <a:solidFill>
                <a:srgbClr val="000066"/>
              </a:solidFill>
            </a:endParaRPr>
          </a:p>
        </p:txBody>
      </p:sp>
      <p:sp>
        <p:nvSpPr>
          <p:cNvPr id="306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61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6185" name="Rectangle 11"/>
          <p:cNvSpPr>
            <a:spLocks noChangeArrowheads="1"/>
          </p:cNvSpPr>
          <p:nvPr/>
        </p:nvSpPr>
        <p:spPr bwMode="auto">
          <a:xfrm>
            <a:off x="3297238" y="0"/>
            <a:ext cx="2722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(54) To Cure Toothache :</a:t>
            </a: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الْحُبُوبِ وَالثِّمَارِ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الأَنْهَارِ وَالأَشْجَارِ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grains and fruits,</a:t>
            </a:r>
          </a:p>
          <a:p>
            <a:pPr marL="342900" indent="-342900" eaLnBrk="1" hangingPunct="1">
              <a:defRPr/>
            </a:pPr>
            <a:r>
              <a:rPr lang="en-US" b="1" kern="1200" dirty="0">
                <a:ea typeface="MS Mincho" pitchFamily="49" charset="-128"/>
              </a:rPr>
              <a:t>O Lord of canals and trees,</a:t>
            </a:r>
          </a:p>
        </p:txBody>
      </p:sp>
      <p:sp>
        <p:nvSpPr>
          <p:cNvPr id="3072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yarab-bal-hububi wath-thimar yarab-bal-an-hari wal-ash-jar</a:t>
            </a:r>
          </a:p>
        </p:txBody>
      </p:sp>
      <p:sp>
        <p:nvSpPr>
          <p:cNvPr id="307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دانہ و ثمرکے پروان چڑھانے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دریاؤں اور درختوں کے مالک</a:t>
            </a:r>
            <a:endParaRPr lang="en-US" sz="4000" b="1">
              <a:solidFill>
                <a:srgbClr val="000066"/>
              </a:solidFill>
              <a:latin typeface="Alvi Nastaleeq" pitchFamily="2" charset="-78"/>
              <a:cs typeface="Alvi Nastaleeq" pitchFamily="2" charset="-78"/>
            </a:endParaRPr>
          </a:p>
        </p:txBody>
      </p:sp>
      <p:sp>
        <p:nvSpPr>
          <p:cNvPr id="307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दानों ऐ मेवों के परवरदिगार ऐ नहरों और दरख्तों के परवरदिगार </a:t>
            </a:r>
            <a:endParaRPr lang="en-US" sz="2400" b="1">
              <a:solidFill>
                <a:srgbClr val="000066"/>
              </a:solidFill>
            </a:endParaRPr>
          </a:p>
        </p:txBody>
      </p:sp>
      <p:sp>
        <p:nvSpPr>
          <p:cNvPr id="307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72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7209" name="Rectangle 11"/>
          <p:cNvSpPr>
            <a:spLocks noChangeArrowheads="1"/>
          </p:cNvSpPr>
          <p:nvPr/>
        </p:nvSpPr>
        <p:spPr bwMode="auto">
          <a:xfrm>
            <a:off x="3297238" y="0"/>
            <a:ext cx="2722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(54) To Cure Toothache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b="1">
                <a:solidFill>
                  <a:srgbClr val="FFFF99"/>
                </a:solidFill>
                <a:latin typeface="Trebuchet MS" pitchFamily="34" charset="0"/>
              </a:rPr>
              <a:t>Merits of Dua’a al-Jawshan al-Kabir</a:t>
            </a:r>
          </a:p>
        </p:txBody>
      </p:sp>
      <p:sp>
        <p:nvSpPr>
          <p:cNvPr id="4099" name="Text Box 2"/>
          <p:cNvSpPr txBox="1">
            <a:spLocks noChangeArrowheads="1"/>
          </p:cNvSpPr>
          <p:nvPr/>
        </p:nvSpPr>
        <p:spPr bwMode="auto">
          <a:xfrm>
            <a:off x="304800" y="855663"/>
            <a:ext cx="8534400" cy="5756275"/>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300" b="1">
                <a:solidFill>
                  <a:srgbClr val="FFFF00"/>
                </a:solidFill>
              </a:rPr>
              <a:t>“O’ Muhammad! Your Lord conveys his salutations to you and has said to take this coat of armor (Jawshan) and to recite it as this is a protection for you and your Ummah.” At this point, the Angel continued to give the Prophet (s) an explanation on the greatness of this supplication, which we will omit from here due to lack of space. </a:t>
            </a:r>
          </a:p>
          <a:p>
            <a:pPr lvl="1" algn="ctr" eaLnBrk="1" hangingPunct="1"/>
            <a:r>
              <a:rPr lang="en-US" sz="2300" b="1">
                <a:solidFill>
                  <a:srgbClr val="FFFF00"/>
                </a:solidFill>
              </a:rPr>
              <a:t>However it suffices us to state that whoever reads this supplication with a pure intention in the BEGINNING of the holy month of Ramadhan, Alláh (Glory and Greatness be to Him) will grant him sustenance on the Night of Power and will create for this person 70,000 Angels who will all be busy in the praising and glorification of Alláh (Glory and Greatness be to Him) and will give this reward to the person who has read this supplication.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غُفْرَانُ يَا سُبْحَانُ يَا مُسْتَعَانُ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الْمَنِّ وَالْبَيَانِ</a:t>
            </a: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Forgiver, O Elevated One, O Helper, </a:t>
            </a:r>
          </a:p>
          <a:p>
            <a:pPr marL="342900" indent="-342900" eaLnBrk="1" hangingPunct="1">
              <a:defRPr/>
            </a:pPr>
            <a:r>
              <a:rPr lang="en-US" b="1" kern="1200" dirty="0">
                <a:ea typeface="MS Mincho" pitchFamily="49" charset="-128"/>
              </a:rPr>
              <a:t>O Holder of blessings and manifestation.</a:t>
            </a:r>
          </a:p>
        </p:txBody>
      </p:sp>
      <p:sp>
        <p:nvSpPr>
          <p:cNvPr id="317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ghuf-ranu ya sub-hanu ya mus-ta`aan ya dhal-man-ni wal-bayan</a:t>
            </a:r>
            <a:endParaRPr lang="fi-FI" sz="2800" b="1" i="1">
              <a:solidFill>
                <a:srgbClr val="000066"/>
              </a:solidFill>
              <a:ea typeface="MS Mincho" pitchFamily="49" charset="-128"/>
            </a:endParaRPr>
          </a:p>
        </p:txBody>
      </p:sp>
      <p:sp>
        <p:nvSpPr>
          <p:cNvPr id="31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بخشنے والے اے پاکیزگی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مدد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صاحب احسان وبیان</a:t>
            </a:r>
            <a:endParaRPr lang="en-US" sz="4000" b="1">
              <a:solidFill>
                <a:srgbClr val="000066"/>
              </a:solidFill>
              <a:latin typeface="Alvi Nastaleeq" pitchFamily="2" charset="-78"/>
              <a:cs typeface="Alvi Nastaleeq" pitchFamily="2" charset="-78"/>
            </a:endParaRPr>
          </a:p>
        </p:txBody>
      </p:sp>
      <p:sp>
        <p:nvSpPr>
          <p:cNvPr id="31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बख़्शने वाले ऐ पाक ऐ आजिज़ों के मददगार ऐ साहिबे निमत और ज़ाहिर करने वाले चीज़ों के।</a:t>
            </a:r>
            <a:endParaRPr lang="en-US" sz="2400" b="1">
              <a:solidFill>
                <a:srgbClr val="000066"/>
              </a:solidFill>
            </a:endParaRPr>
          </a:p>
        </p:txBody>
      </p:sp>
      <p:sp>
        <p:nvSpPr>
          <p:cNvPr id="31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7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753" name="Rectangle 11"/>
          <p:cNvSpPr>
            <a:spLocks noChangeArrowheads="1"/>
          </p:cNvSpPr>
          <p:nvPr/>
        </p:nvSpPr>
        <p:spPr bwMode="auto">
          <a:xfrm>
            <a:off x="2514600" y="0"/>
            <a:ext cx="51990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FFFF00"/>
                </a:solidFill>
              </a:rPr>
              <a:t>(5) For Honour &amp; Exaltation and Expedition of Important Affairs</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الصَّحَارِي وَالْقِفَارِ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الْبَرَارِي وَالْبِحَارِ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forest and desert,</a:t>
            </a:r>
          </a:p>
          <a:p>
            <a:pPr marL="342900" indent="-342900" eaLnBrk="1" hangingPunct="1">
              <a:defRPr/>
            </a:pPr>
            <a:r>
              <a:rPr lang="en-US" b="1" kern="1200" dirty="0">
                <a:ea typeface="MS Mincho" pitchFamily="49" charset="-128"/>
              </a:rPr>
              <a:t>O Lord of lands and seas,</a:t>
            </a:r>
          </a:p>
        </p:txBody>
      </p:sp>
      <p:sp>
        <p:nvSpPr>
          <p:cNvPr id="3082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rab-bas-sahari wal-qifar ya rab-bal-barari wal-bihari</a:t>
            </a:r>
          </a:p>
        </p:txBody>
      </p:sp>
      <p:sp>
        <p:nvSpPr>
          <p:cNvPr id="308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صحراؤں اور بستیوں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صحراؤں اور سمندروں کے مالک</a:t>
            </a:r>
            <a:endParaRPr lang="en-US" sz="4000" b="1">
              <a:solidFill>
                <a:srgbClr val="000066"/>
              </a:solidFill>
              <a:latin typeface="Alvi Nastaleeq" pitchFamily="2" charset="-78"/>
              <a:cs typeface="Alvi Nastaleeq" pitchFamily="2" charset="-78"/>
            </a:endParaRPr>
          </a:p>
        </p:txBody>
      </p:sp>
      <p:sp>
        <p:nvSpPr>
          <p:cNvPr id="308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जंगलों और बयाबानों के परवरदिगार ऐ ख़ुशकियों और दरयाओं के परवरदिगार </a:t>
            </a:r>
            <a:endParaRPr lang="en-US" sz="2400" b="1">
              <a:solidFill>
                <a:srgbClr val="000066"/>
              </a:solidFill>
            </a:endParaRPr>
          </a:p>
        </p:txBody>
      </p:sp>
      <p:sp>
        <p:nvSpPr>
          <p:cNvPr id="308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82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8233" name="Rectangle 11"/>
          <p:cNvSpPr>
            <a:spLocks noChangeArrowheads="1"/>
          </p:cNvSpPr>
          <p:nvPr/>
        </p:nvSpPr>
        <p:spPr bwMode="auto">
          <a:xfrm>
            <a:off x="3297238" y="0"/>
            <a:ext cx="2722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(54) To Cure Toothache :</a:t>
            </a: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اللَّيْلِ وَالنَّهَارِ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رَبَّ الإِعْلاَنِ وَالإِسْرَارِ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night and day,</a:t>
            </a:r>
          </a:p>
          <a:p>
            <a:pPr marL="342900" indent="-342900" eaLnBrk="1" hangingPunct="1">
              <a:defRPr/>
            </a:pPr>
            <a:r>
              <a:rPr lang="en-US" b="1" kern="1200" dirty="0">
                <a:ea typeface="MS Mincho" pitchFamily="49" charset="-128"/>
              </a:rPr>
              <a:t>O Lord of the manifest and the hidden.</a:t>
            </a:r>
          </a:p>
        </p:txBody>
      </p:sp>
      <p:sp>
        <p:nvSpPr>
          <p:cNvPr id="3092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rab-bal-layli wan-nahar ya rab-bal-ia'-lani wal-is-rar</a:t>
            </a:r>
          </a:p>
        </p:txBody>
      </p:sp>
      <p:sp>
        <p:nvSpPr>
          <p:cNvPr id="309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دن اور رات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کھلی اور چھپی باتوں کے مالک۔</a:t>
            </a:r>
            <a:endParaRPr lang="en-US" sz="4000" b="1">
              <a:solidFill>
                <a:srgbClr val="000066"/>
              </a:solidFill>
              <a:latin typeface="Alvi Nastaleeq" pitchFamily="2" charset="-78"/>
              <a:cs typeface="Alvi Nastaleeq" pitchFamily="2" charset="-78"/>
            </a:endParaRPr>
          </a:p>
        </p:txBody>
      </p:sp>
      <p:sp>
        <p:nvSpPr>
          <p:cNvPr id="309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ज़ाहिर और पोशीदा के परवरदिगार।</a:t>
            </a:r>
            <a:endParaRPr lang="en-US" sz="2400" b="1">
              <a:solidFill>
                <a:srgbClr val="000066"/>
              </a:solidFill>
            </a:endParaRPr>
          </a:p>
        </p:txBody>
      </p:sp>
      <p:sp>
        <p:nvSpPr>
          <p:cNvPr id="309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092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09257" name="Rectangle 11"/>
          <p:cNvSpPr>
            <a:spLocks noChangeArrowheads="1"/>
          </p:cNvSpPr>
          <p:nvPr/>
        </p:nvSpPr>
        <p:spPr bwMode="auto">
          <a:xfrm>
            <a:off x="3297238" y="0"/>
            <a:ext cx="2722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(54) To Cure Toothache :</a:t>
            </a: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102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1027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10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10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02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نَّفَذَ فِي كُلِّ شَيْء أَمْرُهُ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لَّحِقَ بِكُلِّ شَيْء عِلْمُهُ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command operates in </a:t>
            </a:r>
            <a:r>
              <a:rPr lang="en-US" b="1" kern="1200" dirty="0" smtClean="0">
                <a:ea typeface="MS Mincho" pitchFamily="49" charset="-128"/>
              </a:rPr>
              <a:t>everything, O </a:t>
            </a:r>
            <a:r>
              <a:rPr lang="en-US" b="1" kern="1200" dirty="0">
                <a:ea typeface="MS Mincho" pitchFamily="49" charset="-128"/>
              </a:rPr>
              <a:t>He, Whose knowledge encompasses everything,</a:t>
            </a:r>
          </a:p>
        </p:txBody>
      </p:sp>
      <p:sp>
        <p:nvSpPr>
          <p:cNvPr id="3113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man-nafadha fi kul-li shay-in am-ruh </a:t>
            </a:r>
            <a:r>
              <a:rPr lang="it-IT" sz="2800" b="1" i="1">
                <a:solidFill>
                  <a:srgbClr val="000066"/>
                </a:solidFill>
                <a:ea typeface="MS Mincho" pitchFamily="49" charset="-128"/>
              </a:rPr>
              <a:t>ya mallahiqa bikul-li shay-in i`il-muh</a:t>
            </a:r>
            <a:endParaRPr lang="fi-FI" sz="2800" b="1" i="1">
              <a:solidFill>
                <a:srgbClr val="000066"/>
              </a:solidFill>
              <a:ea typeface="MS Mincho" pitchFamily="49" charset="-128"/>
            </a:endParaRPr>
          </a:p>
        </p:txBody>
      </p:sp>
      <p:sp>
        <p:nvSpPr>
          <p:cNvPr id="311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کا حکم ہر چیز پر نافذ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علم ہر چیز پر حاوی ہے</a:t>
            </a:r>
            <a:endParaRPr lang="en-US" sz="4000" b="1">
              <a:solidFill>
                <a:srgbClr val="000066"/>
              </a:solidFill>
              <a:latin typeface="Alvi Nastaleeq" pitchFamily="2" charset="-78"/>
              <a:cs typeface="Alvi Nastaleeq" pitchFamily="2" charset="-78"/>
            </a:endParaRPr>
          </a:p>
        </p:txBody>
      </p:sp>
      <p:sp>
        <p:nvSpPr>
          <p:cNvPr id="311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हुकम हर शै में जारी है ऐ वह खुदा कि जसके हुकम न हर शै को इहाता किया हुआ है</a:t>
            </a:r>
            <a:endParaRPr lang="en-US" sz="2400" b="1">
              <a:solidFill>
                <a:srgbClr val="000066"/>
              </a:solidFill>
            </a:endParaRPr>
          </a:p>
        </p:txBody>
      </p:sp>
      <p:sp>
        <p:nvSpPr>
          <p:cNvPr id="311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13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1305" name="Rectangle 11"/>
          <p:cNvSpPr>
            <a:spLocks noChangeArrowheads="1"/>
          </p:cNvSpPr>
          <p:nvPr/>
        </p:nvSpPr>
        <p:spPr bwMode="auto">
          <a:xfrm>
            <a:off x="3209925" y="0"/>
            <a:ext cx="28860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(55) To Cure Pain in Ribs :</a:t>
            </a: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بَلَغَتْ إِلَى كُلِّ شَيْء قُدْرَتُهُ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يُحْصِي الْعِبَادُ نِعَمَهُ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control extends to </a:t>
            </a:r>
            <a:r>
              <a:rPr lang="en-US" b="1" kern="1200" dirty="0" smtClean="0">
                <a:ea typeface="MS Mincho" pitchFamily="49" charset="-128"/>
              </a:rPr>
              <a:t>everything, O </a:t>
            </a:r>
            <a:r>
              <a:rPr lang="en-US" b="1" kern="1200" dirty="0">
                <a:ea typeface="MS Mincho" pitchFamily="49" charset="-128"/>
              </a:rPr>
              <a:t>He, Whose bounties cannot be counted by His slaves,</a:t>
            </a:r>
          </a:p>
        </p:txBody>
      </p:sp>
      <p:sp>
        <p:nvSpPr>
          <p:cNvPr id="3123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2800" b="1" i="1">
                <a:solidFill>
                  <a:srgbClr val="000066"/>
                </a:solidFill>
                <a:ea typeface="MS Mincho" pitchFamily="49" charset="-128"/>
              </a:rPr>
              <a:t>ya mam balaghat ila kul-li shay-in qud-ratuh ya mal-la yuh-sil-i`ibadu nia'mah</a:t>
            </a:r>
            <a:endParaRPr lang="fi-FI" sz="2800" b="1" i="1">
              <a:solidFill>
                <a:srgbClr val="000066"/>
              </a:solidFill>
              <a:ea typeface="MS Mincho" pitchFamily="49" charset="-128"/>
            </a:endParaRPr>
          </a:p>
        </p:txBody>
      </p:sp>
      <p:sp>
        <p:nvSpPr>
          <p:cNvPr id="31232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قدرت ہر چیز تک پہنچی ہوئی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نعمتوں کوبندے گن نہیں سکتے</a:t>
            </a:r>
            <a:endParaRPr lang="en-US" sz="4000" b="1">
              <a:solidFill>
                <a:srgbClr val="000066"/>
              </a:solidFill>
              <a:latin typeface="Alvi Nastaleeq" pitchFamily="2" charset="-78"/>
              <a:cs typeface="Alvi Nastaleeq" pitchFamily="2" charset="-78"/>
            </a:endParaRPr>
          </a:p>
        </p:txBody>
      </p:sp>
      <p:sp>
        <p:nvSpPr>
          <p:cNvPr id="312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क़ुदरत हर चीज़ में पहुंचती है ऐ वह ख़ुदा जिसकी नेमतें उसके बन्दे शुमार नहीं कर सकते </a:t>
            </a:r>
            <a:endParaRPr lang="en-US" sz="2400" b="1">
              <a:solidFill>
                <a:srgbClr val="000066"/>
              </a:solidFill>
            </a:endParaRPr>
          </a:p>
        </p:txBody>
      </p:sp>
      <p:sp>
        <p:nvSpPr>
          <p:cNvPr id="312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23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2329" name="Rectangle 11"/>
          <p:cNvSpPr>
            <a:spLocks noChangeArrowheads="1"/>
          </p:cNvSpPr>
          <p:nvPr/>
        </p:nvSpPr>
        <p:spPr bwMode="auto">
          <a:xfrm>
            <a:off x="3209925" y="0"/>
            <a:ext cx="28860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(55) To Cure Pain in Ribs :</a:t>
            </a: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تَبْلُغُ الْخَلائِقُ شُكْرَهُ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 يَا مَن لا تُدْرِكُ الأَفْهَامُ جَلاَلَهُ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Whom His creatures cannot adequately </a:t>
            </a:r>
            <a:r>
              <a:rPr lang="en-US" b="1" kern="1200" dirty="0" smtClean="0">
                <a:ea typeface="MS Mincho" pitchFamily="49" charset="-128"/>
              </a:rPr>
              <a:t>thank, O </a:t>
            </a:r>
            <a:r>
              <a:rPr lang="en-US" b="1" kern="1200" dirty="0">
                <a:ea typeface="MS Mincho" pitchFamily="49" charset="-128"/>
              </a:rPr>
              <a:t>He, Whose grandeur cannot be comprehended by the intellect,</a:t>
            </a:r>
          </a:p>
        </p:txBody>
      </p:sp>
      <p:sp>
        <p:nvSpPr>
          <p:cNvPr id="3133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tab-lughul-khala-iqu shuk-rah ya mal-la tud-rikul-af-hamu jalalah</a:t>
            </a:r>
          </a:p>
        </p:txBody>
      </p:sp>
      <p:sp>
        <p:nvSpPr>
          <p:cNvPr id="31334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مخلوقات جسکاشکریہ ادا نہیں کر سکتیں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جسکی جلالت سمجھ میں نہیں آسکتی</a:t>
            </a:r>
            <a:endParaRPr lang="en-US" sz="4000" b="1">
              <a:solidFill>
                <a:srgbClr val="000066"/>
              </a:solidFill>
              <a:latin typeface="Alvi Nastaleeq" pitchFamily="2" charset="-78"/>
              <a:cs typeface="Alvi Nastaleeq" pitchFamily="2" charset="-78"/>
            </a:endParaRPr>
          </a:p>
        </p:txBody>
      </p:sp>
      <p:sp>
        <p:nvSpPr>
          <p:cNvPr id="313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शुक्र ख़िल्क़त अदा नहीं कर सकती ऐ वह ख़ुदा जिसकी बुज़ुर्गी को कोई नहीं समझ सकता </a:t>
            </a:r>
            <a:endParaRPr lang="en-US" sz="2400" b="1">
              <a:solidFill>
                <a:srgbClr val="000066"/>
              </a:solidFill>
            </a:endParaRPr>
          </a:p>
        </p:txBody>
      </p:sp>
      <p:sp>
        <p:nvSpPr>
          <p:cNvPr id="313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33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3353" name="Rectangle 11"/>
          <p:cNvSpPr>
            <a:spLocks noChangeArrowheads="1"/>
          </p:cNvSpPr>
          <p:nvPr/>
        </p:nvSpPr>
        <p:spPr bwMode="auto">
          <a:xfrm>
            <a:off x="3209925" y="0"/>
            <a:ext cx="28860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(55) To Cure Pain in Ribs :</a:t>
            </a: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تَنَالُ الأَوْهَامُ كُنْهَهُ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الْعَظَمَةُ وَالْكِبْرِيَاءُ رِدَاؤُهُ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reality cannot be acquired by the </a:t>
            </a:r>
            <a:r>
              <a:rPr lang="en-US" b="1" kern="1200" dirty="0" smtClean="0">
                <a:ea typeface="MS Mincho" pitchFamily="49" charset="-128"/>
              </a:rPr>
              <a:t>imagination, O </a:t>
            </a:r>
            <a:r>
              <a:rPr lang="en-US" b="1" kern="1200" dirty="0">
                <a:ea typeface="MS Mincho" pitchFamily="49" charset="-128"/>
              </a:rPr>
              <a:t>He, Whose garb is majesty and greatness,</a:t>
            </a:r>
          </a:p>
        </p:txBody>
      </p:sp>
      <p:sp>
        <p:nvSpPr>
          <p:cNvPr id="3143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tanalul-aw-hamu kun-hah ya manil-a'zamatu wal-kib-ri-ya-u rida-uh</a:t>
            </a:r>
          </a:p>
        </p:txBody>
      </p:sp>
      <p:sp>
        <p:nvSpPr>
          <p:cNvPr id="31437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جسکی حقیقت کو وہم پا نہیں سکتے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بزرگی اور بڑائی جسکا لباس ہے</a:t>
            </a:r>
            <a:endParaRPr lang="en-US" sz="4000" b="1">
              <a:solidFill>
                <a:srgbClr val="000066"/>
              </a:solidFill>
              <a:latin typeface="Alvi Nastaleeq" pitchFamily="2" charset="-78"/>
              <a:cs typeface="Alvi Nastaleeq" pitchFamily="2" charset="-78"/>
            </a:endParaRPr>
          </a:p>
        </p:txBody>
      </p:sp>
      <p:sp>
        <p:nvSpPr>
          <p:cNvPr id="314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कहना को वहम नहीं पाता ऐ वह खुदा कि जसकी रदा अज़मत और बुजुरीग है </a:t>
            </a:r>
            <a:endParaRPr lang="en-US" sz="2400" b="1">
              <a:solidFill>
                <a:srgbClr val="000066"/>
              </a:solidFill>
            </a:endParaRPr>
          </a:p>
        </p:txBody>
      </p:sp>
      <p:sp>
        <p:nvSpPr>
          <p:cNvPr id="314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43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4377" name="Rectangle 11"/>
          <p:cNvSpPr>
            <a:spLocks noChangeArrowheads="1"/>
          </p:cNvSpPr>
          <p:nvPr/>
        </p:nvSpPr>
        <p:spPr bwMode="auto">
          <a:xfrm>
            <a:off x="3209925" y="0"/>
            <a:ext cx="28860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(55) To Cure Pain in Ribs :</a:t>
            </a: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يَرُدُّ الْعِبَادُ قَضَاءَهُ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مُلْكَ إِلا مُلْكُهُ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a:t>
            </a:r>
            <a:r>
              <a:rPr lang="en-US" b="1" kern="1200" dirty="0" err="1">
                <a:ea typeface="MS Mincho" pitchFamily="49" charset="-128"/>
              </a:rPr>
              <a:t>judgement</a:t>
            </a:r>
            <a:r>
              <a:rPr lang="en-US" b="1" kern="1200" dirty="0">
                <a:ea typeface="MS Mincho" pitchFamily="49" charset="-128"/>
              </a:rPr>
              <a:t> cannot be reversed by His </a:t>
            </a:r>
            <a:r>
              <a:rPr lang="en-US" b="1" kern="1200" dirty="0" smtClean="0">
                <a:ea typeface="MS Mincho" pitchFamily="49" charset="-128"/>
              </a:rPr>
              <a:t>slave, O </a:t>
            </a:r>
            <a:r>
              <a:rPr lang="en-US" b="1" kern="1200" dirty="0">
                <a:ea typeface="MS Mincho" pitchFamily="49" charset="-128"/>
              </a:rPr>
              <a:t>He, Whose alone is the kingdom and no one else'</a:t>
            </a:r>
          </a:p>
        </p:txBody>
      </p:sp>
      <p:sp>
        <p:nvSpPr>
          <p:cNvPr id="3153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yarud-dul-i`ibadu qada-ah </a:t>
            </a:r>
            <a:r>
              <a:rPr lang="es-ES" sz="2800" b="1" i="1">
                <a:solidFill>
                  <a:srgbClr val="000066"/>
                </a:solidFill>
                <a:ea typeface="MS Mincho" pitchFamily="49" charset="-128"/>
              </a:rPr>
              <a:t>ya mal-la mul-ka illa mul-kuh</a:t>
            </a:r>
            <a:endParaRPr lang="fi-FI" sz="2800" b="1" i="1">
              <a:solidFill>
                <a:srgbClr val="000066"/>
              </a:solidFill>
              <a:ea typeface="MS Mincho" pitchFamily="49" charset="-128"/>
            </a:endParaRPr>
          </a:p>
        </p:txBody>
      </p:sp>
      <p:sp>
        <p:nvSpPr>
          <p:cNvPr id="31539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قضا کو بندے ٹال نہیں سکتے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 کسی کی حکومت نہیں</a:t>
            </a:r>
            <a:endParaRPr lang="en-US" sz="4000" b="1">
              <a:solidFill>
                <a:srgbClr val="000066"/>
              </a:solidFill>
              <a:latin typeface="Alvi Nastaleeq" pitchFamily="2" charset="-78"/>
              <a:cs typeface="Alvi Nastaleeq" pitchFamily="2" charset="-78"/>
            </a:endParaRPr>
          </a:p>
        </p:txBody>
      </p:sp>
      <p:sp>
        <p:nvSpPr>
          <p:cNvPr id="315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फैसला बन्दे रद नहीं कर सकते ऐ वह खुदा कि सिवाए जिसके किसी की बादशाही नहीं है </a:t>
            </a:r>
            <a:endParaRPr lang="en-US" sz="2400" b="1">
              <a:solidFill>
                <a:srgbClr val="000066"/>
              </a:solidFill>
            </a:endParaRPr>
          </a:p>
        </p:txBody>
      </p:sp>
      <p:sp>
        <p:nvSpPr>
          <p:cNvPr id="315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54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5401" name="Rectangle 11"/>
          <p:cNvSpPr>
            <a:spLocks noChangeArrowheads="1"/>
          </p:cNvSpPr>
          <p:nvPr/>
        </p:nvSpPr>
        <p:spPr bwMode="auto">
          <a:xfrm>
            <a:off x="3209925" y="0"/>
            <a:ext cx="28860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(55) To Cure Pain in Ribs :</a:t>
            </a: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عَطَاءَ إِلا عَطَاؤُهُ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alone is the gift and none else's,</a:t>
            </a:r>
          </a:p>
        </p:txBody>
      </p:sp>
      <p:sp>
        <p:nvSpPr>
          <p:cNvPr id="316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`ata-a illa `ata-uh</a:t>
            </a:r>
            <a:endParaRPr lang="fi-FI" sz="2800" b="1" i="1">
              <a:solidFill>
                <a:srgbClr val="000066"/>
              </a:solidFill>
              <a:ea typeface="MS Mincho" pitchFamily="49" charset="-128"/>
            </a:endParaRPr>
          </a:p>
        </p:txBody>
      </p:sp>
      <p:sp>
        <p:nvSpPr>
          <p:cNvPr id="316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عطا کے سوا کوئی عطا نہیں۔</a:t>
            </a:r>
            <a:endParaRPr lang="en-US" sz="4000" b="1">
              <a:solidFill>
                <a:srgbClr val="000066"/>
              </a:solidFill>
              <a:latin typeface="Alvi Nastaleeq" pitchFamily="2" charset="-78"/>
              <a:cs typeface="Alvi Nastaleeq" pitchFamily="2" charset="-78"/>
            </a:endParaRPr>
          </a:p>
        </p:txBody>
      </p:sp>
      <p:sp>
        <p:nvSpPr>
          <p:cNvPr id="316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बख़शिश के सिवा कोई ब़खशिश नहीं है।</a:t>
            </a:r>
            <a:endParaRPr lang="en-US" sz="2400" b="1">
              <a:solidFill>
                <a:srgbClr val="000066"/>
              </a:solidFill>
            </a:endParaRPr>
          </a:p>
        </p:txBody>
      </p:sp>
      <p:sp>
        <p:nvSpPr>
          <p:cNvPr id="316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64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6425" name="Rectangle 11"/>
          <p:cNvSpPr>
            <a:spLocks noChangeArrowheads="1"/>
          </p:cNvSpPr>
          <p:nvPr/>
        </p:nvSpPr>
        <p:spPr bwMode="auto">
          <a:xfrm>
            <a:off x="3209925" y="0"/>
            <a:ext cx="28860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(55) To Cure Pain in Ribs :</a:t>
            </a: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174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174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17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17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74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27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27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2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2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7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الْمَثَلُ الأَعْلَى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الصِّفَاتُ الْعُلْيَا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for Whom are noblest examples,</a:t>
            </a:r>
          </a:p>
          <a:p>
            <a:pPr marL="342900" indent="-342900" eaLnBrk="1" hangingPunct="1">
              <a:defRPr/>
            </a:pPr>
            <a:r>
              <a:rPr lang="en-US" b="1" kern="1200" dirty="0">
                <a:ea typeface="MS Mincho" pitchFamily="49" charset="-128"/>
              </a:rPr>
              <a:t>O He, for Whom are high attributes,</a:t>
            </a:r>
          </a:p>
        </p:txBody>
      </p:sp>
      <p:sp>
        <p:nvSpPr>
          <p:cNvPr id="3184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mal-lahul-mathalul-a`a-la ya mal-lahus-sifatul-u'l-ya</a:t>
            </a:r>
          </a:p>
        </p:txBody>
      </p:sp>
      <p:sp>
        <p:nvSpPr>
          <p:cNvPr id="318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لئے اعلٰی نمونہ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لیے بلند صفات ہیں</a:t>
            </a:r>
            <a:endParaRPr lang="en-US" sz="4000" b="1">
              <a:solidFill>
                <a:srgbClr val="000066"/>
              </a:solidFill>
              <a:latin typeface="Alvi Nastaleeq" pitchFamily="2" charset="-78"/>
              <a:cs typeface="Alvi Nastaleeq" pitchFamily="2" charset="-78"/>
            </a:endParaRPr>
          </a:p>
        </p:txBody>
      </p:sp>
      <p:sp>
        <p:nvSpPr>
          <p:cNvPr id="318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वास्ते बुलन्द मिसालें हैं ऐ वह ख़ुदा जिसके लिए बुलन्द व बरतर सिफ़तें </a:t>
            </a:r>
            <a:endParaRPr lang="en-US" sz="2400" b="1">
              <a:solidFill>
                <a:srgbClr val="000066"/>
              </a:solidFill>
            </a:endParaRPr>
          </a:p>
        </p:txBody>
      </p:sp>
      <p:sp>
        <p:nvSpPr>
          <p:cNvPr id="318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84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8473" name="Rectangle 11"/>
          <p:cNvSpPr>
            <a:spLocks noChangeArrowheads="1"/>
          </p:cNvSpPr>
          <p:nvPr/>
        </p:nvSpPr>
        <p:spPr bwMode="auto">
          <a:xfrm>
            <a:off x="3017838" y="0"/>
            <a:ext cx="3230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(56) For Cure from Diseases :</a:t>
            </a: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الآخِرَةُ وَالأُولَى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جَنَّةُ الْمَأْوَى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Master of the beginning and the </a:t>
            </a:r>
            <a:r>
              <a:rPr lang="en-US" b="1" kern="1200" dirty="0" smtClean="0">
                <a:ea typeface="MS Mincho" pitchFamily="49" charset="-128"/>
              </a:rPr>
              <a:t>end, O </a:t>
            </a:r>
            <a:r>
              <a:rPr lang="en-US" b="1" kern="1200" dirty="0">
                <a:ea typeface="MS Mincho" pitchFamily="49" charset="-128"/>
              </a:rPr>
              <a:t>He, Who is the Master of the abode of paradise,</a:t>
            </a:r>
          </a:p>
        </p:txBody>
      </p:sp>
      <p:sp>
        <p:nvSpPr>
          <p:cNvPr id="3194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mal-lahul-a-khiratu wal-ula ya mal-lahu jan-natul-ma-wa</a:t>
            </a:r>
          </a:p>
        </p:txBody>
      </p:sp>
      <p:sp>
        <p:nvSpPr>
          <p:cNvPr id="31949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دنیا و آخرت جسکی ملکیت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جنت الماویٰ کا مالک ہے</a:t>
            </a:r>
            <a:endParaRPr lang="en-US" sz="4000" b="1">
              <a:solidFill>
                <a:srgbClr val="000066"/>
              </a:solidFill>
              <a:latin typeface="Alvi Nastaleeq" pitchFamily="2" charset="-78"/>
              <a:cs typeface="Alvi Nastaleeq" pitchFamily="2" charset="-78"/>
            </a:endParaRPr>
          </a:p>
        </p:txBody>
      </p:sp>
      <p:sp>
        <p:nvSpPr>
          <p:cNvPr id="319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 ऐ वह ख़ुदा कि जसके लए अव्वल व आख़िर है ऐ वह ख़ुदा कि उसकी की बरकत है जो जन्नत फ़िरदौस गाह मोमिन है </a:t>
            </a:r>
            <a:endParaRPr lang="en-US" sz="2400" b="1">
              <a:solidFill>
                <a:srgbClr val="000066"/>
              </a:solidFill>
            </a:endParaRPr>
          </a:p>
        </p:txBody>
      </p:sp>
      <p:sp>
        <p:nvSpPr>
          <p:cNvPr id="319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194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19497" name="Rectangle 11"/>
          <p:cNvSpPr>
            <a:spLocks noChangeArrowheads="1"/>
          </p:cNvSpPr>
          <p:nvPr/>
        </p:nvSpPr>
        <p:spPr bwMode="auto">
          <a:xfrm>
            <a:off x="3017838" y="0"/>
            <a:ext cx="3230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(56) For Cure from Diseases :</a:t>
            </a: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الآيَاتُ الْكُبْرَى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الأَسْمَاءُ الْحُسْنَى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for Whom are great signs,</a:t>
            </a:r>
          </a:p>
          <a:p>
            <a:pPr marL="342900" indent="-342900" eaLnBrk="1" hangingPunct="1">
              <a:defRPr/>
            </a:pPr>
            <a:r>
              <a:rPr lang="en-US" b="1" kern="1200" dirty="0">
                <a:ea typeface="MS Mincho" pitchFamily="49" charset="-128"/>
              </a:rPr>
              <a:t>O He, for Whom are beautiful names,</a:t>
            </a:r>
          </a:p>
        </p:txBody>
      </p:sp>
      <p:sp>
        <p:nvSpPr>
          <p:cNvPr id="3205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mal-lahul-a-yatul-kub-ra ya mal-lahul-as-ma-ul-hus-na</a:t>
            </a:r>
          </a:p>
        </p:txBody>
      </p:sp>
      <p:sp>
        <p:nvSpPr>
          <p:cNvPr id="320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نشانیاں عظیم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نام پسندیدہ ہیں</a:t>
            </a:r>
            <a:endParaRPr lang="en-US" sz="4000" b="1">
              <a:solidFill>
                <a:srgbClr val="000066"/>
              </a:solidFill>
              <a:latin typeface="Alvi Nastaleeq" pitchFamily="2" charset="-78"/>
              <a:cs typeface="Alvi Nastaleeq" pitchFamily="2" charset="-78"/>
            </a:endParaRPr>
          </a:p>
        </p:txBody>
      </p:sp>
      <p:sp>
        <p:nvSpPr>
          <p:cNvPr id="320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निशानियां बुज़ुर्ग हैं ऐ वह ख़ुदा कि जिसके लए बेहतरीन नाम है </a:t>
            </a:r>
            <a:endParaRPr lang="en-US" sz="2400" b="1">
              <a:solidFill>
                <a:srgbClr val="000066"/>
              </a:solidFill>
            </a:endParaRPr>
          </a:p>
        </p:txBody>
      </p:sp>
      <p:sp>
        <p:nvSpPr>
          <p:cNvPr id="320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05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0521" name="Rectangle 11"/>
          <p:cNvSpPr>
            <a:spLocks noChangeArrowheads="1"/>
          </p:cNvSpPr>
          <p:nvPr/>
        </p:nvSpPr>
        <p:spPr bwMode="auto">
          <a:xfrm>
            <a:off x="3017838" y="0"/>
            <a:ext cx="3230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(56) For Cure from Diseases :</a:t>
            </a: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الْحُكْمُ وَالْقَضَاءُ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الْهَوَاءُ وَالْفَضَاءُ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for Whom is order and </a:t>
            </a:r>
            <a:r>
              <a:rPr lang="en-US" b="1" kern="1200" dirty="0" err="1">
                <a:ea typeface="MS Mincho" pitchFamily="49" charset="-128"/>
              </a:rPr>
              <a:t>judgement</a:t>
            </a:r>
            <a:r>
              <a:rPr lang="en-US" b="1" kern="1200" dirty="0">
                <a:ea typeface="MS Mincho" pitchFamily="49" charset="-128"/>
              </a:rPr>
              <a:t>,</a:t>
            </a:r>
          </a:p>
          <a:p>
            <a:pPr marL="342900" indent="-342900" eaLnBrk="1" hangingPunct="1">
              <a:defRPr/>
            </a:pPr>
            <a:r>
              <a:rPr lang="en-US" b="1" kern="1200" dirty="0">
                <a:ea typeface="MS Mincho" pitchFamily="49" charset="-128"/>
              </a:rPr>
              <a:t>O He, Who rules over the atmosphere and the expanse,</a:t>
            </a:r>
          </a:p>
        </p:txBody>
      </p:sp>
      <p:sp>
        <p:nvSpPr>
          <p:cNvPr id="3215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mal-lahul-huk-mu wal-qada-u ya mal-lahul-hawa-u wal-fada-u</a:t>
            </a:r>
          </a:p>
        </p:txBody>
      </p:sp>
      <p:sp>
        <p:nvSpPr>
          <p:cNvPr id="321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حکم و فیصلے کا مالک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ہوا و فضا جسکی ملک ہیں</a:t>
            </a:r>
            <a:endParaRPr lang="en-US" sz="4000" b="1">
              <a:solidFill>
                <a:srgbClr val="000066"/>
              </a:solidFill>
              <a:latin typeface="Alvi Nastaleeq" pitchFamily="2" charset="-78"/>
              <a:cs typeface="Alvi Nastaleeq" pitchFamily="2" charset="-78"/>
            </a:endParaRPr>
          </a:p>
        </p:txBody>
      </p:sp>
      <p:sp>
        <p:nvSpPr>
          <p:cNvPr id="321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कि जिसके लए हुकम और कज़ा है ऐ वह ख़ुदा कि जिसके लए हवा और महल है </a:t>
            </a:r>
            <a:endParaRPr lang="en-US" sz="2400" b="1">
              <a:solidFill>
                <a:srgbClr val="000066"/>
              </a:solidFill>
            </a:endParaRPr>
          </a:p>
        </p:txBody>
      </p:sp>
      <p:sp>
        <p:nvSpPr>
          <p:cNvPr id="321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15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1545" name="Rectangle 11"/>
          <p:cNvSpPr>
            <a:spLocks noChangeArrowheads="1"/>
          </p:cNvSpPr>
          <p:nvPr/>
        </p:nvSpPr>
        <p:spPr bwMode="auto">
          <a:xfrm>
            <a:off x="3017838" y="0"/>
            <a:ext cx="3230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(56) For Cure from Diseases :</a:t>
            </a: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الْعَرْشُ وَالثَّرَى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السَّمَاوَاتُ الْعُلَى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is the Lordship of the highest heaven and the </a:t>
            </a:r>
            <a:r>
              <a:rPr lang="en-US" b="1" kern="1200" dirty="0" smtClean="0">
                <a:ea typeface="MS Mincho" pitchFamily="49" charset="-128"/>
              </a:rPr>
              <a:t>earth, O </a:t>
            </a:r>
            <a:r>
              <a:rPr lang="en-US" b="1" kern="1200" dirty="0">
                <a:ea typeface="MS Mincho" pitchFamily="49" charset="-128"/>
              </a:rPr>
              <a:t>He, Who is the Master of the high heavens.</a:t>
            </a:r>
          </a:p>
        </p:txBody>
      </p:sp>
      <p:sp>
        <p:nvSpPr>
          <p:cNvPr id="3225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mal-lahul-a'r-shu wath-thara ya mallahus-samawatul-u'la</a:t>
            </a:r>
          </a:p>
        </p:txBody>
      </p:sp>
      <p:sp>
        <p:nvSpPr>
          <p:cNvPr id="322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عرش وفرش کا مالک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بلند آسمانوں کا مالک ہے۔</a:t>
            </a:r>
            <a:endParaRPr lang="en-US" sz="4000" b="1">
              <a:solidFill>
                <a:srgbClr val="000066"/>
              </a:solidFill>
              <a:latin typeface="Alvi Nastaleeq" pitchFamily="2" charset="-78"/>
              <a:cs typeface="Alvi Nastaleeq" pitchFamily="2" charset="-78"/>
            </a:endParaRPr>
          </a:p>
        </p:txBody>
      </p:sp>
      <p:sp>
        <p:nvSpPr>
          <p:cNvPr id="322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वास्ते हैं अर्श और ज़मीन ऐ वह ख़ुदा कि जसके लिए आसमान हाये बुलन्द है।</a:t>
            </a:r>
            <a:endParaRPr lang="en-US" sz="2400" b="1">
              <a:solidFill>
                <a:srgbClr val="000066"/>
              </a:solidFill>
            </a:endParaRPr>
          </a:p>
        </p:txBody>
      </p:sp>
      <p:sp>
        <p:nvSpPr>
          <p:cNvPr id="322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25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2569" name="Rectangle 11"/>
          <p:cNvSpPr>
            <a:spLocks noChangeArrowheads="1"/>
          </p:cNvSpPr>
          <p:nvPr/>
        </p:nvSpPr>
        <p:spPr bwMode="auto">
          <a:xfrm>
            <a:off x="3017838" y="0"/>
            <a:ext cx="32305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(56) For Cure from Diseases :</a:t>
            </a: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235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2358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23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23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35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عَفُوُّ يَا غَفُورُ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Pardoner, O Forgiver,</a:t>
            </a:r>
          </a:p>
        </p:txBody>
      </p:sp>
      <p:sp>
        <p:nvSpPr>
          <p:cNvPr id="3246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`afu-wu ya ghafur</a:t>
            </a:r>
          </a:p>
        </p:txBody>
      </p:sp>
      <p:sp>
        <p:nvSpPr>
          <p:cNvPr id="324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معافی دینے والے ، اے بخشنے والے</a:t>
            </a:r>
            <a:endParaRPr lang="en-US" sz="4000" b="1">
              <a:solidFill>
                <a:srgbClr val="000066"/>
              </a:solidFill>
              <a:latin typeface="Alvi Nastaleeq" pitchFamily="2" charset="-78"/>
              <a:cs typeface="Alvi Nastaleeq" pitchFamily="2" charset="-78"/>
            </a:endParaRPr>
          </a:p>
        </p:txBody>
      </p:sp>
      <p:sp>
        <p:nvSpPr>
          <p:cNvPr id="324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ब तह़क़ीक़ मैं तेरे नाम से सवाल करता हूं ऐ अफ़्व करने वाले ऐ बख़्शने वाले </a:t>
            </a:r>
            <a:endParaRPr lang="en-US" sz="2400" b="1">
              <a:solidFill>
                <a:srgbClr val="000066"/>
              </a:solidFill>
            </a:endParaRPr>
          </a:p>
        </p:txBody>
      </p:sp>
      <p:sp>
        <p:nvSpPr>
          <p:cNvPr id="324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46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4617" name="Rectangle 11"/>
          <p:cNvSpPr>
            <a:spLocks noChangeArrowheads="1"/>
          </p:cNvSpPr>
          <p:nvPr/>
        </p:nvSpPr>
        <p:spPr bwMode="auto">
          <a:xfrm>
            <a:off x="2773363" y="0"/>
            <a:ext cx="3759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(57) For Removal of Wind Storms :</a:t>
            </a: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صَبُورُ يا شَكُورُ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رَؤُوفُ يَا عَطُوفُ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Patient, O Greatest appreciator (of good),</a:t>
            </a:r>
          </a:p>
          <a:p>
            <a:pPr marL="342900" indent="-342900" eaLnBrk="1" hangingPunct="1">
              <a:defRPr/>
            </a:pPr>
            <a:r>
              <a:rPr lang="en-US" b="1" kern="1200" dirty="0">
                <a:ea typeface="MS Mincho" pitchFamily="49" charset="-128"/>
              </a:rPr>
              <a:t>O Kind, O Sympathetic,</a:t>
            </a:r>
          </a:p>
        </p:txBody>
      </p:sp>
      <p:sp>
        <p:nvSpPr>
          <p:cNvPr id="325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saburu ya shakur ya ra’ufu ya `atuf</a:t>
            </a:r>
          </a:p>
        </p:txBody>
      </p:sp>
      <p:sp>
        <p:nvSpPr>
          <p:cNvPr id="325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 صبر والے ، اے بہت شکر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مہربان ، اے نرم خو</a:t>
            </a:r>
            <a:endParaRPr lang="en-US" sz="4000" b="1">
              <a:solidFill>
                <a:srgbClr val="000066"/>
              </a:solidFill>
              <a:latin typeface="Alvi Nastaleeq" pitchFamily="2" charset="-78"/>
              <a:cs typeface="Alvi Nastaleeq" pitchFamily="2" charset="-78"/>
            </a:endParaRPr>
          </a:p>
        </p:txBody>
      </p:sp>
      <p:sp>
        <p:nvSpPr>
          <p:cNvPr id="325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सब देने वाले ऐ शुक्र करने वो ऐ मेहरबान ऐ बा रहम</a:t>
            </a:r>
            <a:endParaRPr lang="en-US" sz="2400" b="1">
              <a:solidFill>
                <a:srgbClr val="000066"/>
              </a:solidFill>
            </a:endParaRPr>
          </a:p>
        </p:txBody>
      </p:sp>
      <p:sp>
        <p:nvSpPr>
          <p:cNvPr id="325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56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5641" name="Rectangle 11"/>
          <p:cNvSpPr>
            <a:spLocks noChangeArrowheads="1"/>
          </p:cNvSpPr>
          <p:nvPr/>
        </p:nvSpPr>
        <p:spPr bwMode="auto">
          <a:xfrm>
            <a:off x="2773363" y="0"/>
            <a:ext cx="3759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(57) For Removal of Wind Storms :</a:t>
            </a: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مَسْؤُولُ يَا وَدُودُ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سُبُّوحُ يَا قُدُّوسُ</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Besought, O Friend,</a:t>
            </a:r>
          </a:p>
          <a:p>
            <a:pPr marL="342900" indent="-342900" eaLnBrk="1" hangingPunct="1">
              <a:defRPr/>
            </a:pPr>
            <a:r>
              <a:rPr lang="en-US" b="1" kern="1200" dirty="0">
                <a:ea typeface="MS Mincho" pitchFamily="49" charset="-128"/>
              </a:rPr>
              <a:t>O Most Glorified, O Most Holy.</a:t>
            </a:r>
          </a:p>
        </p:txBody>
      </p:sp>
      <p:sp>
        <p:nvSpPr>
          <p:cNvPr id="326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mas-ulu ya wadud ya sub-buhu ya qud-dus</a:t>
            </a:r>
          </a:p>
        </p:txBody>
      </p:sp>
      <p:sp>
        <p:nvSpPr>
          <p:cNvPr id="326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مسئول ، اے محبت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پاک تر ، اے پاکیزہ۔</a:t>
            </a:r>
            <a:endParaRPr lang="en-US" sz="4000" b="1">
              <a:solidFill>
                <a:srgbClr val="000066"/>
              </a:solidFill>
              <a:latin typeface="Alvi Nastaleeq" pitchFamily="2" charset="-78"/>
              <a:cs typeface="Alvi Nastaleeq" pitchFamily="2" charset="-78"/>
            </a:endParaRPr>
          </a:p>
        </p:txBody>
      </p:sp>
      <p:sp>
        <p:nvSpPr>
          <p:cNvPr id="326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जससे बन्दे सवाल करते हैं। ऐ दोस्त ऐ बे ऐब ऐ पाक सब ख़लाएक़ से।</a:t>
            </a:r>
            <a:endParaRPr lang="en-US" sz="2400" b="1">
              <a:solidFill>
                <a:srgbClr val="000066"/>
              </a:solidFill>
            </a:endParaRPr>
          </a:p>
        </p:txBody>
      </p:sp>
      <p:sp>
        <p:nvSpPr>
          <p:cNvPr id="326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66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6665" name="Rectangle 11"/>
          <p:cNvSpPr>
            <a:spLocks noChangeArrowheads="1"/>
          </p:cNvSpPr>
          <p:nvPr/>
        </p:nvSpPr>
        <p:spPr bwMode="auto">
          <a:xfrm>
            <a:off x="2773363" y="0"/>
            <a:ext cx="3759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(57) For Removal of Wind Storms :</a:t>
            </a: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276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276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27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27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76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58825"/>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تَوَاضَعَ كُلُّ شَيْء لِّعَظَمَتِهِ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اسْتَسلَمَ كُلُّ شَيْء لِّقُدْرَتِهِ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0" y="2286000"/>
            <a:ext cx="9220200" cy="1752600"/>
          </a:xfrm>
          <a:extLst/>
        </p:spPr>
        <p:txBody>
          <a:bodyPr/>
          <a:lstStyle/>
          <a:p>
            <a:pPr marL="342900" indent="-342900" eaLnBrk="1" hangingPunct="1">
              <a:defRPr/>
            </a:pPr>
            <a:r>
              <a:rPr lang="en-US" b="1" kern="1200" dirty="0">
                <a:ea typeface="MS Mincho" pitchFamily="49" charset="-128"/>
              </a:rPr>
              <a:t>O He before Whose greatness everything bows, </a:t>
            </a:r>
            <a:r>
              <a:rPr lang="en-US" b="1" kern="1200" dirty="0" smtClean="0">
                <a:ea typeface="MS Mincho" pitchFamily="49" charset="-128"/>
              </a:rPr>
              <a:t> O </a:t>
            </a:r>
            <a:r>
              <a:rPr lang="en-US" b="1" kern="1200" dirty="0">
                <a:ea typeface="MS Mincho" pitchFamily="49" charset="-128"/>
              </a:rPr>
              <a:t>He before Whose power everything submits,</a:t>
            </a:r>
          </a:p>
        </p:txBody>
      </p:sp>
      <p:sp>
        <p:nvSpPr>
          <p:cNvPr id="337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tawada`a kul-lu shayil-li-a'zamatihi ya manis-taslama kul-lu shayil-li-qud-ratih</a:t>
            </a:r>
          </a:p>
        </p:txBody>
      </p:sp>
      <p:sp>
        <p:nvSpPr>
          <p:cNvPr id="33797"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کی عظمت کے آگے سب چیزیں جھکی ہوئی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جسکی قدرت کے سامنے ہر شے سرنگوں ہے ۔ </a:t>
            </a:r>
            <a:endParaRPr lang="en-US" sz="4000" b="1">
              <a:solidFill>
                <a:srgbClr val="000066"/>
              </a:solidFill>
              <a:latin typeface="Alvi Nastaleeq" pitchFamily="2" charset="-78"/>
              <a:cs typeface="Alvi Nastaleeq" pitchFamily="2" charset="-78"/>
            </a:endParaRPr>
          </a:p>
        </p:txBody>
      </p:sp>
      <p:sp>
        <p:nvSpPr>
          <p:cNvPr id="33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सब पर ग़ालिब है ब सबब अपनी बुज़ुर्गी के ऐ वह ख़ुदा कि जिसकी क़ुदरते कामिला से हर चीज़ की सलामती व बक़ा है।</a:t>
            </a:r>
            <a:endParaRPr lang="en-US" sz="2400" b="1">
              <a:solidFill>
                <a:srgbClr val="000066"/>
              </a:solidFill>
            </a:endParaRPr>
          </a:p>
        </p:txBody>
      </p:sp>
      <p:sp>
        <p:nvSpPr>
          <p:cNvPr id="33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8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801" name="Rectangle 11"/>
          <p:cNvSpPr>
            <a:spLocks noChangeArrowheads="1"/>
          </p:cNvSpPr>
          <p:nvPr/>
        </p:nvSpPr>
        <p:spPr bwMode="auto">
          <a:xfrm>
            <a:off x="2773363" y="0"/>
            <a:ext cx="4429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 For Blessings &amp; Promotion in Ranks :</a:t>
            </a: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السَّماءِ عَظَمَتُهُ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الأَرْضِ آيَاتُهُ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greatness is in the heavens,</a:t>
            </a:r>
          </a:p>
          <a:p>
            <a:pPr marL="342900" indent="-342900" eaLnBrk="1" hangingPunct="1">
              <a:defRPr/>
            </a:pPr>
            <a:r>
              <a:rPr lang="en-US" b="1" kern="1200" dirty="0">
                <a:ea typeface="MS Mincho" pitchFamily="49" charset="-128"/>
              </a:rPr>
              <a:t>O He, Whose signs are on the earth,</a:t>
            </a:r>
          </a:p>
        </p:txBody>
      </p:sp>
      <p:sp>
        <p:nvSpPr>
          <p:cNvPr id="3287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fis-sama-i `azamatuh ya man fil-ar-di a-yatuh</a:t>
            </a:r>
          </a:p>
        </p:txBody>
      </p:sp>
      <p:sp>
        <p:nvSpPr>
          <p:cNvPr id="328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آسمان میں جسکی بڑائی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زمین میں جسکی نشانیاں ہیں</a:t>
            </a:r>
            <a:endParaRPr lang="en-US" sz="4000" b="1">
              <a:solidFill>
                <a:srgbClr val="000066"/>
              </a:solidFill>
              <a:latin typeface="Alvi Nastaleeq" pitchFamily="2" charset="-78"/>
              <a:cs typeface="Alvi Nastaleeq" pitchFamily="2" charset="-78"/>
            </a:endParaRPr>
          </a:p>
        </p:txBody>
      </p:sp>
      <p:sp>
        <p:nvSpPr>
          <p:cNvPr id="328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आसमानों में है बुज़ुर्गी जिसकी ऐ वह ख़ुदा कि ज़मीन में है निशआनी जसकी </a:t>
            </a:r>
            <a:endParaRPr lang="en-US" sz="2400" b="1">
              <a:solidFill>
                <a:srgbClr val="000066"/>
              </a:solidFill>
            </a:endParaRPr>
          </a:p>
        </p:txBody>
      </p:sp>
      <p:sp>
        <p:nvSpPr>
          <p:cNvPr id="328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87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8713" name="Rectangle 11"/>
          <p:cNvSpPr>
            <a:spLocks noChangeArrowheads="1"/>
          </p:cNvSpPr>
          <p:nvPr/>
        </p:nvSpPr>
        <p:spPr bwMode="auto">
          <a:xfrm>
            <a:off x="2660650" y="0"/>
            <a:ext cx="39068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(58) For Attaining Honour &amp; Dignity:</a:t>
            </a: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فِي كُلِّ شَيْء دَلائِلُهُ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فِي الْبِحَارِ عَجَائِبُهُ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proofs are manifest in </a:t>
            </a:r>
            <a:r>
              <a:rPr lang="en-US" b="1" kern="1200" dirty="0" smtClean="0">
                <a:ea typeface="MS Mincho" pitchFamily="49" charset="-128"/>
              </a:rPr>
              <a:t>everything, O </a:t>
            </a:r>
            <a:r>
              <a:rPr lang="en-US" b="1" kern="1200" dirty="0">
                <a:ea typeface="MS Mincho" pitchFamily="49" charset="-128"/>
              </a:rPr>
              <a:t>He, Whose wonders are in the seas,</a:t>
            </a:r>
          </a:p>
        </p:txBody>
      </p:sp>
      <p:sp>
        <p:nvSpPr>
          <p:cNvPr id="3297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man fi kul-li shay-in dala-iluh ya man fil-bihari `aja-ibuh</a:t>
            </a:r>
            <a:endParaRPr lang="fi-FI" sz="2800" b="1" i="1">
              <a:solidFill>
                <a:srgbClr val="000066"/>
              </a:solidFill>
              <a:ea typeface="MS Mincho" pitchFamily="49" charset="-128"/>
            </a:endParaRPr>
          </a:p>
        </p:txBody>
      </p:sp>
      <p:sp>
        <p:nvSpPr>
          <p:cNvPr id="32973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ہر چیز میں جسکی دلیلیں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سمندروں میں جسکی انوکھی چیزیں ہیں</a:t>
            </a:r>
            <a:endParaRPr lang="en-US" sz="4000" b="1">
              <a:solidFill>
                <a:srgbClr val="000066"/>
              </a:solidFill>
              <a:latin typeface="Alvi Nastaleeq" pitchFamily="2" charset="-78"/>
              <a:cs typeface="Alvi Nastaleeq" pitchFamily="2" charset="-78"/>
            </a:endParaRPr>
          </a:p>
        </p:txBody>
      </p:sp>
      <p:sp>
        <p:nvSpPr>
          <p:cNvPr id="329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हर शै जिसके वजूद पर दलालत करती है ऐ वह ख़ुदा कि दरयाओं में जिसके अजाएब हैं </a:t>
            </a:r>
            <a:endParaRPr lang="en-US" sz="2400" b="1">
              <a:solidFill>
                <a:srgbClr val="000066"/>
              </a:solidFill>
            </a:endParaRPr>
          </a:p>
        </p:txBody>
      </p:sp>
      <p:sp>
        <p:nvSpPr>
          <p:cNvPr id="329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297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29737" name="Rectangle 11"/>
          <p:cNvSpPr>
            <a:spLocks noChangeArrowheads="1"/>
          </p:cNvSpPr>
          <p:nvPr/>
        </p:nvSpPr>
        <p:spPr bwMode="auto">
          <a:xfrm>
            <a:off x="2660650" y="0"/>
            <a:ext cx="39068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(58) For Attaining Honour &amp; Dignity:</a:t>
            </a: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8500"/>
              </a:lnSpc>
              <a:defRPr/>
            </a:pPr>
            <a:r>
              <a:rPr lang="ar-SA" sz="8800" kern="1200" dirty="0">
                <a:latin typeface="Attari_Quran" pitchFamily="2" charset="-78"/>
                <a:ea typeface="+mn-ea"/>
                <a:cs typeface="Attari_Quran" pitchFamily="2" charset="-78"/>
              </a:rPr>
              <a:t>يَا مَن فِي الْجِبَالِ خَزَائِنُهُ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يَّبْدَأُ الْخَلْقَ ثُمَّ يُعِيدُهُ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treasures are in the </a:t>
            </a:r>
            <a:r>
              <a:rPr lang="en-US" b="1" kern="1200" smtClean="0">
                <a:ea typeface="MS Mincho" pitchFamily="49" charset="-128"/>
              </a:rPr>
              <a:t>mountains, O </a:t>
            </a:r>
            <a:r>
              <a:rPr lang="en-US" b="1" kern="1200" dirty="0">
                <a:ea typeface="MS Mincho" pitchFamily="49" charset="-128"/>
              </a:rPr>
              <a:t>He, Who originated Creation which then returns to Him,</a:t>
            </a:r>
          </a:p>
        </p:txBody>
      </p:sp>
      <p:sp>
        <p:nvSpPr>
          <p:cNvPr id="3307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fil-jibali khaza-inuh ya may-yabdaul-khal-qa thumma yue'eduh</a:t>
            </a:r>
          </a:p>
        </p:txBody>
      </p:sp>
      <p:sp>
        <p:nvSpPr>
          <p:cNvPr id="33075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پہاڑوں میں جسکے خزانے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خلق کو ظاہر کیا پھر جاری رکھا</a:t>
            </a:r>
            <a:endParaRPr lang="en-US" sz="4000" b="1">
              <a:solidFill>
                <a:srgbClr val="000066"/>
              </a:solidFill>
              <a:latin typeface="Alvi Nastaleeq" pitchFamily="2" charset="-78"/>
              <a:cs typeface="Alvi Nastaleeq" pitchFamily="2" charset="-78"/>
            </a:endParaRPr>
          </a:p>
        </p:txBody>
      </p:sp>
      <p:sp>
        <p:nvSpPr>
          <p:cNvPr id="330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पहाड़ों में जिसके ख़ज़ाने है ऐ वह ख़ुदा कि जिसने सबको पैदा किया फिर ज़िन्दा करेगा </a:t>
            </a:r>
            <a:endParaRPr lang="en-US" sz="2400" b="1">
              <a:solidFill>
                <a:srgbClr val="000066"/>
              </a:solidFill>
            </a:endParaRPr>
          </a:p>
        </p:txBody>
      </p:sp>
      <p:sp>
        <p:nvSpPr>
          <p:cNvPr id="330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07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0761" name="Rectangle 11"/>
          <p:cNvSpPr>
            <a:spLocks noChangeArrowheads="1"/>
          </p:cNvSpPr>
          <p:nvPr/>
        </p:nvSpPr>
        <p:spPr bwMode="auto">
          <a:xfrm>
            <a:off x="2660650" y="0"/>
            <a:ext cx="39068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(58) For Attaining Honour &amp; Dignity:</a:t>
            </a: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إِلَيْهِ يَرْجِعُ الأَمْرُ كُلُّهُ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أَظْهَرَ فِي كُلِّ شَيْء لُّطْفَهُ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towards Whom is the return of every </a:t>
            </a:r>
            <a:r>
              <a:rPr lang="en-US" b="1" kern="1200" dirty="0" smtClean="0">
                <a:ea typeface="MS Mincho" pitchFamily="49" charset="-128"/>
              </a:rPr>
              <a:t>matter, O</a:t>
            </a:r>
            <a:r>
              <a:rPr lang="en-US" b="1" kern="1200" dirty="0">
                <a:ea typeface="MS Mincho" pitchFamily="49" charset="-128"/>
              </a:rPr>
              <a:t>, Whose Kindness is evident in everything,</a:t>
            </a:r>
          </a:p>
        </p:txBody>
      </p:sp>
      <p:sp>
        <p:nvSpPr>
          <p:cNvPr id="3317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ilayhi yar-jiu'l-am-ru kul-luh ya man azhara fi kul-li shayil-lut-fah</a:t>
            </a:r>
          </a:p>
        </p:txBody>
      </p:sp>
      <p:sp>
        <p:nvSpPr>
          <p:cNvPr id="33178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طرف ہر امر کی بازگشت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لطف ہر چیز میں عیاں ہے</a:t>
            </a:r>
            <a:endParaRPr lang="en-US" sz="4000" b="1">
              <a:solidFill>
                <a:srgbClr val="000066"/>
              </a:solidFill>
              <a:latin typeface="Alvi Nastaleeq" pitchFamily="2" charset="-78"/>
              <a:cs typeface="Alvi Nastaleeq" pitchFamily="2" charset="-78"/>
            </a:endParaRPr>
          </a:p>
        </p:txBody>
      </p:sp>
      <p:sp>
        <p:nvSpPr>
          <p:cNvPr id="331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क़्यामत में ऐ वह ख़ुदा कि सब उमूर की बाजगश्त जसकी तरफ़ है ऐ वह ख़ुदा जिसकी मेहरबानी हर चीज़ से ज़ाहिर होती है</a:t>
            </a:r>
            <a:endParaRPr lang="en-US" sz="2400" b="1">
              <a:solidFill>
                <a:srgbClr val="000066"/>
              </a:solidFill>
            </a:endParaRPr>
          </a:p>
        </p:txBody>
      </p:sp>
      <p:sp>
        <p:nvSpPr>
          <p:cNvPr id="331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17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1785" name="Rectangle 11"/>
          <p:cNvSpPr>
            <a:spLocks noChangeArrowheads="1"/>
          </p:cNvSpPr>
          <p:nvPr/>
        </p:nvSpPr>
        <p:spPr bwMode="auto">
          <a:xfrm>
            <a:off x="2660650" y="0"/>
            <a:ext cx="39068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(58) For Attaining Honour &amp; Dignity:</a:t>
            </a: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أَحْسَنَ كُلَّ شَيْء خَلَقَهُ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 يَا مَن تَصَرَّفَ فِي الْخَلائِقِ قُدْرَتُهُ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makes best everything which He has </a:t>
            </a:r>
            <a:r>
              <a:rPr lang="en-US" b="1" kern="1200" smtClean="0">
                <a:ea typeface="MS Mincho" pitchFamily="49" charset="-128"/>
              </a:rPr>
              <a:t>created, O </a:t>
            </a:r>
            <a:r>
              <a:rPr lang="en-US" b="1" kern="1200" dirty="0">
                <a:ea typeface="MS Mincho" pitchFamily="49" charset="-128"/>
              </a:rPr>
              <a:t>He, Whose authority is wielded over all creatures.</a:t>
            </a:r>
          </a:p>
        </p:txBody>
      </p:sp>
      <p:sp>
        <p:nvSpPr>
          <p:cNvPr id="3328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2800" b="1" i="1">
                <a:solidFill>
                  <a:srgbClr val="000066"/>
                </a:solidFill>
                <a:ea typeface="MS Mincho" pitchFamily="49" charset="-128"/>
              </a:rPr>
              <a:t>ya man ah-sana kul-la shay-in khal-qah ya man tasar-rafa fil-khala-iqi qud-ratuh</a:t>
            </a:r>
            <a:endParaRPr lang="fi-FI" sz="2800" b="1" i="1">
              <a:solidFill>
                <a:srgbClr val="000066"/>
              </a:solidFill>
              <a:ea typeface="MS Mincho" pitchFamily="49" charset="-128"/>
            </a:endParaRPr>
          </a:p>
        </p:txBody>
      </p:sp>
      <p:sp>
        <p:nvSpPr>
          <p:cNvPr id="33280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ہرچیز کو خوبی سے خلق کیا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قدرت مخلوقات میں اثراندازی کر رہی ہے</a:t>
            </a:r>
            <a:endParaRPr lang="en-US" sz="4000" b="1">
              <a:solidFill>
                <a:srgbClr val="000066"/>
              </a:solidFill>
              <a:latin typeface="Alvi Nastaleeq" pitchFamily="2" charset="-78"/>
              <a:cs typeface="Alvi Nastaleeq" pitchFamily="2" charset="-78"/>
            </a:endParaRPr>
          </a:p>
        </p:txBody>
      </p:sp>
      <p:sp>
        <p:nvSpPr>
          <p:cNvPr id="332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नेक है हर शै जिस की पैदा की हुई ऐ वह ख़ुदा कि तसर्रुफ़ रखती है ख़लाएक़ में क़ुदरत जिसकी।</a:t>
            </a:r>
            <a:endParaRPr lang="en-US" sz="2400" b="1">
              <a:solidFill>
                <a:srgbClr val="000066"/>
              </a:solidFill>
            </a:endParaRPr>
          </a:p>
        </p:txBody>
      </p:sp>
      <p:sp>
        <p:nvSpPr>
          <p:cNvPr id="332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28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2809" name="Rectangle 11"/>
          <p:cNvSpPr>
            <a:spLocks noChangeArrowheads="1"/>
          </p:cNvSpPr>
          <p:nvPr/>
        </p:nvSpPr>
        <p:spPr bwMode="auto">
          <a:xfrm>
            <a:off x="2660650" y="0"/>
            <a:ext cx="39068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(58) For Attaining Honour &amp; Dignity:</a:t>
            </a: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338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3382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33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33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38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حَبِيبَ مَن لا حَبِيبَ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طَبِيبَ مَن لا طَبِيبَ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he who has no friend,</a:t>
            </a:r>
          </a:p>
          <a:p>
            <a:pPr marL="342900" indent="-342900" eaLnBrk="1" hangingPunct="1">
              <a:defRPr/>
            </a:pPr>
            <a:r>
              <a:rPr lang="en-US" b="1" kern="1200" dirty="0">
                <a:ea typeface="MS Mincho" pitchFamily="49" charset="-128"/>
              </a:rPr>
              <a:t>O Physician of he who has no physician,</a:t>
            </a:r>
          </a:p>
        </p:txBody>
      </p:sp>
      <p:sp>
        <p:nvSpPr>
          <p:cNvPr id="3348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habiba mal-la habiba lah ya tabiba mal-la tabiba lah</a:t>
            </a:r>
            <a:endParaRPr lang="fi-FI" sz="2800" b="1" i="1">
              <a:solidFill>
                <a:srgbClr val="000066"/>
              </a:solidFill>
              <a:ea typeface="MS Mincho" pitchFamily="49" charset="-128"/>
            </a:endParaRPr>
          </a:p>
        </p:txBody>
      </p:sp>
      <p:sp>
        <p:nvSpPr>
          <p:cNvPr id="334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ساتھی جسکا کوئی ساتھی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چارہ گر جسکا کوئی چارہ گر نہیں</a:t>
            </a:r>
            <a:endParaRPr lang="en-US" sz="4000" b="1">
              <a:solidFill>
                <a:srgbClr val="000066"/>
              </a:solidFill>
              <a:latin typeface="Alvi Nastaleeq" pitchFamily="2" charset="-78"/>
              <a:cs typeface="Alvi Nastaleeq" pitchFamily="2" charset="-78"/>
            </a:endParaRPr>
          </a:p>
        </p:txBody>
      </p:sp>
      <p:sp>
        <p:nvSpPr>
          <p:cNvPr id="334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दोस्त उसके जिसका कोई दोस्त नहीं ऐ दवा करने वाले उसके जसका कोई दवा करने वाला नहीं </a:t>
            </a:r>
            <a:endParaRPr lang="en-US" sz="2400" b="1">
              <a:solidFill>
                <a:srgbClr val="000066"/>
              </a:solidFill>
            </a:endParaRPr>
          </a:p>
        </p:txBody>
      </p:sp>
      <p:sp>
        <p:nvSpPr>
          <p:cNvPr id="334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48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4857" name="Rectangle 11"/>
          <p:cNvSpPr>
            <a:spLocks noChangeArrowheads="1"/>
          </p:cNvSpPr>
          <p:nvPr/>
        </p:nvSpPr>
        <p:spPr bwMode="auto">
          <a:xfrm>
            <a:off x="3070225" y="0"/>
            <a:ext cx="3101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(59) To Cure Stomach Ache:</a:t>
            </a: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مُجِيبَ مَن لا مُجِيبَ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شَفِيقَ مَن لا شَفِيقَ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Responder to he who has no responder,</a:t>
            </a:r>
          </a:p>
          <a:p>
            <a:pPr marL="342900" indent="-342900" eaLnBrk="1" hangingPunct="1">
              <a:defRPr/>
            </a:pPr>
            <a:r>
              <a:rPr lang="en-US" b="1" kern="1200" dirty="0">
                <a:ea typeface="MS Mincho" pitchFamily="49" charset="-128"/>
              </a:rPr>
              <a:t>O Affectionate One to he whom none hold in affection,</a:t>
            </a:r>
          </a:p>
        </p:txBody>
      </p:sp>
      <p:sp>
        <p:nvSpPr>
          <p:cNvPr id="3358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mujiba mal-la mujiba lah ya shafiqa mal-la shafiqa lah</a:t>
            </a:r>
            <a:endParaRPr lang="fi-FI" sz="2800" b="1" i="1">
              <a:solidFill>
                <a:srgbClr val="000066"/>
              </a:solidFill>
              <a:ea typeface="MS Mincho" pitchFamily="49" charset="-128"/>
            </a:endParaRPr>
          </a:p>
        </p:txBody>
      </p:sp>
      <p:sp>
        <p:nvSpPr>
          <p:cNvPr id="33587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اسکی دعا قبول کرنے والے جسکی کوئی قبول کرنے والا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مہربان جس پرکوئی مہربان نہیں</a:t>
            </a:r>
            <a:endParaRPr lang="en-US" sz="4000" b="1">
              <a:solidFill>
                <a:srgbClr val="000066"/>
              </a:solidFill>
              <a:latin typeface="Alvi Nastaleeq" pitchFamily="2" charset="-78"/>
              <a:cs typeface="Alvi Nastaleeq" pitchFamily="2" charset="-78"/>
            </a:endParaRPr>
          </a:p>
        </p:txBody>
      </p:sp>
      <p:sp>
        <p:nvSpPr>
          <p:cNvPr id="335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क़बूल करने वाले उसके जसका कोई क़बूल करने वाला नहीं ऐ शफ़ीक़ उसके जसका कोई शफ़ीक़ नहीं </a:t>
            </a:r>
            <a:endParaRPr lang="en-US" sz="2400" b="1">
              <a:solidFill>
                <a:srgbClr val="000066"/>
              </a:solidFill>
            </a:endParaRPr>
          </a:p>
        </p:txBody>
      </p:sp>
      <p:sp>
        <p:nvSpPr>
          <p:cNvPr id="335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58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5881" name="Rectangle 11"/>
          <p:cNvSpPr>
            <a:spLocks noChangeArrowheads="1"/>
          </p:cNvSpPr>
          <p:nvPr/>
        </p:nvSpPr>
        <p:spPr bwMode="auto">
          <a:xfrm>
            <a:off x="3070225" y="0"/>
            <a:ext cx="3101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(59) To Cure Stomach Ache:</a:t>
            </a: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رَفِيقَ مَن لا رَفِيقَ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مُغِيثَ مَن لا مُغِيثَ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he who has no friend,</a:t>
            </a:r>
          </a:p>
          <a:p>
            <a:pPr marL="342900" indent="-342900" eaLnBrk="1" hangingPunct="1">
              <a:defRPr/>
            </a:pPr>
            <a:r>
              <a:rPr lang="en-US" b="1" kern="1200" dirty="0">
                <a:ea typeface="MS Mincho" pitchFamily="49" charset="-128"/>
              </a:rPr>
              <a:t>O Helper of he who has no help,</a:t>
            </a:r>
          </a:p>
        </p:txBody>
      </p:sp>
      <p:sp>
        <p:nvSpPr>
          <p:cNvPr id="3369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rafiqa mal-la rafiqa lah ya mughitha mal-la mughitha lah</a:t>
            </a:r>
            <a:endParaRPr lang="fi-FI" sz="2800" b="1" i="1">
              <a:solidFill>
                <a:srgbClr val="000066"/>
              </a:solidFill>
              <a:ea typeface="MS Mincho" pitchFamily="49" charset="-128"/>
            </a:endParaRPr>
          </a:p>
        </p:txBody>
      </p:sp>
      <p:sp>
        <p:nvSpPr>
          <p:cNvPr id="336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ہمراہی جس کا کوئی ہمراہی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فریاد رس جسکا کوئی فریاد رس نہیں</a:t>
            </a:r>
            <a:endParaRPr lang="en-US" sz="4000" b="1">
              <a:solidFill>
                <a:srgbClr val="000066"/>
              </a:solidFill>
              <a:latin typeface="Alvi Nastaleeq" pitchFamily="2" charset="-78"/>
              <a:cs typeface="Alvi Nastaleeq" pitchFamily="2" charset="-78"/>
            </a:endParaRPr>
          </a:p>
        </p:txBody>
      </p:sp>
      <p:sp>
        <p:nvSpPr>
          <p:cNvPr id="336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तरफ़दार उसके जसका कोई तरफ़दार नहीं ऐ राहनुमा उसके जसका कोई राहनुमा नहीं </a:t>
            </a:r>
            <a:endParaRPr lang="en-US" sz="2400" b="1">
              <a:solidFill>
                <a:srgbClr val="000066"/>
              </a:solidFill>
            </a:endParaRPr>
          </a:p>
        </p:txBody>
      </p:sp>
      <p:sp>
        <p:nvSpPr>
          <p:cNvPr id="336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69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6905" name="Rectangle 11"/>
          <p:cNvSpPr>
            <a:spLocks noChangeArrowheads="1"/>
          </p:cNvSpPr>
          <p:nvPr/>
        </p:nvSpPr>
        <p:spPr bwMode="auto">
          <a:xfrm>
            <a:off x="3070225" y="0"/>
            <a:ext cx="3101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(59) To Cure Stomach Ache:</a:t>
            </a: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دَلِيلَ مَن لا دَلِيلَ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أَنِيسَ مَن لا أَنِيسَ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Guide of he who has no guide,</a:t>
            </a:r>
          </a:p>
          <a:p>
            <a:pPr marL="342900" indent="-342900" eaLnBrk="1" hangingPunct="1">
              <a:defRPr/>
            </a:pPr>
            <a:r>
              <a:rPr lang="en-US" b="1" kern="1200" dirty="0">
                <a:ea typeface="MS Mincho" pitchFamily="49" charset="-128"/>
              </a:rPr>
              <a:t>O Associate of the forlorn,</a:t>
            </a:r>
          </a:p>
        </p:txBody>
      </p:sp>
      <p:sp>
        <p:nvSpPr>
          <p:cNvPr id="337924"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dalila mal-la dalila lah </a:t>
            </a:r>
            <a:r>
              <a:rPr lang="es-ES" sz="2800" b="1" i="1">
                <a:solidFill>
                  <a:srgbClr val="000066"/>
                </a:solidFill>
                <a:ea typeface="MS Mincho" pitchFamily="49" charset="-128"/>
              </a:rPr>
              <a:t>ya anisa mal-la anisa lah</a:t>
            </a:r>
            <a:endParaRPr lang="fi-FI" sz="2800" b="1" i="1">
              <a:solidFill>
                <a:srgbClr val="000066"/>
              </a:solidFill>
              <a:ea typeface="MS Mincho" pitchFamily="49" charset="-128"/>
            </a:endParaRPr>
          </a:p>
        </p:txBody>
      </p:sp>
      <p:sp>
        <p:nvSpPr>
          <p:cNvPr id="337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اسکے رہنما جسکا کوئی رہنمانہیں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ہمدم جس کا  کوئی ہمدم نہیں</a:t>
            </a:r>
            <a:endParaRPr lang="en-US" sz="4000" b="1">
              <a:solidFill>
                <a:srgbClr val="000066"/>
              </a:solidFill>
              <a:latin typeface="Alvi Nastaleeq" pitchFamily="2" charset="-78"/>
              <a:cs typeface="Alvi Nastaleeq" pitchFamily="2" charset="-78"/>
            </a:endParaRPr>
          </a:p>
        </p:txBody>
      </p:sp>
      <p:sp>
        <p:nvSpPr>
          <p:cNvPr id="337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साथी उसके जसका कोई साथी नहीं।</a:t>
            </a:r>
            <a:endParaRPr lang="en-US" sz="2400" b="1">
              <a:solidFill>
                <a:srgbClr val="000066"/>
              </a:solidFill>
            </a:endParaRPr>
          </a:p>
        </p:txBody>
      </p:sp>
      <p:sp>
        <p:nvSpPr>
          <p:cNvPr id="337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79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7929" name="Rectangle 11"/>
          <p:cNvSpPr>
            <a:spLocks noChangeArrowheads="1"/>
          </p:cNvSpPr>
          <p:nvPr/>
        </p:nvSpPr>
        <p:spPr bwMode="auto">
          <a:xfrm>
            <a:off x="3070225" y="0"/>
            <a:ext cx="3101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(59) To Cure Stomach Ache: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58825"/>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ذَلَّ كُلُّ شَيْء لِّعِزَّتِهِ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خَضَعَ كُلُّ شَيْء لِّهَيْبَتِهِ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before Whose might overshadows everything, O He before Whose awesomeness everything is humbled,</a:t>
            </a:r>
          </a:p>
        </p:txBody>
      </p:sp>
      <p:sp>
        <p:nvSpPr>
          <p:cNvPr id="348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dhal-la kul-lu shayil-li-i`iz-zatih </a:t>
            </a:r>
            <a:r>
              <a:rPr lang="es-ES" sz="2800" b="1" i="1">
                <a:solidFill>
                  <a:srgbClr val="000066"/>
                </a:solidFill>
                <a:ea typeface="MS Mincho" pitchFamily="49" charset="-128"/>
              </a:rPr>
              <a:t>ya man khada`a kul-lu shayil-li-haybatih</a:t>
            </a:r>
            <a:endParaRPr lang="fi-FI" sz="2800" b="1" i="1">
              <a:solidFill>
                <a:srgbClr val="000066"/>
              </a:solidFill>
              <a:ea typeface="MS Mincho" pitchFamily="49" charset="-128"/>
            </a:endParaRPr>
          </a:p>
        </p:txBody>
      </p:sp>
      <p:sp>
        <p:nvSpPr>
          <p:cNvPr id="3482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بڑائی کے سامنے ہر چیز پست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جسکے خوف سے ہر چیز دبی ہوئی ہے</a:t>
            </a:r>
            <a:endParaRPr lang="en-US" sz="4000" b="1">
              <a:solidFill>
                <a:srgbClr val="000066"/>
              </a:solidFill>
              <a:latin typeface="Alvi Nastaleeq" pitchFamily="2" charset="-78"/>
              <a:cs typeface="Alvi Nastaleeq" pitchFamily="2" charset="-78"/>
            </a:endParaRPr>
          </a:p>
        </p:txBody>
      </p:sp>
      <p:sp>
        <p:nvSpPr>
          <p:cNvPr id="34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बुज़ुर्गी के नज़दीक हर चीज़ ज़लील है ऐ वह ख़ुदा जसकी हैबत से हर चीज़ आजिज़ी करती है </a:t>
            </a:r>
            <a:endParaRPr lang="en-US" sz="2400" b="1">
              <a:solidFill>
                <a:srgbClr val="000066"/>
              </a:solidFill>
            </a:endParaRPr>
          </a:p>
        </p:txBody>
      </p:sp>
      <p:sp>
        <p:nvSpPr>
          <p:cNvPr id="34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8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825" name="Rectangle 11"/>
          <p:cNvSpPr>
            <a:spLocks noChangeArrowheads="1"/>
          </p:cNvSpPr>
          <p:nvPr/>
        </p:nvSpPr>
        <p:spPr bwMode="auto">
          <a:xfrm>
            <a:off x="2773363" y="0"/>
            <a:ext cx="4429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 For Blessings &amp; Promotion in Ranks :</a:t>
            </a: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رَاحِمَ مَن لا رَاحِمَ 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صَاحِبَ مَن لا صَاحِبَ 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Merciful One towards he on whom no one has </a:t>
            </a:r>
            <a:r>
              <a:rPr lang="en-US" b="1" kern="1200" dirty="0" smtClean="0">
                <a:ea typeface="MS Mincho" pitchFamily="49" charset="-128"/>
              </a:rPr>
              <a:t>mercy, O </a:t>
            </a:r>
            <a:r>
              <a:rPr lang="en-US" b="1" kern="1200" dirty="0">
                <a:ea typeface="MS Mincho" pitchFamily="49" charset="-128"/>
              </a:rPr>
              <a:t>Companion of he who has no companion.</a:t>
            </a:r>
          </a:p>
        </p:txBody>
      </p:sp>
      <p:sp>
        <p:nvSpPr>
          <p:cNvPr id="3389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rahima mal-la rahima lah ya sahiba mal-la sahiba lah</a:t>
            </a:r>
            <a:endParaRPr lang="fi-FI" sz="2800" b="1" i="1">
              <a:solidFill>
                <a:srgbClr val="000066"/>
              </a:solidFill>
              <a:ea typeface="MS Mincho" pitchFamily="49" charset="-128"/>
            </a:endParaRPr>
          </a:p>
        </p:txBody>
      </p:sp>
      <p:sp>
        <p:nvSpPr>
          <p:cNvPr id="33894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اس پر رحم کرنے والے جس پر رحم کرنے والا کوئی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اسکے ساتھی جسکاکوئی ساتھی نہیں۔</a:t>
            </a:r>
            <a:endParaRPr lang="en-US" sz="4000" b="1">
              <a:solidFill>
                <a:srgbClr val="000066"/>
              </a:solidFill>
              <a:latin typeface="Alvi Nastaleeq" pitchFamily="2" charset="-78"/>
              <a:cs typeface="Alvi Nastaleeq" pitchFamily="2" charset="-78"/>
            </a:endParaRPr>
          </a:p>
        </p:txBody>
      </p:sp>
      <p:sp>
        <p:nvSpPr>
          <p:cNvPr id="338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रहम करने वाले उसके जस पर कोई रहम नहीं करता </a:t>
            </a:r>
            <a:r>
              <a:rPr lang="en-US" sz="2400" b="1">
                <a:solidFill>
                  <a:srgbClr val="000066"/>
                </a:solidFill>
              </a:rPr>
              <a:t> </a:t>
            </a:r>
            <a:r>
              <a:rPr lang="hi-IN" sz="2400" b="1">
                <a:solidFill>
                  <a:srgbClr val="000066"/>
                </a:solidFill>
              </a:rPr>
              <a:t>ऐ हमदर्द उसके जसका कोई हमदर्द नहीं।</a:t>
            </a:r>
            <a:endParaRPr lang="en-US" sz="2400" b="1">
              <a:solidFill>
                <a:srgbClr val="000066"/>
              </a:solidFill>
            </a:endParaRPr>
          </a:p>
        </p:txBody>
      </p:sp>
      <p:sp>
        <p:nvSpPr>
          <p:cNvPr id="338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89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38953" name="Rectangle 11"/>
          <p:cNvSpPr>
            <a:spLocks noChangeArrowheads="1"/>
          </p:cNvSpPr>
          <p:nvPr/>
        </p:nvSpPr>
        <p:spPr bwMode="auto">
          <a:xfrm>
            <a:off x="3070225" y="0"/>
            <a:ext cx="3101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(59) To Cure Stomach Ache:</a:t>
            </a: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399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399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39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en-US" sz="2400" b="1">
                <a:solidFill>
                  <a:srgbClr val="000066"/>
                </a:solidFill>
              </a:rPr>
              <a:t>H</a:t>
            </a:r>
          </a:p>
        </p:txBody>
      </p:sp>
      <p:sp>
        <p:nvSpPr>
          <p:cNvPr id="339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399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كَافِي مَنِ اسْتَكْفَاهُ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هَادِي مَنِ اسْتَهْدَاهُ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Sufficer</a:t>
            </a:r>
            <a:r>
              <a:rPr lang="en-US" b="1" kern="1200" dirty="0">
                <a:ea typeface="MS Mincho" pitchFamily="49" charset="-128"/>
              </a:rPr>
              <a:t> for those who seek sufficiency,</a:t>
            </a:r>
          </a:p>
          <a:p>
            <a:pPr marL="342900" indent="-342900" eaLnBrk="1" hangingPunct="1">
              <a:defRPr/>
            </a:pPr>
            <a:r>
              <a:rPr lang="en-US" b="1" kern="1200" dirty="0">
                <a:ea typeface="MS Mincho" pitchFamily="49" charset="-128"/>
              </a:rPr>
              <a:t>O Guide for those who seek guidance,</a:t>
            </a:r>
          </a:p>
        </p:txBody>
      </p:sp>
      <p:sp>
        <p:nvSpPr>
          <p:cNvPr id="340996"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kafiya manis-tak-fah ya hadiya manis-tah-dah</a:t>
            </a:r>
          </a:p>
        </p:txBody>
      </p:sp>
      <p:sp>
        <p:nvSpPr>
          <p:cNvPr id="340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طالبِ کفایت کی کفایت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ہدایت طلب کی ہدایت کرنے والے</a:t>
            </a:r>
            <a:endParaRPr lang="en-US" sz="4000" b="1">
              <a:solidFill>
                <a:srgbClr val="000066"/>
              </a:solidFill>
              <a:latin typeface="Alvi Nastaleeq" pitchFamily="2" charset="-78"/>
              <a:cs typeface="Alvi Nastaleeq" pitchFamily="2" charset="-78"/>
            </a:endParaRPr>
          </a:p>
        </p:txBody>
      </p:sp>
      <p:sp>
        <p:nvSpPr>
          <p:cNvPr id="340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किफ़यात करने वाले किफ़ायत तलब करने वालों के ऐ हिदायत करने वाले हिदायत तलब करने वालों के </a:t>
            </a:r>
            <a:endParaRPr lang="en-US" sz="2400" b="1" dirty="0">
              <a:solidFill>
                <a:srgbClr val="000066"/>
              </a:solidFill>
            </a:endParaRPr>
          </a:p>
        </p:txBody>
      </p:sp>
      <p:sp>
        <p:nvSpPr>
          <p:cNvPr id="340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10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1001" name="Rectangle 11"/>
          <p:cNvSpPr>
            <a:spLocks noChangeArrowheads="1"/>
          </p:cNvSpPr>
          <p:nvPr/>
        </p:nvSpPr>
        <p:spPr bwMode="auto">
          <a:xfrm>
            <a:off x="2574925" y="0"/>
            <a:ext cx="413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dirty="0">
                <a:solidFill>
                  <a:srgbClr val="FFFF00"/>
                </a:solidFill>
              </a:rPr>
              <a:t>(60) For Success in Important Affairs :</a:t>
            </a: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كَاِلئَ مَنِ </a:t>
            </a:r>
            <a:r>
              <a:rPr lang="ar-SA" sz="8800" kern="1200" dirty="0" err="1">
                <a:latin typeface="Attari_Quran" pitchFamily="2" charset="-78"/>
                <a:ea typeface="+mn-ea"/>
                <a:cs typeface="Attari_Quran" pitchFamily="2" charset="-78"/>
              </a:rPr>
              <a:t>اسْتَكْلاَهُ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رَاعِي مَنِ اسْتَرْعَاهُ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for those who seek </a:t>
            </a:r>
            <a:r>
              <a:rPr lang="en-US" b="1" kern="1200" dirty="0" smtClean="0">
                <a:ea typeface="MS Mincho" pitchFamily="49" charset="-128"/>
              </a:rPr>
              <a:t>protection, O </a:t>
            </a:r>
            <a:r>
              <a:rPr lang="en-US" b="1" kern="1200" dirty="0">
                <a:ea typeface="MS Mincho" pitchFamily="49" charset="-128"/>
              </a:rPr>
              <a:t>Granter for concession to those who seek concession,</a:t>
            </a:r>
          </a:p>
        </p:txBody>
      </p:sp>
      <p:sp>
        <p:nvSpPr>
          <p:cNvPr id="342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kalia manis-tak-lah ya rae'ea manis-tar-a'ah</a:t>
            </a:r>
          </a:p>
        </p:txBody>
      </p:sp>
      <p:sp>
        <p:nvSpPr>
          <p:cNvPr id="34202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نگہبانی چاہنے والے کے نگہبان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حفاظت چاہنے والے کی حفاظت کرنے والے</a:t>
            </a:r>
            <a:endParaRPr lang="en-US" sz="4000" b="1">
              <a:solidFill>
                <a:srgbClr val="000066"/>
              </a:solidFill>
              <a:latin typeface="Alvi Nastaleeq" pitchFamily="2" charset="-78"/>
              <a:cs typeface="Alvi Nastaleeq" pitchFamily="2" charset="-78"/>
            </a:endParaRPr>
          </a:p>
        </p:txBody>
      </p:sp>
      <p:sp>
        <p:nvSpPr>
          <p:cNvPr id="342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हिफ़ाज़त देने वाले हिफ़ाज़त तलब करने वआलों के ऐ रिआयत करने वाले रिआयत तलब करने वालों के </a:t>
            </a:r>
            <a:endParaRPr lang="en-US" sz="2400" b="1" dirty="0">
              <a:solidFill>
                <a:srgbClr val="000066"/>
              </a:solidFill>
            </a:endParaRPr>
          </a:p>
        </p:txBody>
      </p:sp>
      <p:sp>
        <p:nvSpPr>
          <p:cNvPr id="342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20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2025" name="Rectangle 11"/>
          <p:cNvSpPr>
            <a:spLocks noChangeArrowheads="1"/>
          </p:cNvSpPr>
          <p:nvPr/>
        </p:nvSpPr>
        <p:spPr bwMode="auto">
          <a:xfrm>
            <a:off x="2574925" y="0"/>
            <a:ext cx="413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(60) For Success in Important Affairs :</a:t>
            </a: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شَافِي مَنِ اسْتَشْفَاهُ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قَاضِي مَنِ اسْتَقْضَاهُ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Healer for those who seek cure,</a:t>
            </a:r>
          </a:p>
          <a:p>
            <a:pPr marL="342900" indent="-342900" eaLnBrk="1" hangingPunct="1">
              <a:defRPr/>
            </a:pPr>
            <a:r>
              <a:rPr lang="en-US" b="1" kern="1200" dirty="0">
                <a:ea typeface="MS Mincho" pitchFamily="49" charset="-128"/>
              </a:rPr>
              <a:t>O Just One for those who seek justice,</a:t>
            </a:r>
          </a:p>
        </p:txBody>
      </p:sp>
      <p:sp>
        <p:nvSpPr>
          <p:cNvPr id="3430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shafiya manis-tash-fah ya qadiya manis-taq-dah</a:t>
            </a:r>
          </a:p>
        </p:txBody>
      </p:sp>
      <p:sp>
        <p:nvSpPr>
          <p:cNvPr id="343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شفا مانگنے والے کو شفادینے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فیصلہ چاہنے والے کا فیصلہ کرنے والے ۔</a:t>
            </a:r>
            <a:endParaRPr lang="en-US" sz="4000" b="1">
              <a:solidFill>
                <a:srgbClr val="000066"/>
              </a:solidFill>
              <a:latin typeface="Alvi Nastaleeq" pitchFamily="2" charset="-78"/>
              <a:cs typeface="Alvi Nastaleeq" pitchFamily="2" charset="-78"/>
            </a:endParaRPr>
          </a:p>
        </p:txBody>
      </p:sp>
      <p:sp>
        <p:nvSpPr>
          <p:cNvPr id="343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शिफ़ा देने वाले शिफ़ा तलब करने वालों के ऐ हुकम करने वाले उसकगे जो हुकम तलब करे </a:t>
            </a:r>
            <a:endParaRPr lang="en-US" sz="2400" b="1" dirty="0">
              <a:solidFill>
                <a:srgbClr val="000066"/>
              </a:solidFill>
            </a:endParaRPr>
          </a:p>
        </p:txBody>
      </p:sp>
      <p:sp>
        <p:nvSpPr>
          <p:cNvPr id="343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30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3049" name="Rectangle 11"/>
          <p:cNvSpPr>
            <a:spLocks noChangeArrowheads="1"/>
          </p:cNvSpPr>
          <p:nvPr/>
        </p:nvSpPr>
        <p:spPr bwMode="auto">
          <a:xfrm>
            <a:off x="2574925" y="0"/>
            <a:ext cx="413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(60) For Success in Important Affairs :</a:t>
            </a: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مُغْنِي مَنِ اسْتَغْنَاهُ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مُوفِي مَنِ اسْتَوْفَاهُ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Bestower</a:t>
            </a:r>
            <a:r>
              <a:rPr lang="en-US" b="1" kern="1200" dirty="0">
                <a:ea typeface="MS Mincho" pitchFamily="49" charset="-128"/>
              </a:rPr>
              <a:t> of wealth for those who seek </a:t>
            </a:r>
            <a:r>
              <a:rPr lang="en-US" b="1" kern="1200" dirty="0" smtClean="0">
                <a:ea typeface="MS Mincho" pitchFamily="49" charset="-128"/>
              </a:rPr>
              <a:t>wealth, O </a:t>
            </a:r>
            <a:r>
              <a:rPr lang="en-US" b="1" kern="1200" dirty="0">
                <a:ea typeface="MS Mincho" pitchFamily="49" charset="-128"/>
              </a:rPr>
              <a:t>Fulfiller of promises for those who seek fulfillment,</a:t>
            </a:r>
          </a:p>
        </p:txBody>
      </p:sp>
      <p:sp>
        <p:nvSpPr>
          <p:cNvPr id="3440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mugh-niya manis-tagh-nah ya mufiya manis-taw-fah</a:t>
            </a:r>
          </a:p>
        </p:txBody>
      </p:sp>
      <p:sp>
        <p:nvSpPr>
          <p:cNvPr id="34406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ثروت خواہ کو ثروت دینے والے ۔ اے وفا طلب سے وفا کرنے والے ۔ </a:t>
            </a:r>
            <a:endParaRPr lang="en-US" sz="4000" b="1">
              <a:solidFill>
                <a:srgbClr val="000066"/>
              </a:solidFill>
              <a:latin typeface="Alvi Nastaleeq" pitchFamily="2" charset="-78"/>
              <a:cs typeface="Alvi Nastaleeq" pitchFamily="2" charset="-78"/>
            </a:endParaRPr>
          </a:p>
        </p:txBody>
      </p:sp>
      <p:sp>
        <p:nvSpPr>
          <p:cNvPr id="344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तवंगरी देने वाले तवंगरी चाहने वालों के ऐ तमाम करने वाले तमामी तलब करने वालों के </a:t>
            </a:r>
            <a:endParaRPr lang="en-US" sz="2400" b="1" dirty="0">
              <a:solidFill>
                <a:srgbClr val="000066"/>
              </a:solidFill>
            </a:endParaRPr>
          </a:p>
        </p:txBody>
      </p:sp>
      <p:sp>
        <p:nvSpPr>
          <p:cNvPr id="344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40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4073" name="Rectangle 11"/>
          <p:cNvSpPr>
            <a:spLocks noChangeArrowheads="1"/>
          </p:cNvSpPr>
          <p:nvPr/>
        </p:nvSpPr>
        <p:spPr bwMode="auto">
          <a:xfrm>
            <a:off x="2574925" y="0"/>
            <a:ext cx="413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(60) For Success in Important Affairs :</a:t>
            </a: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مُقَوِّي مَنِ اسْتَقْوَاهُ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وَلِيَّ مَنِ اسْتَوْلاهُ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Granter of strength for those who seek </a:t>
            </a:r>
            <a:r>
              <a:rPr lang="en-US" b="1" kern="1200" dirty="0" smtClean="0">
                <a:ea typeface="MS Mincho" pitchFamily="49" charset="-128"/>
              </a:rPr>
              <a:t>strength, O </a:t>
            </a:r>
            <a:r>
              <a:rPr lang="en-US" b="1" kern="1200" dirty="0">
                <a:ea typeface="MS Mincho" pitchFamily="49" charset="-128"/>
              </a:rPr>
              <a:t>Aider of those who seek aid.</a:t>
            </a:r>
          </a:p>
        </p:txBody>
      </p:sp>
      <p:sp>
        <p:nvSpPr>
          <p:cNvPr id="3450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muqaw-wiya manis-taq-wah ya wali-ya manis-taw-lah</a:t>
            </a:r>
          </a:p>
        </p:txBody>
      </p:sp>
      <p:sp>
        <p:nvSpPr>
          <p:cNvPr id="345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قوت کے طالب کو قوت عطا کرنے والے ۔ اے طالب سرپرستی کی سرپرستی کرنے والے۔</a:t>
            </a:r>
            <a:endParaRPr lang="en-US" sz="4000" b="1">
              <a:solidFill>
                <a:srgbClr val="000066"/>
              </a:solidFill>
              <a:latin typeface="Alvi Nastaleeq" pitchFamily="2" charset="-78"/>
              <a:cs typeface="Alvi Nastaleeq" pitchFamily="2" charset="-78"/>
            </a:endParaRPr>
          </a:p>
        </p:txBody>
      </p:sp>
      <p:sp>
        <p:nvSpPr>
          <p:cNvPr id="345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क़ूवत देने वाले क़ूवत चाहने वालो के ऐ मददगार मदद चाहने वालों।</a:t>
            </a:r>
            <a:endParaRPr lang="en-US" sz="2400" b="1" dirty="0">
              <a:solidFill>
                <a:srgbClr val="000066"/>
              </a:solidFill>
            </a:endParaRPr>
          </a:p>
        </p:txBody>
      </p:sp>
      <p:sp>
        <p:nvSpPr>
          <p:cNvPr id="345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50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5097" name="Rectangle 11"/>
          <p:cNvSpPr>
            <a:spLocks noChangeArrowheads="1"/>
          </p:cNvSpPr>
          <p:nvPr/>
        </p:nvSpPr>
        <p:spPr bwMode="auto">
          <a:xfrm>
            <a:off x="2574925" y="0"/>
            <a:ext cx="41306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(60) For Success in Important Affairs :</a:t>
            </a: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461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461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46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46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61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خَاِلقُ يَا رَازِقُ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 verily I entreat You in Your name:</a:t>
            </a:r>
          </a:p>
          <a:p>
            <a:pPr marL="342900" indent="-342900" eaLnBrk="1" hangingPunct="1">
              <a:defRPr/>
            </a:pPr>
            <a:r>
              <a:rPr lang="en-US" b="1" kern="1200" dirty="0">
                <a:ea typeface="MS Mincho" pitchFamily="49" charset="-128"/>
              </a:rPr>
              <a:t>O Creator, O Provider of sustenance,</a:t>
            </a:r>
          </a:p>
        </p:txBody>
      </p:sp>
      <p:sp>
        <p:nvSpPr>
          <p:cNvPr id="3471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khaliqu ya raziq</a:t>
            </a:r>
          </a:p>
        </p:txBody>
      </p:sp>
      <p:sp>
        <p:nvSpPr>
          <p:cNvPr id="347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ہی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خلق کرنے والے ، اے رزق دینے والے</a:t>
            </a:r>
            <a:endParaRPr lang="en-US" sz="4000" b="1">
              <a:solidFill>
                <a:srgbClr val="000066"/>
              </a:solidFill>
              <a:latin typeface="Alvi Nastaleeq" pitchFamily="2" charset="-78"/>
              <a:cs typeface="Alvi Nastaleeq" pitchFamily="2" charset="-78"/>
            </a:endParaRPr>
          </a:p>
        </p:txBody>
      </p:sp>
      <p:sp>
        <p:nvSpPr>
          <p:cNvPr id="347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ख़ुदावंदा ब तह़क़ीक़ कि मैं सवाल करता हूं तेरे नाम के साथ ऐ पैदा करने वआले ऐ रोज़ी देने वाले </a:t>
            </a:r>
            <a:endParaRPr lang="en-US" sz="2400" b="1" dirty="0">
              <a:solidFill>
                <a:srgbClr val="000066"/>
              </a:solidFill>
            </a:endParaRPr>
          </a:p>
        </p:txBody>
      </p:sp>
      <p:sp>
        <p:nvSpPr>
          <p:cNvPr id="347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71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7145" name="Rectangle 11"/>
          <p:cNvSpPr>
            <a:spLocks noChangeArrowheads="1"/>
          </p:cNvSpPr>
          <p:nvPr/>
        </p:nvSpPr>
        <p:spPr bwMode="auto">
          <a:xfrm>
            <a:off x="2971800" y="0"/>
            <a:ext cx="33004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(61) For Satisfaction of Heart :</a:t>
            </a: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نَاطِقُ يَا صَادِقُ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فَاِلقُ يَا فَارِقُ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of speech, O Truthful,</a:t>
            </a:r>
          </a:p>
          <a:p>
            <a:pPr marL="342900" indent="-342900" eaLnBrk="1" hangingPunct="1">
              <a:defRPr/>
            </a:pPr>
            <a:r>
              <a:rPr lang="en-US" b="1" kern="1200" dirty="0">
                <a:ea typeface="MS Mincho" pitchFamily="49" charset="-128"/>
              </a:rPr>
              <a:t>O Splitter, O Separator,</a:t>
            </a:r>
          </a:p>
        </p:txBody>
      </p:sp>
      <p:sp>
        <p:nvSpPr>
          <p:cNvPr id="348164"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natiqu ya sadiq ya faliqu ya fariq</a:t>
            </a:r>
          </a:p>
        </p:txBody>
      </p:sp>
      <p:sp>
        <p:nvSpPr>
          <p:cNvPr id="348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بولنے والے ، اے صدق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شگافتہ کرنے والے ، اے جداکرنے والے</a:t>
            </a:r>
            <a:endParaRPr lang="en-US" sz="4000" b="1">
              <a:solidFill>
                <a:srgbClr val="000066"/>
              </a:solidFill>
              <a:latin typeface="Alvi Nastaleeq" pitchFamily="2" charset="-78"/>
              <a:cs typeface="Alvi Nastaleeq" pitchFamily="2" charset="-78"/>
            </a:endParaRPr>
          </a:p>
        </p:txBody>
      </p:sp>
      <p:sp>
        <p:nvSpPr>
          <p:cNvPr id="348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गोया ऐ रास्त गो ऐ शग़ाफ़ देने वाले ऐ जुदा करने वाले </a:t>
            </a:r>
            <a:endParaRPr lang="en-US" sz="2400" b="1" dirty="0">
              <a:solidFill>
                <a:srgbClr val="000066"/>
              </a:solidFill>
            </a:endParaRPr>
          </a:p>
        </p:txBody>
      </p:sp>
      <p:sp>
        <p:nvSpPr>
          <p:cNvPr id="348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81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8169" name="Rectangle 11"/>
          <p:cNvSpPr>
            <a:spLocks noChangeArrowheads="1"/>
          </p:cNvSpPr>
          <p:nvPr/>
        </p:nvSpPr>
        <p:spPr bwMode="auto">
          <a:xfrm>
            <a:off x="2971800" y="0"/>
            <a:ext cx="33004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(61) For Satisfaction of Heart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58825"/>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انْقَادَ كُلُّ شَيْء مِّنْ خَشْيَتِهِ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 </a:t>
            </a:r>
            <a:br>
              <a:rPr lang="ar-SA" sz="8800" kern="1200" dirty="0">
                <a:latin typeface="Attari_Quran" pitchFamily="2" charset="-78"/>
                <a:ea typeface="+mn-ea"/>
                <a:cs typeface="Attari_Quran" pitchFamily="2" charset="-78"/>
              </a:rPr>
            </a:br>
            <a:r>
              <a:rPr lang="ar-SA" sz="8800" kern="1200" dirty="0">
                <a:latin typeface="Attari_Quran" pitchFamily="2" charset="-78"/>
                <a:ea typeface="+mn-ea"/>
                <a:cs typeface="Attari_Quran" pitchFamily="2" charset="-78"/>
              </a:rPr>
              <a:t>يَا مَن تَشَقَّقَتِ الْجِبَالُ مِن مَّخَافَتِهِ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before Whose fearsomeness everything yields, O He before Whose terribleness mountains shake,</a:t>
            </a:r>
          </a:p>
        </p:txBody>
      </p:sp>
      <p:sp>
        <p:nvSpPr>
          <p:cNvPr id="358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manin-qada kul-lu shayim-min khash-yatih ya man tashaq-qaqatil-jibalu mim-makhafatih</a:t>
            </a:r>
          </a:p>
        </p:txBody>
      </p:sp>
      <p:sp>
        <p:nvSpPr>
          <p:cNvPr id="3584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ڈر سے ہر چیز فرمانبردار بنی ہوئی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کے خوف سے پہاڑ پھٹ جاتے ہیں</a:t>
            </a:r>
            <a:endParaRPr lang="en-US" sz="4000" b="1">
              <a:solidFill>
                <a:srgbClr val="000066"/>
              </a:solidFill>
              <a:latin typeface="Alvi Nastaleeq" pitchFamily="2" charset="-78"/>
              <a:cs typeface="Alvi Nastaleeq" pitchFamily="2" charset="-78"/>
            </a:endParaRPr>
          </a:p>
        </p:txBody>
      </p:sp>
      <p:sp>
        <p:nvSpPr>
          <p:cNvPr id="35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कि जसके ख़ौफ से हर चीज़ ताबेदार है ऐ वह ख़ुदा कि फट जाते हैं पहाडज़ जसके ख़ौफ से </a:t>
            </a:r>
            <a:endParaRPr lang="en-US" sz="2400" b="1">
              <a:solidFill>
                <a:srgbClr val="000066"/>
              </a:solidFill>
            </a:endParaRPr>
          </a:p>
        </p:txBody>
      </p:sp>
      <p:sp>
        <p:nvSpPr>
          <p:cNvPr id="35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8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849" name="Rectangle 11"/>
          <p:cNvSpPr>
            <a:spLocks noChangeArrowheads="1"/>
          </p:cNvSpPr>
          <p:nvPr/>
        </p:nvSpPr>
        <p:spPr bwMode="auto">
          <a:xfrm>
            <a:off x="2773363" y="0"/>
            <a:ext cx="4429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 For Blessings &amp; Promotion in Ranks :</a:t>
            </a: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فَاتِقُ يَا رَاتِقُ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سَابِقُ يَا سَامِقُ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Breaker, O Combiner,</a:t>
            </a:r>
          </a:p>
          <a:p>
            <a:pPr marL="342900" indent="-342900" eaLnBrk="1" hangingPunct="1">
              <a:defRPr/>
            </a:pPr>
            <a:r>
              <a:rPr lang="en-US" b="1" kern="1200" dirty="0">
                <a:ea typeface="MS Mincho" pitchFamily="49" charset="-128"/>
              </a:rPr>
              <a:t>O Foremost, O Most High.</a:t>
            </a:r>
          </a:p>
        </p:txBody>
      </p:sp>
      <p:sp>
        <p:nvSpPr>
          <p:cNvPr id="3491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fatiqu ya ratiq ya sabiqu ya samiq</a:t>
            </a:r>
          </a:p>
        </p:txBody>
      </p:sp>
      <p:sp>
        <p:nvSpPr>
          <p:cNvPr id="349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توڑنے والے ، اے جوڑنے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سب سے پہلے ، اے بلندی والے ۔</a:t>
            </a:r>
            <a:endParaRPr lang="en-US" sz="4000" b="1">
              <a:solidFill>
                <a:srgbClr val="000066"/>
              </a:solidFill>
              <a:latin typeface="Alvi Nastaleeq" pitchFamily="2" charset="-78"/>
              <a:cs typeface="Alvi Nastaleeq" pitchFamily="2" charset="-78"/>
            </a:endParaRPr>
          </a:p>
        </p:txBody>
      </p:sp>
      <p:sp>
        <p:nvSpPr>
          <p:cNvPr id="349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जुदा और बहम करने वआले अशअया के ऐ सबसे पहले ऐ बुलन्द  मर्तबा।</a:t>
            </a:r>
            <a:endParaRPr lang="en-US" sz="2400" b="1" dirty="0">
              <a:solidFill>
                <a:srgbClr val="000066"/>
              </a:solidFill>
            </a:endParaRPr>
          </a:p>
        </p:txBody>
      </p:sp>
      <p:sp>
        <p:nvSpPr>
          <p:cNvPr id="349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491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49193" name="Rectangle 11"/>
          <p:cNvSpPr>
            <a:spLocks noChangeArrowheads="1"/>
          </p:cNvSpPr>
          <p:nvPr/>
        </p:nvSpPr>
        <p:spPr bwMode="auto">
          <a:xfrm>
            <a:off x="2971800" y="0"/>
            <a:ext cx="33004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(61) For Satisfaction of Heart :</a:t>
            </a: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502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5021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50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50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02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يُّقَلِّبُ اللَّيْلَ وَالنَّهَارَ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الظُّلُمَاتِ وَالأَنْوَارَ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changes night and day,</a:t>
            </a:r>
          </a:p>
          <a:p>
            <a:pPr marL="342900" indent="-342900" eaLnBrk="1" hangingPunct="1">
              <a:defRPr/>
            </a:pPr>
            <a:r>
              <a:rPr lang="en-US" b="1" kern="1200" dirty="0">
                <a:ea typeface="MS Mincho" pitchFamily="49" charset="-128"/>
              </a:rPr>
              <a:t>O He, Who has created darkness and light,</a:t>
            </a:r>
          </a:p>
        </p:txBody>
      </p:sp>
      <p:sp>
        <p:nvSpPr>
          <p:cNvPr id="3512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may-yuqal-libul-layla wan-nahar ya man ja`alaz-zulumati wal-an-war</a:t>
            </a:r>
          </a:p>
        </p:txBody>
      </p:sp>
      <p:sp>
        <p:nvSpPr>
          <p:cNvPr id="3512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رات اور دن کو پلٹانے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روشنیوں اور تاریکیوں کے پیدا کرنے والے</a:t>
            </a:r>
            <a:endParaRPr lang="en-US" sz="4000" b="1">
              <a:solidFill>
                <a:srgbClr val="000066"/>
              </a:solidFill>
              <a:latin typeface="Alvi Nastaleeq" pitchFamily="2" charset="-78"/>
              <a:cs typeface="Alvi Nastaleeq" pitchFamily="2" charset="-78"/>
            </a:endParaRPr>
          </a:p>
        </p:txBody>
      </p:sp>
      <p:sp>
        <p:nvSpPr>
          <p:cNvPr id="351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पलबटता है रात और दिन को ऐ वह ख़ुदा जिस ने पैदा किया तारीकियों को और रौशनी को </a:t>
            </a:r>
            <a:endParaRPr lang="en-US" sz="2400" b="1" dirty="0">
              <a:solidFill>
                <a:srgbClr val="000066"/>
              </a:solidFill>
            </a:endParaRPr>
          </a:p>
        </p:txBody>
      </p:sp>
      <p:sp>
        <p:nvSpPr>
          <p:cNvPr id="351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12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1241" name="Rectangle 11"/>
          <p:cNvSpPr>
            <a:spLocks noChangeArrowheads="1"/>
          </p:cNvSpPr>
          <p:nvPr/>
        </p:nvSpPr>
        <p:spPr bwMode="auto">
          <a:xfrm>
            <a:off x="2657475" y="0"/>
            <a:ext cx="4048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(62) For Winning Hearts of the Right :</a:t>
            </a: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خَلَقَ الظِّلَّ وَالْحَرُورَ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سَخَّرَ الشَّمْسَ وَالْقَمَرَ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bestowed shade and heat,</a:t>
            </a:r>
          </a:p>
          <a:p>
            <a:pPr marL="342900" indent="-342900" eaLnBrk="1" hangingPunct="1">
              <a:defRPr/>
            </a:pPr>
            <a:r>
              <a:rPr lang="en-US" b="1" kern="1200" dirty="0">
                <a:ea typeface="MS Mincho" pitchFamily="49" charset="-128"/>
              </a:rPr>
              <a:t>O He, Who has brought into subjection the sun and the moon,</a:t>
            </a:r>
          </a:p>
        </p:txBody>
      </p:sp>
      <p:sp>
        <p:nvSpPr>
          <p:cNvPr id="3522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khalaqaz-zilla wal-harur ya man sakh-harash-sham-sa wal-qamar</a:t>
            </a:r>
          </a:p>
        </p:txBody>
      </p:sp>
      <p:sp>
        <p:nvSpPr>
          <p:cNvPr id="35226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سایہ اور دھوپ کو پیدا کیا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سورج اور چاند کو پابند کیا</a:t>
            </a:r>
            <a:endParaRPr lang="en-US" sz="4000" b="1">
              <a:solidFill>
                <a:srgbClr val="000066"/>
              </a:solidFill>
              <a:latin typeface="Alvi Nastaleeq" pitchFamily="2" charset="-78"/>
              <a:cs typeface="Alvi Nastaleeq" pitchFamily="2" charset="-78"/>
            </a:endParaRPr>
          </a:p>
        </p:txBody>
      </p:sp>
      <p:sp>
        <p:nvSpPr>
          <p:cNvPr id="352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पैदा किया साया को और गर्मी आफ़ताब को, ऐ वह ख़ुदा कि जिसके ताबे है सूरज और चांद </a:t>
            </a:r>
            <a:endParaRPr lang="en-US" sz="2400" b="1" dirty="0">
              <a:solidFill>
                <a:srgbClr val="000066"/>
              </a:solidFill>
            </a:endParaRPr>
          </a:p>
        </p:txBody>
      </p:sp>
      <p:sp>
        <p:nvSpPr>
          <p:cNvPr id="352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22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2265" name="Rectangle 11"/>
          <p:cNvSpPr>
            <a:spLocks noChangeArrowheads="1"/>
          </p:cNvSpPr>
          <p:nvPr/>
        </p:nvSpPr>
        <p:spPr bwMode="auto">
          <a:xfrm>
            <a:off x="2657475" y="0"/>
            <a:ext cx="4048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(62) For Winning Hearts of the Right :</a:t>
            </a: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قَدَّرَ الْخَيْرَ وَالشَّرَّ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خَلَقَ الْمَوْتَ وَالْحَيَاةَ</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ordained virtue and vice,</a:t>
            </a:r>
          </a:p>
          <a:p>
            <a:pPr marL="342900" indent="-342900" eaLnBrk="1" hangingPunct="1">
              <a:defRPr/>
            </a:pPr>
            <a:r>
              <a:rPr lang="en-US" b="1" kern="1200" dirty="0">
                <a:ea typeface="MS Mincho" pitchFamily="49" charset="-128"/>
              </a:rPr>
              <a:t>O He, Who has created death and life,</a:t>
            </a:r>
          </a:p>
        </p:txBody>
      </p:sp>
      <p:sp>
        <p:nvSpPr>
          <p:cNvPr id="3532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qad-daral-khayra wash-shar ya man khalaqal-maw-ta wal-hayat</a:t>
            </a:r>
          </a:p>
        </p:txBody>
      </p:sp>
      <p:sp>
        <p:nvSpPr>
          <p:cNvPr id="353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نیکی و بدی کا اندازہ ٹھہرایا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موت اور زندگی کو پیدا کیا</a:t>
            </a:r>
            <a:endParaRPr lang="en-US" sz="4000" b="1">
              <a:solidFill>
                <a:srgbClr val="000066"/>
              </a:solidFill>
              <a:latin typeface="Alvi Nastaleeq" pitchFamily="2" charset="-78"/>
              <a:cs typeface="Alvi Nastaleeq" pitchFamily="2" charset="-78"/>
            </a:endParaRPr>
          </a:p>
        </p:txBody>
      </p:sp>
      <p:sp>
        <p:nvSpPr>
          <p:cNvPr id="353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जसने तक़दीर कया है नेकी और बदी को ऐ वह ख़ुदा जिसने पैदा किया है मौत और ज़िन्दगी को </a:t>
            </a:r>
            <a:endParaRPr lang="en-US" sz="2400" b="1" dirty="0">
              <a:solidFill>
                <a:srgbClr val="000066"/>
              </a:solidFill>
            </a:endParaRPr>
          </a:p>
        </p:txBody>
      </p:sp>
      <p:sp>
        <p:nvSpPr>
          <p:cNvPr id="353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32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3289" name="Rectangle 11"/>
          <p:cNvSpPr>
            <a:spLocks noChangeArrowheads="1"/>
          </p:cNvSpPr>
          <p:nvPr/>
        </p:nvSpPr>
        <p:spPr bwMode="auto">
          <a:xfrm>
            <a:off x="2657475" y="0"/>
            <a:ext cx="4048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(62) For Winning Hearts of the Right :</a:t>
            </a: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الْخَلْقُ وَالأَمْرُ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لَّمْ يَتِّخِذْ صَاحِبَةً وَّلا وَلَداً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49488"/>
            <a:ext cx="8686800" cy="1752600"/>
          </a:xfrm>
          <a:extLst/>
        </p:spPr>
        <p:txBody>
          <a:bodyPr/>
          <a:lstStyle/>
          <a:p>
            <a:pPr marL="342900" indent="-342900" eaLnBrk="1" hangingPunct="1">
              <a:defRPr/>
            </a:pPr>
            <a:r>
              <a:rPr lang="en-US" b="1" kern="1200" dirty="0">
                <a:ea typeface="MS Mincho" pitchFamily="49" charset="-128"/>
              </a:rPr>
              <a:t>O He, Who has made the body and the </a:t>
            </a:r>
            <a:r>
              <a:rPr lang="en-US" b="1" kern="1200" dirty="0" smtClean="0">
                <a:ea typeface="MS Mincho" pitchFamily="49" charset="-128"/>
              </a:rPr>
              <a:t>soul, O </a:t>
            </a:r>
            <a:r>
              <a:rPr lang="en-US" b="1" kern="1200" dirty="0">
                <a:ea typeface="MS Mincho" pitchFamily="49" charset="-128"/>
              </a:rPr>
              <a:t>He, Who has neither taken a wife nor begotten any child,</a:t>
            </a:r>
          </a:p>
        </p:txBody>
      </p:sp>
      <p:sp>
        <p:nvSpPr>
          <p:cNvPr id="3543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mal-lahul-khal-qu wal-am-r </a:t>
            </a:r>
            <a:r>
              <a:rPr lang="es-ES" sz="2800" b="1" i="1">
                <a:solidFill>
                  <a:srgbClr val="000066"/>
                </a:solidFill>
                <a:ea typeface="MS Mincho" pitchFamily="49" charset="-128"/>
              </a:rPr>
              <a:t>ya mal-lam yat-tikhidh sahibataw-wa-la walada</a:t>
            </a:r>
            <a:endParaRPr lang="fi-FI" sz="2800" b="1" i="1">
              <a:solidFill>
                <a:srgbClr val="000066"/>
              </a:solidFill>
              <a:ea typeface="MS Mincho" pitchFamily="49" charset="-128"/>
            </a:endParaRPr>
          </a:p>
        </p:txBody>
      </p:sp>
      <p:sp>
        <p:nvSpPr>
          <p:cNvPr id="35430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ہاتھ میں خلق و امر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نہ کوئی زوجہ اور نہ فرزند ہے</a:t>
            </a:r>
            <a:endParaRPr lang="en-US" sz="4000" b="1">
              <a:solidFill>
                <a:srgbClr val="000066"/>
              </a:solidFill>
              <a:latin typeface="Alvi Nastaleeq" pitchFamily="2" charset="-78"/>
              <a:cs typeface="Alvi Nastaleeq" pitchFamily="2" charset="-78"/>
            </a:endParaRPr>
          </a:p>
        </p:txBody>
      </p:sp>
      <p:sp>
        <p:nvSpPr>
          <p:cNvPr id="354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लिए है आलमे जस्म व आलमे अरवाह ऐ वह ख़ुदा जो नहीं रखता है औरत और फ़रज़न्द </a:t>
            </a:r>
            <a:endParaRPr lang="en-US" sz="2400" b="1" dirty="0">
              <a:solidFill>
                <a:srgbClr val="000066"/>
              </a:solidFill>
            </a:endParaRPr>
          </a:p>
        </p:txBody>
      </p:sp>
      <p:sp>
        <p:nvSpPr>
          <p:cNvPr id="354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43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4313" name="Rectangle 11"/>
          <p:cNvSpPr>
            <a:spLocks noChangeArrowheads="1"/>
          </p:cNvSpPr>
          <p:nvPr/>
        </p:nvSpPr>
        <p:spPr bwMode="auto">
          <a:xfrm>
            <a:off x="2657475" y="0"/>
            <a:ext cx="4048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(62) For Winning Hearts of the Right :</a:t>
            </a: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لَّيْسَ لَهُ شَرِيكٌ فِي الْمُلْكِ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لَّمْ يَكُن لَّهُ وَلِيٌّ مِّنَ الذُّلِّ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no partner in His </a:t>
            </a:r>
            <a:r>
              <a:rPr lang="en-US" b="1" kern="1200" dirty="0" smtClean="0">
                <a:ea typeface="MS Mincho" pitchFamily="49" charset="-128"/>
              </a:rPr>
              <a:t>sovereignty, O </a:t>
            </a:r>
            <a:r>
              <a:rPr lang="en-US" b="1" kern="1200" dirty="0">
                <a:ea typeface="MS Mincho" pitchFamily="49" charset="-128"/>
              </a:rPr>
              <a:t>He, Who has no friend among the disgraced.</a:t>
            </a:r>
          </a:p>
        </p:txBody>
      </p:sp>
      <p:sp>
        <p:nvSpPr>
          <p:cNvPr id="3553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mal-laysa lahu sharikun fil-mul-k ya mal-lam yakul-lahu wali-yum-minadh-dhul-l</a:t>
            </a:r>
            <a:endParaRPr lang="fi-FI" sz="2800" b="1" i="1">
              <a:solidFill>
                <a:srgbClr val="000066"/>
              </a:solidFill>
              <a:ea typeface="MS Mincho" pitchFamily="49" charset="-128"/>
            </a:endParaRPr>
          </a:p>
        </p:txBody>
      </p:sp>
      <p:sp>
        <p:nvSpPr>
          <p:cNvPr id="35533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حکومت میں کوئی شریک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جوعاجز نہیں کہ اسکاکوئی مددگار ہو۔</a:t>
            </a:r>
            <a:endParaRPr lang="en-US" sz="4000" b="1">
              <a:solidFill>
                <a:srgbClr val="000066"/>
              </a:solidFill>
              <a:latin typeface="Alvi Nastaleeq" pitchFamily="2" charset="-78"/>
              <a:cs typeface="Alvi Nastaleeq" pitchFamily="2" charset="-78"/>
            </a:endParaRPr>
          </a:p>
        </p:txBody>
      </p:sp>
      <p:sp>
        <p:nvSpPr>
          <p:cNvPr id="355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नहीं है कोई शरीक उसकी बादशाही में ऐ वह ख़ुदा कि नहीं है वास्ते उसके कोई दोस्त ज़िल्लत से।</a:t>
            </a:r>
            <a:endParaRPr lang="en-US" sz="2400" b="1" dirty="0">
              <a:solidFill>
                <a:srgbClr val="000066"/>
              </a:solidFill>
            </a:endParaRPr>
          </a:p>
        </p:txBody>
      </p:sp>
      <p:sp>
        <p:nvSpPr>
          <p:cNvPr id="355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53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5337" name="Rectangle 11"/>
          <p:cNvSpPr>
            <a:spLocks noChangeArrowheads="1"/>
          </p:cNvSpPr>
          <p:nvPr/>
        </p:nvSpPr>
        <p:spPr bwMode="auto">
          <a:xfrm>
            <a:off x="2657475" y="0"/>
            <a:ext cx="4048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(62) For Winning Hearts of the Right :</a:t>
            </a: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563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5635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56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56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63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يَّعْلَمُ مُرَادَ الْمُرِيدِينَ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يَّعْلَمُ ضَمِيرَ الصَّاِمتِينَ</a:t>
            </a:r>
            <a:r>
              <a:rPr lang="en-US" sz="8800" kern="1200" dirty="0">
                <a:latin typeface="Attari_Quran" pitchFamily="2" charset="-78"/>
                <a:ea typeface="+mn-ea"/>
                <a:cs typeface="Attari_Quran" pitchFamily="2" charset="-78"/>
              </a:rPr>
              <a:t> </a:t>
            </a: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knows the desire of the </a:t>
            </a:r>
            <a:r>
              <a:rPr lang="en-US" b="1" kern="1200" dirty="0" smtClean="0">
                <a:ea typeface="MS Mincho" pitchFamily="49" charset="-128"/>
              </a:rPr>
              <a:t>desirous, O </a:t>
            </a:r>
            <a:r>
              <a:rPr lang="en-US" b="1" kern="1200" dirty="0">
                <a:ea typeface="MS Mincho" pitchFamily="49" charset="-128"/>
              </a:rPr>
              <a:t>He, Who knows the conscience of the silent,</a:t>
            </a:r>
          </a:p>
        </p:txBody>
      </p:sp>
      <p:sp>
        <p:nvSpPr>
          <p:cNvPr id="3573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may-ya`a-lamu muradal-m-ruyidin ya may-ya`a-lamu damiras-samitin</a:t>
            </a:r>
          </a:p>
        </p:txBody>
      </p:sp>
      <p:sp>
        <p:nvSpPr>
          <p:cNvPr id="35738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ارادہ کرنے والوں کی مراد کو جانتا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خاموش لوگوں کے دل کی باتیں جانتا ہے</a:t>
            </a:r>
            <a:endParaRPr lang="en-US" sz="4000" b="1">
              <a:solidFill>
                <a:srgbClr val="000066"/>
              </a:solidFill>
              <a:latin typeface="Alvi Nastaleeq" pitchFamily="2" charset="-78"/>
              <a:cs typeface="Alvi Nastaleeq" pitchFamily="2" charset="-78"/>
            </a:endParaRPr>
          </a:p>
        </p:txBody>
      </p:sp>
      <p:sp>
        <p:nvSpPr>
          <p:cNvPr id="357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जानता है मतलब इरादा करने वालों का ऐ वह ख़ुदा जो जानता है ख़्वाहिश ख़ामूशों की</a:t>
            </a:r>
            <a:endParaRPr lang="en-US" sz="2400" b="1" dirty="0">
              <a:solidFill>
                <a:srgbClr val="000066"/>
              </a:solidFill>
            </a:endParaRPr>
          </a:p>
        </p:txBody>
      </p:sp>
      <p:sp>
        <p:nvSpPr>
          <p:cNvPr id="357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73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7385" name="Rectangle 11"/>
          <p:cNvSpPr>
            <a:spLocks noChangeArrowheads="1"/>
          </p:cNvSpPr>
          <p:nvPr/>
        </p:nvSpPr>
        <p:spPr bwMode="auto">
          <a:xfrm>
            <a:off x="3136900" y="0"/>
            <a:ext cx="3035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(63) For Profit in Business :</a:t>
            </a: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يَّسْمَعُ أَنِينَ الْوَاهِنِينَ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يَّرَى بُكَاءَ الْخَائِفِينَ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hears the cries of the weak,</a:t>
            </a:r>
          </a:p>
          <a:p>
            <a:pPr marL="342900" indent="-342900" eaLnBrk="1" hangingPunct="1">
              <a:defRPr/>
            </a:pPr>
            <a:r>
              <a:rPr lang="en-US" b="1" kern="1200" dirty="0">
                <a:ea typeface="MS Mincho" pitchFamily="49" charset="-128"/>
              </a:rPr>
              <a:t>O He, Who sees the lamentation of the frightened,</a:t>
            </a:r>
          </a:p>
        </p:txBody>
      </p:sp>
      <p:sp>
        <p:nvSpPr>
          <p:cNvPr id="3584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may-yas-mau' aninal-wahinin ya may-yara buka-al-kha-ifin</a:t>
            </a:r>
          </a:p>
        </p:txBody>
      </p:sp>
      <p:sp>
        <p:nvSpPr>
          <p:cNvPr id="35840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جوکمزوروں کی زاری کو سنتا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ڈرنے والے لوگوں کا رونا دیکھ لیتا ہے</a:t>
            </a:r>
            <a:endParaRPr lang="en-US" sz="4000" b="1">
              <a:solidFill>
                <a:srgbClr val="000066"/>
              </a:solidFill>
              <a:latin typeface="Alvi Nastaleeq" pitchFamily="2" charset="-78"/>
              <a:cs typeface="Alvi Nastaleeq" pitchFamily="2" charset="-78"/>
            </a:endParaRPr>
          </a:p>
        </p:txBody>
      </p:sp>
      <p:sp>
        <p:nvSpPr>
          <p:cNvPr id="358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सुनता है नारा आजिज़ों का ऐ वह ख़ुदा जो देखता है रोना डरने वआलों का </a:t>
            </a:r>
            <a:endParaRPr lang="en-US" sz="2400" b="1" dirty="0">
              <a:solidFill>
                <a:srgbClr val="000066"/>
              </a:solidFill>
            </a:endParaRPr>
          </a:p>
        </p:txBody>
      </p:sp>
      <p:sp>
        <p:nvSpPr>
          <p:cNvPr id="358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84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8409" name="Rectangle 11"/>
          <p:cNvSpPr>
            <a:spLocks noChangeArrowheads="1"/>
          </p:cNvSpPr>
          <p:nvPr/>
        </p:nvSpPr>
        <p:spPr bwMode="auto">
          <a:xfrm>
            <a:off x="3136900" y="0"/>
            <a:ext cx="3035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(63) For Profit in Business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قَامَتِ السَّمَاوَاتُ بِأَمْرِهِ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اسْتَقَرَّتِ الأَرَضُونَ بِإِذْنِهِ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before Whose command the heavens are raised, O He through Whose permission in the earths are secured,</a:t>
            </a:r>
          </a:p>
        </p:txBody>
      </p:sp>
      <p:sp>
        <p:nvSpPr>
          <p:cNvPr id="368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qamatis-samawatu bi-am-rih ya manis-taqar-ratil-araduna biidhnih</a:t>
            </a:r>
          </a:p>
        </p:txBody>
      </p:sp>
      <p:sp>
        <p:nvSpPr>
          <p:cNvPr id="3686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جسکےحکم سے آسمان کھڑے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اذن سے زمینیں ٹھہری ہوئی ہیں</a:t>
            </a:r>
            <a:endParaRPr lang="en-US" sz="4000" b="1">
              <a:solidFill>
                <a:srgbClr val="000066"/>
              </a:solidFill>
              <a:latin typeface="Alvi Nastaleeq" pitchFamily="2" charset="-78"/>
              <a:cs typeface="Alvi Nastaleeq" pitchFamily="2" charset="-78"/>
            </a:endParaRPr>
          </a:p>
        </p:txBody>
      </p:sp>
      <p:sp>
        <p:nvSpPr>
          <p:cNvPr id="36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हुकम से आसमान क़ायम है, ऐ वह ख़ुदा कि जिस के हुकम से ज़मीन बरक़रार है </a:t>
            </a:r>
            <a:endParaRPr lang="en-US" sz="2400" b="1">
              <a:solidFill>
                <a:srgbClr val="000066"/>
              </a:solidFill>
            </a:endParaRPr>
          </a:p>
        </p:txBody>
      </p:sp>
      <p:sp>
        <p:nvSpPr>
          <p:cNvPr id="36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8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873" name="Rectangle 11"/>
          <p:cNvSpPr>
            <a:spLocks noChangeArrowheads="1"/>
          </p:cNvSpPr>
          <p:nvPr/>
        </p:nvSpPr>
        <p:spPr bwMode="auto">
          <a:xfrm>
            <a:off x="2773363" y="0"/>
            <a:ext cx="4429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 For Blessings &amp; Promotion in Ranks :</a:t>
            </a: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يَّمْلِكُ حَوَائِجَ السَّائِلِينَ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يَّقْبَلُ عُذْرَ التَّائِبِينَ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satisfies the needs of the </a:t>
            </a:r>
            <a:r>
              <a:rPr lang="en-US" b="1" kern="1200" dirty="0" smtClean="0">
                <a:ea typeface="MS Mincho" pitchFamily="49" charset="-128"/>
              </a:rPr>
              <a:t>petitioner, O </a:t>
            </a:r>
            <a:r>
              <a:rPr lang="en-US" b="1" kern="1200" dirty="0">
                <a:ea typeface="MS Mincho" pitchFamily="49" charset="-128"/>
              </a:rPr>
              <a:t>He, Who accepts the excuse of the repentant,</a:t>
            </a:r>
          </a:p>
        </p:txBody>
      </p:sp>
      <p:sp>
        <p:nvSpPr>
          <p:cNvPr id="3594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may-yam-liku hawa-ijas-sa-ilin ya may-yaq-balu u'dhrat-ta-ibin</a:t>
            </a:r>
          </a:p>
        </p:txBody>
      </p:sp>
      <p:sp>
        <p:nvSpPr>
          <p:cNvPr id="35942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سائلین کی حاجتوں کا مالک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توبہ کرنے والوں کا عذرقبول کرتا ہے</a:t>
            </a:r>
            <a:endParaRPr lang="en-US" sz="4000" b="1">
              <a:solidFill>
                <a:srgbClr val="000066"/>
              </a:solidFill>
              <a:latin typeface="Alvi Nastaleeq" pitchFamily="2" charset="-78"/>
              <a:cs typeface="Alvi Nastaleeq" pitchFamily="2" charset="-78"/>
            </a:endParaRPr>
          </a:p>
        </p:txBody>
      </p:sp>
      <p:sp>
        <p:nvSpPr>
          <p:cNvPr id="359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बर आरिन्दा है सवाल करने वालों की हाजतों का ऐ वह ख़ुदा जो क़ुबूल करता है उज़्र तौबा करने वालों का </a:t>
            </a:r>
            <a:endParaRPr lang="en-US" sz="2400" b="1" dirty="0">
              <a:solidFill>
                <a:srgbClr val="000066"/>
              </a:solidFill>
            </a:endParaRPr>
          </a:p>
        </p:txBody>
      </p:sp>
      <p:sp>
        <p:nvSpPr>
          <p:cNvPr id="359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594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59433" name="Rectangle 11"/>
          <p:cNvSpPr>
            <a:spLocks noChangeArrowheads="1"/>
          </p:cNvSpPr>
          <p:nvPr/>
        </p:nvSpPr>
        <p:spPr bwMode="auto">
          <a:xfrm>
            <a:off x="3136900" y="0"/>
            <a:ext cx="3035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(63) For Profit in Business :</a:t>
            </a: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يُصْلِحُ عَمَلَ الْمُفْسِدِينَ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يُضِيعُ أَجْرَ الْمُحْسِنِينَ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does not correct the actions of the </a:t>
            </a:r>
            <a:r>
              <a:rPr lang="en-US" b="1" kern="1200" dirty="0" smtClean="0">
                <a:ea typeface="MS Mincho" pitchFamily="49" charset="-128"/>
              </a:rPr>
              <a:t>mischievous, O </a:t>
            </a:r>
            <a:r>
              <a:rPr lang="en-US" b="1" kern="1200" dirty="0">
                <a:ea typeface="MS Mincho" pitchFamily="49" charset="-128"/>
              </a:rPr>
              <a:t>He, Who does waste the good reward of the virtuous,</a:t>
            </a:r>
          </a:p>
        </p:txBody>
      </p:sp>
      <p:sp>
        <p:nvSpPr>
          <p:cNvPr id="3604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may-yus-lihu `amalal-muf-sidin ya mal-la yudiu' aj-ral-muh-sinin</a:t>
            </a:r>
          </a:p>
        </p:txBody>
      </p:sp>
      <p:sp>
        <p:nvSpPr>
          <p:cNvPr id="36045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فسادیوں کے عمل کو اچھا نہیں سمجھتا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نیکوکاروں کے اجر کوضائع نہیں کرتا</a:t>
            </a:r>
            <a:endParaRPr lang="en-US" sz="4000" b="1">
              <a:solidFill>
                <a:srgbClr val="000066"/>
              </a:solidFill>
              <a:latin typeface="Alvi Nastaleeq" pitchFamily="2" charset="-78"/>
              <a:cs typeface="Alvi Nastaleeq" pitchFamily="2" charset="-78"/>
            </a:endParaRPr>
          </a:p>
        </p:txBody>
      </p:sp>
      <p:sp>
        <p:nvSpPr>
          <p:cNvPr id="360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नेक नहीं गरदान्ता आमाल मुफ़्सिदों के ऐ वह ख़ुदा जो नेकी करने वालों का आज जाया नहीं करता</a:t>
            </a:r>
            <a:endParaRPr lang="en-US" sz="2400" b="1" dirty="0">
              <a:solidFill>
                <a:srgbClr val="000066"/>
              </a:solidFill>
            </a:endParaRPr>
          </a:p>
        </p:txBody>
      </p:sp>
      <p:sp>
        <p:nvSpPr>
          <p:cNvPr id="360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04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0457" name="Rectangle 11"/>
          <p:cNvSpPr>
            <a:spLocks noChangeArrowheads="1"/>
          </p:cNvSpPr>
          <p:nvPr/>
        </p:nvSpPr>
        <p:spPr bwMode="auto">
          <a:xfrm>
            <a:off x="3136900" y="0"/>
            <a:ext cx="3035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(63) For Profit in Business :</a:t>
            </a: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يَبْعُدُ عَن قُلُوبِ الْعَارِفِينَ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أَجْوَدَ الأَجْوَدِينَ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not absent from the mind of the </a:t>
            </a:r>
            <a:r>
              <a:rPr lang="en-US" b="1" kern="1200" smtClean="0">
                <a:ea typeface="MS Mincho" pitchFamily="49" charset="-128"/>
              </a:rPr>
              <a:t>saint, O </a:t>
            </a:r>
            <a:r>
              <a:rPr lang="en-US" b="1" kern="1200" dirty="0">
                <a:ea typeface="MS Mincho" pitchFamily="49" charset="-128"/>
              </a:rPr>
              <a:t>the most Magnanimous of all those who show magnanimity.</a:t>
            </a:r>
          </a:p>
        </p:txBody>
      </p:sp>
      <p:sp>
        <p:nvSpPr>
          <p:cNvPr id="3614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yab-u'du `an qulubil-a'arifin ya ajwadal-ajwadin</a:t>
            </a:r>
            <a:endParaRPr lang="fi-FI" sz="2800" b="1" i="1">
              <a:solidFill>
                <a:srgbClr val="000066"/>
              </a:solidFill>
              <a:ea typeface="MS Mincho" pitchFamily="49" charset="-128"/>
            </a:endParaRPr>
          </a:p>
        </p:txBody>
      </p:sp>
      <p:sp>
        <p:nvSpPr>
          <p:cNvPr id="36147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عارفوں کے دلوں سے دور نہیں رہتا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سب داتاؤں سے بڑے داتا</a:t>
            </a:r>
            <a:endParaRPr lang="en-US" sz="4000" b="1">
              <a:solidFill>
                <a:srgbClr val="000066"/>
              </a:solidFill>
              <a:latin typeface="Alvi Nastaleeq" pitchFamily="2" charset="-78"/>
              <a:cs typeface="Alvi Nastaleeq" pitchFamily="2" charset="-78"/>
            </a:endParaRPr>
          </a:p>
        </p:txBody>
      </p:sp>
      <p:sp>
        <p:nvSpPr>
          <p:cNvPr id="361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दूर नहीं है आरिफ़ों के जिलों से ऐ साहिबे बख़शिश बख़शिश करने वालों के।</a:t>
            </a:r>
            <a:endParaRPr lang="en-US" sz="2400" b="1" dirty="0">
              <a:solidFill>
                <a:srgbClr val="000066"/>
              </a:solidFill>
            </a:endParaRPr>
          </a:p>
        </p:txBody>
      </p:sp>
      <p:sp>
        <p:nvSpPr>
          <p:cNvPr id="361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14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1481" name="Rectangle 11"/>
          <p:cNvSpPr>
            <a:spLocks noChangeArrowheads="1"/>
          </p:cNvSpPr>
          <p:nvPr/>
        </p:nvSpPr>
        <p:spPr bwMode="auto">
          <a:xfrm>
            <a:off x="3136900" y="0"/>
            <a:ext cx="3035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(63) For Profit in Business :</a:t>
            </a: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625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6250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62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62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25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دَائِمَ الْبَقَاءِ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سَامِعَ الدُّعَاءِ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Eternal Living,</a:t>
            </a:r>
          </a:p>
          <a:p>
            <a:pPr marL="342900" indent="-342900" eaLnBrk="1" hangingPunct="1">
              <a:defRPr/>
            </a:pPr>
            <a:r>
              <a:rPr lang="en-US" b="1" kern="1200" dirty="0">
                <a:ea typeface="MS Mincho" pitchFamily="49" charset="-128"/>
              </a:rPr>
              <a:t>O Hearer of prayers,</a:t>
            </a:r>
          </a:p>
        </p:txBody>
      </p:sp>
      <p:sp>
        <p:nvSpPr>
          <p:cNvPr id="3635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da-imal-baqa-i ya samia'd-dua'a-i</a:t>
            </a:r>
          </a:p>
        </p:txBody>
      </p:sp>
      <p:sp>
        <p:nvSpPr>
          <p:cNvPr id="3635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ہمیشہ باقی رہنے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دعا کے سننے والے</a:t>
            </a:r>
            <a:endParaRPr lang="en-US" sz="4000" b="1">
              <a:solidFill>
                <a:srgbClr val="000066"/>
              </a:solidFill>
              <a:latin typeface="Alvi Nastaleeq" pitchFamily="2" charset="-78"/>
              <a:cs typeface="Alvi Nastaleeq" pitchFamily="2" charset="-78"/>
            </a:endParaRPr>
          </a:p>
        </p:txBody>
      </p:sp>
      <p:sp>
        <p:nvSpPr>
          <p:cNvPr id="363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हमेशा बाक़ी रहने वाले ऐ सुनने वआले दुआ के </a:t>
            </a:r>
            <a:endParaRPr lang="en-US" sz="2400" b="1" dirty="0">
              <a:solidFill>
                <a:srgbClr val="000066"/>
              </a:solidFill>
            </a:endParaRPr>
          </a:p>
        </p:txBody>
      </p:sp>
      <p:sp>
        <p:nvSpPr>
          <p:cNvPr id="363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35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3529" name="Rectangle 11"/>
          <p:cNvSpPr>
            <a:spLocks noChangeArrowheads="1"/>
          </p:cNvSpPr>
          <p:nvPr/>
        </p:nvSpPr>
        <p:spPr bwMode="auto">
          <a:xfrm>
            <a:off x="2743200" y="0"/>
            <a:ext cx="38449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(64) For Cure of Temple Headache :</a:t>
            </a: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وَاسِعَ الْعَطَاءِ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غَافِرَ الْخَطَاءِ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Liberal </a:t>
            </a:r>
            <a:r>
              <a:rPr lang="en-US" b="1" kern="1200" dirty="0" err="1">
                <a:ea typeface="MS Mincho" pitchFamily="49" charset="-128"/>
              </a:rPr>
              <a:t>Bestower</a:t>
            </a:r>
            <a:endParaRPr lang="en-US" b="1" kern="1200" dirty="0">
              <a:ea typeface="MS Mincho" pitchFamily="49" charset="-128"/>
            </a:endParaRPr>
          </a:p>
          <a:p>
            <a:pPr marL="342900" indent="-342900" eaLnBrk="1" hangingPunct="1">
              <a:defRPr/>
            </a:pPr>
            <a:r>
              <a:rPr lang="en-US" b="1" kern="1200" dirty="0">
                <a:ea typeface="MS Mincho" pitchFamily="49" charset="-128"/>
              </a:rPr>
              <a:t>O Forgiver of sins,</a:t>
            </a:r>
          </a:p>
        </p:txBody>
      </p:sp>
      <p:sp>
        <p:nvSpPr>
          <p:cNvPr id="3645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wasia'l-a'ta-i ya ghafiral-khata-i</a:t>
            </a:r>
          </a:p>
        </p:txBody>
      </p:sp>
      <p:sp>
        <p:nvSpPr>
          <p:cNvPr id="364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 زیادہ عطا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خطا کے بخشنے والے</a:t>
            </a:r>
            <a:endParaRPr lang="en-US" sz="4000" b="1">
              <a:solidFill>
                <a:srgbClr val="000066"/>
              </a:solidFill>
              <a:latin typeface="Alvi Nastaleeq" pitchFamily="2" charset="-78"/>
              <a:cs typeface="Alvi Nastaleeq" pitchFamily="2" charset="-78"/>
            </a:endParaRPr>
          </a:p>
        </p:txBody>
      </p:sp>
      <p:sp>
        <p:nvSpPr>
          <p:cNvPr id="364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फ़राख़ बख़्शने वाले ऐ बख़्शने वाले गुनाहों के</a:t>
            </a:r>
            <a:endParaRPr lang="en-US" sz="2400" b="1" dirty="0">
              <a:solidFill>
                <a:srgbClr val="000066"/>
              </a:solidFill>
            </a:endParaRPr>
          </a:p>
        </p:txBody>
      </p:sp>
      <p:sp>
        <p:nvSpPr>
          <p:cNvPr id="364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45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4553" name="Rectangle 11"/>
          <p:cNvSpPr>
            <a:spLocks noChangeArrowheads="1"/>
          </p:cNvSpPr>
          <p:nvPr/>
        </p:nvSpPr>
        <p:spPr bwMode="auto">
          <a:xfrm>
            <a:off x="2743200" y="0"/>
            <a:ext cx="38449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(64) For Cure of Temple Headache :</a:t>
            </a: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بَدِيعَ السَّمَاءِ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حَسَنَ البَلاءِ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of the sky,</a:t>
            </a:r>
          </a:p>
          <a:p>
            <a:pPr marL="342900" indent="-342900" eaLnBrk="1" hangingPunct="1">
              <a:defRPr/>
            </a:pPr>
            <a:r>
              <a:rPr lang="en-US" b="1" kern="1200" dirty="0">
                <a:ea typeface="MS Mincho" pitchFamily="49" charset="-128"/>
              </a:rPr>
              <a:t>O Best tester of trials,</a:t>
            </a:r>
          </a:p>
        </p:txBody>
      </p:sp>
      <p:sp>
        <p:nvSpPr>
          <p:cNvPr id="3655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badi-ya's-sama-i ya hasanal-bala-i</a:t>
            </a:r>
          </a:p>
        </p:txBody>
      </p:sp>
      <p:sp>
        <p:nvSpPr>
          <p:cNvPr id="3655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آسمان کے بنانے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آزمائش کرنے والے</a:t>
            </a:r>
            <a:endParaRPr lang="en-US" sz="4000" b="1">
              <a:solidFill>
                <a:srgbClr val="000066"/>
              </a:solidFill>
              <a:latin typeface="Alvi Nastaleeq" pitchFamily="2" charset="-78"/>
              <a:cs typeface="Alvi Nastaleeq" pitchFamily="2" charset="-78"/>
            </a:endParaRPr>
          </a:p>
        </p:txBody>
      </p:sp>
      <p:sp>
        <p:nvSpPr>
          <p:cNvPr id="365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पैदा करने वाले आसमानों के ऐ बेहतरीन आज़माइश करने वाले </a:t>
            </a:r>
            <a:endParaRPr lang="en-US" sz="2400" b="1" dirty="0">
              <a:solidFill>
                <a:srgbClr val="000066"/>
              </a:solidFill>
            </a:endParaRPr>
          </a:p>
        </p:txBody>
      </p:sp>
      <p:sp>
        <p:nvSpPr>
          <p:cNvPr id="365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55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5577" name="Rectangle 11"/>
          <p:cNvSpPr>
            <a:spLocks noChangeArrowheads="1"/>
          </p:cNvSpPr>
          <p:nvPr/>
        </p:nvSpPr>
        <p:spPr bwMode="auto">
          <a:xfrm>
            <a:off x="2743200" y="0"/>
            <a:ext cx="38449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(64) For Cure of Temple Headache :</a:t>
            </a: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جَمِيلَ الثَّنَاءِ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قَدِيمَ السَّنَاءِ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Praiseworthy,</a:t>
            </a:r>
          </a:p>
          <a:p>
            <a:pPr marL="342900" indent="-342900" eaLnBrk="1" hangingPunct="1">
              <a:defRPr/>
            </a:pPr>
            <a:r>
              <a:rPr lang="en-US" b="1" kern="1200" dirty="0">
                <a:ea typeface="MS Mincho" pitchFamily="49" charset="-128"/>
              </a:rPr>
              <a:t>O Eternally Great,</a:t>
            </a:r>
          </a:p>
        </p:txBody>
      </p:sp>
      <p:sp>
        <p:nvSpPr>
          <p:cNvPr id="366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jamilath-thana-i  ya qadimas-sana-i</a:t>
            </a:r>
          </a:p>
        </p:txBody>
      </p:sp>
      <p:sp>
        <p:nvSpPr>
          <p:cNvPr id="366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بھلی تعریف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قدیمی بلندی والے</a:t>
            </a:r>
            <a:endParaRPr lang="en-US" sz="4000" b="1">
              <a:solidFill>
                <a:srgbClr val="000066"/>
              </a:solidFill>
              <a:latin typeface="Alvi Nastaleeq" pitchFamily="2" charset="-78"/>
              <a:cs typeface="Alvi Nastaleeq" pitchFamily="2" charset="-78"/>
            </a:endParaRPr>
          </a:p>
        </p:txBody>
      </p:sp>
      <p:sp>
        <p:nvSpPr>
          <p:cNvPr id="366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बहुत तारीफ़ के लायक़ ऐ हमेशा से बुज़ुर्ग </a:t>
            </a:r>
            <a:endParaRPr lang="en-US" sz="2400" b="1" dirty="0">
              <a:solidFill>
                <a:srgbClr val="000066"/>
              </a:solidFill>
            </a:endParaRPr>
          </a:p>
        </p:txBody>
      </p:sp>
      <p:sp>
        <p:nvSpPr>
          <p:cNvPr id="366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66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6601" name="Rectangle 11"/>
          <p:cNvSpPr>
            <a:spLocks noChangeArrowheads="1"/>
          </p:cNvSpPr>
          <p:nvPr/>
        </p:nvSpPr>
        <p:spPr bwMode="auto">
          <a:xfrm>
            <a:off x="2743200" y="0"/>
            <a:ext cx="38449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(64) For Cure of Temple Headache :</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كَثِيرَ الْوَفَاءِ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شَرِيفَ الْجَزَاءِ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Greatest fulfiller of promises,</a:t>
            </a:r>
          </a:p>
          <a:p>
            <a:pPr marL="342900" indent="-342900" eaLnBrk="1" hangingPunct="1">
              <a:defRPr/>
            </a:pPr>
            <a:r>
              <a:rPr lang="en-US" b="1" kern="1200" dirty="0">
                <a:ea typeface="MS Mincho" pitchFamily="49" charset="-128"/>
              </a:rPr>
              <a:t>O Best </a:t>
            </a:r>
            <a:r>
              <a:rPr lang="en-US" b="1" kern="1200" dirty="0" err="1">
                <a:ea typeface="MS Mincho" pitchFamily="49" charset="-128"/>
              </a:rPr>
              <a:t>Recompenser</a:t>
            </a:r>
            <a:r>
              <a:rPr lang="en-US" b="1" kern="1200" dirty="0">
                <a:ea typeface="MS Mincho" pitchFamily="49" charset="-128"/>
              </a:rPr>
              <a:t>.</a:t>
            </a:r>
          </a:p>
        </p:txBody>
      </p:sp>
      <p:sp>
        <p:nvSpPr>
          <p:cNvPr id="367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kathiral-wafa-i ya sharifal-jaza-i</a:t>
            </a:r>
          </a:p>
        </p:txBody>
      </p:sp>
      <p:sp>
        <p:nvSpPr>
          <p:cNvPr id="367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 وفاداری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جزادینے والے</a:t>
            </a:r>
            <a:endParaRPr lang="en-US" sz="4000" b="1">
              <a:solidFill>
                <a:srgbClr val="000066"/>
              </a:solidFill>
              <a:latin typeface="Alvi Nastaleeq" pitchFamily="2" charset="-78"/>
              <a:cs typeface="Alvi Nastaleeq" pitchFamily="2" charset="-78"/>
            </a:endParaRPr>
          </a:p>
        </p:txBody>
      </p:sp>
      <p:sp>
        <p:nvSpPr>
          <p:cNvPr id="367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बड़े वफ़ा करने वाले ऐ बेहतरीन बदला देने वआले।</a:t>
            </a:r>
            <a:endParaRPr lang="en-US" sz="2400" b="1" dirty="0">
              <a:solidFill>
                <a:srgbClr val="000066"/>
              </a:solidFill>
            </a:endParaRPr>
          </a:p>
        </p:txBody>
      </p:sp>
      <p:sp>
        <p:nvSpPr>
          <p:cNvPr id="367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76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7625" name="Rectangle 11"/>
          <p:cNvSpPr>
            <a:spLocks noChangeArrowheads="1"/>
          </p:cNvSpPr>
          <p:nvPr/>
        </p:nvSpPr>
        <p:spPr bwMode="auto">
          <a:xfrm>
            <a:off x="2743200" y="0"/>
            <a:ext cx="38449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(64) For Cure of Temple Headache :</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686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686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68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68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86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يُّسَبِّحُ الرَّعْدُ بِحَمْدِهِ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يَعْتَدِي عَلَى أَهْلِ مَمْلَكَتِهِ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glory the thunder proclaims, </a:t>
            </a:r>
          </a:p>
          <a:p>
            <a:pPr marL="342900" indent="-342900" eaLnBrk="1" hangingPunct="1">
              <a:defRPr/>
            </a:pPr>
            <a:r>
              <a:rPr lang="en-US" b="1" kern="1200" dirty="0">
                <a:ea typeface="MS Mincho" pitchFamily="49" charset="-128"/>
              </a:rPr>
              <a:t>O He Who is never cruel to his subjects.</a:t>
            </a:r>
          </a:p>
        </p:txBody>
      </p:sp>
      <p:sp>
        <p:nvSpPr>
          <p:cNvPr id="378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may-yusab-bihur-ra`a-du biham-dih </a:t>
            </a:r>
            <a:r>
              <a:rPr lang="es-ES" sz="2800" b="1" i="1">
                <a:solidFill>
                  <a:srgbClr val="000066"/>
                </a:solidFill>
                <a:ea typeface="MS Mincho" pitchFamily="49" charset="-128"/>
              </a:rPr>
              <a:t>ya mal-la ya`tadi `ala ah-li mam-lakatih</a:t>
            </a:r>
            <a:endParaRPr lang="fi-FI" sz="2800" b="1" i="1">
              <a:solidFill>
                <a:srgbClr val="000066"/>
              </a:solidFill>
              <a:ea typeface="MS Mincho" pitchFamily="49" charset="-128"/>
            </a:endParaRPr>
          </a:p>
        </p:txBody>
      </p:sp>
      <p:sp>
        <p:nvSpPr>
          <p:cNvPr id="37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کڑکتی بجلی جسکی تسبیح خواں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اپنے زیر حکومت لوگوں پر ظلم نہیں کرتا</a:t>
            </a:r>
            <a:endParaRPr lang="en-US" sz="4000" b="1">
              <a:solidFill>
                <a:srgbClr val="000066"/>
              </a:solidFill>
              <a:latin typeface="Alvi Nastaleeq" pitchFamily="2" charset="-78"/>
              <a:cs typeface="Alvi Nastaleeq" pitchFamily="2" charset="-78"/>
            </a:endParaRPr>
          </a:p>
        </p:txBody>
      </p:sp>
      <p:sp>
        <p:nvSpPr>
          <p:cNvPr id="37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जसकी तसबीह फ़रिश्ता रअद हम्द के साथ करता है और वह ख़ुदा जो अपने बन्दों में से किसी पर ज़ुल्म नहीं करता।</a:t>
            </a:r>
            <a:endParaRPr lang="en-US" sz="2400" b="1">
              <a:solidFill>
                <a:srgbClr val="000066"/>
              </a:solidFill>
            </a:endParaRPr>
          </a:p>
        </p:txBody>
      </p:sp>
      <p:sp>
        <p:nvSpPr>
          <p:cNvPr id="37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8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897" name="Rectangle 11"/>
          <p:cNvSpPr>
            <a:spLocks noChangeArrowheads="1"/>
          </p:cNvSpPr>
          <p:nvPr/>
        </p:nvSpPr>
        <p:spPr bwMode="auto">
          <a:xfrm>
            <a:off x="2773363" y="0"/>
            <a:ext cx="4429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 For Blessings &amp; Promotion in Ranks :</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سَتَّارُ يَا غَفَّارُ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Best concealer of defects, O Best forgiver,</a:t>
            </a:r>
          </a:p>
        </p:txBody>
      </p:sp>
      <p:sp>
        <p:nvSpPr>
          <p:cNvPr id="3696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sat-taru ya ghaf-far</a:t>
            </a:r>
          </a:p>
        </p:txBody>
      </p:sp>
      <p:sp>
        <p:nvSpPr>
          <p:cNvPr id="36966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پردہ پوش ، اے بخشنے والے </a:t>
            </a:r>
            <a:endParaRPr lang="en-US" sz="4000" b="1">
              <a:solidFill>
                <a:srgbClr val="000066"/>
              </a:solidFill>
              <a:latin typeface="Alvi Nastaleeq" pitchFamily="2" charset="-78"/>
              <a:cs typeface="Alvi Nastaleeq" pitchFamily="2" charset="-78"/>
            </a:endParaRPr>
          </a:p>
        </p:txBody>
      </p:sp>
      <p:sp>
        <p:nvSpPr>
          <p:cNvPr id="369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ख़ुदावंदा सवाल करता हूं मैं तुझसे तेरे नाम के साथ ऐ छुपाने वाले ऐ बख़शिश वाले </a:t>
            </a:r>
            <a:endParaRPr lang="en-US" sz="2400" b="1" dirty="0">
              <a:solidFill>
                <a:srgbClr val="000066"/>
              </a:solidFill>
            </a:endParaRPr>
          </a:p>
        </p:txBody>
      </p:sp>
      <p:sp>
        <p:nvSpPr>
          <p:cNvPr id="369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696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69673" name="Rectangle 11"/>
          <p:cNvSpPr>
            <a:spLocks noChangeArrowheads="1"/>
          </p:cNvSpPr>
          <p:nvPr/>
        </p:nvSpPr>
        <p:spPr bwMode="auto">
          <a:xfrm>
            <a:off x="2994025" y="0"/>
            <a:ext cx="3254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(65) For Forgiveness of Sins :</a:t>
            </a: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قَهَّارُ يَا جَبَّارُ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صَبَّارُ يَا بَارُّ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pt-BR" b="1" kern="1200" dirty="0">
                <a:ea typeface="MS Mincho" pitchFamily="49" charset="-128"/>
              </a:rPr>
              <a:t>O Most dominant, O Supreme,</a:t>
            </a:r>
          </a:p>
          <a:p>
            <a:pPr marL="342900" indent="-342900" eaLnBrk="1" hangingPunct="1">
              <a:defRPr/>
            </a:pPr>
            <a:r>
              <a:rPr lang="en-US" b="1" kern="1200" dirty="0">
                <a:ea typeface="MS Mincho" pitchFamily="49" charset="-128"/>
              </a:rPr>
              <a:t>O Most patient, O Most virtuous,</a:t>
            </a:r>
          </a:p>
        </p:txBody>
      </p:sp>
      <p:sp>
        <p:nvSpPr>
          <p:cNvPr id="370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qah-haru ya jab-bar ya sab-baru ya bar</a:t>
            </a:r>
          </a:p>
        </p:txBody>
      </p:sp>
      <p:sp>
        <p:nvSpPr>
          <p:cNvPr id="370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غلبہ والے ، اے زور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 صبروالے ، اے نیکی والے</a:t>
            </a:r>
            <a:endParaRPr lang="en-US" sz="4000" b="1">
              <a:solidFill>
                <a:srgbClr val="000066"/>
              </a:solidFill>
              <a:latin typeface="Alvi Nastaleeq" pitchFamily="2" charset="-78"/>
              <a:cs typeface="Alvi Nastaleeq" pitchFamily="2" charset="-78"/>
            </a:endParaRPr>
          </a:p>
        </p:txBody>
      </p:sp>
      <p:sp>
        <p:nvSpPr>
          <p:cNvPr id="370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क़हर करने वआले ऐ तलाफ़ी करने वाले ऐ सब्र करने वाले ऐ नेकी करने वाले </a:t>
            </a:r>
            <a:endParaRPr lang="en-US" sz="2400" b="1" dirty="0">
              <a:solidFill>
                <a:srgbClr val="000066"/>
              </a:solidFill>
            </a:endParaRPr>
          </a:p>
        </p:txBody>
      </p:sp>
      <p:sp>
        <p:nvSpPr>
          <p:cNvPr id="370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06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0697" name="Rectangle 11"/>
          <p:cNvSpPr>
            <a:spLocks noChangeArrowheads="1"/>
          </p:cNvSpPr>
          <p:nvPr/>
        </p:nvSpPr>
        <p:spPr bwMode="auto">
          <a:xfrm>
            <a:off x="2994025" y="0"/>
            <a:ext cx="3254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(65) For Forgiveness of Sins :</a:t>
            </a: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مُخْتَارُ يَا فَتَّاحُ</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نَفَّاحُ يَا مُرْتَاحُ</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exalted, O Best opener,</a:t>
            </a:r>
          </a:p>
          <a:p>
            <a:pPr marL="342900" indent="-342900" eaLnBrk="1" hangingPunct="1">
              <a:defRPr/>
            </a:pPr>
            <a:r>
              <a:rPr lang="en-US" b="1" kern="1200" dirty="0">
                <a:ea typeface="MS Mincho" pitchFamily="49" charset="-128"/>
              </a:rPr>
              <a:t>O Blower of winds, O </a:t>
            </a:r>
            <a:r>
              <a:rPr lang="en-US" b="1" kern="1200" dirty="0" err="1">
                <a:ea typeface="MS Mincho" pitchFamily="49" charset="-128"/>
              </a:rPr>
              <a:t>Bestower</a:t>
            </a:r>
            <a:r>
              <a:rPr lang="en-US" b="1" kern="1200" dirty="0">
                <a:ea typeface="MS Mincho" pitchFamily="49" charset="-128"/>
              </a:rPr>
              <a:t> of Happiness.</a:t>
            </a:r>
          </a:p>
        </p:txBody>
      </p:sp>
      <p:sp>
        <p:nvSpPr>
          <p:cNvPr id="37171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mukh-taru ya fat-tah ya naf-fahu ya mur-tah</a:t>
            </a:r>
          </a:p>
        </p:txBody>
      </p:sp>
      <p:sp>
        <p:nvSpPr>
          <p:cNvPr id="37171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اختیار والے ، اے کھولنے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نفع دینے والے ، اے شاداں۔</a:t>
            </a:r>
            <a:endParaRPr lang="en-US" sz="4000" b="1">
              <a:solidFill>
                <a:srgbClr val="000066"/>
              </a:solidFill>
              <a:latin typeface="Alvi Nastaleeq" pitchFamily="2" charset="-78"/>
              <a:cs typeface="Alvi Nastaleeq" pitchFamily="2" charset="-78"/>
            </a:endParaRPr>
          </a:p>
        </p:txBody>
      </p:sp>
      <p:sp>
        <p:nvSpPr>
          <p:cNvPr id="371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बरगुज़ीदा ऐ खोलने वाले ऐ हवाओं के चलाने वाले ऐ राहतों के देने वाले।</a:t>
            </a:r>
            <a:endParaRPr lang="en-US" sz="2400" b="1" dirty="0">
              <a:solidFill>
                <a:srgbClr val="000066"/>
              </a:solidFill>
            </a:endParaRPr>
          </a:p>
        </p:txBody>
      </p:sp>
      <p:sp>
        <p:nvSpPr>
          <p:cNvPr id="371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17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1721" name="Rectangle 11"/>
          <p:cNvSpPr>
            <a:spLocks noChangeArrowheads="1"/>
          </p:cNvSpPr>
          <p:nvPr/>
        </p:nvSpPr>
        <p:spPr bwMode="auto">
          <a:xfrm>
            <a:off x="2994025" y="0"/>
            <a:ext cx="3254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(65) For Forgiveness of Sins :</a:t>
            </a: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727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7274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72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72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27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خَلَقَنِي وَسَوَّاِني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رَّزَقَنِي وَرَبَّاِني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created me and perfected me,</a:t>
            </a:r>
          </a:p>
          <a:p>
            <a:pPr marL="342900" indent="-342900" eaLnBrk="1" hangingPunct="1">
              <a:defRPr/>
            </a:pPr>
            <a:r>
              <a:rPr lang="en-US" b="1" kern="1200" dirty="0">
                <a:ea typeface="MS Mincho" pitchFamily="49" charset="-128"/>
              </a:rPr>
              <a:t>O He, Who provided me with sustenance and nurtured me,</a:t>
            </a:r>
          </a:p>
        </p:txBody>
      </p:sp>
      <p:sp>
        <p:nvSpPr>
          <p:cNvPr id="3737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khalaqani wa saw-wani ya mar-razaqani wa rab-bani</a:t>
            </a:r>
          </a:p>
        </p:txBody>
      </p:sp>
      <p:sp>
        <p:nvSpPr>
          <p:cNvPr id="37376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مجھے پیدا کیا اور سنوارا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مجھے رزق دیا اور پالا</a:t>
            </a:r>
            <a:endParaRPr lang="en-US" sz="4000" b="1">
              <a:solidFill>
                <a:srgbClr val="000066"/>
              </a:solidFill>
              <a:latin typeface="Alvi Nastaleeq" pitchFamily="2" charset="-78"/>
              <a:cs typeface="Alvi Nastaleeq" pitchFamily="2" charset="-78"/>
            </a:endParaRPr>
          </a:p>
        </p:txBody>
      </p:sp>
      <p:sp>
        <p:nvSpPr>
          <p:cNvPr id="373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मुझे पैदा किया है और उमदा पैदा किया है मुझको ऐ वह ख़ुदा जिसने मुझको रिज़्क़ दिया है और तरबियत कया है ऐ वह ख़ुदा </a:t>
            </a:r>
            <a:endParaRPr lang="en-US" sz="2400" b="1" dirty="0">
              <a:solidFill>
                <a:srgbClr val="000066"/>
              </a:solidFill>
            </a:endParaRPr>
          </a:p>
        </p:txBody>
      </p:sp>
      <p:sp>
        <p:nvSpPr>
          <p:cNvPr id="373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37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3769" name="Rectangle 11"/>
          <p:cNvSpPr>
            <a:spLocks noChangeArrowheads="1"/>
          </p:cNvSpPr>
          <p:nvPr/>
        </p:nvSpPr>
        <p:spPr bwMode="auto">
          <a:xfrm>
            <a:off x="3048000" y="0"/>
            <a:ext cx="32178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(66) For Removal of Poverty :</a:t>
            </a: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أَطْعَمَنِي وَسَقَاِني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قَرَّبَنِي وَأَدْنَاِني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provided food for me and quenched my </a:t>
            </a:r>
            <a:r>
              <a:rPr lang="en-US" b="1" kern="1200" dirty="0" smtClean="0">
                <a:ea typeface="MS Mincho" pitchFamily="49" charset="-128"/>
              </a:rPr>
              <a:t>thirst, O </a:t>
            </a:r>
            <a:r>
              <a:rPr lang="en-US" b="1" kern="1200" dirty="0">
                <a:ea typeface="MS Mincho" pitchFamily="49" charset="-128"/>
              </a:rPr>
              <a:t>He, Who brought me near Him and brought me most nigh,</a:t>
            </a:r>
          </a:p>
        </p:txBody>
      </p:sp>
      <p:sp>
        <p:nvSpPr>
          <p:cNvPr id="3747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a-DK" sz="2800" b="1" i="1">
                <a:solidFill>
                  <a:srgbClr val="000066"/>
                </a:solidFill>
                <a:ea typeface="MS Mincho" pitchFamily="49" charset="-128"/>
              </a:rPr>
              <a:t>ya man at-a'mani wa saqani </a:t>
            </a:r>
            <a:r>
              <a:rPr lang="es-ES" sz="2800" b="1" i="1">
                <a:solidFill>
                  <a:srgbClr val="000066"/>
                </a:solidFill>
                <a:ea typeface="MS Mincho" pitchFamily="49" charset="-128"/>
              </a:rPr>
              <a:t>ya man qar-rabani wa ad-nani</a:t>
            </a:r>
            <a:endParaRPr lang="fi-FI" sz="2800" b="1" i="1">
              <a:solidFill>
                <a:srgbClr val="000066"/>
              </a:solidFill>
              <a:ea typeface="MS Mincho" pitchFamily="49" charset="-128"/>
            </a:endParaRPr>
          </a:p>
        </p:txBody>
      </p:sp>
      <p:sp>
        <p:nvSpPr>
          <p:cNvPr id="37478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مجھے طعام دیا اور سیراب کیا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مجھے قریب کیا اور قربت عطا کی</a:t>
            </a:r>
            <a:endParaRPr lang="en-US" sz="4000" b="1">
              <a:solidFill>
                <a:srgbClr val="000066"/>
              </a:solidFill>
              <a:latin typeface="Alvi Nastaleeq" pitchFamily="2" charset="-78"/>
              <a:cs typeface="Alvi Nastaleeq" pitchFamily="2" charset="-78"/>
            </a:endParaRPr>
          </a:p>
        </p:txBody>
      </p:sp>
      <p:sp>
        <p:nvSpPr>
          <p:cNvPr id="374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जिसने तआम दिया और मुझको सेराब किया ऐ वह खुदा जिसने मुझ को क़ुर्बे करामत कर दया है</a:t>
            </a:r>
            <a:endParaRPr lang="en-US" sz="2400" b="1" dirty="0">
              <a:solidFill>
                <a:srgbClr val="000066"/>
              </a:solidFill>
            </a:endParaRPr>
          </a:p>
        </p:txBody>
      </p:sp>
      <p:sp>
        <p:nvSpPr>
          <p:cNvPr id="374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47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4793" name="Rectangle 11"/>
          <p:cNvSpPr>
            <a:spLocks noChangeArrowheads="1"/>
          </p:cNvSpPr>
          <p:nvPr/>
        </p:nvSpPr>
        <p:spPr bwMode="auto">
          <a:xfrm>
            <a:off x="3048000" y="0"/>
            <a:ext cx="32178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(66) For Removal of Poverty :</a:t>
            </a: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عَصَمَنِي وَكَفَاِني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حَفَظَنِي وَكَلاَنِي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protected me and kept me in </a:t>
            </a:r>
            <a:r>
              <a:rPr lang="en-US" b="1" kern="1200" dirty="0" smtClean="0">
                <a:ea typeface="MS Mincho" pitchFamily="49" charset="-128"/>
              </a:rPr>
              <a:t>safety, O </a:t>
            </a:r>
            <a:r>
              <a:rPr lang="en-US" b="1" kern="1200" dirty="0">
                <a:ea typeface="MS Mincho" pitchFamily="49" charset="-128"/>
              </a:rPr>
              <a:t>He, Who saved and guarded me,</a:t>
            </a:r>
          </a:p>
        </p:txBody>
      </p:sp>
      <p:sp>
        <p:nvSpPr>
          <p:cNvPr id="3758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`asamani wa kafani </a:t>
            </a:r>
            <a:r>
              <a:rPr lang="pl-PL" sz="2800" b="1" i="1">
                <a:solidFill>
                  <a:srgbClr val="000066"/>
                </a:solidFill>
                <a:ea typeface="MS Mincho" pitchFamily="49" charset="-128"/>
              </a:rPr>
              <a:t>ya man hafazani wa kalani</a:t>
            </a:r>
            <a:endParaRPr lang="fi-FI" sz="2800" b="1" i="1">
              <a:solidFill>
                <a:srgbClr val="000066"/>
              </a:solidFill>
              <a:ea typeface="MS Mincho" pitchFamily="49" charset="-128"/>
            </a:endParaRPr>
          </a:p>
        </p:txBody>
      </p:sp>
      <p:sp>
        <p:nvSpPr>
          <p:cNvPr id="375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میری نگہداشت کی اور کفالت کی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میری حفاظت کی اور حمایت کی </a:t>
            </a:r>
            <a:endParaRPr lang="en-US" sz="4000" b="1">
              <a:solidFill>
                <a:srgbClr val="000066"/>
              </a:solidFill>
              <a:latin typeface="Alvi Nastaleeq" pitchFamily="2" charset="-78"/>
              <a:cs typeface="Alvi Nastaleeq" pitchFamily="2" charset="-78"/>
            </a:endParaRPr>
          </a:p>
        </p:txBody>
      </p:sp>
      <p:sp>
        <p:nvSpPr>
          <p:cNvPr id="375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मुझको मह़फ़ूज़ रखा और बचाया है ऐ वह ख़ुदा जिसने बचाया है और मुझको और निगहबानी की मेरी </a:t>
            </a:r>
            <a:endParaRPr lang="hi-IN" sz="2400" b="1" dirty="0">
              <a:solidFill>
                <a:srgbClr val="000066"/>
              </a:solidFill>
            </a:endParaRPr>
          </a:p>
        </p:txBody>
      </p:sp>
      <p:sp>
        <p:nvSpPr>
          <p:cNvPr id="375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58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5817" name="Rectangle 11"/>
          <p:cNvSpPr>
            <a:spLocks noChangeArrowheads="1"/>
          </p:cNvSpPr>
          <p:nvPr/>
        </p:nvSpPr>
        <p:spPr bwMode="auto">
          <a:xfrm>
            <a:off x="3048000" y="0"/>
            <a:ext cx="32178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(66) For Removal of Poverty :</a:t>
            </a: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أَعَزَّنِي وَأَغْنَاِني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وَّفَّقَنِي وَهَدَاِني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a:t>
            </a:r>
            <a:r>
              <a:rPr lang="en-US" b="1" kern="1200" dirty="0" err="1">
                <a:ea typeface="MS Mincho" pitchFamily="49" charset="-128"/>
              </a:rPr>
              <a:t>honoured</a:t>
            </a:r>
            <a:r>
              <a:rPr lang="en-US" b="1" kern="1200" dirty="0">
                <a:ea typeface="MS Mincho" pitchFamily="49" charset="-128"/>
              </a:rPr>
              <a:t> me and enriched me,</a:t>
            </a:r>
          </a:p>
          <a:p>
            <a:pPr marL="342900" indent="-342900" eaLnBrk="1" hangingPunct="1">
              <a:defRPr/>
            </a:pPr>
            <a:r>
              <a:rPr lang="en-US" b="1" kern="1200" dirty="0">
                <a:ea typeface="MS Mincho" pitchFamily="49" charset="-128"/>
              </a:rPr>
              <a:t>O He, Who helped and guided me,</a:t>
            </a:r>
          </a:p>
        </p:txBody>
      </p:sp>
      <p:sp>
        <p:nvSpPr>
          <p:cNvPr id="3768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ya man a`az-zani wa agh-nani</a:t>
            </a:r>
            <a:r>
              <a:rPr lang="en-US" sz="2800" b="1" i="1">
                <a:solidFill>
                  <a:srgbClr val="000066"/>
                </a:solidFill>
                <a:ea typeface="MS Mincho" pitchFamily="49" charset="-128"/>
              </a:rPr>
              <a:t> ya maw-waf-faqani wa hadani</a:t>
            </a:r>
            <a:endParaRPr lang="fi-FI" sz="2800" b="1" i="1">
              <a:solidFill>
                <a:srgbClr val="000066"/>
              </a:solidFill>
              <a:ea typeface="MS Mincho" pitchFamily="49" charset="-128"/>
            </a:endParaRPr>
          </a:p>
        </p:txBody>
      </p:sp>
      <p:sp>
        <p:nvSpPr>
          <p:cNvPr id="376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جس نے مجھے عزت دیاور دولتمند بنایا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میری مدد کی اور ہدایت عطا کی</a:t>
            </a:r>
            <a:endParaRPr lang="en-US" sz="4000" b="1">
              <a:solidFill>
                <a:srgbClr val="000066"/>
              </a:solidFill>
              <a:latin typeface="Alvi Nastaleeq" pitchFamily="2" charset="-78"/>
              <a:cs typeface="Alvi Nastaleeq" pitchFamily="2" charset="-78"/>
            </a:endParaRPr>
          </a:p>
        </p:txBody>
      </p:sp>
      <p:sp>
        <p:nvSpPr>
          <p:cNvPr id="376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मुझ को अज़ीज़ व तवंगर किया है वह ख़ुदा जिसने मुझ को तौफ़ीक़ दी और राह दखाई </a:t>
            </a:r>
            <a:endParaRPr lang="en-US" sz="2400" b="1" dirty="0">
              <a:solidFill>
                <a:srgbClr val="000066"/>
              </a:solidFill>
            </a:endParaRPr>
          </a:p>
        </p:txBody>
      </p:sp>
      <p:sp>
        <p:nvSpPr>
          <p:cNvPr id="376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68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6841" name="Rectangle 11"/>
          <p:cNvSpPr>
            <a:spLocks noChangeArrowheads="1"/>
          </p:cNvSpPr>
          <p:nvPr/>
        </p:nvSpPr>
        <p:spPr bwMode="auto">
          <a:xfrm>
            <a:off x="3048000" y="0"/>
            <a:ext cx="32178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(66) For Removal of Poverty :</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آنَسَنِي وَآوَاِني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أَمَاتَنِي وَأَحْيَاِني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befriended me and sheltered me,</a:t>
            </a:r>
          </a:p>
          <a:p>
            <a:pPr marL="342900" indent="-342900" eaLnBrk="1" hangingPunct="1">
              <a:defRPr/>
            </a:pPr>
            <a:r>
              <a:rPr lang="en-US" b="1" kern="1200" dirty="0">
                <a:ea typeface="MS Mincho" pitchFamily="49" charset="-128"/>
              </a:rPr>
              <a:t>O He, Who causes me to die and revivifies me.</a:t>
            </a:r>
          </a:p>
        </p:txBody>
      </p:sp>
      <p:sp>
        <p:nvSpPr>
          <p:cNvPr id="3778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2800" b="1" i="1">
                <a:solidFill>
                  <a:srgbClr val="000066"/>
                </a:solidFill>
                <a:ea typeface="MS Mincho" pitchFamily="49" charset="-128"/>
              </a:rPr>
              <a:t>ya man a-nasani wa a-wani</a:t>
            </a:r>
            <a:r>
              <a:rPr lang="en-US" sz="2800" b="1" i="1">
                <a:solidFill>
                  <a:srgbClr val="000066"/>
                </a:solidFill>
                <a:ea typeface="MS Mincho" pitchFamily="49" charset="-128"/>
              </a:rPr>
              <a:t> ya man amatani wa ah-yani</a:t>
            </a:r>
            <a:endParaRPr lang="fi-FI" sz="2800" b="1" i="1">
              <a:solidFill>
                <a:srgbClr val="000066"/>
              </a:solidFill>
              <a:ea typeface="MS Mincho" pitchFamily="49" charset="-128"/>
            </a:endParaRPr>
          </a:p>
        </p:txBody>
      </p:sp>
      <p:sp>
        <p:nvSpPr>
          <p:cNvPr id="377861"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مجھ سے انس کیا اور پناہ دی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مجھے موت دی اور زندہ کیا۔</a:t>
            </a:r>
            <a:endParaRPr lang="en-US" sz="4000" b="1">
              <a:solidFill>
                <a:srgbClr val="000066"/>
              </a:solidFill>
              <a:latin typeface="Alvi Nastaleeq" pitchFamily="2" charset="-78"/>
              <a:cs typeface="Alvi Nastaleeq" pitchFamily="2" charset="-78"/>
            </a:endParaRPr>
          </a:p>
        </p:txBody>
      </p:sp>
      <p:sp>
        <p:nvSpPr>
          <p:cNvPr id="377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मेरी रिफ़ाक़त की और जाये पनाह दी ऐ वह ख़ुदा जो मेरा म त देने वाला और जिन्दा करने वाला है।</a:t>
            </a:r>
            <a:endParaRPr lang="en-US" sz="2400" b="1" dirty="0">
              <a:solidFill>
                <a:srgbClr val="000066"/>
              </a:solidFill>
            </a:endParaRPr>
          </a:p>
        </p:txBody>
      </p:sp>
      <p:sp>
        <p:nvSpPr>
          <p:cNvPr id="377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78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7865" name="Rectangle 11"/>
          <p:cNvSpPr>
            <a:spLocks noChangeArrowheads="1"/>
          </p:cNvSpPr>
          <p:nvPr/>
        </p:nvSpPr>
        <p:spPr bwMode="auto">
          <a:xfrm>
            <a:off x="3048000" y="0"/>
            <a:ext cx="32178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(66) For Removal of Poverty :</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788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788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78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78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88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89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89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8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38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9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يُّحِقُّ الْحَقَّ بِكَلِمَاتِهِ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يَّقْبَلُ التَّوْبَةَ عَنْ عِبَادِهِ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maintains truth by His words,</a:t>
            </a:r>
          </a:p>
          <a:p>
            <a:pPr marL="342900" indent="-342900" eaLnBrk="1" hangingPunct="1">
              <a:defRPr/>
            </a:pPr>
            <a:r>
              <a:rPr lang="en-US" b="1" kern="1200" dirty="0">
                <a:ea typeface="MS Mincho" pitchFamily="49" charset="-128"/>
              </a:rPr>
              <a:t>O He, Who accepts repentance from His slaves,</a:t>
            </a:r>
          </a:p>
        </p:txBody>
      </p:sp>
      <p:sp>
        <p:nvSpPr>
          <p:cNvPr id="3799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may-yuhiq-qul-haq-qa bikalimatih ya may-yaq-balut-taw-bata `an i`ibadih</a:t>
            </a:r>
          </a:p>
        </p:txBody>
      </p:sp>
      <p:sp>
        <p:nvSpPr>
          <p:cNvPr id="37990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اپنے کلام سے حق کو ثابت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اپنے بندوں کی توبہ قبول فرماتا ہے</a:t>
            </a:r>
            <a:endParaRPr lang="en-US" sz="4000" b="1">
              <a:solidFill>
                <a:srgbClr val="000066"/>
              </a:solidFill>
              <a:latin typeface="Alvi Nastaleeq" pitchFamily="2" charset="-78"/>
              <a:cs typeface="Alvi Nastaleeq" pitchFamily="2" charset="-78"/>
            </a:endParaRPr>
          </a:p>
        </p:txBody>
      </p:sp>
      <p:sp>
        <p:nvSpPr>
          <p:cNvPr id="379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हक़ को अपने कलाम से क़ायम करता है ऐ वह ख़ुदा जो अपने बन्दों की तौबा क़बूल करता है </a:t>
            </a:r>
            <a:endParaRPr lang="en-US" sz="2400" b="1" dirty="0">
              <a:solidFill>
                <a:srgbClr val="000066"/>
              </a:solidFill>
            </a:endParaRPr>
          </a:p>
        </p:txBody>
      </p:sp>
      <p:sp>
        <p:nvSpPr>
          <p:cNvPr id="379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799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79913" name="Rectangle 11"/>
          <p:cNvSpPr>
            <a:spLocks noChangeArrowheads="1"/>
          </p:cNvSpPr>
          <p:nvPr/>
        </p:nvSpPr>
        <p:spPr bwMode="auto">
          <a:xfrm>
            <a:off x="3157538" y="0"/>
            <a:ext cx="2938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(67) To Cure Eye Ailments:</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يَّحُولُ بَيْنَ الْمَرْءِ وَقَلْبِهِ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تَنْفَعُ الشَّفَاعَةُ إِلا بِإِذْنِهِ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stands between man and his </a:t>
            </a:r>
            <a:r>
              <a:rPr lang="en-US" b="1" kern="1200" dirty="0" smtClean="0">
                <a:ea typeface="MS Mincho" pitchFamily="49" charset="-128"/>
              </a:rPr>
              <a:t>heart, O </a:t>
            </a:r>
            <a:r>
              <a:rPr lang="en-US" b="1" kern="1200" dirty="0">
                <a:ea typeface="MS Mincho" pitchFamily="49" charset="-128"/>
              </a:rPr>
              <a:t>He, </a:t>
            </a:r>
            <a:r>
              <a:rPr lang="en-US" b="1" kern="1200" dirty="0" smtClean="0">
                <a:ea typeface="MS Mincho" pitchFamily="49" charset="-128"/>
              </a:rPr>
              <a:t>without Whose </a:t>
            </a:r>
            <a:r>
              <a:rPr lang="en-US" b="1" kern="1200" dirty="0">
                <a:ea typeface="MS Mincho" pitchFamily="49" charset="-128"/>
              </a:rPr>
              <a:t>permission intercession has no benefit,</a:t>
            </a:r>
          </a:p>
        </p:txBody>
      </p:sp>
      <p:sp>
        <p:nvSpPr>
          <p:cNvPr id="3809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may-yahulu baynal-mari wa qal-bih </a:t>
            </a:r>
            <a:r>
              <a:rPr lang="es-ES" sz="2800" b="1" i="1">
                <a:solidFill>
                  <a:srgbClr val="000066"/>
                </a:solidFill>
                <a:ea typeface="MS Mincho" pitchFamily="49" charset="-128"/>
              </a:rPr>
              <a:t>ya mal-la tan-fau'sh-shafa`atu illa bi-idhnihi</a:t>
            </a:r>
            <a:endParaRPr lang="fi-FI" sz="2800" b="1" i="1">
              <a:solidFill>
                <a:srgbClr val="000066"/>
              </a:solidFill>
              <a:ea typeface="MS Mincho" pitchFamily="49" charset="-128"/>
            </a:endParaRPr>
          </a:p>
        </p:txBody>
      </p:sp>
      <p:sp>
        <p:nvSpPr>
          <p:cNvPr id="38093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انسان اور اسکے دل کے درمیان حائل ہوتاہے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اذن کے بغیر شفاعت کچھ نفع نہیں پہنچاتی</a:t>
            </a:r>
            <a:endParaRPr lang="en-US" sz="4000" b="1">
              <a:solidFill>
                <a:srgbClr val="000066"/>
              </a:solidFill>
              <a:latin typeface="Alvi Nastaleeq" pitchFamily="2" charset="-78"/>
              <a:cs typeface="Alvi Nastaleeq" pitchFamily="2" charset="-78"/>
            </a:endParaRPr>
          </a:p>
        </p:txBody>
      </p:sp>
      <p:sp>
        <p:nvSpPr>
          <p:cNvPr id="380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हायल है दरमियान आदमी और उसके दिल के ऐ वह ख़ुदा नहीं नफ़ा देती शफ़ाअत मगर उसके इज़्म से </a:t>
            </a:r>
            <a:endParaRPr lang="en-US" sz="2400" b="1" dirty="0">
              <a:solidFill>
                <a:srgbClr val="000066"/>
              </a:solidFill>
            </a:endParaRPr>
          </a:p>
        </p:txBody>
      </p:sp>
      <p:sp>
        <p:nvSpPr>
          <p:cNvPr id="380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09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0937" name="Rectangle 11"/>
          <p:cNvSpPr>
            <a:spLocks noChangeArrowheads="1"/>
          </p:cNvSpPr>
          <p:nvPr/>
        </p:nvSpPr>
        <p:spPr bwMode="auto">
          <a:xfrm>
            <a:off x="3157538" y="0"/>
            <a:ext cx="2938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(67) To Cure Eye Ailments:</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أَعْلَمُ بِمَن ضَلَّ عَنْ سَبِيلِهِ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مُعَقِّبَ لِحُكْمِهِ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knows well who is astray from His </a:t>
            </a:r>
            <a:r>
              <a:rPr lang="en-US" b="1" kern="1200" dirty="0" smtClean="0">
                <a:ea typeface="MS Mincho" pitchFamily="49" charset="-128"/>
              </a:rPr>
              <a:t>path, O He, Whose order no one can reverse,</a:t>
            </a:r>
            <a:endParaRPr lang="en-US" b="1" kern="1200" dirty="0">
              <a:ea typeface="MS Mincho" pitchFamily="49" charset="-128"/>
            </a:endParaRPr>
          </a:p>
        </p:txBody>
      </p:sp>
      <p:sp>
        <p:nvSpPr>
          <p:cNvPr id="3819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a`a-lamu biman dal-la `an sabilih ya mal-la mua'q-qiba lihuk-mih</a:t>
            </a:r>
          </a:p>
        </p:txBody>
      </p:sp>
      <p:sp>
        <p:nvSpPr>
          <p:cNvPr id="381957"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راہ سے بھٹکے ہوئے لوگوں کو خوب جانتا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حکم کو کوئی ہرگز نہیں ٹال سکتا</a:t>
            </a:r>
            <a:endParaRPr lang="en-US" sz="4000" b="1">
              <a:solidFill>
                <a:srgbClr val="000066"/>
              </a:solidFill>
              <a:latin typeface="Alvi Nastaleeq" pitchFamily="2" charset="-78"/>
              <a:cs typeface="Alvi Nastaleeq" pitchFamily="2" charset="-78"/>
            </a:endParaRPr>
          </a:p>
        </p:txBody>
      </p:sp>
      <p:sp>
        <p:nvSpPr>
          <p:cNvPr id="381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 जानने वाला है उनका जो रास्त से भटक गये हैं ऐ वह ख़ुदा कि कोई नहीं बदल सकता उसके हुकम को</a:t>
            </a:r>
            <a:endParaRPr lang="en-US" sz="2400" b="1" dirty="0">
              <a:solidFill>
                <a:srgbClr val="000066"/>
              </a:solidFill>
            </a:endParaRPr>
          </a:p>
        </p:txBody>
      </p:sp>
      <p:sp>
        <p:nvSpPr>
          <p:cNvPr id="381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19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1961" name="Rectangle 11"/>
          <p:cNvSpPr>
            <a:spLocks noChangeArrowheads="1"/>
          </p:cNvSpPr>
          <p:nvPr/>
        </p:nvSpPr>
        <p:spPr bwMode="auto">
          <a:xfrm>
            <a:off x="3157538" y="0"/>
            <a:ext cx="2938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(67) To Cure Eye Ailments:</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رَادَّ لِقَضَائِهِ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انْقَادَ كُلُّ شَيْء لأَمْرِهِ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a:t>
            </a:r>
            <a:r>
              <a:rPr lang="en-US" b="1" kern="1200" dirty="0" err="1">
                <a:ea typeface="MS Mincho" pitchFamily="49" charset="-128"/>
              </a:rPr>
              <a:t>judgement</a:t>
            </a:r>
            <a:r>
              <a:rPr lang="en-US" b="1" kern="1200" dirty="0">
                <a:ea typeface="MS Mincho" pitchFamily="49" charset="-128"/>
              </a:rPr>
              <a:t> no one can revoke,</a:t>
            </a:r>
          </a:p>
          <a:p>
            <a:pPr marL="342900" indent="-342900" eaLnBrk="1" hangingPunct="1">
              <a:defRPr/>
            </a:pPr>
            <a:r>
              <a:rPr lang="en-US" b="1" kern="1200" dirty="0">
                <a:ea typeface="MS Mincho" pitchFamily="49" charset="-128"/>
              </a:rPr>
              <a:t>O He, Whose order is obeyed by everything,</a:t>
            </a:r>
          </a:p>
        </p:txBody>
      </p:sp>
      <p:sp>
        <p:nvSpPr>
          <p:cNvPr id="3829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ra-d-da liqada-ih ya man-inqada kul-lu shay-il-lam-rihi</a:t>
            </a:r>
          </a:p>
        </p:txBody>
      </p:sp>
      <p:sp>
        <p:nvSpPr>
          <p:cNvPr id="3829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فیصلے کو کوئی پلٹا نہیں سکتا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امرکے آگے ہر چیز جھکی ہوئی ہے</a:t>
            </a:r>
            <a:endParaRPr lang="en-US" sz="4000" b="1">
              <a:solidFill>
                <a:srgbClr val="000066"/>
              </a:solidFill>
              <a:latin typeface="Alvi Nastaleeq" pitchFamily="2" charset="-78"/>
              <a:cs typeface="Alvi Nastaleeq" pitchFamily="2" charset="-78"/>
            </a:endParaRPr>
          </a:p>
        </p:txBody>
      </p:sp>
      <p:sp>
        <p:nvSpPr>
          <p:cNvPr id="382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नहीं रोक सकता कोई उसके फ़ैसले को ऐ वह ख़ुदा कि हर शैय ताबेदार है उसके हुकम की </a:t>
            </a:r>
            <a:endParaRPr lang="en-US" sz="2400" b="1" dirty="0">
              <a:solidFill>
                <a:srgbClr val="000066"/>
              </a:solidFill>
            </a:endParaRPr>
          </a:p>
        </p:txBody>
      </p:sp>
      <p:sp>
        <p:nvSpPr>
          <p:cNvPr id="382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29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2985" name="Rectangle 11"/>
          <p:cNvSpPr>
            <a:spLocks noChangeArrowheads="1"/>
          </p:cNvSpPr>
          <p:nvPr/>
        </p:nvSpPr>
        <p:spPr bwMode="auto">
          <a:xfrm>
            <a:off x="3157538" y="0"/>
            <a:ext cx="2938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(67) To Cure Eye Ailments:</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السَّمَاوَاتُ مَطْوِيَّاتٌ </a:t>
            </a:r>
            <a:r>
              <a:rPr lang="ar-SA" sz="8800" kern="1200" dirty="0" smtClean="0">
                <a:latin typeface="Attari_Quran" pitchFamily="2" charset="-78"/>
                <a:ea typeface="+mn-ea"/>
                <a:cs typeface="Attari_Quran" pitchFamily="2" charset="-78"/>
              </a:rPr>
              <a:t>بِيَمِينِهِ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in Whose Right Hand the heavens shall be rolled up,</a:t>
            </a:r>
          </a:p>
        </p:txBody>
      </p:sp>
      <p:sp>
        <p:nvSpPr>
          <p:cNvPr id="3840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mans-samawatu mat-wi-yatum bi-yaminih</a:t>
            </a:r>
          </a:p>
        </p:txBody>
      </p:sp>
      <p:sp>
        <p:nvSpPr>
          <p:cNvPr id="384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قدرت سے آسمان باہم لپٹے ہوئے ہیں</a:t>
            </a:r>
            <a:endParaRPr lang="en-US" sz="4000" b="1">
              <a:solidFill>
                <a:srgbClr val="000066"/>
              </a:solidFill>
              <a:latin typeface="Alvi Nastaleeq" pitchFamily="2" charset="-78"/>
              <a:cs typeface="Alvi Nastaleeq" pitchFamily="2" charset="-78"/>
            </a:endParaRPr>
          </a:p>
        </p:txBody>
      </p:sp>
      <p:sp>
        <p:nvSpPr>
          <p:cNvPr id="384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आसमान लिपटे हुए हैं उसके क़ब्ज़ा-ए-क़ुदरत में </a:t>
            </a:r>
            <a:endParaRPr lang="en-US" sz="2400" b="1" dirty="0">
              <a:solidFill>
                <a:srgbClr val="000066"/>
              </a:solidFill>
            </a:endParaRPr>
          </a:p>
        </p:txBody>
      </p:sp>
      <p:sp>
        <p:nvSpPr>
          <p:cNvPr id="384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40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4009" name="Rectangle 11"/>
          <p:cNvSpPr>
            <a:spLocks noChangeArrowheads="1"/>
          </p:cNvSpPr>
          <p:nvPr/>
        </p:nvSpPr>
        <p:spPr bwMode="auto">
          <a:xfrm>
            <a:off x="3157538" y="0"/>
            <a:ext cx="2938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(67) To Cure Eye Ailments:</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يَا </a:t>
            </a:r>
            <a:r>
              <a:rPr lang="ar-SA" sz="8800" kern="1200" dirty="0">
                <a:latin typeface="Attari_Quran" pitchFamily="2" charset="-78"/>
                <a:ea typeface="+mn-ea"/>
                <a:cs typeface="Attari_Quran" pitchFamily="2" charset="-78"/>
              </a:rPr>
              <a:t>مَن يُّرْسِلُ الرِّيَاحَ بُشْريً بَيْنَ يَدَيْ رَحْمَتِهِ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sends forth the winds bearing good tiding before his mercy,</a:t>
            </a:r>
          </a:p>
        </p:txBody>
      </p:sp>
      <p:sp>
        <p:nvSpPr>
          <p:cNvPr id="3850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may-yur-silur-riyaha bush-ram bayna yaday rah-matih</a:t>
            </a:r>
          </a:p>
        </p:txBody>
      </p:sp>
      <p:sp>
        <p:nvSpPr>
          <p:cNvPr id="3850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اپنی رحمت سے ہواؤں کی خوشخبری دے کر بھیجتاہے۔</a:t>
            </a:r>
            <a:endParaRPr lang="en-US" sz="4000" b="1">
              <a:solidFill>
                <a:srgbClr val="000066"/>
              </a:solidFill>
              <a:latin typeface="Alvi Nastaleeq" pitchFamily="2" charset="-78"/>
              <a:cs typeface="Alvi Nastaleeq" pitchFamily="2" charset="-78"/>
            </a:endParaRPr>
          </a:p>
        </p:txBody>
      </p:sp>
      <p:sp>
        <p:nvSpPr>
          <p:cNvPr id="385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भेजता है हवाओं को ख़ुशख़बरी देने वाली उसकी रहमत की।</a:t>
            </a:r>
            <a:endParaRPr lang="en-US" sz="2400" b="1" dirty="0">
              <a:solidFill>
                <a:srgbClr val="000066"/>
              </a:solidFill>
            </a:endParaRPr>
          </a:p>
        </p:txBody>
      </p:sp>
      <p:sp>
        <p:nvSpPr>
          <p:cNvPr id="385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50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5033" name="Rectangle 11"/>
          <p:cNvSpPr>
            <a:spLocks noChangeArrowheads="1"/>
          </p:cNvSpPr>
          <p:nvPr/>
        </p:nvSpPr>
        <p:spPr bwMode="auto">
          <a:xfrm>
            <a:off x="3157538" y="0"/>
            <a:ext cx="2938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(67) To Cure Eye Ailments:</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860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8605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86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86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60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جَعَلَ الأَرْضَ مِهَاداً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الْجِبَالَ أَوْتَاداً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sends forth the winds bearing good tiding </a:t>
            </a:r>
            <a:r>
              <a:rPr lang="en-US" b="1" kern="1200" dirty="0" smtClean="0">
                <a:ea typeface="MS Mincho" pitchFamily="49" charset="-128"/>
              </a:rPr>
              <a:t>before O </a:t>
            </a:r>
            <a:r>
              <a:rPr lang="en-US" b="1" kern="1200" dirty="0">
                <a:ea typeface="MS Mincho" pitchFamily="49" charset="-128"/>
              </a:rPr>
              <a:t>He, Who has made the mountains pegs, His mercy.</a:t>
            </a:r>
          </a:p>
        </p:txBody>
      </p:sp>
      <p:sp>
        <p:nvSpPr>
          <p:cNvPr id="3870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ja`alal-ar-da mihada ya man ja`alal-jibala aw-tada</a:t>
            </a:r>
          </a:p>
        </p:txBody>
      </p:sp>
      <p:sp>
        <p:nvSpPr>
          <p:cNvPr id="38707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زمین کوفرش بنایا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پہاڑوں کو میخیں بنایا</a:t>
            </a:r>
            <a:endParaRPr lang="en-US" sz="4000" b="1">
              <a:solidFill>
                <a:srgbClr val="000066"/>
              </a:solidFill>
              <a:latin typeface="Alvi Nastaleeq" pitchFamily="2" charset="-78"/>
              <a:cs typeface="Alvi Nastaleeq" pitchFamily="2" charset="-78"/>
            </a:endParaRPr>
          </a:p>
        </p:txBody>
      </p:sp>
      <p:sp>
        <p:nvSpPr>
          <p:cNvPr id="387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ज़मीन को बिछौना गरदाना है। ऐ वह ख़ुदा जिसने पहाड़ों को मींखें बनाया है </a:t>
            </a:r>
            <a:endParaRPr lang="en-US" sz="2400" b="1" dirty="0">
              <a:solidFill>
                <a:srgbClr val="000066"/>
              </a:solidFill>
            </a:endParaRPr>
          </a:p>
        </p:txBody>
      </p:sp>
      <p:sp>
        <p:nvSpPr>
          <p:cNvPr id="387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70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7081" name="Rectangle 11"/>
          <p:cNvSpPr>
            <a:spLocks noChangeArrowheads="1"/>
          </p:cNvSpPr>
          <p:nvPr/>
        </p:nvSpPr>
        <p:spPr bwMode="auto">
          <a:xfrm>
            <a:off x="3124200" y="0"/>
            <a:ext cx="30718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(68) For Removal of Plague:</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جَعَلَ الشَّمْسَ سِرَاجاً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الْقَمَرَ نُوراً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made the sun a lamp,</a:t>
            </a:r>
          </a:p>
          <a:p>
            <a:pPr marL="342900" indent="-342900" eaLnBrk="1" hangingPunct="1">
              <a:defRPr/>
            </a:pPr>
            <a:r>
              <a:rPr lang="en-US" b="1" kern="1200" dirty="0">
                <a:ea typeface="MS Mincho" pitchFamily="49" charset="-128"/>
              </a:rPr>
              <a:t>O He, Who has made the moon a light,</a:t>
            </a:r>
          </a:p>
        </p:txBody>
      </p:sp>
      <p:sp>
        <p:nvSpPr>
          <p:cNvPr id="388100" name="Subtitle 4"/>
          <p:cNvSpPr txBox="1">
            <a:spLocks/>
          </p:cNvSpPr>
          <p:nvPr/>
        </p:nvSpPr>
        <p:spPr bwMode="auto">
          <a:xfrm>
            <a:off x="304800" y="6019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ja`alash-sham-sa siraja ya man ja`alal-qamara nura</a:t>
            </a:r>
          </a:p>
        </p:txBody>
      </p:sp>
      <p:sp>
        <p:nvSpPr>
          <p:cNvPr id="3881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سورج کو چراغ بنایا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چاند کو روشن کیا ۔</a:t>
            </a:r>
            <a:endParaRPr lang="en-US" sz="4000" b="1">
              <a:solidFill>
                <a:srgbClr val="000066"/>
              </a:solidFill>
              <a:latin typeface="Alvi Nastaleeq" pitchFamily="2" charset="-78"/>
              <a:cs typeface="Alvi Nastaleeq" pitchFamily="2" charset="-78"/>
            </a:endParaRPr>
          </a:p>
        </p:txBody>
      </p:sp>
      <p:sp>
        <p:nvSpPr>
          <p:cNvPr id="388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आफ़ताब को चराग़ की तरह रौशन बनाया ऐ वह ख़ुदा जसने चांद को रात की रौशनी गरदाना है</a:t>
            </a:r>
            <a:endParaRPr lang="en-US" sz="2400" b="1" dirty="0">
              <a:solidFill>
                <a:srgbClr val="000066"/>
              </a:solidFill>
            </a:endParaRPr>
          </a:p>
        </p:txBody>
      </p:sp>
      <p:sp>
        <p:nvSpPr>
          <p:cNvPr id="388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81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8105" name="Rectangle 11"/>
          <p:cNvSpPr>
            <a:spLocks noChangeArrowheads="1"/>
          </p:cNvSpPr>
          <p:nvPr/>
        </p:nvSpPr>
        <p:spPr bwMode="auto">
          <a:xfrm>
            <a:off x="3124200" y="0"/>
            <a:ext cx="30718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(68) For Removal of Plague:</a:t>
            </a: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جَعَلَ اللَّيْلَ لِبَاساً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النَّهَارَ مَعَاشاً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made the night a covering,</a:t>
            </a:r>
          </a:p>
          <a:p>
            <a:pPr marL="342900" indent="-342900" eaLnBrk="1" hangingPunct="1">
              <a:defRPr/>
            </a:pPr>
            <a:r>
              <a:rPr lang="en-US" b="1" kern="1200" dirty="0">
                <a:ea typeface="MS Mincho" pitchFamily="49" charset="-128"/>
              </a:rPr>
              <a:t>O He, Who has made the day for seeking livelihood,</a:t>
            </a:r>
          </a:p>
        </p:txBody>
      </p:sp>
      <p:sp>
        <p:nvSpPr>
          <p:cNvPr id="3891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ja`alal-layla libasa ya man ja`alan-nahara ma`aa-sha</a:t>
            </a:r>
          </a:p>
        </p:txBody>
      </p:sp>
      <p:sp>
        <p:nvSpPr>
          <p:cNvPr id="38912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رات کو پردہ پوشی کے لیے بنایا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دن کو کام کاج کا وقت ٹھہرایا ۔ </a:t>
            </a:r>
            <a:endParaRPr lang="en-US" sz="4000" b="1">
              <a:solidFill>
                <a:srgbClr val="000066"/>
              </a:solidFill>
              <a:latin typeface="Alvi Nastaleeq" pitchFamily="2" charset="-78"/>
              <a:cs typeface="Alvi Nastaleeq" pitchFamily="2" charset="-78"/>
            </a:endParaRPr>
          </a:p>
        </p:txBody>
      </p:sp>
      <p:sp>
        <p:nvSpPr>
          <p:cNvPr id="389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रात को महल आराम व राहत बनाया ऐ वह ख़ुदा जिसने दिन को मआश के लए बनाया </a:t>
            </a:r>
            <a:endParaRPr lang="en-US" sz="2400" b="1" dirty="0">
              <a:solidFill>
                <a:srgbClr val="000066"/>
              </a:solidFill>
            </a:endParaRPr>
          </a:p>
        </p:txBody>
      </p:sp>
      <p:sp>
        <p:nvSpPr>
          <p:cNvPr id="389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891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89129" name="Rectangle 11"/>
          <p:cNvSpPr>
            <a:spLocks noChangeArrowheads="1"/>
          </p:cNvSpPr>
          <p:nvPr/>
        </p:nvSpPr>
        <p:spPr bwMode="auto">
          <a:xfrm>
            <a:off x="3124200" y="0"/>
            <a:ext cx="30718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(68) For Removal of Plague: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غَافِرَ الْخَطَايَا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كَاشِفَ الْبَلاَيَا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Forgiver of sins, O Dispeller of tribulations,</a:t>
            </a:r>
          </a:p>
        </p:txBody>
      </p:sp>
      <p:sp>
        <p:nvSpPr>
          <p:cNvPr id="399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ghafiral-khataya ya kashifal-balaya</a:t>
            </a:r>
          </a:p>
        </p:txBody>
      </p:sp>
      <p:sp>
        <p:nvSpPr>
          <p:cNvPr id="39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گناہوں کے بخشنے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بلائیں دور کرنے والے </a:t>
            </a:r>
            <a:endParaRPr lang="en-US" sz="4000" b="1">
              <a:solidFill>
                <a:srgbClr val="000066"/>
              </a:solidFill>
              <a:latin typeface="Alvi Nastaleeq" pitchFamily="2" charset="-78"/>
              <a:cs typeface="Alvi Nastaleeq" pitchFamily="2" charset="-78"/>
            </a:endParaRPr>
          </a:p>
        </p:txBody>
      </p:sp>
      <p:sp>
        <p:nvSpPr>
          <p:cNvPr id="39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गुनाहों के बख़्शने वाले ऐ बलाओं के दूर करने वाले</a:t>
            </a:r>
            <a:endParaRPr lang="en-US" sz="2400" b="1">
              <a:solidFill>
                <a:srgbClr val="000066"/>
              </a:solidFill>
            </a:endParaRPr>
          </a:p>
        </p:txBody>
      </p:sp>
      <p:sp>
        <p:nvSpPr>
          <p:cNvPr id="39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9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945" name="Rectangle 11"/>
          <p:cNvSpPr>
            <a:spLocks noChangeArrowheads="1"/>
          </p:cNvSpPr>
          <p:nvPr/>
        </p:nvSpPr>
        <p:spPr bwMode="auto">
          <a:xfrm>
            <a:off x="2581275" y="0"/>
            <a:ext cx="5065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a:solidFill>
                  <a:srgbClr val="FFFF00"/>
                </a:solidFill>
              </a:rPr>
              <a:t>(7) For Removal of Calamities &amp; Promotion in Ranks :</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جَعَلَ النَّوْمَ سُبَاتاً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السَّمَاءَ </a:t>
            </a:r>
            <a:r>
              <a:rPr lang="ar-SA" sz="8800" kern="1200" dirty="0" err="1">
                <a:latin typeface="Attari_Quran" pitchFamily="2" charset="-78"/>
                <a:ea typeface="+mn-ea"/>
                <a:cs typeface="Attari_Quran" pitchFamily="2" charset="-78"/>
              </a:rPr>
              <a:t>بِنَاءاً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made sleep a rest,</a:t>
            </a:r>
          </a:p>
          <a:p>
            <a:pPr marL="342900" indent="-342900" eaLnBrk="1" hangingPunct="1">
              <a:defRPr/>
            </a:pPr>
            <a:r>
              <a:rPr lang="en-US" b="1" kern="1200" dirty="0">
                <a:ea typeface="MS Mincho" pitchFamily="49" charset="-128"/>
              </a:rPr>
              <a:t>O He, Who has made the sky a vault,</a:t>
            </a:r>
          </a:p>
        </p:txBody>
      </p:sp>
      <p:sp>
        <p:nvSpPr>
          <p:cNvPr id="3901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ja`alan-naw-ma subata ya man ja`alas-sama-a bina-a</a:t>
            </a:r>
          </a:p>
        </p:txBody>
      </p:sp>
      <p:sp>
        <p:nvSpPr>
          <p:cNvPr id="390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نیند کو ذریعہ راحت بنایا ۔ اے وہ جس نے آسمان کا شامیانہ لگایا ۔ </a:t>
            </a:r>
            <a:endParaRPr lang="en-US" sz="4000" b="1">
              <a:solidFill>
                <a:srgbClr val="000066"/>
              </a:solidFill>
              <a:latin typeface="Alvi Nastaleeq" pitchFamily="2" charset="-78"/>
              <a:cs typeface="Alvi Nastaleeq" pitchFamily="2" charset="-78"/>
            </a:endParaRPr>
          </a:p>
        </p:txBody>
      </p:sp>
      <p:sp>
        <p:nvSpPr>
          <p:cNvPr id="390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नींद को राहत क़रार दिया है वह ख़ुदा जिसने आसमान को क़ायम किया। </a:t>
            </a:r>
            <a:endParaRPr lang="en-US" sz="2400" b="1" dirty="0">
              <a:solidFill>
                <a:srgbClr val="000066"/>
              </a:solidFill>
            </a:endParaRPr>
          </a:p>
        </p:txBody>
      </p:sp>
      <p:sp>
        <p:nvSpPr>
          <p:cNvPr id="390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01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0153" name="Rectangle 11"/>
          <p:cNvSpPr>
            <a:spLocks noChangeArrowheads="1"/>
          </p:cNvSpPr>
          <p:nvPr/>
        </p:nvSpPr>
        <p:spPr bwMode="auto">
          <a:xfrm>
            <a:off x="3124200" y="0"/>
            <a:ext cx="30718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(68) For Removal of Plague:</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جَعَلَ الأَشْيَاءَ أَزْوَاجاً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النَّارَ مِرْصَاداً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created things in pairs,</a:t>
            </a:r>
          </a:p>
          <a:p>
            <a:pPr marL="342900" indent="-342900" eaLnBrk="1" hangingPunct="1">
              <a:defRPr/>
            </a:pPr>
            <a:r>
              <a:rPr lang="en-US" b="1" kern="1200" dirty="0">
                <a:ea typeface="MS Mincho" pitchFamily="49" charset="-128"/>
              </a:rPr>
              <a:t>O He, Who has made hell an ambush, barking for sinners.</a:t>
            </a:r>
          </a:p>
        </p:txBody>
      </p:sp>
      <p:sp>
        <p:nvSpPr>
          <p:cNvPr id="3911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ja`alal-ash-ya-a az-waja ya man ja`alan-nara mir-sada</a:t>
            </a:r>
          </a:p>
        </p:txBody>
      </p:sp>
      <p:sp>
        <p:nvSpPr>
          <p:cNvPr id="39117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چیزوں میں جوڑے مقرر کیے ۔ اے وہ جس نے آتش دوزخ کو کمین گاہ بنایا۔</a:t>
            </a:r>
            <a:endParaRPr lang="en-US" sz="4000" b="1">
              <a:solidFill>
                <a:srgbClr val="000066"/>
              </a:solidFill>
              <a:latin typeface="Alvi Nastaleeq" pitchFamily="2" charset="-78"/>
              <a:cs typeface="Alvi Nastaleeq" pitchFamily="2" charset="-78"/>
            </a:endParaRPr>
          </a:p>
        </p:txBody>
      </p:sp>
      <p:sp>
        <p:nvSpPr>
          <p:cNvPr id="391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दोज़ख़ को मकामे दरूदे ख़लाएक़ किया।</a:t>
            </a:r>
            <a:endParaRPr lang="en-US" sz="2400" b="1" dirty="0">
              <a:solidFill>
                <a:srgbClr val="000066"/>
              </a:solidFill>
            </a:endParaRPr>
          </a:p>
        </p:txBody>
      </p:sp>
      <p:sp>
        <p:nvSpPr>
          <p:cNvPr id="391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11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1177" name="Rectangle 11"/>
          <p:cNvSpPr>
            <a:spLocks noChangeArrowheads="1"/>
          </p:cNvSpPr>
          <p:nvPr/>
        </p:nvSpPr>
        <p:spPr bwMode="auto">
          <a:xfrm>
            <a:off x="3124200" y="0"/>
            <a:ext cx="30718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(68) For Removal of Plague:</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921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9219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92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92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22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سَمِيعُ يَا شَفِيعُ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All-hearer, O Mediator,</a:t>
            </a:r>
          </a:p>
        </p:txBody>
      </p:sp>
      <p:sp>
        <p:nvSpPr>
          <p:cNvPr id="3932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samiu' ya shafiu'</a:t>
            </a:r>
          </a:p>
        </p:txBody>
      </p:sp>
      <p:sp>
        <p:nvSpPr>
          <p:cNvPr id="393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سننے والے ، اے شفاعت والے</a:t>
            </a:r>
            <a:endParaRPr lang="en-US" sz="4000" b="1">
              <a:solidFill>
                <a:srgbClr val="000066"/>
              </a:solidFill>
              <a:latin typeface="Alvi Nastaleeq" pitchFamily="2" charset="-78"/>
              <a:cs typeface="Alvi Nastaleeq" pitchFamily="2" charset="-78"/>
            </a:endParaRPr>
          </a:p>
        </p:txBody>
      </p:sp>
      <p:sp>
        <p:nvSpPr>
          <p:cNvPr id="393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ख़ुदावंदा मैं तेरे ही नाम से तुझ से मांगता हूं ऐ सुनने वाले ऐ शफ़ाअत करने वआले</a:t>
            </a:r>
            <a:endParaRPr lang="en-US" sz="2400" b="1" dirty="0">
              <a:solidFill>
                <a:srgbClr val="000066"/>
              </a:solidFill>
            </a:endParaRPr>
          </a:p>
        </p:txBody>
      </p:sp>
      <p:sp>
        <p:nvSpPr>
          <p:cNvPr id="393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32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3225" name="Rectangle 11"/>
          <p:cNvSpPr>
            <a:spLocks noChangeArrowheads="1"/>
          </p:cNvSpPr>
          <p:nvPr/>
        </p:nvSpPr>
        <p:spPr bwMode="auto">
          <a:xfrm>
            <a:off x="3048000" y="0"/>
            <a:ext cx="32400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(69) For Promotion in Ranks :</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رَفِيعُ يَا مَنِيعُ</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سَرِيعُ يَا بَدِيعُ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Sublime, O Invincible,</a:t>
            </a:r>
          </a:p>
          <a:p>
            <a:pPr marL="342900" indent="-342900" eaLnBrk="1" hangingPunct="1">
              <a:defRPr/>
            </a:pPr>
            <a:r>
              <a:rPr lang="en-US" b="1" kern="1200" dirty="0">
                <a:ea typeface="MS Mincho" pitchFamily="49" charset="-128"/>
              </a:rPr>
              <a:t>O Swift, O Originator,</a:t>
            </a:r>
          </a:p>
        </p:txBody>
      </p:sp>
      <p:sp>
        <p:nvSpPr>
          <p:cNvPr id="394244"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rafiu' ya maniu’ ya sariu' ya badiu'</a:t>
            </a:r>
          </a:p>
        </p:txBody>
      </p:sp>
      <p:sp>
        <p:nvSpPr>
          <p:cNvPr id="3942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بلندی والے ، اے محفوظ</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جلدی کرنے والے ، اے ابتداکرنے والے</a:t>
            </a:r>
            <a:endParaRPr lang="en-US" sz="4000" b="1">
              <a:solidFill>
                <a:srgbClr val="000066"/>
              </a:solidFill>
              <a:latin typeface="Alvi Nastaleeq" pitchFamily="2" charset="-78"/>
              <a:cs typeface="Alvi Nastaleeq" pitchFamily="2" charset="-78"/>
            </a:endParaRPr>
          </a:p>
        </p:txBody>
      </p:sp>
      <p:sp>
        <p:nvSpPr>
          <p:cNvPr id="394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बुलन्द मर्तबा ऐ मना करने वाले ऐ हिसाब जल्द करने वाले </a:t>
            </a:r>
            <a:endParaRPr lang="en-US" sz="2400" b="1" dirty="0">
              <a:solidFill>
                <a:srgbClr val="000066"/>
              </a:solidFill>
            </a:endParaRPr>
          </a:p>
        </p:txBody>
      </p:sp>
      <p:sp>
        <p:nvSpPr>
          <p:cNvPr id="394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42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4249" name="Rectangle 11"/>
          <p:cNvSpPr>
            <a:spLocks noChangeArrowheads="1"/>
          </p:cNvSpPr>
          <p:nvPr/>
        </p:nvSpPr>
        <p:spPr bwMode="auto">
          <a:xfrm>
            <a:off x="3048000" y="0"/>
            <a:ext cx="32400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(69) For Promotion in Ranks :</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كَبِيرُ يَا قَدِيرُ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خَبِيرُ يَا مُجِيرُ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Great, O Omnipotent,</a:t>
            </a:r>
          </a:p>
          <a:p>
            <a:pPr marL="342900" indent="-342900" eaLnBrk="1" hangingPunct="1">
              <a:defRPr/>
            </a:pPr>
            <a:r>
              <a:rPr lang="en-US" b="1" kern="1200" dirty="0">
                <a:ea typeface="MS Mincho" pitchFamily="49" charset="-128"/>
              </a:rPr>
              <a:t>O Knowing, O Supporter.</a:t>
            </a:r>
          </a:p>
        </p:txBody>
      </p:sp>
      <p:sp>
        <p:nvSpPr>
          <p:cNvPr id="3952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kabiru ya qadir ya khabiru ya mujir</a:t>
            </a:r>
          </a:p>
        </p:txBody>
      </p:sp>
      <p:sp>
        <p:nvSpPr>
          <p:cNvPr id="395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بڑائی والے ، اے قدرت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خبر والے ، اے پناہ دینے والے۔</a:t>
            </a:r>
            <a:endParaRPr lang="en-US" sz="4000" b="1">
              <a:solidFill>
                <a:srgbClr val="000066"/>
              </a:solidFill>
              <a:latin typeface="Alvi Nastaleeq" pitchFamily="2" charset="-78"/>
              <a:cs typeface="Alvi Nastaleeq" pitchFamily="2" charset="-78"/>
            </a:endParaRPr>
          </a:p>
        </p:txBody>
      </p:sp>
      <p:sp>
        <p:nvSpPr>
          <p:cNvPr id="395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ज़िन्दा ऐ बुज़ुर्ग ऐ क़ुदरत वाले ऐ ख़बर रखने वाले ऐ पनाह देने वाले।</a:t>
            </a:r>
            <a:endParaRPr lang="en-US" sz="2400" b="1" dirty="0">
              <a:solidFill>
                <a:srgbClr val="000066"/>
              </a:solidFill>
            </a:endParaRPr>
          </a:p>
        </p:txBody>
      </p:sp>
      <p:sp>
        <p:nvSpPr>
          <p:cNvPr id="395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52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5273" name="Rectangle 11"/>
          <p:cNvSpPr>
            <a:spLocks noChangeArrowheads="1"/>
          </p:cNvSpPr>
          <p:nvPr/>
        </p:nvSpPr>
        <p:spPr bwMode="auto">
          <a:xfrm>
            <a:off x="3048000" y="0"/>
            <a:ext cx="32400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(69) For Promotion in Ranks :</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3962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39629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396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396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62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حَيّاً قَبْلَ كُلِّ حَيّ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حَيّاً بَعْدَ كُلِّ حَيّ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preceding every living being,</a:t>
            </a:r>
          </a:p>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succeeding every living being,</a:t>
            </a:r>
          </a:p>
        </p:txBody>
      </p:sp>
      <p:sp>
        <p:nvSpPr>
          <p:cNvPr id="3973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hay-yan qab-la kul-li hay ya hay-yam ba`a-da kul-li hay</a:t>
            </a:r>
            <a:endParaRPr lang="fi-FI" sz="2800" b="1" i="1">
              <a:solidFill>
                <a:srgbClr val="000066"/>
              </a:solidFill>
              <a:ea typeface="MS Mincho" pitchFamily="49" charset="-128"/>
            </a:endParaRPr>
          </a:p>
        </p:txBody>
      </p:sp>
      <p:sp>
        <p:nvSpPr>
          <p:cNvPr id="397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ہرزندہ سے پہلے زندہ ہو</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ہرزندہ کے بعد زندہ</a:t>
            </a:r>
            <a:endParaRPr lang="en-US" sz="4000" b="1">
              <a:solidFill>
                <a:srgbClr val="000066"/>
              </a:solidFill>
              <a:latin typeface="Alvi Nastaleeq" pitchFamily="2" charset="-78"/>
              <a:cs typeface="Alvi Nastaleeq" pitchFamily="2" charset="-78"/>
            </a:endParaRPr>
          </a:p>
        </p:txBody>
      </p:sp>
      <p:sp>
        <p:nvSpPr>
          <p:cNvPr id="397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पहले से ज़िन्दों से ऐ ज़िन्दा बाद हर ज़िन्दा के ऐ ज़िन्दा</a:t>
            </a:r>
            <a:endParaRPr lang="en-US" sz="2400" b="1" dirty="0">
              <a:solidFill>
                <a:srgbClr val="000066"/>
              </a:solidFill>
            </a:endParaRPr>
          </a:p>
        </p:txBody>
      </p:sp>
      <p:sp>
        <p:nvSpPr>
          <p:cNvPr id="397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73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7321" name="Rectangle 11"/>
          <p:cNvSpPr>
            <a:spLocks noChangeArrowheads="1"/>
          </p:cNvSpPr>
          <p:nvPr/>
        </p:nvSpPr>
        <p:spPr bwMode="auto">
          <a:xfrm>
            <a:off x="3556000" y="0"/>
            <a:ext cx="2159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(70) For Long Life :</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حَيُّ الَّذِي لَيْسَ كَمِثْلِهِ حَيٌّ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حَيُّ الَّذِي لا يُشَارِكُهُ حَيٌّ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like unto Whom there is none,</a:t>
            </a:r>
          </a:p>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Who has no living partner,</a:t>
            </a:r>
          </a:p>
        </p:txBody>
      </p:sp>
      <p:sp>
        <p:nvSpPr>
          <p:cNvPr id="3983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hay-yul-ladhi laysa kamith-lihi hay ya hay-yul-ladhi la yusha-rikuhu hay</a:t>
            </a:r>
            <a:endParaRPr lang="fi-FI" sz="2800" b="1" i="1">
              <a:solidFill>
                <a:srgbClr val="000066"/>
              </a:solidFill>
              <a:ea typeface="MS Mincho" pitchFamily="49" charset="-128"/>
            </a:endParaRPr>
          </a:p>
        </p:txBody>
      </p:sp>
      <p:sp>
        <p:nvSpPr>
          <p:cNvPr id="398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زندہ جسکی مثل کوئی اور زندہ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زندہ جسکا کوئی زندہ شریک نہیں</a:t>
            </a:r>
            <a:endParaRPr lang="en-US" sz="4000" b="1">
              <a:solidFill>
                <a:srgbClr val="000066"/>
              </a:solidFill>
              <a:latin typeface="Alvi Nastaleeq" pitchFamily="2" charset="-78"/>
              <a:cs typeface="Alvi Nastaleeq" pitchFamily="2" charset="-78"/>
            </a:endParaRPr>
          </a:p>
        </p:txBody>
      </p:sp>
      <p:sp>
        <p:nvSpPr>
          <p:cNvPr id="398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वह जसके मानिन्द कोई ज़िन्दा नहीं </a:t>
            </a:r>
            <a:r>
              <a:rPr lang="en-US" sz="2400" b="1" dirty="0" smtClean="0">
                <a:solidFill>
                  <a:srgbClr val="000066"/>
                </a:solidFill>
              </a:rPr>
              <a:t> </a:t>
            </a:r>
            <a:r>
              <a:rPr lang="hi-IN" sz="2400" b="1" dirty="0" smtClean="0">
                <a:solidFill>
                  <a:srgbClr val="000066"/>
                </a:solidFill>
              </a:rPr>
              <a:t>ऐ वह ज़िन्दा कि जसका कोई शरीक नहीं </a:t>
            </a:r>
            <a:endParaRPr lang="hi-IN" sz="2400" b="1" dirty="0">
              <a:solidFill>
                <a:srgbClr val="000066"/>
              </a:solidFill>
            </a:endParaRPr>
          </a:p>
        </p:txBody>
      </p:sp>
      <p:sp>
        <p:nvSpPr>
          <p:cNvPr id="398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83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8345" name="Rectangle 11"/>
          <p:cNvSpPr>
            <a:spLocks noChangeArrowheads="1"/>
          </p:cNvSpPr>
          <p:nvPr/>
        </p:nvSpPr>
        <p:spPr bwMode="auto">
          <a:xfrm>
            <a:off x="3556000" y="0"/>
            <a:ext cx="2159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(70) For Long Life :</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حَيُّ الَّذِي لا يَحْتَاجُ إِلَى حَيّ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حَيُّ الَّذِي يُمِيتُ كُلَّ حَيّ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Who is not dependent on any living </a:t>
            </a:r>
            <a:r>
              <a:rPr lang="en-US" b="1" kern="1200" dirty="0" smtClean="0">
                <a:ea typeface="MS Mincho" pitchFamily="49" charset="-128"/>
              </a:rPr>
              <a:t>being, O </a:t>
            </a:r>
            <a:r>
              <a:rPr lang="en-US" b="1" kern="1200" dirty="0" err="1">
                <a:ea typeface="MS Mincho" pitchFamily="49" charset="-128"/>
              </a:rPr>
              <a:t>Everliving</a:t>
            </a:r>
            <a:r>
              <a:rPr lang="en-US" b="1" kern="1200" dirty="0">
                <a:ea typeface="MS Mincho" pitchFamily="49" charset="-128"/>
              </a:rPr>
              <a:t>, Who causes every living being to die,</a:t>
            </a:r>
          </a:p>
        </p:txBody>
      </p:sp>
      <p:sp>
        <p:nvSpPr>
          <p:cNvPr id="3993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hay-yul-ladhi la yah-taju ila hay ya hay-yul-ladhi yumitu kul-la hay</a:t>
            </a:r>
            <a:endParaRPr lang="fi-FI" sz="2800" b="1" i="1">
              <a:solidFill>
                <a:srgbClr val="000066"/>
              </a:solidFill>
              <a:ea typeface="MS Mincho" pitchFamily="49" charset="-128"/>
            </a:endParaRPr>
          </a:p>
        </p:txBody>
      </p:sp>
      <p:sp>
        <p:nvSpPr>
          <p:cNvPr id="399365" name="Rectangle 15"/>
          <p:cNvSpPr>
            <a:spLocks noChangeArrowheads="1"/>
          </p:cNvSpPr>
          <p:nvPr/>
        </p:nvSpPr>
        <p:spPr bwMode="auto">
          <a:xfrm>
            <a:off x="304800" y="4251325"/>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زندہ جو کسی زندہ کا محتاج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زندہ جو سب زندوں کو موت دیتا ہے</a:t>
            </a:r>
            <a:endParaRPr lang="en-US" sz="4000" b="1">
              <a:solidFill>
                <a:srgbClr val="000066"/>
              </a:solidFill>
              <a:latin typeface="Alvi Nastaleeq" pitchFamily="2" charset="-78"/>
              <a:cs typeface="Alvi Nastaleeq" pitchFamily="2" charset="-78"/>
            </a:endParaRPr>
          </a:p>
        </p:txBody>
      </p:sp>
      <p:sp>
        <p:nvSpPr>
          <p:cNvPr id="399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ज़िन्दा जो किसी का मुहताज नहीं ऐ वह ज़िन्दा जो हर साहिबे हयात को मौत देता है </a:t>
            </a:r>
            <a:endParaRPr lang="en-US" sz="2400" b="1" dirty="0">
              <a:solidFill>
                <a:srgbClr val="000066"/>
              </a:solidFill>
            </a:endParaRPr>
          </a:p>
        </p:txBody>
      </p:sp>
      <p:sp>
        <p:nvSpPr>
          <p:cNvPr id="399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3993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399369" name="Rectangle 11"/>
          <p:cNvSpPr>
            <a:spLocks noChangeArrowheads="1"/>
          </p:cNvSpPr>
          <p:nvPr/>
        </p:nvSpPr>
        <p:spPr bwMode="auto">
          <a:xfrm>
            <a:off x="3556000" y="0"/>
            <a:ext cx="2159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(70) For Long Life :</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مُنْتَهَى </a:t>
            </a:r>
            <a:r>
              <a:rPr lang="ar-SA" sz="8800" kern="1200" dirty="0" err="1">
                <a:latin typeface="Attari_Quran" pitchFamily="2" charset="-78"/>
                <a:ea typeface="+mn-ea"/>
                <a:cs typeface="Attari_Quran" pitchFamily="2" charset="-78"/>
              </a:rPr>
              <a:t>الرَّجَايَا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مُجْزِلَ الْعَطَايَا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Aim of hopes, O Giver of abundant gifts,</a:t>
            </a:r>
          </a:p>
        </p:txBody>
      </p:sp>
      <p:sp>
        <p:nvSpPr>
          <p:cNvPr id="409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mun-tahar-rajaya ya muj-zilal-a'taya</a:t>
            </a:r>
          </a:p>
        </p:txBody>
      </p:sp>
      <p:sp>
        <p:nvSpPr>
          <p:cNvPr id="40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امیدوں کے آخری مقام</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بہت عطاؤں والے </a:t>
            </a:r>
            <a:endParaRPr lang="en-US" sz="4000" b="1">
              <a:solidFill>
                <a:srgbClr val="000066"/>
              </a:solidFill>
              <a:latin typeface="Alvi Nastaleeq" pitchFamily="2" charset="-78"/>
              <a:cs typeface="Alvi Nastaleeq" pitchFamily="2" charset="-78"/>
            </a:endParaRPr>
          </a:p>
        </p:txBody>
      </p:sp>
      <p:sp>
        <p:nvSpPr>
          <p:cNvPr id="40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उम्मीदों की इन्तेहा। ऐ बख़्शिशों के तमाम करने वाले </a:t>
            </a:r>
            <a:endParaRPr lang="en-US" sz="2400" b="1">
              <a:solidFill>
                <a:srgbClr val="000066"/>
              </a:solidFill>
            </a:endParaRPr>
          </a:p>
        </p:txBody>
      </p:sp>
      <p:sp>
        <p:nvSpPr>
          <p:cNvPr id="40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9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969" name="Rectangle 11"/>
          <p:cNvSpPr>
            <a:spLocks noChangeArrowheads="1"/>
          </p:cNvSpPr>
          <p:nvPr/>
        </p:nvSpPr>
        <p:spPr bwMode="auto">
          <a:xfrm>
            <a:off x="2581275" y="0"/>
            <a:ext cx="5065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a:solidFill>
                  <a:srgbClr val="FFFF00"/>
                </a:solidFill>
              </a:rPr>
              <a:t>(7) For Removal of Calamities &amp; Promotion in Ranks :</a:t>
            </a: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حَيُّ الَّذِي يَرْزُقُ كُلَّ حَيّ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حَيّاً لَّمْ يَرِثِ الْحَيَاةَ مِنْ حَيّ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Who provides sustenance to every living </a:t>
            </a:r>
            <a:r>
              <a:rPr lang="en-US" b="1" kern="1200" dirty="0" smtClean="0">
                <a:ea typeface="MS Mincho" pitchFamily="49" charset="-128"/>
              </a:rPr>
              <a:t>being, O </a:t>
            </a:r>
            <a:r>
              <a:rPr lang="en-US" b="1" kern="1200" dirty="0" err="1">
                <a:ea typeface="MS Mincho" pitchFamily="49" charset="-128"/>
              </a:rPr>
              <a:t>Everliving</a:t>
            </a:r>
            <a:r>
              <a:rPr lang="en-US" b="1" kern="1200" dirty="0">
                <a:ea typeface="MS Mincho" pitchFamily="49" charset="-128"/>
              </a:rPr>
              <a:t>, Who has not inherited life from any living being,</a:t>
            </a:r>
          </a:p>
        </p:txBody>
      </p:sp>
      <p:sp>
        <p:nvSpPr>
          <p:cNvPr id="4003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hay-yul-ladhi yarzuqu kul-la hay ya hay-yal-lam yarithil-hayata min hay</a:t>
            </a:r>
            <a:endParaRPr lang="fi-FI" sz="2800" b="1" i="1">
              <a:solidFill>
                <a:srgbClr val="000066"/>
              </a:solidFill>
              <a:ea typeface="MS Mincho" pitchFamily="49" charset="-128"/>
            </a:endParaRPr>
          </a:p>
        </p:txBody>
      </p:sp>
      <p:sp>
        <p:nvSpPr>
          <p:cNvPr id="4003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زندہ جو سب زندوں کو رزق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زندہ جس نے کسی زندہ سے زندگی نہیں پائی</a:t>
            </a:r>
            <a:endParaRPr lang="en-US" sz="4000" b="1">
              <a:solidFill>
                <a:srgbClr val="000066"/>
              </a:solidFill>
              <a:latin typeface="Alvi Nastaleeq" pitchFamily="2" charset="-78"/>
              <a:cs typeface="Alvi Nastaleeq" pitchFamily="2" charset="-78"/>
            </a:endParaRPr>
          </a:p>
        </p:txBody>
      </p:sp>
      <p:sp>
        <p:nvSpPr>
          <p:cNvPr id="400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ज़िन्दा जिसने किसी ज़िन्दा से ज़िन्दगी नहीं पाई ऐ वह ज़िन्दा जो हर साहिबे हयात को रोज़ी देता है</a:t>
            </a:r>
            <a:endParaRPr lang="en-US" sz="2400" b="1" dirty="0">
              <a:solidFill>
                <a:srgbClr val="000066"/>
              </a:solidFill>
            </a:endParaRPr>
          </a:p>
        </p:txBody>
      </p:sp>
      <p:sp>
        <p:nvSpPr>
          <p:cNvPr id="400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03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0393" name="Rectangle 11"/>
          <p:cNvSpPr>
            <a:spLocks noChangeArrowheads="1"/>
          </p:cNvSpPr>
          <p:nvPr/>
        </p:nvSpPr>
        <p:spPr bwMode="auto">
          <a:xfrm>
            <a:off x="3556000" y="0"/>
            <a:ext cx="2159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(70) For Long Life :</a:t>
            </a: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8500"/>
              </a:lnSpc>
              <a:defRPr/>
            </a:pPr>
            <a:r>
              <a:rPr lang="ar-SA" sz="8800" kern="1200" dirty="0">
                <a:latin typeface="Attari_Quran" pitchFamily="2" charset="-78"/>
                <a:ea typeface="+mn-ea"/>
                <a:cs typeface="Attari_Quran" pitchFamily="2" charset="-78"/>
              </a:rPr>
              <a:t>يَّا حَيُّ الَّذِي يُحْيِي الْمَوْتَى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حَيُّ يَا قَيُّومُ، لا تَأْخُذُهُ سِنَةً وَّلا نَوْمٌ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Who quickens the dead,</a:t>
            </a:r>
          </a:p>
          <a:p>
            <a:pPr marL="342900" indent="-342900" eaLnBrk="1" hangingPunct="1">
              <a:defRPr/>
            </a:pPr>
            <a:r>
              <a:rPr lang="en-US" b="1" kern="1200" dirty="0">
                <a:ea typeface="MS Mincho" pitchFamily="49" charset="-128"/>
              </a:rPr>
              <a:t>O </a:t>
            </a:r>
            <a:r>
              <a:rPr lang="en-US" b="1" kern="1200" dirty="0" err="1">
                <a:ea typeface="MS Mincho" pitchFamily="49" charset="-128"/>
              </a:rPr>
              <a:t>Everliving</a:t>
            </a:r>
            <a:r>
              <a:rPr lang="en-US" b="1" kern="1200" dirty="0">
                <a:ea typeface="MS Mincho" pitchFamily="49" charset="-128"/>
              </a:rPr>
              <a:t>, O Self-Subsistent, Slumber </a:t>
            </a:r>
            <a:r>
              <a:rPr lang="en-US" b="1" kern="1200" dirty="0" smtClean="0">
                <a:ea typeface="MS Mincho" pitchFamily="49" charset="-128"/>
              </a:rPr>
              <a:t>seizes </a:t>
            </a:r>
            <a:r>
              <a:rPr lang="en-US" b="1" kern="1200" dirty="0">
                <a:ea typeface="MS Mincho" pitchFamily="49" charset="-128"/>
              </a:rPr>
              <a:t>Him not, nor sleep.</a:t>
            </a:r>
          </a:p>
        </p:txBody>
      </p:sp>
      <p:sp>
        <p:nvSpPr>
          <p:cNvPr id="4014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hay-yul-ladhi yuh-yi al-maw-ta </a:t>
            </a:r>
            <a:r>
              <a:rPr lang="es-ES" sz="2800" b="1" i="1">
                <a:solidFill>
                  <a:srgbClr val="000066"/>
                </a:solidFill>
                <a:ea typeface="MS Mincho" pitchFamily="49" charset="-128"/>
              </a:rPr>
              <a:t>ya hay-yu ya qay-yumu la ta-khudhuhu sinatuw-wa-la naw-m</a:t>
            </a:r>
            <a:endParaRPr lang="fi-FI" sz="2800" b="1" i="1">
              <a:solidFill>
                <a:srgbClr val="000066"/>
              </a:solidFill>
              <a:ea typeface="MS Mincho" pitchFamily="49" charset="-128"/>
            </a:endParaRPr>
          </a:p>
        </p:txBody>
      </p:sp>
      <p:sp>
        <p:nvSpPr>
          <p:cNvPr id="401413"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زندہ جو زندوں کو موت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نگہبان جسے نہ نیند آتی ہے  نہ اونگھ۔</a:t>
            </a:r>
            <a:endParaRPr lang="en-US" sz="4000" b="1">
              <a:solidFill>
                <a:srgbClr val="000066"/>
              </a:solidFill>
              <a:latin typeface="Alvi Nastaleeq" pitchFamily="2" charset="-78"/>
              <a:cs typeface="Alvi Nastaleeq" pitchFamily="2" charset="-78"/>
            </a:endParaRPr>
          </a:p>
        </p:txBody>
      </p:sp>
      <p:sp>
        <p:nvSpPr>
          <p:cNvPr id="401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ज़िन्दा जो मुर्दों को ज़िन्दा करता है ऐ वह ज़िन्दा ऐ वह क़ाएम जो न उँघता है और न सोता है।</a:t>
            </a:r>
            <a:endParaRPr lang="en-US" sz="2400" b="1" dirty="0">
              <a:solidFill>
                <a:srgbClr val="000066"/>
              </a:solidFill>
            </a:endParaRPr>
          </a:p>
        </p:txBody>
      </p:sp>
      <p:sp>
        <p:nvSpPr>
          <p:cNvPr id="401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14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1417" name="Rectangle 11"/>
          <p:cNvSpPr>
            <a:spLocks noChangeArrowheads="1"/>
          </p:cNvSpPr>
          <p:nvPr/>
        </p:nvSpPr>
        <p:spPr bwMode="auto">
          <a:xfrm>
            <a:off x="3556000" y="0"/>
            <a:ext cx="21590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(70) For Long Life :</a:t>
            </a: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024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0243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02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02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24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ذِكْرٌ لا يُنْسَى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نُورٌ لا يُطْفَى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remembrance is not forgotten,</a:t>
            </a:r>
          </a:p>
          <a:p>
            <a:pPr marL="342900" indent="-342900" eaLnBrk="1" hangingPunct="1">
              <a:defRPr/>
            </a:pPr>
            <a:r>
              <a:rPr lang="en-US" b="1" kern="1200" dirty="0">
                <a:ea typeface="MS Mincho" pitchFamily="49" charset="-128"/>
              </a:rPr>
              <a:t>O He, Whose light is not extinguished</a:t>
            </a:r>
          </a:p>
        </p:txBody>
      </p:sp>
      <p:sp>
        <p:nvSpPr>
          <p:cNvPr id="4034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 dhik-rul-la yun-sa ya mal-lahu nurul-la yut-fa</a:t>
            </a:r>
          </a:p>
        </p:txBody>
      </p:sp>
      <p:sp>
        <p:nvSpPr>
          <p:cNvPr id="403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ذکر بھلایا نہیں جا سکتا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نور کو بجھایا نہیں جا سکتا</a:t>
            </a:r>
            <a:endParaRPr lang="en-US" sz="4000" b="1">
              <a:solidFill>
                <a:srgbClr val="000066"/>
              </a:solidFill>
              <a:latin typeface="Alvi Nastaleeq" pitchFamily="2" charset="-78"/>
              <a:cs typeface="Alvi Nastaleeq" pitchFamily="2" charset="-78"/>
            </a:endParaRPr>
          </a:p>
        </p:txBody>
      </p:sp>
      <p:sp>
        <p:nvSpPr>
          <p:cNvPr id="403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ज़िक्र फ़रामोश नहीं होता ऐ वह ख़ुदा जिसका नूर नहीं बुझता </a:t>
            </a:r>
            <a:endParaRPr lang="en-US" sz="2400" b="1" dirty="0">
              <a:solidFill>
                <a:srgbClr val="000066"/>
              </a:solidFill>
            </a:endParaRPr>
          </a:p>
        </p:txBody>
      </p:sp>
      <p:sp>
        <p:nvSpPr>
          <p:cNvPr id="403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34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3465" name="Rectangle 11"/>
          <p:cNvSpPr>
            <a:spLocks noChangeArrowheads="1"/>
          </p:cNvSpPr>
          <p:nvPr/>
        </p:nvSpPr>
        <p:spPr bwMode="auto">
          <a:xfrm>
            <a:off x="2743200" y="0"/>
            <a:ext cx="3822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(71) For Safeguard from Cyclones :</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نِعْمٌ لا تُعَدُّ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مُلْكٌ لا يَزُولُ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bounties are countless,</a:t>
            </a:r>
          </a:p>
          <a:p>
            <a:pPr marL="342900" indent="-342900" eaLnBrk="1" hangingPunct="1">
              <a:defRPr/>
            </a:pPr>
            <a:r>
              <a:rPr lang="en-US" b="1" kern="1200" dirty="0">
                <a:ea typeface="MS Mincho" pitchFamily="49" charset="-128"/>
              </a:rPr>
              <a:t>O He, Whose grandeur is perpetual,</a:t>
            </a:r>
          </a:p>
        </p:txBody>
      </p:sp>
      <p:sp>
        <p:nvSpPr>
          <p:cNvPr id="4044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mal-lahu nia'-mul-la tua'd ya mal-lahu mul-kul-la yazul</a:t>
            </a:r>
            <a:endParaRPr lang="fi-FI" sz="2800" b="1" i="1">
              <a:solidFill>
                <a:srgbClr val="000066"/>
              </a:solidFill>
              <a:ea typeface="MS Mincho" pitchFamily="49" charset="-128"/>
            </a:endParaRPr>
          </a:p>
        </p:txBody>
      </p:sp>
      <p:sp>
        <p:nvSpPr>
          <p:cNvPr id="4044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نعمتوں کوشمار نہیں کیا جا سکتا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بادشاہی ختم ہونے والی نہیں</a:t>
            </a:r>
            <a:endParaRPr lang="en-US" sz="4000" b="1">
              <a:solidFill>
                <a:srgbClr val="000066"/>
              </a:solidFill>
              <a:latin typeface="Alvi Nastaleeq" pitchFamily="2" charset="-78"/>
              <a:cs typeface="Alvi Nastaleeq" pitchFamily="2" charset="-78"/>
            </a:endParaRPr>
          </a:p>
        </p:txBody>
      </p:sp>
      <p:sp>
        <p:nvSpPr>
          <p:cNvPr id="404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नेमतें शुमार नहीं होतीं ऐ वह ख़ुदा जिसका मुल्क ला ज़वाल है </a:t>
            </a:r>
            <a:endParaRPr lang="en-US" sz="2400" b="1" dirty="0">
              <a:solidFill>
                <a:srgbClr val="000066"/>
              </a:solidFill>
            </a:endParaRPr>
          </a:p>
        </p:txBody>
      </p:sp>
      <p:sp>
        <p:nvSpPr>
          <p:cNvPr id="404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44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4489" name="Rectangle 11"/>
          <p:cNvSpPr>
            <a:spLocks noChangeArrowheads="1"/>
          </p:cNvSpPr>
          <p:nvPr/>
        </p:nvSpPr>
        <p:spPr bwMode="auto">
          <a:xfrm>
            <a:off x="2743200" y="0"/>
            <a:ext cx="3822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(71) For Safeguard from Cyclones :</a:t>
            </a: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ثَنَاءٌ لا يُحْصَى</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جَلاَلٌ لا يُكَيَّفُ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praise does not admit of </a:t>
            </a:r>
            <a:r>
              <a:rPr lang="en-US" b="1" kern="1200" dirty="0" smtClean="0">
                <a:ea typeface="MS Mincho" pitchFamily="49" charset="-128"/>
              </a:rPr>
              <a:t>alteration, O </a:t>
            </a:r>
            <a:r>
              <a:rPr lang="en-US" b="1" kern="1200" dirty="0">
                <a:ea typeface="MS Mincho" pitchFamily="49" charset="-128"/>
              </a:rPr>
              <a:t>He, Whose glory is not framed,</a:t>
            </a:r>
          </a:p>
        </p:txBody>
      </p:sp>
      <p:sp>
        <p:nvSpPr>
          <p:cNvPr id="4055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mal-lahu thana-ul la yuh-sa ya mal-lahu jalalul-la yukay-yafu</a:t>
            </a:r>
            <a:endParaRPr lang="fi-FI" sz="2800" b="1" i="1">
              <a:solidFill>
                <a:srgbClr val="000066"/>
              </a:solidFill>
              <a:ea typeface="MS Mincho" pitchFamily="49" charset="-128"/>
            </a:endParaRPr>
          </a:p>
        </p:txBody>
      </p:sp>
      <p:sp>
        <p:nvSpPr>
          <p:cNvPr id="405509" name="Rectangle 15"/>
          <p:cNvSpPr>
            <a:spLocks noChangeArrowheads="1"/>
          </p:cNvSpPr>
          <p:nvPr/>
        </p:nvSpPr>
        <p:spPr bwMode="auto">
          <a:xfrm>
            <a:off x="304800" y="4191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تعریف کی کوئی حد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جلال کی کیفیت بے بیان ہے</a:t>
            </a:r>
            <a:endParaRPr lang="en-US" sz="4000" b="1">
              <a:solidFill>
                <a:srgbClr val="000066"/>
              </a:solidFill>
              <a:latin typeface="Alvi Nastaleeq" pitchFamily="2" charset="-78"/>
              <a:cs typeface="Alvi Nastaleeq" pitchFamily="2" charset="-78"/>
            </a:endParaRPr>
          </a:p>
        </p:txBody>
      </p:sp>
      <p:sp>
        <p:nvSpPr>
          <p:cNvPr id="405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तारीफ़ ला इंतेहा है ऐ वह ख़ुदा जिसकी बुज़ुर्गी को ज़वाल नहीं </a:t>
            </a:r>
            <a:endParaRPr lang="en-US" sz="2400" b="1" dirty="0">
              <a:solidFill>
                <a:srgbClr val="000066"/>
              </a:solidFill>
            </a:endParaRPr>
          </a:p>
        </p:txBody>
      </p:sp>
      <p:sp>
        <p:nvSpPr>
          <p:cNvPr id="405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55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5513" name="Rectangle 11"/>
          <p:cNvSpPr>
            <a:spLocks noChangeArrowheads="1"/>
          </p:cNvSpPr>
          <p:nvPr/>
        </p:nvSpPr>
        <p:spPr bwMode="auto">
          <a:xfrm>
            <a:off x="2743200" y="0"/>
            <a:ext cx="3822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(71) For Safeguard from Cyclones :</a:t>
            </a: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كَمَالٌ لا يُدْرَكُ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قَضَاءٌ لا يُرَدُّ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perfection cannot be </a:t>
            </a:r>
            <a:r>
              <a:rPr lang="en-US" b="1" kern="1200" dirty="0" smtClean="0">
                <a:ea typeface="MS Mincho" pitchFamily="49" charset="-128"/>
              </a:rPr>
              <a:t>comprehended, O </a:t>
            </a:r>
            <a:r>
              <a:rPr lang="en-US" b="1" kern="1200" dirty="0">
                <a:ea typeface="MS Mincho" pitchFamily="49" charset="-128"/>
              </a:rPr>
              <a:t>He, Whose order is not rejected,</a:t>
            </a:r>
          </a:p>
        </p:txBody>
      </p:sp>
      <p:sp>
        <p:nvSpPr>
          <p:cNvPr id="4065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 kamalul-la yud-rak ya mal-lahu qada-ul-la yurad-d</a:t>
            </a:r>
          </a:p>
        </p:txBody>
      </p:sp>
      <p:sp>
        <p:nvSpPr>
          <p:cNvPr id="406533"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کمال کو سمجھا نہیں جا سکتا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فیصلہ ٹالا نہیں جا سکتا</a:t>
            </a:r>
            <a:endParaRPr lang="en-US" sz="4000" b="1">
              <a:solidFill>
                <a:srgbClr val="000066"/>
              </a:solidFill>
              <a:latin typeface="Alvi Nastaleeq" pitchFamily="2" charset="-78"/>
              <a:cs typeface="Alvi Nastaleeq" pitchFamily="2" charset="-78"/>
            </a:endParaRPr>
          </a:p>
        </p:txBody>
      </p:sp>
      <p:sp>
        <p:nvSpPr>
          <p:cNvPr id="406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कमाल समझसे बाहर है ऐ वह ख़ुदा जिसका हुकम रद नहीं होता </a:t>
            </a:r>
            <a:endParaRPr lang="en-US" sz="2400" b="1" dirty="0">
              <a:solidFill>
                <a:srgbClr val="000066"/>
              </a:solidFill>
            </a:endParaRPr>
          </a:p>
        </p:txBody>
      </p:sp>
      <p:sp>
        <p:nvSpPr>
          <p:cNvPr id="406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65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6537" name="Rectangle 11"/>
          <p:cNvSpPr>
            <a:spLocks noChangeArrowheads="1"/>
          </p:cNvSpPr>
          <p:nvPr/>
        </p:nvSpPr>
        <p:spPr bwMode="auto">
          <a:xfrm>
            <a:off x="2743200" y="0"/>
            <a:ext cx="3822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(71) For Safeguard from Cyclones :</a:t>
            </a: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لَّهُ صِفَاتٌ لا تُبَدَّلُ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لَّهُ نُعُوتٌ لا تُغَيَّرُ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attributes do not change,</a:t>
            </a:r>
          </a:p>
          <a:p>
            <a:pPr marL="342900" indent="-342900" eaLnBrk="1" hangingPunct="1">
              <a:defRPr/>
            </a:pPr>
            <a:r>
              <a:rPr lang="en-US" b="1" kern="1200" dirty="0">
                <a:ea typeface="MS Mincho" pitchFamily="49" charset="-128"/>
              </a:rPr>
              <a:t>O He, Whose attributes do not alter,</a:t>
            </a:r>
          </a:p>
        </p:txBody>
      </p:sp>
      <p:sp>
        <p:nvSpPr>
          <p:cNvPr id="4075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mal-lahu sifatul-la tubad-dal ya mal-lahu nuo'otul-la tughay-yar</a:t>
            </a:r>
          </a:p>
        </p:txBody>
      </p:sp>
      <p:sp>
        <p:nvSpPr>
          <p:cNvPr id="407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صفات میں تبدیلی نہیں آسکتی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وصفوں میں تبدیلی نہیں۔</a:t>
            </a:r>
            <a:endParaRPr lang="en-US" sz="4000" b="1">
              <a:solidFill>
                <a:srgbClr val="000066"/>
              </a:solidFill>
              <a:latin typeface="Alvi Nastaleeq" pitchFamily="2" charset="-78"/>
              <a:cs typeface="Alvi Nastaleeq" pitchFamily="2" charset="-78"/>
            </a:endParaRPr>
          </a:p>
        </p:txBody>
      </p:sp>
      <p:sp>
        <p:nvSpPr>
          <p:cNvPr id="407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सिफ़तें तबदील नहीं होतीं। ऐ वह ख़ुदा जिसकी तारीफ़ में तग़य्युर नहीं होता।</a:t>
            </a:r>
            <a:endParaRPr lang="en-US" sz="2400" b="1" dirty="0">
              <a:solidFill>
                <a:srgbClr val="000066"/>
              </a:solidFill>
            </a:endParaRPr>
          </a:p>
        </p:txBody>
      </p:sp>
      <p:sp>
        <p:nvSpPr>
          <p:cNvPr id="407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75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7561" name="Rectangle 11"/>
          <p:cNvSpPr>
            <a:spLocks noChangeArrowheads="1"/>
          </p:cNvSpPr>
          <p:nvPr/>
        </p:nvSpPr>
        <p:spPr bwMode="auto">
          <a:xfrm>
            <a:off x="2743200" y="0"/>
            <a:ext cx="3822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(71) For Safeguard from Cyclones :</a:t>
            </a: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085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0858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08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08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85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الْعَالَمِينَ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مَاِلكَ يَوْمِ الدِّينِ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all the worlds,</a:t>
            </a:r>
          </a:p>
          <a:p>
            <a:pPr marL="342900" indent="-342900" eaLnBrk="1" hangingPunct="1">
              <a:defRPr/>
            </a:pPr>
            <a:r>
              <a:rPr lang="en-US" b="1" kern="1200" dirty="0">
                <a:ea typeface="MS Mincho" pitchFamily="49" charset="-128"/>
              </a:rPr>
              <a:t>O Master of the Day of </a:t>
            </a:r>
            <a:r>
              <a:rPr lang="en-US" b="1" kern="1200" dirty="0" err="1">
                <a:ea typeface="MS Mincho" pitchFamily="49" charset="-128"/>
              </a:rPr>
              <a:t>Judgement</a:t>
            </a:r>
            <a:r>
              <a:rPr lang="en-US" b="1" kern="1200" dirty="0">
                <a:ea typeface="MS Mincho" pitchFamily="49" charset="-128"/>
              </a:rPr>
              <a:t>,</a:t>
            </a:r>
          </a:p>
        </p:txBody>
      </p:sp>
      <p:sp>
        <p:nvSpPr>
          <p:cNvPr id="4096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rab-bal-a'alamin ya malika yaw-mid-din</a:t>
            </a:r>
          </a:p>
        </p:txBody>
      </p:sp>
      <p:sp>
        <p:nvSpPr>
          <p:cNvPr id="409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عالمین کے پروردگار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روز جزا کے مالک</a:t>
            </a:r>
            <a:endParaRPr lang="en-US" sz="4000" b="1">
              <a:solidFill>
                <a:srgbClr val="000066"/>
              </a:solidFill>
              <a:latin typeface="Alvi Nastaleeq" pitchFamily="2" charset="-78"/>
              <a:cs typeface="Alvi Nastaleeq" pitchFamily="2" charset="-78"/>
            </a:endParaRPr>
          </a:p>
        </p:txBody>
      </p:sp>
      <p:sp>
        <p:nvSpPr>
          <p:cNvPr id="409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आलमों के पालने वाले ऐ क़यामत के मालिक </a:t>
            </a:r>
            <a:endParaRPr lang="en-US" sz="2400" b="1" dirty="0">
              <a:solidFill>
                <a:srgbClr val="000066"/>
              </a:solidFill>
            </a:endParaRPr>
          </a:p>
        </p:txBody>
      </p:sp>
      <p:sp>
        <p:nvSpPr>
          <p:cNvPr id="409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096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09609" name="Rectangle 11"/>
          <p:cNvSpPr>
            <a:spLocks noChangeArrowheads="1"/>
          </p:cNvSpPr>
          <p:nvPr/>
        </p:nvSpPr>
        <p:spPr bwMode="auto">
          <a:xfrm>
            <a:off x="3048000" y="0"/>
            <a:ext cx="31432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(72) For Cure of Breast Pain: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اَللَّهُمَّ صَلِّ </a:t>
            </a:r>
            <a:r>
              <a:rPr lang="ar-SA" sz="8800" kern="1200" dirty="0" err="1" smtClean="0">
                <a:latin typeface="Attari_Quran" pitchFamily="2" charset="-78"/>
                <a:ea typeface="+mn-ea"/>
                <a:cs typeface="Attari_Quran" pitchFamily="2" charset="-78"/>
              </a:rPr>
              <a:t>عَلَىٰ</a:t>
            </a:r>
            <a:r>
              <a:rPr lang="ar-SA" sz="8800" kern="1200" dirty="0" smtClean="0">
                <a:latin typeface="Attari_Quran" pitchFamily="2" charset="-78"/>
                <a:ea typeface="+mn-ea"/>
                <a:cs typeface="Attari_Quran" pitchFamily="2" charset="-78"/>
              </a:rPr>
              <a:t> مُحَمَّدٍ وَآلِ مُحَمَّدٍ</a:t>
            </a:r>
            <a:endParaRPr lang="ar-SA"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Allāh</a:t>
            </a:r>
            <a:r>
              <a:rPr lang="en-US" b="1" kern="1200" dirty="0">
                <a:ea typeface="MS Mincho" pitchFamily="49" charset="-128"/>
              </a:rPr>
              <a:t> send Your blessings on Muhammad</a:t>
            </a:r>
          </a:p>
          <a:p>
            <a:pPr marL="342900" indent="-342900" eaLnBrk="1" hangingPunct="1">
              <a:defRPr/>
            </a:pPr>
            <a:r>
              <a:rPr lang="en-US" b="1" kern="1200" dirty="0">
                <a:ea typeface="MS Mincho" pitchFamily="49" charset="-128"/>
              </a:rPr>
              <a:t>and the family of Muhammad.</a:t>
            </a:r>
          </a:p>
        </p:txBody>
      </p:sp>
      <p:sp>
        <p:nvSpPr>
          <p:cNvPr id="51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salli `ala muhammadin wa ali muhammadin</a:t>
            </a:r>
          </a:p>
        </p:txBody>
      </p:sp>
      <p:sp>
        <p:nvSpPr>
          <p:cNvPr id="5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رحمت فرما محمد وآل</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ع</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 محمد پر </a:t>
            </a:r>
          </a:p>
        </p:txBody>
      </p:sp>
      <p:sp>
        <p:nvSpPr>
          <p:cNvPr id="5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5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الجوشن الكبير</a:t>
            </a:r>
          </a:p>
        </p:txBody>
      </p:sp>
      <p:sp>
        <p:nvSpPr>
          <p:cNvPr id="5128" name="Text Box 13"/>
          <p:cNvSpPr txBox="1">
            <a:spLocks noChangeArrowheads="1"/>
          </p:cNvSpPr>
          <p:nvPr/>
        </p:nvSpPr>
        <p:spPr bwMode="auto">
          <a:xfrm>
            <a:off x="0" y="14288"/>
            <a:ext cx="4610100"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وَاهِبَ الْهَدَايَا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رَازِقَ الْبَرَايَا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Bestower</a:t>
            </a:r>
            <a:r>
              <a:rPr lang="en-US" b="1" kern="1200" dirty="0">
                <a:ea typeface="MS Mincho" pitchFamily="49" charset="-128"/>
              </a:rPr>
              <a:t> of bounties, O Provider of creatures,</a:t>
            </a:r>
          </a:p>
        </p:txBody>
      </p:sp>
      <p:sp>
        <p:nvSpPr>
          <p:cNvPr id="41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wahibal-hadaya ya raziqal-baraya</a:t>
            </a:r>
          </a:p>
        </p:txBody>
      </p:sp>
      <p:sp>
        <p:nvSpPr>
          <p:cNvPr id="41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تحفے عطا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مخلوق کو رزق دینے والے</a:t>
            </a:r>
            <a:endParaRPr lang="en-US" sz="4000" b="1">
              <a:solidFill>
                <a:srgbClr val="000066"/>
              </a:solidFill>
              <a:latin typeface="Alvi Nastaleeq" pitchFamily="2" charset="-78"/>
              <a:cs typeface="Alvi Nastaleeq" pitchFamily="2" charset="-78"/>
            </a:endParaRPr>
          </a:p>
        </p:txBody>
      </p:sp>
      <p:sp>
        <p:nvSpPr>
          <p:cNvPr id="41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नेमतों के अता करने वाले। ऐ तमाम मख़लूक़ के रोज़ी देने वाले। </a:t>
            </a:r>
            <a:endParaRPr lang="en-US" sz="2400" b="1">
              <a:solidFill>
                <a:srgbClr val="000066"/>
              </a:solidFill>
            </a:endParaRPr>
          </a:p>
        </p:txBody>
      </p:sp>
      <p:sp>
        <p:nvSpPr>
          <p:cNvPr id="41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9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993" name="Rectangle 11"/>
          <p:cNvSpPr>
            <a:spLocks noChangeArrowheads="1"/>
          </p:cNvSpPr>
          <p:nvPr/>
        </p:nvSpPr>
        <p:spPr bwMode="auto">
          <a:xfrm>
            <a:off x="2581275" y="0"/>
            <a:ext cx="5065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a:solidFill>
                  <a:srgbClr val="FFFF00"/>
                </a:solidFill>
              </a:rPr>
              <a:t>(7) For Removal of Calamities &amp; Promotion in Ranks :</a:t>
            </a: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غَايَةَ الطَّاِلبِينَ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ظَهْرَ </a:t>
            </a:r>
            <a:r>
              <a:rPr lang="ar-SA" sz="8800" kern="1200" dirty="0" err="1">
                <a:latin typeface="Attari_Quran" pitchFamily="2" charset="-78"/>
                <a:ea typeface="+mn-ea"/>
                <a:cs typeface="Attari_Quran" pitchFamily="2" charset="-78"/>
              </a:rPr>
              <a:t>اللاَّجِينَ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Ultimate Goal of the seeker,</a:t>
            </a:r>
          </a:p>
          <a:p>
            <a:pPr marL="342900" indent="-342900" eaLnBrk="1" hangingPunct="1">
              <a:defRPr/>
            </a:pPr>
            <a:r>
              <a:rPr lang="en-US" b="1" kern="1200" dirty="0">
                <a:ea typeface="MS Mincho" pitchFamily="49" charset="-128"/>
              </a:rPr>
              <a:t>O Refuge of the seeker of shelter,</a:t>
            </a:r>
          </a:p>
        </p:txBody>
      </p:sp>
      <p:sp>
        <p:nvSpPr>
          <p:cNvPr id="4106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ghayatat-talibin ya zah-ra al-lajin</a:t>
            </a:r>
          </a:p>
        </p:txBody>
      </p:sp>
      <p:sp>
        <p:nvSpPr>
          <p:cNvPr id="4106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طالبوں کے مقصود</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پناہ لینے والوں کی پناہ گاہ</a:t>
            </a:r>
            <a:endParaRPr lang="en-US" sz="4000" b="1">
              <a:solidFill>
                <a:srgbClr val="000066"/>
              </a:solidFill>
              <a:latin typeface="Alvi Nastaleeq" pitchFamily="2" charset="-78"/>
              <a:cs typeface="Alvi Nastaleeq" pitchFamily="2" charset="-78"/>
            </a:endParaRPr>
          </a:p>
        </p:txBody>
      </p:sp>
      <p:sp>
        <p:nvSpPr>
          <p:cNvPr id="410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मुराद तलब करने वालों की इंतेहा ऐ पनाह चाहने वालों के पुश्त पनाह </a:t>
            </a:r>
            <a:endParaRPr lang="en-US" sz="2400" b="1" dirty="0">
              <a:solidFill>
                <a:srgbClr val="000066"/>
              </a:solidFill>
            </a:endParaRPr>
          </a:p>
        </p:txBody>
      </p:sp>
      <p:sp>
        <p:nvSpPr>
          <p:cNvPr id="410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06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0633" name="Rectangle 11"/>
          <p:cNvSpPr>
            <a:spLocks noChangeArrowheads="1"/>
          </p:cNvSpPr>
          <p:nvPr/>
        </p:nvSpPr>
        <p:spPr bwMode="auto">
          <a:xfrm>
            <a:off x="3048000" y="0"/>
            <a:ext cx="31432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(72) For Cure of Breast Pain:</a:t>
            </a: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مُدْرِكَ الْهَارِبِين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يُّحِبُّ الصَّابِرِينَ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Overtaker</a:t>
            </a:r>
            <a:r>
              <a:rPr lang="en-US" b="1" kern="1200" dirty="0">
                <a:ea typeface="MS Mincho" pitchFamily="49" charset="-128"/>
              </a:rPr>
              <a:t> of the fugitive,</a:t>
            </a:r>
          </a:p>
          <a:p>
            <a:pPr marL="342900" indent="-342900" eaLnBrk="1" hangingPunct="1">
              <a:defRPr/>
            </a:pPr>
            <a:r>
              <a:rPr lang="en-US" b="1" kern="1200" dirty="0">
                <a:ea typeface="MS Mincho" pitchFamily="49" charset="-128"/>
              </a:rPr>
              <a:t>O He Who loves the patient,</a:t>
            </a:r>
          </a:p>
        </p:txBody>
      </p:sp>
      <p:sp>
        <p:nvSpPr>
          <p:cNvPr id="4116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mud-rikal-haribin ya may-yuhib-bus-sabirin</a:t>
            </a:r>
          </a:p>
        </p:txBody>
      </p:sp>
      <p:sp>
        <p:nvSpPr>
          <p:cNvPr id="411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بھاگنے والوں کو پالینے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صبر والوں کودوست رکھتا ہے</a:t>
            </a:r>
            <a:endParaRPr lang="en-US" sz="4000" b="1">
              <a:solidFill>
                <a:srgbClr val="000066"/>
              </a:solidFill>
              <a:latin typeface="Alvi Nastaleeq" pitchFamily="2" charset="-78"/>
              <a:cs typeface="Alvi Nastaleeq" pitchFamily="2" charset="-78"/>
            </a:endParaRPr>
          </a:p>
        </p:txBody>
      </p:sp>
      <p:sp>
        <p:nvSpPr>
          <p:cNvPr id="411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भागे हुवों के पालने वाले ऐ सब्र करने वालों के चाहने वाले </a:t>
            </a:r>
            <a:endParaRPr lang="en-US" sz="2400" b="1" dirty="0">
              <a:solidFill>
                <a:srgbClr val="000066"/>
              </a:solidFill>
            </a:endParaRPr>
          </a:p>
        </p:txBody>
      </p:sp>
      <p:sp>
        <p:nvSpPr>
          <p:cNvPr id="411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16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1657" name="Rectangle 11"/>
          <p:cNvSpPr>
            <a:spLocks noChangeArrowheads="1"/>
          </p:cNvSpPr>
          <p:nvPr/>
        </p:nvSpPr>
        <p:spPr bwMode="auto">
          <a:xfrm>
            <a:off x="3048000" y="0"/>
            <a:ext cx="31432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(72) For Cure of Breast Pain:</a:t>
            </a: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يُّحِبُّ التَّوَّابِينَ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يُّحِبُّ الْمُتَطَهِّرِينَ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loves the repentant,</a:t>
            </a:r>
          </a:p>
          <a:p>
            <a:pPr marL="342900" indent="-342900" eaLnBrk="1" hangingPunct="1">
              <a:defRPr/>
            </a:pPr>
            <a:r>
              <a:rPr lang="en-US" b="1" kern="1200" dirty="0">
                <a:ea typeface="MS Mincho" pitchFamily="49" charset="-128"/>
              </a:rPr>
              <a:t>O He, Who loves the pure,</a:t>
            </a:r>
          </a:p>
        </p:txBody>
      </p:sp>
      <p:sp>
        <p:nvSpPr>
          <p:cNvPr id="4126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may-yuhib-but-taw-wabin ya may-yuhib-bul-mutatah-hirin</a:t>
            </a:r>
          </a:p>
        </p:txBody>
      </p:sp>
      <p:sp>
        <p:nvSpPr>
          <p:cNvPr id="412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توبہ کرنے والوں سے محبت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پاکیزگی والوں کو پسندکرتا ہے</a:t>
            </a:r>
            <a:endParaRPr lang="en-US" sz="4000" b="1">
              <a:solidFill>
                <a:srgbClr val="000066"/>
              </a:solidFill>
              <a:latin typeface="Alvi Nastaleeq" pitchFamily="2" charset="-78"/>
              <a:cs typeface="Alvi Nastaleeq" pitchFamily="2" charset="-78"/>
            </a:endParaRPr>
          </a:p>
        </p:txBody>
      </p:sp>
      <p:sp>
        <p:nvSpPr>
          <p:cNvPr id="412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तौबा करने वालों से मुहब्बत करने वाले ऐ पाकीज़ा लोगों को दोस्त रखने वाले </a:t>
            </a:r>
            <a:endParaRPr lang="en-US" sz="2400" b="1" dirty="0">
              <a:solidFill>
                <a:srgbClr val="000066"/>
              </a:solidFill>
            </a:endParaRPr>
          </a:p>
        </p:txBody>
      </p:sp>
      <p:sp>
        <p:nvSpPr>
          <p:cNvPr id="412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26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2681" name="Rectangle 11"/>
          <p:cNvSpPr>
            <a:spLocks noChangeArrowheads="1"/>
          </p:cNvSpPr>
          <p:nvPr/>
        </p:nvSpPr>
        <p:spPr bwMode="auto">
          <a:xfrm>
            <a:off x="3048000" y="0"/>
            <a:ext cx="31432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(72) For Cure of Breast Pain:</a:t>
            </a: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يُّحِبُّ الْمُحْسِنِينَ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أَعْلَمُ بِالْمُهْتَدِينَ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loves the virtuous</a:t>
            </a:r>
          </a:p>
          <a:p>
            <a:pPr marL="342900" indent="-342900" eaLnBrk="1" hangingPunct="1">
              <a:defRPr/>
            </a:pPr>
            <a:r>
              <a:rPr lang="en-US" b="1" kern="1200" dirty="0">
                <a:ea typeface="MS Mincho" pitchFamily="49" charset="-128"/>
              </a:rPr>
              <a:t>O He, Who knows best the guided,</a:t>
            </a:r>
          </a:p>
        </p:txBody>
      </p:sp>
      <p:sp>
        <p:nvSpPr>
          <p:cNvPr id="4137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may-yuhib-bul-muh-sinin </a:t>
            </a:r>
            <a:r>
              <a:rPr lang="es-ES" sz="2800" b="1" i="1">
                <a:solidFill>
                  <a:srgbClr val="000066"/>
                </a:solidFill>
                <a:ea typeface="MS Mincho" pitchFamily="49" charset="-128"/>
              </a:rPr>
              <a:t>ya man huwa a`a-lamu bial-muh-tadin</a:t>
            </a:r>
            <a:endParaRPr lang="fi-FI" sz="2800" b="1" i="1">
              <a:solidFill>
                <a:srgbClr val="000066"/>
              </a:solidFill>
              <a:ea typeface="MS Mincho" pitchFamily="49" charset="-128"/>
            </a:endParaRPr>
          </a:p>
        </p:txBody>
      </p:sp>
      <p:sp>
        <p:nvSpPr>
          <p:cNvPr id="413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جونیکوکاروں کو پسند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ہدایت یافتہ لوگوں کو جانتا ہے۔</a:t>
            </a:r>
            <a:endParaRPr lang="en-US" sz="4000" b="1">
              <a:solidFill>
                <a:srgbClr val="000066"/>
              </a:solidFill>
              <a:latin typeface="Alvi Nastaleeq" pitchFamily="2" charset="-78"/>
              <a:cs typeface="Alvi Nastaleeq" pitchFamily="2" charset="-78"/>
            </a:endParaRPr>
          </a:p>
        </p:txBody>
      </p:sp>
      <p:sp>
        <p:nvSpPr>
          <p:cNvPr id="413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नेकोकारों के हबीब ऐ हिदायत याफ़्ता लोगों के दोस्त रखने वाले।</a:t>
            </a:r>
            <a:endParaRPr lang="en-US" sz="2400" b="1" dirty="0">
              <a:solidFill>
                <a:srgbClr val="000066"/>
              </a:solidFill>
            </a:endParaRPr>
          </a:p>
        </p:txBody>
      </p:sp>
      <p:sp>
        <p:nvSpPr>
          <p:cNvPr id="413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37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3705" name="Rectangle 11"/>
          <p:cNvSpPr>
            <a:spLocks noChangeArrowheads="1"/>
          </p:cNvSpPr>
          <p:nvPr/>
        </p:nvSpPr>
        <p:spPr bwMode="auto">
          <a:xfrm>
            <a:off x="3048000" y="0"/>
            <a:ext cx="31432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(72) For Cure of Breast Pain:</a:t>
            </a: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147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1472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14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14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47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شْفِيقُ يَا رَفِيقُ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Affectionate, O Companion,</a:t>
            </a:r>
          </a:p>
        </p:txBody>
      </p:sp>
      <p:sp>
        <p:nvSpPr>
          <p:cNvPr id="4157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sh-fiqu ya rafiq</a:t>
            </a:r>
          </a:p>
        </p:txBody>
      </p:sp>
      <p:sp>
        <p:nvSpPr>
          <p:cNvPr id="415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مہربان ، اے ہمدم</a:t>
            </a:r>
            <a:endParaRPr lang="en-US" sz="4000" b="1">
              <a:solidFill>
                <a:srgbClr val="000066"/>
              </a:solidFill>
              <a:latin typeface="Alvi Nastaleeq" pitchFamily="2" charset="-78"/>
              <a:cs typeface="Alvi Nastaleeq" pitchFamily="2" charset="-78"/>
            </a:endParaRPr>
          </a:p>
        </p:txBody>
      </p:sp>
      <p:sp>
        <p:nvSpPr>
          <p:cNvPr id="415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ख़ुदावंदा मैं तेरी नाम पर तुझ से सवाल करता हूं ऐ शफ़क़त करने वआले ऐ साथ रहने वाले </a:t>
            </a:r>
            <a:endParaRPr lang="en-US" sz="2400" b="1" dirty="0">
              <a:solidFill>
                <a:srgbClr val="000066"/>
              </a:solidFill>
            </a:endParaRPr>
          </a:p>
        </p:txBody>
      </p:sp>
      <p:sp>
        <p:nvSpPr>
          <p:cNvPr id="415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57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5753"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(73) For Cure from Rheumatism :</a:t>
            </a: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حَفِيظُ يَا مُحِيطُ</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مُقِيتُ يَا مُغِيثُ</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O </a:t>
            </a:r>
            <a:r>
              <a:rPr lang="en-US" b="1" kern="1200" dirty="0" err="1">
                <a:ea typeface="MS Mincho" pitchFamily="49" charset="-128"/>
              </a:rPr>
              <a:t>Encompasser</a:t>
            </a:r>
            <a:r>
              <a:rPr lang="en-US" b="1" kern="1200" dirty="0">
                <a:ea typeface="MS Mincho" pitchFamily="49" charset="-128"/>
              </a:rPr>
              <a:t>,</a:t>
            </a:r>
          </a:p>
          <a:p>
            <a:pPr marL="342900" indent="-342900" eaLnBrk="1" hangingPunct="1">
              <a:defRPr/>
            </a:pPr>
            <a:r>
              <a:rPr lang="en-US" b="1" kern="1200" dirty="0">
                <a:ea typeface="MS Mincho" pitchFamily="49" charset="-128"/>
              </a:rPr>
              <a:t>O Provider of sustenance, O Aider of seekers of aid,</a:t>
            </a:r>
          </a:p>
        </p:txBody>
      </p:sp>
      <p:sp>
        <p:nvSpPr>
          <p:cNvPr id="4167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hafizu ya muhit ya muqitu ya mughith</a:t>
            </a:r>
          </a:p>
        </p:txBody>
      </p:sp>
      <p:sp>
        <p:nvSpPr>
          <p:cNvPr id="41677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نگہدار ، اے احاطہ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رزق دینے والے ، اے فریاد رس </a:t>
            </a:r>
            <a:endParaRPr lang="en-US" sz="4000" b="1">
              <a:solidFill>
                <a:srgbClr val="000066"/>
              </a:solidFill>
              <a:latin typeface="Alvi Nastaleeq" pitchFamily="2" charset="-78"/>
              <a:cs typeface="Alvi Nastaleeq" pitchFamily="2" charset="-78"/>
            </a:endParaRPr>
          </a:p>
        </p:txBody>
      </p:sp>
      <p:sp>
        <p:nvSpPr>
          <p:cNvPr id="416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हिफ़ाज़त करने वाले ऐ इहाता करने वाले ऐ क़ूवत देने वाले ऐ फ़रयादरस ऐ इज़्ज़त देने वाले </a:t>
            </a:r>
            <a:endParaRPr lang="en-US" sz="2400" b="1" dirty="0">
              <a:solidFill>
                <a:srgbClr val="000066"/>
              </a:solidFill>
            </a:endParaRPr>
          </a:p>
        </p:txBody>
      </p:sp>
      <p:sp>
        <p:nvSpPr>
          <p:cNvPr id="416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67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6777"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(73) For Cure from Rheumatism :</a:t>
            </a: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مُعِزُّ يَا مُذِلُّ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مُبْدِئُ يَا مُعِيدُ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Honourer</a:t>
            </a:r>
            <a:r>
              <a:rPr lang="en-US" b="1" kern="1200" dirty="0">
                <a:ea typeface="MS Mincho" pitchFamily="49" charset="-128"/>
              </a:rPr>
              <a:t>, O Humiliating,</a:t>
            </a:r>
          </a:p>
          <a:p>
            <a:pPr marL="342900" indent="-342900" eaLnBrk="1" hangingPunct="1">
              <a:defRPr/>
            </a:pPr>
            <a:r>
              <a:rPr lang="en-US" b="1" kern="1200" dirty="0">
                <a:ea typeface="MS Mincho" pitchFamily="49" charset="-128"/>
              </a:rPr>
              <a:t>O Creator, O He Who causes to return.</a:t>
            </a:r>
          </a:p>
        </p:txBody>
      </p:sp>
      <p:sp>
        <p:nvSpPr>
          <p:cNvPr id="4177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mui`iz-zu ya mudhil ya mubdi-u ya mue'ed</a:t>
            </a:r>
          </a:p>
        </p:txBody>
      </p:sp>
      <p:sp>
        <p:nvSpPr>
          <p:cNvPr id="417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عز ت دینے والے ، اے ذلت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پیدا کرنے والے ، اے لوٹانے والے ۔</a:t>
            </a:r>
            <a:endParaRPr lang="en-US" sz="4000" b="1">
              <a:solidFill>
                <a:srgbClr val="000066"/>
              </a:solidFill>
              <a:latin typeface="Alvi Nastaleeq" pitchFamily="2" charset="-78"/>
              <a:cs typeface="Alvi Nastaleeq" pitchFamily="2" charset="-78"/>
            </a:endParaRPr>
          </a:p>
        </p:txBody>
      </p:sp>
      <p:sp>
        <p:nvSpPr>
          <p:cNvPr id="417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ज़िल्लत देने वाले ऐ पैदा करने वाले ऐ लौटाने वाले।</a:t>
            </a:r>
            <a:endParaRPr lang="en-US" sz="2400" b="1" dirty="0">
              <a:solidFill>
                <a:srgbClr val="000066"/>
              </a:solidFill>
            </a:endParaRPr>
          </a:p>
        </p:txBody>
      </p:sp>
      <p:sp>
        <p:nvSpPr>
          <p:cNvPr id="417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78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780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(73) For Cure from Rheumatism :</a:t>
            </a: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188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1882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18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18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88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أَحَدٌ بِلاَ ضِدّ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فَرْدٌ بِلاَ نِدّ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single and without opposite,</a:t>
            </a:r>
          </a:p>
          <a:p>
            <a:pPr marL="342900" indent="-342900" eaLnBrk="1" hangingPunct="1">
              <a:defRPr/>
            </a:pPr>
            <a:r>
              <a:rPr lang="en-US" b="1" kern="1200" dirty="0">
                <a:ea typeface="MS Mincho" pitchFamily="49" charset="-128"/>
              </a:rPr>
              <a:t>O He, Who is Unique, O He, Who is Peerless,</a:t>
            </a:r>
          </a:p>
        </p:txBody>
      </p:sp>
      <p:sp>
        <p:nvSpPr>
          <p:cNvPr id="4198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ahadum bila did-d </a:t>
            </a:r>
            <a:r>
              <a:rPr lang="sv-SE" sz="2800" b="1" i="1">
                <a:solidFill>
                  <a:srgbClr val="000066"/>
                </a:solidFill>
                <a:ea typeface="MS Mincho" pitchFamily="49" charset="-128"/>
              </a:rPr>
              <a:t>ya man huwa far-dum bila nid-d</a:t>
            </a:r>
            <a:endParaRPr lang="fi-FI" sz="2800" b="1" i="1">
              <a:solidFill>
                <a:srgbClr val="000066"/>
              </a:solidFill>
              <a:ea typeface="MS Mincho" pitchFamily="49" charset="-128"/>
            </a:endParaRPr>
          </a:p>
        </p:txBody>
      </p:sp>
      <p:sp>
        <p:nvSpPr>
          <p:cNvPr id="41984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ایسا یگانہ ہے جس کا کوئی مقابل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ایسا یکتا ہے جسکا شریک نہیں</a:t>
            </a:r>
            <a:endParaRPr lang="en-US" sz="4000" b="1">
              <a:solidFill>
                <a:srgbClr val="000066"/>
              </a:solidFill>
              <a:latin typeface="Alvi Nastaleeq" pitchFamily="2" charset="-78"/>
              <a:cs typeface="Alvi Nastaleeq" pitchFamily="2" charset="-78"/>
            </a:endParaRPr>
          </a:p>
        </p:txBody>
      </p:sp>
      <p:sp>
        <p:nvSpPr>
          <p:cNvPr id="419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एक है, बिला ज़िद के ऐ वह ख़ुदा जो अल्लाह है बिला शरीक के</a:t>
            </a:r>
            <a:endParaRPr lang="en-US" sz="2400" b="1" dirty="0">
              <a:solidFill>
                <a:srgbClr val="000066"/>
              </a:solidFill>
            </a:endParaRPr>
          </a:p>
        </p:txBody>
      </p:sp>
      <p:sp>
        <p:nvSpPr>
          <p:cNvPr id="419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198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19849" name="Rectangle 11"/>
          <p:cNvSpPr>
            <a:spLocks noChangeArrowheads="1"/>
          </p:cNvSpPr>
          <p:nvPr/>
        </p:nvSpPr>
        <p:spPr bwMode="auto">
          <a:xfrm>
            <a:off x="3441700" y="0"/>
            <a:ext cx="2425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(74) For Birth of Son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قَاضِي الْمَنَايَا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سَامِعَ الشَّكَايَا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Judge of destinies, O Hearer of complaints,</a:t>
            </a:r>
          </a:p>
        </p:txBody>
      </p:sp>
      <p:sp>
        <p:nvSpPr>
          <p:cNvPr id="430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qadiyal-manaya ya samia'ash-shakaya</a:t>
            </a:r>
          </a:p>
        </p:txBody>
      </p:sp>
      <p:sp>
        <p:nvSpPr>
          <p:cNvPr id="430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تمنائیں پوری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شکایتیں سننے والے </a:t>
            </a:r>
            <a:endParaRPr lang="en-US" sz="4000" b="1">
              <a:solidFill>
                <a:srgbClr val="000066"/>
              </a:solidFill>
              <a:latin typeface="Alvi Nastaleeq" pitchFamily="2" charset="-78"/>
              <a:cs typeface="Alvi Nastaleeq" pitchFamily="2" charset="-78"/>
            </a:endParaRPr>
          </a:p>
        </p:txBody>
      </p:sp>
      <p:sp>
        <p:nvSpPr>
          <p:cNvPr id="43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बन्दों के हाकिम। ऐ शिकायतों के सुनने वाले। </a:t>
            </a:r>
            <a:endParaRPr lang="en-US" sz="2400" b="1">
              <a:solidFill>
                <a:srgbClr val="000066"/>
              </a:solidFill>
            </a:endParaRPr>
          </a:p>
        </p:txBody>
      </p:sp>
      <p:sp>
        <p:nvSpPr>
          <p:cNvPr id="43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0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017" name="Rectangle 11"/>
          <p:cNvSpPr>
            <a:spLocks noChangeArrowheads="1"/>
          </p:cNvSpPr>
          <p:nvPr/>
        </p:nvSpPr>
        <p:spPr bwMode="auto">
          <a:xfrm>
            <a:off x="2581275" y="0"/>
            <a:ext cx="5065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a:solidFill>
                  <a:srgbClr val="FFFF00"/>
                </a:solidFill>
              </a:rPr>
              <a:t>(7) For Removal of Calamities &amp; Promotion in Ranks :</a:t>
            </a: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a:t>
            </a:r>
            <a:r>
              <a:rPr lang="ar-SA" sz="8800" kern="1200" dirty="0" err="1">
                <a:latin typeface="Attari_Quran" pitchFamily="2" charset="-78"/>
                <a:ea typeface="+mn-ea"/>
                <a:cs typeface="Attari_Quran" pitchFamily="2" charset="-78"/>
              </a:rPr>
              <a:t>صْمْدٌبِلاَ</a:t>
            </a:r>
            <a:r>
              <a:rPr lang="ar-SA" sz="8800" kern="1200" dirty="0">
                <a:latin typeface="Attari_Quran" pitchFamily="2" charset="-78"/>
                <a:ea typeface="+mn-ea"/>
                <a:cs typeface="Attari_Quran" pitchFamily="2" charset="-78"/>
              </a:rPr>
              <a:t> عَيْب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وِتْرٌ بِلاَ كَيْف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Independent and without any defect,</a:t>
            </a:r>
          </a:p>
          <a:p>
            <a:pPr marL="342900" indent="-342900" eaLnBrk="1" hangingPunct="1">
              <a:defRPr/>
            </a:pPr>
            <a:r>
              <a:rPr lang="en-US" b="1" kern="1200" dirty="0">
                <a:ea typeface="MS Mincho" pitchFamily="49" charset="-128"/>
              </a:rPr>
              <a:t>O He, Who is without changing state,</a:t>
            </a:r>
          </a:p>
        </p:txBody>
      </p:sp>
      <p:sp>
        <p:nvSpPr>
          <p:cNvPr id="4208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s-m-dum bila `ayb ya man huwa wit-rum bila kayf</a:t>
            </a:r>
          </a:p>
        </p:txBody>
      </p:sp>
      <p:sp>
        <p:nvSpPr>
          <p:cNvPr id="42086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بے نیاز ہے جس میں کوئی عیب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جوایسا فرد ہیجس میں کوئی کیفیت نہیں</a:t>
            </a:r>
            <a:endParaRPr lang="en-US" sz="4000" b="1">
              <a:solidFill>
                <a:srgbClr val="000066"/>
              </a:solidFill>
              <a:latin typeface="Alvi Nastaleeq" pitchFamily="2" charset="-78"/>
              <a:cs typeface="Alvi Nastaleeq" pitchFamily="2" charset="-78"/>
            </a:endParaRPr>
          </a:p>
        </p:txBody>
      </p:sp>
      <p:sp>
        <p:nvSpPr>
          <p:cNvPr id="420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यगाना है और यक्सां है ऐ वह ख़ुदा जो हुकम करता है बला सितम के </a:t>
            </a:r>
            <a:endParaRPr lang="hi-IN" sz="2400" b="1" dirty="0">
              <a:solidFill>
                <a:srgbClr val="000066"/>
              </a:solidFill>
            </a:endParaRPr>
          </a:p>
        </p:txBody>
      </p:sp>
      <p:sp>
        <p:nvSpPr>
          <p:cNvPr id="420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08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0873" name="Rectangle 11"/>
          <p:cNvSpPr>
            <a:spLocks noChangeArrowheads="1"/>
          </p:cNvSpPr>
          <p:nvPr/>
        </p:nvSpPr>
        <p:spPr bwMode="auto">
          <a:xfrm>
            <a:off x="3441700" y="0"/>
            <a:ext cx="2425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(74) For Birth of Son :</a:t>
            </a: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قَاض بِلاَ حَيْف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رَبٌّ بِلاَ وَزِير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judges without injustice,</a:t>
            </a:r>
          </a:p>
          <a:p>
            <a:pPr marL="342900" indent="-342900" eaLnBrk="1" hangingPunct="1">
              <a:defRPr/>
            </a:pPr>
            <a:r>
              <a:rPr lang="en-US" b="1" kern="1200" dirty="0">
                <a:ea typeface="MS Mincho" pitchFamily="49" charset="-128"/>
              </a:rPr>
              <a:t>O He, Who is the Lord Cherisher,</a:t>
            </a:r>
          </a:p>
        </p:txBody>
      </p:sp>
      <p:sp>
        <p:nvSpPr>
          <p:cNvPr id="4218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huwa qadim bila hayf ya man huwa rab-bum bila wazir</a:t>
            </a:r>
            <a:endParaRPr lang="fi-FI" sz="2800" b="1" i="1">
              <a:solidFill>
                <a:srgbClr val="000066"/>
              </a:solidFill>
              <a:ea typeface="MS Mincho" pitchFamily="49" charset="-128"/>
            </a:endParaRPr>
          </a:p>
        </p:txBody>
      </p:sp>
      <p:sp>
        <p:nvSpPr>
          <p:cNvPr id="4218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فیصلہ خلاف حق نہیں ہوتا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رب جسکا کوئی وزیرنہیں ہے</a:t>
            </a:r>
            <a:endParaRPr lang="en-US" sz="4000" b="1">
              <a:solidFill>
                <a:srgbClr val="000066"/>
              </a:solidFill>
              <a:latin typeface="Alvi Nastaleeq" pitchFamily="2" charset="-78"/>
              <a:cs typeface="Alvi Nastaleeq" pitchFamily="2" charset="-78"/>
            </a:endParaRPr>
          </a:p>
        </p:txBody>
      </p:sp>
      <p:sp>
        <p:nvSpPr>
          <p:cNvPr id="421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परवरदिगार है बे वज़ीर के ऐ वह ख़ुदा जो साहिबे इज़्ज़त है बग़ैर ज़िल्लत के</a:t>
            </a:r>
            <a:endParaRPr lang="en-US" sz="2400" b="1" dirty="0">
              <a:solidFill>
                <a:srgbClr val="000066"/>
              </a:solidFill>
            </a:endParaRPr>
          </a:p>
        </p:txBody>
      </p:sp>
      <p:sp>
        <p:nvSpPr>
          <p:cNvPr id="421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18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1897" name="Rectangle 11"/>
          <p:cNvSpPr>
            <a:spLocks noChangeArrowheads="1"/>
          </p:cNvSpPr>
          <p:nvPr/>
        </p:nvSpPr>
        <p:spPr bwMode="auto">
          <a:xfrm>
            <a:off x="3441700" y="0"/>
            <a:ext cx="2425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(74) For Birth of Son :</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عَزِيزٌ بِلاَ ذُلّ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غَنِيٌّ بِلاَ فَقْر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Mighty without disgrace,</a:t>
            </a:r>
          </a:p>
          <a:p>
            <a:pPr marL="342900" indent="-342900" eaLnBrk="1" hangingPunct="1">
              <a:defRPr/>
            </a:pPr>
            <a:r>
              <a:rPr lang="en-US" b="1" kern="1200" dirty="0">
                <a:ea typeface="MS Mincho" pitchFamily="49" charset="-128"/>
              </a:rPr>
              <a:t>O He, Who is Independent without any need,</a:t>
            </a:r>
          </a:p>
        </p:txBody>
      </p:sp>
      <p:sp>
        <p:nvSpPr>
          <p:cNvPr id="4229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`azizum bila dhul ya man huwa ghani-yum bila faq-r</a:t>
            </a:r>
          </a:p>
        </p:txBody>
      </p:sp>
      <p:sp>
        <p:nvSpPr>
          <p:cNvPr id="4229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عزت دار جسے ذلت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ثروت مند جو محتاج نہیں</a:t>
            </a:r>
            <a:endParaRPr lang="en-US" sz="4000" b="1">
              <a:solidFill>
                <a:srgbClr val="000066"/>
              </a:solidFill>
              <a:latin typeface="Alvi Nastaleeq" pitchFamily="2" charset="-78"/>
              <a:cs typeface="Alvi Nastaleeq" pitchFamily="2" charset="-78"/>
            </a:endParaRPr>
          </a:p>
        </p:txBody>
      </p:sp>
      <p:sp>
        <p:nvSpPr>
          <p:cNvPr id="422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साहिबे इज़्ज़त है बग़ैर ज़िल्लत के</a:t>
            </a:r>
            <a:r>
              <a:rPr lang="en-US" sz="2400" b="1" dirty="0">
                <a:solidFill>
                  <a:srgbClr val="000066"/>
                </a:solidFill>
              </a:rPr>
              <a:t> </a:t>
            </a:r>
            <a:r>
              <a:rPr lang="hi-IN" sz="2400" b="1" dirty="0" smtClean="0">
                <a:solidFill>
                  <a:srgbClr val="000066"/>
                </a:solidFill>
              </a:rPr>
              <a:t>ऐ ख़ुदाए तवंगर बिला फ़कर के</a:t>
            </a:r>
            <a:endParaRPr lang="en-US" sz="2400" b="1" dirty="0">
              <a:solidFill>
                <a:srgbClr val="000066"/>
              </a:solidFill>
            </a:endParaRPr>
          </a:p>
        </p:txBody>
      </p:sp>
      <p:sp>
        <p:nvSpPr>
          <p:cNvPr id="422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29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2921" name="Rectangle 11"/>
          <p:cNvSpPr>
            <a:spLocks noChangeArrowheads="1"/>
          </p:cNvSpPr>
          <p:nvPr/>
        </p:nvSpPr>
        <p:spPr bwMode="auto">
          <a:xfrm>
            <a:off x="3441700" y="0"/>
            <a:ext cx="2425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(74) For Birth of Son :</a:t>
            </a: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مَلِكٌ بِلاَ عَزْل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مَوْصُوفٌ بِلاَ شَبِيه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King without any censure,</a:t>
            </a:r>
          </a:p>
          <a:p>
            <a:pPr marL="342900" indent="-342900" eaLnBrk="1" hangingPunct="1">
              <a:defRPr/>
            </a:pPr>
            <a:r>
              <a:rPr lang="en-US" b="1" kern="1200" dirty="0">
                <a:ea typeface="MS Mincho" pitchFamily="49" charset="-128"/>
              </a:rPr>
              <a:t>O He, Whose attributes are matchless.</a:t>
            </a:r>
          </a:p>
        </p:txBody>
      </p:sp>
      <p:sp>
        <p:nvSpPr>
          <p:cNvPr id="4239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malikum bila `azl ya man huwa maw-sufum bila shabih</a:t>
            </a:r>
          </a:p>
        </p:txBody>
      </p:sp>
      <p:sp>
        <p:nvSpPr>
          <p:cNvPr id="423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بادشاہ جسے ہٹایا نہیں جا سکتا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ایسے صفتوں والے جسکی کوئی مثال نہیں۔</a:t>
            </a:r>
            <a:endParaRPr lang="en-US" sz="4000" b="1">
              <a:solidFill>
                <a:srgbClr val="000066"/>
              </a:solidFill>
              <a:latin typeface="Alvi Nastaleeq" pitchFamily="2" charset="-78"/>
              <a:cs typeface="Alvi Nastaleeq" pitchFamily="2" charset="-78"/>
            </a:endParaRPr>
          </a:p>
        </p:txBody>
      </p:sp>
      <p:sp>
        <p:nvSpPr>
          <p:cNvPr id="423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बादशाहे बे ज़वाल ऐ वह ख़ुदा जिसकी सिफ़त बे मसल है।</a:t>
            </a:r>
            <a:endParaRPr lang="en-US" sz="2400" b="1" dirty="0">
              <a:solidFill>
                <a:srgbClr val="000066"/>
              </a:solidFill>
            </a:endParaRPr>
          </a:p>
        </p:txBody>
      </p:sp>
      <p:sp>
        <p:nvSpPr>
          <p:cNvPr id="423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39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3945" name="Rectangle 11"/>
          <p:cNvSpPr>
            <a:spLocks noChangeArrowheads="1"/>
          </p:cNvSpPr>
          <p:nvPr/>
        </p:nvSpPr>
        <p:spPr bwMode="auto">
          <a:xfrm>
            <a:off x="3441700" y="0"/>
            <a:ext cx="24257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(74) For Birth of Son :</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249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2496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24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24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49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ذِكْرُهُ شَرَفٌ لِّلذَّاكِرِينَ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شُكْرُهُ فَوْزٌ لِّلشَّاكِرِينَ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remembrance is an </a:t>
            </a:r>
            <a:r>
              <a:rPr lang="en-US" b="1" kern="1200" dirty="0" err="1">
                <a:ea typeface="MS Mincho" pitchFamily="49" charset="-128"/>
              </a:rPr>
              <a:t>honour</a:t>
            </a:r>
            <a:r>
              <a:rPr lang="en-US" b="1" kern="1200" dirty="0">
                <a:ea typeface="MS Mincho" pitchFamily="49" charset="-128"/>
              </a:rPr>
              <a:t> for those who remember </a:t>
            </a:r>
            <a:r>
              <a:rPr lang="en-US" b="1" kern="1200" dirty="0" smtClean="0">
                <a:ea typeface="MS Mincho" pitchFamily="49" charset="-128"/>
              </a:rPr>
              <a:t>Him, O </a:t>
            </a:r>
            <a:r>
              <a:rPr lang="en-US" b="1" kern="1200" dirty="0">
                <a:ea typeface="MS Mincho" pitchFamily="49" charset="-128"/>
              </a:rPr>
              <a:t>He, Whose gratitude is success for the grateful,</a:t>
            </a:r>
          </a:p>
        </p:txBody>
      </p:sp>
      <p:sp>
        <p:nvSpPr>
          <p:cNvPr id="4259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dhik-ruhu sharaful-lidh-dhakirin ya man shuk-ruhu fawzul-lish-shakirin</a:t>
            </a:r>
          </a:p>
        </p:txBody>
      </p:sp>
      <p:sp>
        <p:nvSpPr>
          <p:cNvPr id="42598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کا ذکر ذاکروں کے لیے وجہ بزرگی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کاشکر شاکروں کے لیے کامیابی ہے</a:t>
            </a:r>
            <a:endParaRPr lang="en-US" sz="4000" b="1">
              <a:solidFill>
                <a:srgbClr val="000066"/>
              </a:solidFill>
              <a:latin typeface="Alvi Nastaleeq" pitchFamily="2" charset="-78"/>
              <a:cs typeface="Alvi Nastaleeq" pitchFamily="2" charset="-78"/>
            </a:endParaRPr>
          </a:p>
        </p:txBody>
      </p:sp>
      <p:sp>
        <p:nvSpPr>
          <p:cNvPr id="425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ज़िक्र ज़िक्र करने वालों का शर्फ़ है ऐ वह ख़ुदा कि शुक्र उसका शुक्र करने वआलों के लिए बाइसे नजात है </a:t>
            </a:r>
            <a:endParaRPr lang="en-US" sz="2400" b="1" dirty="0">
              <a:solidFill>
                <a:srgbClr val="000066"/>
              </a:solidFill>
            </a:endParaRPr>
          </a:p>
        </p:txBody>
      </p:sp>
      <p:sp>
        <p:nvSpPr>
          <p:cNvPr id="425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59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5993" name="Rectangle 11"/>
          <p:cNvSpPr>
            <a:spLocks noChangeArrowheads="1"/>
          </p:cNvSpPr>
          <p:nvPr/>
        </p:nvSpPr>
        <p:spPr bwMode="auto">
          <a:xfrm>
            <a:off x="3122613" y="0"/>
            <a:ext cx="30495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(75) For Achieving Honour :</a:t>
            </a: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حَمْدُهُ عِزٌّ لِّلْحَامِدِينَ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طَاعَتُهُ نَجَاةً لِّلْمُطِيعِينَ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praise is the pride of the </a:t>
            </a:r>
            <a:r>
              <a:rPr lang="en-US" b="1" kern="1200" dirty="0" err="1" smtClean="0">
                <a:ea typeface="MS Mincho" pitchFamily="49" charset="-128"/>
              </a:rPr>
              <a:t>praiser</a:t>
            </a:r>
            <a:r>
              <a:rPr lang="en-US" b="1" kern="1200" dirty="0" smtClean="0">
                <a:ea typeface="MS Mincho" pitchFamily="49" charset="-128"/>
              </a:rPr>
              <a:t>, O </a:t>
            </a:r>
            <a:r>
              <a:rPr lang="en-US" b="1" kern="1200" dirty="0">
                <a:ea typeface="MS Mincho" pitchFamily="49" charset="-128"/>
              </a:rPr>
              <a:t>He, the obedience to Whom is salvation for the obedient</a:t>
            </a:r>
          </a:p>
        </p:txBody>
      </p:sp>
      <p:sp>
        <p:nvSpPr>
          <p:cNvPr id="4270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ham-duhu i`iz-zul-lil-hamidin ya man ta`atuhu najatul-lil-muti'en</a:t>
            </a:r>
          </a:p>
        </p:txBody>
      </p:sp>
      <p:sp>
        <p:nvSpPr>
          <p:cNvPr id="427013"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کی حمد، حمدکرنے والوں کے لیے وجہ عزت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کی فرمانبرداری ، فرمانبرداروں کے لیے وجہ نجات ہے</a:t>
            </a:r>
            <a:endParaRPr lang="en-US" sz="4000" b="1">
              <a:solidFill>
                <a:srgbClr val="000066"/>
              </a:solidFill>
              <a:latin typeface="Alvi Nastaleeq" pitchFamily="2" charset="-78"/>
              <a:cs typeface="Alvi Nastaleeq" pitchFamily="2" charset="-78"/>
            </a:endParaRPr>
          </a:p>
        </p:txBody>
      </p:sp>
      <p:sp>
        <p:nvSpPr>
          <p:cNvPr id="427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हम्द उसकी हम्द करने वालों के लिए इज़्ज़त है ऐ वह ख़ुदा कि ताअत उसकी ताअत करने वालों के लिए नजात है </a:t>
            </a:r>
            <a:endParaRPr lang="en-US" sz="2400" b="1" dirty="0">
              <a:solidFill>
                <a:srgbClr val="000066"/>
              </a:solidFill>
            </a:endParaRPr>
          </a:p>
        </p:txBody>
      </p:sp>
      <p:sp>
        <p:nvSpPr>
          <p:cNvPr id="427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70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7017" name="Rectangle 11"/>
          <p:cNvSpPr>
            <a:spLocks noChangeArrowheads="1"/>
          </p:cNvSpPr>
          <p:nvPr/>
        </p:nvSpPr>
        <p:spPr bwMode="auto">
          <a:xfrm>
            <a:off x="3122613" y="0"/>
            <a:ext cx="30495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(75) For Achieving Honour :</a:t>
            </a: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بَابُهُ مَفْتُوحٌ لِّلطَّاِلبِينَ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سَبِيلُهُ وَاضِحٌ لِّلْمُنِيبِينَ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door is open to the seeker,</a:t>
            </a:r>
          </a:p>
          <a:p>
            <a:pPr marL="342900" indent="-342900" eaLnBrk="1" hangingPunct="1">
              <a:defRPr/>
            </a:pPr>
            <a:r>
              <a:rPr lang="en-US" b="1" kern="1200" dirty="0">
                <a:ea typeface="MS Mincho" pitchFamily="49" charset="-128"/>
              </a:rPr>
              <a:t>O He, the path leading to Whom is clear for the repentant,</a:t>
            </a:r>
          </a:p>
        </p:txBody>
      </p:sp>
      <p:sp>
        <p:nvSpPr>
          <p:cNvPr id="4280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mam babuhu maf-tuhul-lit-talibin ya man sabiluhu wadihul-lil-munibin</a:t>
            </a:r>
          </a:p>
        </p:txBody>
      </p:sp>
      <p:sp>
        <p:nvSpPr>
          <p:cNvPr id="428037" name="Rectangle 15"/>
          <p:cNvSpPr>
            <a:spLocks noChangeArrowheads="1"/>
          </p:cNvSpPr>
          <p:nvPr/>
        </p:nvSpPr>
        <p:spPr bwMode="auto">
          <a:xfrm>
            <a:off x="304800" y="43576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دروازہ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طلبگاروں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لیے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کھلا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رہتا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جسکا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راستہ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توبہ</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کرنے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والوں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کیلئے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ظاہر</a:t>
            </a:r>
            <a:r>
              <a:rPr lang="ar-SA" sz="4000" b="1" dirty="0">
                <a:solidFill>
                  <a:srgbClr val="000066"/>
                </a:solidFill>
                <a:latin typeface="Alvi Nastaleeq" pitchFamily="2" charset="-78"/>
                <a:cs typeface="Alvi Nastaleeq" pitchFamily="2" charset="-78"/>
              </a:rPr>
              <a:t> و واضح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28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दरवाज़ा ढूंढने वालों के लिए खुला है ऐ वह ख़ुदा जिसकी राह तौबा करने वालों के लिए रौशन है </a:t>
            </a:r>
            <a:endParaRPr lang="en-US" sz="2400" b="1" dirty="0">
              <a:solidFill>
                <a:srgbClr val="000066"/>
              </a:solidFill>
            </a:endParaRPr>
          </a:p>
        </p:txBody>
      </p:sp>
      <p:sp>
        <p:nvSpPr>
          <p:cNvPr id="428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80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8041" name="Rectangle 11"/>
          <p:cNvSpPr>
            <a:spLocks noChangeArrowheads="1"/>
          </p:cNvSpPr>
          <p:nvPr/>
        </p:nvSpPr>
        <p:spPr bwMode="auto">
          <a:xfrm>
            <a:off x="3122613" y="0"/>
            <a:ext cx="30495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(75) For Achieving Honour :</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آيَاتُهُ بُرْهَانٌ لِّلنَّاظِرِينَ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كِتَابُهُ تَذْكِرَةً لِّلْمُتَّقِينَ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signs are proofs for the </a:t>
            </a:r>
            <a:r>
              <a:rPr lang="en-US" b="1" kern="1200" dirty="0" smtClean="0">
                <a:ea typeface="MS Mincho" pitchFamily="49" charset="-128"/>
              </a:rPr>
              <a:t>observers, O </a:t>
            </a:r>
            <a:r>
              <a:rPr lang="en-US" b="1" kern="1200" dirty="0">
                <a:ea typeface="MS Mincho" pitchFamily="49" charset="-128"/>
              </a:rPr>
              <a:t>He, Whose Book is advice to the pious,</a:t>
            </a:r>
          </a:p>
        </p:txBody>
      </p:sp>
      <p:sp>
        <p:nvSpPr>
          <p:cNvPr id="4290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a-yatuhu bur-hanul-lin-nazirin ya man kitabuhu tadhkiratul-lil-mut-taqin</a:t>
            </a:r>
          </a:p>
        </p:txBody>
      </p:sp>
      <p:sp>
        <p:nvSpPr>
          <p:cNvPr id="429061"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نشانیاں دیکھنے والوں کیلئے پختہ دلیل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کی کتاب پرہیزگاروں کے لیے نصیحت ہے</a:t>
            </a:r>
            <a:endParaRPr lang="en-US" sz="4000" b="1">
              <a:solidFill>
                <a:srgbClr val="000066"/>
              </a:solidFill>
              <a:latin typeface="Alvi Nastaleeq" pitchFamily="2" charset="-78"/>
              <a:cs typeface="Alvi Nastaleeq" pitchFamily="2" charset="-78"/>
            </a:endParaRPr>
          </a:p>
        </p:txBody>
      </p:sp>
      <p:sp>
        <p:nvSpPr>
          <p:cNvPr id="429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निशानियां देखने वालों के लिए दलील हैं ऐ वह ख़ुदा कि जिसकी किताब परहेज़गारों के लिए नसीहत है </a:t>
            </a:r>
            <a:endParaRPr lang="en-US" sz="2400" b="1" dirty="0">
              <a:solidFill>
                <a:srgbClr val="000066"/>
              </a:solidFill>
            </a:endParaRPr>
          </a:p>
        </p:txBody>
      </p:sp>
      <p:sp>
        <p:nvSpPr>
          <p:cNvPr id="429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290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29065" name="Rectangle 11"/>
          <p:cNvSpPr>
            <a:spLocks noChangeArrowheads="1"/>
          </p:cNvSpPr>
          <p:nvPr/>
        </p:nvSpPr>
        <p:spPr bwMode="auto">
          <a:xfrm>
            <a:off x="3122613" y="0"/>
            <a:ext cx="30495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(75) For Achieving Honour :</a:t>
            </a: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رِّزْقُهُ عُمُومٌ لِّلطَّائِعِينَ </a:t>
            </a:r>
            <a:r>
              <a:rPr lang="ar-SA" sz="8800" kern="1200" dirty="0" smtClean="0">
                <a:latin typeface="Attari_Quran" pitchFamily="2" charset="-78"/>
                <a:ea typeface="+mn-ea"/>
                <a:cs typeface="Attari_Quran" pitchFamily="2" charset="-78"/>
              </a:rPr>
              <a:t>وَالْعَاصِينَ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provision, is love the obedient and disobedient alike,</a:t>
            </a:r>
          </a:p>
        </p:txBody>
      </p:sp>
      <p:sp>
        <p:nvSpPr>
          <p:cNvPr id="430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mar-rizquhu u'mumul-lit-ta-ie'ena wal-a'asin</a:t>
            </a:r>
          </a:p>
        </p:txBody>
      </p:sp>
      <p:sp>
        <p:nvSpPr>
          <p:cNvPr id="430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کا رزق فرمانبرداروں اور نافرمانوں کے لیے یکساں ہے</a:t>
            </a:r>
            <a:endParaRPr lang="en-US" sz="4000" b="1">
              <a:solidFill>
                <a:srgbClr val="000066"/>
              </a:solidFill>
              <a:latin typeface="Alvi Nastaleeq" pitchFamily="2" charset="-78"/>
              <a:cs typeface="Alvi Nastaleeq" pitchFamily="2" charset="-78"/>
            </a:endParaRPr>
          </a:p>
        </p:txBody>
      </p:sp>
      <p:sp>
        <p:nvSpPr>
          <p:cNvPr id="430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रिज़्क़ फ़रमांबरदारों और ना फ़रमानों के लिए आम है </a:t>
            </a:r>
            <a:endParaRPr lang="en-US" sz="2400" b="1" dirty="0">
              <a:solidFill>
                <a:srgbClr val="000066"/>
              </a:solidFill>
            </a:endParaRPr>
          </a:p>
        </p:txBody>
      </p:sp>
      <p:sp>
        <p:nvSpPr>
          <p:cNvPr id="430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00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0089" name="Rectangle 11"/>
          <p:cNvSpPr>
            <a:spLocks noChangeArrowheads="1"/>
          </p:cNvSpPr>
          <p:nvPr/>
        </p:nvSpPr>
        <p:spPr bwMode="auto">
          <a:xfrm>
            <a:off x="3122613" y="0"/>
            <a:ext cx="30495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(75) For Achieving Honour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بَاعِثَ الْبَرَايَا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مُطْلِقَ الأُسَارَى</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Resurrector</a:t>
            </a:r>
            <a:r>
              <a:rPr lang="en-US" b="1" kern="1200" dirty="0">
                <a:ea typeface="MS Mincho" pitchFamily="49" charset="-128"/>
              </a:rPr>
              <a:t> of creatures, O Freer of captives.</a:t>
            </a:r>
          </a:p>
        </p:txBody>
      </p:sp>
      <p:sp>
        <p:nvSpPr>
          <p:cNvPr id="44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bai`ithal-baraya ya mut-liqal-usara</a:t>
            </a:r>
          </a:p>
        </p:txBody>
      </p:sp>
      <p:sp>
        <p:nvSpPr>
          <p:cNvPr id="44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مخلوق کو زندہ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قیدیوں کو آزاد کرنے والے</a:t>
            </a:r>
            <a:endParaRPr lang="en-US" sz="4000" b="1">
              <a:solidFill>
                <a:srgbClr val="000066"/>
              </a:solidFill>
              <a:latin typeface="Alvi Nastaleeq" pitchFamily="2" charset="-78"/>
              <a:cs typeface="Alvi Nastaleeq" pitchFamily="2" charset="-78"/>
            </a:endParaRPr>
          </a:p>
        </p:txBody>
      </p:sp>
      <p:sp>
        <p:nvSpPr>
          <p:cNvPr id="44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मख़लूक़ के ज़िन्दा करने वाले। ऐ असीरों के रहा करने वाले।</a:t>
            </a:r>
            <a:endParaRPr lang="en-US" sz="2400" b="1">
              <a:solidFill>
                <a:srgbClr val="000066"/>
              </a:solidFill>
            </a:endParaRPr>
          </a:p>
        </p:txBody>
      </p:sp>
      <p:sp>
        <p:nvSpPr>
          <p:cNvPr id="44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0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041" name="Rectangle 11"/>
          <p:cNvSpPr>
            <a:spLocks noChangeArrowheads="1"/>
          </p:cNvSpPr>
          <p:nvPr/>
        </p:nvSpPr>
        <p:spPr bwMode="auto">
          <a:xfrm>
            <a:off x="2581275" y="0"/>
            <a:ext cx="50657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500" b="1">
                <a:solidFill>
                  <a:srgbClr val="FFFF00"/>
                </a:solidFill>
              </a:rPr>
              <a:t>(7) For Removal of Calamities &amp; Promotion in Ranks :</a:t>
            </a: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 يَا مْن رَّحْمَتُهُ قَرِيبٌ مِّنَ الْمُحْسِنِينَ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mercy is close to the virtuous.</a:t>
            </a:r>
          </a:p>
        </p:txBody>
      </p:sp>
      <p:sp>
        <p:nvSpPr>
          <p:cNvPr id="431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mar-rah-matuhu qaribum-minal-muh-sinin</a:t>
            </a:r>
          </a:p>
        </p:txBody>
      </p:sp>
      <p:sp>
        <p:nvSpPr>
          <p:cNvPr id="431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رحمت نیکوکاروں کے نزدیک تر ہے۔</a:t>
            </a:r>
            <a:endParaRPr lang="en-US" sz="4000" b="1">
              <a:solidFill>
                <a:srgbClr val="000066"/>
              </a:solidFill>
              <a:latin typeface="Alvi Nastaleeq" pitchFamily="2" charset="-78"/>
              <a:cs typeface="Alvi Nastaleeq" pitchFamily="2" charset="-78"/>
            </a:endParaRPr>
          </a:p>
        </p:txBody>
      </p:sp>
      <p:sp>
        <p:nvSpPr>
          <p:cNvPr id="431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ख़डुदा कि रहमत जिसकी क़रीब है नेकोकारों से।</a:t>
            </a:r>
            <a:endParaRPr lang="en-US" sz="2400" b="1" dirty="0">
              <a:solidFill>
                <a:srgbClr val="000066"/>
              </a:solidFill>
            </a:endParaRPr>
          </a:p>
        </p:txBody>
      </p:sp>
      <p:sp>
        <p:nvSpPr>
          <p:cNvPr id="431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11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1113" name="Rectangle 11"/>
          <p:cNvSpPr>
            <a:spLocks noChangeArrowheads="1"/>
          </p:cNvSpPr>
          <p:nvPr/>
        </p:nvSpPr>
        <p:spPr bwMode="auto">
          <a:xfrm>
            <a:off x="3122613" y="0"/>
            <a:ext cx="30495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(75) For Achieving Honour :</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321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3213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32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32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21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تَبَارَكَ اسْمُهُ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تَعَالَى جَدُّهُ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name is glorious,</a:t>
            </a:r>
          </a:p>
          <a:p>
            <a:pPr marL="342900" indent="-342900" eaLnBrk="1" hangingPunct="1">
              <a:defRPr/>
            </a:pPr>
            <a:r>
              <a:rPr lang="en-US" b="1" kern="1200" dirty="0">
                <a:ea typeface="MS Mincho" pitchFamily="49" charset="-128"/>
              </a:rPr>
              <a:t>O He, Whose </a:t>
            </a:r>
            <a:r>
              <a:rPr lang="en-US" b="1" kern="1200" dirty="0" err="1">
                <a:ea typeface="MS Mincho" pitchFamily="49" charset="-128"/>
              </a:rPr>
              <a:t>honour</a:t>
            </a:r>
            <a:r>
              <a:rPr lang="en-US" b="1" kern="1200" dirty="0">
                <a:ea typeface="MS Mincho" pitchFamily="49" charset="-128"/>
              </a:rPr>
              <a:t> is exalted,</a:t>
            </a:r>
          </a:p>
        </p:txBody>
      </p:sp>
      <p:sp>
        <p:nvSpPr>
          <p:cNvPr id="433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tabarakas-muh ya man ta`aala jad-duh</a:t>
            </a:r>
          </a:p>
        </p:txBody>
      </p:sp>
      <p:sp>
        <p:nvSpPr>
          <p:cNvPr id="433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نام برکت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شان بلند ہے</a:t>
            </a:r>
            <a:endParaRPr lang="en-US" sz="4000" b="1">
              <a:solidFill>
                <a:srgbClr val="000066"/>
              </a:solidFill>
              <a:latin typeface="Alvi Nastaleeq" pitchFamily="2" charset="-78"/>
              <a:cs typeface="Alvi Nastaleeq" pitchFamily="2" charset="-78"/>
            </a:endParaRPr>
          </a:p>
        </p:txBody>
      </p:sp>
      <p:sp>
        <p:nvSpPr>
          <p:cNvPr id="433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बरकत वाला है नाम जिसका ऐ वह ख़ुदा कि इज़्ज़त जिसकी बुलन्द है </a:t>
            </a:r>
            <a:endParaRPr lang="en-US" sz="2400" b="1" dirty="0">
              <a:solidFill>
                <a:srgbClr val="000066"/>
              </a:solidFill>
            </a:endParaRPr>
          </a:p>
        </p:txBody>
      </p:sp>
      <p:sp>
        <p:nvSpPr>
          <p:cNvPr id="433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31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3161" name="Rectangle 11"/>
          <p:cNvSpPr>
            <a:spLocks noChangeArrowheads="1"/>
          </p:cNvSpPr>
          <p:nvPr/>
        </p:nvSpPr>
        <p:spPr bwMode="auto">
          <a:xfrm>
            <a:off x="3048000" y="0"/>
            <a:ext cx="31305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(76) For Cure from Leprosy :</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إِلَهَ غَيْرُهُ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جَلَّ ثَنَاؤُهُ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He-there is no deity except Him,</a:t>
            </a:r>
          </a:p>
          <a:p>
            <a:pPr marL="342900" indent="-342900" eaLnBrk="1" hangingPunct="1">
              <a:defRPr/>
            </a:pPr>
            <a:r>
              <a:rPr lang="en-US" b="1" kern="1200" dirty="0">
                <a:ea typeface="MS Mincho" pitchFamily="49" charset="-128"/>
              </a:rPr>
              <a:t>O He-great is His praise,</a:t>
            </a:r>
          </a:p>
        </p:txBody>
      </p:sp>
      <p:sp>
        <p:nvSpPr>
          <p:cNvPr id="434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ilaha ghayruh ya man jal-la thana-uh</a:t>
            </a:r>
          </a:p>
        </p:txBody>
      </p:sp>
      <p:sp>
        <p:nvSpPr>
          <p:cNvPr id="434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معبود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تعریف روشن ہے</a:t>
            </a:r>
            <a:endParaRPr lang="en-US" sz="4000" b="1">
              <a:solidFill>
                <a:srgbClr val="000066"/>
              </a:solidFill>
              <a:latin typeface="Alvi Nastaleeq" pitchFamily="2" charset="-78"/>
              <a:cs typeface="Alvi Nastaleeq" pitchFamily="2" charset="-78"/>
            </a:endParaRPr>
          </a:p>
        </p:txBody>
      </p:sp>
      <p:sp>
        <p:nvSpPr>
          <p:cNvPr id="434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सिवा कोई माबूद नहीं है वह ख़ुदा कि जिसकी सताइश बुज़ुर्ग है </a:t>
            </a:r>
            <a:endParaRPr lang="en-US" sz="2400" b="1" dirty="0">
              <a:solidFill>
                <a:srgbClr val="000066"/>
              </a:solidFill>
            </a:endParaRPr>
          </a:p>
        </p:txBody>
      </p:sp>
      <p:sp>
        <p:nvSpPr>
          <p:cNvPr id="434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41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4185" name="Rectangle 11"/>
          <p:cNvSpPr>
            <a:spLocks noChangeArrowheads="1"/>
          </p:cNvSpPr>
          <p:nvPr/>
        </p:nvSpPr>
        <p:spPr bwMode="auto">
          <a:xfrm>
            <a:off x="3048000" y="0"/>
            <a:ext cx="31305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(76) For Cure from Leprosy :</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تَقَدَّسَتْ أَسْمَاؤُهُ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يَّدُومُ بَقَاؤُهُ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names are sacred,</a:t>
            </a:r>
          </a:p>
          <a:p>
            <a:pPr marL="342900" indent="-342900" eaLnBrk="1" hangingPunct="1">
              <a:defRPr/>
            </a:pPr>
            <a:r>
              <a:rPr lang="en-US" b="1" kern="1200" dirty="0">
                <a:ea typeface="MS Mincho" pitchFamily="49" charset="-128"/>
              </a:rPr>
              <a:t>O He, Whose existence is eternal,</a:t>
            </a:r>
          </a:p>
        </p:txBody>
      </p:sp>
      <p:sp>
        <p:nvSpPr>
          <p:cNvPr id="4352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taqad-dasat as-ma-uh ya may-yadumu baqa-uh</a:t>
            </a:r>
          </a:p>
        </p:txBody>
      </p:sp>
      <p:sp>
        <p:nvSpPr>
          <p:cNvPr id="435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نام پاک وپاکیزہ 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ذات ہمیشہ رہنے والی ہے</a:t>
            </a:r>
            <a:endParaRPr lang="en-US" sz="4000" b="1">
              <a:solidFill>
                <a:srgbClr val="000066"/>
              </a:solidFill>
              <a:latin typeface="Alvi Nastaleeq" pitchFamily="2" charset="-78"/>
              <a:cs typeface="Alvi Nastaleeq" pitchFamily="2" charset="-78"/>
            </a:endParaRPr>
          </a:p>
        </p:txBody>
      </p:sp>
      <p:sp>
        <p:nvSpPr>
          <p:cNvPr id="435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नाम पाक है ऐ वह ख़ुदा कि जिसको हमेशा बक़ा है </a:t>
            </a:r>
            <a:endParaRPr lang="en-US" sz="2400" b="1" dirty="0">
              <a:solidFill>
                <a:srgbClr val="000066"/>
              </a:solidFill>
            </a:endParaRPr>
          </a:p>
        </p:txBody>
      </p:sp>
      <p:sp>
        <p:nvSpPr>
          <p:cNvPr id="435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52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5209" name="Rectangle 11"/>
          <p:cNvSpPr>
            <a:spLocks noChangeArrowheads="1"/>
          </p:cNvSpPr>
          <p:nvPr/>
        </p:nvSpPr>
        <p:spPr bwMode="auto">
          <a:xfrm>
            <a:off x="3048000" y="0"/>
            <a:ext cx="31305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(76) For Cure from Leprosy :</a:t>
            </a: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العَظَمَةُ </a:t>
            </a:r>
            <a:r>
              <a:rPr lang="ar-SA" sz="8800" kern="1200" dirty="0" err="1">
                <a:latin typeface="Attari_Quran" pitchFamily="2" charset="-78"/>
                <a:ea typeface="+mn-ea"/>
                <a:cs typeface="Attari_Quran" pitchFamily="2" charset="-78"/>
              </a:rPr>
              <a:t>بَهَاؤُهُ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الْكِبْرِيَاءُ رِدَاؤُهُ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glory is His ornament,</a:t>
            </a:r>
          </a:p>
          <a:p>
            <a:pPr marL="342900" indent="-342900" eaLnBrk="1" hangingPunct="1">
              <a:defRPr/>
            </a:pPr>
            <a:r>
              <a:rPr lang="en-US" b="1" kern="1200" dirty="0">
                <a:ea typeface="MS Mincho" pitchFamily="49" charset="-128"/>
              </a:rPr>
              <a:t>O He, Whose greatness is His covering,</a:t>
            </a:r>
          </a:p>
        </p:txBody>
      </p:sp>
      <p:sp>
        <p:nvSpPr>
          <p:cNvPr id="4362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manil-a'zamatu baha-uh ya manil-kib-ri-ya-u rida-uh</a:t>
            </a:r>
          </a:p>
        </p:txBody>
      </p:sp>
      <p:sp>
        <p:nvSpPr>
          <p:cNvPr id="436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بزرگی جسکا جلوہ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بڑای جسکا لباس ہے</a:t>
            </a:r>
            <a:endParaRPr lang="en-US" sz="4000" b="1">
              <a:solidFill>
                <a:srgbClr val="000066"/>
              </a:solidFill>
              <a:latin typeface="Alvi Nastaleeq" pitchFamily="2" charset="-78"/>
              <a:cs typeface="Alvi Nastaleeq" pitchFamily="2" charset="-78"/>
            </a:endParaRPr>
          </a:p>
        </p:txBody>
      </p:sp>
      <p:sp>
        <p:nvSpPr>
          <p:cNvPr id="436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बुज़ुर्गी जिसका जेवर है ऐ वह ख़ुदा कि बड़ाई जिसकी रिदा है </a:t>
            </a:r>
            <a:endParaRPr lang="en-US" sz="2400" b="1" dirty="0">
              <a:solidFill>
                <a:srgbClr val="000066"/>
              </a:solidFill>
            </a:endParaRPr>
          </a:p>
        </p:txBody>
      </p:sp>
      <p:sp>
        <p:nvSpPr>
          <p:cNvPr id="436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62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6233" name="Rectangle 11"/>
          <p:cNvSpPr>
            <a:spLocks noChangeArrowheads="1"/>
          </p:cNvSpPr>
          <p:nvPr/>
        </p:nvSpPr>
        <p:spPr bwMode="auto">
          <a:xfrm>
            <a:off x="3048000" y="0"/>
            <a:ext cx="31305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(76) For Cure from Leprosy :</a:t>
            </a: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تُحْصَى آلاؤُهُ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تُعَدُّ نَعْمَاؤُهُ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a:t>
            </a:r>
            <a:r>
              <a:rPr lang="en-US" b="1" kern="1200" dirty="0" err="1">
                <a:ea typeface="MS Mincho" pitchFamily="49" charset="-128"/>
              </a:rPr>
              <a:t>favours</a:t>
            </a:r>
            <a:r>
              <a:rPr lang="en-US" b="1" kern="1200" dirty="0">
                <a:ea typeface="MS Mincho" pitchFamily="49" charset="-128"/>
              </a:rPr>
              <a:t> are countless,</a:t>
            </a:r>
          </a:p>
          <a:p>
            <a:pPr marL="342900" indent="-342900" eaLnBrk="1" hangingPunct="1">
              <a:defRPr/>
            </a:pPr>
            <a:r>
              <a:rPr lang="en-US" b="1" kern="1200" dirty="0">
                <a:ea typeface="MS Mincho" pitchFamily="49" charset="-128"/>
              </a:rPr>
              <a:t>O He, Whose bounties cannot be enumerated.</a:t>
            </a:r>
          </a:p>
        </p:txBody>
      </p:sp>
      <p:sp>
        <p:nvSpPr>
          <p:cNvPr id="4372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tuh-sa a-la-uh ya mal-la tua'd-du na`a-ma-uh</a:t>
            </a:r>
          </a:p>
        </p:txBody>
      </p:sp>
      <p:sp>
        <p:nvSpPr>
          <p:cNvPr id="437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نعمتوں کی حد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نعمتوں کا شمار نہیں۔</a:t>
            </a:r>
            <a:endParaRPr lang="en-US" sz="4000" b="1">
              <a:solidFill>
                <a:srgbClr val="000066"/>
              </a:solidFill>
              <a:latin typeface="Alvi Nastaleeq" pitchFamily="2" charset="-78"/>
              <a:cs typeface="Alvi Nastaleeq" pitchFamily="2" charset="-78"/>
            </a:endParaRPr>
          </a:p>
        </p:txBody>
      </p:sp>
      <p:sp>
        <p:nvSpPr>
          <p:cNvPr id="437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नेमतें जिसकी शुमार नहीं हो सकतीं ऐ वह ख़ुदा कि करामतें जिसकी शुमार नहीं हो सकती।</a:t>
            </a:r>
            <a:endParaRPr lang="en-US" sz="2400" b="1" dirty="0">
              <a:solidFill>
                <a:srgbClr val="000066"/>
              </a:solidFill>
            </a:endParaRPr>
          </a:p>
        </p:txBody>
      </p:sp>
      <p:sp>
        <p:nvSpPr>
          <p:cNvPr id="437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72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7257" name="Rectangle 11"/>
          <p:cNvSpPr>
            <a:spLocks noChangeArrowheads="1"/>
          </p:cNvSpPr>
          <p:nvPr/>
        </p:nvSpPr>
        <p:spPr bwMode="auto">
          <a:xfrm>
            <a:off x="3048000" y="0"/>
            <a:ext cx="31305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(76) For Cure from Leprosy :</a:t>
            </a: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382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3827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38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38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82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مُعِينُ يَا أَمِينُ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Helper, O Trustworthy,</a:t>
            </a:r>
          </a:p>
        </p:txBody>
      </p:sp>
      <p:sp>
        <p:nvSpPr>
          <p:cNvPr id="4393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mue'enu ya amin</a:t>
            </a:r>
          </a:p>
        </p:txBody>
      </p:sp>
      <p:sp>
        <p:nvSpPr>
          <p:cNvPr id="439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مددگار ، اے امانتدار</a:t>
            </a:r>
            <a:endParaRPr lang="en-US" sz="4000" b="1">
              <a:solidFill>
                <a:srgbClr val="000066"/>
              </a:solidFill>
              <a:latin typeface="Alvi Nastaleeq" pitchFamily="2" charset="-78"/>
              <a:cs typeface="Alvi Nastaleeq" pitchFamily="2" charset="-78"/>
            </a:endParaRPr>
          </a:p>
        </p:txBody>
      </p:sp>
      <p:sp>
        <p:nvSpPr>
          <p:cNvPr id="439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बारे इलाहा मैं तेरे नाम से सवाल करता हूं ऐ मददगार ऐ अमानतदार</a:t>
            </a:r>
            <a:endParaRPr lang="en-US" sz="2400" b="1" dirty="0">
              <a:solidFill>
                <a:srgbClr val="000066"/>
              </a:solidFill>
            </a:endParaRPr>
          </a:p>
        </p:txBody>
      </p:sp>
      <p:sp>
        <p:nvSpPr>
          <p:cNvPr id="439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393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39305" name="Rectangle 11"/>
          <p:cNvSpPr>
            <a:spLocks noChangeArrowheads="1"/>
          </p:cNvSpPr>
          <p:nvPr/>
        </p:nvSpPr>
        <p:spPr bwMode="auto">
          <a:xfrm>
            <a:off x="2895600" y="0"/>
            <a:ext cx="34448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(77) For Disbursement of Debt :</a:t>
            </a: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مُبِينُ يَا مَتِينُ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مَكِينُ يَا رَشِيدُ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Manifest, O Powerful,</a:t>
            </a:r>
          </a:p>
          <a:p>
            <a:pPr marL="342900" indent="-342900" eaLnBrk="1" hangingPunct="1">
              <a:defRPr/>
            </a:pPr>
            <a:r>
              <a:rPr lang="en-US" b="1" kern="1200" dirty="0">
                <a:ea typeface="MS Mincho" pitchFamily="49" charset="-128"/>
              </a:rPr>
              <a:t>O Firm, O True Guide,</a:t>
            </a:r>
          </a:p>
        </p:txBody>
      </p:sp>
      <p:sp>
        <p:nvSpPr>
          <p:cNvPr id="4403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mubinu ya matin ya makinu ya rashid</a:t>
            </a:r>
          </a:p>
        </p:txBody>
      </p:sp>
      <p:sp>
        <p:nvSpPr>
          <p:cNvPr id="440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آشکار ، اے سنجیدہ</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قدرت والے ، اے ہدایت والے</a:t>
            </a:r>
            <a:endParaRPr lang="en-US" sz="4000" b="1">
              <a:solidFill>
                <a:srgbClr val="000066"/>
              </a:solidFill>
              <a:latin typeface="Alvi Nastaleeq" pitchFamily="2" charset="-78"/>
              <a:cs typeface="Alvi Nastaleeq" pitchFamily="2" charset="-78"/>
            </a:endParaRPr>
          </a:p>
        </p:txBody>
      </p:sp>
      <p:sp>
        <p:nvSpPr>
          <p:cNvPr id="440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कलामे रौशन ऐ मतानत दार ऐ क़ायम ऐ बुज़ुर्गी वाले</a:t>
            </a:r>
            <a:endParaRPr lang="en-US" sz="2400" b="1" dirty="0">
              <a:solidFill>
                <a:srgbClr val="000066"/>
              </a:solidFill>
            </a:endParaRPr>
          </a:p>
        </p:txBody>
      </p:sp>
      <p:sp>
        <p:nvSpPr>
          <p:cNvPr id="440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03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0329" name="Rectangle 11"/>
          <p:cNvSpPr>
            <a:spLocks noChangeArrowheads="1"/>
          </p:cNvSpPr>
          <p:nvPr/>
        </p:nvSpPr>
        <p:spPr bwMode="auto">
          <a:xfrm>
            <a:off x="2895600" y="0"/>
            <a:ext cx="34448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(77) For Disbursement of Debt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50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506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5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45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0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حَمِيدُ يَا مَجِيدُ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شَدِيدُ يَا شَهِيدُ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Praiseworthy, O Glorious,</a:t>
            </a:r>
          </a:p>
          <a:p>
            <a:pPr marL="342900" indent="-342900" eaLnBrk="1" hangingPunct="1">
              <a:defRPr/>
            </a:pPr>
            <a:r>
              <a:rPr lang="en-US" b="1" kern="1200">
                <a:ea typeface="MS Mincho" pitchFamily="49" charset="-128"/>
              </a:rPr>
              <a:t>O Strong, O Witness</a:t>
            </a:r>
            <a:endParaRPr lang="en-US" b="1" kern="1200" dirty="0">
              <a:ea typeface="MS Mincho" pitchFamily="49" charset="-128"/>
            </a:endParaRPr>
          </a:p>
        </p:txBody>
      </p:sp>
      <p:sp>
        <p:nvSpPr>
          <p:cNvPr id="441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hamidu ya majidu ya shadidu ya shahid</a:t>
            </a:r>
          </a:p>
        </p:txBody>
      </p:sp>
      <p:sp>
        <p:nvSpPr>
          <p:cNvPr id="441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تعریف والے ، اے بزرگی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محکم ، اے گواہ۔</a:t>
            </a:r>
            <a:endParaRPr lang="en-US" sz="4000" b="1">
              <a:solidFill>
                <a:srgbClr val="000066"/>
              </a:solidFill>
              <a:latin typeface="Alvi Nastaleeq" pitchFamily="2" charset="-78"/>
              <a:cs typeface="Alvi Nastaleeq" pitchFamily="2" charset="-78"/>
            </a:endParaRPr>
          </a:p>
        </p:txBody>
      </p:sp>
      <p:sp>
        <p:nvSpPr>
          <p:cNvPr id="441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सज़ावार (हम्द) ऐ शान वाले ऐ सख़्तगीर ऐ शहादत देने वाले।</a:t>
            </a:r>
            <a:endParaRPr lang="en-US" sz="2400" b="1" dirty="0">
              <a:solidFill>
                <a:srgbClr val="000066"/>
              </a:solidFill>
            </a:endParaRPr>
          </a:p>
        </p:txBody>
      </p:sp>
      <p:sp>
        <p:nvSpPr>
          <p:cNvPr id="441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13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1353" name="Rectangle 11"/>
          <p:cNvSpPr>
            <a:spLocks noChangeArrowheads="1"/>
          </p:cNvSpPr>
          <p:nvPr/>
        </p:nvSpPr>
        <p:spPr bwMode="auto">
          <a:xfrm>
            <a:off x="2895600" y="0"/>
            <a:ext cx="34448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(77) For Disbursement of Debt :</a:t>
            </a: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423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423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42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42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23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الْعَرْشِ الْمَجِيدِ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الْقَوْلِ السَّدِيدِ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Glorious Throne,</a:t>
            </a:r>
          </a:p>
          <a:p>
            <a:pPr marL="342900" indent="-342900" eaLnBrk="1" hangingPunct="1">
              <a:defRPr/>
            </a:pPr>
            <a:r>
              <a:rPr lang="en-US" b="1" kern="1200" dirty="0">
                <a:ea typeface="MS Mincho" pitchFamily="49" charset="-128"/>
              </a:rPr>
              <a:t>O He, Whose words are right.</a:t>
            </a:r>
          </a:p>
        </p:txBody>
      </p:sp>
      <p:sp>
        <p:nvSpPr>
          <p:cNvPr id="443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dhal-a'r-shil-majid ya dhal-qaw-lis-sadid</a:t>
            </a:r>
          </a:p>
        </p:txBody>
      </p:sp>
      <p:sp>
        <p:nvSpPr>
          <p:cNvPr id="443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عرش عظیم کے مالک</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سچے قول والے</a:t>
            </a:r>
            <a:endParaRPr lang="en-US" sz="4000" b="1">
              <a:solidFill>
                <a:srgbClr val="000066"/>
              </a:solidFill>
              <a:latin typeface="Alvi Nastaleeq" pitchFamily="2" charset="-78"/>
              <a:cs typeface="Alvi Nastaleeq" pitchFamily="2" charset="-78"/>
            </a:endParaRPr>
          </a:p>
        </p:txBody>
      </p:sp>
      <p:sp>
        <p:nvSpPr>
          <p:cNvPr id="443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साहिबे अर्श बुज़ुर्ग ऐ सच कहने वाले </a:t>
            </a:r>
            <a:endParaRPr lang="en-US" sz="2400" b="1" dirty="0">
              <a:solidFill>
                <a:srgbClr val="000066"/>
              </a:solidFill>
            </a:endParaRPr>
          </a:p>
        </p:txBody>
      </p:sp>
      <p:sp>
        <p:nvSpPr>
          <p:cNvPr id="443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34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3401" name="Rectangle 11"/>
          <p:cNvSpPr>
            <a:spLocks noChangeArrowheads="1"/>
          </p:cNvSpPr>
          <p:nvPr/>
        </p:nvSpPr>
        <p:spPr bwMode="auto">
          <a:xfrm>
            <a:off x="3192463" y="0"/>
            <a:ext cx="29035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(78) For Love &amp; Affection :</a:t>
            </a: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الْفِعْلِ الرَّشِيدِ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البَطْشِ الشَّدِيدِ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great deeds,</a:t>
            </a:r>
          </a:p>
          <a:p>
            <a:pPr marL="342900" indent="-342900" eaLnBrk="1" hangingPunct="1">
              <a:defRPr/>
            </a:pPr>
            <a:r>
              <a:rPr lang="en-US" b="1" kern="1200" dirty="0">
                <a:ea typeface="MS Mincho" pitchFamily="49" charset="-128"/>
              </a:rPr>
              <a:t>O He, Whose punishment is severe</a:t>
            </a:r>
          </a:p>
        </p:txBody>
      </p:sp>
      <p:sp>
        <p:nvSpPr>
          <p:cNvPr id="444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dhal-fia'-lir-rashid ya dhal-bat-shish-shadid</a:t>
            </a:r>
          </a:p>
        </p:txBody>
      </p:sp>
      <p:sp>
        <p:nvSpPr>
          <p:cNvPr id="444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پختہ تر کام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سخت گرفت کرنے والے</a:t>
            </a:r>
            <a:endParaRPr lang="en-US" sz="4000" b="1">
              <a:solidFill>
                <a:srgbClr val="000066"/>
              </a:solidFill>
              <a:latin typeface="Alvi Nastaleeq" pitchFamily="2" charset="-78"/>
              <a:cs typeface="Alvi Nastaleeq" pitchFamily="2" charset="-78"/>
            </a:endParaRPr>
          </a:p>
        </p:txBody>
      </p:sp>
      <p:sp>
        <p:nvSpPr>
          <p:cNvPr id="444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कारे अज़ीम के अंजाम देने वाले ऐ रहमत व अज़ाब करने वआले </a:t>
            </a:r>
            <a:endParaRPr lang="en-US" sz="2400" b="1" dirty="0">
              <a:solidFill>
                <a:srgbClr val="000066"/>
              </a:solidFill>
            </a:endParaRPr>
          </a:p>
        </p:txBody>
      </p:sp>
      <p:sp>
        <p:nvSpPr>
          <p:cNvPr id="444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44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4425" name="Rectangle 11"/>
          <p:cNvSpPr>
            <a:spLocks noChangeArrowheads="1"/>
          </p:cNvSpPr>
          <p:nvPr/>
        </p:nvSpPr>
        <p:spPr bwMode="auto">
          <a:xfrm>
            <a:off x="3192463" y="0"/>
            <a:ext cx="29035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(78) For Love &amp; Affection :</a:t>
            </a: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الوَعْدِ وَالوَعِيدِ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الْوَلِيُّ الحَمِيدُ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promise and </a:t>
            </a:r>
            <a:r>
              <a:rPr lang="en-US" b="1" kern="1200" dirty="0" smtClean="0">
                <a:ea typeface="MS Mincho" pitchFamily="49" charset="-128"/>
              </a:rPr>
              <a:t>threat, O </a:t>
            </a:r>
            <a:r>
              <a:rPr lang="en-US" b="1" kern="1200" dirty="0">
                <a:ea typeface="MS Mincho" pitchFamily="49" charset="-128"/>
              </a:rPr>
              <a:t>He, Who is guardian and the most praised one,</a:t>
            </a:r>
          </a:p>
        </p:txBody>
      </p:sp>
      <p:sp>
        <p:nvSpPr>
          <p:cNvPr id="4454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dhal-wa`a-di wal-wae'ed ya man hual-wali-yul-hamid</a:t>
            </a:r>
          </a:p>
        </p:txBody>
      </p:sp>
      <p:sp>
        <p:nvSpPr>
          <p:cNvPr id="445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وعدہ کرنے اور دھمکی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قابل تعریف سرپرست ہے</a:t>
            </a:r>
            <a:endParaRPr lang="en-US" sz="4000" b="1">
              <a:solidFill>
                <a:srgbClr val="000066"/>
              </a:solidFill>
              <a:latin typeface="Alvi Nastaleeq" pitchFamily="2" charset="-78"/>
              <a:cs typeface="Alvi Nastaleeq" pitchFamily="2" charset="-78"/>
            </a:endParaRPr>
          </a:p>
        </p:txBody>
      </p:sp>
      <p:sp>
        <p:nvSpPr>
          <p:cNvPr id="445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रहमत व अजाब के वादा करने वआले ऐ वह ख़ुदा जो ख़लाइके हम्द व सना है </a:t>
            </a:r>
            <a:endParaRPr lang="en-US" sz="2400" b="1" dirty="0">
              <a:solidFill>
                <a:srgbClr val="000066"/>
              </a:solidFill>
            </a:endParaRPr>
          </a:p>
        </p:txBody>
      </p:sp>
      <p:sp>
        <p:nvSpPr>
          <p:cNvPr id="445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54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5449" name="Rectangle 11"/>
          <p:cNvSpPr>
            <a:spLocks noChangeArrowheads="1"/>
          </p:cNvSpPr>
          <p:nvPr/>
        </p:nvSpPr>
        <p:spPr bwMode="auto">
          <a:xfrm>
            <a:off x="3192463" y="0"/>
            <a:ext cx="29035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(78) For Love &amp; Affection :</a:t>
            </a: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فْعَّالٌ لِّمَا يُرِيدُ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قْرِيبٌ غَيْرُ بَعِيد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mighty doer of whatever He </a:t>
            </a:r>
            <a:r>
              <a:rPr lang="en-US" b="1" kern="1200" dirty="0" smtClean="0">
                <a:ea typeface="MS Mincho" pitchFamily="49" charset="-128"/>
              </a:rPr>
              <a:t>wills, O </a:t>
            </a:r>
            <a:r>
              <a:rPr lang="en-US" b="1" kern="1200" dirty="0">
                <a:ea typeface="MS Mincho" pitchFamily="49" charset="-128"/>
              </a:rPr>
              <a:t>He, Who is near and not far,</a:t>
            </a:r>
          </a:p>
        </p:txBody>
      </p:sp>
      <p:sp>
        <p:nvSpPr>
          <p:cNvPr id="4464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huwa f-a'-alul-lima yurid ya man huwa q-ribun ghayru bae'ed</a:t>
            </a:r>
            <a:endParaRPr lang="fi-FI" sz="2800" b="1" i="1">
              <a:solidFill>
                <a:srgbClr val="000066"/>
              </a:solidFill>
              <a:ea typeface="MS Mincho" pitchFamily="49" charset="-128"/>
            </a:endParaRPr>
          </a:p>
        </p:txBody>
      </p:sp>
      <p:sp>
        <p:nvSpPr>
          <p:cNvPr id="446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چاہے کر گزرتا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ایسا قریب ہے کہ دور نہیں ہوتا</a:t>
            </a:r>
            <a:endParaRPr lang="en-US" sz="4000" b="1">
              <a:solidFill>
                <a:srgbClr val="000066"/>
              </a:solidFill>
              <a:latin typeface="Alvi Nastaleeq" pitchFamily="2" charset="-78"/>
              <a:cs typeface="Alvi Nastaleeq" pitchFamily="2" charset="-78"/>
            </a:endParaRPr>
          </a:p>
        </p:txBody>
      </p:sp>
      <p:sp>
        <p:nvSpPr>
          <p:cNvPr id="446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चाहता है वह करता है ऐ वह ख़ुदा जो नज़दीक है दूर नहीं </a:t>
            </a:r>
            <a:endParaRPr lang="en-US" sz="2400" b="1" dirty="0">
              <a:solidFill>
                <a:srgbClr val="000066"/>
              </a:solidFill>
            </a:endParaRPr>
          </a:p>
        </p:txBody>
      </p:sp>
      <p:sp>
        <p:nvSpPr>
          <p:cNvPr id="446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64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6473" name="Rectangle 11"/>
          <p:cNvSpPr>
            <a:spLocks noChangeArrowheads="1"/>
          </p:cNvSpPr>
          <p:nvPr/>
        </p:nvSpPr>
        <p:spPr bwMode="auto">
          <a:xfrm>
            <a:off x="3192463" y="0"/>
            <a:ext cx="29035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(78) For Love &amp; Affection :</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عَلَى كُلِّ شَيْء شَهِيدٌ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لَيْسَ بِظَلاَّم لِّلْعَبِيدِ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Witness to </a:t>
            </a:r>
            <a:r>
              <a:rPr lang="en-US" b="1" kern="1200" dirty="0" smtClean="0">
                <a:ea typeface="MS Mincho" pitchFamily="49" charset="-128"/>
              </a:rPr>
              <a:t>everything, O </a:t>
            </a:r>
            <a:r>
              <a:rPr lang="en-US" b="1" kern="1200" dirty="0">
                <a:ea typeface="MS Mincho" pitchFamily="49" charset="-128"/>
              </a:rPr>
              <a:t>He, Who is not the least cruel to his slaves,</a:t>
            </a:r>
          </a:p>
        </p:txBody>
      </p:sp>
      <p:sp>
        <p:nvSpPr>
          <p:cNvPr id="4474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huwa `ala kul-li shay-in shahid ya man huwa laysa bizal-lamil-lil-a'bid</a:t>
            </a:r>
            <a:endParaRPr lang="fi-FI" sz="2800" b="1" i="1">
              <a:solidFill>
                <a:srgbClr val="000066"/>
              </a:solidFill>
              <a:ea typeface="MS Mincho" pitchFamily="49" charset="-128"/>
            </a:endParaRPr>
          </a:p>
        </p:txBody>
      </p:sp>
      <p:sp>
        <p:nvSpPr>
          <p:cNvPr id="447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ہر چیز کا دیکھنے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بندوں پر ہرگز ظلم نہیں کرتا۔</a:t>
            </a:r>
            <a:endParaRPr lang="en-US" sz="4000" b="1">
              <a:solidFill>
                <a:srgbClr val="000066"/>
              </a:solidFill>
              <a:latin typeface="Alvi Nastaleeq" pitchFamily="2" charset="-78"/>
              <a:cs typeface="Alvi Nastaleeq" pitchFamily="2" charset="-78"/>
            </a:endParaRPr>
          </a:p>
        </p:txBody>
      </p:sp>
      <p:sp>
        <p:nvSpPr>
          <p:cNvPr id="447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हर शै पर गवाह है ऐ वह ख़ुदा जो अपने बन्दों पर जद़ुल्म नहीं करता।</a:t>
            </a:r>
            <a:endParaRPr lang="en-US" sz="2400" b="1" dirty="0">
              <a:solidFill>
                <a:srgbClr val="000066"/>
              </a:solidFill>
            </a:endParaRPr>
          </a:p>
        </p:txBody>
      </p:sp>
      <p:sp>
        <p:nvSpPr>
          <p:cNvPr id="447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74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7497" name="Rectangle 11"/>
          <p:cNvSpPr>
            <a:spLocks noChangeArrowheads="1"/>
          </p:cNvSpPr>
          <p:nvPr/>
        </p:nvSpPr>
        <p:spPr bwMode="auto">
          <a:xfrm>
            <a:off x="3192463" y="0"/>
            <a:ext cx="29035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(78) For Love &amp; Affection :</a:t>
            </a: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485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485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48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48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85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شَرِيكَ لَهُ </a:t>
            </a:r>
            <a:r>
              <a:rPr lang="ar-SA" sz="8800" kern="1200" dirty="0" err="1">
                <a:latin typeface="Attari_Quran" pitchFamily="2" charset="-78"/>
                <a:ea typeface="+mn-ea"/>
                <a:cs typeface="Attari_Quran" pitchFamily="2" charset="-78"/>
              </a:rPr>
              <a:t>وَلاوَزَيرَ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شَبِيهَ لَهُ وَلا نَظِيرَ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no partner and no adviser,</a:t>
            </a:r>
          </a:p>
          <a:p>
            <a:pPr marL="342900" indent="-342900" eaLnBrk="1" hangingPunct="1">
              <a:defRPr/>
            </a:pPr>
            <a:r>
              <a:rPr lang="en-US" b="1" kern="1200" dirty="0">
                <a:ea typeface="MS Mincho" pitchFamily="49" charset="-128"/>
              </a:rPr>
              <a:t>O He, Who has no equal and no match,</a:t>
            </a:r>
          </a:p>
        </p:txBody>
      </p:sp>
      <p:sp>
        <p:nvSpPr>
          <p:cNvPr id="4495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sharika lahu wa-la wazayir ya mal-la shabiha lahu wa-la nazir</a:t>
            </a:r>
            <a:endParaRPr lang="fi-FI" sz="2800" b="1" i="1">
              <a:solidFill>
                <a:srgbClr val="000066"/>
              </a:solidFill>
              <a:ea typeface="MS Mincho" pitchFamily="49" charset="-128"/>
            </a:endParaRPr>
          </a:p>
        </p:txBody>
      </p:sp>
      <p:sp>
        <p:nvSpPr>
          <p:cNvPr id="449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کا نہ کوئی شریک ہے  نہ وزیر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کی نہ کوئی مثل ہے نہ ثانی</a:t>
            </a:r>
            <a:endParaRPr lang="en-US" sz="4000" b="1">
              <a:solidFill>
                <a:srgbClr val="000066"/>
              </a:solidFill>
              <a:latin typeface="Alvi Nastaleeq" pitchFamily="2" charset="-78"/>
              <a:cs typeface="Alvi Nastaleeq" pitchFamily="2" charset="-78"/>
            </a:endParaRPr>
          </a:p>
        </p:txBody>
      </p:sp>
      <p:sp>
        <p:nvSpPr>
          <p:cNvPr id="449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कोई शरीक नहीं और न कोई वज़ीर है ऐ वह ख़ुदा कि जसकी न कोई शबीह है और न नज़ीर </a:t>
            </a:r>
            <a:endParaRPr lang="en-US" sz="2400" b="1" dirty="0">
              <a:solidFill>
                <a:srgbClr val="000066"/>
              </a:solidFill>
            </a:endParaRPr>
          </a:p>
        </p:txBody>
      </p:sp>
      <p:sp>
        <p:nvSpPr>
          <p:cNvPr id="449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495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49545" name="Rectangle 11"/>
          <p:cNvSpPr>
            <a:spLocks noChangeArrowheads="1"/>
          </p:cNvSpPr>
          <p:nvPr/>
        </p:nvSpPr>
        <p:spPr bwMode="auto">
          <a:xfrm>
            <a:off x="2938463" y="0"/>
            <a:ext cx="3386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(79) For Freedom from Prison :</a:t>
            </a: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خَاِلقَ الشَّمْسِ وَالْقَمَرِ الْمُنِيرِ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مُغْنِي الْبَائِسِ الْفَقِيرِ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of the sun and the bright moon,</a:t>
            </a:r>
          </a:p>
          <a:p>
            <a:pPr marL="342900" indent="-342900" eaLnBrk="1" hangingPunct="1">
              <a:defRPr/>
            </a:pPr>
            <a:r>
              <a:rPr lang="en-US" b="1" kern="1200" dirty="0">
                <a:ea typeface="MS Mincho" pitchFamily="49" charset="-128"/>
              </a:rPr>
              <a:t>O Enricher of the poverty stricken,</a:t>
            </a:r>
          </a:p>
        </p:txBody>
      </p:sp>
      <p:sp>
        <p:nvSpPr>
          <p:cNvPr id="4505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khaliqash-sham-si wal-qamaril-munir ya mugh-ni-yal-ba-isil-faqir</a:t>
            </a:r>
          </a:p>
        </p:txBody>
      </p:sp>
      <p:sp>
        <p:nvSpPr>
          <p:cNvPr id="450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سورج اور روشن چاند کے خالق</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نادار و بے نوا کو ثروت دینے والے</a:t>
            </a:r>
            <a:endParaRPr lang="en-US" sz="4000" b="1">
              <a:solidFill>
                <a:srgbClr val="000066"/>
              </a:solidFill>
              <a:latin typeface="Alvi Nastaleeq" pitchFamily="2" charset="-78"/>
              <a:cs typeface="Alvi Nastaleeq" pitchFamily="2" charset="-78"/>
            </a:endParaRPr>
          </a:p>
        </p:txBody>
      </p:sp>
      <p:sp>
        <p:nvSpPr>
          <p:cNvPr id="450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पैदा करने वाले आफञताब के और रौशन माहताब के ऐ परेशान हाल मोहताज को मालदार बनाने वाले </a:t>
            </a:r>
            <a:endParaRPr lang="en-US" sz="2400" b="1" dirty="0">
              <a:solidFill>
                <a:srgbClr val="000066"/>
              </a:solidFill>
            </a:endParaRPr>
          </a:p>
        </p:txBody>
      </p:sp>
      <p:sp>
        <p:nvSpPr>
          <p:cNvPr id="450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05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0569" name="Rectangle 11"/>
          <p:cNvSpPr>
            <a:spLocks noChangeArrowheads="1"/>
          </p:cNvSpPr>
          <p:nvPr/>
        </p:nvSpPr>
        <p:spPr bwMode="auto">
          <a:xfrm>
            <a:off x="2938463" y="0"/>
            <a:ext cx="3386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(79) For Freedom from Prison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الْحَمْدِ وَالثَّنَاءِ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الْفَخْرِ وَالْبَهَاءِ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to Whom is due all praise and adoration, </a:t>
            </a:r>
            <a:r>
              <a:rPr lang="en-US" b="1" kern="1200" dirty="0" smtClean="0">
                <a:ea typeface="MS Mincho" pitchFamily="49" charset="-128"/>
              </a:rPr>
              <a:t> O </a:t>
            </a:r>
            <a:r>
              <a:rPr lang="en-US" b="1" kern="1200" dirty="0">
                <a:ea typeface="MS Mincho" pitchFamily="49" charset="-128"/>
              </a:rPr>
              <a:t>He, Who holds all pride and eminence,</a:t>
            </a:r>
          </a:p>
        </p:txBody>
      </p:sp>
      <p:sp>
        <p:nvSpPr>
          <p:cNvPr id="460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dhal-ham-di wath-thana-i ya dhal-fakh-ri wal-baha-i</a:t>
            </a:r>
          </a:p>
        </p:txBody>
      </p:sp>
      <p:sp>
        <p:nvSpPr>
          <p:cNvPr id="46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تعریف و ثناء کرنے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فخر و خوبی والے</a:t>
            </a:r>
            <a:endParaRPr lang="en-US" sz="4000" b="1">
              <a:solidFill>
                <a:srgbClr val="000066"/>
              </a:solidFill>
              <a:latin typeface="Alvi Nastaleeq" pitchFamily="2" charset="-78"/>
              <a:cs typeface="Alvi Nastaleeq" pitchFamily="2" charset="-78"/>
            </a:endParaRPr>
          </a:p>
        </p:txBody>
      </p:sp>
      <p:sp>
        <p:nvSpPr>
          <p:cNvPr id="46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हम्द व सताइश। ऐ साहिबे फ़ख़्र व बुज़ुर्गी। </a:t>
            </a:r>
            <a:endParaRPr lang="en-US" sz="2400" b="1">
              <a:solidFill>
                <a:srgbClr val="000066"/>
              </a:solidFill>
            </a:endParaRPr>
          </a:p>
        </p:txBody>
      </p:sp>
      <p:sp>
        <p:nvSpPr>
          <p:cNvPr id="46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0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089" name="Rectangle 11"/>
          <p:cNvSpPr>
            <a:spLocks noChangeArrowheads="1"/>
          </p:cNvSpPr>
          <p:nvPr/>
        </p:nvSpPr>
        <p:spPr bwMode="auto">
          <a:xfrm>
            <a:off x="2514600" y="28575"/>
            <a:ext cx="5268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rgbClr val="FFFF00"/>
                </a:solidFill>
              </a:rPr>
              <a:t>(8) For Protection From Chastisement in this life and in life hereafter :</a:t>
            </a: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رْازِقَ الطِّفْلِ الصَّغِيرِ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رْاحِمَ الشَّيْخِ الْكَبِيرِ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Provider of sustenance to small children,</a:t>
            </a:r>
          </a:p>
          <a:p>
            <a:pPr marL="342900" indent="-342900" eaLnBrk="1" hangingPunct="1">
              <a:defRPr/>
            </a:pPr>
            <a:r>
              <a:rPr lang="en-US" b="1" kern="1200" dirty="0">
                <a:ea typeface="MS Mincho" pitchFamily="49" charset="-128"/>
              </a:rPr>
              <a:t>O Merciful to the very aged ones,</a:t>
            </a:r>
          </a:p>
        </p:txBody>
      </p:sp>
      <p:sp>
        <p:nvSpPr>
          <p:cNvPr id="4515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r-aziqat-tif-lis-saghir ya r-ahimash-shaykhil-kabir</a:t>
            </a:r>
          </a:p>
        </p:txBody>
      </p:sp>
      <p:sp>
        <p:nvSpPr>
          <p:cNvPr id="4515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ننھے بچے کو رزق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بڑے بوڑھے پر رحم کرنے والے</a:t>
            </a:r>
            <a:endParaRPr lang="en-US" sz="4000" b="1">
              <a:solidFill>
                <a:srgbClr val="000066"/>
              </a:solidFill>
              <a:latin typeface="Alvi Nastaleeq" pitchFamily="2" charset="-78"/>
              <a:cs typeface="Alvi Nastaleeq" pitchFamily="2" charset="-78"/>
            </a:endParaRPr>
          </a:p>
        </p:txBody>
      </p:sp>
      <p:sp>
        <p:nvSpPr>
          <p:cNvPr id="451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छोटे बच्चों को रिज़्क पहुंचाने वाले ऐ बूढ़ों पर रहम खाने वाले </a:t>
            </a:r>
            <a:endParaRPr lang="en-US" sz="2400" b="1" dirty="0">
              <a:solidFill>
                <a:srgbClr val="000066"/>
              </a:solidFill>
            </a:endParaRPr>
          </a:p>
        </p:txBody>
      </p:sp>
      <p:sp>
        <p:nvSpPr>
          <p:cNvPr id="451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15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1593" name="Rectangle 11"/>
          <p:cNvSpPr>
            <a:spLocks noChangeArrowheads="1"/>
          </p:cNvSpPr>
          <p:nvPr/>
        </p:nvSpPr>
        <p:spPr bwMode="auto">
          <a:xfrm>
            <a:off x="2938463" y="0"/>
            <a:ext cx="3386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(79) For Freedom from Prison :</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جَابِرَ العَظْمِ الكَسِيرِ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عِصْمَةَ الْخَائِفِ الْمُسْتَجِيرِ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Joiner of broken </a:t>
            </a:r>
            <a:r>
              <a:rPr lang="en-US" b="1" kern="1200" dirty="0" smtClean="0">
                <a:ea typeface="MS Mincho" pitchFamily="49" charset="-128"/>
              </a:rPr>
              <a:t>bones, O </a:t>
            </a:r>
            <a:r>
              <a:rPr lang="en-US" b="1" kern="1200" dirty="0">
                <a:ea typeface="MS Mincho" pitchFamily="49" charset="-128"/>
              </a:rPr>
              <a:t>Protector of the frightened shelter seekers,</a:t>
            </a:r>
          </a:p>
        </p:txBody>
      </p:sp>
      <p:sp>
        <p:nvSpPr>
          <p:cNvPr id="4526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jabiral-a'zmil-kasir ya i`is-matal-kha-ifil-mus-tajir</a:t>
            </a:r>
          </a:p>
        </p:txBody>
      </p:sp>
      <p:sp>
        <p:nvSpPr>
          <p:cNvPr id="452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ٹوٹی ہوئی ہڈیوں کو جوڑنے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خوفزدہ کو پناہ دینے والے</a:t>
            </a:r>
            <a:endParaRPr lang="en-US" sz="4000" b="1">
              <a:solidFill>
                <a:srgbClr val="000066"/>
              </a:solidFill>
              <a:latin typeface="Alvi Nastaleeq" pitchFamily="2" charset="-78"/>
              <a:cs typeface="Alvi Nastaleeq" pitchFamily="2" charset="-78"/>
            </a:endParaRPr>
          </a:p>
        </p:txBody>
      </p:sp>
      <p:sp>
        <p:nvSpPr>
          <p:cNvPr id="452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टूटी हुई हड्डी को जोड़ने वाले ऐ ख़ौफ़ ज़दा पनाह चाहने वाले के बचाव</a:t>
            </a:r>
            <a:endParaRPr lang="en-US" sz="2400" b="1" dirty="0">
              <a:solidFill>
                <a:srgbClr val="000066"/>
              </a:solidFill>
            </a:endParaRPr>
          </a:p>
        </p:txBody>
      </p:sp>
      <p:sp>
        <p:nvSpPr>
          <p:cNvPr id="452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26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2617" name="Rectangle 11"/>
          <p:cNvSpPr>
            <a:spLocks noChangeArrowheads="1"/>
          </p:cNvSpPr>
          <p:nvPr/>
        </p:nvSpPr>
        <p:spPr bwMode="auto">
          <a:xfrm>
            <a:off x="2938463" y="0"/>
            <a:ext cx="3386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(79) For Freedom from Prison :</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بِعِبَادِهِ خَبَيِرٌ بَصِيرٌ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عَلَى كُلِّ شَيْء قَدِيرٌ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 Who is All-Aware and All-Seeing of his slaves, </a:t>
            </a:r>
            <a:r>
              <a:rPr lang="en-US" b="1" kern="1200" dirty="0" smtClean="0">
                <a:ea typeface="MS Mincho" pitchFamily="49" charset="-128"/>
              </a:rPr>
              <a:t> O </a:t>
            </a:r>
            <a:r>
              <a:rPr lang="en-US" b="1" kern="1200" dirty="0">
                <a:ea typeface="MS Mincho" pitchFamily="49" charset="-128"/>
              </a:rPr>
              <a:t>He, Who is Powerful over everything.</a:t>
            </a:r>
          </a:p>
        </p:txBody>
      </p:sp>
      <p:sp>
        <p:nvSpPr>
          <p:cNvPr id="4536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bi-i`ibadihi khabayirum basir ya man huwa `ala kul-li shay-in qadir</a:t>
            </a:r>
          </a:p>
        </p:txBody>
      </p:sp>
      <p:sp>
        <p:nvSpPr>
          <p:cNvPr id="453637"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خود اپنے بندوں کو جانتا اور دیکھتا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ہرچیز پر قدرت رکھتا ہے۔</a:t>
            </a:r>
            <a:endParaRPr lang="en-US" sz="4000" b="1">
              <a:solidFill>
                <a:srgbClr val="000066"/>
              </a:solidFill>
              <a:latin typeface="Alvi Nastaleeq" pitchFamily="2" charset="-78"/>
              <a:cs typeface="Alvi Nastaleeq" pitchFamily="2" charset="-78"/>
            </a:endParaRPr>
          </a:p>
        </p:txBody>
      </p:sp>
      <p:sp>
        <p:nvSpPr>
          <p:cNvPr id="453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अपने बन्दों की ख़बर रखता है और उनका देखने वाला है ऐ वह ख़ुदा जो हर चीज़ पर क़ुदरत रखता है।</a:t>
            </a:r>
            <a:endParaRPr lang="en-US" sz="2400" b="1" dirty="0">
              <a:solidFill>
                <a:srgbClr val="000066"/>
              </a:solidFill>
            </a:endParaRPr>
          </a:p>
        </p:txBody>
      </p:sp>
      <p:sp>
        <p:nvSpPr>
          <p:cNvPr id="453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36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3641" name="Rectangle 11"/>
          <p:cNvSpPr>
            <a:spLocks noChangeArrowheads="1"/>
          </p:cNvSpPr>
          <p:nvPr/>
        </p:nvSpPr>
        <p:spPr bwMode="auto">
          <a:xfrm>
            <a:off x="2938463" y="0"/>
            <a:ext cx="33861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(79) For Freedom from Prison :</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546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5466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54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54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46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الْجُودِ وَالنِّعَمِ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الْفَضْلِ وَالْكَرَمِ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generosity and the </a:t>
            </a:r>
            <a:r>
              <a:rPr lang="en-US" b="1" kern="1200" dirty="0" err="1">
                <a:ea typeface="MS Mincho" pitchFamily="49" charset="-128"/>
              </a:rPr>
              <a:t>Bestower</a:t>
            </a:r>
            <a:r>
              <a:rPr lang="en-US" b="1" kern="1200" dirty="0">
                <a:ea typeface="MS Mincho" pitchFamily="49" charset="-128"/>
              </a:rPr>
              <a:t> of the </a:t>
            </a:r>
            <a:r>
              <a:rPr lang="en-US" b="1" kern="1200" dirty="0" smtClean="0">
                <a:ea typeface="MS Mincho" pitchFamily="49" charset="-128"/>
              </a:rPr>
              <a:t>bounties, O </a:t>
            </a:r>
            <a:r>
              <a:rPr lang="en-US" b="1" kern="1200" dirty="0">
                <a:ea typeface="MS Mincho" pitchFamily="49" charset="-128"/>
              </a:rPr>
              <a:t>Gracious and Magnanimous,</a:t>
            </a:r>
          </a:p>
        </p:txBody>
      </p:sp>
      <p:sp>
        <p:nvSpPr>
          <p:cNvPr id="455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dhal-judi wan-nia'm ya dhal-fadli wal-karam</a:t>
            </a:r>
          </a:p>
        </p:txBody>
      </p:sp>
      <p:sp>
        <p:nvSpPr>
          <p:cNvPr id="455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نعمتوں والے سخی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اےفضل و کرم کرنے والے</a:t>
            </a:r>
            <a:endParaRPr lang="en-US" sz="4000" b="1">
              <a:solidFill>
                <a:srgbClr val="000066"/>
              </a:solidFill>
              <a:latin typeface="Alvi Nastaleeq" pitchFamily="2" charset="-78"/>
              <a:cs typeface="Alvi Nastaleeq" pitchFamily="2" charset="-78"/>
            </a:endParaRPr>
          </a:p>
        </p:txBody>
      </p:sp>
      <p:sp>
        <p:nvSpPr>
          <p:cNvPr id="455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नेमतों के बख़्शने वाले ऐ फ़ज़्ल व करम वाले </a:t>
            </a:r>
            <a:endParaRPr lang="en-US" sz="2400" b="1" dirty="0">
              <a:solidFill>
                <a:srgbClr val="000066"/>
              </a:solidFill>
            </a:endParaRPr>
          </a:p>
        </p:txBody>
      </p:sp>
      <p:sp>
        <p:nvSpPr>
          <p:cNvPr id="455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56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5689" name="Rectangle 11"/>
          <p:cNvSpPr>
            <a:spLocks noChangeArrowheads="1"/>
          </p:cNvSpPr>
          <p:nvPr/>
        </p:nvSpPr>
        <p:spPr bwMode="auto">
          <a:xfrm>
            <a:off x="3532188" y="0"/>
            <a:ext cx="2259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(80) For Prosperity :</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خَاِلقَ اللَّوْحِ وَالْقَلَمِ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بَارِئَ الذَّرِّ و النَّسَمِ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of the Tablet and the Pen,</a:t>
            </a:r>
          </a:p>
          <a:p>
            <a:pPr marL="342900" indent="-342900" eaLnBrk="1" hangingPunct="1">
              <a:defRPr/>
            </a:pPr>
            <a:r>
              <a:rPr lang="en-US" b="1" kern="1200" dirty="0">
                <a:ea typeface="MS Mincho" pitchFamily="49" charset="-128"/>
              </a:rPr>
              <a:t>O Creator of ants and men,</a:t>
            </a:r>
          </a:p>
        </p:txBody>
      </p:sp>
      <p:sp>
        <p:nvSpPr>
          <p:cNvPr id="4567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khaliqal-law-hi wal-qalam ya bari-adh-dhar-ri wn-nasam</a:t>
            </a:r>
          </a:p>
        </p:txBody>
      </p:sp>
      <p:sp>
        <p:nvSpPr>
          <p:cNvPr id="456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لوح و قلم کے پیدا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انسانوں اور حشرات کے خلق کرنے والے</a:t>
            </a:r>
            <a:endParaRPr lang="en-US" sz="4000" b="1">
              <a:solidFill>
                <a:srgbClr val="000066"/>
              </a:solidFill>
              <a:latin typeface="Alvi Nastaleeq" pitchFamily="2" charset="-78"/>
              <a:cs typeface="Alvi Nastaleeq" pitchFamily="2" charset="-78"/>
            </a:endParaRPr>
          </a:p>
        </p:txBody>
      </p:sp>
      <p:sp>
        <p:nvSpPr>
          <p:cNvPr id="456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लौह व कलम के पैदा करने वाले ऐ च्यूंटी और आदमी को पैदा करने वाले </a:t>
            </a:r>
            <a:endParaRPr lang="en-US" sz="2400" b="1" dirty="0">
              <a:solidFill>
                <a:srgbClr val="000066"/>
              </a:solidFill>
            </a:endParaRPr>
          </a:p>
        </p:txBody>
      </p:sp>
      <p:sp>
        <p:nvSpPr>
          <p:cNvPr id="456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67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6713" name="Rectangle 11"/>
          <p:cNvSpPr>
            <a:spLocks noChangeArrowheads="1"/>
          </p:cNvSpPr>
          <p:nvPr/>
        </p:nvSpPr>
        <p:spPr bwMode="auto">
          <a:xfrm>
            <a:off x="3532188" y="0"/>
            <a:ext cx="2259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(80) For Prosperity :</a:t>
            </a: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الْبَأْسِ وَالنِّقَمِ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مُلْهِمَ الْعَرَبِ وَالْعَجَمِ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Inflictor of punishment and retaliator,</a:t>
            </a:r>
          </a:p>
          <a:p>
            <a:pPr marL="342900" indent="-342900" eaLnBrk="1" hangingPunct="1">
              <a:defRPr/>
            </a:pPr>
            <a:r>
              <a:rPr lang="en-US" b="1" kern="1200" dirty="0">
                <a:ea typeface="MS Mincho" pitchFamily="49" charset="-128"/>
              </a:rPr>
              <a:t>O Inspirer of Arabs and non-Arabs,</a:t>
            </a:r>
          </a:p>
        </p:txBody>
      </p:sp>
      <p:sp>
        <p:nvSpPr>
          <p:cNvPr id="4577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dhal-ba-si wan-niqam ya mul-himal-a'rabi wal-a'jam</a:t>
            </a:r>
          </a:p>
        </p:txBody>
      </p:sp>
      <p:sp>
        <p:nvSpPr>
          <p:cNvPr id="4577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سخت گیر اور بدلہ لینے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عرب و عجم کو الہام کرنے والے</a:t>
            </a:r>
            <a:endParaRPr lang="en-US" sz="4000" b="1">
              <a:solidFill>
                <a:srgbClr val="000066"/>
              </a:solidFill>
              <a:latin typeface="Alvi Nastaleeq" pitchFamily="2" charset="-78"/>
              <a:cs typeface="Alvi Nastaleeq" pitchFamily="2" charset="-78"/>
            </a:endParaRPr>
          </a:p>
        </p:txBody>
      </p:sp>
      <p:sp>
        <p:nvSpPr>
          <p:cNvPr id="457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अज़ाब करने वाले और इंतेकाम लेने वआले ऐ अरब व अजम के इल्हाम करने वाले </a:t>
            </a:r>
            <a:endParaRPr lang="en-US" sz="2400" b="1" dirty="0">
              <a:solidFill>
                <a:srgbClr val="000066"/>
              </a:solidFill>
            </a:endParaRPr>
          </a:p>
        </p:txBody>
      </p:sp>
      <p:sp>
        <p:nvSpPr>
          <p:cNvPr id="457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77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7737" name="Rectangle 11"/>
          <p:cNvSpPr>
            <a:spLocks noChangeArrowheads="1"/>
          </p:cNvSpPr>
          <p:nvPr/>
        </p:nvSpPr>
        <p:spPr bwMode="auto">
          <a:xfrm>
            <a:off x="3532188" y="0"/>
            <a:ext cx="2259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(80) For Prosperity :</a:t>
            </a: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كَاشِفَ الضُرِّ وَالأَلَمِ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عَالِمَ السِّرِّ وَالهِمَمِ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Expeller of pain and grief,</a:t>
            </a:r>
          </a:p>
          <a:p>
            <a:pPr marL="342900" indent="-342900" eaLnBrk="1" hangingPunct="1">
              <a:defRPr/>
            </a:pPr>
            <a:r>
              <a:rPr lang="en-US" b="1" kern="1200" dirty="0">
                <a:ea typeface="MS Mincho" pitchFamily="49" charset="-128"/>
              </a:rPr>
              <a:t>O He, Who knows the secrets and the mysteries,</a:t>
            </a:r>
          </a:p>
        </p:txBody>
      </p:sp>
      <p:sp>
        <p:nvSpPr>
          <p:cNvPr id="4587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kashifadur-ri wal-alam ya `aalimas-sir-ri wal-himam</a:t>
            </a:r>
          </a:p>
        </p:txBody>
      </p:sp>
      <p:sp>
        <p:nvSpPr>
          <p:cNvPr id="458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درد و غم کو دور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راز و نیت کے جاننے والے</a:t>
            </a:r>
            <a:endParaRPr lang="en-US" sz="4000" b="1">
              <a:solidFill>
                <a:srgbClr val="000066"/>
              </a:solidFill>
              <a:latin typeface="Alvi Nastaleeq" pitchFamily="2" charset="-78"/>
              <a:cs typeface="Alvi Nastaleeq" pitchFamily="2" charset="-78"/>
            </a:endParaRPr>
          </a:p>
        </p:txBody>
      </p:sp>
      <p:sp>
        <p:nvSpPr>
          <p:cNvPr id="458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सख्तियों और रंज को दूर करने वाले ऐ पोशीदा बातों के जानने वआले </a:t>
            </a:r>
            <a:endParaRPr lang="en-US" sz="2400" b="1" dirty="0">
              <a:solidFill>
                <a:srgbClr val="000066"/>
              </a:solidFill>
            </a:endParaRPr>
          </a:p>
        </p:txBody>
      </p:sp>
      <p:sp>
        <p:nvSpPr>
          <p:cNvPr id="458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87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8761" name="Rectangle 11"/>
          <p:cNvSpPr>
            <a:spLocks noChangeArrowheads="1"/>
          </p:cNvSpPr>
          <p:nvPr/>
        </p:nvSpPr>
        <p:spPr bwMode="auto">
          <a:xfrm>
            <a:off x="3532188" y="0"/>
            <a:ext cx="2259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(80) For Prosperity :</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الْبَيْتِ وَالْحَرَمِ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خَلَقَ الأَشْيَاءَ مِنَ الْعَدَمِ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a:t>
            </a:r>
            <a:r>
              <a:rPr lang="en-US" b="1" i="1" kern="1200" dirty="0" err="1">
                <a:ea typeface="MS Mincho" pitchFamily="49" charset="-128"/>
              </a:rPr>
              <a:t>Kaaba</a:t>
            </a:r>
            <a:r>
              <a:rPr lang="en-US" b="1" kern="1200" dirty="0">
                <a:ea typeface="MS Mincho" pitchFamily="49" charset="-128"/>
              </a:rPr>
              <a:t> and the Sacred </a:t>
            </a:r>
            <a:r>
              <a:rPr lang="en-US" b="1" kern="1200" dirty="0" smtClean="0">
                <a:ea typeface="MS Mincho" pitchFamily="49" charset="-128"/>
              </a:rPr>
              <a:t>Precinct, O </a:t>
            </a:r>
            <a:r>
              <a:rPr lang="en-US" b="1" kern="1200" dirty="0">
                <a:ea typeface="MS Mincho" pitchFamily="49" charset="-128"/>
              </a:rPr>
              <a:t>He, Who has created everything out of nothingness,</a:t>
            </a:r>
          </a:p>
        </p:txBody>
      </p:sp>
      <p:sp>
        <p:nvSpPr>
          <p:cNvPr id="4597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rab-bal-bayti wal-haram ya man khalaqal-ash-ya-a minal-a'dam</a:t>
            </a:r>
          </a:p>
        </p:txBody>
      </p:sp>
      <p:sp>
        <p:nvSpPr>
          <p:cNvPr id="459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کعبہ و حرم کے پروردگار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چیزوں کو عدم سے پیدا کیا۔</a:t>
            </a:r>
            <a:endParaRPr lang="en-US" sz="4000" b="1">
              <a:solidFill>
                <a:srgbClr val="000066"/>
              </a:solidFill>
              <a:latin typeface="Alvi Nastaleeq" pitchFamily="2" charset="-78"/>
              <a:cs typeface="Alvi Nastaleeq" pitchFamily="2" charset="-78"/>
            </a:endParaRPr>
          </a:p>
        </p:txBody>
      </p:sp>
      <p:sp>
        <p:nvSpPr>
          <p:cNvPr id="459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काबा को मालिक, ऐ अदम से चीज़ों को वजूद में लाने वाले।</a:t>
            </a:r>
            <a:endParaRPr lang="en-US" sz="2400" b="1" dirty="0">
              <a:solidFill>
                <a:srgbClr val="000066"/>
              </a:solidFill>
            </a:endParaRPr>
          </a:p>
        </p:txBody>
      </p:sp>
      <p:sp>
        <p:nvSpPr>
          <p:cNvPr id="459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597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59785" name="Rectangle 11"/>
          <p:cNvSpPr>
            <a:spLocks noChangeArrowheads="1"/>
          </p:cNvSpPr>
          <p:nvPr/>
        </p:nvSpPr>
        <p:spPr bwMode="auto">
          <a:xfrm>
            <a:off x="3532188" y="0"/>
            <a:ext cx="2259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(80) For Prosperity :</a:t>
            </a: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608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6080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60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60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08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الْمَجْدِ وَالسَّنَاءِ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الْعَهْدِ وَالْوَفَاءِ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holds all </a:t>
            </a:r>
            <a:r>
              <a:rPr lang="en-US" b="1" kern="1200" dirty="0" err="1">
                <a:ea typeface="MS Mincho" pitchFamily="49" charset="-128"/>
              </a:rPr>
              <a:t>honour</a:t>
            </a:r>
            <a:r>
              <a:rPr lang="en-US" b="1" kern="1200" dirty="0">
                <a:ea typeface="MS Mincho" pitchFamily="49" charset="-128"/>
              </a:rPr>
              <a:t> and rank, </a:t>
            </a:r>
            <a:r>
              <a:rPr lang="en-US" b="1" kern="1200" dirty="0" smtClean="0">
                <a:ea typeface="MS Mincho" pitchFamily="49" charset="-128"/>
              </a:rPr>
              <a:t>O </a:t>
            </a:r>
            <a:r>
              <a:rPr lang="en-US" b="1" kern="1200" dirty="0">
                <a:ea typeface="MS Mincho" pitchFamily="49" charset="-128"/>
              </a:rPr>
              <a:t>He, Who makes promises and </a:t>
            </a:r>
            <a:r>
              <a:rPr lang="en-US" b="1" kern="1200" dirty="0" err="1">
                <a:ea typeface="MS Mincho" pitchFamily="49" charset="-128"/>
              </a:rPr>
              <a:t>honours</a:t>
            </a:r>
            <a:r>
              <a:rPr lang="en-US" b="1" kern="1200" dirty="0">
                <a:ea typeface="MS Mincho" pitchFamily="49" charset="-128"/>
              </a:rPr>
              <a:t> them,</a:t>
            </a:r>
          </a:p>
        </p:txBody>
      </p:sp>
      <p:sp>
        <p:nvSpPr>
          <p:cNvPr id="471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dhal-maj-di was-sana-i ya dhal-a'h-di wal-wafa-i</a:t>
            </a:r>
          </a:p>
        </p:txBody>
      </p:sp>
      <p:sp>
        <p:nvSpPr>
          <p:cNvPr id="47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بزرگی و بلندی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عہد اور وفا والے </a:t>
            </a:r>
            <a:endParaRPr lang="en-US" sz="4000" b="1">
              <a:solidFill>
                <a:srgbClr val="000066"/>
              </a:solidFill>
              <a:latin typeface="Alvi Nastaleeq" pitchFamily="2" charset="-78"/>
              <a:cs typeface="Alvi Nastaleeq" pitchFamily="2" charset="-78"/>
            </a:endParaRPr>
          </a:p>
        </p:txBody>
      </p:sp>
      <p:sp>
        <p:nvSpPr>
          <p:cNvPr id="47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इज़्ज़त व रफ़अत। ऐ साहिबे अहद व वफ़ा। </a:t>
            </a:r>
            <a:endParaRPr lang="en-US" sz="2400" b="1">
              <a:solidFill>
                <a:srgbClr val="000066"/>
              </a:solidFill>
            </a:endParaRPr>
          </a:p>
        </p:txBody>
      </p:sp>
      <p:sp>
        <p:nvSpPr>
          <p:cNvPr id="47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1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113" name="Rectangle 11"/>
          <p:cNvSpPr>
            <a:spLocks noChangeArrowheads="1"/>
          </p:cNvSpPr>
          <p:nvPr/>
        </p:nvSpPr>
        <p:spPr bwMode="auto">
          <a:xfrm>
            <a:off x="2514600" y="28575"/>
            <a:ext cx="5268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rgbClr val="FFFF00"/>
                </a:solidFill>
              </a:rPr>
              <a:t>(8) For Protection From Chastisement in this life and in life hereafter :</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فَاعِلُ يَا جَاعِلُ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Doer, O Creator</a:t>
            </a:r>
          </a:p>
        </p:txBody>
      </p:sp>
      <p:sp>
        <p:nvSpPr>
          <p:cNvPr id="4618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fai`ilu ya ja-i`ilu</a:t>
            </a:r>
          </a:p>
        </p:txBody>
      </p:sp>
      <p:sp>
        <p:nvSpPr>
          <p:cNvPr id="4618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کام کرنے والے ، اے بنانے والے</a:t>
            </a:r>
            <a:endParaRPr lang="en-US" sz="4000" b="1">
              <a:solidFill>
                <a:srgbClr val="000066"/>
              </a:solidFill>
              <a:latin typeface="Alvi Nastaleeq" pitchFamily="2" charset="-78"/>
              <a:cs typeface="Alvi Nastaleeq" pitchFamily="2" charset="-78"/>
            </a:endParaRPr>
          </a:p>
        </p:txBody>
      </p:sp>
      <p:sp>
        <p:nvSpPr>
          <p:cNvPr id="461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परवरदिगार में तेरे नाम के साथ तुझ से भीक मांगता हूं ऐ कर्दगार ऐ पैदा करने वाले </a:t>
            </a:r>
            <a:endParaRPr lang="hi-IN" sz="2400" b="1" dirty="0">
              <a:solidFill>
                <a:srgbClr val="000066"/>
              </a:solidFill>
            </a:endParaRPr>
          </a:p>
        </p:txBody>
      </p:sp>
      <p:sp>
        <p:nvSpPr>
          <p:cNvPr id="461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18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1833" name="Rectangle 11"/>
          <p:cNvSpPr>
            <a:spLocks noChangeArrowheads="1"/>
          </p:cNvSpPr>
          <p:nvPr/>
        </p:nvSpPr>
        <p:spPr bwMode="auto">
          <a:xfrm>
            <a:off x="3357563" y="0"/>
            <a:ext cx="25098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(81) To cure migraine :</a:t>
            </a: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قَابِلُ يَا كَامِلُ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فَاصِلُ يَا وَاصِلُ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Acceptor, O Perfect,</a:t>
            </a:r>
          </a:p>
          <a:p>
            <a:pPr marL="342900" indent="-342900" eaLnBrk="1" hangingPunct="1">
              <a:defRPr/>
            </a:pPr>
            <a:r>
              <a:rPr lang="en-US" b="1" kern="1200" dirty="0">
                <a:ea typeface="MS Mincho" pitchFamily="49" charset="-128"/>
              </a:rPr>
              <a:t>O Gracious, O Separator</a:t>
            </a:r>
          </a:p>
        </p:txBody>
      </p:sp>
      <p:sp>
        <p:nvSpPr>
          <p:cNvPr id="4628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qabilu ya kamil ya fasilu ya wasil</a:t>
            </a:r>
          </a:p>
        </p:txBody>
      </p:sp>
      <p:sp>
        <p:nvSpPr>
          <p:cNvPr id="462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قبول کرنے والی، اے کامل</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جداکرنے والے ، اے ملانے والے</a:t>
            </a:r>
            <a:endParaRPr lang="en-US" sz="4000" b="1">
              <a:solidFill>
                <a:srgbClr val="000066"/>
              </a:solidFill>
              <a:latin typeface="Alvi Nastaleeq" pitchFamily="2" charset="-78"/>
              <a:cs typeface="Alvi Nastaleeq" pitchFamily="2" charset="-78"/>
            </a:endParaRPr>
          </a:p>
        </p:txBody>
      </p:sp>
      <p:sp>
        <p:nvSpPr>
          <p:cNvPr id="462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कामिल व अकमल ऐ जुदा करने वाले ऐ फ़ज़ीलत वाले </a:t>
            </a:r>
            <a:endParaRPr lang="en-US" sz="2400" b="1" dirty="0">
              <a:solidFill>
                <a:srgbClr val="000066"/>
              </a:solidFill>
            </a:endParaRPr>
          </a:p>
        </p:txBody>
      </p:sp>
      <p:sp>
        <p:nvSpPr>
          <p:cNvPr id="462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28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2857" name="Rectangle 11"/>
          <p:cNvSpPr>
            <a:spLocks noChangeArrowheads="1"/>
          </p:cNvSpPr>
          <p:nvPr/>
        </p:nvSpPr>
        <p:spPr bwMode="auto">
          <a:xfrm>
            <a:off x="3357563" y="0"/>
            <a:ext cx="25098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(81) To cure migraine :</a:t>
            </a: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عَادِلُ يَا غَاِلبُ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طَاِلبُ يَا وَاهِبُ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Just, O Dominant,</a:t>
            </a:r>
          </a:p>
          <a:p>
            <a:pPr marL="342900" indent="-342900" eaLnBrk="1" hangingPunct="1">
              <a:defRPr/>
            </a:pPr>
            <a:r>
              <a:rPr lang="en-US" b="1" kern="1200" dirty="0">
                <a:ea typeface="MS Mincho" pitchFamily="49" charset="-128"/>
              </a:rPr>
              <a:t>O Seeker, O Generous</a:t>
            </a:r>
          </a:p>
        </p:txBody>
      </p:sp>
      <p:sp>
        <p:nvSpPr>
          <p:cNvPr id="463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`aadilu ya ghalib ya talibu ya wahib</a:t>
            </a:r>
          </a:p>
        </p:txBody>
      </p:sp>
      <p:sp>
        <p:nvSpPr>
          <p:cNvPr id="463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عدل کرنے والے ، اے غلبہ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طلب کرنے والے ، اے عطا کرنے والے</a:t>
            </a:r>
            <a:endParaRPr lang="en-US" sz="4000" b="1">
              <a:solidFill>
                <a:srgbClr val="000066"/>
              </a:solidFill>
              <a:latin typeface="Alvi Nastaleeq" pitchFamily="2" charset="-78"/>
              <a:cs typeface="Alvi Nastaleeq" pitchFamily="2" charset="-78"/>
            </a:endParaRPr>
          </a:p>
        </p:txBody>
      </p:sp>
      <p:sp>
        <p:nvSpPr>
          <p:cNvPr id="463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इंसाफ करने वाले ऐ ग़लबा हासिल करने वाले ऐ मुतालबा करने वाले ऐ बख़्शिश करने वाले।</a:t>
            </a:r>
            <a:endParaRPr lang="en-US" sz="2400" b="1" dirty="0">
              <a:solidFill>
                <a:srgbClr val="000066"/>
              </a:solidFill>
            </a:endParaRPr>
          </a:p>
        </p:txBody>
      </p:sp>
      <p:sp>
        <p:nvSpPr>
          <p:cNvPr id="463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38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3881" name="Rectangle 11"/>
          <p:cNvSpPr>
            <a:spLocks noChangeArrowheads="1"/>
          </p:cNvSpPr>
          <p:nvPr/>
        </p:nvSpPr>
        <p:spPr bwMode="auto">
          <a:xfrm>
            <a:off x="3357563" y="0"/>
            <a:ext cx="25098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(81) To cure migraine :</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649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6490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64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64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49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أَنْعَمَ بِطَوْلِهِ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أَكْرَمَ بِجُودِهِ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76200" y="2362200"/>
            <a:ext cx="9296400" cy="1752600"/>
          </a:xfrm>
          <a:extLst/>
        </p:spPr>
        <p:txBody>
          <a:bodyPr/>
          <a:lstStyle/>
          <a:p>
            <a:pPr marL="342900" indent="-342900" eaLnBrk="1" hangingPunct="1">
              <a:defRPr/>
            </a:pPr>
            <a:r>
              <a:rPr lang="en-US" b="1" kern="1200" dirty="0">
                <a:ea typeface="MS Mincho" pitchFamily="49" charset="-128"/>
              </a:rPr>
              <a:t>O He, Who graciously bestows His bounties on </a:t>
            </a:r>
            <a:r>
              <a:rPr lang="en-US" b="1" kern="1200" dirty="0" smtClean="0">
                <a:ea typeface="MS Mincho" pitchFamily="49" charset="-128"/>
              </a:rPr>
              <a:t>us, O </a:t>
            </a:r>
            <a:r>
              <a:rPr lang="en-US" b="1" kern="1200" dirty="0">
                <a:ea typeface="MS Mincho" pitchFamily="49" charset="-128"/>
              </a:rPr>
              <a:t>He, Who </a:t>
            </a:r>
            <a:r>
              <a:rPr lang="en-US" b="1" kern="1200" dirty="0" err="1">
                <a:ea typeface="MS Mincho" pitchFamily="49" charset="-128"/>
              </a:rPr>
              <a:t>honours</a:t>
            </a:r>
            <a:r>
              <a:rPr lang="en-US" b="1" kern="1200" dirty="0">
                <a:ea typeface="MS Mincho" pitchFamily="49" charset="-128"/>
              </a:rPr>
              <a:t> us with His charity,</a:t>
            </a:r>
          </a:p>
        </p:txBody>
      </p:sp>
      <p:sp>
        <p:nvSpPr>
          <p:cNvPr id="465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an-a'ma bitaw-lih ya man ak-rama bijudih</a:t>
            </a:r>
          </a:p>
        </p:txBody>
      </p:sp>
      <p:sp>
        <p:nvSpPr>
          <p:cNvPr id="465925" name="Rectangle 15"/>
          <p:cNvSpPr>
            <a:spLocks noChangeArrowheads="1"/>
          </p:cNvSpPr>
          <p:nvPr/>
        </p:nvSpPr>
        <p:spPr bwMode="auto">
          <a:xfrm>
            <a:off x="304800" y="42052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فضل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نعمت </a:t>
            </a:r>
            <a:r>
              <a:rPr lang="ar-SA" sz="4000" b="1" dirty="0" err="1">
                <a:solidFill>
                  <a:srgbClr val="000066"/>
                </a:solidFill>
                <a:latin typeface="Alvi Nastaleeq" pitchFamily="2" charset="-78"/>
                <a:cs typeface="Alvi Nastaleeq" pitchFamily="2" charset="-78"/>
              </a:rPr>
              <a:t>بخشی</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سخاوت</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میں</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بلند</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65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अपने फ़ज़्ल व करम से हमें नेमतें दी, ऐ वह ख़ुदा जो बख़शिश व इनआम देने वाला है </a:t>
            </a:r>
            <a:endParaRPr lang="en-US" sz="2400" b="1" dirty="0">
              <a:solidFill>
                <a:srgbClr val="000066"/>
              </a:solidFill>
            </a:endParaRPr>
          </a:p>
        </p:txBody>
      </p:sp>
      <p:sp>
        <p:nvSpPr>
          <p:cNvPr id="465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59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5929"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(82) For Cure from Ulcer :</a:t>
            </a: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جَادَ بِلُطْفِهِ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تَعَزَّزَ بِقُدْرَتِهِ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0" y="2286000"/>
            <a:ext cx="9144000" cy="1752600"/>
          </a:xfrm>
          <a:extLst/>
        </p:spPr>
        <p:txBody>
          <a:bodyPr/>
          <a:lstStyle/>
          <a:p>
            <a:pPr marL="342900" indent="-342900" eaLnBrk="1" hangingPunct="1">
              <a:defRPr/>
            </a:pPr>
            <a:r>
              <a:rPr lang="en-US" b="1" kern="1200" dirty="0">
                <a:ea typeface="MS Mincho" pitchFamily="49" charset="-128"/>
              </a:rPr>
              <a:t>O He, Who rewards us out of His </a:t>
            </a:r>
            <a:r>
              <a:rPr lang="en-US" b="1" kern="1200" dirty="0" smtClean="0">
                <a:ea typeface="MS Mincho" pitchFamily="49" charset="-128"/>
              </a:rPr>
              <a:t>beneficing, O </a:t>
            </a:r>
            <a:r>
              <a:rPr lang="en-US" b="1" kern="1200" dirty="0">
                <a:ea typeface="MS Mincho" pitchFamily="49" charset="-128"/>
              </a:rPr>
              <a:t>He, Who makes us respectable with His might,</a:t>
            </a:r>
          </a:p>
        </p:txBody>
      </p:sp>
      <p:sp>
        <p:nvSpPr>
          <p:cNvPr id="4669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jada bilut-fih ya man ta`az-zaza biqud-ratih</a:t>
            </a:r>
          </a:p>
        </p:txBody>
      </p:sp>
      <p:sp>
        <p:nvSpPr>
          <p:cNvPr id="466949"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مہربانی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عطافرمایا</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قدرت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عزت </a:t>
            </a:r>
            <a:r>
              <a:rPr lang="ar-SA" sz="4000" b="1" dirty="0" err="1">
                <a:solidFill>
                  <a:srgbClr val="000066"/>
                </a:solidFill>
                <a:latin typeface="Alvi Nastaleeq" pitchFamily="2" charset="-78"/>
                <a:cs typeface="Alvi Nastaleeq" pitchFamily="2" charset="-78"/>
              </a:rPr>
              <a:t>دی</a:t>
            </a:r>
            <a:endParaRPr lang="en-US" sz="4000" b="1" dirty="0">
              <a:solidFill>
                <a:srgbClr val="000066"/>
              </a:solidFill>
              <a:latin typeface="Alvi Nastaleeq" pitchFamily="2" charset="-78"/>
              <a:cs typeface="Alvi Nastaleeq" pitchFamily="2" charset="-78"/>
            </a:endParaRPr>
          </a:p>
        </p:txBody>
      </p:sp>
      <p:sp>
        <p:nvSpPr>
          <p:cNvPr id="466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ख़ुदा जिसने अपने फ़ज़्ल से इनाम फ़रमाया ऐ वह ख़ुदा जिसने अपनी क़ुदरत से क़ादिर है </a:t>
            </a:r>
            <a:endParaRPr lang="en-US" sz="2400" b="1" dirty="0">
              <a:solidFill>
                <a:srgbClr val="000066"/>
              </a:solidFill>
            </a:endParaRPr>
          </a:p>
        </p:txBody>
      </p:sp>
      <p:sp>
        <p:nvSpPr>
          <p:cNvPr id="466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69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6953"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(82) For Cure from Ulcer :</a:t>
            </a: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قَدَّرَ بِحِكْمَتِهِ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حَكَمَ بِتَدْبِيرِهِ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predestines with His wisdom,</a:t>
            </a:r>
          </a:p>
          <a:p>
            <a:pPr marL="342900" indent="-342900" eaLnBrk="1" hangingPunct="1">
              <a:defRPr/>
            </a:pPr>
            <a:r>
              <a:rPr lang="en-US" b="1" kern="1200" dirty="0">
                <a:ea typeface="MS Mincho" pitchFamily="49" charset="-128"/>
              </a:rPr>
              <a:t>O He, Who judges with His planning,</a:t>
            </a:r>
          </a:p>
        </p:txBody>
      </p:sp>
      <p:sp>
        <p:nvSpPr>
          <p:cNvPr id="4679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qad-dara bihik-matih ya man hakama bitad-birih</a:t>
            </a:r>
          </a:p>
        </p:txBody>
      </p:sp>
      <p:sp>
        <p:nvSpPr>
          <p:cNvPr id="4679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حکمت سے اندازہ ٹھہرایا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اپنی رائے سے حکم دیا</a:t>
            </a:r>
            <a:endParaRPr lang="en-US" sz="4000" b="1">
              <a:solidFill>
                <a:srgbClr val="000066"/>
              </a:solidFill>
              <a:latin typeface="Alvi Nastaleeq" pitchFamily="2" charset="-78"/>
              <a:cs typeface="Alvi Nastaleeq" pitchFamily="2" charset="-78"/>
            </a:endParaRPr>
          </a:p>
        </p:txBody>
      </p:sp>
      <p:sp>
        <p:nvSpPr>
          <p:cNvPr id="467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अपनी तदबीर से हकीम है</a:t>
            </a:r>
            <a:endParaRPr lang="hi-IN" sz="2400" b="1" dirty="0">
              <a:solidFill>
                <a:srgbClr val="000066"/>
              </a:solidFill>
            </a:endParaRPr>
          </a:p>
        </p:txBody>
      </p:sp>
      <p:sp>
        <p:nvSpPr>
          <p:cNvPr id="467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79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7977"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(82) For Cure from Ulcer :</a:t>
            </a: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دَبَّرَ بِعِلْمِهِ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تَجَاوَزَ بِحِلْمِهِ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decrees with His </a:t>
            </a:r>
            <a:r>
              <a:rPr lang="en-US" b="1" kern="1200" dirty="0" smtClean="0">
                <a:ea typeface="MS Mincho" pitchFamily="49" charset="-128"/>
              </a:rPr>
              <a:t>knowledge, </a:t>
            </a:r>
          </a:p>
          <a:p>
            <a:pPr marL="342900" indent="-342900" eaLnBrk="1" hangingPunct="1">
              <a:defRPr/>
            </a:pPr>
            <a:r>
              <a:rPr lang="en-US" b="1" kern="1200" dirty="0" smtClean="0">
                <a:ea typeface="MS Mincho" pitchFamily="49" charset="-128"/>
              </a:rPr>
              <a:t>O </a:t>
            </a:r>
            <a:r>
              <a:rPr lang="en-US" b="1" kern="1200" dirty="0">
                <a:ea typeface="MS Mincho" pitchFamily="49" charset="-128"/>
              </a:rPr>
              <a:t>He, Who is forbearing with His forbearance,</a:t>
            </a:r>
          </a:p>
        </p:txBody>
      </p:sp>
      <p:sp>
        <p:nvSpPr>
          <p:cNvPr id="4689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dab-bara bi-i`il-mih ya man tajawaza bihil-mih</a:t>
            </a:r>
          </a:p>
        </p:txBody>
      </p:sp>
      <p:sp>
        <p:nvSpPr>
          <p:cNvPr id="468997" name="Rectangle 15"/>
          <p:cNvSpPr>
            <a:spLocks noChangeArrowheads="1"/>
          </p:cNvSpPr>
          <p:nvPr/>
        </p:nvSpPr>
        <p:spPr bwMode="auto">
          <a:xfrm>
            <a:off x="304800" y="4357687"/>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جس </a:t>
            </a:r>
            <a:r>
              <a:rPr lang="ar-SA" sz="4000" b="1" dirty="0" err="1">
                <a:solidFill>
                  <a:srgbClr val="000066"/>
                </a:solidFill>
                <a:latin typeface="Alvi Nastaleeq" pitchFamily="2" charset="-78"/>
                <a:cs typeface="Alvi Nastaleeq" pitchFamily="2" charset="-78"/>
              </a:rPr>
              <a:t>نے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اپنے</a:t>
            </a:r>
            <a:r>
              <a:rPr lang="ar-SA" sz="4000" b="1" dirty="0">
                <a:solidFill>
                  <a:srgbClr val="000066"/>
                </a:solidFill>
                <a:latin typeface="Alvi Nastaleeq" pitchFamily="2" charset="-78"/>
                <a:cs typeface="Alvi Nastaleeq" pitchFamily="2" charset="-78"/>
              </a:rPr>
              <a:t> علم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نظم قائم </a:t>
            </a:r>
            <a:r>
              <a:rPr lang="ar-SA" sz="4000" b="1" dirty="0" err="1">
                <a:solidFill>
                  <a:srgbClr val="000066"/>
                </a:solidFill>
                <a:latin typeface="Alvi Nastaleeq" pitchFamily="2" charset="-78"/>
                <a:cs typeface="Alvi Nastaleeq" pitchFamily="2" charset="-78"/>
              </a:rPr>
              <a:t>کیا</a:t>
            </a:r>
            <a:r>
              <a:rPr lang="en-US"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اے</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وہ</a:t>
            </a:r>
            <a:r>
              <a:rPr lang="ar-SA" sz="4000" b="1" dirty="0">
                <a:solidFill>
                  <a:srgbClr val="000066"/>
                </a:solidFill>
                <a:latin typeface="Alvi Nastaleeq" pitchFamily="2" charset="-78"/>
                <a:cs typeface="Alvi Nastaleeq" pitchFamily="2" charset="-78"/>
              </a:rPr>
              <a:t> جو </a:t>
            </a:r>
            <a:r>
              <a:rPr lang="ar-SA" sz="4000" b="1" dirty="0" err="1">
                <a:solidFill>
                  <a:srgbClr val="000066"/>
                </a:solidFill>
                <a:latin typeface="Alvi Nastaleeq" pitchFamily="2" charset="-78"/>
                <a:cs typeface="Alvi Nastaleeq" pitchFamily="2" charset="-78"/>
              </a:rPr>
              <a:t>اپنی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بردباری</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سے</a:t>
            </a:r>
            <a:r>
              <a:rPr lang="ar-SA" sz="4000" b="1" dirty="0">
                <a:solidFill>
                  <a:srgbClr val="000066"/>
                </a:solidFill>
                <a:latin typeface="Alvi Nastaleeq" pitchFamily="2" charset="-78"/>
                <a:cs typeface="Alvi Nastaleeq" pitchFamily="2" charset="-78"/>
              </a:rPr>
              <a:t> معاف </a:t>
            </a:r>
            <a:r>
              <a:rPr lang="ar-SA" sz="4000" b="1" dirty="0" err="1">
                <a:solidFill>
                  <a:srgbClr val="000066"/>
                </a:solidFill>
                <a:latin typeface="Alvi Nastaleeq" pitchFamily="2" charset="-78"/>
                <a:cs typeface="Alvi Nastaleeq" pitchFamily="2" charset="-78"/>
              </a:rPr>
              <a:t>کرتا</a:t>
            </a:r>
            <a:r>
              <a:rPr lang="ar-SA" sz="4000" b="1" dirty="0">
                <a:solidFill>
                  <a:srgbClr val="000066"/>
                </a:solidFill>
                <a:latin typeface="Alvi Nastaleeq" pitchFamily="2" charset="-78"/>
                <a:cs typeface="Alvi Nastaleeq" pitchFamily="2" charset="-78"/>
              </a:rPr>
              <a:t> </a:t>
            </a:r>
            <a:r>
              <a:rPr lang="ar-SA" sz="4000" b="1" dirty="0" err="1">
                <a:solidFill>
                  <a:srgbClr val="000066"/>
                </a:solidFill>
                <a:latin typeface="Alvi Nastaleeq" pitchFamily="2" charset="-78"/>
                <a:cs typeface="Alvi Nastaleeq" pitchFamily="2" charset="-78"/>
              </a:rPr>
              <a:t>ہے</a:t>
            </a:r>
            <a:endParaRPr lang="en-US" sz="4000" b="1" dirty="0">
              <a:solidFill>
                <a:srgbClr val="000066"/>
              </a:solidFill>
              <a:latin typeface="Alvi Nastaleeq" pitchFamily="2" charset="-78"/>
              <a:cs typeface="Alvi Nastaleeq" pitchFamily="2" charset="-78"/>
            </a:endParaRPr>
          </a:p>
        </p:txBody>
      </p:sp>
      <p:sp>
        <p:nvSpPr>
          <p:cNvPr id="468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अपने इल्म से तदबीर करने वाला है ऐ वह ख़ुदा जो अपने हिल्म से दरगुज़र करता है </a:t>
            </a:r>
            <a:endParaRPr lang="hi-IN" sz="2400" b="1" dirty="0">
              <a:solidFill>
                <a:srgbClr val="000066"/>
              </a:solidFill>
            </a:endParaRPr>
          </a:p>
        </p:txBody>
      </p:sp>
      <p:sp>
        <p:nvSpPr>
          <p:cNvPr id="468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690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69001"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(82) For Cure from Ulcer :</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دَنَا فِي عُلُوِّهِ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عَلاَ فِي دُنُوِّهِ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near us in spite of His </a:t>
            </a:r>
            <a:r>
              <a:rPr lang="en-US" b="1" kern="1200" dirty="0" smtClean="0">
                <a:ea typeface="MS Mincho" pitchFamily="49" charset="-128"/>
              </a:rPr>
              <a:t>exaltation, O </a:t>
            </a:r>
            <a:r>
              <a:rPr lang="en-US" b="1" kern="1200" dirty="0">
                <a:ea typeface="MS Mincho" pitchFamily="49" charset="-128"/>
              </a:rPr>
              <a:t>He, Who is exalted despite His nearness.</a:t>
            </a:r>
          </a:p>
        </p:txBody>
      </p:sp>
      <p:sp>
        <p:nvSpPr>
          <p:cNvPr id="4700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dana fi u'lu-wih ya man `ala fi dunu-wih</a:t>
            </a:r>
            <a:endParaRPr lang="fi-FI" sz="2800" b="1" i="1">
              <a:solidFill>
                <a:srgbClr val="000066"/>
              </a:solidFill>
              <a:ea typeface="MS Mincho" pitchFamily="49" charset="-128"/>
            </a:endParaRPr>
          </a:p>
        </p:txBody>
      </p:sp>
      <p:sp>
        <p:nvSpPr>
          <p:cNvPr id="470021"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بلند ہوتے ہوئے بھی قریب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نزدیکی میں بھی بلند ہے۔</a:t>
            </a:r>
            <a:endParaRPr lang="en-US" sz="4000" b="1">
              <a:solidFill>
                <a:srgbClr val="000066"/>
              </a:solidFill>
              <a:latin typeface="Alvi Nastaleeq" pitchFamily="2" charset="-78"/>
              <a:cs typeface="Alvi Nastaleeq" pitchFamily="2" charset="-78"/>
            </a:endParaRPr>
          </a:p>
        </p:txBody>
      </p:sp>
      <p:sp>
        <p:nvSpPr>
          <p:cNvPr id="470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अपने मर्तबे की वजह से नज़दीक है ऐ वह ख़ुदा जो अपनी क़ुदरत की वजह से निहायत बुलन्द मर्तबा है।</a:t>
            </a:r>
            <a:endParaRPr lang="en-US" sz="2400" b="1" dirty="0">
              <a:solidFill>
                <a:srgbClr val="000066"/>
              </a:solidFill>
            </a:endParaRPr>
          </a:p>
        </p:txBody>
      </p:sp>
      <p:sp>
        <p:nvSpPr>
          <p:cNvPr id="470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00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0025"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(82) For Cure from Ulcer :</a:t>
            </a: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710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710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71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71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10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الْعَفْوِ وَالرِّضَاءِ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الْمَنِّ وَالْعَطَاءِ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pardons and is content, </a:t>
            </a:r>
            <a:r>
              <a:rPr lang="en-US" b="1" kern="1200" dirty="0" smtClean="0">
                <a:ea typeface="MS Mincho" pitchFamily="49" charset="-128"/>
              </a:rPr>
              <a:t> O </a:t>
            </a:r>
            <a:r>
              <a:rPr lang="en-US" b="1" kern="1200" dirty="0">
                <a:ea typeface="MS Mincho" pitchFamily="49" charset="-128"/>
              </a:rPr>
              <a:t>He, Who holds all abundance and provides,</a:t>
            </a:r>
          </a:p>
        </p:txBody>
      </p:sp>
      <p:sp>
        <p:nvSpPr>
          <p:cNvPr id="48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dhal-a'f-wi war-rida ya dhal-man-ni wal-a'ta-i</a:t>
            </a:r>
          </a:p>
        </p:txBody>
      </p:sp>
      <p:sp>
        <p:nvSpPr>
          <p:cNvPr id="4813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معافی دینے والے اور راضی ہونے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عطا و بخشش کرنے والے </a:t>
            </a:r>
            <a:endParaRPr lang="en-US" sz="4000" b="1">
              <a:solidFill>
                <a:srgbClr val="000066"/>
              </a:solidFill>
              <a:latin typeface="Alvi Nastaleeq" pitchFamily="2" charset="-78"/>
              <a:cs typeface="Alvi Nastaleeq" pitchFamily="2" charset="-78"/>
            </a:endParaRPr>
          </a:p>
        </p:txBody>
      </p:sp>
      <p:sp>
        <p:nvSpPr>
          <p:cNvPr id="48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बख़्शिश व ख़ुश्नूदी। ऐ साहिबे एहसान व अता। </a:t>
            </a:r>
            <a:endParaRPr lang="en-US" sz="2400" b="1">
              <a:solidFill>
                <a:srgbClr val="000066"/>
              </a:solidFill>
            </a:endParaRPr>
          </a:p>
        </p:txBody>
      </p:sp>
      <p:sp>
        <p:nvSpPr>
          <p:cNvPr id="48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1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137" name="Rectangle 11"/>
          <p:cNvSpPr>
            <a:spLocks noChangeArrowheads="1"/>
          </p:cNvSpPr>
          <p:nvPr/>
        </p:nvSpPr>
        <p:spPr bwMode="auto">
          <a:xfrm>
            <a:off x="2514600" y="28575"/>
            <a:ext cx="5268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rgbClr val="FFFF00"/>
                </a:solidFill>
              </a:rPr>
              <a:t>(8) For Protection From Chastisement in this life and in life hereafter :</a:t>
            </a: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يَّخْلُقُ مَا يَشَاءُ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يَّفْعَلُ مَا يَشَاءُ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creates whatever He wishes,</a:t>
            </a:r>
          </a:p>
          <a:p>
            <a:pPr marL="342900" indent="-342900" eaLnBrk="1" hangingPunct="1">
              <a:defRPr/>
            </a:pPr>
            <a:r>
              <a:rPr lang="en-US" b="1" kern="1200" dirty="0">
                <a:ea typeface="MS Mincho" pitchFamily="49" charset="-128"/>
              </a:rPr>
              <a:t>O He, Who does whatever He wishes,</a:t>
            </a:r>
          </a:p>
        </p:txBody>
      </p:sp>
      <p:sp>
        <p:nvSpPr>
          <p:cNvPr id="4720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may-yakh-luqu ma yasha-u ya may-yaf-a'lu ma yasha-u</a:t>
            </a:r>
          </a:p>
        </p:txBody>
      </p:sp>
      <p:sp>
        <p:nvSpPr>
          <p:cNvPr id="472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جو چاہے پیدا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جو چاہے کرگزرتاہے</a:t>
            </a:r>
            <a:endParaRPr lang="en-US" sz="4000" b="1">
              <a:solidFill>
                <a:srgbClr val="000066"/>
              </a:solidFill>
              <a:latin typeface="Alvi Nastaleeq" pitchFamily="2" charset="-78"/>
              <a:cs typeface="Alvi Nastaleeq" pitchFamily="2" charset="-78"/>
            </a:endParaRPr>
          </a:p>
        </p:txBody>
      </p:sp>
      <p:sp>
        <p:nvSpPr>
          <p:cNvPr id="472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चाहता है वह पैदा करता है ऐ वह ख़ुदा जो चाहता है वह करता है </a:t>
            </a:r>
            <a:endParaRPr lang="en-US" sz="2400" b="1" dirty="0">
              <a:solidFill>
                <a:srgbClr val="000066"/>
              </a:solidFill>
            </a:endParaRPr>
          </a:p>
        </p:txBody>
      </p:sp>
      <p:sp>
        <p:nvSpPr>
          <p:cNvPr id="472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20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2073" name="Rectangle 11"/>
          <p:cNvSpPr>
            <a:spLocks noChangeArrowheads="1"/>
          </p:cNvSpPr>
          <p:nvPr/>
        </p:nvSpPr>
        <p:spPr bwMode="auto">
          <a:xfrm>
            <a:off x="3124200" y="0"/>
            <a:ext cx="3024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(83) For Cure of Backache :</a:t>
            </a: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يَّهْدِي مَن يَّشَاءُ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يُّضِلُّ مَن يَّشَاءُ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guides whomever He wishes,</a:t>
            </a:r>
          </a:p>
          <a:p>
            <a:pPr marL="342900" indent="-342900" eaLnBrk="1" hangingPunct="1">
              <a:defRPr/>
            </a:pPr>
            <a:r>
              <a:rPr lang="en-US" b="1" kern="1200" dirty="0">
                <a:ea typeface="MS Mincho" pitchFamily="49" charset="-128"/>
              </a:rPr>
              <a:t>O He, Who leaves astray whomever He wishes,</a:t>
            </a:r>
          </a:p>
        </p:txBody>
      </p:sp>
      <p:sp>
        <p:nvSpPr>
          <p:cNvPr id="4730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may-yah-di may-yasha-u ya may-yudil-lu may-yasha-u</a:t>
            </a:r>
          </a:p>
        </p:txBody>
      </p:sp>
      <p:sp>
        <p:nvSpPr>
          <p:cNvPr id="473093"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جسے چاہے ہدایت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جسے چاہے گمراہ کرتا ہے</a:t>
            </a:r>
            <a:endParaRPr lang="en-US" sz="4000" b="1">
              <a:solidFill>
                <a:srgbClr val="000066"/>
              </a:solidFill>
              <a:latin typeface="Alvi Nastaleeq" pitchFamily="2" charset="-78"/>
              <a:cs typeface="Alvi Nastaleeq" pitchFamily="2" charset="-78"/>
            </a:endParaRPr>
          </a:p>
        </p:txBody>
      </p:sp>
      <p:sp>
        <p:nvSpPr>
          <p:cNvPr id="473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चाहता है हिदायत करता है ऐ वह ख़ुदा जिसका चाहता है गुमराह छोड़ देता है</a:t>
            </a:r>
            <a:endParaRPr lang="en-US" sz="2400" b="1" dirty="0">
              <a:solidFill>
                <a:srgbClr val="000066"/>
              </a:solidFill>
            </a:endParaRPr>
          </a:p>
        </p:txBody>
      </p:sp>
      <p:sp>
        <p:nvSpPr>
          <p:cNvPr id="473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30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3097" name="Rectangle 11"/>
          <p:cNvSpPr>
            <a:spLocks noChangeArrowheads="1"/>
          </p:cNvSpPr>
          <p:nvPr/>
        </p:nvSpPr>
        <p:spPr bwMode="auto">
          <a:xfrm>
            <a:off x="3124200" y="0"/>
            <a:ext cx="3024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(83) For Cure of Backache :</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يُّعَذِّبُ مَن يَّشَاءُ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يَّغْفِرُ لِمَن يَّشَاءُ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punishes whomever He wishes,</a:t>
            </a:r>
          </a:p>
          <a:p>
            <a:pPr marL="342900" indent="-342900" eaLnBrk="1" hangingPunct="1">
              <a:defRPr/>
            </a:pPr>
            <a:r>
              <a:rPr lang="en-US" b="1" kern="1200" dirty="0">
                <a:ea typeface="MS Mincho" pitchFamily="49" charset="-128"/>
              </a:rPr>
              <a:t>O He, Who forgives whomever He wishes,</a:t>
            </a:r>
          </a:p>
        </p:txBody>
      </p:sp>
      <p:sp>
        <p:nvSpPr>
          <p:cNvPr id="4741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may-yua'dh-dhibu may-yasha-u ya may-yagh-firu limay-yasha-u</a:t>
            </a:r>
          </a:p>
        </p:txBody>
      </p:sp>
      <p:sp>
        <p:nvSpPr>
          <p:cNvPr id="4741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جسے چاہے عذاب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جسے چاہے بخشتا ہے</a:t>
            </a:r>
            <a:endParaRPr lang="en-US" sz="4000" b="1">
              <a:solidFill>
                <a:srgbClr val="000066"/>
              </a:solidFill>
              <a:latin typeface="Alvi Nastaleeq" pitchFamily="2" charset="-78"/>
              <a:cs typeface="Alvi Nastaleeq" pitchFamily="2" charset="-78"/>
            </a:endParaRPr>
          </a:p>
        </p:txBody>
      </p:sp>
      <p:sp>
        <p:nvSpPr>
          <p:cNvPr id="474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चाहता है अज़ाब करता है ऐ वह ख़ुदा जिसको चाहता है बख़्शता है </a:t>
            </a:r>
            <a:endParaRPr lang="en-US" sz="2400" b="1" dirty="0">
              <a:solidFill>
                <a:srgbClr val="000066"/>
              </a:solidFill>
            </a:endParaRPr>
          </a:p>
        </p:txBody>
      </p:sp>
      <p:sp>
        <p:nvSpPr>
          <p:cNvPr id="474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41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4121" name="Rectangle 11"/>
          <p:cNvSpPr>
            <a:spLocks noChangeArrowheads="1"/>
          </p:cNvSpPr>
          <p:nvPr/>
        </p:nvSpPr>
        <p:spPr bwMode="auto">
          <a:xfrm>
            <a:off x="3124200" y="0"/>
            <a:ext cx="3024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(83) For Cure of Backache :</a:t>
            </a: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يُّعِزُّ مَن يَّشَاءُ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يُّذِلُّ مَن يَّشَاءُ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honors whomever He wishes,</a:t>
            </a:r>
          </a:p>
          <a:p>
            <a:pPr marL="342900" indent="-342900" eaLnBrk="1" hangingPunct="1">
              <a:defRPr/>
            </a:pPr>
            <a:r>
              <a:rPr lang="en-US" b="1" kern="1200" dirty="0">
                <a:ea typeface="MS Mincho" pitchFamily="49" charset="-128"/>
              </a:rPr>
              <a:t>O He, Who dishonors whomever He wishes,</a:t>
            </a:r>
          </a:p>
        </p:txBody>
      </p:sp>
      <p:sp>
        <p:nvSpPr>
          <p:cNvPr id="4751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may-yui`iz-zu may-yasha-u ya may-yudhil-lu may-yasha-u</a:t>
            </a:r>
          </a:p>
        </p:txBody>
      </p:sp>
      <p:sp>
        <p:nvSpPr>
          <p:cNvPr id="475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جسے چاہے عزت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کہ جسے چاہے ذلت دیتا ہے</a:t>
            </a:r>
            <a:endParaRPr lang="en-US" sz="4000" b="1">
              <a:solidFill>
                <a:srgbClr val="000066"/>
              </a:solidFill>
              <a:latin typeface="Alvi Nastaleeq" pitchFamily="2" charset="-78"/>
              <a:cs typeface="Alvi Nastaleeq" pitchFamily="2" charset="-78"/>
            </a:endParaRPr>
          </a:p>
        </p:txBody>
      </p:sp>
      <p:sp>
        <p:nvSpPr>
          <p:cNvPr id="475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चाहता है इज़्ज़त देता है ऐ वह ख़ुदा जिसको चाहता है ज़िल्लत देता है </a:t>
            </a:r>
            <a:endParaRPr lang="en-US" sz="2400" b="1" dirty="0">
              <a:solidFill>
                <a:srgbClr val="000066"/>
              </a:solidFill>
            </a:endParaRPr>
          </a:p>
        </p:txBody>
      </p:sp>
      <p:sp>
        <p:nvSpPr>
          <p:cNvPr id="475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51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5145" name="Rectangle 11"/>
          <p:cNvSpPr>
            <a:spLocks noChangeArrowheads="1"/>
          </p:cNvSpPr>
          <p:nvPr/>
        </p:nvSpPr>
        <p:spPr bwMode="auto">
          <a:xfrm>
            <a:off x="3124200" y="0"/>
            <a:ext cx="3024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(83) For Cure of Backache :</a:t>
            </a: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يُّصَوِّرُ فِي الأَرْحَامِ مَا يَشَاءُ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يَّخْتَصُّ بِرَحْمَتِهِ مَن يَّشَاءُ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fashions in the womb as He </a:t>
            </a:r>
            <a:r>
              <a:rPr lang="en-US" b="1" kern="1200" dirty="0" smtClean="0">
                <a:ea typeface="MS Mincho" pitchFamily="49" charset="-128"/>
              </a:rPr>
              <a:t>wishes, O </a:t>
            </a:r>
            <a:r>
              <a:rPr lang="en-US" b="1" kern="1200" dirty="0">
                <a:ea typeface="MS Mincho" pitchFamily="49" charset="-128"/>
              </a:rPr>
              <a:t>He, Who chooses for His mercy whoever He wishes.</a:t>
            </a:r>
          </a:p>
        </p:txBody>
      </p:sp>
      <p:sp>
        <p:nvSpPr>
          <p:cNvPr id="4761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may-yusaw-wiru fil-ar-hami ma yasha-u ya may-yakh-tas-su birah-matihi may-yasha-u</a:t>
            </a:r>
            <a:endParaRPr lang="fi-FI" sz="2800" b="1" i="1">
              <a:solidFill>
                <a:srgbClr val="000066"/>
              </a:solidFill>
              <a:ea typeface="MS Mincho" pitchFamily="49" charset="-128"/>
            </a:endParaRPr>
          </a:p>
        </p:txBody>
      </p:sp>
      <p:sp>
        <p:nvSpPr>
          <p:cNvPr id="476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کہ شکموں میں جیسی چاہے صورت بناتا ہے ۔ اے وہ کہ جسے چاہے اپنی رحمت سے خاص کرتا ہے۔</a:t>
            </a:r>
            <a:endParaRPr lang="en-US" sz="4000" b="1">
              <a:solidFill>
                <a:srgbClr val="000066"/>
              </a:solidFill>
              <a:latin typeface="Alvi Nastaleeq" pitchFamily="2" charset="-78"/>
              <a:cs typeface="Alvi Nastaleeq" pitchFamily="2" charset="-78"/>
            </a:endParaRPr>
          </a:p>
        </p:txBody>
      </p:sp>
      <p:sp>
        <p:nvSpPr>
          <p:cNvPr id="476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रिहम में जैसी चाहता है सूरत बनाता है ऐ वह ख़ुदा जो अपनी रहमत जिसको चाहता है मख़सूस करता है।</a:t>
            </a:r>
            <a:endParaRPr lang="en-US" sz="2400" b="1" dirty="0">
              <a:solidFill>
                <a:srgbClr val="000066"/>
              </a:solidFill>
            </a:endParaRPr>
          </a:p>
        </p:txBody>
      </p:sp>
      <p:sp>
        <p:nvSpPr>
          <p:cNvPr id="476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61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6169" name="Rectangle 11"/>
          <p:cNvSpPr>
            <a:spLocks noChangeArrowheads="1"/>
          </p:cNvSpPr>
          <p:nvPr/>
        </p:nvSpPr>
        <p:spPr bwMode="auto">
          <a:xfrm>
            <a:off x="3124200" y="0"/>
            <a:ext cx="30241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(83) For Cure of Backache :</a:t>
            </a: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771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7718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77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77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71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لَّمْ يَتَّخِذْ صَاحِبَةً </a:t>
            </a:r>
            <a:r>
              <a:rPr lang="ar-SA" sz="8800" kern="1200" dirty="0" err="1">
                <a:latin typeface="Attari_Quran" pitchFamily="2" charset="-78"/>
                <a:ea typeface="+mn-ea"/>
                <a:cs typeface="Attari_Quran" pitchFamily="2" charset="-78"/>
              </a:rPr>
              <a:t>وَّلاوَلَداً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لِكُلِّ شَيْء قَدْراً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neither wife nor child,</a:t>
            </a:r>
          </a:p>
          <a:p>
            <a:pPr marL="342900" indent="-342900" eaLnBrk="1" hangingPunct="1">
              <a:defRPr/>
            </a:pPr>
            <a:r>
              <a:rPr lang="en-US" b="1" kern="1200" dirty="0">
                <a:ea typeface="MS Mincho" pitchFamily="49" charset="-128"/>
              </a:rPr>
              <a:t>O He, Who creates everything in a fixed measure,</a:t>
            </a:r>
          </a:p>
        </p:txBody>
      </p:sp>
      <p:sp>
        <p:nvSpPr>
          <p:cNvPr id="4782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mal-lam yat-takhidh sahibataw-wa-la walada ya man ja`ala likul-li shay-in qad-ra</a:t>
            </a:r>
            <a:endParaRPr lang="fi-FI" sz="2800" b="1" i="1">
              <a:solidFill>
                <a:srgbClr val="000066"/>
              </a:solidFill>
              <a:ea typeface="MS Mincho" pitchFamily="49" charset="-128"/>
            </a:endParaRPr>
          </a:p>
        </p:txBody>
      </p:sp>
      <p:sp>
        <p:nvSpPr>
          <p:cNvPr id="478213"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نہ بیوی کی اور نہ اولاد  والا ہوا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ہر چیز کاایک انداز ٹھہرایا</a:t>
            </a:r>
            <a:endParaRPr lang="en-US" sz="4000" b="1">
              <a:solidFill>
                <a:srgbClr val="000066"/>
              </a:solidFill>
              <a:latin typeface="Alvi Nastaleeq" pitchFamily="2" charset="-78"/>
              <a:cs typeface="Alvi Nastaleeq" pitchFamily="2" charset="-78"/>
            </a:endParaRPr>
          </a:p>
        </p:txBody>
      </p:sp>
      <p:sp>
        <p:nvSpPr>
          <p:cNvPr id="478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लए ज़न व फ़रज़न्द नहीं ऐ वह ख़ुदा जिसने हर चीज़ के लए अंदाज़ा कया </a:t>
            </a:r>
            <a:endParaRPr lang="en-US" sz="2400" b="1" dirty="0">
              <a:solidFill>
                <a:srgbClr val="000066"/>
              </a:solidFill>
            </a:endParaRPr>
          </a:p>
        </p:txBody>
      </p:sp>
      <p:sp>
        <p:nvSpPr>
          <p:cNvPr id="478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82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8217" name="Rectangle 11"/>
          <p:cNvSpPr>
            <a:spLocks noChangeArrowheads="1"/>
          </p:cNvSpPr>
          <p:nvPr/>
        </p:nvSpPr>
        <p:spPr bwMode="auto">
          <a:xfrm>
            <a:off x="2524125" y="0"/>
            <a:ext cx="4562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(84) For cure of pain in right side of body :</a:t>
            </a:r>
          </a:p>
        </p:txBody>
      </p:sp>
    </p:spTree>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يُشْرِكُ فِي حُكْمِهِ أَحَداً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الْمَلائِكَةَ رُسُلاً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has no partner in His rule,</a:t>
            </a:r>
          </a:p>
          <a:p>
            <a:pPr marL="342900" indent="-342900" eaLnBrk="1" hangingPunct="1">
              <a:defRPr/>
            </a:pPr>
            <a:r>
              <a:rPr lang="en-US" b="1" kern="1200" dirty="0">
                <a:ea typeface="MS Mincho" pitchFamily="49" charset="-128"/>
              </a:rPr>
              <a:t>O He, Who appointed angels as messengers,</a:t>
            </a:r>
          </a:p>
        </p:txBody>
      </p:sp>
      <p:sp>
        <p:nvSpPr>
          <p:cNvPr id="4792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yush-riku fi huk-mihi ahada ya man ja`alal-mala-ikata rusulan</a:t>
            </a:r>
            <a:endParaRPr lang="fi-FI" sz="2800" b="1" i="1">
              <a:solidFill>
                <a:srgbClr val="000066"/>
              </a:solidFill>
              <a:ea typeface="MS Mincho" pitchFamily="49" charset="-128"/>
            </a:endParaRPr>
          </a:p>
        </p:txBody>
      </p:sp>
      <p:sp>
        <p:nvSpPr>
          <p:cNvPr id="47923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کی حکومت میں کوئی حصہ دار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فرشتوں کو قاصد قرار دیا</a:t>
            </a:r>
            <a:endParaRPr lang="en-US" sz="4000" b="1">
              <a:solidFill>
                <a:srgbClr val="000066"/>
              </a:solidFill>
              <a:latin typeface="Alvi Nastaleeq" pitchFamily="2" charset="-78"/>
              <a:cs typeface="Alvi Nastaleeq" pitchFamily="2" charset="-78"/>
            </a:endParaRPr>
          </a:p>
        </p:txBody>
      </p:sp>
      <p:sp>
        <p:nvSpPr>
          <p:cNvPr id="479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अपने हुकम में किसी को शरीक नहीं रखता ऐ वह ख़ुदा जिसने फ़रिश्तों को पैगाम्बर मुक़र्रर किया </a:t>
            </a:r>
            <a:endParaRPr lang="en-US" sz="2400" b="1" dirty="0">
              <a:solidFill>
                <a:srgbClr val="000066"/>
              </a:solidFill>
            </a:endParaRPr>
          </a:p>
        </p:txBody>
      </p:sp>
      <p:sp>
        <p:nvSpPr>
          <p:cNvPr id="479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792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79241" name="Rectangle 11"/>
          <p:cNvSpPr>
            <a:spLocks noChangeArrowheads="1"/>
          </p:cNvSpPr>
          <p:nvPr/>
        </p:nvSpPr>
        <p:spPr bwMode="auto">
          <a:xfrm>
            <a:off x="2524125" y="0"/>
            <a:ext cx="4562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(84) For cure of pain in right side of body :</a:t>
            </a: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جَعَلَ فِي السَّمَاءِ بُرُوجاً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الأَرْضَ قَرَاراً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made constellations in the </a:t>
            </a:r>
            <a:r>
              <a:rPr lang="en-US" b="1" kern="1200" dirty="0" smtClean="0">
                <a:ea typeface="MS Mincho" pitchFamily="49" charset="-128"/>
              </a:rPr>
              <a:t>heaven, O </a:t>
            </a:r>
            <a:r>
              <a:rPr lang="en-US" b="1" kern="1200" dirty="0">
                <a:ea typeface="MS Mincho" pitchFamily="49" charset="-128"/>
              </a:rPr>
              <a:t>He, Who made the earth a place of abode,</a:t>
            </a:r>
          </a:p>
        </p:txBody>
      </p:sp>
      <p:sp>
        <p:nvSpPr>
          <p:cNvPr id="4802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ja`ala fis-sama-i burujan ya man ja`alal-ar-da qarara</a:t>
            </a:r>
          </a:p>
        </p:txBody>
      </p:sp>
      <p:sp>
        <p:nvSpPr>
          <p:cNvPr id="4802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آسمان میں برج ترتیب دیے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زمین کو رہنے کی جگہ بنایا</a:t>
            </a:r>
            <a:endParaRPr lang="en-US" sz="4000" b="1">
              <a:solidFill>
                <a:srgbClr val="000066"/>
              </a:solidFill>
              <a:latin typeface="Alvi Nastaleeq" pitchFamily="2" charset="-78"/>
              <a:cs typeface="Alvi Nastaleeq" pitchFamily="2" charset="-78"/>
            </a:endParaRPr>
          </a:p>
        </p:txBody>
      </p:sp>
      <p:sp>
        <p:nvSpPr>
          <p:cNvPr id="480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 आसमानों में बुज़ुर्ग बनाये ऐ वह ख़ुदा जिसने ज़मीन को आरामगाह क़रार दया </a:t>
            </a:r>
            <a:endParaRPr lang="en-US" sz="2400" b="1" dirty="0">
              <a:solidFill>
                <a:srgbClr val="000066"/>
              </a:solidFill>
            </a:endParaRPr>
          </a:p>
        </p:txBody>
      </p:sp>
      <p:sp>
        <p:nvSpPr>
          <p:cNvPr id="480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02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0265" name="Rectangle 11"/>
          <p:cNvSpPr>
            <a:spLocks noChangeArrowheads="1"/>
          </p:cNvSpPr>
          <p:nvPr/>
        </p:nvSpPr>
        <p:spPr bwMode="auto">
          <a:xfrm>
            <a:off x="2524125" y="0"/>
            <a:ext cx="4562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(84) For cure of pain in right side of body :</a:t>
            </a: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خَلَقَ مِنَ الْمَاءِ بَشَراً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جَعَلَ لِكُلِّ شَيْء أَمَداً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created man from water,</a:t>
            </a:r>
          </a:p>
          <a:p>
            <a:pPr marL="342900" indent="-342900" eaLnBrk="1" hangingPunct="1">
              <a:defRPr/>
            </a:pPr>
            <a:r>
              <a:rPr lang="en-US" b="1" kern="1200" dirty="0">
                <a:ea typeface="MS Mincho" pitchFamily="49" charset="-128"/>
              </a:rPr>
              <a:t>O He, Who fixed a period for everything,</a:t>
            </a:r>
          </a:p>
        </p:txBody>
      </p:sp>
      <p:sp>
        <p:nvSpPr>
          <p:cNvPr id="4812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khalaqa minal-ma-i bashara ya man ja`ala likul-li shay-in amada</a:t>
            </a:r>
            <a:endParaRPr lang="fi-FI" sz="2800" b="1" i="1">
              <a:solidFill>
                <a:srgbClr val="000066"/>
              </a:solidFill>
              <a:ea typeface="MS Mincho" pitchFamily="49" charset="-128"/>
            </a:endParaRPr>
          </a:p>
        </p:txBody>
      </p:sp>
      <p:sp>
        <p:nvSpPr>
          <p:cNvPr id="481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نے انسان کو قطرہ آب سے پیدا کیا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ہر چیز کی مدت مقرر فرمائی</a:t>
            </a:r>
            <a:endParaRPr lang="en-US" sz="4000" b="1">
              <a:solidFill>
                <a:srgbClr val="000066"/>
              </a:solidFill>
              <a:latin typeface="Alvi Nastaleeq" pitchFamily="2" charset="-78"/>
              <a:cs typeface="Alvi Nastaleeq" pitchFamily="2" charset="-78"/>
            </a:endParaRPr>
          </a:p>
        </p:txBody>
      </p:sp>
      <p:sp>
        <p:nvSpPr>
          <p:cNvPr id="481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जिसने नुतफ़े से आदमी बनाया ऐ वह ख़ुदा जिसने हर चीज़ के लिए एक मुद्दत मुअय्यत की </a:t>
            </a:r>
            <a:endParaRPr lang="en-US" sz="2400" b="1" dirty="0">
              <a:solidFill>
                <a:srgbClr val="000066"/>
              </a:solidFill>
            </a:endParaRPr>
          </a:p>
        </p:txBody>
      </p:sp>
      <p:sp>
        <p:nvSpPr>
          <p:cNvPr id="481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12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1289" name="Rectangle 11"/>
          <p:cNvSpPr>
            <a:spLocks noChangeArrowheads="1"/>
          </p:cNvSpPr>
          <p:nvPr/>
        </p:nvSpPr>
        <p:spPr bwMode="auto">
          <a:xfrm>
            <a:off x="2524125" y="0"/>
            <a:ext cx="4562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(84) For cure of pain in right side of body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الْفَصْلِ وَالْقَضَاءِ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الْعِزِّ وَالْبَقَاءِ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holds decision and </a:t>
            </a:r>
            <a:r>
              <a:rPr lang="en-US" b="1" kern="1200" dirty="0" err="1" smtClean="0">
                <a:ea typeface="MS Mincho" pitchFamily="49" charset="-128"/>
              </a:rPr>
              <a:t>judgement</a:t>
            </a:r>
            <a:r>
              <a:rPr lang="en-US" b="1" kern="1200" dirty="0" smtClean="0">
                <a:ea typeface="MS Mincho" pitchFamily="49" charset="-128"/>
              </a:rPr>
              <a:t>, O </a:t>
            </a:r>
            <a:r>
              <a:rPr lang="en-US" b="1" kern="1200" dirty="0">
                <a:ea typeface="MS Mincho" pitchFamily="49" charset="-128"/>
              </a:rPr>
              <a:t>He, Who is glorious and eternal,</a:t>
            </a:r>
          </a:p>
        </p:txBody>
      </p:sp>
      <p:sp>
        <p:nvSpPr>
          <p:cNvPr id="4915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dhal-fas-li wal-qada-i ya dhal-i`iz-zi wal-baqa</a:t>
            </a:r>
          </a:p>
        </p:txBody>
      </p:sp>
      <p:sp>
        <p:nvSpPr>
          <p:cNvPr id="491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فیصلے اور انصاف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عزت اور بقاء والے </a:t>
            </a:r>
            <a:endParaRPr lang="en-US" sz="4000" b="1">
              <a:solidFill>
                <a:srgbClr val="000066"/>
              </a:solidFill>
              <a:latin typeface="Alvi Nastaleeq" pitchFamily="2" charset="-78"/>
              <a:cs typeface="Alvi Nastaleeq" pitchFamily="2" charset="-78"/>
            </a:endParaRPr>
          </a:p>
        </p:txBody>
      </p:sp>
      <p:sp>
        <p:nvSpPr>
          <p:cNvPr id="49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फ़ज़ीलत व फ़ैसला बरह़क़। ऐ साहिबे बलन्दी व हमेशगी। </a:t>
            </a:r>
            <a:endParaRPr lang="en-US" sz="2400" b="1">
              <a:solidFill>
                <a:srgbClr val="000066"/>
              </a:solidFill>
            </a:endParaRPr>
          </a:p>
        </p:txBody>
      </p:sp>
      <p:sp>
        <p:nvSpPr>
          <p:cNvPr id="49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1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161" name="Rectangle 11"/>
          <p:cNvSpPr>
            <a:spLocks noChangeArrowheads="1"/>
          </p:cNvSpPr>
          <p:nvPr/>
        </p:nvSpPr>
        <p:spPr bwMode="auto">
          <a:xfrm>
            <a:off x="2514600" y="28575"/>
            <a:ext cx="5268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rgbClr val="FFFF00"/>
                </a:solidFill>
              </a:rPr>
              <a:t>(8) For Protection From Chastisement in this life and in life hereafter :</a:t>
            </a: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أَحَاطَ بِكُلِّ شَيْء عِلْماً</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أَحْصَى كُلَّ شَيْء عَدَداً</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knowledge encompasses </a:t>
            </a:r>
            <a:r>
              <a:rPr lang="en-US" b="1" kern="1200" dirty="0" smtClean="0">
                <a:ea typeface="MS Mincho" pitchFamily="49" charset="-128"/>
              </a:rPr>
              <a:t>everything, O </a:t>
            </a:r>
            <a:r>
              <a:rPr lang="en-US" b="1" kern="1200" dirty="0">
                <a:ea typeface="MS Mincho" pitchFamily="49" charset="-128"/>
              </a:rPr>
              <a:t>He, Who knows the number and quantity of everything.</a:t>
            </a:r>
          </a:p>
        </p:txBody>
      </p:sp>
      <p:sp>
        <p:nvSpPr>
          <p:cNvPr id="4823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2800" b="1" i="1">
                <a:solidFill>
                  <a:srgbClr val="000066"/>
                </a:solidFill>
                <a:ea typeface="MS Mincho" pitchFamily="49" charset="-128"/>
              </a:rPr>
              <a:t>ya man ahata bikul-li shay-in i`il-ma </a:t>
            </a:r>
            <a:r>
              <a:rPr lang="sv-SE" sz="2800" b="1" i="1">
                <a:solidFill>
                  <a:srgbClr val="000066"/>
                </a:solidFill>
                <a:ea typeface="MS Mincho" pitchFamily="49" charset="-128"/>
              </a:rPr>
              <a:t>ya man ah-sa kul-la shay-in `adada</a:t>
            </a:r>
            <a:endParaRPr lang="fi-FI" sz="2800" b="1" i="1">
              <a:solidFill>
                <a:srgbClr val="000066"/>
              </a:solidFill>
              <a:ea typeface="MS Mincho" pitchFamily="49" charset="-128"/>
            </a:endParaRPr>
          </a:p>
        </p:txBody>
      </p:sp>
      <p:sp>
        <p:nvSpPr>
          <p:cNvPr id="48230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علم ہر چیز کو گھیرے ہوئے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نے سب چیزوں کا شمار کر رکھا ہے۔</a:t>
            </a:r>
            <a:endParaRPr lang="en-US" sz="4000" b="1">
              <a:solidFill>
                <a:srgbClr val="000066"/>
              </a:solidFill>
              <a:latin typeface="Alvi Nastaleeq" pitchFamily="2" charset="-78"/>
              <a:cs typeface="Alvi Nastaleeq" pitchFamily="2" charset="-78"/>
            </a:endParaRPr>
          </a:p>
        </p:txBody>
      </p:sp>
      <p:sp>
        <p:nvSpPr>
          <p:cNvPr id="482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हर चीज़ पर मुहीत है ऐ वह ख़ुदा जो हर चीज़ के एदाद व शुमार से वाकिफ़ है।</a:t>
            </a:r>
            <a:endParaRPr lang="en-US" sz="2400" b="1" dirty="0">
              <a:solidFill>
                <a:srgbClr val="000066"/>
              </a:solidFill>
            </a:endParaRPr>
          </a:p>
        </p:txBody>
      </p:sp>
      <p:sp>
        <p:nvSpPr>
          <p:cNvPr id="482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23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2313" name="Rectangle 11"/>
          <p:cNvSpPr>
            <a:spLocks noChangeArrowheads="1"/>
          </p:cNvSpPr>
          <p:nvPr/>
        </p:nvSpPr>
        <p:spPr bwMode="auto">
          <a:xfrm>
            <a:off x="2524125" y="0"/>
            <a:ext cx="4562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(84) For cure of pain in right side of body :</a:t>
            </a: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833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8333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83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83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33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أَوَّلُ يَا آخِرُ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First, O Last,</a:t>
            </a:r>
          </a:p>
        </p:txBody>
      </p:sp>
      <p:sp>
        <p:nvSpPr>
          <p:cNvPr id="4843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aw-walu ya a-khir</a:t>
            </a:r>
          </a:p>
        </p:txBody>
      </p:sp>
      <p:sp>
        <p:nvSpPr>
          <p:cNvPr id="4843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اول ، اے آخر</a:t>
            </a:r>
            <a:endParaRPr lang="en-US" sz="4000" b="1">
              <a:solidFill>
                <a:srgbClr val="000066"/>
              </a:solidFill>
              <a:latin typeface="Alvi Nastaleeq" pitchFamily="2" charset="-78"/>
              <a:cs typeface="Alvi Nastaleeq" pitchFamily="2" charset="-78"/>
            </a:endParaRPr>
          </a:p>
        </p:txBody>
      </p:sp>
      <p:sp>
        <p:nvSpPr>
          <p:cNvPr id="484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पालने वाले मैं तेरे ही नाम पर तुझ से भीक मांगता हूं ऐ सबसे पहले ऐ सबसे बाद </a:t>
            </a:r>
            <a:endParaRPr lang="en-US" sz="2400" b="1" dirty="0">
              <a:solidFill>
                <a:srgbClr val="000066"/>
              </a:solidFill>
            </a:endParaRPr>
          </a:p>
        </p:txBody>
      </p:sp>
      <p:sp>
        <p:nvSpPr>
          <p:cNvPr id="484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43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436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(85) For cure from pain of waist :</a:t>
            </a:r>
          </a:p>
        </p:txBody>
      </p:sp>
    </p:spTree>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ظَاهِرُ يَا بَاطِنُ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بَرُّ يَا حَقُّ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Manifest, O Hidden,</a:t>
            </a:r>
          </a:p>
          <a:p>
            <a:pPr marL="342900" indent="-342900" eaLnBrk="1" hangingPunct="1">
              <a:defRPr/>
            </a:pPr>
            <a:r>
              <a:rPr lang="en-US" b="1" kern="1200" dirty="0">
                <a:ea typeface="MS Mincho" pitchFamily="49" charset="-128"/>
              </a:rPr>
              <a:t>O Virtuous, O Right,</a:t>
            </a:r>
          </a:p>
        </p:txBody>
      </p:sp>
      <p:sp>
        <p:nvSpPr>
          <p:cNvPr id="485380" name="Subtitle 4"/>
          <p:cNvSpPr txBox="1">
            <a:spLocks/>
          </p:cNvSpPr>
          <p:nvPr/>
        </p:nvSpPr>
        <p:spPr bwMode="auto">
          <a:xfrm>
            <a:off x="304800" y="6096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zahiru ya batin ya bar-ru ya haq-qu</a:t>
            </a:r>
          </a:p>
        </p:txBody>
      </p:sp>
      <p:sp>
        <p:nvSpPr>
          <p:cNvPr id="485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ظاہر ، اے باطن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نیک ، اے حق</a:t>
            </a:r>
            <a:endParaRPr lang="en-US" sz="4000" b="1">
              <a:solidFill>
                <a:srgbClr val="000066"/>
              </a:solidFill>
              <a:latin typeface="Alvi Nastaleeq" pitchFamily="2" charset="-78"/>
              <a:cs typeface="Alvi Nastaleeq" pitchFamily="2" charset="-78"/>
            </a:endParaRPr>
          </a:p>
        </p:txBody>
      </p:sp>
      <p:sp>
        <p:nvSpPr>
          <p:cNvPr id="485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ज़ाहिर ऐ मख़फ़ी ऐ सज़ावार ऐ हक़ व सदाक़त </a:t>
            </a:r>
            <a:endParaRPr lang="en-US" sz="2400" b="1" dirty="0">
              <a:solidFill>
                <a:srgbClr val="000066"/>
              </a:solidFill>
            </a:endParaRPr>
          </a:p>
        </p:txBody>
      </p:sp>
      <p:sp>
        <p:nvSpPr>
          <p:cNvPr id="485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53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538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(85) For cure from pain of waist :</a:t>
            </a: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فَرْدُ يَا وِتْرُ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صَمَدُ يَا سَرْمَدُ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O Unique,</a:t>
            </a:r>
          </a:p>
          <a:p>
            <a:pPr marL="342900" indent="-342900" eaLnBrk="1" hangingPunct="1">
              <a:defRPr/>
            </a:pPr>
            <a:r>
              <a:rPr lang="en-US" b="1" kern="1200" dirty="0">
                <a:ea typeface="MS Mincho" pitchFamily="49" charset="-128"/>
              </a:rPr>
              <a:t>O Independent, O Eternal</a:t>
            </a:r>
          </a:p>
        </p:txBody>
      </p:sp>
      <p:sp>
        <p:nvSpPr>
          <p:cNvPr id="4864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far-du ya wit-r ya samadu ya sar-mad</a:t>
            </a:r>
          </a:p>
        </p:txBody>
      </p:sp>
      <p:sp>
        <p:nvSpPr>
          <p:cNvPr id="4864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یکتا ، اے یگانہ</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بے نیاز ، اے دائم۔</a:t>
            </a:r>
            <a:endParaRPr lang="en-US" sz="4000" b="1">
              <a:solidFill>
                <a:srgbClr val="000066"/>
              </a:solidFill>
              <a:latin typeface="Alvi Nastaleeq" pitchFamily="2" charset="-78"/>
              <a:cs typeface="Alvi Nastaleeq" pitchFamily="2" charset="-78"/>
            </a:endParaRPr>
          </a:p>
        </p:txBody>
      </p:sp>
      <p:sp>
        <p:nvSpPr>
          <p:cNvPr id="486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यगाना ऐ बे मसल ऐ बे नियाज़ ऐ हमेशा रहने वाले।</a:t>
            </a:r>
            <a:endParaRPr lang="en-US" sz="2400" b="1" dirty="0">
              <a:solidFill>
                <a:srgbClr val="000066"/>
              </a:solidFill>
            </a:endParaRPr>
          </a:p>
        </p:txBody>
      </p:sp>
      <p:sp>
        <p:nvSpPr>
          <p:cNvPr id="486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64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6409"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(85) For cure from pain of waist :</a:t>
            </a: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874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8742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874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87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74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مَعْرُوف عُرِفَ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أَفْضَلَ مَعْبُود عُبِدَ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recognized of all the recognized,</a:t>
            </a:r>
          </a:p>
          <a:p>
            <a:pPr marL="342900" indent="-342900" eaLnBrk="1" hangingPunct="1">
              <a:defRPr/>
            </a:pPr>
            <a:r>
              <a:rPr lang="en-US" b="1" kern="1200" dirty="0">
                <a:ea typeface="MS Mincho" pitchFamily="49" charset="-128"/>
              </a:rPr>
              <a:t>O Best of all to be worshipped,</a:t>
            </a:r>
          </a:p>
        </p:txBody>
      </p:sp>
      <p:sp>
        <p:nvSpPr>
          <p:cNvPr id="4884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 ma`a-rufin u'rifa ya af-dala ma`a-budin u'bid</a:t>
            </a:r>
          </a:p>
        </p:txBody>
      </p:sp>
      <p:sp>
        <p:nvSpPr>
          <p:cNvPr id="4884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پہچانے ہوؤں میں بہترین پہچانے ہوئے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معبود کہ جسکی عبادت کی جائے</a:t>
            </a:r>
            <a:endParaRPr lang="en-US" sz="4000" b="1">
              <a:solidFill>
                <a:srgbClr val="000066"/>
              </a:solidFill>
              <a:latin typeface="Alvi Nastaleeq" pitchFamily="2" charset="-78"/>
              <a:cs typeface="Alvi Nastaleeq" pitchFamily="2" charset="-78"/>
            </a:endParaRPr>
          </a:p>
        </p:txBody>
      </p:sp>
      <p:sp>
        <p:nvSpPr>
          <p:cNvPr id="4884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बेहतर पहचाने हुए जो लायक पहचानने के है ऐ सबसे बेहतर माबूद जो इबादत के लायक़ है </a:t>
            </a:r>
            <a:endParaRPr lang="en-US" sz="2400" b="1" dirty="0">
              <a:solidFill>
                <a:srgbClr val="000066"/>
              </a:solidFill>
            </a:endParaRPr>
          </a:p>
        </p:txBody>
      </p:sp>
      <p:sp>
        <p:nvSpPr>
          <p:cNvPr id="488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84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8457" name="Rectangle 11"/>
          <p:cNvSpPr>
            <a:spLocks noChangeArrowheads="1"/>
          </p:cNvSpPr>
          <p:nvPr/>
        </p:nvSpPr>
        <p:spPr bwMode="auto">
          <a:xfrm>
            <a:off x="2984500" y="0"/>
            <a:ext cx="3263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(86) To cure Spleen ailments :</a:t>
            </a: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أَجَلَّ مَشْكُور شُكِرَ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أَعَزَّ مَذْكُور ذُكِرَ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Greatest of those to whom thanks are </a:t>
            </a:r>
            <a:r>
              <a:rPr lang="en-US" b="1" kern="1200" dirty="0" smtClean="0">
                <a:ea typeface="MS Mincho" pitchFamily="49" charset="-128"/>
              </a:rPr>
              <a:t>due, O </a:t>
            </a:r>
            <a:r>
              <a:rPr lang="en-US" b="1" kern="1200" dirty="0">
                <a:ea typeface="MS Mincho" pitchFamily="49" charset="-128"/>
              </a:rPr>
              <a:t>Most remembered of all who are remembered,</a:t>
            </a:r>
          </a:p>
        </p:txBody>
      </p:sp>
      <p:sp>
        <p:nvSpPr>
          <p:cNvPr id="4894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ajal-la mash-kurin shukir ya a`az-za madhkurin dhukir</a:t>
            </a:r>
          </a:p>
        </p:txBody>
      </p:sp>
      <p:sp>
        <p:nvSpPr>
          <p:cNvPr id="48947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شکر کیے ہو ؤں میں بہترین شکر کیے گئے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ذکر کئے ہوؤں میں بلندتر</a:t>
            </a:r>
            <a:endParaRPr lang="en-US" sz="4000" b="1">
              <a:solidFill>
                <a:srgbClr val="000066"/>
              </a:solidFill>
              <a:latin typeface="Alvi Nastaleeq" pitchFamily="2" charset="-78"/>
              <a:cs typeface="Alvi Nastaleeq" pitchFamily="2" charset="-78"/>
            </a:endParaRPr>
          </a:p>
        </p:txBody>
      </p:sp>
      <p:sp>
        <p:nvSpPr>
          <p:cNvPr id="4894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बेहतरीन मश्कूल जो शुक्र का रज़ावार है ऐ इज़्ज़त वाले जो याद किया जाता है ऐ बेहतरीन महमूद जिसकी हम्द की जाती है</a:t>
            </a:r>
            <a:endParaRPr lang="en-US" sz="2400" b="1" dirty="0">
              <a:solidFill>
                <a:srgbClr val="000066"/>
              </a:solidFill>
            </a:endParaRPr>
          </a:p>
        </p:txBody>
      </p:sp>
      <p:sp>
        <p:nvSpPr>
          <p:cNvPr id="489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894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89481" name="Rectangle 11"/>
          <p:cNvSpPr>
            <a:spLocks noChangeArrowheads="1"/>
          </p:cNvSpPr>
          <p:nvPr/>
        </p:nvSpPr>
        <p:spPr bwMode="auto">
          <a:xfrm>
            <a:off x="2984500" y="0"/>
            <a:ext cx="3263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(86) To cure Spleen ailments :</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أَعْلَى مَحْمُود حُمِدَ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أَقْدَمَ مَوْجُود طُلِبَ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praiseworthy of all those who are </a:t>
            </a:r>
            <a:r>
              <a:rPr lang="en-US" b="1" kern="1200" dirty="0" smtClean="0">
                <a:ea typeface="MS Mincho" pitchFamily="49" charset="-128"/>
              </a:rPr>
              <a:t>praised, O </a:t>
            </a:r>
            <a:r>
              <a:rPr lang="en-US" b="1" kern="1200" dirty="0">
                <a:ea typeface="MS Mincho" pitchFamily="49" charset="-128"/>
              </a:rPr>
              <a:t>Eternal Existent who is sought,</a:t>
            </a:r>
          </a:p>
        </p:txBody>
      </p:sp>
      <p:sp>
        <p:nvSpPr>
          <p:cNvPr id="4905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a`a-la mah-mudin humid ya aq-dama maw-judin tulib</a:t>
            </a:r>
          </a:p>
        </p:txBody>
      </p:sp>
      <p:sp>
        <p:nvSpPr>
          <p:cNvPr id="4905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تعریف کیے ہوؤں میں بالاتر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موجود سے قدیم جو طلب کیا گیا</a:t>
            </a:r>
            <a:endParaRPr lang="en-US" sz="4000" b="1">
              <a:solidFill>
                <a:srgbClr val="000066"/>
              </a:solidFill>
              <a:latin typeface="Alvi Nastaleeq" pitchFamily="2" charset="-78"/>
              <a:cs typeface="Alvi Nastaleeq" pitchFamily="2" charset="-78"/>
            </a:endParaRPr>
          </a:p>
        </p:txBody>
      </p:sp>
      <p:sp>
        <p:nvSpPr>
          <p:cNvPr id="4905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सबसे क़दीम मौजूद जिसकी तलब की जाती है ऐ बुलन्द तरीन मौसूफ़ जिसकी तारीफ़ की जाती है </a:t>
            </a:r>
            <a:endParaRPr lang="en-US" sz="2400" b="1" dirty="0">
              <a:solidFill>
                <a:srgbClr val="000066"/>
              </a:solidFill>
            </a:endParaRPr>
          </a:p>
        </p:txBody>
      </p:sp>
      <p:sp>
        <p:nvSpPr>
          <p:cNvPr id="490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05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0505" name="Rectangle 11"/>
          <p:cNvSpPr>
            <a:spLocks noChangeArrowheads="1"/>
          </p:cNvSpPr>
          <p:nvPr/>
        </p:nvSpPr>
        <p:spPr bwMode="auto">
          <a:xfrm>
            <a:off x="2984500" y="0"/>
            <a:ext cx="3263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(86) To cure Spleen ailments :</a:t>
            </a: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أَرْفَعَ مَوْصُوف وُصِفَ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أَكْبَرَ مَقْصُود قُصِدَ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Highest of those who are praised,</a:t>
            </a:r>
          </a:p>
          <a:p>
            <a:pPr marL="342900" indent="-342900" eaLnBrk="1" hangingPunct="1">
              <a:defRPr/>
            </a:pPr>
            <a:r>
              <a:rPr lang="en-US" b="1" kern="1200" dirty="0">
                <a:ea typeface="MS Mincho" pitchFamily="49" charset="-128"/>
              </a:rPr>
              <a:t>O Greatest of the purposes which are striven for,</a:t>
            </a:r>
          </a:p>
        </p:txBody>
      </p:sp>
      <p:sp>
        <p:nvSpPr>
          <p:cNvPr id="4915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ar-fa`a maw-sufiw-wusif ya ak-bara maq-sudin qusid</a:t>
            </a:r>
          </a:p>
        </p:txBody>
      </p:sp>
      <p:sp>
        <p:nvSpPr>
          <p:cNvPr id="49152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موصوف سیاعلٰی جس کی توصیف کی گئی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ہرمقصود سے بلند کہ جسکا قصد کیا گیا</a:t>
            </a:r>
            <a:endParaRPr lang="en-US" sz="4000" b="1">
              <a:solidFill>
                <a:srgbClr val="000066"/>
              </a:solidFill>
              <a:latin typeface="Alvi Nastaleeq" pitchFamily="2" charset="-78"/>
              <a:cs typeface="Alvi Nastaleeq" pitchFamily="2" charset="-78"/>
            </a:endParaRPr>
          </a:p>
        </p:txBody>
      </p:sp>
      <p:sp>
        <p:nvSpPr>
          <p:cNvPr id="4915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बुज़ुर्ग तरीन मक़सूद जिसकी तरफ़ क़स्द किया जाता है।</a:t>
            </a:r>
            <a:endParaRPr lang="en-US" sz="2400" b="1" dirty="0">
              <a:solidFill>
                <a:srgbClr val="000066"/>
              </a:solidFill>
            </a:endParaRPr>
          </a:p>
        </p:txBody>
      </p:sp>
      <p:sp>
        <p:nvSpPr>
          <p:cNvPr id="491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15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1529" name="Rectangle 11"/>
          <p:cNvSpPr>
            <a:spLocks noChangeArrowheads="1"/>
          </p:cNvSpPr>
          <p:nvPr/>
        </p:nvSpPr>
        <p:spPr bwMode="auto">
          <a:xfrm>
            <a:off x="2984500" y="0"/>
            <a:ext cx="3263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(86) To cure Spleen ailments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الْجُودِ وَالسَّخَاءِ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الآلاءِ وَالنَّعْمَاءِ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liberal and munificent, </a:t>
            </a:r>
          </a:p>
          <a:p>
            <a:pPr marL="342900" indent="-342900" eaLnBrk="1" hangingPunct="1">
              <a:defRPr/>
            </a:pPr>
            <a:r>
              <a:rPr lang="en-US" b="1" kern="1200" dirty="0">
                <a:ea typeface="MS Mincho" pitchFamily="49" charset="-128"/>
              </a:rPr>
              <a:t>O He, Who holds all blessings and bounties,</a:t>
            </a:r>
          </a:p>
        </p:txBody>
      </p:sp>
      <p:sp>
        <p:nvSpPr>
          <p:cNvPr id="501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dhal-judi was-sakha-i ya dhal-a-la-i wan-na`a-ma-i</a:t>
            </a:r>
          </a:p>
        </p:txBody>
      </p:sp>
      <p:sp>
        <p:nvSpPr>
          <p:cNvPr id="50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عطاء و سخاوت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رحمتوں اور نعمتوں والیا</a:t>
            </a:r>
            <a:endParaRPr lang="en-US" sz="4000" b="1">
              <a:solidFill>
                <a:srgbClr val="000066"/>
              </a:solidFill>
              <a:latin typeface="Alvi Nastaleeq" pitchFamily="2" charset="-78"/>
              <a:cs typeface="Alvi Nastaleeq" pitchFamily="2" charset="-78"/>
            </a:endParaRPr>
          </a:p>
        </p:txBody>
      </p:sp>
      <p:sp>
        <p:nvSpPr>
          <p:cNvPr id="50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बख़्शिश व सख़ावत। ऐ साहिबे निमाते कसीरा।</a:t>
            </a:r>
            <a:endParaRPr lang="en-US" sz="2400" b="1">
              <a:solidFill>
                <a:srgbClr val="000066"/>
              </a:solidFill>
            </a:endParaRPr>
          </a:p>
        </p:txBody>
      </p:sp>
      <p:sp>
        <p:nvSpPr>
          <p:cNvPr id="50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1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185" name="Rectangle 11"/>
          <p:cNvSpPr>
            <a:spLocks noChangeArrowheads="1"/>
          </p:cNvSpPr>
          <p:nvPr/>
        </p:nvSpPr>
        <p:spPr bwMode="auto">
          <a:xfrm>
            <a:off x="2514600" y="28575"/>
            <a:ext cx="5268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solidFill>
                  <a:srgbClr val="FFFF00"/>
                </a:solidFill>
              </a:rPr>
              <a:t>(8) For Protection From Chastisement in this life and in life hereafter :</a:t>
            </a: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أَكْرَمَ مَسْؤُول سُئِلَ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أَشْرَفَ مَحْبُوب عُلِمَ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liberal giver who is requested,</a:t>
            </a:r>
          </a:p>
          <a:p>
            <a:pPr marL="342900" indent="-342900" eaLnBrk="1" hangingPunct="1">
              <a:defRPr/>
            </a:pPr>
            <a:r>
              <a:rPr lang="en-US" b="1" kern="1200" dirty="0">
                <a:ea typeface="MS Mincho" pitchFamily="49" charset="-128"/>
              </a:rPr>
              <a:t>O Noblest Friend who is known.</a:t>
            </a:r>
          </a:p>
        </p:txBody>
      </p:sp>
      <p:sp>
        <p:nvSpPr>
          <p:cNvPr id="4925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ak-rama mas-ulin su-il ya ash-rafa mah-bubin u'lim</a:t>
            </a:r>
          </a:p>
        </p:txBody>
      </p:sp>
      <p:sp>
        <p:nvSpPr>
          <p:cNvPr id="4925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سوال شدہ سے باعزت جس سے سوال ہوا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محبوب۔</a:t>
            </a:r>
            <a:endParaRPr lang="en-US" sz="4000" b="1">
              <a:solidFill>
                <a:srgbClr val="000066"/>
              </a:solidFill>
              <a:latin typeface="Alvi Nastaleeq" pitchFamily="2" charset="-78"/>
              <a:cs typeface="Alvi Nastaleeq" pitchFamily="2" charset="-78"/>
            </a:endParaRPr>
          </a:p>
        </p:txBody>
      </p:sp>
      <p:sp>
        <p:nvSpPr>
          <p:cNvPr id="4925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सबसे बेहतर मसऊल जिसेस सवाल किया जाता है ऐ महबूब तरीन दोस्त जिसकी मारिफत कराई जाती है।</a:t>
            </a:r>
            <a:endParaRPr lang="en-US" sz="2400" b="1" dirty="0">
              <a:solidFill>
                <a:srgbClr val="000066"/>
              </a:solidFill>
            </a:endParaRPr>
          </a:p>
        </p:txBody>
      </p:sp>
      <p:sp>
        <p:nvSpPr>
          <p:cNvPr id="492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25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2553" name="Rectangle 11"/>
          <p:cNvSpPr>
            <a:spLocks noChangeArrowheads="1"/>
          </p:cNvSpPr>
          <p:nvPr/>
        </p:nvSpPr>
        <p:spPr bwMode="auto">
          <a:xfrm>
            <a:off x="2984500" y="0"/>
            <a:ext cx="3263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(86) To cure Spleen ailments :</a:t>
            </a: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935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935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935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93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35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حَبِيبَ الْبَاكِينَ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سَيِّدَ المُتَوَكِّلِينَ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those who weep,</a:t>
            </a:r>
          </a:p>
          <a:p>
            <a:pPr marL="342900" indent="-342900" eaLnBrk="1" hangingPunct="1">
              <a:defRPr/>
            </a:pPr>
            <a:r>
              <a:rPr lang="en-US" b="1" kern="1200" dirty="0">
                <a:ea typeface="MS Mincho" pitchFamily="49" charset="-128"/>
              </a:rPr>
              <a:t>O Refuge of those who trust in Him,</a:t>
            </a:r>
          </a:p>
        </p:txBody>
      </p:sp>
      <p:sp>
        <p:nvSpPr>
          <p:cNvPr id="4945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habibal-bakin ya say-yidal-mutawak-kilin</a:t>
            </a:r>
          </a:p>
        </p:txBody>
      </p:sp>
      <p:sp>
        <p:nvSpPr>
          <p:cNvPr id="4945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رونے والوں کے دوست</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توکل کرنے والوں کے سردار</a:t>
            </a:r>
            <a:endParaRPr lang="en-US" sz="4000" b="1">
              <a:solidFill>
                <a:srgbClr val="000066"/>
              </a:solidFill>
              <a:latin typeface="Alvi Nastaleeq" pitchFamily="2" charset="-78"/>
              <a:cs typeface="Alvi Nastaleeq" pitchFamily="2" charset="-78"/>
            </a:endParaRPr>
          </a:p>
        </p:txBody>
      </p:sp>
      <p:sp>
        <p:nvSpPr>
          <p:cNvPr id="4945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रोने वालों के दोस्त ऐ तवक्कुल करने वालों की जायेपनाह</a:t>
            </a:r>
            <a:endParaRPr lang="en-US" sz="2400" b="1" dirty="0">
              <a:solidFill>
                <a:srgbClr val="000066"/>
              </a:solidFill>
            </a:endParaRPr>
          </a:p>
        </p:txBody>
      </p:sp>
      <p:sp>
        <p:nvSpPr>
          <p:cNvPr id="494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46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4601" name="Rectangle 11"/>
          <p:cNvSpPr>
            <a:spLocks noChangeArrowheads="1"/>
          </p:cNvSpPr>
          <p:nvPr/>
        </p:nvSpPr>
        <p:spPr bwMode="auto">
          <a:xfrm>
            <a:off x="3124200" y="0"/>
            <a:ext cx="29987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(87) For cure of Headache :</a:t>
            </a: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هَادِي الْمُضِلِّينَ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وَلِيَّ الْمُؤْمِنِينَ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Guide of the misguided,</a:t>
            </a:r>
          </a:p>
          <a:p>
            <a:pPr marL="342900" indent="-342900" eaLnBrk="1" hangingPunct="1">
              <a:defRPr/>
            </a:pPr>
            <a:r>
              <a:rPr lang="en-US" b="1" kern="1200" dirty="0">
                <a:ea typeface="MS Mincho" pitchFamily="49" charset="-128"/>
              </a:rPr>
              <a:t>O Master of the faithful,</a:t>
            </a:r>
          </a:p>
        </p:txBody>
      </p:sp>
      <p:sp>
        <p:nvSpPr>
          <p:cNvPr id="4956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hadi-yal-mudil-lin ya wali-yal-mu-minin</a:t>
            </a:r>
          </a:p>
        </p:txBody>
      </p:sp>
      <p:sp>
        <p:nvSpPr>
          <p:cNvPr id="4956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گمراہوں کو ہدایت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مومنوں کے سرپرست</a:t>
            </a:r>
            <a:endParaRPr lang="en-US" sz="4000" b="1">
              <a:solidFill>
                <a:srgbClr val="000066"/>
              </a:solidFill>
              <a:latin typeface="Alvi Nastaleeq" pitchFamily="2" charset="-78"/>
              <a:cs typeface="Alvi Nastaleeq" pitchFamily="2" charset="-78"/>
            </a:endParaRPr>
          </a:p>
        </p:txBody>
      </p:sp>
      <p:sp>
        <p:nvSpPr>
          <p:cNvPr id="4956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गुमराहों को हिदायत करने वाले ऐ ईमान वालों के दोस्त </a:t>
            </a:r>
            <a:endParaRPr lang="hi-IN" sz="2400" b="1" dirty="0">
              <a:solidFill>
                <a:srgbClr val="000066"/>
              </a:solidFill>
            </a:endParaRPr>
          </a:p>
        </p:txBody>
      </p:sp>
      <p:sp>
        <p:nvSpPr>
          <p:cNvPr id="495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56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5625" name="Rectangle 11"/>
          <p:cNvSpPr>
            <a:spLocks noChangeArrowheads="1"/>
          </p:cNvSpPr>
          <p:nvPr/>
        </p:nvSpPr>
        <p:spPr bwMode="auto">
          <a:xfrm>
            <a:off x="3124200" y="0"/>
            <a:ext cx="29987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(87) For cure of Headache :</a:t>
            </a: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أَنِيسَ الذَّاكِرِينَ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مَفْزَعَ الْمَلْهُوفِينَ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worshippers,</a:t>
            </a:r>
          </a:p>
          <a:p>
            <a:pPr marL="342900" indent="-342900" eaLnBrk="1" hangingPunct="1">
              <a:defRPr/>
            </a:pPr>
            <a:r>
              <a:rPr lang="en-US" b="1" kern="1200" dirty="0">
                <a:ea typeface="MS Mincho" pitchFamily="49" charset="-128"/>
              </a:rPr>
              <a:t>O Shelter of the sorrowful,</a:t>
            </a:r>
          </a:p>
        </p:txBody>
      </p:sp>
      <p:sp>
        <p:nvSpPr>
          <p:cNvPr id="4966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anisadh-dhakirin ya mafza`al-mal-hufin</a:t>
            </a:r>
          </a:p>
        </p:txBody>
      </p:sp>
      <p:sp>
        <p:nvSpPr>
          <p:cNvPr id="4966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یادکرنے والوں کے ہمدم</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دل جلوں کی پناہ گاہ</a:t>
            </a:r>
            <a:endParaRPr lang="en-US" sz="4000" b="1">
              <a:solidFill>
                <a:srgbClr val="000066"/>
              </a:solidFill>
              <a:latin typeface="Alvi Nastaleeq" pitchFamily="2" charset="-78"/>
              <a:cs typeface="Alvi Nastaleeq" pitchFamily="2" charset="-78"/>
            </a:endParaRPr>
          </a:p>
        </p:txBody>
      </p:sp>
      <p:sp>
        <p:nvSpPr>
          <p:cNvPr id="4966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इबादत करने वालों के मोनिस ऐ आजिज़ों के जायेपनाह </a:t>
            </a:r>
            <a:endParaRPr lang="en-US" sz="2400" b="1" dirty="0">
              <a:solidFill>
                <a:srgbClr val="000066"/>
              </a:solidFill>
            </a:endParaRPr>
          </a:p>
        </p:txBody>
      </p:sp>
      <p:sp>
        <p:nvSpPr>
          <p:cNvPr id="496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66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6649" name="Rectangle 11"/>
          <p:cNvSpPr>
            <a:spLocks noChangeArrowheads="1"/>
          </p:cNvSpPr>
          <p:nvPr/>
        </p:nvSpPr>
        <p:spPr bwMode="auto">
          <a:xfrm>
            <a:off x="3124200" y="0"/>
            <a:ext cx="29987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(87) For cure of Headache :</a:t>
            </a: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مُنجِي الصَّادِقِينَ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أَقْدَرَ القَادِرِينَ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Redeemer of the truthful,</a:t>
            </a:r>
          </a:p>
          <a:p>
            <a:pPr marL="342900" indent="-342900" eaLnBrk="1" hangingPunct="1">
              <a:defRPr/>
            </a:pPr>
            <a:r>
              <a:rPr lang="en-US" b="1" kern="1200" dirty="0">
                <a:ea typeface="MS Mincho" pitchFamily="49" charset="-128"/>
              </a:rPr>
              <a:t>O Mightiest of all,</a:t>
            </a:r>
          </a:p>
        </p:txBody>
      </p:sp>
      <p:sp>
        <p:nvSpPr>
          <p:cNvPr id="4976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munji-yas-sadiqin ya aq-daral-qadirin</a:t>
            </a:r>
          </a:p>
        </p:txBody>
      </p:sp>
      <p:sp>
        <p:nvSpPr>
          <p:cNvPr id="4976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سچے لوگوں کو نجات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قدرت والوں میں بڑے باقدرت</a:t>
            </a:r>
            <a:endParaRPr lang="en-US" sz="4000" b="1">
              <a:solidFill>
                <a:srgbClr val="000066"/>
              </a:solidFill>
              <a:latin typeface="Alvi Nastaleeq" pitchFamily="2" charset="-78"/>
              <a:cs typeface="Alvi Nastaleeq" pitchFamily="2" charset="-78"/>
            </a:endParaRPr>
          </a:p>
        </p:txBody>
      </p:sp>
      <p:sp>
        <p:nvSpPr>
          <p:cNvPr id="4976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सच्चों की नजात दिला देने वाले ऐ सबसे बेहतर क़ुदरत रखने वाले</a:t>
            </a:r>
            <a:endParaRPr lang="en-US" sz="2400" b="1" dirty="0">
              <a:solidFill>
                <a:srgbClr val="000066"/>
              </a:solidFill>
            </a:endParaRPr>
          </a:p>
        </p:txBody>
      </p:sp>
      <p:sp>
        <p:nvSpPr>
          <p:cNvPr id="497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76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7673" name="Rectangle 11"/>
          <p:cNvSpPr>
            <a:spLocks noChangeArrowheads="1"/>
          </p:cNvSpPr>
          <p:nvPr/>
        </p:nvSpPr>
        <p:spPr bwMode="auto">
          <a:xfrm>
            <a:off x="3124200" y="0"/>
            <a:ext cx="29987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(87) For cure of Headache :</a:t>
            </a:r>
          </a:p>
        </p:txBody>
      </p:sp>
    </p:spTree>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أَعْلَمَ العَالِمِينَ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إِلَهَ الْخَلْقِ أَجْمَعِينَ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the most Knowledgeable of all beings.</a:t>
            </a:r>
          </a:p>
          <a:p>
            <a:pPr marL="342900" indent="-342900" eaLnBrk="1" hangingPunct="1">
              <a:defRPr/>
            </a:pPr>
            <a:r>
              <a:rPr lang="en-US" b="1" kern="1200" dirty="0">
                <a:ea typeface="MS Mincho" pitchFamily="49" charset="-128"/>
              </a:rPr>
              <a:t>O Allah of the entire Creation,</a:t>
            </a:r>
          </a:p>
        </p:txBody>
      </p:sp>
      <p:sp>
        <p:nvSpPr>
          <p:cNvPr id="4986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a`a-lamal-a'alimin ya ilaha al-khal-qi aj-mae'en</a:t>
            </a:r>
          </a:p>
        </p:txBody>
      </p:sp>
      <p:sp>
        <p:nvSpPr>
          <p:cNvPr id="4986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علم والوں سے زیادہ علم رکھنے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ساری مخلوق کے معبود۔</a:t>
            </a:r>
            <a:endParaRPr lang="en-US" sz="4000" b="1">
              <a:solidFill>
                <a:srgbClr val="000066"/>
              </a:solidFill>
              <a:latin typeface="Alvi Nastaleeq" pitchFamily="2" charset="-78"/>
              <a:cs typeface="Alvi Nastaleeq" pitchFamily="2" charset="-78"/>
            </a:endParaRPr>
          </a:p>
        </p:txBody>
      </p:sp>
      <p:sp>
        <p:nvSpPr>
          <p:cNvPr id="4986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सबसे बेहतर जानने वाले ऐ तमामी ख़लक़त के पैदा करने वाले।</a:t>
            </a:r>
            <a:endParaRPr lang="en-US" sz="2400" b="1" dirty="0">
              <a:solidFill>
                <a:srgbClr val="000066"/>
              </a:solidFill>
            </a:endParaRPr>
          </a:p>
        </p:txBody>
      </p:sp>
      <p:sp>
        <p:nvSpPr>
          <p:cNvPr id="498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86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498697" name="Rectangle 11"/>
          <p:cNvSpPr>
            <a:spLocks noChangeArrowheads="1"/>
          </p:cNvSpPr>
          <p:nvPr/>
        </p:nvSpPr>
        <p:spPr bwMode="auto">
          <a:xfrm>
            <a:off x="3124200" y="0"/>
            <a:ext cx="29987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(87) For cure of Headache :</a:t>
            </a:r>
          </a:p>
        </p:txBody>
      </p:sp>
    </p:spTree>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4997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4997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4997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499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4997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عَلاَ فَقَهَرَ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مَّلَكَ فَقَدَرَ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high and dominant,</a:t>
            </a:r>
          </a:p>
          <a:p>
            <a:pPr marL="342900" indent="-342900" eaLnBrk="1" hangingPunct="1">
              <a:defRPr/>
            </a:pPr>
            <a:r>
              <a:rPr lang="en-US" b="1" kern="1200" dirty="0">
                <a:ea typeface="MS Mincho" pitchFamily="49" charset="-128"/>
              </a:rPr>
              <a:t>O He, Who is masterful and powerful,</a:t>
            </a:r>
          </a:p>
        </p:txBody>
      </p:sp>
      <p:sp>
        <p:nvSpPr>
          <p:cNvPr id="5007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`ala faqahar ya mam-malaka faqadar</a:t>
            </a:r>
          </a:p>
        </p:txBody>
      </p:sp>
      <p:sp>
        <p:nvSpPr>
          <p:cNvPr id="5007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بلند اور مسلط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مالک و توانا ہے</a:t>
            </a:r>
            <a:endParaRPr lang="en-US" sz="4000" b="1">
              <a:solidFill>
                <a:srgbClr val="000066"/>
              </a:solidFill>
              <a:latin typeface="Alvi Nastaleeq" pitchFamily="2" charset="-78"/>
              <a:cs typeface="Alvi Nastaleeq" pitchFamily="2" charset="-78"/>
            </a:endParaRPr>
          </a:p>
        </p:txBody>
      </p:sp>
      <p:sp>
        <p:nvSpPr>
          <p:cNvPr id="5007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 बुलन्द हो कर ग़ालिब रहा ऐ वह जो मालिक हो कर साहिबे क़ुदरत रहा </a:t>
            </a:r>
            <a:endParaRPr lang="en-US" sz="2400" b="1" dirty="0">
              <a:solidFill>
                <a:srgbClr val="000066"/>
              </a:solidFill>
            </a:endParaRPr>
          </a:p>
        </p:txBody>
      </p:sp>
      <p:sp>
        <p:nvSpPr>
          <p:cNvPr id="500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07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0745" name="Rectangle 11"/>
          <p:cNvSpPr>
            <a:spLocks noChangeArrowheads="1"/>
          </p:cNvSpPr>
          <p:nvPr/>
        </p:nvSpPr>
        <p:spPr bwMode="auto">
          <a:xfrm>
            <a:off x="2971800" y="0"/>
            <a:ext cx="3286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(88) To cure pain in forehead :</a:t>
            </a:r>
          </a:p>
        </p:txBody>
      </p:sp>
    </p:spTree>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بَطَنَ فَخَبَرَ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عُبِدَ فَشَكَرَ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hidden and aware,</a:t>
            </a:r>
          </a:p>
          <a:p>
            <a:pPr marL="342900" indent="-342900" eaLnBrk="1" hangingPunct="1">
              <a:defRPr/>
            </a:pPr>
            <a:r>
              <a:rPr lang="en-US" b="1" kern="1200" dirty="0">
                <a:ea typeface="MS Mincho" pitchFamily="49" charset="-128"/>
              </a:rPr>
              <a:t>O He, Who is worshipped and who appreciates,</a:t>
            </a:r>
          </a:p>
        </p:txBody>
      </p:sp>
      <p:sp>
        <p:nvSpPr>
          <p:cNvPr id="5017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mam batana fakhabara ya man u'bida fashakara</a:t>
            </a:r>
          </a:p>
        </p:txBody>
      </p:sp>
      <p:sp>
        <p:nvSpPr>
          <p:cNvPr id="5017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جونہاں اور خبردار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معبود ہے تو شاکر بھی ہے</a:t>
            </a:r>
            <a:endParaRPr lang="en-US" sz="4000" b="1">
              <a:solidFill>
                <a:srgbClr val="000066"/>
              </a:solidFill>
              <a:latin typeface="Alvi Nastaleeq" pitchFamily="2" charset="-78"/>
              <a:cs typeface="Alvi Nastaleeq" pitchFamily="2" charset="-78"/>
            </a:endParaRPr>
          </a:p>
        </p:txBody>
      </p:sp>
      <p:sp>
        <p:nvSpPr>
          <p:cNvPr id="5017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 पोशीदा हो कर बा ख़बर रहा ऐ वह कि जिसकी परस्तिश की गई और जिसने जज़ा दी </a:t>
            </a:r>
            <a:endParaRPr lang="en-US" sz="2400" b="1" dirty="0">
              <a:solidFill>
                <a:srgbClr val="000066"/>
              </a:solidFill>
            </a:endParaRPr>
          </a:p>
        </p:txBody>
      </p:sp>
      <p:sp>
        <p:nvSpPr>
          <p:cNvPr id="501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17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1769" name="Rectangle 11"/>
          <p:cNvSpPr>
            <a:spLocks noChangeArrowheads="1"/>
          </p:cNvSpPr>
          <p:nvPr/>
        </p:nvSpPr>
        <p:spPr bwMode="auto">
          <a:xfrm>
            <a:off x="2971800" y="0"/>
            <a:ext cx="3286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(88) To cure pain in forehead :</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12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120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1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51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2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عُصِي فَغَفَرَ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تَحْوِيهِ الْفِكَرُ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disobeyed and yet forgives,</a:t>
            </a:r>
          </a:p>
          <a:p>
            <a:pPr marL="342900" indent="-342900" eaLnBrk="1" hangingPunct="1">
              <a:defRPr/>
            </a:pPr>
            <a:r>
              <a:rPr lang="en-US" b="1" kern="1200" dirty="0">
                <a:ea typeface="MS Mincho" pitchFamily="49" charset="-128"/>
              </a:rPr>
              <a:t>O He, Whom thought cannot encompass,</a:t>
            </a:r>
          </a:p>
        </p:txBody>
      </p:sp>
      <p:sp>
        <p:nvSpPr>
          <p:cNvPr id="5027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u'siya faghafar ya mal-la tah-wihi al-fikar</a:t>
            </a:r>
          </a:p>
        </p:txBody>
      </p:sp>
      <p:sp>
        <p:nvSpPr>
          <p:cNvPr id="5027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معصیت ہو تو بخش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جسکو فکر پا نہیں سکتی</a:t>
            </a:r>
            <a:endParaRPr lang="en-US" sz="4000" b="1">
              <a:solidFill>
                <a:srgbClr val="000066"/>
              </a:solidFill>
              <a:latin typeface="Alvi Nastaleeq" pitchFamily="2" charset="-78"/>
              <a:cs typeface="Alvi Nastaleeq" pitchFamily="2" charset="-78"/>
            </a:endParaRPr>
          </a:p>
        </p:txBody>
      </p:sp>
      <p:sp>
        <p:nvSpPr>
          <p:cNvPr id="5027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कि जिसने अपनी ना फ़रमानी पर भी बख़शा ऐ वह कि जिसको फिकरें घेर नहीं सकतीं </a:t>
            </a:r>
            <a:endParaRPr lang="en-US" sz="2400" b="1" dirty="0">
              <a:solidFill>
                <a:srgbClr val="000066"/>
              </a:solidFill>
            </a:endParaRPr>
          </a:p>
        </p:txBody>
      </p:sp>
      <p:sp>
        <p:nvSpPr>
          <p:cNvPr id="502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27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2793" name="Rectangle 11"/>
          <p:cNvSpPr>
            <a:spLocks noChangeArrowheads="1"/>
          </p:cNvSpPr>
          <p:nvPr/>
        </p:nvSpPr>
        <p:spPr bwMode="auto">
          <a:xfrm>
            <a:off x="2971800" y="0"/>
            <a:ext cx="3286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(88) To cure pain in forehead :</a:t>
            </a:r>
          </a:p>
        </p:txBody>
      </p:sp>
    </p:spTree>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يُدْرِكُهُ بَصَرٌ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يَخْفَى عَلَيْهِ أثَرٌ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Whom eyes cannot see,</a:t>
            </a:r>
          </a:p>
          <a:p>
            <a:pPr marL="342900" indent="-342900" eaLnBrk="1" hangingPunct="1">
              <a:defRPr/>
            </a:pPr>
            <a:r>
              <a:rPr lang="en-US" b="1" kern="1200" dirty="0">
                <a:ea typeface="MS Mincho" pitchFamily="49" charset="-128"/>
              </a:rPr>
              <a:t>O He, from Whom nothing is concealed,</a:t>
            </a:r>
          </a:p>
        </p:txBody>
      </p:sp>
      <p:sp>
        <p:nvSpPr>
          <p:cNvPr id="5038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yud-rikuhu basar ya mal-la yakh-fa `ailayhi athar</a:t>
            </a:r>
          </a:p>
        </p:txBody>
      </p:sp>
      <p:sp>
        <p:nvSpPr>
          <p:cNvPr id="5038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جسے آنکھ دیکھ نہیں سکتی</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پر کوئی نشان مخفی نہیں ہے</a:t>
            </a:r>
            <a:endParaRPr lang="en-US" sz="4000" b="1">
              <a:solidFill>
                <a:srgbClr val="000066"/>
              </a:solidFill>
              <a:latin typeface="Alvi Nastaleeq" pitchFamily="2" charset="-78"/>
              <a:cs typeface="Alvi Nastaleeq" pitchFamily="2" charset="-78"/>
            </a:endParaRPr>
          </a:p>
        </p:txBody>
      </p:sp>
      <p:sp>
        <p:nvSpPr>
          <p:cNvPr id="5038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कि जिसको आख देख नहीं सकती ऐ वह कि जिस से कोई चीज़ पोशीदा नहीं </a:t>
            </a:r>
            <a:endParaRPr lang="en-US" sz="2400" b="1" dirty="0">
              <a:solidFill>
                <a:srgbClr val="000066"/>
              </a:solidFill>
            </a:endParaRPr>
          </a:p>
        </p:txBody>
      </p:sp>
      <p:sp>
        <p:nvSpPr>
          <p:cNvPr id="503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38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3817" name="Rectangle 11"/>
          <p:cNvSpPr>
            <a:spLocks noChangeArrowheads="1"/>
          </p:cNvSpPr>
          <p:nvPr/>
        </p:nvSpPr>
        <p:spPr bwMode="auto">
          <a:xfrm>
            <a:off x="2971800" y="0"/>
            <a:ext cx="3286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(88) To cure pain in forehead :</a:t>
            </a:r>
          </a:p>
        </p:txBody>
      </p:sp>
    </p:spTree>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رَازِقَ الْبَشَرِ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مُقَدِّرَ كُلِّ قَدَر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Provider of Sustenance to mankind,</a:t>
            </a:r>
          </a:p>
          <a:p>
            <a:pPr marL="342900" indent="-342900" eaLnBrk="1" hangingPunct="1">
              <a:defRPr/>
            </a:pPr>
            <a:r>
              <a:rPr lang="en-US" b="1" kern="1200" dirty="0">
                <a:ea typeface="MS Mincho" pitchFamily="49" charset="-128"/>
              </a:rPr>
              <a:t>O He, Who ordained all destinies.</a:t>
            </a:r>
          </a:p>
        </p:txBody>
      </p:sp>
      <p:sp>
        <p:nvSpPr>
          <p:cNvPr id="5048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raziqa al-bashar ya muqad-dira kul-li qadar</a:t>
            </a:r>
          </a:p>
        </p:txBody>
      </p:sp>
      <p:sp>
        <p:nvSpPr>
          <p:cNvPr id="5048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بشر کوروزی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اندازے کے مقرر کرنے والے۔</a:t>
            </a:r>
            <a:endParaRPr lang="en-US" sz="4000" b="1">
              <a:solidFill>
                <a:srgbClr val="000066"/>
              </a:solidFill>
              <a:latin typeface="Alvi Nastaleeq" pitchFamily="2" charset="-78"/>
              <a:cs typeface="Alvi Nastaleeq" pitchFamily="2" charset="-78"/>
            </a:endParaRPr>
          </a:p>
        </p:txBody>
      </p:sp>
      <p:sp>
        <p:nvSpPr>
          <p:cNvPr id="5048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इन्सानों को रिज़्क देने वाले ऐ क़िस्मतों की तकदीर वाले।</a:t>
            </a:r>
            <a:endParaRPr lang="en-US" sz="2400" b="1" dirty="0">
              <a:solidFill>
                <a:srgbClr val="000066"/>
              </a:solidFill>
            </a:endParaRPr>
          </a:p>
        </p:txBody>
      </p:sp>
      <p:sp>
        <p:nvSpPr>
          <p:cNvPr id="504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48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4841" name="Rectangle 11"/>
          <p:cNvSpPr>
            <a:spLocks noChangeArrowheads="1"/>
          </p:cNvSpPr>
          <p:nvPr/>
        </p:nvSpPr>
        <p:spPr bwMode="auto">
          <a:xfrm>
            <a:off x="2971800" y="0"/>
            <a:ext cx="32861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(88) To cure pain in forehead :</a:t>
            </a:r>
          </a:p>
        </p:txBody>
      </p:sp>
    </p:spTree>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058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0586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058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05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58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حَافِظُ يَا بَارِئُ</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Protector, O Maker,</a:t>
            </a:r>
          </a:p>
        </p:txBody>
      </p:sp>
      <p:sp>
        <p:nvSpPr>
          <p:cNvPr id="5068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hafizu ya bari</a:t>
            </a:r>
          </a:p>
        </p:txBody>
      </p:sp>
      <p:sp>
        <p:nvSpPr>
          <p:cNvPr id="5068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نگہبان ، اے پیدا کرنے والے</a:t>
            </a:r>
            <a:endParaRPr lang="en-US" sz="4000" b="1">
              <a:solidFill>
                <a:srgbClr val="000066"/>
              </a:solidFill>
              <a:latin typeface="Alvi Nastaleeq" pitchFamily="2" charset="-78"/>
              <a:cs typeface="Alvi Nastaleeq" pitchFamily="2" charset="-78"/>
            </a:endParaRPr>
          </a:p>
        </p:txBody>
      </p:sp>
      <p:sp>
        <p:nvSpPr>
          <p:cNvPr id="5068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पालने वाले मैं तेरे ही नाम पर तुझ से मांगता हूं ऐ हिफ़ाज़त करने वाले ऐ पैदा करने वाले </a:t>
            </a:r>
            <a:endParaRPr lang="en-US" sz="2400" b="1" dirty="0">
              <a:solidFill>
                <a:srgbClr val="000066"/>
              </a:solidFill>
            </a:endParaRPr>
          </a:p>
        </p:txBody>
      </p:sp>
      <p:sp>
        <p:nvSpPr>
          <p:cNvPr id="506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68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6889" name="Rectangle 11"/>
          <p:cNvSpPr>
            <a:spLocks noChangeArrowheads="1"/>
          </p:cNvSpPr>
          <p:nvPr/>
        </p:nvSpPr>
        <p:spPr bwMode="auto">
          <a:xfrm>
            <a:off x="2765425" y="0"/>
            <a:ext cx="3711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(89) To cure Urinary incontinence:</a:t>
            </a:r>
          </a:p>
        </p:txBody>
      </p:sp>
    </p:spTree>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ذَارِئُ يَا بَاذِخُ</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فَارِجُ يَا فَاتِحُ</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Creator, O All-generous,</a:t>
            </a:r>
          </a:p>
          <a:p>
            <a:pPr marL="342900" indent="-342900" eaLnBrk="1" hangingPunct="1">
              <a:defRPr/>
            </a:pPr>
            <a:r>
              <a:rPr lang="en-US" b="1" kern="1200" dirty="0">
                <a:ea typeface="MS Mincho" pitchFamily="49" charset="-128"/>
              </a:rPr>
              <a:t>O Revealer, O Victorious,</a:t>
            </a:r>
          </a:p>
        </p:txBody>
      </p:sp>
      <p:sp>
        <p:nvSpPr>
          <p:cNvPr id="5079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dhari-u ya badhikh ya fariju ya fatih</a:t>
            </a:r>
          </a:p>
        </p:txBody>
      </p:sp>
      <p:sp>
        <p:nvSpPr>
          <p:cNvPr id="5079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ظاہر کرنے والے ، اے بلندی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کشائش دینے والے ، اے کھولنے والے</a:t>
            </a:r>
            <a:endParaRPr lang="en-US" sz="4000" b="1">
              <a:solidFill>
                <a:srgbClr val="000066"/>
              </a:solidFill>
              <a:latin typeface="Alvi Nastaleeq" pitchFamily="2" charset="-78"/>
              <a:cs typeface="Alvi Nastaleeq" pitchFamily="2" charset="-78"/>
            </a:endParaRPr>
          </a:p>
        </p:txBody>
      </p:sp>
      <p:sp>
        <p:nvSpPr>
          <p:cNvPr id="5079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बुलन्द ऐ खोलने वाले ऐ ख़ुश रखने वाले ऐ फञतह करने वाले </a:t>
            </a:r>
            <a:endParaRPr lang="en-US" sz="2400" b="1" dirty="0">
              <a:solidFill>
                <a:srgbClr val="000066"/>
              </a:solidFill>
            </a:endParaRPr>
          </a:p>
        </p:txBody>
      </p:sp>
      <p:sp>
        <p:nvSpPr>
          <p:cNvPr id="507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79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7913" name="Rectangle 11"/>
          <p:cNvSpPr>
            <a:spLocks noChangeArrowheads="1"/>
          </p:cNvSpPr>
          <p:nvPr/>
        </p:nvSpPr>
        <p:spPr bwMode="auto">
          <a:xfrm>
            <a:off x="2765425" y="0"/>
            <a:ext cx="3711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(89) To cure Urinary incontinence:</a:t>
            </a:r>
          </a:p>
        </p:txBody>
      </p:sp>
    </p:spTree>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كَاشِفُ يَا ضَامِنُ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آمِرُ يَا نَاهِي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Disclosers, O Guarantor,</a:t>
            </a:r>
          </a:p>
          <a:p>
            <a:pPr marL="342900" indent="-342900" eaLnBrk="1" hangingPunct="1">
              <a:defRPr/>
            </a:pPr>
            <a:r>
              <a:rPr lang="en-US" b="1" kern="1200" dirty="0">
                <a:ea typeface="MS Mincho" pitchFamily="49" charset="-128"/>
              </a:rPr>
              <a:t>O Commander, O </a:t>
            </a:r>
            <a:r>
              <a:rPr lang="en-US" b="1" kern="1200" dirty="0" err="1">
                <a:ea typeface="MS Mincho" pitchFamily="49" charset="-128"/>
              </a:rPr>
              <a:t>Prohibiter</a:t>
            </a:r>
            <a:r>
              <a:rPr lang="en-US" b="1" kern="1200" dirty="0">
                <a:ea typeface="MS Mincho" pitchFamily="49" charset="-128"/>
              </a:rPr>
              <a:t>.</a:t>
            </a:r>
          </a:p>
        </p:txBody>
      </p:sp>
      <p:sp>
        <p:nvSpPr>
          <p:cNvPr id="5089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kashifu ya damin ya a-miru ya nahi</a:t>
            </a:r>
          </a:p>
        </p:txBody>
      </p:sp>
      <p:sp>
        <p:nvSpPr>
          <p:cNvPr id="5089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نمایاں کرنے والے ، اے ذمہ 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حکم کرنے والے ، اے روکنے والے۔</a:t>
            </a:r>
            <a:endParaRPr lang="en-US" sz="4000" b="1">
              <a:solidFill>
                <a:srgbClr val="000066"/>
              </a:solidFill>
              <a:latin typeface="Alvi Nastaleeq" pitchFamily="2" charset="-78"/>
              <a:cs typeface="Alvi Nastaleeq" pitchFamily="2" charset="-78"/>
            </a:endParaRPr>
          </a:p>
        </p:txBody>
      </p:sp>
      <p:sp>
        <p:nvSpPr>
          <p:cNvPr id="5089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ज़ाहिर करने वाले ऐ किफ़यात करने वाले ऐ नेकी का हुक्म करने वाले ऐ बदी से रोकने वाले।</a:t>
            </a:r>
            <a:endParaRPr lang="en-US" sz="2400" b="1" dirty="0">
              <a:solidFill>
                <a:srgbClr val="000066"/>
              </a:solidFill>
            </a:endParaRPr>
          </a:p>
        </p:txBody>
      </p:sp>
      <p:sp>
        <p:nvSpPr>
          <p:cNvPr id="508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89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08937" name="Rectangle 11"/>
          <p:cNvSpPr>
            <a:spLocks noChangeArrowheads="1"/>
          </p:cNvSpPr>
          <p:nvPr/>
        </p:nvSpPr>
        <p:spPr bwMode="auto">
          <a:xfrm>
            <a:off x="2765425" y="0"/>
            <a:ext cx="37115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(89) To cure Urinary incontinence:</a:t>
            </a:r>
          </a:p>
        </p:txBody>
      </p:sp>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099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0995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099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09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099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يَعْلَمُ الْغَيْبَ إِلاَّ هُوَ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يَصْرِفُ السُّوءَ إِلاَّ هُوَ</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besides Whom no one knows the </a:t>
            </a:r>
            <a:r>
              <a:rPr lang="en-US" b="1" kern="1200" dirty="0" smtClean="0">
                <a:ea typeface="MS Mincho" pitchFamily="49" charset="-128"/>
              </a:rPr>
              <a:t>secrets, O </a:t>
            </a:r>
            <a:r>
              <a:rPr lang="en-US" b="1" kern="1200" dirty="0">
                <a:ea typeface="MS Mincho" pitchFamily="49" charset="-128"/>
              </a:rPr>
              <a:t>He, besides Whom no one drives away calamities,</a:t>
            </a:r>
          </a:p>
        </p:txBody>
      </p:sp>
      <p:sp>
        <p:nvSpPr>
          <p:cNvPr id="5109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ya`a-lamul-ghayba illa huwa ya mal-la yas-rifus-suo-a illa huwa</a:t>
            </a:r>
            <a:endParaRPr lang="fi-FI" sz="2800" b="1" i="1">
              <a:solidFill>
                <a:srgbClr val="000066"/>
              </a:solidFill>
              <a:ea typeface="MS Mincho" pitchFamily="49" charset="-128"/>
            </a:endParaRPr>
          </a:p>
        </p:txBody>
      </p:sp>
      <p:sp>
        <p:nvSpPr>
          <p:cNvPr id="510981"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بھی غیب نہیں جانتا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 کے سوا کوئی دکھ دور نہیں کرسکتا</a:t>
            </a:r>
            <a:endParaRPr lang="en-US" sz="4000" b="1">
              <a:solidFill>
                <a:srgbClr val="000066"/>
              </a:solidFill>
              <a:latin typeface="Alvi Nastaleeq" pitchFamily="2" charset="-78"/>
              <a:cs typeface="Alvi Nastaleeq" pitchFamily="2" charset="-78"/>
            </a:endParaRPr>
          </a:p>
        </p:txBody>
      </p:sp>
      <p:sp>
        <p:nvSpPr>
          <p:cNvPr id="5109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नहीं जानता ग़ेब कोई तेरे सिवा, ऐ वह ख़ुदा कि नहीं फेरता बलाओं को कोई तेरे सिवा</a:t>
            </a:r>
            <a:endParaRPr lang="en-US" sz="2400" b="1" dirty="0">
              <a:solidFill>
                <a:srgbClr val="000066"/>
              </a:solidFill>
            </a:endParaRPr>
          </a:p>
        </p:txBody>
      </p:sp>
      <p:sp>
        <p:nvSpPr>
          <p:cNvPr id="510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09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0985" name="Rectangle 11"/>
          <p:cNvSpPr>
            <a:spLocks noChangeArrowheads="1"/>
          </p:cNvSpPr>
          <p:nvPr/>
        </p:nvSpPr>
        <p:spPr bwMode="auto">
          <a:xfrm>
            <a:off x="2895600" y="0"/>
            <a:ext cx="3460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(90) For cure of Umbilical Pain :</a:t>
            </a: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يَخْلُقُ الْخَلْقَ إِلاَّ هُوَ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يَغْفِرُ الذَّنْبَ إِلاَّ هُوَ</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besides Whom no one creates,</a:t>
            </a:r>
          </a:p>
          <a:p>
            <a:pPr marL="342900" indent="-342900" eaLnBrk="1" hangingPunct="1">
              <a:defRPr/>
            </a:pPr>
            <a:r>
              <a:rPr lang="en-US" b="1" kern="1200" dirty="0">
                <a:ea typeface="MS Mincho" pitchFamily="49" charset="-128"/>
              </a:rPr>
              <a:t>O He, besides Whom no one forgives sins,</a:t>
            </a:r>
          </a:p>
        </p:txBody>
      </p:sp>
      <p:sp>
        <p:nvSpPr>
          <p:cNvPr id="5120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yakh-luqul-khal-qa illa huwa ya mal-la yagh-firudh-dham-ba illa huwa</a:t>
            </a:r>
            <a:endParaRPr lang="fi-FI" sz="2800" b="1" i="1">
              <a:solidFill>
                <a:srgbClr val="000066"/>
              </a:solidFill>
              <a:ea typeface="MS Mincho" pitchFamily="49" charset="-128"/>
            </a:endParaRPr>
          </a:p>
        </p:txBody>
      </p:sp>
      <p:sp>
        <p:nvSpPr>
          <p:cNvPr id="5120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بھی خلق نہیں کر سکتا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سواکوئی گناہ معاف نہیں کرتا</a:t>
            </a:r>
            <a:endParaRPr lang="en-US" sz="4000" b="1">
              <a:solidFill>
                <a:srgbClr val="000066"/>
              </a:solidFill>
              <a:latin typeface="Alvi Nastaleeq" pitchFamily="2" charset="-78"/>
              <a:cs typeface="Alvi Nastaleeq" pitchFamily="2" charset="-78"/>
            </a:endParaRPr>
          </a:p>
        </p:txBody>
      </p:sp>
      <p:sp>
        <p:nvSpPr>
          <p:cNvPr id="5120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नहीं ख़ल्क़ किया कोई मख्लूक़ को मगर तू ने ऐ वह ख़ुदा कि नहीं बख़्शता कोई गुनाहों को तेरे सिवा </a:t>
            </a:r>
            <a:endParaRPr lang="en-US" sz="2400" b="1" dirty="0">
              <a:solidFill>
                <a:srgbClr val="000066"/>
              </a:solidFill>
            </a:endParaRPr>
          </a:p>
        </p:txBody>
      </p:sp>
      <p:sp>
        <p:nvSpPr>
          <p:cNvPr id="512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20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2009" name="Rectangle 11"/>
          <p:cNvSpPr>
            <a:spLocks noChangeArrowheads="1"/>
          </p:cNvSpPr>
          <p:nvPr/>
        </p:nvSpPr>
        <p:spPr bwMode="auto">
          <a:xfrm>
            <a:off x="2895600" y="0"/>
            <a:ext cx="3460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(90) For cure of Umbilical Pain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بِسْمِ اللَّهِ </a:t>
            </a:r>
            <a:r>
              <a:rPr lang="ar-SA" sz="8800" kern="1200" dirty="0" err="1">
                <a:latin typeface="Attari_Quran" pitchFamily="2" charset="-78"/>
                <a:ea typeface="+mn-ea"/>
                <a:cs typeface="Attari_Quran" pitchFamily="2" charset="-78"/>
              </a:rPr>
              <a:t>الرَّحْمَٰنِ</a:t>
            </a:r>
            <a:r>
              <a:rPr lang="ar-SA" sz="8800" kern="1200" dirty="0">
                <a:latin typeface="Attari_Quran" pitchFamily="2" charset="-78"/>
                <a:ea typeface="+mn-ea"/>
                <a:cs typeface="Attari_Quran" pitchFamily="2" charset="-78"/>
              </a:rPr>
              <a:t> الرَّحِيمِ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In the Name of </a:t>
            </a:r>
            <a:r>
              <a:rPr lang="en-US" b="1" kern="1200" dirty="0" err="1">
                <a:ea typeface="MS Mincho" pitchFamily="49" charset="-128"/>
              </a:rPr>
              <a:t>Allāh</a:t>
            </a:r>
            <a:r>
              <a:rPr lang="en-US" b="1" kern="1200" dirty="0">
                <a:ea typeface="MS Mincho" pitchFamily="49" charset="-128"/>
              </a:rPr>
              <a:t>, </a:t>
            </a:r>
          </a:p>
          <a:p>
            <a:pPr marL="342900" indent="-342900" eaLnBrk="1" hangingPunct="1">
              <a:defRPr/>
            </a:pPr>
            <a:r>
              <a:rPr lang="en-US" b="1" kern="1200" dirty="0">
                <a:ea typeface="MS Mincho" pitchFamily="49" charset="-128"/>
              </a:rPr>
              <a:t>the All-beneficent, the All-merciful.</a:t>
            </a:r>
          </a:p>
        </p:txBody>
      </p:sp>
      <p:sp>
        <p:nvSpPr>
          <p:cNvPr id="6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bi-smi llahi r-rahmani r-rahimi</a:t>
            </a:r>
          </a:p>
        </p:txBody>
      </p:sp>
      <p:sp>
        <p:nvSpPr>
          <p:cNvPr id="6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خدا کے نام سے( شروع کرتا ہوں)جو بڑا مہربا ن نہایت رحم والا ہے</a:t>
            </a:r>
          </a:p>
        </p:txBody>
      </p:sp>
      <p:sp>
        <p:nvSpPr>
          <p:cNvPr id="6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शुरू करता हूँ अल्लाह के नाम से जो बड़ा मेहरबान और निहायत रहम वाला है </a:t>
            </a:r>
          </a:p>
        </p:txBody>
      </p:sp>
      <p:sp>
        <p:nvSpPr>
          <p:cNvPr id="6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152" name="Text Box 13"/>
          <p:cNvSpPr txBox="1">
            <a:spLocks noChangeArrowheads="1"/>
          </p:cNvSpPr>
          <p:nvPr/>
        </p:nvSpPr>
        <p:spPr bwMode="auto">
          <a:xfrm>
            <a:off x="0" y="14288"/>
            <a:ext cx="4610100"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مَانِعُ يَا دَافِعُ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a:t>
            </a:r>
            <a:r>
              <a:rPr lang="en-US" b="1" kern="1200" dirty="0" smtClean="0">
                <a:ea typeface="MS Mincho" pitchFamily="49" charset="-128"/>
              </a:rPr>
              <a:t>name: O </a:t>
            </a:r>
            <a:r>
              <a:rPr lang="en-US" b="1" kern="1200" dirty="0">
                <a:ea typeface="MS Mincho" pitchFamily="49" charset="-128"/>
              </a:rPr>
              <a:t>Preventer of misfortune, O </a:t>
            </a:r>
            <a:r>
              <a:rPr lang="en-US" b="1" kern="1200" dirty="0" err="1">
                <a:ea typeface="MS Mincho" pitchFamily="49" charset="-128"/>
              </a:rPr>
              <a:t>Repeller</a:t>
            </a:r>
            <a:r>
              <a:rPr lang="en-US" b="1" kern="1200" dirty="0">
                <a:ea typeface="MS Mincho" pitchFamily="49" charset="-128"/>
              </a:rPr>
              <a:t> of calamities.</a:t>
            </a:r>
          </a:p>
        </p:txBody>
      </p:sp>
      <p:sp>
        <p:nvSpPr>
          <p:cNvPr id="522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maniu' ya dafiu'</a:t>
            </a:r>
          </a:p>
        </p:txBody>
      </p:sp>
      <p:sp>
        <p:nvSpPr>
          <p:cNvPr id="52229"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روکنے والے ۔ اے ہٹانے والے </a:t>
            </a:r>
            <a:endParaRPr lang="en-US" sz="4000" b="1">
              <a:solidFill>
                <a:srgbClr val="000066"/>
              </a:solidFill>
              <a:latin typeface="Alvi Nastaleeq" pitchFamily="2" charset="-78"/>
              <a:cs typeface="Alvi Nastaleeq" pitchFamily="2" charset="-78"/>
            </a:endParaRPr>
          </a:p>
        </p:txBody>
      </p:sp>
      <p:sp>
        <p:nvSpPr>
          <p:cNvPr id="52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मैं बेशक तेरे नाम के साथ तुझसे सवाल करता हूं ऐ आफ़तों के रोकने वाले ऐ बलाओं के दूर करने वाले </a:t>
            </a:r>
            <a:endParaRPr lang="en-US" sz="2400" b="1">
              <a:solidFill>
                <a:srgbClr val="000066"/>
              </a:solidFill>
            </a:endParaRPr>
          </a:p>
        </p:txBody>
      </p:sp>
      <p:sp>
        <p:nvSpPr>
          <p:cNvPr id="52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2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233" name="Rectangle 11"/>
          <p:cNvSpPr>
            <a:spLocks noChangeArrowheads="1"/>
          </p:cNvSpPr>
          <p:nvPr/>
        </p:nvSpPr>
        <p:spPr bwMode="auto">
          <a:xfrm>
            <a:off x="2773363" y="0"/>
            <a:ext cx="4432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 For Removal from Fear and Diseases:</a:t>
            </a: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يُتِمُّ النِّعْمَةَ إِلاَّ هُوَ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يُقَلِّبُ الْقُلُوبَ إِلاَّ هُوَ</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besides Whom no one perfects the </a:t>
            </a:r>
            <a:r>
              <a:rPr lang="en-US" b="1" kern="1200" dirty="0" smtClean="0">
                <a:ea typeface="MS Mincho" pitchFamily="49" charset="-128"/>
              </a:rPr>
              <a:t>bounties, O </a:t>
            </a:r>
            <a:r>
              <a:rPr lang="en-US" b="1" kern="1200" dirty="0">
                <a:ea typeface="MS Mincho" pitchFamily="49" charset="-128"/>
              </a:rPr>
              <a:t>He, besides Whom no one transforms hearts,</a:t>
            </a:r>
          </a:p>
        </p:txBody>
      </p:sp>
      <p:sp>
        <p:nvSpPr>
          <p:cNvPr id="5130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yutimmun-nia'-mata illa huwa ya mal-la yuqal-libul-quluba illa huwa</a:t>
            </a:r>
            <a:endParaRPr lang="fi-FI" sz="2800" b="1" i="1">
              <a:solidFill>
                <a:srgbClr val="000066"/>
              </a:solidFill>
              <a:ea typeface="MS Mincho" pitchFamily="49" charset="-128"/>
            </a:endParaRPr>
          </a:p>
        </p:txBody>
      </p:sp>
      <p:sp>
        <p:nvSpPr>
          <p:cNvPr id="513029"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نعمت تمام نہیں کرتا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 کوئی دلوں کو نہیں پلٹاتا</a:t>
            </a:r>
            <a:endParaRPr lang="en-US" sz="4000" b="1">
              <a:solidFill>
                <a:srgbClr val="000066"/>
              </a:solidFill>
              <a:latin typeface="Alvi Nastaleeq" pitchFamily="2" charset="-78"/>
              <a:cs typeface="Alvi Nastaleeq" pitchFamily="2" charset="-78"/>
            </a:endParaRPr>
          </a:p>
        </p:txBody>
      </p:sp>
      <p:sp>
        <p:nvSpPr>
          <p:cNvPr id="5130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कोई तमाम नहीं करता नेमतों को तेरे सिवा ऐ वह ख़ुदा कि नहीं फेरता कोई दिलों को तेरे सिवा</a:t>
            </a:r>
            <a:endParaRPr lang="en-US" sz="2400" b="1" dirty="0">
              <a:solidFill>
                <a:srgbClr val="000066"/>
              </a:solidFill>
            </a:endParaRPr>
          </a:p>
        </p:txBody>
      </p:sp>
      <p:sp>
        <p:nvSpPr>
          <p:cNvPr id="513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30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3033" name="Rectangle 11"/>
          <p:cNvSpPr>
            <a:spLocks noChangeArrowheads="1"/>
          </p:cNvSpPr>
          <p:nvPr/>
        </p:nvSpPr>
        <p:spPr bwMode="auto">
          <a:xfrm>
            <a:off x="2895600" y="0"/>
            <a:ext cx="3460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(90) For cure of Umbilical Pain :</a:t>
            </a:r>
          </a:p>
        </p:txBody>
      </p:sp>
    </p:spTree>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يُدَبِّرُ الأَمْرَ إِلاَّ هُو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يُنَزِّلُ الْغَيْثَ إِلاَّ هُوَ</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besides Whom no one manages </a:t>
            </a:r>
            <a:r>
              <a:rPr lang="en-US" b="1" kern="1200" dirty="0" smtClean="0">
                <a:ea typeface="MS Mincho" pitchFamily="49" charset="-128"/>
              </a:rPr>
              <a:t>affairs, O </a:t>
            </a:r>
            <a:r>
              <a:rPr lang="en-US" b="1" kern="1200" dirty="0">
                <a:ea typeface="MS Mincho" pitchFamily="49" charset="-128"/>
              </a:rPr>
              <a:t>He, besides Whom no one holds the reins,</a:t>
            </a:r>
          </a:p>
        </p:txBody>
      </p:sp>
      <p:sp>
        <p:nvSpPr>
          <p:cNvPr id="5140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yudab-birul-am-ra illa hu ya mal-la yunaz-zilul-ghaytha illa huwa</a:t>
            </a:r>
            <a:endParaRPr lang="fi-FI" sz="2800" b="1" i="1">
              <a:solidFill>
                <a:srgbClr val="000066"/>
              </a:solidFill>
              <a:ea typeface="MS Mincho" pitchFamily="49" charset="-128"/>
            </a:endParaRPr>
          </a:p>
        </p:txBody>
      </p:sp>
      <p:sp>
        <p:nvSpPr>
          <p:cNvPr id="514053"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کام پورے نہیں کرتا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 کوئی بارش نہیں برساتا </a:t>
            </a:r>
            <a:endParaRPr lang="en-US" sz="4000" b="1">
              <a:solidFill>
                <a:srgbClr val="000066"/>
              </a:solidFill>
              <a:latin typeface="Alvi Nastaleeq" pitchFamily="2" charset="-78"/>
              <a:cs typeface="Alvi Nastaleeq" pitchFamily="2" charset="-78"/>
            </a:endParaRPr>
          </a:p>
        </p:txBody>
      </p:sp>
      <p:sp>
        <p:nvSpPr>
          <p:cNvPr id="5140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नहीं करता तदबीर कोई काम की तेरे सवआ ऐ वह ख़ुदा कि नहीं भेजता बाराने रहमत मगर तू </a:t>
            </a:r>
            <a:endParaRPr lang="en-US" sz="2400" b="1" dirty="0">
              <a:solidFill>
                <a:srgbClr val="000066"/>
              </a:solidFill>
            </a:endParaRPr>
          </a:p>
        </p:txBody>
      </p:sp>
      <p:sp>
        <p:nvSpPr>
          <p:cNvPr id="514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40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4057" name="Rectangle 11"/>
          <p:cNvSpPr>
            <a:spLocks noChangeArrowheads="1"/>
          </p:cNvSpPr>
          <p:nvPr/>
        </p:nvSpPr>
        <p:spPr bwMode="auto">
          <a:xfrm>
            <a:off x="2895600" y="0"/>
            <a:ext cx="3460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(90) For cure of Umbilical Pain :</a:t>
            </a:r>
          </a:p>
        </p:txBody>
      </p:sp>
    </p:spTree>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يَبْسُطُ الرِّزْقَ إِلاَّ هُوَ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يُحْيِي الْمَوْتَى إِلاَّ هُوَ</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besides Whom no one increases </a:t>
            </a:r>
            <a:r>
              <a:rPr lang="en-US" b="1" kern="1200" dirty="0" smtClean="0">
                <a:ea typeface="MS Mincho" pitchFamily="49" charset="-128"/>
              </a:rPr>
              <a:t>sustenance, O </a:t>
            </a:r>
            <a:r>
              <a:rPr lang="en-US" b="1" kern="1200" dirty="0">
                <a:ea typeface="MS Mincho" pitchFamily="49" charset="-128"/>
              </a:rPr>
              <a:t>He, besides Whom no one revives the dead.</a:t>
            </a:r>
          </a:p>
        </p:txBody>
      </p:sp>
      <p:sp>
        <p:nvSpPr>
          <p:cNvPr id="5150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yab-sutur-rizqa illa huwa ya mal-la yuh-yil-maw-ta illa huwa</a:t>
            </a:r>
            <a:endParaRPr lang="fi-FI" sz="2800" b="1" i="1">
              <a:solidFill>
                <a:srgbClr val="000066"/>
              </a:solidFill>
              <a:ea typeface="MS Mincho" pitchFamily="49" charset="-128"/>
            </a:endParaRPr>
          </a:p>
        </p:txBody>
      </p:sp>
      <p:sp>
        <p:nvSpPr>
          <p:cNvPr id="515077" name="Rectangle 15"/>
          <p:cNvSpPr>
            <a:spLocks noChangeArrowheads="1"/>
          </p:cNvSpPr>
          <p:nvPr/>
        </p:nvSpPr>
        <p:spPr bwMode="auto">
          <a:xfrm>
            <a:off x="304800" y="4191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سوا کوئی روزی نہیں بڑھاتا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سوا کوئی مردے زندہ نہیں کرتا۔</a:t>
            </a:r>
            <a:endParaRPr lang="en-US" sz="4000" b="1">
              <a:solidFill>
                <a:srgbClr val="000066"/>
              </a:solidFill>
              <a:latin typeface="Alvi Nastaleeq" pitchFamily="2" charset="-78"/>
              <a:cs typeface="Alvi Nastaleeq" pitchFamily="2" charset="-78"/>
            </a:endParaRPr>
          </a:p>
        </p:txBody>
      </p:sp>
      <p:sp>
        <p:nvSpPr>
          <p:cNvPr id="5150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नहीं बुशाहा करता कोई रोज़ी को तेरे सिवा ऐ वह ख़ुदा कि नहीं ज़िन्दा करता मुर्दे को कोई तेरे सिवा।</a:t>
            </a:r>
            <a:endParaRPr lang="en-US" sz="2400" b="1" dirty="0">
              <a:solidFill>
                <a:srgbClr val="000066"/>
              </a:solidFill>
            </a:endParaRPr>
          </a:p>
        </p:txBody>
      </p:sp>
      <p:sp>
        <p:nvSpPr>
          <p:cNvPr id="515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50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5081" name="Rectangle 11"/>
          <p:cNvSpPr>
            <a:spLocks noChangeArrowheads="1"/>
          </p:cNvSpPr>
          <p:nvPr/>
        </p:nvSpPr>
        <p:spPr bwMode="auto">
          <a:xfrm>
            <a:off x="2895600" y="0"/>
            <a:ext cx="3460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(90) For cure of Umbilical Pain :</a:t>
            </a:r>
          </a:p>
        </p:txBody>
      </p:sp>
    </p:spTree>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161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1610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161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16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61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مُعِينَ الضُّعَفَاءِ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صَاحِبَ الْغُرَبَاءِ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Helper of the weak,</a:t>
            </a:r>
          </a:p>
          <a:p>
            <a:pPr marL="342900" indent="-342900" eaLnBrk="1" hangingPunct="1">
              <a:defRPr/>
            </a:pPr>
            <a:r>
              <a:rPr lang="en-US" b="1" kern="1200" dirty="0">
                <a:ea typeface="MS Mincho" pitchFamily="49" charset="-128"/>
              </a:rPr>
              <a:t>O Companion of the strangers,</a:t>
            </a:r>
          </a:p>
        </p:txBody>
      </p:sp>
      <p:sp>
        <p:nvSpPr>
          <p:cNvPr id="5171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mue'enad-dua'fa-i ya sahibal-ghuraba-i</a:t>
            </a:r>
          </a:p>
        </p:txBody>
      </p:sp>
      <p:sp>
        <p:nvSpPr>
          <p:cNvPr id="5171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کمزوروں کے مددگار</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مسافروں کے ہمدم</a:t>
            </a:r>
            <a:endParaRPr lang="en-US" sz="4000" b="1">
              <a:solidFill>
                <a:srgbClr val="000066"/>
              </a:solidFill>
              <a:latin typeface="Alvi Nastaleeq" pitchFamily="2" charset="-78"/>
              <a:cs typeface="Alvi Nastaleeq" pitchFamily="2" charset="-78"/>
            </a:endParaRPr>
          </a:p>
        </p:txBody>
      </p:sp>
      <p:sp>
        <p:nvSpPr>
          <p:cNvPr id="5171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कमज़ोरों की मदद करने वाले</a:t>
            </a:r>
            <a:endParaRPr lang="en-US" sz="2400" b="1" dirty="0">
              <a:solidFill>
                <a:srgbClr val="000066"/>
              </a:solidFill>
            </a:endParaRPr>
          </a:p>
        </p:txBody>
      </p:sp>
      <p:sp>
        <p:nvSpPr>
          <p:cNvPr id="517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71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7129"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(91) For cure of Stone in Bladder :</a:t>
            </a:r>
          </a:p>
        </p:txBody>
      </p:sp>
    </p:spTree>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نَاصِرَ الأَوْلِيَاءِ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قَاهِرَ الأَعْدَاءِ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Helper of [His] friends,</a:t>
            </a:r>
          </a:p>
          <a:p>
            <a:pPr marL="342900" indent="-342900" eaLnBrk="1" hangingPunct="1">
              <a:defRPr/>
            </a:pPr>
            <a:r>
              <a:rPr lang="en-US" b="1" kern="1200" dirty="0">
                <a:ea typeface="MS Mincho" pitchFamily="49" charset="-128"/>
              </a:rPr>
              <a:t>O </a:t>
            </a:r>
            <a:r>
              <a:rPr lang="en-US" b="1" kern="1200" dirty="0" err="1">
                <a:ea typeface="MS Mincho" pitchFamily="49" charset="-128"/>
              </a:rPr>
              <a:t>Overpowerer</a:t>
            </a:r>
            <a:r>
              <a:rPr lang="en-US" b="1" kern="1200" dirty="0">
                <a:ea typeface="MS Mincho" pitchFamily="49" charset="-128"/>
              </a:rPr>
              <a:t> of the enemies,</a:t>
            </a:r>
          </a:p>
        </p:txBody>
      </p:sp>
      <p:sp>
        <p:nvSpPr>
          <p:cNvPr id="5181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nasiral-aw-li-ya-i ya qahiral-a`a-da-i</a:t>
            </a:r>
          </a:p>
        </p:txBody>
      </p:sp>
      <p:sp>
        <p:nvSpPr>
          <p:cNvPr id="5181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دوستوں کی مدد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دشمنوں پر غلبہ پانے والے</a:t>
            </a:r>
            <a:endParaRPr lang="en-US" sz="4000" b="1">
              <a:solidFill>
                <a:srgbClr val="000066"/>
              </a:solidFill>
              <a:latin typeface="Alvi Nastaleeq" pitchFamily="2" charset="-78"/>
              <a:cs typeface="Alvi Nastaleeq" pitchFamily="2" charset="-78"/>
            </a:endParaRPr>
          </a:p>
        </p:txBody>
      </p:sp>
      <p:sp>
        <p:nvSpPr>
          <p:cNvPr id="5181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गरीबों के मालिक </a:t>
            </a:r>
            <a:endParaRPr lang="hi-IN" sz="2400" b="1" dirty="0">
              <a:solidFill>
                <a:srgbClr val="000066"/>
              </a:solidFill>
            </a:endParaRPr>
          </a:p>
        </p:txBody>
      </p:sp>
      <p:sp>
        <p:nvSpPr>
          <p:cNvPr id="518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81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8153"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(91) For cure of Stone in Bladder :</a:t>
            </a:r>
          </a:p>
        </p:txBody>
      </p:sp>
    </p:spTree>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رَافِعَ السَّمَاءِ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أَنِيسَ الأَصْفِيَاءِ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Elevator of the sky,</a:t>
            </a:r>
          </a:p>
          <a:p>
            <a:pPr marL="342900" indent="-342900" eaLnBrk="1" hangingPunct="1">
              <a:defRPr/>
            </a:pPr>
            <a:r>
              <a:rPr lang="en-US" b="1" kern="1200" dirty="0">
                <a:ea typeface="MS Mincho" pitchFamily="49" charset="-128"/>
              </a:rPr>
              <a:t>O Genial to the chosen ones,</a:t>
            </a:r>
          </a:p>
        </p:txBody>
      </p:sp>
      <p:sp>
        <p:nvSpPr>
          <p:cNvPr id="519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rafia's-sama-i ya anisal-as-fi-ya-i</a:t>
            </a:r>
          </a:p>
        </p:txBody>
      </p:sp>
      <p:sp>
        <p:nvSpPr>
          <p:cNvPr id="519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آسمان کو بلند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خواص کے ساتھی</a:t>
            </a:r>
            <a:endParaRPr lang="en-US" sz="4000" b="1">
              <a:solidFill>
                <a:srgbClr val="000066"/>
              </a:solidFill>
              <a:latin typeface="Alvi Nastaleeq" pitchFamily="2" charset="-78"/>
              <a:cs typeface="Alvi Nastaleeq" pitchFamily="2" charset="-78"/>
            </a:endParaRPr>
          </a:p>
        </p:txBody>
      </p:sp>
      <p:sp>
        <p:nvSpPr>
          <p:cNvPr id="519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आसमानों के बुलन्द करने वाले </a:t>
            </a:r>
            <a:endParaRPr lang="en-US" sz="2400" b="1" dirty="0">
              <a:solidFill>
                <a:srgbClr val="000066"/>
              </a:solidFill>
            </a:endParaRPr>
          </a:p>
        </p:txBody>
      </p:sp>
      <p:sp>
        <p:nvSpPr>
          <p:cNvPr id="519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191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19177"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(91) For cure of Stone in Bladder :</a:t>
            </a:r>
          </a:p>
        </p:txBody>
      </p:sp>
    </p:spTree>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حَبِيبَ الأَتْقِيَاءِ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كَنزَ الْفُقَرَاءِ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of the pious,</a:t>
            </a:r>
          </a:p>
          <a:p>
            <a:pPr marL="342900" indent="-342900" eaLnBrk="1" hangingPunct="1">
              <a:defRPr/>
            </a:pPr>
            <a:r>
              <a:rPr lang="en-US" b="1" kern="1200" dirty="0">
                <a:ea typeface="MS Mincho" pitchFamily="49" charset="-128"/>
              </a:rPr>
              <a:t>O Treasure of the indigent,</a:t>
            </a:r>
          </a:p>
        </p:txBody>
      </p:sp>
      <p:sp>
        <p:nvSpPr>
          <p:cNvPr id="520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habibal-at-qi-ya-i ya kanzal-fuqara-i</a:t>
            </a:r>
          </a:p>
        </p:txBody>
      </p:sp>
      <p:sp>
        <p:nvSpPr>
          <p:cNvPr id="520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پرہیزگاروں کے دوست</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بے مایوں کے خزانے</a:t>
            </a:r>
            <a:endParaRPr lang="en-US" sz="4000" b="1">
              <a:solidFill>
                <a:srgbClr val="000066"/>
              </a:solidFill>
              <a:latin typeface="Alvi Nastaleeq" pitchFamily="2" charset="-78"/>
              <a:cs typeface="Alvi Nastaleeq" pitchFamily="2" charset="-78"/>
            </a:endParaRPr>
          </a:p>
        </p:txBody>
      </p:sp>
      <p:sp>
        <p:nvSpPr>
          <p:cNvPr id="520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बरगुज़ीदा बन्दों को दोस्त रखने वाले </a:t>
            </a:r>
            <a:endParaRPr lang="en-US" sz="2400" b="1" dirty="0">
              <a:solidFill>
                <a:srgbClr val="000066"/>
              </a:solidFill>
            </a:endParaRPr>
          </a:p>
        </p:txBody>
      </p:sp>
      <p:sp>
        <p:nvSpPr>
          <p:cNvPr id="520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02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020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(91) For cure of Stone in Bladder :</a:t>
            </a:r>
          </a:p>
        </p:txBody>
      </p:sp>
    </p:spTree>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إِلَهَ الأَغْنِيَاءِ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أَكْرَمَ الْكُرَمَاءِ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of the rich,</a:t>
            </a:r>
          </a:p>
          <a:p>
            <a:pPr marL="342900" indent="-342900" eaLnBrk="1" hangingPunct="1">
              <a:defRPr/>
            </a:pPr>
            <a:r>
              <a:rPr lang="en-US" b="1" kern="1200" dirty="0">
                <a:ea typeface="MS Mincho" pitchFamily="49" charset="-128"/>
              </a:rPr>
              <a:t>O Most benign of all.</a:t>
            </a:r>
          </a:p>
        </p:txBody>
      </p:sp>
      <p:sp>
        <p:nvSpPr>
          <p:cNvPr id="521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ilhal-agh-ni-ya-i ya ak-ramal-kurama-i</a:t>
            </a:r>
          </a:p>
        </p:txBody>
      </p:sp>
      <p:sp>
        <p:nvSpPr>
          <p:cNvPr id="521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دولتمندوں کے معبود</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کریموں سے زیادہ کریم۔</a:t>
            </a:r>
            <a:endParaRPr lang="en-US" sz="4000" b="1">
              <a:solidFill>
                <a:srgbClr val="000066"/>
              </a:solidFill>
              <a:latin typeface="Alvi Nastaleeq" pitchFamily="2" charset="-78"/>
              <a:cs typeface="Alvi Nastaleeq" pitchFamily="2" charset="-78"/>
            </a:endParaRPr>
          </a:p>
        </p:txBody>
      </p:sp>
      <p:sp>
        <p:nvSpPr>
          <p:cNvPr id="521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परहेज़गार बन्दों से मुहब्बत रखने वाले ऐ मोहताजों के ख़ज़ाने।</a:t>
            </a:r>
            <a:endParaRPr lang="en-US" sz="2400" b="1" dirty="0">
              <a:solidFill>
                <a:srgbClr val="000066"/>
              </a:solidFill>
            </a:endParaRPr>
          </a:p>
        </p:txBody>
      </p:sp>
      <p:sp>
        <p:nvSpPr>
          <p:cNvPr id="521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12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122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(91) For cure of Stone in Bladder :</a:t>
            </a:r>
          </a:p>
        </p:txBody>
      </p:sp>
    </p:spTree>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222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222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222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22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22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رَافِعُ يَا صَانِعُ</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نَافِعُ يَا سَامِعُ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Elevator of rank, O Fashioner, O Benefiter O Hearer,</a:t>
            </a:r>
          </a:p>
        </p:txBody>
      </p:sp>
      <p:sp>
        <p:nvSpPr>
          <p:cNvPr id="53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rafiu' ya saniu’ ya nafiu' ya samiu'</a:t>
            </a:r>
          </a:p>
        </p:txBody>
      </p:sp>
      <p:sp>
        <p:nvSpPr>
          <p:cNvPr id="53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بلندکرنے والے ، اے بنانے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نفع والے ، اے سننے والے</a:t>
            </a:r>
            <a:endParaRPr lang="en-US" sz="4000" b="1">
              <a:solidFill>
                <a:srgbClr val="000066"/>
              </a:solidFill>
              <a:latin typeface="Alvi Nastaleeq" pitchFamily="2" charset="-78"/>
              <a:cs typeface="Alvi Nastaleeq" pitchFamily="2" charset="-78"/>
            </a:endParaRPr>
          </a:p>
        </p:txBody>
      </p:sp>
      <p:sp>
        <p:nvSpPr>
          <p:cNvPr id="53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बलन्द करने वाले ऐ पैदा करने वाले ऐ नफ़ा देने वाले ऐ सुन्ने वाले</a:t>
            </a:r>
            <a:endParaRPr lang="en-US" sz="2400" b="1">
              <a:solidFill>
                <a:srgbClr val="000066"/>
              </a:solidFill>
            </a:endParaRPr>
          </a:p>
        </p:txBody>
      </p:sp>
      <p:sp>
        <p:nvSpPr>
          <p:cNvPr id="53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2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257" name="Rectangle 11"/>
          <p:cNvSpPr>
            <a:spLocks noChangeArrowheads="1"/>
          </p:cNvSpPr>
          <p:nvPr/>
        </p:nvSpPr>
        <p:spPr bwMode="auto">
          <a:xfrm>
            <a:off x="2773363" y="0"/>
            <a:ext cx="4432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 For Removal from Fear and Diseases:</a:t>
            </a: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كَافِياً مِّن 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قَائِماً عَلَى كُلِّ شَيْء</a:t>
            </a: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self-sufficient from everything,</a:t>
            </a:r>
          </a:p>
          <a:p>
            <a:pPr marL="342900" indent="-342900" eaLnBrk="1" hangingPunct="1">
              <a:defRPr/>
            </a:pPr>
            <a:r>
              <a:rPr lang="en-US" b="1" kern="1200" dirty="0">
                <a:ea typeface="MS Mincho" pitchFamily="49" charset="-128"/>
              </a:rPr>
              <a:t>O He Who is established over everything,</a:t>
            </a:r>
          </a:p>
        </p:txBody>
      </p:sp>
      <p:sp>
        <p:nvSpPr>
          <p:cNvPr id="5232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kafiyam-min kul-li shay </a:t>
            </a:r>
            <a:r>
              <a:rPr lang="es-ES" sz="2800" b="1" i="1">
                <a:solidFill>
                  <a:srgbClr val="000066"/>
                </a:solidFill>
                <a:ea typeface="MS Mincho" pitchFamily="49" charset="-128"/>
              </a:rPr>
              <a:t>ya qa-iman `ala kul-li shay</a:t>
            </a:r>
            <a:endParaRPr lang="fi-FI" sz="2800" b="1" i="1">
              <a:solidFill>
                <a:srgbClr val="000066"/>
              </a:solidFill>
              <a:ea typeface="MS Mincho" pitchFamily="49" charset="-128"/>
            </a:endParaRPr>
          </a:p>
        </p:txBody>
      </p:sp>
      <p:sp>
        <p:nvSpPr>
          <p:cNvPr id="5232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چیز سے کفایت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چیز کی نگرانی کرنے والے</a:t>
            </a:r>
            <a:endParaRPr lang="en-US" sz="4000" b="1">
              <a:solidFill>
                <a:srgbClr val="000066"/>
              </a:solidFill>
              <a:latin typeface="Alvi Nastaleeq" pitchFamily="2" charset="-78"/>
              <a:cs typeface="Alvi Nastaleeq" pitchFamily="2" charset="-78"/>
            </a:endParaRPr>
          </a:p>
        </p:txBody>
      </p:sp>
      <p:sp>
        <p:nvSpPr>
          <p:cNvPr id="5232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काफी हर शै से ऐ क़ायम हर चीज़ पर</a:t>
            </a:r>
            <a:endParaRPr lang="en-US" sz="2400" b="1" dirty="0">
              <a:solidFill>
                <a:srgbClr val="000066"/>
              </a:solidFill>
            </a:endParaRPr>
          </a:p>
        </p:txBody>
      </p:sp>
      <p:sp>
        <p:nvSpPr>
          <p:cNvPr id="523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32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3273" name="Rectangle 11"/>
          <p:cNvSpPr>
            <a:spLocks noChangeArrowheads="1"/>
          </p:cNvSpPr>
          <p:nvPr/>
        </p:nvSpPr>
        <p:spPr bwMode="auto">
          <a:xfrm>
            <a:off x="3352800" y="0"/>
            <a:ext cx="25146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(92) For Cure of Piles :</a:t>
            </a:r>
          </a:p>
        </p:txBody>
      </p:sp>
    </p:spTree>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يُشْبِهُهُ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يَزِيدُ فِي مُلْكِهِ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nothing is like unto Him,</a:t>
            </a:r>
          </a:p>
          <a:p>
            <a:pPr marL="342900" indent="-342900" eaLnBrk="1" hangingPunct="1">
              <a:defRPr/>
            </a:pPr>
            <a:r>
              <a:rPr lang="en-US" b="1" kern="1200" dirty="0">
                <a:ea typeface="MS Mincho" pitchFamily="49" charset="-128"/>
              </a:rPr>
              <a:t>O He, nothing extends His Kingdom,</a:t>
            </a:r>
          </a:p>
        </p:txBody>
      </p:sp>
      <p:sp>
        <p:nvSpPr>
          <p:cNvPr id="5242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yush-bihuhu shay </a:t>
            </a:r>
            <a:r>
              <a:rPr lang="es-ES" sz="2800" b="1" i="1">
                <a:solidFill>
                  <a:srgbClr val="000066"/>
                </a:solidFill>
                <a:ea typeface="MS Mincho" pitchFamily="49" charset="-128"/>
              </a:rPr>
              <a:t>ya mal-la yazidu fi mul-kihi shay</a:t>
            </a:r>
            <a:endParaRPr lang="fi-FI" sz="2800" b="1" i="1">
              <a:solidFill>
                <a:srgbClr val="000066"/>
              </a:solidFill>
              <a:ea typeface="MS Mincho" pitchFamily="49" charset="-128"/>
            </a:endParaRPr>
          </a:p>
        </p:txBody>
      </p:sp>
      <p:sp>
        <p:nvSpPr>
          <p:cNvPr id="5242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مثل کوئی چیز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حکومت میں کوئی چیز اضافہ نہیں کر سکتی</a:t>
            </a:r>
            <a:endParaRPr lang="en-US" sz="4000" b="1">
              <a:solidFill>
                <a:srgbClr val="000066"/>
              </a:solidFill>
              <a:latin typeface="Alvi Nastaleeq" pitchFamily="2" charset="-78"/>
              <a:cs typeface="Alvi Nastaleeq" pitchFamily="2" charset="-78"/>
            </a:endParaRPr>
          </a:p>
        </p:txBody>
      </p:sp>
      <p:sp>
        <p:nvSpPr>
          <p:cNvPr id="5242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मानिन्द कोई शै नहीं ऐ वह ख़ुदा कि जिसकी बादशाही को कोई चीज़ ज़्यादा नहीं करती</a:t>
            </a:r>
            <a:endParaRPr lang="en-US" sz="2400" b="1" dirty="0">
              <a:solidFill>
                <a:srgbClr val="000066"/>
              </a:solidFill>
            </a:endParaRPr>
          </a:p>
        </p:txBody>
      </p:sp>
      <p:sp>
        <p:nvSpPr>
          <p:cNvPr id="524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42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4297" name="Rectangle 11"/>
          <p:cNvSpPr>
            <a:spLocks noChangeArrowheads="1"/>
          </p:cNvSpPr>
          <p:nvPr/>
        </p:nvSpPr>
        <p:spPr bwMode="auto">
          <a:xfrm>
            <a:off x="3352800" y="0"/>
            <a:ext cx="25146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(92) For Cure of Piles :</a:t>
            </a:r>
          </a:p>
        </p:txBody>
      </p:sp>
    </p:spTree>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يَخْفَى عَلَيْهِ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يَنقُصُ مِنْ خَزَائِنِهِ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from Whom nothing is hidden,</a:t>
            </a:r>
          </a:p>
          <a:p>
            <a:pPr marL="342900" indent="-342900" eaLnBrk="1" hangingPunct="1">
              <a:defRPr/>
            </a:pPr>
            <a:r>
              <a:rPr lang="en-US" b="1" kern="1200" dirty="0">
                <a:ea typeface="MS Mincho" pitchFamily="49" charset="-128"/>
              </a:rPr>
              <a:t>O He, nothing decreases His treasure,</a:t>
            </a:r>
          </a:p>
        </p:txBody>
      </p:sp>
      <p:sp>
        <p:nvSpPr>
          <p:cNvPr id="5253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yakh-fa `ailayhi shay ya mal-la yanqusu min khaza-inihi shay</a:t>
            </a:r>
            <a:endParaRPr lang="fi-FI" sz="2800" b="1" i="1">
              <a:solidFill>
                <a:srgbClr val="000066"/>
              </a:solidFill>
              <a:ea typeface="MS Mincho" pitchFamily="49" charset="-128"/>
            </a:endParaRPr>
          </a:p>
        </p:txBody>
      </p:sp>
      <p:sp>
        <p:nvSpPr>
          <p:cNvPr id="5253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سے کوئی چیز مخفی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خزانوں میں کسی شئی سے کمی نہیں آتی</a:t>
            </a:r>
            <a:endParaRPr lang="en-US" sz="4000" b="1">
              <a:solidFill>
                <a:srgbClr val="000066"/>
              </a:solidFill>
              <a:latin typeface="Alvi Nastaleeq" pitchFamily="2" charset="-78"/>
              <a:cs typeface="Alvi Nastaleeq" pitchFamily="2" charset="-78"/>
            </a:endParaRPr>
          </a:p>
        </p:txBody>
      </p:sp>
      <p:sp>
        <p:nvSpPr>
          <p:cNvPr id="5253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 पर कोई चीज़ पिन्हां नहीं ऐ वह ख़ुदा कि जिसके ख़ज़ाने से कोई चीज़ कम नहीं होती</a:t>
            </a:r>
            <a:endParaRPr lang="en-US" sz="2400" b="1" dirty="0">
              <a:solidFill>
                <a:srgbClr val="000066"/>
              </a:solidFill>
            </a:endParaRPr>
          </a:p>
        </p:txBody>
      </p:sp>
      <p:sp>
        <p:nvSpPr>
          <p:cNvPr id="525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53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5321" name="Rectangle 11"/>
          <p:cNvSpPr>
            <a:spLocks noChangeArrowheads="1"/>
          </p:cNvSpPr>
          <p:nvPr/>
        </p:nvSpPr>
        <p:spPr bwMode="auto">
          <a:xfrm>
            <a:off x="3352800" y="0"/>
            <a:ext cx="25146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(92) For Cure of Piles :</a:t>
            </a:r>
          </a:p>
        </p:txBody>
      </p:sp>
    </p:spTree>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لَّيْسَ كَمِثْلِهِ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يَعْزُبُ عَنْ عِلْمِهِ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nothing is like unto </a:t>
            </a:r>
            <a:r>
              <a:rPr lang="en-US" b="1" kern="1200" dirty="0" smtClean="0">
                <a:ea typeface="MS Mincho" pitchFamily="49" charset="-128"/>
              </a:rPr>
              <a:t>Him, O </a:t>
            </a:r>
            <a:r>
              <a:rPr lang="en-US" b="1" kern="1200" dirty="0">
                <a:ea typeface="MS Mincho" pitchFamily="49" charset="-128"/>
              </a:rPr>
              <a:t>He, Whose Knowledge encompasses everything,</a:t>
            </a:r>
          </a:p>
        </p:txBody>
      </p:sp>
      <p:sp>
        <p:nvSpPr>
          <p:cNvPr id="5263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mal-laysa kamith-lihi shay </a:t>
            </a:r>
            <a:r>
              <a:rPr lang="es-ES" sz="2800" b="1" i="1">
                <a:solidFill>
                  <a:srgbClr val="000066"/>
                </a:solidFill>
                <a:ea typeface="MS Mincho" pitchFamily="49" charset="-128"/>
              </a:rPr>
              <a:t>ya mal-la ya`a-zubu `an i`il-mihi shay</a:t>
            </a:r>
            <a:endParaRPr lang="fi-FI" sz="2800" b="1" i="1">
              <a:solidFill>
                <a:srgbClr val="000066"/>
              </a:solidFill>
              <a:ea typeface="MS Mincho" pitchFamily="49" charset="-128"/>
            </a:endParaRPr>
          </a:p>
        </p:txBody>
      </p:sp>
      <p:sp>
        <p:nvSpPr>
          <p:cNvPr id="5263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مثل کوئی چیز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علم سے کوئی چیز باہر نہیں ہے</a:t>
            </a:r>
            <a:endParaRPr lang="en-US" sz="4000" b="1">
              <a:solidFill>
                <a:srgbClr val="000066"/>
              </a:solidFill>
              <a:latin typeface="Alvi Nastaleeq" pitchFamily="2" charset="-78"/>
              <a:cs typeface="Alvi Nastaleeq" pitchFamily="2" charset="-78"/>
            </a:endParaRPr>
          </a:p>
        </p:txBody>
      </p:sp>
      <p:sp>
        <p:nvSpPr>
          <p:cNvPr id="5263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मानिन्द कोई चीज़ नहीं ऐ वह ख़ुदा जिसके इल्म से कोई चीज़ पोशीदा नहीं </a:t>
            </a:r>
            <a:endParaRPr lang="en-US" sz="2400" b="1" dirty="0">
              <a:solidFill>
                <a:srgbClr val="000066"/>
              </a:solidFill>
            </a:endParaRPr>
          </a:p>
        </p:txBody>
      </p:sp>
      <p:sp>
        <p:nvSpPr>
          <p:cNvPr id="526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63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6345" name="Rectangle 11"/>
          <p:cNvSpPr>
            <a:spLocks noChangeArrowheads="1"/>
          </p:cNvSpPr>
          <p:nvPr/>
        </p:nvSpPr>
        <p:spPr bwMode="auto">
          <a:xfrm>
            <a:off x="3352800" y="0"/>
            <a:ext cx="25146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(92) For Cure of Piles :</a:t>
            </a:r>
          </a:p>
        </p:txBody>
      </p:sp>
    </p:spTree>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خَبِيرٌ بِكُلِّ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وَّسِعَتْ رَحْمَتُهُ كُلَّ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All-Aware,</a:t>
            </a:r>
          </a:p>
          <a:p>
            <a:pPr marL="342900" indent="-342900" eaLnBrk="1" hangingPunct="1">
              <a:defRPr/>
            </a:pPr>
            <a:r>
              <a:rPr lang="en-US" b="1" kern="1200" dirty="0">
                <a:ea typeface="MS Mincho" pitchFamily="49" charset="-128"/>
              </a:rPr>
              <a:t>O He, Whose mercy extends to everything.</a:t>
            </a:r>
          </a:p>
        </p:txBody>
      </p:sp>
      <p:sp>
        <p:nvSpPr>
          <p:cNvPr id="5273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kha-birum bikul-li shay ya maw-wasia't rah-matuhu kul-la shay</a:t>
            </a:r>
          </a:p>
        </p:txBody>
      </p:sp>
      <p:sp>
        <p:nvSpPr>
          <p:cNvPr id="5273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ہر چیز کی خبر رکھتا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رحمت ہر چیز تک وسیع ہے۔</a:t>
            </a:r>
            <a:endParaRPr lang="en-US" sz="4000" b="1">
              <a:solidFill>
                <a:srgbClr val="000066"/>
              </a:solidFill>
              <a:latin typeface="Alvi Nastaleeq" pitchFamily="2" charset="-78"/>
              <a:cs typeface="Alvi Nastaleeq" pitchFamily="2" charset="-78"/>
            </a:endParaRPr>
          </a:p>
        </p:txBody>
      </p:sp>
      <p:sp>
        <p:nvSpPr>
          <p:cNvPr id="5273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कि हर शै से वाकिफ़ है ऐ वह ख़ुदा कि जिसकी रहमत हर शै के लए शामिल है।</a:t>
            </a:r>
            <a:endParaRPr lang="en-US" sz="2400" b="1" dirty="0">
              <a:solidFill>
                <a:srgbClr val="000066"/>
              </a:solidFill>
            </a:endParaRPr>
          </a:p>
        </p:txBody>
      </p:sp>
      <p:sp>
        <p:nvSpPr>
          <p:cNvPr id="527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73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7369" name="Rectangle 11"/>
          <p:cNvSpPr>
            <a:spLocks noChangeArrowheads="1"/>
          </p:cNvSpPr>
          <p:nvPr/>
        </p:nvSpPr>
        <p:spPr bwMode="auto">
          <a:xfrm>
            <a:off x="3352800" y="0"/>
            <a:ext cx="25146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(92) For Cure of Piles :</a:t>
            </a:r>
          </a:p>
        </p:txBody>
      </p:sp>
    </p:spTree>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283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2838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283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28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83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مُكْرِمُ يَا مُطْعِمُ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Generous, O Provider,</a:t>
            </a:r>
          </a:p>
        </p:txBody>
      </p:sp>
      <p:sp>
        <p:nvSpPr>
          <p:cNvPr id="5294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muk-rimu ya mut-i`im</a:t>
            </a:r>
          </a:p>
        </p:txBody>
      </p:sp>
      <p:sp>
        <p:nvSpPr>
          <p:cNvPr id="5294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عزت دینے والے ، اے کھانا دینے والے</a:t>
            </a:r>
            <a:endParaRPr lang="en-US" sz="4000" b="1">
              <a:solidFill>
                <a:srgbClr val="000066"/>
              </a:solidFill>
              <a:latin typeface="Alvi Nastaleeq" pitchFamily="2" charset="-78"/>
              <a:cs typeface="Alvi Nastaleeq" pitchFamily="2" charset="-78"/>
            </a:endParaRPr>
          </a:p>
        </p:txBody>
      </p:sp>
      <p:sp>
        <p:nvSpPr>
          <p:cNvPr id="5294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ख़ुदावन्द तुझसे तेरे ही नाम पर सवाल करता हूं ऐ करम करने वाल ऐ खिलाने वाले </a:t>
            </a:r>
            <a:endParaRPr lang="en-US" sz="2400" b="1" dirty="0">
              <a:solidFill>
                <a:srgbClr val="000066"/>
              </a:solidFill>
            </a:endParaRPr>
          </a:p>
        </p:txBody>
      </p:sp>
      <p:sp>
        <p:nvSpPr>
          <p:cNvPr id="529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294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29417"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(93) For Cure from Ulcer :</a:t>
            </a: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مُنْعِمُ يَا مُعْطِي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مُغْنِي يَا مُقْنِي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Bestower</a:t>
            </a:r>
            <a:r>
              <a:rPr lang="en-US" b="1" kern="1200" dirty="0">
                <a:ea typeface="MS Mincho" pitchFamily="49" charset="-128"/>
              </a:rPr>
              <a:t> of bounties, O </a:t>
            </a:r>
            <a:r>
              <a:rPr lang="en-US" b="1" kern="1200" dirty="0" err="1">
                <a:ea typeface="MS Mincho" pitchFamily="49" charset="-128"/>
              </a:rPr>
              <a:t>Bestower</a:t>
            </a:r>
            <a:r>
              <a:rPr lang="en-US" b="1" kern="1200" dirty="0">
                <a:ea typeface="MS Mincho" pitchFamily="49" charset="-128"/>
              </a:rPr>
              <a:t> of </a:t>
            </a:r>
            <a:r>
              <a:rPr lang="en-US" b="1" kern="1200" dirty="0" smtClean="0">
                <a:ea typeface="MS Mincho" pitchFamily="49" charset="-128"/>
              </a:rPr>
              <a:t>gifts, O </a:t>
            </a:r>
            <a:r>
              <a:rPr lang="en-US" b="1" kern="1200" dirty="0">
                <a:ea typeface="MS Mincho" pitchFamily="49" charset="-128"/>
              </a:rPr>
              <a:t>Enricher, O Giver of Shelter</a:t>
            </a:r>
          </a:p>
        </p:txBody>
      </p:sp>
      <p:sp>
        <p:nvSpPr>
          <p:cNvPr id="5304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mun-i`imu ya mua'-ti ya mugh-ni ya muq-ni</a:t>
            </a:r>
            <a:endParaRPr lang="fi-FI" sz="2800" b="1" i="1">
              <a:solidFill>
                <a:srgbClr val="000066"/>
              </a:solidFill>
              <a:ea typeface="MS Mincho" pitchFamily="49" charset="-128"/>
            </a:endParaRPr>
          </a:p>
        </p:txBody>
      </p:sp>
      <p:sp>
        <p:nvSpPr>
          <p:cNvPr id="5304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نعمت دینے والے ، اے عطا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غنی بنانے والے ، اے ذخیرہ کرنے والے</a:t>
            </a:r>
            <a:endParaRPr lang="en-US" sz="4000" b="1">
              <a:solidFill>
                <a:srgbClr val="000066"/>
              </a:solidFill>
              <a:latin typeface="Alvi Nastaleeq" pitchFamily="2" charset="-78"/>
              <a:cs typeface="Alvi Nastaleeq" pitchFamily="2" charset="-78"/>
            </a:endParaRPr>
          </a:p>
        </p:txBody>
      </p:sp>
      <p:sp>
        <p:nvSpPr>
          <p:cNvPr id="5304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नेमत देने वाले ऐ माल देने वाले ऐ ग़नी करने वाले ऐ पनाह देने वाले </a:t>
            </a:r>
            <a:endParaRPr lang="en-US" sz="2400" b="1" dirty="0">
              <a:solidFill>
                <a:srgbClr val="000066"/>
              </a:solidFill>
            </a:endParaRPr>
          </a:p>
        </p:txBody>
      </p:sp>
      <p:sp>
        <p:nvSpPr>
          <p:cNvPr id="530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04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0441"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(93) For Cure from Ulcer :</a:t>
            </a:r>
          </a:p>
        </p:txBody>
      </p:sp>
    </p:spTree>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مُفْنِي يَا مُحْيِي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مُرْضِي يَا مُنجِي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Destroyer, O </a:t>
            </a:r>
            <a:r>
              <a:rPr lang="en-US" b="1" kern="1200" dirty="0" err="1">
                <a:ea typeface="MS Mincho" pitchFamily="49" charset="-128"/>
              </a:rPr>
              <a:t>Quickener</a:t>
            </a:r>
            <a:r>
              <a:rPr lang="en-US" b="1" kern="1200" dirty="0">
                <a:ea typeface="MS Mincho" pitchFamily="49" charset="-128"/>
              </a:rPr>
              <a:t>,</a:t>
            </a:r>
          </a:p>
          <a:p>
            <a:pPr marL="342900" indent="-342900" eaLnBrk="1" hangingPunct="1">
              <a:defRPr/>
            </a:pPr>
            <a:r>
              <a:rPr lang="en-US" b="1" kern="1200" dirty="0">
                <a:ea typeface="MS Mincho" pitchFamily="49" charset="-128"/>
              </a:rPr>
              <a:t>O Satisfier, O Who grants salvation,</a:t>
            </a:r>
          </a:p>
        </p:txBody>
      </p:sp>
      <p:sp>
        <p:nvSpPr>
          <p:cNvPr id="5314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muf-ni ya muh-yi ya mur-di ya munji</a:t>
            </a:r>
          </a:p>
        </p:txBody>
      </p:sp>
      <p:sp>
        <p:nvSpPr>
          <p:cNvPr id="5314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فنا کرنے والے ، اے زندہ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بیماری دینے والے ، اے نجات دینے والے۔</a:t>
            </a:r>
            <a:endParaRPr lang="en-US" sz="4000" b="1">
              <a:solidFill>
                <a:srgbClr val="000066"/>
              </a:solidFill>
              <a:latin typeface="Alvi Nastaleeq" pitchFamily="2" charset="-78"/>
              <a:cs typeface="Alvi Nastaleeq" pitchFamily="2" charset="-78"/>
            </a:endParaRPr>
          </a:p>
        </p:txBody>
      </p:sp>
      <p:sp>
        <p:nvSpPr>
          <p:cNvPr id="5314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मारने वाले ऐ ज़िन्दा करने राले ऐ मसरूर करने वआले ऐ नजात देने वआले।</a:t>
            </a:r>
            <a:endParaRPr lang="en-US" sz="2400" b="1" dirty="0">
              <a:solidFill>
                <a:srgbClr val="000066"/>
              </a:solidFill>
            </a:endParaRPr>
          </a:p>
        </p:txBody>
      </p:sp>
      <p:sp>
        <p:nvSpPr>
          <p:cNvPr id="531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14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1465" name="Rectangle 11"/>
          <p:cNvSpPr>
            <a:spLocks noChangeArrowheads="1"/>
          </p:cNvSpPr>
          <p:nvPr/>
        </p:nvSpPr>
        <p:spPr bwMode="auto">
          <a:xfrm>
            <a:off x="3200400" y="0"/>
            <a:ext cx="28273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(93) For Cure from Ulcer :</a:t>
            </a:r>
          </a:p>
        </p:txBody>
      </p:sp>
    </p:spTree>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324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3248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324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32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24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جَامِعُ يَا شَافِعُ</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وَاسِعُ يَا مُوسِعُ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Aggregator, O Intercessor,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O </a:t>
            </a:r>
            <a:r>
              <a:rPr lang="en-US" b="1" kern="1200" dirty="0">
                <a:ea typeface="MS Mincho" pitchFamily="49" charset="-128"/>
              </a:rPr>
              <a:t>Magnanimous, O Increaser.</a:t>
            </a:r>
          </a:p>
        </p:txBody>
      </p:sp>
      <p:sp>
        <p:nvSpPr>
          <p:cNvPr id="54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jamiu' ya shafiu’ ya wasiu' ya musiu'</a:t>
            </a:r>
          </a:p>
        </p:txBody>
      </p:sp>
      <p:sp>
        <p:nvSpPr>
          <p:cNvPr id="54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جمع کرنے والے ، اے شفاعت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کشادگی والے ،وسعت دینے والے</a:t>
            </a:r>
            <a:endParaRPr lang="en-US" sz="4000" b="1">
              <a:solidFill>
                <a:srgbClr val="000066"/>
              </a:solidFill>
              <a:latin typeface="Alvi Nastaleeq" pitchFamily="2" charset="-78"/>
              <a:cs typeface="Alvi Nastaleeq" pitchFamily="2" charset="-78"/>
            </a:endParaRPr>
          </a:p>
        </p:txBody>
      </p:sp>
      <p:sp>
        <p:nvSpPr>
          <p:cNvPr id="54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जमा करने वाले</a:t>
            </a:r>
            <a:r>
              <a:rPr lang="en-US" sz="2400" b="1">
                <a:solidFill>
                  <a:srgbClr val="000066"/>
                </a:solidFill>
              </a:rPr>
              <a:t> </a:t>
            </a:r>
            <a:r>
              <a:rPr lang="hi-IN" sz="2400" b="1">
                <a:solidFill>
                  <a:srgbClr val="000066"/>
                </a:solidFill>
              </a:rPr>
              <a:t>ऐ शफ़ाअत करने वाले ऐ बहुत बख़्शने वाले ऐ निमतों के ज़्यादा करने वले।</a:t>
            </a:r>
            <a:endParaRPr lang="en-US" sz="2400" b="1">
              <a:solidFill>
                <a:srgbClr val="000066"/>
              </a:solidFill>
            </a:endParaRPr>
          </a:p>
        </p:txBody>
      </p:sp>
      <p:sp>
        <p:nvSpPr>
          <p:cNvPr id="54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2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281" name="Rectangle 11"/>
          <p:cNvSpPr>
            <a:spLocks noChangeArrowheads="1"/>
          </p:cNvSpPr>
          <p:nvPr/>
        </p:nvSpPr>
        <p:spPr bwMode="auto">
          <a:xfrm>
            <a:off x="2773363" y="0"/>
            <a:ext cx="44323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 For Removal from Fear and Diseases:</a:t>
            </a: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أَوَّلَ كُلِّ شَيْء وَّآخِرَهُ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إِلَهَ كُلِّ شَيْء </a:t>
            </a:r>
            <a:r>
              <a:rPr lang="ar-SA" sz="8800" kern="1200" dirty="0" err="1">
                <a:latin typeface="Attari_Quran" pitchFamily="2" charset="-78"/>
                <a:ea typeface="+mn-ea"/>
                <a:cs typeface="Attari_Quran" pitchFamily="2" charset="-78"/>
              </a:rPr>
              <a:t>وَّمَلِيكَهُ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First and the Last,</a:t>
            </a:r>
          </a:p>
          <a:p>
            <a:pPr marL="342900" indent="-342900" eaLnBrk="1" hangingPunct="1">
              <a:defRPr/>
            </a:pPr>
            <a:r>
              <a:rPr lang="en-US" b="1" kern="1200" dirty="0">
                <a:ea typeface="MS Mincho" pitchFamily="49" charset="-128"/>
              </a:rPr>
              <a:t>O Lord of everything and its Master,</a:t>
            </a:r>
          </a:p>
        </p:txBody>
      </p:sp>
      <p:sp>
        <p:nvSpPr>
          <p:cNvPr id="5335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aw-wala kul-li shayiw-wa a-khirah ya ilaha kul-li shayiw-wa malikah</a:t>
            </a:r>
          </a:p>
        </p:txBody>
      </p:sp>
      <p:sp>
        <p:nvSpPr>
          <p:cNvPr id="5335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چیز سے پہلے اور اسکے بعد</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ہرچیز کے معبود اور اسکے مالک</a:t>
            </a:r>
            <a:endParaRPr lang="en-US" sz="4000" b="1">
              <a:solidFill>
                <a:srgbClr val="000066"/>
              </a:solidFill>
              <a:latin typeface="Alvi Nastaleeq" pitchFamily="2" charset="-78"/>
              <a:cs typeface="Alvi Nastaleeq" pitchFamily="2" charset="-78"/>
            </a:endParaRPr>
          </a:p>
        </p:txBody>
      </p:sp>
      <p:sp>
        <p:nvSpPr>
          <p:cNvPr id="5335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हर शै से अव्वल और हर शै से आख़िर ऐ हर शैय के अल्लाह और हर शै के मालिक </a:t>
            </a:r>
            <a:endParaRPr lang="en-US" sz="2400" b="1" dirty="0">
              <a:solidFill>
                <a:srgbClr val="000066"/>
              </a:solidFill>
            </a:endParaRPr>
          </a:p>
        </p:txBody>
      </p:sp>
      <p:sp>
        <p:nvSpPr>
          <p:cNvPr id="533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35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3513" name="Rectangle 11"/>
          <p:cNvSpPr>
            <a:spLocks noChangeArrowheads="1"/>
          </p:cNvSpPr>
          <p:nvPr/>
        </p:nvSpPr>
        <p:spPr bwMode="auto">
          <a:xfrm>
            <a:off x="2895600" y="0"/>
            <a:ext cx="34750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(94) For cure of Nose Ailments :</a:t>
            </a:r>
          </a:p>
        </p:txBody>
      </p:sp>
    </p:spTree>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رَبَّ كُلِّ شَيْء وَّصَانِعَهُ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بَارِئَ كُلِّ شَيْء وَّخَاِلقَهُ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Lord Cherisher of everything and its </a:t>
            </a:r>
            <a:r>
              <a:rPr lang="en-US" b="1" kern="1200" dirty="0" smtClean="0">
                <a:ea typeface="MS Mincho" pitchFamily="49" charset="-128"/>
              </a:rPr>
              <a:t>Fashioner O </a:t>
            </a:r>
            <a:r>
              <a:rPr lang="en-US" b="1" kern="1200" dirty="0">
                <a:ea typeface="MS Mincho" pitchFamily="49" charset="-128"/>
              </a:rPr>
              <a:t>Creator of everything and its Maker,</a:t>
            </a:r>
          </a:p>
        </p:txBody>
      </p:sp>
      <p:sp>
        <p:nvSpPr>
          <p:cNvPr id="5345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rab-ba kul-li shayiw-wa sania'h ya ba-ria kul-li shayiw-wa khaliqah</a:t>
            </a:r>
          </a:p>
        </p:txBody>
      </p:sp>
      <p:sp>
        <p:nvSpPr>
          <p:cNvPr id="5345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چیز کے پروردگار اور اسے بنانے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چیز کے پیدا کرنے والے اوراندازہ ٹھہرانے والے</a:t>
            </a:r>
            <a:endParaRPr lang="en-US" sz="4000" b="1">
              <a:solidFill>
                <a:srgbClr val="000066"/>
              </a:solidFill>
              <a:latin typeface="Alvi Nastaleeq" pitchFamily="2" charset="-78"/>
              <a:cs typeface="Alvi Nastaleeq" pitchFamily="2" charset="-78"/>
            </a:endParaRPr>
          </a:p>
        </p:txBody>
      </p:sp>
      <p:sp>
        <p:nvSpPr>
          <p:cNvPr id="5345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हर शै के पालने वाले और हर शै के बनाने वाले ऐ हर शै के पैदा करने वाले और हर शै के ख़ालिक़ ऐ हर शै के रोकने वाले</a:t>
            </a:r>
            <a:endParaRPr lang="en-US" sz="2400" b="1" dirty="0">
              <a:solidFill>
                <a:srgbClr val="000066"/>
              </a:solidFill>
            </a:endParaRPr>
          </a:p>
        </p:txBody>
      </p:sp>
      <p:sp>
        <p:nvSpPr>
          <p:cNvPr id="534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45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4537" name="Rectangle 11"/>
          <p:cNvSpPr>
            <a:spLocks noChangeArrowheads="1"/>
          </p:cNvSpPr>
          <p:nvPr/>
        </p:nvSpPr>
        <p:spPr bwMode="auto">
          <a:xfrm>
            <a:off x="2895600" y="0"/>
            <a:ext cx="34750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(94) For cure of Nose Ailments :</a:t>
            </a: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قَابِضَ كُلِّ شَيْء وَّبَاسِطَهُ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مُبْدِئَ كُلِّ شَيْء وَّمُعِيدَهُ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Controller of everything and its Extender,</a:t>
            </a:r>
          </a:p>
          <a:p>
            <a:pPr marL="342900" indent="-342900" eaLnBrk="1" hangingPunct="1">
              <a:defRPr/>
            </a:pPr>
            <a:r>
              <a:rPr lang="en-US" b="1" kern="1200" dirty="0">
                <a:ea typeface="MS Mincho" pitchFamily="49" charset="-128"/>
              </a:rPr>
              <a:t>O Origin of everything and its Return,</a:t>
            </a:r>
          </a:p>
        </p:txBody>
      </p:sp>
      <p:sp>
        <p:nvSpPr>
          <p:cNvPr id="5355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qabida kul-li shayiw-wa basitah ya mubdia kul-li shayiw-wa mua'ydah</a:t>
            </a:r>
          </a:p>
        </p:txBody>
      </p:sp>
      <p:sp>
        <p:nvSpPr>
          <p:cNvPr id="5355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ہرچیز کو بند کرنے اور کھولنے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چیزکا آغاز کرنے والے اور اسے لوٹانے والے</a:t>
            </a:r>
            <a:endParaRPr lang="en-US" sz="4000" b="1">
              <a:solidFill>
                <a:srgbClr val="000066"/>
              </a:solidFill>
              <a:latin typeface="Alvi Nastaleeq" pitchFamily="2" charset="-78"/>
              <a:cs typeface="Alvi Nastaleeq" pitchFamily="2" charset="-78"/>
            </a:endParaRPr>
          </a:p>
        </p:txBody>
      </p:sp>
      <p:sp>
        <p:nvSpPr>
          <p:cNvPr id="5355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और हर शैय के देने वआले ऐ हर शै की इब्तेदा करने वाले और हर शै का इआदा करने वाले </a:t>
            </a:r>
            <a:endParaRPr lang="en-US" sz="2400" b="1" dirty="0">
              <a:solidFill>
                <a:srgbClr val="000066"/>
              </a:solidFill>
            </a:endParaRPr>
          </a:p>
        </p:txBody>
      </p:sp>
      <p:sp>
        <p:nvSpPr>
          <p:cNvPr id="535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55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5561" name="Rectangle 11"/>
          <p:cNvSpPr>
            <a:spLocks noChangeArrowheads="1"/>
          </p:cNvSpPr>
          <p:nvPr/>
        </p:nvSpPr>
        <p:spPr bwMode="auto">
          <a:xfrm>
            <a:off x="2895600" y="0"/>
            <a:ext cx="34750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(94) For cure of Nose Ailments :</a:t>
            </a: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مُنشِئَ كُلِّ شَيْء وَّمُقَدِّرَهُ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مُكَوِّنَ كُلِّ شَيْء وَّمُحَوِّلَهُ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Originator of everything and its estimator,</a:t>
            </a:r>
          </a:p>
          <a:p>
            <a:pPr marL="342900" indent="-342900" eaLnBrk="1" hangingPunct="1">
              <a:defRPr/>
            </a:pPr>
            <a:r>
              <a:rPr lang="en-US" b="1" kern="1200" dirty="0">
                <a:ea typeface="MS Mincho" pitchFamily="49" charset="-128"/>
              </a:rPr>
              <a:t>O Creator of everything and its destroyer,</a:t>
            </a:r>
          </a:p>
        </p:txBody>
      </p:sp>
      <p:sp>
        <p:nvSpPr>
          <p:cNvPr id="5365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munshiwa kul-li shayiw-wa muqad-dirah ya mukaw-wina kul-li shayiw-wa muhaw-wilah</a:t>
            </a:r>
          </a:p>
        </p:txBody>
      </p:sp>
      <p:sp>
        <p:nvSpPr>
          <p:cNvPr id="5365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چیز کو بڑھانے اور اسکا اندازہ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چیز کو بنانے اور اسے تبدیل کرنے والے</a:t>
            </a:r>
            <a:endParaRPr lang="en-US" sz="4000" b="1">
              <a:solidFill>
                <a:srgbClr val="000066"/>
              </a:solidFill>
              <a:latin typeface="Alvi Nastaleeq" pitchFamily="2" charset="-78"/>
              <a:cs typeface="Alvi Nastaleeq" pitchFamily="2" charset="-78"/>
            </a:endParaRPr>
          </a:p>
        </p:txBody>
      </p:sp>
      <p:sp>
        <p:nvSpPr>
          <p:cNvPr id="5365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हर शै के मौजूद करने वाले और हर शै का अंदाज़ा करने वआले ऐ हर शै की ईजाद करने वाले और हर शै के तग़य्युर देने वाले </a:t>
            </a:r>
            <a:endParaRPr lang="en-US" sz="2400" b="1" dirty="0">
              <a:solidFill>
                <a:srgbClr val="000066"/>
              </a:solidFill>
            </a:endParaRPr>
          </a:p>
        </p:txBody>
      </p:sp>
      <p:sp>
        <p:nvSpPr>
          <p:cNvPr id="536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65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6585" name="Rectangle 11"/>
          <p:cNvSpPr>
            <a:spLocks noChangeArrowheads="1"/>
          </p:cNvSpPr>
          <p:nvPr/>
        </p:nvSpPr>
        <p:spPr bwMode="auto">
          <a:xfrm>
            <a:off x="2895600" y="0"/>
            <a:ext cx="34750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(94) For cure of Nose Ailments :</a:t>
            </a:r>
          </a:p>
        </p:txBody>
      </p:sp>
    </p:spTree>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مُحْيِي كُلِّ شَيْء وَّمُمِيتَهُ</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خَاِلقَ كُلِّ شَيْء وَّوَارِثَهُ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Quickener</a:t>
            </a:r>
            <a:r>
              <a:rPr lang="en-US" b="1" kern="1200" dirty="0">
                <a:ea typeface="MS Mincho" pitchFamily="49" charset="-128"/>
              </a:rPr>
              <a:t> of everything and Maker of its </a:t>
            </a:r>
            <a:r>
              <a:rPr lang="en-US" b="1" kern="1200" dirty="0" smtClean="0">
                <a:ea typeface="MS Mincho" pitchFamily="49" charset="-128"/>
              </a:rPr>
              <a:t>death, O </a:t>
            </a:r>
            <a:r>
              <a:rPr lang="en-US" b="1" kern="1200" dirty="0">
                <a:ea typeface="MS Mincho" pitchFamily="49" charset="-128"/>
              </a:rPr>
              <a:t>Author of everything and its inheritor.</a:t>
            </a:r>
          </a:p>
        </p:txBody>
      </p:sp>
      <p:sp>
        <p:nvSpPr>
          <p:cNvPr id="5376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muh-yi kul-li shayiw-wa mumitah ya khaliqa kul-li shayiw-wa warithah</a:t>
            </a:r>
          </a:p>
        </p:txBody>
      </p:sp>
      <p:sp>
        <p:nvSpPr>
          <p:cNvPr id="5376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چیز کو زندہ کرنے اور اسے موت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چیز کے خالق و وارث۔</a:t>
            </a:r>
            <a:endParaRPr lang="en-US" sz="4000" b="1">
              <a:solidFill>
                <a:srgbClr val="000066"/>
              </a:solidFill>
              <a:latin typeface="Alvi Nastaleeq" pitchFamily="2" charset="-78"/>
              <a:cs typeface="Alvi Nastaleeq" pitchFamily="2" charset="-78"/>
            </a:endParaRPr>
          </a:p>
        </p:txBody>
      </p:sp>
      <p:sp>
        <p:nvSpPr>
          <p:cNvPr id="5376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हर सै के ज़िन्दा करने और मारने वाले ऐ हर शै के पैदा करने वाले और मालिक।</a:t>
            </a:r>
            <a:endParaRPr lang="en-US" sz="2400" b="1" dirty="0">
              <a:solidFill>
                <a:srgbClr val="000066"/>
              </a:solidFill>
            </a:endParaRPr>
          </a:p>
        </p:txBody>
      </p:sp>
      <p:sp>
        <p:nvSpPr>
          <p:cNvPr id="537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76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7609" name="Rectangle 11"/>
          <p:cNvSpPr>
            <a:spLocks noChangeArrowheads="1"/>
          </p:cNvSpPr>
          <p:nvPr/>
        </p:nvSpPr>
        <p:spPr bwMode="auto">
          <a:xfrm>
            <a:off x="2895600" y="0"/>
            <a:ext cx="34750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(94) For cure of Nose Ailments :</a:t>
            </a:r>
          </a:p>
        </p:txBody>
      </p:sp>
    </p:spTree>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386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3862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386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38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86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ذَاكِر وَّمَذْكُور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شَاكِر وَّمَشْكُور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a:t>
            </a:r>
            <a:r>
              <a:rPr lang="en-US" b="1" kern="1200" dirty="0" err="1">
                <a:ea typeface="MS Mincho" pitchFamily="49" charset="-128"/>
              </a:rPr>
              <a:t>Rememberer</a:t>
            </a:r>
            <a:r>
              <a:rPr lang="en-US" b="1" kern="1200" dirty="0">
                <a:ea typeface="MS Mincho" pitchFamily="49" charset="-128"/>
              </a:rPr>
              <a:t> and Remembered,</a:t>
            </a:r>
          </a:p>
          <a:p>
            <a:pPr marL="342900" indent="-342900" eaLnBrk="1" hangingPunct="1">
              <a:defRPr/>
            </a:pPr>
            <a:r>
              <a:rPr lang="en-US" b="1" kern="1200" dirty="0">
                <a:ea typeface="MS Mincho" pitchFamily="49" charset="-128"/>
              </a:rPr>
              <a:t>O Best Appreciator and Appreciated,</a:t>
            </a:r>
          </a:p>
        </p:txBody>
      </p:sp>
      <p:sp>
        <p:nvSpPr>
          <p:cNvPr id="5396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 dhakiriw-wa madhkur ya khayra shakiriw-wa mash-kur</a:t>
            </a:r>
          </a:p>
        </p:txBody>
      </p:sp>
      <p:sp>
        <p:nvSpPr>
          <p:cNvPr id="5396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ذکر کرنے والے اور ذکر کیے ہوئے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شکر کرنے والے اور شکرکیے ہوئے</a:t>
            </a:r>
            <a:endParaRPr lang="en-US" sz="4000" b="1">
              <a:solidFill>
                <a:srgbClr val="000066"/>
              </a:solidFill>
              <a:latin typeface="Alvi Nastaleeq" pitchFamily="2" charset="-78"/>
              <a:cs typeface="Alvi Nastaleeq" pitchFamily="2" charset="-78"/>
            </a:endParaRPr>
          </a:p>
        </p:txBody>
      </p:sp>
      <p:sp>
        <p:nvSpPr>
          <p:cNvPr id="5396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बस ज़िक्र करने वआलों से बेहतर और जिनका ज़िक्र किया गया ऐ सब शुक्र गुज़ारों के बेहतर और जनका शुक्र कया गया </a:t>
            </a:r>
            <a:endParaRPr lang="en-US" sz="2400" b="1" dirty="0">
              <a:solidFill>
                <a:srgbClr val="000066"/>
              </a:solidFill>
            </a:endParaRPr>
          </a:p>
        </p:txBody>
      </p:sp>
      <p:sp>
        <p:nvSpPr>
          <p:cNvPr id="539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396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39657" name="Rectangle 11"/>
          <p:cNvSpPr>
            <a:spLocks noChangeArrowheads="1"/>
          </p:cNvSpPr>
          <p:nvPr/>
        </p:nvSpPr>
        <p:spPr bwMode="auto">
          <a:xfrm>
            <a:off x="2743200" y="0"/>
            <a:ext cx="3863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(95) For cure of Stomach Ailments :</a:t>
            </a: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حَامِد وَّمَحْمُود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شَاهِد وَّمَشْهُود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a:t>
            </a:r>
            <a:r>
              <a:rPr lang="en-US" b="1" kern="1200" dirty="0" err="1">
                <a:ea typeface="MS Mincho" pitchFamily="49" charset="-128"/>
              </a:rPr>
              <a:t>Praiser</a:t>
            </a:r>
            <a:r>
              <a:rPr lang="en-US" b="1" kern="1200" dirty="0">
                <a:ea typeface="MS Mincho" pitchFamily="49" charset="-128"/>
              </a:rPr>
              <a:t> and Praised,</a:t>
            </a:r>
          </a:p>
          <a:p>
            <a:pPr marL="342900" indent="-342900" eaLnBrk="1" hangingPunct="1">
              <a:defRPr/>
            </a:pPr>
            <a:r>
              <a:rPr lang="en-US" b="1" kern="1200" dirty="0">
                <a:ea typeface="MS Mincho" pitchFamily="49" charset="-128"/>
              </a:rPr>
              <a:t>O Best Witness and Witnessed,</a:t>
            </a:r>
          </a:p>
        </p:txBody>
      </p:sp>
      <p:sp>
        <p:nvSpPr>
          <p:cNvPr id="54067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 hamidiw-wa mah-mud ya khayra shahidiw-wa mash-hud</a:t>
            </a:r>
          </a:p>
        </p:txBody>
      </p:sp>
      <p:sp>
        <p:nvSpPr>
          <p:cNvPr id="5406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حمد کرنے والے اور حمد کیے ہوئے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گواہ اور گواہی دیے ہوئے</a:t>
            </a:r>
            <a:endParaRPr lang="en-US" sz="4000" b="1">
              <a:solidFill>
                <a:srgbClr val="000066"/>
              </a:solidFill>
              <a:latin typeface="Alvi Nastaleeq" pitchFamily="2" charset="-78"/>
              <a:cs typeface="Alvi Nastaleeq" pitchFamily="2" charset="-78"/>
            </a:endParaRPr>
          </a:p>
        </p:txBody>
      </p:sp>
      <p:sp>
        <p:nvSpPr>
          <p:cNvPr id="5406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सब हम्द करने वालों से बेहतर और जनकी बे पनाह हम्द की गई ऐ बेहतरीन शाहिदों और मशहूदों के </a:t>
            </a:r>
            <a:endParaRPr lang="en-US" sz="2400" b="1" dirty="0">
              <a:solidFill>
                <a:srgbClr val="000066"/>
              </a:solidFill>
            </a:endParaRPr>
          </a:p>
        </p:txBody>
      </p:sp>
      <p:sp>
        <p:nvSpPr>
          <p:cNvPr id="540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06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0681" name="Rectangle 11"/>
          <p:cNvSpPr>
            <a:spLocks noChangeArrowheads="1"/>
          </p:cNvSpPr>
          <p:nvPr/>
        </p:nvSpPr>
        <p:spPr bwMode="auto">
          <a:xfrm>
            <a:off x="2743200" y="0"/>
            <a:ext cx="3863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(95) For cure of Stomach Ailments :</a:t>
            </a:r>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دَاع وَّمَدْعُوّ</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مُجِيب وَّمُجَاب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Inviter and Invited,</a:t>
            </a:r>
          </a:p>
          <a:p>
            <a:pPr marL="342900" indent="-342900" eaLnBrk="1" hangingPunct="1">
              <a:defRPr/>
            </a:pPr>
            <a:r>
              <a:rPr lang="en-US" b="1" kern="1200" dirty="0">
                <a:ea typeface="MS Mincho" pitchFamily="49" charset="-128"/>
              </a:rPr>
              <a:t>O Best Responder and Responded,</a:t>
            </a:r>
          </a:p>
        </p:txBody>
      </p:sp>
      <p:sp>
        <p:nvSpPr>
          <p:cNvPr id="5417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 dai`iw-wa mad-o'o-win ya khayra mujibiw-wa mujab</a:t>
            </a:r>
          </a:p>
        </p:txBody>
      </p:sp>
      <p:sp>
        <p:nvSpPr>
          <p:cNvPr id="5417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بلانے والے اور بلائے ہوئے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جواب دینے والے اور جواب دیئے ہوئے</a:t>
            </a:r>
            <a:endParaRPr lang="en-US" sz="4000" b="1">
              <a:solidFill>
                <a:srgbClr val="000066"/>
              </a:solidFill>
              <a:latin typeface="Alvi Nastaleeq" pitchFamily="2" charset="-78"/>
              <a:cs typeface="Alvi Nastaleeq" pitchFamily="2" charset="-78"/>
            </a:endParaRPr>
          </a:p>
        </p:txBody>
      </p:sp>
      <p:sp>
        <p:nvSpPr>
          <p:cNvPr id="5417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बेहतरीन बुलनाने वआलों और बुलाए हुओं के ऐ बेहतरीन क़बूल करने वालों और बुलाए हुओं के</a:t>
            </a:r>
            <a:endParaRPr lang="en-US" sz="2400" b="1" dirty="0">
              <a:solidFill>
                <a:srgbClr val="000066"/>
              </a:solidFill>
            </a:endParaRPr>
          </a:p>
        </p:txBody>
      </p:sp>
      <p:sp>
        <p:nvSpPr>
          <p:cNvPr id="541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17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1705" name="Rectangle 11"/>
          <p:cNvSpPr>
            <a:spLocks noChangeArrowheads="1"/>
          </p:cNvSpPr>
          <p:nvPr/>
        </p:nvSpPr>
        <p:spPr bwMode="auto">
          <a:xfrm>
            <a:off x="2743200" y="0"/>
            <a:ext cx="3863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(95) For cure of Stomach Ailments :</a:t>
            </a: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مُؤْنِس وَّأَنِيس</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صَاحِب وَّجَلِيس</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Best Comforter and Counselor,</a:t>
            </a:r>
          </a:p>
          <a:p>
            <a:pPr marL="342900" indent="-342900" eaLnBrk="1" hangingPunct="1">
              <a:defRPr/>
            </a:pPr>
            <a:r>
              <a:rPr lang="en-US" b="1" kern="1200" dirty="0">
                <a:ea typeface="MS Mincho" pitchFamily="49" charset="-128"/>
              </a:rPr>
              <a:t>O Best Friend and Companion,</a:t>
            </a:r>
          </a:p>
        </p:txBody>
      </p:sp>
      <p:sp>
        <p:nvSpPr>
          <p:cNvPr id="5427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 mu-nisiw-wa anis ya khayra sahibiw-wa jalis</a:t>
            </a:r>
          </a:p>
        </p:txBody>
      </p:sp>
      <p:sp>
        <p:nvSpPr>
          <p:cNvPr id="5427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انس کرنے والے اور انس کیے ہوئے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رفیق اور ہم نشین </a:t>
            </a:r>
            <a:endParaRPr lang="en-US" sz="4000" b="1">
              <a:solidFill>
                <a:srgbClr val="000066"/>
              </a:solidFill>
              <a:latin typeface="Alvi Nastaleeq" pitchFamily="2" charset="-78"/>
              <a:cs typeface="Alvi Nastaleeq" pitchFamily="2" charset="-78"/>
            </a:endParaRPr>
          </a:p>
        </p:txBody>
      </p:sp>
      <p:sp>
        <p:nvSpPr>
          <p:cNvPr id="5427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बेहतरीन क़बूल करने वालों और मक़बूलों के ऐ बेहतरीन मुसाहिबो और दोस्तों के </a:t>
            </a:r>
            <a:endParaRPr lang="en-US" sz="2400" b="1" dirty="0">
              <a:solidFill>
                <a:srgbClr val="000066"/>
              </a:solidFill>
            </a:endParaRPr>
          </a:p>
        </p:txBody>
      </p:sp>
      <p:sp>
        <p:nvSpPr>
          <p:cNvPr id="542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27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2729" name="Rectangle 11"/>
          <p:cNvSpPr>
            <a:spLocks noChangeArrowheads="1"/>
          </p:cNvSpPr>
          <p:nvPr/>
        </p:nvSpPr>
        <p:spPr bwMode="auto">
          <a:xfrm>
            <a:off x="2743200" y="0"/>
            <a:ext cx="3863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(95) For cure of Stomach Ailments :</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530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530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5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55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3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خَيْرَ مَقْصُود وَّمَطْلُوب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خَيْرَ حَبِيب وَّمَحْبُوب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Desired and Sought,</a:t>
            </a:r>
          </a:p>
          <a:p>
            <a:pPr marL="342900" indent="-342900" eaLnBrk="1" hangingPunct="1">
              <a:defRPr/>
            </a:pPr>
            <a:r>
              <a:rPr lang="en-US" b="1" kern="1200" dirty="0">
                <a:ea typeface="MS Mincho" pitchFamily="49" charset="-128"/>
              </a:rPr>
              <a:t>O Most Affectionate and Loved.</a:t>
            </a:r>
          </a:p>
        </p:txBody>
      </p:sp>
      <p:sp>
        <p:nvSpPr>
          <p:cNvPr id="5437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khayra maq-sudiw-wa mat-lub ya khayra habibiw-wa mah-bub</a:t>
            </a:r>
          </a:p>
        </p:txBody>
      </p:sp>
      <p:sp>
        <p:nvSpPr>
          <p:cNvPr id="5437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بہترین قصد کیے ہوئے اور طلب کئے گئے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بہترین دوست اوردوست رکھے ہوئے۔</a:t>
            </a:r>
            <a:endParaRPr lang="en-US" sz="4000" b="1">
              <a:solidFill>
                <a:srgbClr val="000066"/>
              </a:solidFill>
              <a:latin typeface="Alvi Nastaleeq" pitchFamily="2" charset="-78"/>
              <a:cs typeface="Alvi Nastaleeq" pitchFamily="2" charset="-78"/>
            </a:endParaRPr>
          </a:p>
        </p:txBody>
      </p:sp>
      <p:sp>
        <p:nvSpPr>
          <p:cNvPr id="5437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बेहतरीन सुहबत रखने वालों और हर नशीनों के ऐ बेहतरीन मक़सूद व मतलूब के ऐ बेहतरीन दोस्तों और महबूबों के।</a:t>
            </a:r>
            <a:endParaRPr lang="en-US" sz="2400" b="1" dirty="0">
              <a:solidFill>
                <a:srgbClr val="000066"/>
              </a:solidFill>
            </a:endParaRPr>
          </a:p>
        </p:txBody>
      </p:sp>
      <p:sp>
        <p:nvSpPr>
          <p:cNvPr id="543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37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3753" name="Rectangle 11"/>
          <p:cNvSpPr>
            <a:spLocks noChangeArrowheads="1"/>
          </p:cNvSpPr>
          <p:nvPr/>
        </p:nvSpPr>
        <p:spPr bwMode="auto">
          <a:xfrm>
            <a:off x="2743200" y="0"/>
            <a:ext cx="38639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(95) For cure of Stomach Ailments :</a:t>
            </a: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447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447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447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44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47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لِمَن دَعَاهُ مُجِيبٌ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لِمَنْ أَطَاعَهُ حَبِيبٌ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the Answerer to him who calls Him,</a:t>
            </a:r>
          </a:p>
          <a:p>
            <a:pPr marL="342900" indent="-342900" eaLnBrk="1" hangingPunct="1">
              <a:defRPr/>
            </a:pPr>
            <a:r>
              <a:rPr lang="en-US" b="1" kern="1200" dirty="0">
                <a:ea typeface="MS Mincho" pitchFamily="49" charset="-128"/>
              </a:rPr>
              <a:t>O Friend of him who obeys Him,</a:t>
            </a:r>
          </a:p>
        </p:txBody>
      </p:sp>
      <p:sp>
        <p:nvSpPr>
          <p:cNvPr id="5457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liman da`aahu mujib </a:t>
            </a:r>
            <a:r>
              <a:rPr lang="es-ES" sz="2800" b="1" i="1">
                <a:solidFill>
                  <a:srgbClr val="000066"/>
                </a:solidFill>
                <a:ea typeface="MS Mincho" pitchFamily="49" charset="-128"/>
              </a:rPr>
              <a:t>ya man huwa liman ata`ahu habib</a:t>
            </a:r>
            <a:endParaRPr lang="fi-FI" sz="2800" b="1" i="1">
              <a:solidFill>
                <a:srgbClr val="000066"/>
              </a:solidFill>
              <a:ea typeface="MS Mincho" pitchFamily="49" charset="-128"/>
            </a:endParaRPr>
          </a:p>
        </p:txBody>
      </p:sp>
      <p:sp>
        <p:nvSpPr>
          <p:cNvPr id="5457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جسے پکارا جائے توجواب دیتا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اطاعت کی جائے تومحبت کرتا ہے</a:t>
            </a:r>
            <a:endParaRPr lang="en-US" sz="4000" b="1">
              <a:solidFill>
                <a:srgbClr val="000066"/>
              </a:solidFill>
              <a:latin typeface="Alvi Nastaleeq" pitchFamily="2" charset="-78"/>
              <a:cs typeface="Alvi Nastaleeq" pitchFamily="2" charset="-78"/>
            </a:endParaRPr>
          </a:p>
        </p:txBody>
      </p:sp>
      <p:sp>
        <p:nvSpPr>
          <p:cNvPr id="5457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दुआ करने वालों की दुआ क़बूल करने वाला है ऐ वह ख़ुदा जो फ़रमांबरदारों को दोस्त है </a:t>
            </a:r>
            <a:endParaRPr lang="en-US" sz="2400" b="1" dirty="0">
              <a:solidFill>
                <a:srgbClr val="000066"/>
              </a:solidFill>
            </a:endParaRPr>
          </a:p>
        </p:txBody>
      </p:sp>
      <p:sp>
        <p:nvSpPr>
          <p:cNvPr id="545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58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5801" name="Rectangle 11"/>
          <p:cNvSpPr>
            <a:spLocks noChangeArrowheads="1"/>
          </p:cNvSpPr>
          <p:nvPr/>
        </p:nvSpPr>
        <p:spPr bwMode="auto">
          <a:xfrm>
            <a:off x="2773363" y="0"/>
            <a:ext cx="3754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(96) For cure from Knee  Ailments:</a:t>
            </a: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إِلَى مَنْ أَحَبَّهُ قَرِيبٌ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بِمَنْ </a:t>
            </a:r>
            <a:r>
              <a:rPr lang="ar-SA" sz="8800" kern="1200" dirty="0" err="1">
                <a:latin typeface="Attari_Quran" pitchFamily="2" charset="-78"/>
                <a:ea typeface="+mn-ea"/>
                <a:cs typeface="Attari_Quran" pitchFamily="2" charset="-78"/>
              </a:rPr>
              <a:t>اسْتَحْفَظَهُ</a:t>
            </a:r>
            <a:r>
              <a:rPr lang="ar-SA" sz="8800" kern="1200" dirty="0">
                <a:latin typeface="Attari_Quran" pitchFamily="2" charset="-78"/>
                <a:ea typeface="+mn-ea"/>
                <a:cs typeface="Attari_Quran" pitchFamily="2" charset="-78"/>
              </a:rPr>
              <a:t> رَقِيبٌ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close to him who loves Him,</a:t>
            </a:r>
          </a:p>
          <a:p>
            <a:pPr marL="342900" indent="-342900" eaLnBrk="1" hangingPunct="1">
              <a:defRPr/>
            </a:pPr>
            <a:r>
              <a:rPr lang="en-US" b="1" kern="1200" dirty="0">
                <a:ea typeface="MS Mincho" pitchFamily="49" charset="-128"/>
              </a:rPr>
              <a:t>O Protector of one who seeks protection,</a:t>
            </a:r>
          </a:p>
        </p:txBody>
      </p:sp>
      <p:sp>
        <p:nvSpPr>
          <p:cNvPr id="5468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ila man ahab-bahu qarib ya man huwa biman-s-tah-fazahu raqib</a:t>
            </a:r>
          </a:p>
        </p:txBody>
      </p:sp>
      <p:sp>
        <p:nvSpPr>
          <p:cNvPr id="5468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محبت کرنے والے کے قریب ہوتا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طالبِ حفاظت کا نگہبان ہے</a:t>
            </a:r>
            <a:endParaRPr lang="en-US" sz="4000" b="1">
              <a:solidFill>
                <a:srgbClr val="000066"/>
              </a:solidFill>
              <a:latin typeface="Alvi Nastaleeq" pitchFamily="2" charset="-78"/>
              <a:cs typeface="Alvi Nastaleeq" pitchFamily="2" charset="-78"/>
            </a:endParaRPr>
          </a:p>
        </p:txBody>
      </p:sp>
      <p:sp>
        <p:nvSpPr>
          <p:cNvPr id="5468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अपने दोस्तों के नज़दीक है ऐ वह ख़ुदा जो हिफ़ाज़त करने वालों का निगहदार है </a:t>
            </a:r>
            <a:endParaRPr lang="en-US" sz="2400" b="1" dirty="0">
              <a:solidFill>
                <a:srgbClr val="000066"/>
              </a:solidFill>
            </a:endParaRPr>
          </a:p>
        </p:txBody>
      </p:sp>
      <p:sp>
        <p:nvSpPr>
          <p:cNvPr id="546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68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6825" name="Rectangle 11"/>
          <p:cNvSpPr>
            <a:spLocks noChangeArrowheads="1"/>
          </p:cNvSpPr>
          <p:nvPr/>
        </p:nvSpPr>
        <p:spPr bwMode="auto">
          <a:xfrm>
            <a:off x="2773363" y="0"/>
            <a:ext cx="3754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(96) For cure from Knee  Ailments:</a:t>
            </a:r>
          </a:p>
        </p:txBody>
      </p:sp>
    </p:spTree>
  </p:cSld>
  <p:clrMapOvr>
    <a:masterClrMapping/>
  </p:clrMapOvr>
  <p:transition>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بِمَن رَّجَاهُ كَرِيمٌ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بِمَنْ عَصَاهُ حَلِيمٌ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Who is Generous to him who is hopeful of </a:t>
            </a:r>
            <a:r>
              <a:rPr lang="en-US" b="1" kern="1200" dirty="0" smtClean="0">
                <a:ea typeface="MS Mincho" pitchFamily="49" charset="-128"/>
              </a:rPr>
              <a:t>Him, O </a:t>
            </a:r>
            <a:r>
              <a:rPr lang="en-US" b="1" kern="1200" dirty="0">
                <a:ea typeface="MS Mincho" pitchFamily="49" charset="-128"/>
              </a:rPr>
              <a:t>Allah, Who is Forbearing to one who disobeys Him,</a:t>
            </a:r>
          </a:p>
        </p:txBody>
      </p:sp>
      <p:sp>
        <p:nvSpPr>
          <p:cNvPr id="5478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bimar-rajahu karim ya man huwa biman `asahu halim</a:t>
            </a:r>
          </a:p>
        </p:txBody>
      </p:sp>
      <p:sp>
        <p:nvSpPr>
          <p:cNvPr id="547845"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امیدوار پر کرم کرتا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نافرمان کے ساتھ نرمی کرتا ہے</a:t>
            </a:r>
            <a:endParaRPr lang="en-US" sz="4000" b="1">
              <a:solidFill>
                <a:srgbClr val="000066"/>
              </a:solidFill>
              <a:latin typeface="Alvi Nastaleeq" pitchFamily="2" charset="-78"/>
              <a:cs typeface="Alvi Nastaleeq" pitchFamily="2" charset="-78"/>
            </a:endParaRPr>
          </a:p>
        </p:txBody>
      </p:sp>
      <p:sp>
        <p:nvSpPr>
          <p:cNvPr id="5478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उम्मीदवारों के लिए करीम है ऐ वह ख़ुदा जो गुनाहगारों के लिए बुर्दबार है </a:t>
            </a:r>
            <a:endParaRPr lang="en-US" sz="2400" b="1" dirty="0">
              <a:solidFill>
                <a:srgbClr val="000066"/>
              </a:solidFill>
            </a:endParaRPr>
          </a:p>
        </p:txBody>
      </p:sp>
      <p:sp>
        <p:nvSpPr>
          <p:cNvPr id="547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78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7849" name="Rectangle 11"/>
          <p:cNvSpPr>
            <a:spLocks noChangeArrowheads="1"/>
          </p:cNvSpPr>
          <p:nvPr/>
        </p:nvSpPr>
        <p:spPr bwMode="auto">
          <a:xfrm>
            <a:off x="2773363" y="0"/>
            <a:ext cx="3754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(96) For cure from Knee  Ailments:</a:t>
            </a:r>
          </a:p>
        </p:txBody>
      </p:sp>
    </p:spTree>
  </p:cSld>
  <p:clrMapOvr>
    <a:masterClrMapping/>
  </p:clrMapOvr>
  <p:transition>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عَظَمَتِهِ رَحِيمٌ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حِكْمَتِهِ عَظِيمٌ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Who is Merciful in spite of His </a:t>
            </a:r>
            <a:r>
              <a:rPr lang="en-US" b="1" kern="1200" dirty="0" smtClean="0">
                <a:ea typeface="MS Mincho" pitchFamily="49" charset="-128"/>
              </a:rPr>
              <a:t>Grandeur, O </a:t>
            </a:r>
            <a:r>
              <a:rPr lang="en-US" b="1" kern="1200" dirty="0">
                <a:ea typeface="MS Mincho" pitchFamily="49" charset="-128"/>
              </a:rPr>
              <a:t>Allah, Who is Great in His Wisdom,</a:t>
            </a:r>
          </a:p>
        </p:txBody>
      </p:sp>
      <p:sp>
        <p:nvSpPr>
          <p:cNvPr id="5488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`azamatihi rahim ya man huwa fi hik-matihi `azim</a:t>
            </a:r>
          </a:p>
        </p:txBody>
      </p:sp>
      <p:sp>
        <p:nvSpPr>
          <p:cNvPr id="5488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اپنی بڑائی کے باوجود مہربان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اپنی حکمت میں بلند ہے</a:t>
            </a:r>
            <a:endParaRPr lang="en-US" sz="4000" b="1">
              <a:solidFill>
                <a:srgbClr val="000066"/>
              </a:solidFill>
              <a:latin typeface="Alvi Nastaleeq" pitchFamily="2" charset="-78"/>
              <a:cs typeface="Alvi Nastaleeq" pitchFamily="2" charset="-78"/>
            </a:endParaRPr>
          </a:p>
        </p:txBody>
      </p:sp>
      <p:sp>
        <p:nvSpPr>
          <p:cNvPr id="5488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बावजूद अपनी बुज़ुर्गी के मेहरबान है ऐ वह ख़ुदा जो हिकमत की रू से बुज़ुर्ग है </a:t>
            </a:r>
            <a:endParaRPr lang="en-US" sz="2400" b="1" dirty="0">
              <a:solidFill>
                <a:srgbClr val="000066"/>
              </a:solidFill>
            </a:endParaRPr>
          </a:p>
        </p:txBody>
      </p:sp>
      <p:sp>
        <p:nvSpPr>
          <p:cNvPr id="548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88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8873" name="Rectangle 11"/>
          <p:cNvSpPr>
            <a:spLocks noChangeArrowheads="1"/>
          </p:cNvSpPr>
          <p:nvPr/>
        </p:nvSpPr>
        <p:spPr bwMode="auto">
          <a:xfrm>
            <a:off x="2773363" y="0"/>
            <a:ext cx="3754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(96) For cure from Knee  Ailments:</a:t>
            </a:r>
          </a:p>
        </p:txBody>
      </p:sp>
    </p:spTree>
  </p:cSld>
  <p:clrMapOvr>
    <a:masterClrMapping/>
  </p:clrMapOvr>
  <p:transition>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إِحْسَانِهِ قَدِيمٌ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بِمَنْ أَرَادَهُ عَلِيمٌ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Who is Eternal in his Benevolence,</a:t>
            </a:r>
          </a:p>
          <a:p>
            <a:pPr marL="342900" indent="-342900" eaLnBrk="1" hangingPunct="1">
              <a:defRPr/>
            </a:pPr>
            <a:r>
              <a:rPr lang="en-US" b="1" kern="1200" dirty="0">
                <a:ea typeface="MS Mincho" pitchFamily="49" charset="-128"/>
              </a:rPr>
              <a:t>O Allah, Who is Aware of one who seeks Him.</a:t>
            </a:r>
          </a:p>
        </p:txBody>
      </p:sp>
      <p:sp>
        <p:nvSpPr>
          <p:cNvPr id="5498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ih-sanihi qadim ya man huwa biman aradahu `alim</a:t>
            </a:r>
          </a:p>
        </p:txBody>
      </p:sp>
      <p:sp>
        <p:nvSpPr>
          <p:cNvPr id="549893" name="Rectangle 15"/>
          <p:cNvSpPr>
            <a:spLocks noChangeArrowheads="1"/>
          </p:cNvSpPr>
          <p:nvPr/>
        </p:nvSpPr>
        <p:spPr bwMode="auto">
          <a:xfrm>
            <a:off x="152400" y="4114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قدیم احسان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ارادہ رکھنے والے کو جانتا ہے۔</a:t>
            </a:r>
            <a:endParaRPr lang="en-US" sz="4000" b="1">
              <a:solidFill>
                <a:srgbClr val="000066"/>
              </a:solidFill>
              <a:latin typeface="Alvi Nastaleeq" pitchFamily="2" charset="-78"/>
              <a:cs typeface="Alvi Nastaleeq" pitchFamily="2" charset="-78"/>
            </a:endParaRPr>
          </a:p>
        </p:txBody>
      </p:sp>
      <p:sp>
        <p:nvSpPr>
          <p:cNvPr id="5498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एहसान क़दीम है ऐ वह ख़ुदा जो उन लोगों के आगाह है जो उसकी मारिफ़त का कस्द करते हैं।</a:t>
            </a:r>
            <a:endParaRPr lang="en-US" sz="2400" b="1" dirty="0">
              <a:solidFill>
                <a:srgbClr val="000066"/>
              </a:solidFill>
            </a:endParaRPr>
          </a:p>
        </p:txBody>
      </p:sp>
      <p:sp>
        <p:nvSpPr>
          <p:cNvPr id="549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498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49897" name="Rectangle 11"/>
          <p:cNvSpPr>
            <a:spLocks noChangeArrowheads="1"/>
          </p:cNvSpPr>
          <p:nvPr/>
        </p:nvSpPr>
        <p:spPr bwMode="auto">
          <a:xfrm>
            <a:off x="2773363" y="0"/>
            <a:ext cx="37544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(96) For cure from Knee  Ailments:</a:t>
            </a:r>
          </a:p>
        </p:txBody>
      </p:sp>
    </p:spTree>
  </p:cSld>
  <p:clrMapOvr>
    <a:masterClrMapping/>
  </p:clrMapOvr>
  <p:transition>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509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509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509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50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09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مُسَبِّبُ يَا مُرَغِّبُ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entreat You in Your name:</a:t>
            </a:r>
          </a:p>
          <a:p>
            <a:pPr marL="342900" indent="-342900" eaLnBrk="1" hangingPunct="1">
              <a:defRPr/>
            </a:pPr>
            <a:r>
              <a:rPr lang="en-US" b="1" kern="1200" dirty="0">
                <a:ea typeface="MS Mincho" pitchFamily="49" charset="-128"/>
              </a:rPr>
              <a:t>O Primal Cause, O Creator of desire,</a:t>
            </a:r>
          </a:p>
        </p:txBody>
      </p:sp>
      <p:sp>
        <p:nvSpPr>
          <p:cNvPr id="5519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musab-bibu ya muragh-hib</a:t>
            </a:r>
          </a:p>
        </p:txBody>
      </p:sp>
      <p:sp>
        <p:nvSpPr>
          <p:cNvPr id="5519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سبب بنانے والے ، اے شوق دلانے والے</a:t>
            </a:r>
            <a:endParaRPr lang="en-US" sz="4000" b="1">
              <a:solidFill>
                <a:srgbClr val="000066"/>
              </a:solidFill>
              <a:latin typeface="Alvi Nastaleeq" pitchFamily="2" charset="-78"/>
              <a:cs typeface="Alvi Nastaleeq" pitchFamily="2" charset="-78"/>
            </a:endParaRPr>
          </a:p>
        </p:txBody>
      </p:sp>
      <p:sp>
        <p:nvSpPr>
          <p:cNvPr id="5519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ख़ुदा मैं तुझ से तेरे ही नाम पर भीक मांगता हूं ऐ सबब पैदा करने वाले ऐ रग़बत देने राले </a:t>
            </a:r>
            <a:endParaRPr lang="en-US" sz="2400" b="1" dirty="0">
              <a:solidFill>
                <a:srgbClr val="000066"/>
              </a:solidFill>
            </a:endParaRPr>
          </a:p>
        </p:txBody>
      </p:sp>
      <p:sp>
        <p:nvSpPr>
          <p:cNvPr id="551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19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194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(97) For cure of Throat Ailments :</a:t>
            </a:r>
          </a:p>
        </p:txBody>
      </p:sp>
    </p:spTree>
  </p:cSld>
  <p:clrMapOvr>
    <a:masterClrMapping/>
  </p:clrMapOvr>
  <p:transition>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مُقَلِّبُ يَا مُعَقِّبُ يَا مُرَتِّبُ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مُخَوِّفُ يَا مُحَذِّرُ يَا مُذَكِّرُ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pt-BR" b="1" kern="1200" dirty="0">
                <a:ea typeface="MS Mincho" pitchFamily="49" charset="-128"/>
              </a:rPr>
              <a:t>O Changer, O Inflictor, O Organizer,</a:t>
            </a:r>
          </a:p>
          <a:p>
            <a:pPr marL="342900" indent="-342900" eaLnBrk="1" hangingPunct="1">
              <a:defRPr/>
            </a:pPr>
            <a:r>
              <a:rPr lang="pt-BR" b="1" kern="1200" dirty="0">
                <a:ea typeface="MS Mincho" pitchFamily="49" charset="-128"/>
              </a:rPr>
              <a:t>O He who puts Fear, O Saver, O Reminder,</a:t>
            </a:r>
            <a:endParaRPr lang="en-US" b="1" kern="1200" dirty="0">
              <a:ea typeface="MS Mincho" pitchFamily="49" charset="-128"/>
            </a:endParaRPr>
          </a:p>
        </p:txBody>
      </p:sp>
      <p:sp>
        <p:nvSpPr>
          <p:cNvPr id="5529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muqal-libu ya mua'q-qibu ya murat-tib ya mukhaw-wifu ya muhadh-dhiru ya mudhak-kir</a:t>
            </a:r>
            <a:endParaRPr lang="fi-FI" sz="2800" b="1" i="1">
              <a:solidFill>
                <a:srgbClr val="000066"/>
              </a:solidFill>
              <a:ea typeface="MS Mincho" pitchFamily="49" charset="-128"/>
            </a:endParaRPr>
          </a:p>
        </p:txBody>
      </p:sp>
      <p:sp>
        <p:nvSpPr>
          <p:cNvPr id="5529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پلٹانے والے ، اے پیچھا کرنے والے ، اے تربیت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خوف دلانے والے ، اے ڈرانے والے ، اے یادکرنے والے</a:t>
            </a:r>
            <a:endParaRPr lang="en-US" sz="4000" b="1">
              <a:solidFill>
                <a:srgbClr val="000066"/>
              </a:solidFill>
              <a:latin typeface="Alvi Nastaleeq" pitchFamily="2" charset="-78"/>
              <a:cs typeface="Alvi Nastaleeq" pitchFamily="2" charset="-78"/>
            </a:endParaRPr>
          </a:p>
        </p:txBody>
      </p:sp>
      <p:sp>
        <p:nvSpPr>
          <p:cNvPr id="5529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दिलों को फेरने वाले ऐ अज़ाब करने वाले ऐ तरबियत देने वाले ऐ डराने वाले ऐ बचाने वाले ऐ याद करने वाले </a:t>
            </a:r>
            <a:endParaRPr lang="en-US" sz="2400" b="1" dirty="0">
              <a:solidFill>
                <a:srgbClr val="000066"/>
              </a:solidFill>
            </a:endParaRPr>
          </a:p>
        </p:txBody>
      </p:sp>
      <p:sp>
        <p:nvSpPr>
          <p:cNvPr id="552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29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2969"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(97) For cure of Throat Ailments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صَانِعَ كُلِّ مصْنُوع</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خَاِلقَ كُلِّ مَخْلُوق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Fashioner of every fashioned thing, </a:t>
            </a:r>
          </a:p>
          <a:p>
            <a:pPr marL="342900" indent="-342900" eaLnBrk="1" hangingPunct="1">
              <a:defRPr/>
            </a:pPr>
            <a:r>
              <a:rPr lang="en-US" b="1" kern="1200" dirty="0">
                <a:ea typeface="MS Mincho" pitchFamily="49" charset="-128"/>
              </a:rPr>
              <a:t>O Creator of every created thing,</a:t>
            </a:r>
          </a:p>
        </p:txBody>
      </p:sp>
      <p:sp>
        <p:nvSpPr>
          <p:cNvPr id="563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sania' kul-li ms-nui`in ya khaliqa kul-li makh-luq</a:t>
            </a:r>
          </a:p>
        </p:txBody>
      </p:sp>
      <p:sp>
        <p:nvSpPr>
          <p:cNvPr id="56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مصنوع کے صانع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مخلوق کے خالق</a:t>
            </a:r>
            <a:endParaRPr lang="en-US" sz="4000" b="1">
              <a:solidFill>
                <a:srgbClr val="000066"/>
              </a:solidFill>
              <a:latin typeface="Alvi Nastaleeq" pitchFamily="2" charset="-78"/>
              <a:cs typeface="Alvi Nastaleeq" pitchFamily="2" charset="-78"/>
            </a:endParaRPr>
          </a:p>
        </p:txBody>
      </p:sp>
      <p:sp>
        <p:nvSpPr>
          <p:cNvPr id="56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हर शै को बनाने वाले ऐ हर मख़ूलक़ के पैदा करने वाले </a:t>
            </a:r>
            <a:endParaRPr lang="en-US" sz="2400" b="1">
              <a:solidFill>
                <a:srgbClr val="000066"/>
              </a:solidFill>
            </a:endParaRPr>
          </a:p>
        </p:txBody>
      </p:sp>
      <p:sp>
        <p:nvSpPr>
          <p:cNvPr id="56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3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329" name="Rectangle 11"/>
          <p:cNvSpPr>
            <a:spLocks noChangeArrowheads="1"/>
          </p:cNvSpPr>
          <p:nvPr/>
        </p:nvSpPr>
        <p:spPr bwMode="auto">
          <a:xfrm>
            <a:off x="2773363" y="0"/>
            <a:ext cx="339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 For Acceptance of Duties :</a:t>
            </a: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مُسَخِّرُ يَا مُغَيِّرُ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Subjector</a:t>
            </a:r>
            <a:r>
              <a:rPr lang="en-US" b="1" kern="1200" dirty="0">
                <a:ea typeface="MS Mincho" pitchFamily="49" charset="-128"/>
              </a:rPr>
              <a:t>, O Displacer.</a:t>
            </a:r>
          </a:p>
          <a:p>
            <a:pPr marL="342900" indent="-342900" eaLnBrk="1" hangingPunct="1">
              <a:defRPr/>
            </a:pPr>
            <a:endParaRPr lang="en-US" b="1" kern="1200" dirty="0">
              <a:ea typeface="MS Mincho" pitchFamily="49" charset="-128"/>
            </a:endParaRPr>
          </a:p>
        </p:txBody>
      </p:sp>
      <p:sp>
        <p:nvSpPr>
          <p:cNvPr id="55398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musakh-hiru ya mughay-yir</a:t>
            </a:r>
          </a:p>
        </p:txBody>
      </p:sp>
      <p:sp>
        <p:nvSpPr>
          <p:cNvPr id="5539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پابند کرنے والے ، اے بدلنے والے۔</a:t>
            </a:r>
            <a:r>
              <a:rPr lang="en-US" sz="4000" b="1">
                <a:solidFill>
                  <a:srgbClr val="000066"/>
                </a:solidFill>
                <a:latin typeface="Alvi Nastaleeq" pitchFamily="2" charset="-78"/>
                <a:cs typeface="Alvi Nastaleeq" pitchFamily="2" charset="-78"/>
              </a:rPr>
              <a:t>  </a:t>
            </a:r>
          </a:p>
        </p:txBody>
      </p:sp>
      <p:sp>
        <p:nvSpPr>
          <p:cNvPr id="5539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मुती करने वआले ऐ तबदील करने वाले।</a:t>
            </a:r>
            <a:endParaRPr lang="en-US" sz="2400" b="1" dirty="0">
              <a:solidFill>
                <a:srgbClr val="000066"/>
              </a:solidFill>
            </a:endParaRPr>
          </a:p>
        </p:txBody>
      </p:sp>
      <p:sp>
        <p:nvSpPr>
          <p:cNvPr id="553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39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3993"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(97) For cure of Throat Ailments :</a:t>
            </a:r>
          </a:p>
        </p:txBody>
      </p:sp>
    </p:spTree>
  </p:cSld>
  <p:clrMapOvr>
    <a:masterClrMapping/>
  </p:clrMapOvr>
  <p:transition>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550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5501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550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55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50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عِلْمُهُ سَابِقٌ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وَّعْدُهُ صَادِقٌ</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Knowledge is eternal,</a:t>
            </a:r>
          </a:p>
          <a:p>
            <a:pPr marL="342900" indent="-342900" eaLnBrk="1" hangingPunct="1">
              <a:defRPr/>
            </a:pPr>
            <a:r>
              <a:rPr lang="en-US" b="1" kern="1200" dirty="0">
                <a:ea typeface="MS Mincho" pitchFamily="49" charset="-128"/>
              </a:rPr>
              <a:t>O He Whose Promise is true,</a:t>
            </a:r>
          </a:p>
        </p:txBody>
      </p:sp>
      <p:sp>
        <p:nvSpPr>
          <p:cNvPr id="5560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i`il-muhu sabiq ya maw-wa`a-duhu sadiq</a:t>
            </a:r>
          </a:p>
        </p:txBody>
      </p:sp>
      <p:sp>
        <p:nvSpPr>
          <p:cNvPr id="5560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علم سبقت رکھتا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وعدہ سچا ہے</a:t>
            </a:r>
            <a:endParaRPr lang="en-US" sz="4000" b="1">
              <a:solidFill>
                <a:srgbClr val="000066"/>
              </a:solidFill>
              <a:latin typeface="Alvi Nastaleeq" pitchFamily="2" charset="-78"/>
              <a:cs typeface="Alvi Nastaleeq" pitchFamily="2" charset="-78"/>
            </a:endParaRPr>
          </a:p>
        </p:txBody>
      </p:sp>
      <p:sp>
        <p:nvSpPr>
          <p:cNvPr id="5560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 इब्देता से आलिम है ऐ वह ख़ुदा जो वादा का सच्चा है </a:t>
            </a:r>
            <a:endParaRPr lang="en-US" sz="2400" b="1" dirty="0">
              <a:solidFill>
                <a:srgbClr val="000066"/>
              </a:solidFill>
            </a:endParaRPr>
          </a:p>
        </p:txBody>
      </p:sp>
      <p:sp>
        <p:nvSpPr>
          <p:cNvPr id="556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60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6041" name="Rectangle 11"/>
          <p:cNvSpPr>
            <a:spLocks noChangeArrowheads="1"/>
          </p:cNvSpPr>
          <p:nvPr/>
        </p:nvSpPr>
        <p:spPr bwMode="auto">
          <a:xfrm>
            <a:off x="2541588" y="0"/>
            <a:ext cx="4545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(98) For Acceptance of Legitimate Desire :</a:t>
            </a:r>
          </a:p>
        </p:txBody>
      </p:sp>
    </p:spTree>
  </p:cSld>
  <p:clrMapOvr>
    <a:masterClrMapping/>
  </p:clrMapOvr>
  <p:transition>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لُّطْفُهُ ظَاهِرٌ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أَمْرُهُ غَاِلبٌ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Benignity is manifest,</a:t>
            </a:r>
          </a:p>
          <a:p>
            <a:pPr marL="342900" indent="-342900" eaLnBrk="1" hangingPunct="1">
              <a:defRPr/>
            </a:pPr>
            <a:r>
              <a:rPr lang="en-US" b="1" kern="1200" dirty="0">
                <a:ea typeface="MS Mincho" pitchFamily="49" charset="-128"/>
              </a:rPr>
              <a:t>O He Whose Command is overruling,</a:t>
            </a:r>
          </a:p>
        </p:txBody>
      </p:sp>
      <p:sp>
        <p:nvSpPr>
          <p:cNvPr id="5570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mal-lut-fuhu zahir ya man am-ruhu ghalib</a:t>
            </a:r>
          </a:p>
        </p:txBody>
      </p:sp>
      <p:sp>
        <p:nvSpPr>
          <p:cNvPr id="5570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لطف ظاہر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حکم غالب ہے</a:t>
            </a:r>
            <a:endParaRPr lang="en-US" sz="4000" b="1">
              <a:solidFill>
                <a:srgbClr val="000066"/>
              </a:solidFill>
              <a:latin typeface="Alvi Nastaleeq" pitchFamily="2" charset="-78"/>
              <a:cs typeface="Alvi Nastaleeq" pitchFamily="2" charset="-78"/>
            </a:endParaRPr>
          </a:p>
        </p:txBody>
      </p:sp>
      <p:sp>
        <p:nvSpPr>
          <p:cNvPr id="5570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जिसकी मेहरबानी ज़ाहिर जै ऐ वह ख़ुदा कि मेहरबान जिसका ग़ालिब है</a:t>
            </a:r>
            <a:endParaRPr lang="en-US" sz="2400" b="1" dirty="0">
              <a:solidFill>
                <a:srgbClr val="000066"/>
              </a:solidFill>
            </a:endParaRPr>
          </a:p>
        </p:txBody>
      </p:sp>
      <p:sp>
        <p:nvSpPr>
          <p:cNvPr id="557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70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7065" name="Rectangle 11"/>
          <p:cNvSpPr>
            <a:spLocks noChangeArrowheads="1"/>
          </p:cNvSpPr>
          <p:nvPr/>
        </p:nvSpPr>
        <p:spPr bwMode="auto">
          <a:xfrm>
            <a:off x="2541588" y="0"/>
            <a:ext cx="4545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(98) For Acceptance of Legitimate Desire :</a:t>
            </a:r>
          </a:p>
        </p:txBody>
      </p:sp>
    </p:spTree>
  </p:cSld>
  <p:clrMapOvr>
    <a:masterClrMapping/>
  </p:clrMapOvr>
  <p:transition>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كِتَابُهُ مُحْكَمٌ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قَضَاؤُه كَائِنٌ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Book is clear and final,</a:t>
            </a:r>
          </a:p>
          <a:p>
            <a:pPr marL="342900" indent="-342900" eaLnBrk="1" hangingPunct="1">
              <a:defRPr/>
            </a:pPr>
            <a:r>
              <a:rPr lang="en-US" b="1" kern="1200" dirty="0">
                <a:ea typeface="MS Mincho" pitchFamily="49" charset="-128"/>
              </a:rPr>
              <a:t>O He Whose </a:t>
            </a:r>
            <a:r>
              <a:rPr lang="en-US" b="1" kern="1200" dirty="0" err="1">
                <a:ea typeface="MS Mincho" pitchFamily="49" charset="-128"/>
              </a:rPr>
              <a:t>Judgement</a:t>
            </a:r>
            <a:r>
              <a:rPr lang="en-US" b="1" kern="1200" dirty="0">
                <a:ea typeface="MS Mincho" pitchFamily="49" charset="-128"/>
              </a:rPr>
              <a:t> is inevitable,</a:t>
            </a:r>
          </a:p>
        </p:txBody>
      </p:sp>
      <p:sp>
        <p:nvSpPr>
          <p:cNvPr id="5580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kitabuhu muh-kam ya man qada-uh ka-in</a:t>
            </a:r>
          </a:p>
        </p:txBody>
      </p:sp>
      <p:sp>
        <p:nvSpPr>
          <p:cNvPr id="5580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جسکی کتاب محکم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فیصلہ نافذ ہے</a:t>
            </a:r>
            <a:endParaRPr lang="en-US" sz="4000" b="1">
              <a:solidFill>
                <a:srgbClr val="000066"/>
              </a:solidFill>
              <a:latin typeface="Alvi Nastaleeq" pitchFamily="2" charset="-78"/>
              <a:cs typeface="Alvi Nastaleeq" pitchFamily="2" charset="-78"/>
            </a:endParaRPr>
          </a:p>
        </p:txBody>
      </p:sp>
      <p:sp>
        <p:nvSpPr>
          <p:cNvPr id="5580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किताब जसकी मुहकम है ऐ वह ख़ुदा कि जिसका हुकम हो के रहता है</a:t>
            </a:r>
            <a:endParaRPr lang="en-US" sz="2400" b="1" dirty="0">
              <a:solidFill>
                <a:srgbClr val="000066"/>
              </a:solidFill>
            </a:endParaRPr>
          </a:p>
        </p:txBody>
      </p:sp>
      <p:sp>
        <p:nvSpPr>
          <p:cNvPr id="558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80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8089" name="Rectangle 11"/>
          <p:cNvSpPr>
            <a:spLocks noChangeArrowheads="1"/>
          </p:cNvSpPr>
          <p:nvPr/>
        </p:nvSpPr>
        <p:spPr bwMode="auto">
          <a:xfrm>
            <a:off x="2541588" y="0"/>
            <a:ext cx="4545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(98) For Acceptance of Legitimate Desire :</a:t>
            </a: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قُرْآنُهُ مَجِيدٌ</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مُّلْكُهُ قَدِيمٌ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Qur'an is glorious,</a:t>
            </a:r>
          </a:p>
          <a:p>
            <a:pPr marL="342900" indent="-342900" eaLnBrk="1" hangingPunct="1">
              <a:defRPr/>
            </a:pPr>
            <a:r>
              <a:rPr lang="en-US" b="1" kern="1200" dirty="0">
                <a:ea typeface="MS Mincho" pitchFamily="49" charset="-128"/>
              </a:rPr>
              <a:t>O He Whose Rule is eternal,</a:t>
            </a:r>
          </a:p>
        </p:txBody>
      </p:sp>
      <p:sp>
        <p:nvSpPr>
          <p:cNvPr id="5591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qur-a-nuhu majid ya mam-mul-kuhu qadim</a:t>
            </a:r>
          </a:p>
        </p:txBody>
      </p:sp>
      <p:sp>
        <p:nvSpPr>
          <p:cNvPr id="5591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قرآن شان والا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جسکی حکومت قدیمی ہے</a:t>
            </a:r>
            <a:endParaRPr lang="en-US" sz="4000" b="1">
              <a:solidFill>
                <a:srgbClr val="000066"/>
              </a:solidFill>
              <a:latin typeface="Alvi Nastaleeq" pitchFamily="2" charset="-78"/>
              <a:cs typeface="Alvi Nastaleeq" pitchFamily="2" charset="-78"/>
            </a:endParaRPr>
          </a:p>
        </p:txBody>
      </p:sp>
      <p:sp>
        <p:nvSpPr>
          <p:cNvPr id="5591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क़ुरान मजीद बुज़ुर्ग है ऐ वह ख़ुदा कि बादशाह जिसकी क़दीम है </a:t>
            </a:r>
            <a:endParaRPr lang="en-US" sz="2400" b="1" dirty="0">
              <a:solidFill>
                <a:srgbClr val="000066"/>
              </a:solidFill>
            </a:endParaRPr>
          </a:p>
        </p:txBody>
      </p:sp>
      <p:sp>
        <p:nvSpPr>
          <p:cNvPr id="559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591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59113" name="Rectangle 11"/>
          <p:cNvSpPr>
            <a:spLocks noChangeArrowheads="1"/>
          </p:cNvSpPr>
          <p:nvPr/>
        </p:nvSpPr>
        <p:spPr bwMode="auto">
          <a:xfrm>
            <a:off x="2541588" y="0"/>
            <a:ext cx="4545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(98) For Acceptance of Legitimate Desire :</a:t>
            </a: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فَضْلُهُ عَمِيمٌ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عَرْشُهُ عَظِيمٌ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Whose </a:t>
            </a:r>
            <a:r>
              <a:rPr lang="en-US" b="1" kern="1200" dirty="0" err="1">
                <a:ea typeface="MS Mincho" pitchFamily="49" charset="-128"/>
              </a:rPr>
              <a:t>Favour</a:t>
            </a:r>
            <a:r>
              <a:rPr lang="en-US" b="1" kern="1200" dirty="0">
                <a:ea typeface="MS Mincho" pitchFamily="49" charset="-128"/>
              </a:rPr>
              <a:t> is common to all,</a:t>
            </a:r>
          </a:p>
          <a:p>
            <a:pPr marL="342900" indent="-342900" eaLnBrk="1" hangingPunct="1">
              <a:defRPr/>
            </a:pPr>
            <a:r>
              <a:rPr lang="en-US" b="1" kern="1200" dirty="0">
                <a:ea typeface="MS Mincho" pitchFamily="49" charset="-128"/>
              </a:rPr>
              <a:t>O He Whose Throne is great.</a:t>
            </a:r>
          </a:p>
        </p:txBody>
      </p:sp>
      <p:sp>
        <p:nvSpPr>
          <p:cNvPr id="56013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fadluhu `amim ya man `ar-shuhu `azim</a:t>
            </a:r>
          </a:p>
        </p:txBody>
      </p:sp>
      <p:sp>
        <p:nvSpPr>
          <p:cNvPr id="5601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جسکا فضل عام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جسکا عرش عظیم ہے۔</a:t>
            </a:r>
            <a:endParaRPr lang="en-US" sz="4000" b="1">
              <a:solidFill>
                <a:srgbClr val="000066"/>
              </a:solidFill>
              <a:latin typeface="Alvi Nastaleeq" pitchFamily="2" charset="-78"/>
              <a:cs typeface="Alvi Nastaleeq" pitchFamily="2" charset="-78"/>
            </a:endParaRPr>
          </a:p>
        </p:txBody>
      </p:sp>
      <p:sp>
        <p:nvSpPr>
          <p:cNvPr id="5601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फ़ज़्ल जिसका आम है ऐ वह ख़ुदा कि अर्श जिसका अज़ीम है।</a:t>
            </a:r>
            <a:endParaRPr lang="en-US" sz="2400" b="1" dirty="0">
              <a:solidFill>
                <a:srgbClr val="000066"/>
              </a:solidFill>
            </a:endParaRPr>
          </a:p>
        </p:txBody>
      </p:sp>
      <p:sp>
        <p:nvSpPr>
          <p:cNvPr id="560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01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0137" name="Rectangle 11"/>
          <p:cNvSpPr>
            <a:spLocks noChangeArrowheads="1"/>
          </p:cNvSpPr>
          <p:nvPr/>
        </p:nvSpPr>
        <p:spPr bwMode="auto">
          <a:xfrm>
            <a:off x="2541588" y="0"/>
            <a:ext cx="45450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(98) For Acceptance of Legitimate Desire :</a:t>
            </a:r>
          </a:p>
        </p:txBody>
      </p:sp>
    </p:spTree>
  </p:cSld>
  <p:clrMapOvr>
    <a:masterClrMapping/>
  </p:clrMapOvr>
  <p:transition>
    <p:fade/>
  </p:transition>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611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6115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611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61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11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يَشْغَلُهُ سَمْعٌ عَن سَمْع</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He-listening to one individual does not prevent Him from listening to others simultaneously,</a:t>
            </a:r>
          </a:p>
        </p:txBody>
      </p:sp>
      <p:sp>
        <p:nvSpPr>
          <p:cNvPr id="5621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mal-la yash-ghaluhu sam-u'n `an sam-i`in</a:t>
            </a:r>
          </a:p>
        </p:txBody>
      </p:sp>
      <p:sp>
        <p:nvSpPr>
          <p:cNvPr id="5621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جسے ایک سماعت دوسری سماعت سے غافل نہیں کرتی</a:t>
            </a:r>
            <a:r>
              <a:rPr lang="en-US" sz="4000" b="1">
                <a:solidFill>
                  <a:srgbClr val="000066"/>
                </a:solidFill>
                <a:latin typeface="Alvi Nastaleeq" pitchFamily="2" charset="-78"/>
                <a:cs typeface="Alvi Nastaleeq" pitchFamily="2" charset="-78"/>
              </a:rPr>
              <a:t>  </a:t>
            </a:r>
          </a:p>
        </p:txBody>
      </p:sp>
      <p:sp>
        <p:nvSpPr>
          <p:cNvPr id="5621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कोई चीज़ सुनना मश्ग़ूल नहीं करता</a:t>
            </a:r>
            <a:endParaRPr lang="en-US" sz="2400" b="1" dirty="0">
              <a:solidFill>
                <a:srgbClr val="000066"/>
              </a:solidFill>
            </a:endParaRPr>
          </a:p>
        </p:txBody>
      </p:sp>
      <p:sp>
        <p:nvSpPr>
          <p:cNvPr id="562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21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2185"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يَّا مَن لا يَمْنَعُهُ فِعْلٌ عَن فِعْل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He-doing one thing does not prevent Him from doing other things simultaneously,</a:t>
            </a:r>
          </a:p>
        </p:txBody>
      </p:sp>
      <p:sp>
        <p:nvSpPr>
          <p:cNvPr id="5632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yam-nau'hu fi-a'-lun `an fia'-l</a:t>
            </a:r>
          </a:p>
        </p:txBody>
      </p:sp>
      <p:sp>
        <p:nvSpPr>
          <p:cNvPr id="56320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کیلئے ایک فعل دوسرے فعل سے مانع نہیں ہوتا</a:t>
            </a:r>
            <a:endParaRPr lang="en-US" sz="4000" b="1">
              <a:solidFill>
                <a:srgbClr val="000066"/>
              </a:solidFill>
              <a:latin typeface="Alvi Nastaleeq" pitchFamily="2" charset="-78"/>
              <a:cs typeface="Alvi Nastaleeq" pitchFamily="2" charset="-78"/>
            </a:endParaRPr>
          </a:p>
        </p:txBody>
      </p:sp>
      <p:sp>
        <p:nvSpPr>
          <p:cNvPr id="5632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ऐ काम दूसरे से बाज़ नहीं रखता </a:t>
            </a:r>
          </a:p>
        </p:txBody>
      </p:sp>
      <p:sp>
        <p:nvSpPr>
          <p:cNvPr id="563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32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3209"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رَازِقَ كُلِّ مَرْزُوق</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مَاِلكَ كُلِّ مَمْلُوك</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Provider for every needy thing, </a:t>
            </a:r>
          </a:p>
          <a:p>
            <a:pPr marL="342900" indent="-342900" eaLnBrk="1" hangingPunct="1">
              <a:defRPr/>
            </a:pPr>
            <a:r>
              <a:rPr lang="en-US" b="1" kern="1200" dirty="0">
                <a:ea typeface="MS Mincho" pitchFamily="49" charset="-128"/>
              </a:rPr>
              <a:t>O Sovereign over all subjects,</a:t>
            </a:r>
          </a:p>
        </p:txBody>
      </p:sp>
      <p:sp>
        <p:nvSpPr>
          <p:cNvPr id="5734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raziqa kul-li marzuq ya malika kul-li mam-luk</a:t>
            </a:r>
          </a:p>
        </p:txBody>
      </p:sp>
      <p:sp>
        <p:nvSpPr>
          <p:cNvPr id="573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ہررزق پانے والے کے رازق</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مملوک کے مالک</a:t>
            </a:r>
            <a:endParaRPr lang="en-US" sz="4000" b="1">
              <a:solidFill>
                <a:srgbClr val="000066"/>
              </a:solidFill>
              <a:latin typeface="Alvi Nastaleeq" pitchFamily="2" charset="-78"/>
              <a:cs typeface="Alvi Nastaleeq" pitchFamily="2" charset="-78"/>
            </a:endParaRPr>
          </a:p>
        </p:txBody>
      </p:sp>
      <p:sp>
        <p:nvSpPr>
          <p:cNvPr id="57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हर रोज़ी हासिल करने वाले को रोज़ी देने वाले ऐ हर बन्दे के मालिक </a:t>
            </a:r>
            <a:endParaRPr lang="en-US" sz="2400" b="1">
              <a:solidFill>
                <a:srgbClr val="000066"/>
              </a:solidFill>
            </a:endParaRPr>
          </a:p>
        </p:txBody>
      </p:sp>
      <p:sp>
        <p:nvSpPr>
          <p:cNvPr id="57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3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7353" name="Rectangle 11"/>
          <p:cNvSpPr>
            <a:spLocks noChangeArrowheads="1"/>
          </p:cNvSpPr>
          <p:nvPr/>
        </p:nvSpPr>
        <p:spPr bwMode="auto">
          <a:xfrm>
            <a:off x="2773363" y="0"/>
            <a:ext cx="339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 For Acceptance of Duties :</a:t>
            </a: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يُلْهِيهِ قَوْلٌ عَن </a:t>
            </a:r>
            <a:r>
              <a:rPr lang="ar-SA" sz="8800" kern="1200" dirty="0" smtClean="0">
                <a:latin typeface="Attari_Quran" pitchFamily="2" charset="-78"/>
                <a:ea typeface="+mn-ea"/>
                <a:cs typeface="Attari_Quran" pitchFamily="2" charset="-78"/>
              </a:rPr>
              <a:t>قَوْل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 speech of one person does not make Him needless of the simultaneous speech of others, </a:t>
            </a:r>
          </a:p>
        </p:txBody>
      </p:sp>
      <p:sp>
        <p:nvSpPr>
          <p:cNvPr id="56422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yul-hihi qaw-lun `an qaw-lin</a:t>
            </a:r>
            <a:endParaRPr lang="fi-FI" sz="2800" b="1" i="1">
              <a:solidFill>
                <a:srgbClr val="000066"/>
              </a:solidFill>
              <a:ea typeface="MS Mincho" pitchFamily="49" charset="-128"/>
            </a:endParaRPr>
          </a:p>
        </p:txBody>
      </p:sp>
      <p:sp>
        <p:nvSpPr>
          <p:cNvPr id="56422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 کیلئے ایک قول دوسرے قول میں خلل نہیں ڈالتا</a:t>
            </a:r>
            <a:endParaRPr lang="en-US" sz="4000" b="1">
              <a:solidFill>
                <a:srgbClr val="000066"/>
              </a:solidFill>
              <a:latin typeface="Alvi Nastaleeq" pitchFamily="2" charset="-78"/>
              <a:cs typeface="Alvi Nastaleeq" pitchFamily="2" charset="-78"/>
            </a:endParaRPr>
          </a:p>
        </p:txBody>
      </p:sp>
      <p:sp>
        <p:nvSpPr>
          <p:cNvPr id="5642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एक क़ौल दूसरे क़ौल से ग़ाफ़िल नहीं रखता </a:t>
            </a:r>
            <a:endParaRPr lang="en-US" sz="2400" b="1" dirty="0">
              <a:solidFill>
                <a:srgbClr val="000066"/>
              </a:solidFill>
            </a:endParaRPr>
          </a:p>
        </p:txBody>
      </p:sp>
      <p:sp>
        <p:nvSpPr>
          <p:cNvPr id="564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42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4233"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يَّا مَن لا يُغَلِّطُهُ سُؤَالٌ عَن سُؤَال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He-one request does not make Him forgetful of other requests,</a:t>
            </a:r>
          </a:p>
        </p:txBody>
      </p:sp>
      <p:sp>
        <p:nvSpPr>
          <p:cNvPr id="56525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 ya mal-la yughal-lituhu sualun `an sual</a:t>
            </a:r>
          </a:p>
        </p:txBody>
      </p:sp>
      <p:sp>
        <p:nvSpPr>
          <p:cNvPr id="5652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جسے ایک سوال دوسرے سوال میں غلطی نہیں کراتا</a:t>
            </a:r>
            <a:endParaRPr lang="en-US" sz="4000" b="1">
              <a:solidFill>
                <a:srgbClr val="000066"/>
              </a:solidFill>
              <a:latin typeface="Alvi Nastaleeq" pitchFamily="2" charset="-78"/>
              <a:cs typeface="Alvi Nastaleeq" pitchFamily="2" charset="-78"/>
            </a:endParaRPr>
          </a:p>
        </p:txBody>
      </p:sp>
      <p:sp>
        <p:nvSpPr>
          <p:cNvPr id="5652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एक सवाल दूसरे सवाल से नहीं भुलाता </a:t>
            </a:r>
            <a:endParaRPr lang="en-US" sz="2400" b="1" dirty="0">
              <a:solidFill>
                <a:srgbClr val="000066"/>
              </a:solidFill>
            </a:endParaRPr>
          </a:p>
        </p:txBody>
      </p:sp>
      <p:sp>
        <p:nvSpPr>
          <p:cNvPr id="565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52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5257"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لا يَحْجُبُهُ شَيْءٌ عَن </a:t>
            </a:r>
            <a:r>
              <a:rPr lang="ar-SA" sz="8800" kern="1200" dirty="0" smtClean="0">
                <a:latin typeface="Attari_Quran" pitchFamily="2" charset="-78"/>
                <a:ea typeface="+mn-ea"/>
                <a:cs typeface="Attari_Quran" pitchFamily="2" charset="-78"/>
              </a:rPr>
              <a:t>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 sight of one thing does not prevent him from seeing other things simultaneously,</a:t>
            </a:r>
          </a:p>
        </p:txBody>
      </p:sp>
      <p:sp>
        <p:nvSpPr>
          <p:cNvPr id="5662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yah-jubuhu shayun `an shay</a:t>
            </a:r>
            <a:endParaRPr lang="fi-FI" sz="2800" b="1" i="1">
              <a:solidFill>
                <a:srgbClr val="000066"/>
              </a:solidFill>
              <a:ea typeface="MS Mincho" pitchFamily="49" charset="-128"/>
            </a:endParaRPr>
          </a:p>
        </p:txBody>
      </p:sp>
      <p:sp>
        <p:nvSpPr>
          <p:cNvPr id="5662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جسکے لیے ایک چیز دوسری چیز کے آگے حائل نہیں ہوئی</a:t>
            </a:r>
            <a:endParaRPr lang="en-US" sz="4000" b="1">
              <a:solidFill>
                <a:srgbClr val="000066"/>
              </a:solidFill>
              <a:latin typeface="Alvi Nastaleeq" pitchFamily="2" charset="-78"/>
              <a:cs typeface="Alvi Nastaleeq" pitchFamily="2" charset="-78"/>
            </a:endParaRPr>
          </a:p>
        </p:txBody>
      </p:sp>
      <p:sp>
        <p:nvSpPr>
          <p:cNvPr id="5662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 को एक चीज़ दूसरी चीज़ के देखने ने माने नहीं  होती </a:t>
            </a:r>
            <a:endParaRPr lang="en-US" sz="2400" b="1" dirty="0">
              <a:solidFill>
                <a:srgbClr val="000066"/>
              </a:solidFill>
            </a:endParaRPr>
          </a:p>
        </p:txBody>
      </p:sp>
      <p:sp>
        <p:nvSpPr>
          <p:cNvPr id="566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62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6281"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 يَّا مَن لا يُبْرِمُهُ إِلْحَاحُ الْمُلِحِّينَ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He-the plaintive cries of those who weep and lament do not bother Him,</a:t>
            </a:r>
          </a:p>
        </p:txBody>
      </p:sp>
      <p:sp>
        <p:nvSpPr>
          <p:cNvPr id="5673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mal-la yub-rimuhu il-hahul-mulih-hin</a:t>
            </a:r>
          </a:p>
        </p:txBody>
      </p:sp>
      <p:sp>
        <p:nvSpPr>
          <p:cNvPr id="5673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جسے اصرار کرنے والوں کااصرار تنگ دل نہیں کرتا</a:t>
            </a:r>
            <a:endParaRPr lang="en-US" sz="4000" b="1">
              <a:solidFill>
                <a:srgbClr val="000066"/>
              </a:solidFill>
              <a:latin typeface="Alvi Nastaleeq" pitchFamily="2" charset="-78"/>
              <a:cs typeface="Alvi Nastaleeq" pitchFamily="2" charset="-78"/>
            </a:endParaRPr>
          </a:p>
        </p:txBody>
      </p:sp>
      <p:sp>
        <p:nvSpPr>
          <p:cNvPr id="5673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जिसको रोने वालों की गिरया व ज़ारी आजिज़ नहीं करती </a:t>
            </a:r>
            <a:endParaRPr lang="en-US" sz="2400" b="1" dirty="0">
              <a:solidFill>
                <a:srgbClr val="000066"/>
              </a:solidFill>
            </a:endParaRPr>
          </a:p>
        </p:txBody>
      </p:sp>
      <p:sp>
        <p:nvSpPr>
          <p:cNvPr id="567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73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7305"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غَايَةُ مُرَادِ الْمُرِيدِينَ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مُنتَهَى هِمَمِ الْعَارِفِينَ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ultimate Aim of the efforts of </a:t>
            </a:r>
            <a:r>
              <a:rPr lang="en-US" b="1" kern="1200" dirty="0" smtClean="0">
                <a:ea typeface="MS Mincho" pitchFamily="49" charset="-128"/>
              </a:rPr>
              <a:t>saints, O </a:t>
            </a:r>
            <a:r>
              <a:rPr lang="en-US" b="1" kern="1200" dirty="0">
                <a:ea typeface="MS Mincho" pitchFamily="49" charset="-128"/>
              </a:rPr>
              <a:t>He Who is the Goal of Gnostics,</a:t>
            </a:r>
          </a:p>
        </p:txBody>
      </p:sp>
      <p:sp>
        <p:nvSpPr>
          <p:cNvPr id="56832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huwa ghayatu muradil-muridin ya man huwa muntaha himamil-a'arifin</a:t>
            </a:r>
            <a:endParaRPr lang="fi-FI" sz="2800" b="1" i="1">
              <a:solidFill>
                <a:srgbClr val="000066"/>
              </a:solidFill>
              <a:ea typeface="MS Mincho" pitchFamily="49" charset="-128"/>
            </a:endParaRPr>
          </a:p>
        </p:txBody>
      </p:sp>
      <p:sp>
        <p:nvSpPr>
          <p:cNvPr id="5683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ارادہ کرنے والوں کے ارادے کی انتہا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عارفوں کی امنگوں کا نقطئہ آخر ہے</a:t>
            </a:r>
            <a:endParaRPr lang="en-US" sz="4000" b="1">
              <a:solidFill>
                <a:srgbClr val="000066"/>
              </a:solidFill>
              <a:latin typeface="Alvi Nastaleeq" pitchFamily="2" charset="-78"/>
              <a:cs typeface="Alvi Nastaleeq" pitchFamily="2" charset="-78"/>
            </a:endParaRPr>
          </a:p>
        </p:txBody>
      </p:sp>
      <p:sp>
        <p:nvSpPr>
          <p:cNvPr id="5683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 दोस्तों की मुराद का इंतेहा है वह ख़ुदा कि जो आरिफ़ों की हिम्मतों का मक़सूद है </a:t>
            </a:r>
            <a:endParaRPr lang="en-US" sz="2400" b="1" dirty="0">
              <a:solidFill>
                <a:srgbClr val="000066"/>
              </a:solidFill>
            </a:endParaRPr>
          </a:p>
        </p:txBody>
      </p:sp>
      <p:sp>
        <p:nvSpPr>
          <p:cNvPr id="568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83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8329"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مُنتَهَى طَلَبِ الطَّاِلبِينَ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لا يَخْفَى عَلَيْهِ ذَرَّةً فِي الْعَالَمِينَ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Goal of </a:t>
            </a:r>
            <a:r>
              <a:rPr lang="en-US" b="1" kern="1200" dirty="0" smtClean="0">
                <a:ea typeface="MS Mincho" pitchFamily="49" charset="-128"/>
              </a:rPr>
              <a:t>seekers, O </a:t>
            </a:r>
            <a:r>
              <a:rPr lang="en-US" b="1" kern="1200" dirty="0">
                <a:ea typeface="MS Mincho" pitchFamily="49" charset="-128"/>
              </a:rPr>
              <a:t>He from Whom not a single particle in the worlds is hidden.</a:t>
            </a:r>
          </a:p>
        </p:txBody>
      </p:sp>
      <p:sp>
        <p:nvSpPr>
          <p:cNvPr id="5693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muntaha talabit-talibin ya mal-la yakh-fa `ailayhi dhar-ratun fil-a'alamin</a:t>
            </a:r>
          </a:p>
        </p:txBody>
      </p:sp>
      <p:sp>
        <p:nvSpPr>
          <p:cNvPr id="569349" name="Rectangle 15"/>
          <p:cNvSpPr>
            <a:spLocks noChangeArrowheads="1"/>
          </p:cNvSpPr>
          <p:nvPr/>
        </p:nvSpPr>
        <p:spPr bwMode="auto">
          <a:xfrm>
            <a:off x="304800" y="42052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طلبگاروں کی طلب کی انتہا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جسکے لیے سارے جہانوں میں سے ایک ذرہ بھی پوشیدہ نہیں۔</a:t>
            </a:r>
            <a:endParaRPr lang="en-US" sz="4000" b="1">
              <a:solidFill>
                <a:srgbClr val="000066"/>
              </a:solidFill>
              <a:latin typeface="Alvi Nastaleeq" pitchFamily="2" charset="-78"/>
              <a:cs typeface="Alvi Nastaleeq" pitchFamily="2" charset="-78"/>
            </a:endParaRPr>
          </a:p>
        </p:txBody>
      </p:sp>
      <p:sp>
        <p:nvSpPr>
          <p:cNvPr id="5693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ख़ुदा कि जो अपने चाहने वालों की चाहत का मरकज़ है ऐ वह ख़ुदा कि जिससे आलमीन की कोई चीज़ पोशीदा नहीं।</a:t>
            </a:r>
            <a:endParaRPr lang="en-US" sz="2400" b="1" dirty="0">
              <a:solidFill>
                <a:srgbClr val="000066"/>
              </a:solidFill>
            </a:endParaRPr>
          </a:p>
        </p:txBody>
      </p:sp>
      <p:sp>
        <p:nvSpPr>
          <p:cNvPr id="569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693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69353" name="Rectangle 11"/>
          <p:cNvSpPr>
            <a:spLocks noChangeArrowheads="1"/>
          </p:cNvSpPr>
          <p:nvPr/>
        </p:nvSpPr>
        <p:spPr bwMode="auto">
          <a:xfrm>
            <a:off x="3048000" y="0"/>
            <a:ext cx="31543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(99) For cure of Pain in Foot:</a:t>
            </a:r>
          </a:p>
        </p:txBody>
      </p:sp>
    </p:spTree>
  </p:cSld>
  <p:clrMapOvr>
    <a:masterClrMapping/>
  </p:clrMapOvr>
  <p:transition>
    <p:fade/>
  </p:transition>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703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703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70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70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03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حَلِيماً لا يَعْجَلُ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جَوَاداً لا يَبْخَلُ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Forbearing Who does not make haste,</a:t>
            </a:r>
          </a:p>
          <a:p>
            <a:pPr marL="342900" indent="-342900" eaLnBrk="1" hangingPunct="1">
              <a:defRPr/>
            </a:pPr>
            <a:r>
              <a:rPr lang="en-US" b="1" kern="1200" dirty="0">
                <a:ea typeface="MS Mincho" pitchFamily="49" charset="-128"/>
              </a:rPr>
              <a:t>O Generous Who is never a miser,</a:t>
            </a:r>
          </a:p>
        </p:txBody>
      </p:sp>
      <p:sp>
        <p:nvSpPr>
          <p:cNvPr id="5713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halimal-la ya`a-jal ya jawadal-la yab-khal</a:t>
            </a:r>
          </a:p>
        </p:txBody>
      </p:sp>
      <p:sp>
        <p:nvSpPr>
          <p:cNvPr id="571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بردبار جو جلدی نہیں کرتا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داتا جو ہاتھ نہیں کھینچتا</a:t>
            </a:r>
            <a:endParaRPr lang="en-US" sz="4000" b="1">
              <a:solidFill>
                <a:srgbClr val="000066"/>
              </a:solidFill>
              <a:latin typeface="Alvi Nastaleeq" pitchFamily="2" charset="-78"/>
              <a:cs typeface="Alvi Nastaleeq" pitchFamily="2" charset="-78"/>
            </a:endParaRPr>
          </a:p>
        </p:txBody>
      </p:sp>
      <p:sp>
        <p:nvSpPr>
          <p:cNvPr id="571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बुर्दबार जो जल्दी नहीं करता ऐ वह साहिबे बख़शिश जो बुख़्ल नहीं करता</a:t>
            </a:r>
            <a:endParaRPr lang="en-US" sz="2400" b="1" dirty="0">
              <a:solidFill>
                <a:srgbClr val="000066"/>
              </a:solidFill>
            </a:endParaRPr>
          </a:p>
        </p:txBody>
      </p:sp>
      <p:sp>
        <p:nvSpPr>
          <p:cNvPr id="571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14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71401" name="Rectangle 11"/>
          <p:cNvSpPr>
            <a:spLocks noChangeArrowheads="1"/>
          </p:cNvSpPr>
          <p:nvPr/>
        </p:nvSpPr>
        <p:spPr bwMode="auto">
          <a:xfrm>
            <a:off x="3065463" y="0"/>
            <a:ext cx="31829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(100) For cure of Pain in leg :</a:t>
            </a:r>
          </a:p>
        </p:txBody>
      </p:sp>
    </p:spTree>
  </p:cSld>
  <p:clrMapOvr>
    <a:masterClrMapping/>
  </p:clrMapOvr>
  <p:transition>
    <p:fade/>
  </p:transition>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صَادِقاً لا يُخْلِفُ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وَهَّاباً لا يَمَلُّ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True Who never breaks the promise</a:t>
            </a:r>
          </a:p>
          <a:p>
            <a:pPr marL="342900" indent="-342900" eaLnBrk="1" hangingPunct="1">
              <a:defRPr/>
            </a:pPr>
            <a:r>
              <a:rPr lang="en-US" b="1" kern="1200" dirty="0">
                <a:ea typeface="MS Mincho" pitchFamily="49" charset="-128"/>
              </a:rPr>
              <a:t>O Munificent Who never regrets,</a:t>
            </a:r>
          </a:p>
        </p:txBody>
      </p:sp>
      <p:sp>
        <p:nvSpPr>
          <p:cNvPr id="572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sadiqal-la yukh-lif ya wah-habal-la yamal-l</a:t>
            </a:r>
          </a:p>
        </p:txBody>
      </p:sp>
      <p:sp>
        <p:nvSpPr>
          <p:cNvPr id="572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دینے والا جو تھکتا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نگہبان جو غافل نہیں</a:t>
            </a:r>
            <a:endParaRPr lang="en-US" sz="4000" b="1">
              <a:solidFill>
                <a:srgbClr val="000066"/>
              </a:solidFill>
              <a:latin typeface="Alvi Nastaleeq" pitchFamily="2" charset="-78"/>
              <a:cs typeface="Alvi Nastaleeq" pitchFamily="2" charset="-78"/>
            </a:endParaRPr>
          </a:p>
        </p:txBody>
      </p:sp>
      <p:sp>
        <p:nvSpPr>
          <p:cNvPr id="572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सच्चे जो वादा ख़िलाफ़ी नहीं करता ऐ वह बख़्शने वाले जो मलाल नहीं रखता </a:t>
            </a:r>
            <a:endParaRPr lang="en-US" sz="2400" b="1" dirty="0">
              <a:solidFill>
                <a:srgbClr val="000066"/>
              </a:solidFill>
            </a:endParaRPr>
          </a:p>
        </p:txBody>
      </p:sp>
      <p:sp>
        <p:nvSpPr>
          <p:cNvPr id="572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24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72425" name="Rectangle 11"/>
          <p:cNvSpPr>
            <a:spLocks noChangeArrowheads="1"/>
          </p:cNvSpPr>
          <p:nvPr/>
        </p:nvSpPr>
        <p:spPr bwMode="auto">
          <a:xfrm>
            <a:off x="3065463" y="0"/>
            <a:ext cx="31829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(100) For cure of Pain in leg :</a:t>
            </a:r>
          </a:p>
        </p:txBody>
      </p:sp>
    </p:spTree>
  </p:cSld>
  <p:clrMapOvr>
    <a:masterClrMapping/>
  </p:clrMapOvr>
  <p:transition>
    <p:fade/>
  </p:transition>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قَاهِراً لا يُغْلَبُ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عَظِيماً لا يُوصَفُ</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Dominant Who is never overpowered,</a:t>
            </a:r>
          </a:p>
          <a:p>
            <a:pPr marL="342900" indent="-342900" eaLnBrk="1" hangingPunct="1">
              <a:defRPr/>
            </a:pPr>
            <a:r>
              <a:rPr lang="en-US" b="1" kern="1200" dirty="0">
                <a:ea typeface="MS Mincho" pitchFamily="49" charset="-128"/>
              </a:rPr>
              <a:t>O Great Who is indescribable</a:t>
            </a:r>
          </a:p>
        </p:txBody>
      </p:sp>
      <p:sp>
        <p:nvSpPr>
          <p:cNvPr id="57344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qahiral-la yugh-lab ya `azimal-la yusaf</a:t>
            </a:r>
          </a:p>
        </p:txBody>
      </p:sp>
      <p:sp>
        <p:nvSpPr>
          <p:cNvPr id="5734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دولت والے جو کسی کا محتاج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بے بیان عظمت والے</a:t>
            </a:r>
            <a:endParaRPr lang="en-US" sz="4000" b="1">
              <a:solidFill>
                <a:srgbClr val="000066"/>
              </a:solidFill>
              <a:latin typeface="Alvi Nastaleeq" pitchFamily="2" charset="-78"/>
              <a:cs typeface="Alvi Nastaleeq" pitchFamily="2" charset="-78"/>
            </a:endParaRPr>
          </a:p>
        </p:txBody>
      </p:sp>
      <p:sp>
        <p:nvSpPr>
          <p:cNvPr id="573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ज़बरदस्त जो मग़लूब नहीं होता ऐ वह बुज़ुर्ग जो सिफ़त में नहीं आ सकता </a:t>
            </a:r>
            <a:endParaRPr lang="en-US" sz="2400" b="1" dirty="0">
              <a:solidFill>
                <a:srgbClr val="000066"/>
              </a:solidFill>
            </a:endParaRPr>
          </a:p>
        </p:txBody>
      </p:sp>
      <p:sp>
        <p:nvSpPr>
          <p:cNvPr id="573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34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73449" name="Rectangle 11"/>
          <p:cNvSpPr>
            <a:spLocks noChangeArrowheads="1"/>
          </p:cNvSpPr>
          <p:nvPr/>
        </p:nvSpPr>
        <p:spPr bwMode="auto">
          <a:xfrm>
            <a:off x="3065463" y="0"/>
            <a:ext cx="31829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(100) For cure of Pain in leg :</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كَاشِفَ كُلِّ مَكْرُوب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فَاِرجَ كُلِّ مَهْمُوم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a:ea typeface="MS Mincho" pitchFamily="49" charset="-128"/>
              </a:rPr>
              <a:t>O Dispeller of every hardship, </a:t>
            </a:r>
          </a:p>
          <a:p>
            <a:pPr marL="342900" indent="-342900" eaLnBrk="1" hangingPunct="1">
              <a:defRPr/>
            </a:pPr>
            <a:r>
              <a:rPr lang="en-US" b="1" kern="1200">
                <a:ea typeface="MS Mincho" pitchFamily="49" charset="-128"/>
              </a:rPr>
              <a:t>O Comforter of every griever,</a:t>
            </a:r>
            <a:endParaRPr lang="en-US" b="1" kern="1200" dirty="0">
              <a:ea typeface="MS Mincho" pitchFamily="49" charset="-128"/>
            </a:endParaRPr>
          </a:p>
        </p:txBody>
      </p:sp>
      <p:sp>
        <p:nvSpPr>
          <p:cNvPr id="583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kashifa kul-li mak-rub ya farija kul-li mahum</a:t>
            </a:r>
          </a:p>
        </p:txBody>
      </p:sp>
      <p:sp>
        <p:nvSpPr>
          <p:cNvPr id="583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دکھی کا دکھ دور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پریشان کی پریشانی مٹانے والے</a:t>
            </a:r>
            <a:endParaRPr lang="en-US" sz="4000" b="1">
              <a:solidFill>
                <a:srgbClr val="000066"/>
              </a:solidFill>
              <a:latin typeface="Alvi Nastaleeq" pitchFamily="2" charset="-78"/>
              <a:cs typeface="Alvi Nastaleeq" pitchFamily="2" charset="-78"/>
            </a:endParaRPr>
          </a:p>
        </p:txBody>
      </p:sp>
      <p:sp>
        <p:nvSpPr>
          <p:cNvPr id="583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हरल सख़्ती के दफ़ा करने वाले ऐ हर ग़मज़दा को ख़ुश करने वाले </a:t>
            </a:r>
            <a:endParaRPr lang="en-US" sz="2400" b="1">
              <a:solidFill>
                <a:srgbClr val="000066"/>
              </a:solidFill>
            </a:endParaRPr>
          </a:p>
        </p:txBody>
      </p:sp>
      <p:sp>
        <p:nvSpPr>
          <p:cNvPr id="58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83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8377" name="Rectangle 11"/>
          <p:cNvSpPr>
            <a:spLocks noChangeArrowheads="1"/>
          </p:cNvSpPr>
          <p:nvPr/>
        </p:nvSpPr>
        <p:spPr bwMode="auto">
          <a:xfrm>
            <a:off x="2773363" y="0"/>
            <a:ext cx="339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 For Acceptance of Duties :</a:t>
            </a: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عَدْلاً لا يَحِيفُ</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غَنِيّاً لا يَفْتَقِرُ</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Just Who is never oppressive,</a:t>
            </a:r>
          </a:p>
          <a:p>
            <a:pPr marL="342900" indent="-342900" eaLnBrk="1" hangingPunct="1">
              <a:defRPr/>
            </a:pPr>
            <a:r>
              <a:rPr lang="en-US" b="1" kern="1200" dirty="0">
                <a:ea typeface="MS Mincho" pitchFamily="49" charset="-128"/>
              </a:rPr>
              <a:t>O Bounteous Who is never rapacious,</a:t>
            </a:r>
          </a:p>
        </p:txBody>
      </p:sp>
      <p:sp>
        <p:nvSpPr>
          <p:cNvPr id="574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`ad-lal-la yahifu ya ghani-yal-la yaf-taqir</a:t>
            </a:r>
          </a:p>
        </p:txBody>
      </p:sp>
      <p:sp>
        <p:nvSpPr>
          <p:cNvPr id="574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زبردست جو مغلوب نہیں ہوتا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عادل جو ظالم نہیں</a:t>
            </a:r>
            <a:endParaRPr lang="en-US" sz="4000" b="1">
              <a:solidFill>
                <a:srgbClr val="000066"/>
              </a:solidFill>
              <a:latin typeface="Alvi Nastaleeq" pitchFamily="2" charset="-78"/>
              <a:cs typeface="Alvi Nastaleeq" pitchFamily="2" charset="-78"/>
            </a:endParaRPr>
          </a:p>
        </p:txBody>
      </p:sp>
      <p:sp>
        <p:nvSpPr>
          <p:cNvPr id="574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आदिल जो ज़ुलाम नहीं करता ऐ वह तवंगर जो मोहताज नहीं होता </a:t>
            </a:r>
            <a:endParaRPr lang="en-US" sz="2400" b="1" dirty="0">
              <a:solidFill>
                <a:srgbClr val="000066"/>
              </a:solidFill>
            </a:endParaRPr>
          </a:p>
        </p:txBody>
      </p:sp>
      <p:sp>
        <p:nvSpPr>
          <p:cNvPr id="574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44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74473" name="Rectangle 11"/>
          <p:cNvSpPr>
            <a:spLocks noChangeArrowheads="1"/>
          </p:cNvSpPr>
          <p:nvPr/>
        </p:nvSpPr>
        <p:spPr bwMode="auto">
          <a:xfrm>
            <a:off x="3065463" y="0"/>
            <a:ext cx="31829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(100) For cure of Pain in leg :</a:t>
            </a:r>
          </a:p>
        </p:txBody>
      </p:sp>
    </p:spTree>
  </p:cSld>
  <p:clrMapOvr>
    <a:masterClrMapping/>
  </p:clrMapOvr>
  <p:transition>
    <p:fade/>
  </p:transition>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كَبِيراً لا يَصْغُرُ</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حَافِظاً لا يَغْفَلُ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Great Who does not become small,</a:t>
            </a:r>
          </a:p>
          <a:p>
            <a:pPr marL="342900" indent="-342900" eaLnBrk="1" hangingPunct="1">
              <a:defRPr/>
            </a:pPr>
            <a:r>
              <a:rPr lang="en-US" b="1" kern="1200" dirty="0">
                <a:ea typeface="MS Mincho" pitchFamily="49" charset="-128"/>
              </a:rPr>
              <a:t>O Protector Who does not neglect.</a:t>
            </a:r>
          </a:p>
        </p:txBody>
      </p:sp>
      <p:sp>
        <p:nvSpPr>
          <p:cNvPr id="57549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kabiral-la yas-ghur ya hafizal-la yagh-fal</a:t>
            </a:r>
          </a:p>
        </p:txBody>
      </p:sp>
      <p:sp>
        <p:nvSpPr>
          <p:cNvPr id="575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بڑا جو چھوٹا نہیں</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صادق جو خلاف ورزی نہیں کرتا</a:t>
            </a:r>
            <a:endParaRPr lang="en-US" sz="4000" b="1">
              <a:solidFill>
                <a:srgbClr val="000066"/>
              </a:solidFill>
              <a:latin typeface="Alvi Nastaleeq" pitchFamily="2" charset="-78"/>
              <a:cs typeface="Alvi Nastaleeq" pitchFamily="2" charset="-78"/>
            </a:endParaRPr>
          </a:p>
        </p:txBody>
      </p:sp>
      <p:sp>
        <p:nvSpPr>
          <p:cNvPr id="575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बुज़ुर्ग जो छोटा नहीं होता ऐ वह निगहबान जो ग़ाफ़िल नहीं होता पाक है तू </a:t>
            </a:r>
            <a:endParaRPr lang="en-US" sz="2400" b="1" dirty="0">
              <a:solidFill>
                <a:srgbClr val="000066"/>
              </a:solidFill>
            </a:endParaRPr>
          </a:p>
        </p:txBody>
      </p:sp>
      <p:sp>
        <p:nvSpPr>
          <p:cNvPr id="575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54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75497" name="Rectangle 11"/>
          <p:cNvSpPr>
            <a:spLocks noChangeArrowheads="1"/>
          </p:cNvSpPr>
          <p:nvPr/>
        </p:nvSpPr>
        <p:spPr bwMode="auto">
          <a:xfrm>
            <a:off x="3065463" y="0"/>
            <a:ext cx="318293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(100) For cure of Pain in leg :</a:t>
            </a:r>
          </a:p>
        </p:txBody>
      </p:sp>
    </p:spTree>
  </p:cSld>
  <p:clrMapOvr>
    <a:masterClrMapping/>
  </p:clrMapOvr>
  <p:transition>
    <p:fade/>
  </p:transition>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5765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5765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576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smtClean="0">
                <a:solidFill>
                  <a:srgbClr val="000066"/>
                </a:solidFill>
              </a:rPr>
              <a:t>ऐ वह जिसके सवआ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576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65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smtClean="0">
                <a:latin typeface="Attari_Quran" pitchFamily="2" charset="-78"/>
                <a:ea typeface="+mn-ea"/>
                <a:cs typeface="Attari_Quran" pitchFamily="2" charset="-78"/>
              </a:rPr>
              <a:t>اَللَّهُمَّ صَلِّ </a:t>
            </a:r>
            <a:r>
              <a:rPr lang="ar-SA" sz="8800" kern="1200" dirty="0" err="1" smtClean="0">
                <a:latin typeface="Attari_Quran" pitchFamily="2" charset="-78"/>
                <a:ea typeface="+mn-ea"/>
                <a:cs typeface="Attari_Quran" pitchFamily="2" charset="-78"/>
              </a:rPr>
              <a:t>عَلَىٰ</a:t>
            </a:r>
            <a:r>
              <a:rPr lang="ar-SA" sz="8800" kern="1200" dirty="0" smtClean="0">
                <a:latin typeface="Attari_Quran" pitchFamily="2" charset="-78"/>
                <a:ea typeface="+mn-ea"/>
                <a:cs typeface="Attari_Quran" pitchFamily="2" charset="-78"/>
              </a:rPr>
              <a:t> مُحَمَّدٍ وَآلِ مُحَمَّدٍ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Allāh</a:t>
            </a:r>
            <a:r>
              <a:rPr lang="en-US" b="1" kern="1200" dirty="0">
                <a:ea typeface="MS Mincho" pitchFamily="49" charset="-128"/>
              </a:rPr>
              <a:t> send Your blessings on Muhammad</a:t>
            </a:r>
          </a:p>
          <a:p>
            <a:pPr marL="342900" indent="-342900" eaLnBrk="1" hangingPunct="1">
              <a:defRPr/>
            </a:pPr>
            <a:r>
              <a:rPr lang="en-US" b="1" kern="1200" dirty="0">
                <a:ea typeface="MS Mincho" pitchFamily="49" charset="-128"/>
              </a:rPr>
              <a:t>and the family of Muhammad.</a:t>
            </a:r>
          </a:p>
        </p:txBody>
      </p:sp>
      <p:sp>
        <p:nvSpPr>
          <p:cNvPr id="5775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salli `ala muhammadin wa ali muhammadin</a:t>
            </a:r>
          </a:p>
        </p:txBody>
      </p:sp>
      <p:sp>
        <p:nvSpPr>
          <p:cNvPr id="577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رحمت فرما محمد وآل</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ع</a:t>
            </a:r>
            <a:r>
              <a:rPr lang="en-US" sz="4000" b="1">
                <a:solidFill>
                  <a:srgbClr val="000066"/>
                </a:solidFill>
                <a:latin typeface="Alvi Nastaleeq" pitchFamily="2" charset="-78"/>
                <a:cs typeface="Alvi Nastaleeq" pitchFamily="2" charset="-78"/>
              </a:rPr>
              <a:t>(</a:t>
            </a:r>
            <a:r>
              <a:rPr lang="ar-SA" sz="4000" b="1">
                <a:solidFill>
                  <a:srgbClr val="000066"/>
                </a:solidFill>
                <a:latin typeface="Alvi Nastaleeq" pitchFamily="2" charset="-78"/>
                <a:cs typeface="Alvi Nastaleeq" pitchFamily="2" charset="-78"/>
              </a:rPr>
              <a:t> محمد پر </a:t>
            </a:r>
          </a:p>
        </p:txBody>
      </p:sp>
      <p:sp>
        <p:nvSpPr>
          <p:cNvPr id="577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अल्लाह मुहम्मद और आले मुहम्मद पर अपनी सलामती रख़ </a:t>
            </a:r>
          </a:p>
        </p:txBody>
      </p:sp>
      <p:sp>
        <p:nvSpPr>
          <p:cNvPr id="577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77544" name="Text Box 13"/>
          <p:cNvSpPr txBox="1">
            <a:spLocks noChangeArrowheads="1"/>
          </p:cNvSpPr>
          <p:nvPr/>
        </p:nvSpPr>
        <p:spPr bwMode="auto">
          <a:xfrm>
            <a:off x="0" y="14288"/>
            <a:ext cx="4610100"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b="1">
                <a:solidFill>
                  <a:srgbClr val="FFFF99"/>
                </a:solidFill>
                <a:latin typeface="Trebuchet MS" pitchFamily="34" charset="0"/>
              </a:rPr>
              <a:t>دعاء الجوشن الكبير</a:t>
            </a:r>
          </a:p>
        </p:txBody>
      </p:sp>
      <p:sp>
        <p:nvSpPr>
          <p:cNvPr id="578563"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578564"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FF99"/>
                </a:solidFill>
                <a:latin typeface="Trebuchet MS" pitchFamily="34" charset="0"/>
              </a:rPr>
              <a:t>Dua’a al-Jawshan al-Kabir</a:t>
            </a:r>
          </a:p>
        </p:txBody>
      </p:sp>
      <p:sp>
        <p:nvSpPr>
          <p:cNvPr id="578565"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sp>
        <p:nvSpPr>
          <p:cNvPr id="578566" name="Rectangle 5"/>
          <p:cNvSpPr>
            <a:spLocks noChangeArrowheads="1"/>
          </p:cNvSpPr>
          <p:nvPr/>
        </p:nvSpPr>
        <p:spPr bwMode="auto">
          <a:xfrm>
            <a:off x="136525" y="5741988"/>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duas.org@gmail.com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a:p>
            <a:pPr algn="ctr"/>
            <a:r>
              <a:rPr lang="en-US" sz="1200" b="1">
                <a:solidFill>
                  <a:srgbClr val="000066"/>
                </a:solidFill>
                <a:latin typeface="Trebuchet MS" pitchFamily="34" charset="0"/>
              </a:rPr>
              <a:t>To display the font correctly, please use the Arabic font “Attari_Quran_Shipped” , Urdu font “Alvi Nastaleeq” &amp; Hindi font “Mangal”. Download font here : http://www.duas.org/fonts/ </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رَاحِمَ كُلِّ مَرْحُوم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نَاصِرَ كُلِّ مَخْذُول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Merciful to every sufferer, </a:t>
            </a:r>
          </a:p>
          <a:p>
            <a:pPr marL="342900" indent="-342900" eaLnBrk="1" hangingPunct="1">
              <a:defRPr/>
            </a:pPr>
            <a:r>
              <a:rPr lang="en-US" b="1" kern="1200" dirty="0">
                <a:ea typeface="MS Mincho" pitchFamily="49" charset="-128"/>
              </a:rPr>
              <a:t>O Helper of everything forsaken,</a:t>
            </a:r>
          </a:p>
        </p:txBody>
      </p:sp>
      <p:sp>
        <p:nvSpPr>
          <p:cNvPr id="5939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rahima kul-li mar-hum ya nasira kul-li makh-dhul</a:t>
            </a:r>
          </a:p>
        </p:txBody>
      </p:sp>
      <p:sp>
        <p:nvSpPr>
          <p:cNvPr id="593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رحم کیے گئے پر رحم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ہر بے سہار کے مددگار</a:t>
            </a:r>
            <a:endParaRPr lang="en-US" sz="4000" b="1">
              <a:solidFill>
                <a:srgbClr val="000066"/>
              </a:solidFill>
              <a:latin typeface="Alvi Nastaleeq" pitchFamily="2" charset="-78"/>
              <a:cs typeface="Alvi Nastaleeq" pitchFamily="2" charset="-78"/>
            </a:endParaRPr>
          </a:p>
        </p:txBody>
      </p:sp>
      <p:sp>
        <p:nvSpPr>
          <p:cNvPr id="593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हर लायक़े रहम पर रहम करने वाले हर ज़लील व ख़्वार की मदद करने वाले</a:t>
            </a:r>
            <a:endParaRPr lang="en-US" sz="2400" b="1">
              <a:solidFill>
                <a:srgbClr val="000066"/>
              </a:solidFill>
            </a:endParaRPr>
          </a:p>
        </p:txBody>
      </p:sp>
      <p:sp>
        <p:nvSpPr>
          <p:cNvPr id="59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594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59401" name="Rectangle 11"/>
          <p:cNvSpPr>
            <a:spLocks noChangeArrowheads="1"/>
          </p:cNvSpPr>
          <p:nvPr/>
        </p:nvSpPr>
        <p:spPr bwMode="auto">
          <a:xfrm>
            <a:off x="2773363" y="0"/>
            <a:ext cx="339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 For Acceptance of Duties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سَاتِرَ كُلِّ مَعْيُوب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مَلْجَأَ كُلِّ مَطْرُود</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Concealer of every blemished thing,</a:t>
            </a:r>
          </a:p>
          <a:p>
            <a:pPr marL="342900" indent="-342900" eaLnBrk="1" hangingPunct="1">
              <a:defRPr/>
            </a:pPr>
            <a:r>
              <a:rPr lang="en-US" b="1" kern="1200" dirty="0">
                <a:ea typeface="MS Mincho" pitchFamily="49" charset="-128"/>
              </a:rPr>
              <a:t>O Shelter for every exile.</a:t>
            </a:r>
          </a:p>
        </p:txBody>
      </p:sp>
      <p:sp>
        <p:nvSpPr>
          <p:cNvPr id="604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satira kul-li ma`a-yub ya mal-ja kul-li mat-rud</a:t>
            </a:r>
          </a:p>
        </p:txBody>
      </p:sp>
      <p:sp>
        <p:nvSpPr>
          <p:cNvPr id="604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ہربرائی پر پردہ ڈالنے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ہر راندے گئے کی پناہ گاہ</a:t>
            </a:r>
            <a:endParaRPr lang="en-US" sz="4000" b="1">
              <a:solidFill>
                <a:srgbClr val="000066"/>
              </a:solidFill>
              <a:latin typeface="Alvi Nastaleeq" pitchFamily="2" charset="-78"/>
              <a:cs typeface="Alvi Nastaleeq" pitchFamily="2" charset="-78"/>
            </a:endParaRPr>
          </a:p>
        </p:txBody>
      </p:sp>
      <p:sp>
        <p:nvSpPr>
          <p:cNvPr id="604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तमाम ऐबदारों की ऐब पोशी करने वाले ऐ हर निकाले हुए को पनाह देने वाले।</a:t>
            </a:r>
            <a:endParaRPr lang="en-US" sz="2400" b="1">
              <a:solidFill>
                <a:srgbClr val="000066"/>
              </a:solidFill>
            </a:endParaRPr>
          </a:p>
        </p:txBody>
      </p:sp>
      <p:sp>
        <p:nvSpPr>
          <p:cNvPr id="60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04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0425" name="Rectangle 11"/>
          <p:cNvSpPr>
            <a:spLocks noChangeArrowheads="1"/>
          </p:cNvSpPr>
          <p:nvPr/>
        </p:nvSpPr>
        <p:spPr bwMode="auto">
          <a:xfrm>
            <a:off x="2773363" y="0"/>
            <a:ext cx="33909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(10) For Acceptance of Duties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614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614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614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61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14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 يَا اللَّهُ</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 </a:t>
            </a:r>
          </a:p>
          <a:p>
            <a:pPr marL="342900" indent="-342900" eaLnBrk="1" hangingPunct="1">
              <a:defRPr/>
            </a:pPr>
            <a:r>
              <a:rPr lang="en-US" b="1" kern="1200" dirty="0">
                <a:ea typeface="MS Mincho" pitchFamily="49" charset="-128"/>
              </a:rPr>
              <a:t>O Allah,</a:t>
            </a:r>
          </a:p>
        </p:txBody>
      </p:sp>
      <p:sp>
        <p:nvSpPr>
          <p:cNvPr id="717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yal-lah</a:t>
            </a:r>
          </a:p>
        </p:txBody>
      </p:sp>
      <p:sp>
        <p:nvSpPr>
          <p:cNvPr id="717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تیرے نام کے واسطے سے سوال کرتا ہوں </a:t>
            </a:r>
            <a:endParaRPr lang="en-US" sz="4000" b="1">
              <a:solidFill>
                <a:srgbClr val="000066"/>
              </a:solidFill>
              <a:latin typeface="Alvi Nastaleeq" pitchFamily="2" charset="-78"/>
              <a:cs typeface="Alvi Nastaleeq" pitchFamily="2" charset="-78"/>
            </a:endParaRPr>
          </a:p>
        </p:txBody>
      </p:sp>
      <p:sp>
        <p:nvSpPr>
          <p:cNvPr id="71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ख़ुदाया! मैं भीक मांगता हूं तेरे नाम से। ऐ अल्लाह! </a:t>
            </a:r>
            <a:endParaRPr lang="en-US" sz="2400" b="1">
              <a:solidFill>
                <a:srgbClr val="000066"/>
              </a:solidFill>
            </a:endParaRPr>
          </a:p>
        </p:txBody>
      </p:sp>
      <p:sp>
        <p:nvSpPr>
          <p:cNvPr id="7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1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177"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 For Success in Difficult Works: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عُدَّتِي عِنْدَ شِدَّتِي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رَجَائِي عِنْدَ مُصِيبَتِي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Provider in my hardship,</a:t>
            </a:r>
          </a:p>
          <a:p>
            <a:pPr marL="342900" indent="-342900" eaLnBrk="1" hangingPunct="1">
              <a:defRPr/>
            </a:pPr>
            <a:r>
              <a:rPr lang="en-US" b="1" kern="1200" dirty="0">
                <a:ea typeface="MS Mincho" pitchFamily="49" charset="-128"/>
              </a:rPr>
              <a:t>O Source of Hope in my misfortune,</a:t>
            </a:r>
          </a:p>
        </p:txBody>
      </p:sp>
      <p:sp>
        <p:nvSpPr>
          <p:cNvPr id="6246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u'd-dati i`inda shid-dati ya raja-i i`inda musibati</a:t>
            </a:r>
          </a:p>
        </p:txBody>
      </p:sp>
      <p:sp>
        <p:nvSpPr>
          <p:cNvPr id="624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سختی کے وقت میرے سرمایہ</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مصیبت میں میری امید گاہ</a:t>
            </a:r>
            <a:endParaRPr lang="en-US" sz="4000" b="1">
              <a:solidFill>
                <a:srgbClr val="000066"/>
              </a:solidFill>
              <a:latin typeface="Alvi Nastaleeq" pitchFamily="2" charset="-78"/>
              <a:cs typeface="Alvi Nastaleeq" pitchFamily="2" charset="-78"/>
            </a:endParaRPr>
          </a:p>
        </p:txBody>
      </p:sp>
      <p:sp>
        <p:nvSpPr>
          <p:cNvPr id="624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मोतमद हर सख़्ती में ऐ हर मुसीबत में मेरी उम्मीदगाह </a:t>
            </a:r>
            <a:endParaRPr lang="en-US" sz="2400" b="1">
              <a:solidFill>
                <a:srgbClr val="000066"/>
              </a:solidFill>
            </a:endParaRPr>
          </a:p>
        </p:txBody>
      </p:sp>
      <p:sp>
        <p:nvSpPr>
          <p:cNvPr id="62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24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2473"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(11) For Protection from Vice and increase in Sustenance :</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مُؤْنِسِي عِنْدَ وَحْشَتِي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صَاحِبِي عِنْدَ غُرْبَتِي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Companion in my isolation,</a:t>
            </a:r>
          </a:p>
          <a:p>
            <a:pPr marL="342900" indent="-342900" eaLnBrk="1" hangingPunct="1">
              <a:defRPr/>
            </a:pPr>
            <a:r>
              <a:rPr lang="en-US" b="1" kern="1200" dirty="0">
                <a:ea typeface="MS Mincho" pitchFamily="49" charset="-128"/>
              </a:rPr>
              <a:t>O Fellow </a:t>
            </a:r>
            <a:r>
              <a:rPr lang="en-US" b="1" kern="1200" dirty="0" err="1">
                <a:ea typeface="MS Mincho" pitchFamily="49" charset="-128"/>
              </a:rPr>
              <a:t>Traveller</a:t>
            </a:r>
            <a:r>
              <a:rPr lang="en-US" b="1" kern="1200" dirty="0">
                <a:ea typeface="MS Mincho" pitchFamily="49" charset="-128"/>
              </a:rPr>
              <a:t> in my journey,</a:t>
            </a:r>
          </a:p>
        </p:txBody>
      </p:sp>
      <p:sp>
        <p:nvSpPr>
          <p:cNvPr id="634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mu-nisi i`inda wah-shati ya sahibi i`inda ghur-bati</a:t>
            </a:r>
          </a:p>
        </p:txBody>
      </p:sp>
      <p:sp>
        <p:nvSpPr>
          <p:cNvPr id="634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وحشت کے وقت میرے ہمدم</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میری تنہائی میں میرے ساتھی</a:t>
            </a:r>
            <a:endParaRPr lang="en-US" sz="4000" b="1">
              <a:solidFill>
                <a:srgbClr val="000066"/>
              </a:solidFill>
              <a:latin typeface="Alvi Nastaleeq" pitchFamily="2" charset="-78"/>
              <a:cs typeface="Alvi Nastaleeq" pitchFamily="2" charset="-78"/>
            </a:endParaRPr>
          </a:p>
        </p:txBody>
      </p:sp>
      <p:sp>
        <p:nvSpPr>
          <p:cNvPr id="634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तहाई में मेरे मुनिस ऐ मेरे साथ मेरी मसाफ़त में </a:t>
            </a:r>
            <a:endParaRPr lang="en-US" sz="2400" b="1">
              <a:solidFill>
                <a:srgbClr val="000066"/>
              </a:solidFill>
            </a:endParaRPr>
          </a:p>
        </p:txBody>
      </p:sp>
      <p:sp>
        <p:nvSpPr>
          <p:cNvPr id="63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34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3497"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(11) For Protection from Vice and increase in Sustenance :</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وَلِيِّي عِنْدَ نِعْمَتِي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غِيَاثِي عِنْدَ كُرْبَتِي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Friend in my ease,</a:t>
            </a:r>
          </a:p>
          <a:p>
            <a:pPr marL="342900" indent="-342900" eaLnBrk="1" hangingPunct="1">
              <a:defRPr/>
            </a:pPr>
            <a:r>
              <a:rPr lang="en-US" b="1" kern="1200" dirty="0">
                <a:ea typeface="MS Mincho" pitchFamily="49" charset="-128"/>
              </a:rPr>
              <a:t>O Rescuer from my trials,</a:t>
            </a:r>
          </a:p>
        </p:txBody>
      </p:sp>
      <p:sp>
        <p:nvSpPr>
          <p:cNvPr id="645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wali-yi i`inda nia'-mati ya ghiyathi i`inda kur-bati</a:t>
            </a:r>
          </a:p>
        </p:txBody>
      </p:sp>
      <p:sp>
        <p:nvSpPr>
          <p:cNvPr id="6451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نعمت میں میری کفالت کرنے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دکھ درد میں میرے مددگار۔</a:t>
            </a:r>
            <a:endParaRPr lang="en-US" sz="4000" b="1">
              <a:solidFill>
                <a:srgbClr val="000066"/>
              </a:solidFill>
              <a:latin typeface="Alvi Nastaleeq" pitchFamily="2" charset="-78"/>
              <a:cs typeface="Alvi Nastaleeq" pitchFamily="2" charset="-78"/>
            </a:endParaRPr>
          </a:p>
        </p:txBody>
      </p:sp>
      <p:sp>
        <p:nvSpPr>
          <p:cNvPr id="645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दोस्त मेरी आज़माइश ऐ वक़्त ऐ मेरी सख़्तियों में मेरे फ़रयाद रस </a:t>
            </a:r>
            <a:endParaRPr lang="en-US" sz="2400" b="1">
              <a:solidFill>
                <a:srgbClr val="000066"/>
              </a:solidFill>
            </a:endParaRPr>
          </a:p>
        </p:txBody>
      </p:sp>
      <p:sp>
        <p:nvSpPr>
          <p:cNvPr id="64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45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4521"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(11) For Protection from Vice and increase in Sustenance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دَلِيلِي عِنْدَ حَيْرَتِي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غِنَائِي عِنْدَ افْتِقَارِي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Guide in my perplexity,</a:t>
            </a:r>
          </a:p>
          <a:p>
            <a:pPr marL="342900" indent="-342900" eaLnBrk="1" hangingPunct="1">
              <a:defRPr/>
            </a:pPr>
            <a:r>
              <a:rPr lang="en-US" b="1" kern="1200" dirty="0">
                <a:ea typeface="MS Mincho" pitchFamily="49" charset="-128"/>
              </a:rPr>
              <a:t>O Resource in my neediness,</a:t>
            </a:r>
          </a:p>
        </p:txBody>
      </p:sp>
      <p:sp>
        <p:nvSpPr>
          <p:cNvPr id="6554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dalili i`inda hayrati ya ghina-i i`indaf-tiqari</a:t>
            </a:r>
          </a:p>
        </p:txBody>
      </p:sp>
      <p:sp>
        <p:nvSpPr>
          <p:cNvPr id="655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حیرت کے وقت میرے رہنما۔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محتاجی کے وقت میرے سرمایہ</a:t>
            </a:r>
            <a:endParaRPr lang="en-US" sz="4000" b="1">
              <a:solidFill>
                <a:srgbClr val="000066"/>
              </a:solidFill>
              <a:latin typeface="Alvi Nastaleeq" pitchFamily="2" charset="-78"/>
              <a:cs typeface="Alvi Nastaleeq" pitchFamily="2" charset="-78"/>
            </a:endParaRPr>
          </a:p>
        </p:txBody>
      </p:sp>
      <p:sp>
        <p:nvSpPr>
          <p:cNvPr id="655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मेरी गुमराही में मेरे रहनुमा ऐ मेरी एहतियाज़ में मेरी तवांगरी </a:t>
            </a:r>
            <a:endParaRPr lang="en-US" sz="2400" b="1">
              <a:solidFill>
                <a:srgbClr val="000066"/>
              </a:solidFill>
            </a:endParaRPr>
          </a:p>
        </p:txBody>
      </p:sp>
      <p:sp>
        <p:nvSpPr>
          <p:cNvPr id="65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55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5545"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(11) For Protection from Vice and increase in Sustenance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مَلْجَئِي عِنْدَ اضْطِرَارِي</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مُعِينِي عِنْدَ مَفْزَعِي</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Shelter in my helplessness,</a:t>
            </a:r>
          </a:p>
          <a:p>
            <a:pPr marL="342900" indent="-342900" eaLnBrk="1" hangingPunct="1">
              <a:defRPr/>
            </a:pPr>
            <a:r>
              <a:rPr lang="en-US" b="1" kern="1200" dirty="0">
                <a:ea typeface="MS Mincho" pitchFamily="49" charset="-128"/>
              </a:rPr>
              <a:t>O Deliverer from my fears.</a:t>
            </a:r>
          </a:p>
        </p:txBody>
      </p:sp>
      <p:sp>
        <p:nvSpPr>
          <p:cNvPr id="6656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mal-jai i`indad-tirari ya mue'eni i`inda mafzae'e</a:t>
            </a:r>
          </a:p>
        </p:txBody>
      </p:sp>
      <p:sp>
        <p:nvSpPr>
          <p:cNvPr id="665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برقراری کے وقت میری پناہ گاہ</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فریاد کے وقت  میرے مددگار</a:t>
            </a:r>
            <a:endParaRPr lang="en-US" sz="4000" b="1">
              <a:solidFill>
                <a:srgbClr val="000066"/>
              </a:solidFill>
              <a:latin typeface="Alvi Nastaleeq" pitchFamily="2" charset="-78"/>
              <a:cs typeface="Alvi Nastaleeq" pitchFamily="2" charset="-78"/>
            </a:endParaRPr>
          </a:p>
        </p:txBody>
      </p:sp>
      <p:sp>
        <p:nvSpPr>
          <p:cNvPr id="665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जाये पनाह मेरे इज़तेराब के व़क्त ऐ मेरे मददगार मेरे ख़ौफ के वक़्त।</a:t>
            </a:r>
            <a:endParaRPr lang="en-US" sz="2400" b="1">
              <a:solidFill>
                <a:srgbClr val="000066"/>
              </a:solidFill>
            </a:endParaRPr>
          </a:p>
        </p:txBody>
      </p:sp>
      <p:sp>
        <p:nvSpPr>
          <p:cNvPr id="66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65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6569"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(11) For Protection from Vice and increase in Sustenance :</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675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6758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675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67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75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عَلاَّمَ الْغُيُوبِ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غَفَّارَ الذُّنُوبِ،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Knower of the unseen,</a:t>
            </a:r>
          </a:p>
          <a:p>
            <a:pPr marL="342900" indent="-342900" eaLnBrk="1" hangingPunct="1">
              <a:defRPr/>
            </a:pPr>
            <a:r>
              <a:rPr lang="en-US" b="1" kern="1200" dirty="0">
                <a:ea typeface="MS Mincho" pitchFamily="49" charset="-128"/>
              </a:rPr>
              <a:t>O Forgiver of sins,</a:t>
            </a:r>
          </a:p>
        </p:txBody>
      </p:sp>
      <p:sp>
        <p:nvSpPr>
          <p:cNvPr id="68612"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`al-lamal-ghuyub ya ghaf-faradh-dhunub</a:t>
            </a:r>
          </a:p>
        </p:txBody>
      </p:sp>
      <p:sp>
        <p:nvSpPr>
          <p:cNvPr id="686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ہر غیب کے جاننے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گناہوں کے بخشنے والے</a:t>
            </a:r>
            <a:endParaRPr lang="en-US" sz="4000" b="1">
              <a:solidFill>
                <a:srgbClr val="000066"/>
              </a:solidFill>
              <a:latin typeface="Alvi Nastaleeq" pitchFamily="2" charset="-78"/>
              <a:cs typeface="Alvi Nastaleeq" pitchFamily="2" charset="-78"/>
            </a:endParaRPr>
          </a:p>
        </p:txBody>
      </p:sp>
      <p:sp>
        <p:nvSpPr>
          <p:cNvPr id="686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पोशीदगियों के जानने वाले ऐ गुनाहों के बख़श्ने वाले </a:t>
            </a:r>
            <a:endParaRPr lang="en-US" sz="2400" b="1">
              <a:solidFill>
                <a:srgbClr val="000066"/>
              </a:solidFill>
            </a:endParaRPr>
          </a:p>
        </p:txBody>
      </p:sp>
      <p:sp>
        <p:nvSpPr>
          <p:cNvPr id="68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86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8617"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(12) For Protection from Calamities and for Good Fortune :</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سَتَّارَ الْعُيُوبِ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كَاشِفَ الْكُرُوبِ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Concealer of defects,</a:t>
            </a:r>
          </a:p>
          <a:p>
            <a:pPr marL="342900" indent="-342900" eaLnBrk="1" hangingPunct="1">
              <a:defRPr/>
            </a:pPr>
            <a:r>
              <a:rPr lang="en-US" b="1" kern="1200" dirty="0">
                <a:ea typeface="MS Mincho" pitchFamily="49" charset="-128"/>
              </a:rPr>
              <a:t>O Expeller of pain,</a:t>
            </a:r>
          </a:p>
        </p:txBody>
      </p:sp>
      <p:sp>
        <p:nvSpPr>
          <p:cNvPr id="6963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sat-taral-u'yub ya kashifal-kurub</a:t>
            </a:r>
          </a:p>
        </p:txBody>
      </p:sp>
      <p:sp>
        <p:nvSpPr>
          <p:cNvPr id="6963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عیبوں کے چھپانے والےاے مصیبتیں دور کرنے والے </a:t>
            </a:r>
            <a:endParaRPr lang="en-US" sz="4000" b="1">
              <a:solidFill>
                <a:srgbClr val="000066"/>
              </a:solidFill>
              <a:latin typeface="Alvi Nastaleeq" pitchFamily="2" charset="-78"/>
              <a:cs typeface="Alvi Nastaleeq" pitchFamily="2" charset="-78"/>
            </a:endParaRPr>
          </a:p>
        </p:txBody>
      </p:sp>
      <p:sp>
        <p:nvSpPr>
          <p:cNvPr id="696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ऐबों के छुपाने वाले ऐ ग़मों के दफ़ा करने वाले </a:t>
            </a:r>
            <a:endParaRPr lang="en-US" sz="2400" b="1">
              <a:solidFill>
                <a:srgbClr val="000066"/>
              </a:solidFill>
            </a:endParaRPr>
          </a:p>
        </p:txBody>
      </p:sp>
      <p:sp>
        <p:nvSpPr>
          <p:cNvPr id="69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696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69641"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(12) For Protection from Calamities and for Good Fortune :</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مُقَلِّبَ الْقُلُوبِ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طَبِيبَ الْقُلُوبِ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Transformer of the hearts</a:t>
            </a:r>
          </a:p>
          <a:p>
            <a:pPr marL="342900" indent="-342900" eaLnBrk="1" hangingPunct="1">
              <a:defRPr/>
            </a:pPr>
            <a:r>
              <a:rPr lang="en-US" b="1" kern="1200" dirty="0">
                <a:ea typeface="MS Mincho" pitchFamily="49" charset="-128"/>
              </a:rPr>
              <a:t>O Physician of the hearts,</a:t>
            </a:r>
          </a:p>
        </p:txBody>
      </p:sp>
      <p:sp>
        <p:nvSpPr>
          <p:cNvPr id="7066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muqal-libal-qulub ya tabibal-qulub</a:t>
            </a:r>
          </a:p>
        </p:txBody>
      </p:sp>
      <p:sp>
        <p:nvSpPr>
          <p:cNvPr id="7066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دلوں کو پلٹنے والےاے دلوں کے معالج</a:t>
            </a:r>
            <a:endParaRPr lang="en-US" sz="4000" b="1">
              <a:solidFill>
                <a:srgbClr val="000066"/>
              </a:solidFill>
              <a:latin typeface="Alvi Nastaleeq" pitchFamily="2" charset="-78"/>
              <a:cs typeface="Alvi Nastaleeq" pitchFamily="2" charset="-78"/>
            </a:endParaRPr>
          </a:p>
        </p:txBody>
      </p:sp>
      <p:sp>
        <p:nvSpPr>
          <p:cNvPr id="706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दिलों को फेरने वआले ऐ दिलों की दवा वाले </a:t>
            </a:r>
            <a:endParaRPr lang="en-US" sz="2400" b="1">
              <a:solidFill>
                <a:srgbClr val="000066"/>
              </a:solidFill>
            </a:endParaRPr>
          </a:p>
        </p:txBody>
      </p:sp>
      <p:sp>
        <p:nvSpPr>
          <p:cNvPr id="70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06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0665"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(12) For Protection from Calamities and for Good Fortune :</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مُنَوِّرَ الْقُلُوبِ</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أَنِيسَ الْقُلُوبِ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Illuminator of the hearts,</a:t>
            </a:r>
          </a:p>
          <a:p>
            <a:pPr marL="342900" indent="-342900" eaLnBrk="1" hangingPunct="1">
              <a:defRPr/>
            </a:pPr>
            <a:r>
              <a:rPr lang="en-US" b="1" kern="1200" dirty="0">
                <a:ea typeface="MS Mincho" pitchFamily="49" charset="-128"/>
              </a:rPr>
              <a:t>O Intimate of the hearts,</a:t>
            </a:r>
          </a:p>
        </p:txBody>
      </p:sp>
      <p:sp>
        <p:nvSpPr>
          <p:cNvPr id="7168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munaw-wiral-qulubi, ya anisal-qulub</a:t>
            </a:r>
          </a:p>
        </p:txBody>
      </p:sp>
      <p:sp>
        <p:nvSpPr>
          <p:cNvPr id="716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دلوں کے روشن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دلوں کے ہمدم</a:t>
            </a:r>
            <a:endParaRPr lang="en-US" sz="4000" b="1">
              <a:solidFill>
                <a:srgbClr val="000066"/>
              </a:solidFill>
              <a:latin typeface="Alvi Nastaleeq" pitchFamily="2" charset="-78"/>
              <a:cs typeface="Alvi Nastaleeq" pitchFamily="2" charset="-78"/>
            </a:endParaRPr>
          </a:p>
        </p:txBody>
      </p:sp>
      <p:sp>
        <p:nvSpPr>
          <p:cNvPr id="716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दिलों को मसाहिब</a:t>
            </a:r>
            <a:endParaRPr lang="en-US" sz="2400" b="1">
              <a:solidFill>
                <a:srgbClr val="000066"/>
              </a:solidFill>
            </a:endParaRPr>
          </a:p>
        </p:txBody>
      </p:sp>
      <p:sp>
        <p:nvSpPr>
          <p:cNvPr id="71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16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1689"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(12) For Protection from Calamities and for Good Fortune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رَحْمَنُ يَا رَحِيمُ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كَرِيمُ يَا مُقِيمُ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Most Merciful, O Most Compassionate, </a:t>
            </a:r>
          </a:p>
          <a:p>
            <a:pPr marL="342900" indent="-342900" eaLnBrk="1" hangingPunct="1">
              <a:defRPr/>
            </a:pPr>
            <a:r>
              <a:rPr lang="en-US" b="1" kern="1200" dirty="0">
                <a:ea typeface="MS Mincho" pitchFamily="49" charset="-128"/>
              </a:rPr>
              <a:t>O Most Generous, O Self-Subsisting,</a:t>
            </a:r>
          </a:p>
        </p:txBody>
      </p:sp>
      <p:sp>
        <p:nvSpPr>
          <p:cNvPr id="81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rah-mnu ya rahim ya karimu ya muqim</a:t>
            </a:r>
          </a:p>
        </p:txBody>
      </p:sp>
      <p:sp>
        <p:nvSpPr>
          <p:cNvPr id="81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الله اے بخشنے والے اے مہربان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کرم کرنے والے اے ٹھہرنے والے </a:t>
            </a:r>
            <a:endParaRPr lang="en-US" sz="4000" b="1">
              <a:solidFill>
                <a:srgbClr val="000066"/>
              </a:solidFill>
              <a:latin typeface="Alvi Nastaleeq" pitchFamily="2" charset="-78"/>
              <a:cs typeface="Alvi Nastaleeq" pitchFamily="2" charset="-78"/>
            </a:endParaRPr>
          </a:p>
        </p:txBody>
      </p:sp>
      <p:sp>
        <p:nvSpPr>
          <p:cNvPr id="81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रहमान। ऐ रहीम! ऐ करम करने वाले। ऐ क़ायम! </a:t>
            </a:r>
            <a:endParaRPr lang="en-US" sz="2400" b="1">
              <a:solidFill>
                <a:srgbClr val="000066"/>
              </a:solidFill>
            </a:endParaRPr>
          </a:p>
        </p:txBody>
      </p:sp>
      <p:sp>
        <p:nvSpPr>
          <p:cNvPr id="8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2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201"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 For Success in Difficult Works:</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مُفَرِّجَ الْهُمُومِ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مُنَفِّسَ الْغُمُومِ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Dispeller of anxiety,</a:t>
            </a:r>
          </a:p>
          <a:p>
            <a:pPr marL="342900" indent="-342900" eaLnBrk="1" hangingPunct="1">
              <a:defRPr/>
            </a:pPr>
            <a:r>
              <a:rPr lang="en-US" b="1" kern="1200" dirty="0">
                <a:ea typeface="MS Mincho" pitchFamily="49" charset="-128"/>
              </a:rPr>
              <a:t>O Liberator from grief.</a:t>
            </a:r>
          </a:p>
        </p:txBody>
      </p:sp>
      <p:sp>
        <p:nvSpPr>
          <p:cNvPr id="72708"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mufar-rijal-humum ya munaf-fisal-ghumum</a:t>
            </a:r>
          </a:p>
        </p:txBody>
      </p:sp>
      <p:sp>
        <p:nvSpPr>
          <p:cNvPr id="727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غموں کی گرہ کھولنے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غموں کو دور کرنے والے</a:t>
            </a:r>
            <a:endParaRPr lang="en-US" sz="4000" b="1">
              <a:solidFill>
                <a:srgbClr val="000066"/>
              </a:solidFill>
              <a:latin typeface="Alvi Nastaleeq" pitchFamily="2" charset="-78"/>
              <a:cs typeface="Alvi Nastaleeq" pitchFamily="2" charset="-78"/>
            </a:endParaRPr>
          </a:p>
        </p:txBody>
      </p:sp>
      <p:sp>
        <p:nvSpPr>
          <p:cNvPr id="727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 ऐ ग़मों के खोलने वाले</a:t>
            </a:r>
            <a:r>
              <a:rPr lang="en-US" sz="2400" b="1">
                <a:solidFill>
                  <a:srgbClr val="000066"/>
                </a:solidFill>
              </a:rPr>
              <a:t> </a:t>
            </a:r>
            <a:r>
              <a:rPr lang="hi-IN" sz="2400" b="1">
                <a:solidFill>
                  <a:srgbClr val="000066"/>
                </a:solidFill>
              </a:rPr>
              <a:t>ऐ ग़मों के बरतरफ़ करने वाले।</a:t>
            </a:r>
            <a:endParaRPr lang="en-US" sz="2400" b="1">
              <a:solidFill>
                <a:srgbClr val="000066"/>
              </a:solidFill>
            </a:endParaRPr>
          </a:p>
        </p:txBody>
      </p:sp>
      <p:sp>
        <p:nvSpPr>
          <p:cNvPr id="72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27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2713" name="Rectangle 11"/>
          <p:cNvSpPr>
            <a:spLocks noChangeArrowheads="1"/>
          </p:cNvSpPr>
          <p:nvPr/>
        </p:nvSpPr>
        <p:spPr bwMode="auto">
          <a:xfrm>
            <a:off x="2514600" y="28575"/>
            <a:ext cx="5141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FFFF00"/>
                </a:solidFill>
              </a:rPr>
              <a:t>(12) For Protection from Calamities and for Good Fortune :</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737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7373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737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73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37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جَلِيلُ يَا جَمِيلُ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Allah, verily I beseech You in Your name:</a:t>
            </a:r>
          </a:p>
          <a:p>
            <a:pPr marL="342900" indent="-342900" eaLnBrk="1" hangingPunct="1">
              <a:defRPr/>
            </a:pPr>
            <a:r>
              <a:rPr lang="en-US" b="1" kern="1200" dirty="0">
                <a:ea typeface="MS Mincho" pitchFamily="49" charset="-128"/>
              </a:rPr>
              <a:t>O Glorious, O Virtuous,</a:t>
            </a:r>
          </a:p>
        </p:txBody>
      </p:sp>
      <p:sp>
        <p:nvSpPr>
          <p:cNvPr id="747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jalilu ya jamil</a:t>
            </a:r>
          </a:p>
        </p:txBody>
      </p:sp>
      <p:sp>
        <p:nvSpPr>
          <p:cNvPr id="7475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جلال والے ۔ اے جمال والے</a:t>
            </a:r>
            <a:endParaRPr lang="en-US" sz="4000" b="1">
              <a:solidFill>
                <a:srgbClr val="000066"/>
              </a:solidFill>
              <a:latin typeface="Alvi Nastaleeq" pitchFamily="2" charset="-78"/>
              <a:cs typeface="Alvi Nastaleeq" pitchFamily="2" charset="-78"/>
            </a:endParaRPr>
          </a:p>
        </p:txBody>
      </p:sp>
      <p:sp>
        <p:nvSpPr>
          <p:cNvPr id="747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ख़ुदा व तहक़ीक़ में सवाल करता हूं साथ तेरे नाम के ऐ बुज़ुर्गवार ऐ नेकोकार </a:t>
            </a:r>
            <a:endParaRPr lang="en-US" sz="2400" b="1">
              <a:solidFill>
                <a:srgbClr val="000066"/>
              </a:solidFill>
            </a:endParaRPr>
          </a:p>
        </p:txBody>
      </p:sp>
      <p:sp>
        <p:nvSpPr>
          <p:cNvPr id="74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47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4761" name="Rectangle 11"/>
          <p:cNvSpPr>
            <a:spLocks noChangeArrowheads="1"/>
          </p:cNvSpPr>
          <p:nvPr/>
        </p:nvSpPr>
        <p:spPr bwMode="auto">
          <a:xfrm>
            <a:off x="2997200" y="0"/>
            <a:ext cx="33274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(13) For Removal of Eye Pain :</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وَكِيلُ يَا كَفِيلُ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دَلِيلُ يَا قَبِيلُ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Protector, O Patron,</a:t>
            </a:r>
          </a:p>
          <a:p>
            <a:pPr marL="342900" indent="-342900" eaLnBrk="1" hangingPunct="1">
              <a:defRPr/>
            </a:pPr>
            <a:r>
              <a:rPr lang="en-US" b="1" kern="1200" dirty="0">
                <a:ea typeface="MS Mincho" pitchFamily="49" charset="-128"/>
              </a:rPr>
              <a:t>O Guide, O Guarantor,</a:t>
            </a:r>
          </a:p>
        </p:txBody>
      </p:sp>
      <p:sp>
        <p:nvSpPr>
          <p:cNvPr id="7578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wakilu ya kafil ya dalilu ya qabil</a:t>
            </a:r>
          </a:p>
        </p:txBody>
      </p:sp>
      <p:sp>
        <p:nvSpPr>
          <p:cNvPr id="757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کارساز، اے سرپرست</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رہنما، اے قبول کرنے والے</a:t>
            </a:r>
            <a:endParaRPr lang="en-US" sz="4000" b="1">
              <a:solidFill>
                <a:srgbClr val="000066"/>
              </a:solidFill>
              <a:latin typeface="Alvi Nastaleeq" pitchFamily="2" charset="-78"/>
              <a:cs typeface="Alvi Nastaleeq" pitchFamily="2" charset="-78"/>
            </a:endParaRPr>
          </a:p>
        </p:txBody>
      </p:sp>
      <p:sp>
        <p:nvSpPr>
          <p:cNvPr id="757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हिफ़ाज़त करने वाले। ऐ बख़्शिश करने वाले ऐ रहनुमा ऐ रोज़ी के ज़ामिन। </a:t>
            </a:r>
            <a:endParaRPr lang="en-US" sz="2400" b="1">
              <a:solidFill>
                <a:srgbClr val="000066"/>
              </a:solidFill>
            </a:endParaRPr>
          </a:p>
        </p:txBody>
      </p:sp>
      <p:sp>
        <p:nvSpPr>
          <p:cNvPr id="75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57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5785" name="Rectangle 11"/>
          <p:cNvSpPr>
            <a:spLocks noChangeArrowheads="1"/>
          </p:cNvSpPr>
          <p:nvPr/>
        </p:nvSpPr>
        <p:spPr bwMode="auto">
          <a:xfrm>
            <a:off x="2997200" y="0"/>
            <a:ext cx="33274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(13) For Removal of Eye Pain :</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مُدِيلُ يَا مُنِيلُ</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مُقِيلُ يَا مُحِيلُ</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Bestower</a:t>
            </a:r>
            <a:r>
              <a:rPr lang="en-US" b="1" kern="1200" dirty="0">
                <a:ea typeface="MS Mincho" pitchFamily="49" charset="-128"/>
              </a:rPr>
              <a:t> of Wealth, O </a:t>
            </a:r>
            <a:r>
              <a:rPr lang="en-US" b="1" kern="1200" dirty="0" err="1">
                <a:ea typeface="MS Mincho" pitchFamily="49" charset="-128"/>
              </a:rPr>
              <a:t>Bestower</a:t>
            </a:r>
            <a:r>
              <a:rPr lang="en-US" b="1" kern="1200" dirty="0">
                <a:ea typeface="MS Mincho" pitchFamily="49" charset="-128"/>
              </a:rPr>
              <a:t> of </a:t>
            </a:r>
            <a:r>
              <a:rPr lang="en-US" b="1" kern="1200" dirty="0" smtClean="0">
                <a:ea typeface="MS Mincho" pitchFamily="49" charset="-128"/>
              </a:rPr>
              <a:t>blessings, O </a:t>
            </a:r>
            <a:r>
              <a:rPr lang="en-US" b="1" kern="1200" dirty="0" err="1">
                <a:ea typeface="MS Mincho" pitchFamily="49" charset="-128"/>
              </a:rPr>
              <a:t>Bestower</a:t>
            </a:r>
            <a:r>
              <a:rPr lang="en-US" b="1" kern="1200" dirty="0">
                <a:ea typeface="MS Mincho" pitchFamily="49" charset="-128"/>
              </a:rPr>
              <a:t> of strength, O Acceptor of repentance.</a:t>
            </a:r>
          </a:p>
        </p:txBody>
      </p:sp>
      <p:sp>
        <p:nvSpPr>
          <p:cNvPr id="7680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mudilu ya munil ya muqilu ya muhil</a:t>
            </a:r>
          </a:p>
        </p:txBody>
      </p:sp>
      <p:sp>
        <p:nvSpPr>
          <p:cNvPr id="76805"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رواں کرنے والے ،اے بخشنے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معاف کرنے والے ،اے جگہ دینے والے</a:t>
            </a:r>
            <a:endParaRPr lang="en-US" sz="4000" b="1">
              <a:solidFill>
                <a:srgbClr val="000066"/>
              </a:solidFill>
              <a:latin typeface="Alvi Nastaleeq" pitchFamily="2" charset="-78"/>
              <a:cs typeface="Alvi Nastaleeq" pitchFamily="2" charset="-78"/>
            </a:endParaRPr>
          </a:p>
        </p:txBody>
      </p:sp>
      <p:sp>
        <p:nvSpPr>
          <p:cNvPr id="768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नेमत देने ऐ रहनुमा ऐ रोज़ी के ज़ामिन। ऐ नेमत देने वाले ऐ दौलत देने वाले ऐ माफ करने वाले ऐ क़ूवत देने वाले।</a:t>
            </a:r>
            <a:endParaRPr lang="en-US" sz="2400" b="1">
              <a:solidFill>
                <a:srgbClr val="000066"/>
              </a:solidFill>
            </a:endParaRPr>
          </a:p>
        </p:txBody>
      </p:sp>
      <p:sp>
        <p:nvSpPr>
          <p:cNvPr id="76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68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6809" name="Rectangle 11"/>
          <p:cNvSpPr>
            <a:spLocks noChangeArrowheads="1"/>
          </p:cNvSpPr>
          <p:nvPr/>
        </p:nvSpPr>
        <p:spPr bwMode="auto">
          <a:xfrm>
            <a:off x="2997200" y="0"/>
            <a:ext cx="33274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(13) For Removal of Eye Pain :</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7782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77829"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7783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77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783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دَلِيلَ الْمُتَحَيِّرِينَ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غِيَاثَ الْمُسْتَغِيثِينَ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Guide of the waylaid,</a:t>
            </a:r>
          </a:p>
          <a:p>
            <a:pPr marL="342900" indent="-342900" eaLnBrk="1" hangingPunct="1">
              <a:defRPr/>
            </a:pPr>
            <a:r>
              <a:rPr lang="en-US" b="1" kern="1200" dirty="0">
                <a:ea typeface="MS Mincho" pitchFamily="49" charset="-128"/>
              </a:rPr>
              <a:t>O Rescuer of those who appeal,</a:t>
            </a:r>
          </a:p>
        </p:txBody>
      </p:sp>
      <p:sp>
        <p:nvSpPr>
          <p:cNvPr id="7885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dalilal-mutahay-yirin ya ghiyathal-mus-taghithin</a:t>
            </a:r>
          </a:p>
        </p:txBody>
      </p:sp>
      <p:sp>
        <p:nvSpPr>
          <p:cNvPr id="7885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سرگردانوں کے رہنما</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پکارنے والوں کی مدد کرنے والے</a:t>
            </a:r>
            <a:endParaRPr lang="en-US" sz="4000" b="1">
              <a:solidFill>
                <a:srgbClr val="000066"/>
              </a:solidFill>
              <a:latin typeface="Alvi Nastaleeq" pitchFamily="2" charset="-78"/>
              <a:cs typeface="Alvi Nastaleeq" pitchFamily="2" charset="-78"/>
            </a:endParaRPr>
          </a:p>
        </p:txBody>
      </p:sp>
      <p:sp>
        <p:nvSpPr>
          <p:cNvPr id="7885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भटके हुओं के रहनुमा के फरयाद करने वालों के फरयाद रस </a:t>
            </a:r>
            <a:endParaRPr lang="en-US" sz="2400" b="1">
              <a:solidFill>
                <a:srgbClr val="000066"/>
              </a:solidFill>
            </a:endParaRPr>
          </a:p>
        </p:txBody>
      </p:sp>
      <p:sp>
        <p:nvSpPr>
          <p:cNvPr id="78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885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8857" name="Rectangle 11"/>
          <p:cNvSpPr>
            <a:spLocks noChangeArrowheads="1"/>
          </p:cNvSpPr>
          <p:nvPr/>
        </p:nvSpPr>
        <p:spPr bwMode="auto">
          <a:xfrm>
            <a:off x="3067050" y="0"/>
            <a:ext cx="31051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(14) For Increase of Wealth :</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صَرِيخَ الْمُسْتَصْرِخِينَ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جَارَ الْمُسْتَجِيرِينَ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Helper of those who call,</a:t>
            </a:r>
          </a:p>
          <a:p>
            <a:pPr marL="342900" indent="-342900" eaLnBrk="1" hangingPunct="1">
              <a:defRPr/>
            </a:pPr>
            <a:r>
              <a:rPr lang="en-US" b="1" kern="1200" dirty="0">
                <a:ea typeface="MS Mincho" pitchFamily="49" charset="-128"/>
              </a:rPr>
              <a:t>O Aider of those who call,</a:t>
            </a:r>
          </a:p>
        </p:txBody>
      </p:sp>
      <p:sp>
        <p:nvSpPr>
          <p:cNvPr id="7987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sarikhal-mus-tas-rikhin ya jaral-mus-tajirin</a:t>
            </a:r>
          </a:p>
        </p:txBody>
      </p:sp>
      <p:sp>
        <p:nvSpPr>
          <p:cNvPr id="7987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فریادیوں کی فریاد کو پہنچنے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پناہ طلب کرنے والوں کی پناہ </a:t>
            </a:r>
            <a:endParaRPr lang="en-US" sz="4000" b="1">
              <a:solidFill>
                <a:srgbClr val="000066"/>
              </a:solidFill>
              <a:latin typeface="Alvi Nastaleeq" pitchFamily="2" charset="-78"/>
              <a:cs typeface="Alvi Nastaleeq" pitchFamily="2" charset="-78"/>
            </a:endParaRPr>
          </a:p>
        </p:txBody>
      </p:sp>
      <p:sp>
        <p:nvSpPr>
          <p:cNvPr id="7987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फरयाद करने वालों की फरयाद सुन्ने वाले ऐ तालिबान मदद की मदद करने वाले </a:t>
            </a:r>
            <a:endParaRPr lang="en-US" sz="2400" b="1">
              <a:solidFill>
                <a:srgbClr val="000066"/>
              </a:solidFill>
            </a:endParaRPr>
          </a:p>
        </p:txBody>
      </p:sp>
      <p:sp>
        <p:nvSpPr>
          <p:cNvPr id="79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7988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79881" name="Rectangle 11"/>
          <p:cNvSpPr>
            <a:spLocks noChangeArrowheads="1"/>
          </p:cNvSpPr>
          <p:nvPr/>
        </p:nvSpPr>
        <p:spPr bwMode="auto">
          <a:xfrm>
            <a:off x="3067050" y="0"/>
            <a:ext cx="31051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(14) For Increase of Wealth :</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أَمَانَ الْخَائِفِينَ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عَوْنَ الْمُؤْمِنِينَ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Shelter of the fearful,</a:t>
            </a:r>
          </a:p>
          <a:p>
            <a:pPr marL="342900" indent="-342900" eaLnBrk="1" hangingPunct="1">
              <a:defRPr/>
            </a:pPr>
            <a:r>
              <a:rPr lang="en-US" b="1" kern="1200" dirty="0">
                <a:ea typeface="MS Mincho" pitchFamily="49" charset="-128"/>
              </a:rPr>
              <a:t>O </a:t>
            </a:r>
            <a:r>
              <a:rPr lang="en-US" b="1" kern="1200" dirty="0" err="1">
                <a:ea typeface="MS Mincho" pitchFamily="49" charset="-128"/>
              </a:rPr>
              <a:t>Succourer</a:t>
            </a:r>
            <a:r>
              <a:rPr lang="en-US" b="1" kern="1200" dirty="0">
                <a:ea typeface="MS Mincho" pitchFamily="49" charset="-128"/>
              </a:rPr>
              <a:t> of the faithful,</a:t>
            </a:r>
          </a:p>
        </p:txBody>
      </p:sp>
      <p:sp>
        <p:nvSpPr>
          <p:cNvPr id="8090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amanal-kha-ifin ya `aw-nal-mu-minin</a:t>
            </a:r>
          </a:p>
        </p:txBody>
      </p:sp>
      <p:sp>
        <p:nvSpPr>
          <p:cNvPr id="8090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ڈرنے والوں کی ڈھارس</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مومنوں کے مددگار</a:t>
            </a:r>
            <a:endParaRPr lang="en-US" sz="4000" b="1">
              <a:solidFill>
                <a:srgbClr val="000066"/>
              </a:solidFill>
              <a:latin typeface="Alvi Nastaleeq" pitchFamily="2" charset="-78"/>
              <a:cs typeface="Alvi Nastaleeq" pitchFamily="2" charset="-78"/>
            </a:endParaRPr>
          </a:p>
        </p:txBody>
      </p:sp>
      <p:sp>
        <p:nvSpPr>
          <p:cNvPr id="8090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है ख़ौफ़ज़दों को अमान देने वाले ऐ मोमिनों के मददगार</a:t>
            </a:r>
            <a:endParaRPr lang="en-US" sz="2400" b="1">
              <a:solidFill>
                <a:srgbClr val="000066"/>
              </a:solidFill>
            </a:endParaRPr>
          </a:p>
        </p:txBody>
      </p:sp>
      <p:sp>
        <p:nvSpPr>
          <p:cNvPr id="80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090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0905" name="Rectangle 11"/>
          <p:cNvSpPr>
            <a:spLocks noChangeArrowheads="1"/>
          </p:cNvSpPr>
          <p:nvPr/>
        </p:nvSpPr>
        <p:spPr bwMode="auto">
          <a:xfrm>
            <a:off x="3067050" y="0"/>
            <a:ext cx="31051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(14) For Increase of Wealth :</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رَاحِمَ الْمَسَاكِينَ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مَلْجَأَ الْعَاصِينَ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Merciful to the indigent,</a:t>
            </a:r>
          </a:p>
          <a:p>
            <a:pPr marL="342900" indent="-342900" eaLnBrk="1" hangingPunct="1">
              <a:defRPr/>
            </a:pPr>
            <a:r>
              <a:rPr lang="en-US" b="1" kern="1200" dirty="0">
                <a:ea typeface="MS Mincho" pitchFamily="49" charset="-128"/>
              </a:rPr>
              <a:t>O Refuge for the disobedient,</a:t>
            </a:r>
          </a:p>
        </p:txBody>
      </p:sp>
      <p:sp>
        <p:nvSpPr>
          <p:cNvPr id="81924"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rahimal-masakin ya mal-jal-a'asin</a:t>
            </a:r>
          </a:p>
        </p:txBody>
      </p:sp>
      <p:sp>
        <p:nvSpPr>
          <p:cNvPr id="8192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بے چاروں پر رحم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گنہگاروں کی پناہ</a:t>
            </a:r>
            <a:endParaRPr lang="en-US" sz="4000" b="1">
              <a:solidFill>
                <a:srgbClr val="000066"/>
              </a:solidFill>
              <a:latin typeface="Alvi Nastaleeq" pitchFamily="2" charset="-78"/>
              <a:cs typeface="Alvi Nastaleeq" pitchFamily="2" charset="-78"/>
            </a:endParaRPr>
          </a:p>
        </p:txBody>
      </p:sp>
      <p:sp>
        <p:nvSpPr>
          <p:cNvPr id="8192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मिस्कीनों पर रहम करने वाले ऐ ना फ़रमानों की जाये पनाह </a:t>
            </a:r>
            <a:endParaRPr lang="en-US" sz="2400" b="1">
              <a:solidFill>
                <a:srgbClr val="000066"/>
              </a:solidFill>
            </a:endParaRPr>
          </a:p>
        </p:txBody>
      </p:sp>
      <p:sp>
        <p:nvSpPr>
          <p:cNvPr id="81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192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1929" name="Rectangle 11"/>
          <p:cNvSpPr>
            <a:spLocks noChangeArrowheads="1"/>
          </p:cNvSpPr>
          <p:nvPr/>
        </p:nvSpPr>
        <p:spPr bwMode="auto">
          <a:xfrm>
            <a:off x="3067050" y="0"/>
            <a:ext cx="31051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(14) For Increase of Wealth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عَظِيمُ يَا قَدِيمُ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عَلِيمُ يَا حَلِيمُ يَا حَكِيمُ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Greatest, O Eternal, O All-Knowing, </a:t>
            </a:r>
          </a:p>
          <a:p>
            <a:pPr marL="342900" indent="-342900" eaLnBrk="1" hangingPunct="1">
              <a:defRPr/>
            </a:pPr>
            <a:r>
              <a:rPr lang="en-US" b="1" kern="1200" dirty="0">
                <a:ea typeface="MS Mincho" pitchFamily="49" charset="-128"/>
              </a:rPr>
              <a:t>O Forbearing, O Wise.</a:t>
            </a:r>
          </a:p>
        </p:txBody>
      </p:sp>
      <p:sp>
        <p:nvSpPr>
          <p:cNvPr id="9220"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`azimu ya qadim </a:t>
            </a:r>
            <a:r>
              <a:rPr lang="es-ES" sz="2800" b="1" i="1">
                <a:solidFill>
                  <a:srgbClr val="000066"/>
                </a:solidFill>
                <a:ea typeface="MS Mincho" pitchFamily="49" charset="-128"/>
              </a:rPr>
              <a:t>ya `alimu ya halimu ya hakim</a:t>
            </a:r>
            <a:endParaRPr lang="fi-FI" sz="2800" b="1" i="1">
              <a:solidFill>
                <a:srgbClr val="000066"/>
              </a:solidFill>
              <a:ea typeface="MS Mincho" pitchFamily="49" charset="-128"/>
            </a:endParaRPr>
          </a:p>
        </p:txBody>
      </p:sp>
      <p:sp>
        <p:nvSpPr>
          <p:cNvPr id="92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بڑائی والے اے سب سے پہلے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علم والے اے بردبار اے حکمت والے</a:t>
            </a:r>
            <a:endParaRPr lang="en-US" sz="4000" b="1">
              <a:solidFill>
                <a:srgbClr val="000066"/>
              </a:solidFill>
              <a:latin typeface="Alvi Nastaleeq" pitchFamily="2" charset="-78"/>
              <a:cs typeface="Alvi Nastaleeq" pitchFamily="2" charset="-78"/>
            </a:endParaRPr>
          </a:p>
        </p:txBody>
      </p:sp>
      <p:sp>
        <p:nvSpPr>
          <p:cNvPr id="92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बुज़ुर्गी वाले। ऐ हम्शा रहने वाले। ऐ दाना। ऐ बुर्दबार। ऐ हिकमत वाले। </a:t>
            </a:r>
            <a:endParaRPr lang="en-US" sz="2400" b="1">
              <a:solidFill>
                <a:srgbClr val="000066"/>
              </a:solidFill>
            </a:endParaRPr>
          </a:p>
        </p:txBody>
      </p:sp>
      <p:sp>
        <p:nvSpPr>
          <p:cNvPr id="9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2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22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 For Success in Difficult Works:</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غَافِرَ الْمُذْنِبِينَ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مُجِيبَ دَعْوَةِ الْمُضْطَرِّينَ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Forgiver of the sinner,</a:t>
            </a:r>
          </a:p>
          <a:p>
            <a:pPr marL="342900" indent="-342900" eaLnBrk="1" hangingPunct="1">
              <a:defRPr/>
            </a:pPr>
            <a:r>
              <a:rPr lang="en-US" b="1" kern="1200" dirty="0">
                <a:ea typeface="MS Mincho" pitchFamily="49" charset="-128"/>
              </a:rPr>
              <a:t>O Responder to the supplicant</a:t>
            </a:r>
          </a:p>
        </p:txBody>
      </p:sp>
      <p:sp>
        <p:nvSpPr>
          <p:cNvPr id="8294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ghafiral-mudhnibin ya mujiba da`a-watil-madtar-rin</a:t>
            </a:r>
          </a:p>
        </p:txBody>
      </p:sp>
      <p:sp>
        <p:nvSpPr>
          <p:cNvPr id="8294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خطاکاروں کے بخشنے والے۔ اے  بے قراروں کی دعا قبول کرنے والے</a:t>
            </a:r>
            <a:endParaRPr lang="en-US" sz="4000" b="1">
              <a:solidFill>
                <a:srgbClr val="000066"/>
              </a:solidFill>
              <a:latin typeface="Alvi Nastaleeq" pitchFamily="2" charset="-78"/>
              <a:cs typeface="Alvi Nastaleeq" pitchFamily="2" charset="-78"/>
            </a:endParaRPr>
          </a:p>
        </p:txBody>
      </p:sp>
      <p:sp>
        <p:nvSpPr>
          <p:cNvPr id="8295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गुनहगारो के बख़शने वाले ऐ दुआओं को क़ुबूल करने वाले परेशान लोगों की।</a:t>
            </a:r>
            <a:endParaRPr lang="en-US" sz="2400" b="1">
              <a:solidFill>
                <a:srgbClr val="000066"/>
              </a:solidFill>
            </a:endParaRPr>
          </a:p>
        </p:txBody>
      </p:sp>
      <p:sp>
        <p:nvSpPr>
          <p:cNvPr id="82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295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2953" name="Rectangle 11"/>
          <p:cNvSpPr>
            <a:spLocks noChangeArrowheads="1"/>
          </p:cNvSpPr>
          <p:nvPr/>
        </p:nvSpPr>
        <p:spPr bwMode="auto">
          <a:xfrm>
            <a:off x="3067050" y="0"/>
            <a:ext cx="31051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(14) For Increase of Wealth :</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8397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83973"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8397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83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397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الْجُودِ وَالإِحْسَانِ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الْفَضْلِ </a:t>
            </a:r>
            <a:r>
              <a:rPr lang="ar-SA" sz="8800" kern="1200" dirty="0" err="1">
                <a:latin typeface="Attari_Quran" pitchFamily="2" charset="-78"/>
                <a:ea typeface="+mn-ea"/>
                <a:cs typeface="Attari_Quran" pitchFamily="2" charset="-78"/>
              </a:rPr>
              <a:t>وَالإمْتِنَانِ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liberality and beneficence,</a:t>
            </a:r>
          </a:p>
          <a:p>
            <a:pPr marL="342900" indent="-342900" eaLnBrk="1" hangingPunct="1">
              <a:defRPr/>
            </a:pPr>
            <a:r>
              <a:rPr lang="en-US" b="1" kern="1200" dirty="0">
                <a:ea typeface="MS Mincho" pitchFamily="49" charset="-128"/>
              </a:rPr>
              <a:t>O Most gracious and obliging,</a:t>
            </a:r>
          </a:p>
        </p:txBody>
      </p:sp>
      <p:sp>
        <p:nvSpPr>
          <p:cNvPr id="84996" name="Subtitle 4"/>
          <p:cNvSpPr txBox="1">
            <a:spLocks/>
          </p:cNvSpPr>
          <p:nvPr/>
        </p:nvSpPr>
        <p:spPr bwMode="auto">
          <a:xfrm>
            <a:off x="304800" y="60531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dhal-judi wal-ih-san ya dhal-fadli wal-im-tinan</a:t>
            </a:r>
          </a:p>
        </p:txBody>
      </p:sp>
      <p:sp>
        <p:nvSpPr>
          <p:cNvPr id="84997"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صاحب جود  و   احسان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صاحب فضل و منت </a:t>
            </a:r>
            <a:endParaRPr lang="en-US" sz="4000" b="1">
              <a:solidFill>
                <a:srgbClr val="000066"/>
              </a:solidFill>
              <a:latin typeface="Alvi Nastaleeq" pitchFamily="2" charset="-78"/>
              <a:cs typeface="Alvi Nastaleeq" pitchFamily="2" charset="-78"/>
            </a:endParaRPr>
          </a:p>
        </p:txBody>
      </p:sp>
      <p:sp>
        <p:nvSpPr>
          <p:cNvPr id="8499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बख़्शिश व एहसान ऐ साहिबे फ़ज़ल व इम्तेनान, </a:t>
            </a:r>
            <a:endParaRPr lang="en-US" sz="2400" b="1">
              <a:solidFill>
                <a:srgbClr val="000066"/>
              </a:solidFill>
            </a:endParaRPr>
          </a:p>
        </p:txBody>
      </p:sp>
      <p:sp>
        <p:nvSpPr>
          <p:cNvPr id="84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500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5001"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(15) For Increase of Blessings:</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الأَمْنِ وَالأَمَانِ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الْقُدْسِ وَالسُّبْحَانِ</a:t>
            </a: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peace and security,</a:t>
            </a:r>
          </a:p>
          <a:p>
            <a:pPr marL="342900" indent="-342900" eaLnBrk="1" hangingPunct="1">
              <a:defRPr/>
            </a:pPr>
            <a:r>
              <a:rPr lang="en-US" b="1" kern="1200" dirty="0">
                <a:ea typeface="MS Mincho" pitchFamily="49" charset="-128"/>
              </a:rPr>
              <a:t>O Most holy and above all defects,</a:t>
            </a:r>
          </a:p>
        </p:txBody>
      </p:sp>
      <p:sp>
        <p:nvSpPr>
          <p:cNvPr id="8602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dhal-am-ni wal-aman ya dhal-qud-si was-sub-han</a:t>
            </a:r>
          </a:p>
        </p:txBody>
      </p:sp>
      <p:sp>
        <p:nvSpPr>
          <p:cNvPr id="8602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صاحب امن و امان</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طہارت و پاکیزگی والے</a:t>
            </a:r>
            <a:endParaRPr lang="en-US" sz="4000" b="1">
              <a:solidFill>
                <a:srgbClr val="000066"/>
              </a:solidFill>
              <a:latin typeface="Alvi Nastaleeq" pitchFamily="2" charset="-78"/>
              <a:cs typeface="Alvi Nastaleeq" pitchFamily="2" charset="-78"/>
            </a:endParaRPr>
          </a:p>
        </p:txBody>
      </p:sp>
      <p:sp>
        <p:nvSpPr>
          <p:cNvPr id="8602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अमन व अमान, ऐ साहिबे तक़द्दुस व पाकी </a:t>
            </a:r>
            <a:endParaRPr lang="en-US" sz="2400" b="1">
              <a:solidFill>
                <a:srgbClr val="000066"/>
              </a:solidFill>
            </a:endParaRPr>
          </a:p>
        </p:txBody>
      </p:sp>
      <p:sp>
        <p:nvSpPr>
          <p:cNvPr id="86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602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6025"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(15) For Increase of Blessings:</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الْحِكْمَةِ وَالْبَيَانِ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الرَّحْمَةِ وَالرِّضْوَانِ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wisdom and manifestation,</a:t>
            </a:r>
          </a:p>
          <a:p>
            <a:pPr marL="342900" indent="-342900" eaLnBrk="1" hangingPunct="1">
              <a:defRPr/>
            </a:pPr>
            <a:r>
              <a:rPr lang="en-US" b="1" kern="1200" dirty="0">
                <a:ea typeface="MS Mincho" pitchFamily="49" charset="-128"/>
              </a:rPr>
              <a:t>O Master of mercy and satisfaction,</a:t>
            </a:r>
          </a:p>
        </p:txBody>
      </p:sp>
      <p:sp>
        <p:nvSpPr>
          <p:cNvPr id="870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dhal-hik-mati wal-bayan ya dhar-rah-mati war-ridwan</a:t>
            </a:r>
          </a:p>
        </p:txBody>
      </p:sp>
      <p:sp>
        <p:nvSpPr>
          <p:cNvPr id="8704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حکمت و بیان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رحمت و رضا والے </a:t>
            </a:r>
            <a:endParaRPr lang="en-US" sz="4000" b="1">
              <a:solidFill>
                <a:srgbClr val="000066"/>
              </a:solidFill>
              <a:latin typeface="Alvi Nastaleeq" pitchFamily="2" charset="-78"/>
              <a:cs typeface="Alvi Nastaleeq" pitchFamily="2" charset="-78"/>
            </a:endParaRPr>
          </a:p>
        </p:txBody>
      </p:sp>
      <p:sp>
        <p:nvSpPr>
          <p:cNvPr id="8704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हिकमत व ज़ाहिर खरने वाले चीज़ों के ऐ साहिबे रहमत और खुशनूद करने वाले </a:t>
            </a:r>
            <a:endParaRPr lang="en-US" sz="2400" b="1">
              <a:solidFill>
                <a:srgbClr val="000066"/>
              </a:solidFill>
            </a:endParaRPr>
          </a:p>
        </p:txBody>
      </p:sp>
      <p:sp>
        <p:nvSpPr>
          <p:cNvPr id="87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70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7049"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(15) For Increase of Blessings:</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الْحُجَّةِ وَالْبُرْهَانِ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الْعَظَمَةِ وَالسُّلْطَانِ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argument and proof,</a:t>
            </a:r>
          </a:p>
          <a:p>
            <a:pPr marL="342900" indent="-342900" eaLnBrk="1" hangingPunct="1">
              <a:defRPr/>
            </a:pPr>
            <a:r>
              <a:rPr lang="en-US" b="1" kern="1200" dirty="0">
                <a:ea typeface="MS Mincho" pitchFamily="49" charset="-128"/>
              </a:rPr>
              <a:t>O Master of grandeur and sovereignty,</a:t>
            </a:r>
          </a:p>
        </p:txBody>
      </p:sp>
      <p:sp>
        <p:nvSpPr>
          <p:cNvPr id="8806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dhal-huj-jati wal-bur-han ya dhal-a'zamati was-sul-tan</a:t>
            </a:r>
          </a:p>
        </p:txBody>
      </p:sp>
      <p:sp>
        <p:nvSpPr>
          <p:cNvPr id="8806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حجت اور روشن دلیل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عظمت و سلطنت والے</a:t>
            </a:r>
            <a:endParaRPr lang="en-US" sz="4000" b="1">
              <a:solidFill>
                <a:srgbClr val="000066"/>
              </a:solidFill>
              <a:latin typeface="Alvi Nastaleeq" pitchFamily="2" charset="-78"/>
              <a:cs typeface="Alvi Nastaleeq" pitchFamily="2" charset="-78"/>
            </a:endParaRPr>
          </a:p>
        </p:txBody>
      </p:sp>
      <p:sp>
        <p:nvSpPr>
          <p:cNvPr id="8807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दलीले रौशन ऐ साहिबे बरतरी और बादशाही </a:t>
            </a:r>
            <a:endParaRPr lang="en-US" sz="2400" b="1">
              <a:solidFill>
                <a:srgbClr val="000066"/>
              </a:solidFill>
            </a:endParaRPr>
          </a:p>
        </p:txBody>
      </p:sp>
      <p:sp>
        <p:nvSpPr>
          <p:cNvPr id="88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807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8073"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(15) For Increase of Blessings:</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ذَا الرَّأْفَةِ وَالْمُسْتَعَانِ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ذَا الْعَفْوِ وَالْغُفْرَانِ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Master of kindness and </a:t>
            </a:r>
            <a:r>
              <a:rPr lang="en-US" b="1" kern="1200" dirty="0" err="1">
                <a:ea typeface="MS Mincho" pitchFamily="49" charset="-128"/>
              </a:rPr>
              <a:t>succour</a:t>
            </a:r>
            <a:r>
              <a:rPr lang="en-US" b="1" kern="1200" dirty="0">
                <a:ea typeface="MS Mincho" pitchFamily="49" charset="-128"/>
              </a:rPr>
              <a:t>,</a:t>
            </a:r>
          </a:p>
          <a:p>
            <a:pPr marL="342900" indent="-342900" eaLnBrk="1" hangingPunct="1">
              <a:defRPr/>
            </a:pPr>
            <a:r>
              <a:rPr lang="en-US" b="1" kern="1200" dirty="0">
                <a:ea typeface="MS Mincho" pitchFamily="49" charset="-128"/>
              </a:rPr>
              <a:t>O Master of pardon and forgiveness.</a:t>
            </a:r>
          </a:p>
        </p:txBody>
      </p:sp>
      <p:sp>
        <p:nvSpPr>
          <p:cNvPr id="8909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dhar-ra-fati wal-mus-ta`aan ya dhal-a'f-wi wal-ghuf-ran</a:t>
            </a:r>
          </a:p>
        </p:txBody>
      </p:sp>
      <p:sp>
        <p:nvSpPr>
          <p:cNvPr id="8909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مہربانی کرنے اور مدد دینے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معافی دینے اور بخشنے والے</a:t>
            </a:r>
            <a:endParaRPr lang="en-US" sz="4000" b="1">
              <a:solidFill>
                <a:srgbClr val="000066"/>
              </a:solidFill>
              <a:latin typeface="Alvi Nastaleeq" pitchFamily="2" charset="-78"/>
              <a:cs typeface="Alvi Nastaleeq" pitchFamily="2" charset="-78"/>
            </a:endParaRPr>
          </a:p>
        </p:txBody>
      </p:sp>
      <p:sp>
        <p:nvSpPr>
          <p:cNvPr id="8909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साहिबे रहम और मदद करने वाले ऐ साहिबे अफ़्व व बख़शिश।</a:t>
            </a:r>
            <a:endParaRPr lang="en-US" sz="2400" b="1">
              <a:solidFill>
                <a:srgbClr val="000066"/>
              </a:solidFill>
            </a:endParaRPr>
          </a:p>
        </p:txBody>
      </p:sp>
      <p:sp>
        <p:nvSpPr>
          <p:cNvPr id="89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8909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89097" name="Rectangle 11"/>
          <p:cNvSpPr>
            <a:spLocks noChangeArrowheads="1"/>
          </p:cNvSpPr>
          <p:nvPr/>
        </p:nvSpPr>
        <p:spPr bwMode="auto">
          <a:xfrm>
            <a:off x="2959100" y="0"/>
            <a:ext cx="3365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(15) For Increase of Blessings:</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9011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9011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9011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90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012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رَبُّ 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إِلَهُ كُلِّ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Lord over all things,</a:t>
            </a:r>
          </a:p>
          <a:p>
            <a:pPr marL="342900" indent="-342900" eaLnBrk="1" hangingPunct="1">
              <a:defRPr/>
            </a:pPr>
            <a:r>
              <a:rPr lang="en-US" b="1" kern="1200" dirty="0">
                <a:ea typeface="MS Mincho" pitchFamily="49" charset="-128"/>
              </a:rPr>
              <a:t>O He, Who is the Allah of all things,</a:t>
            </a:r>
          </a:p>
        </p:txBody>
      </p:sp>
      <p:sp>
        <p:nvSpPr>
          <p:cNvPr id="9114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huwa rab-bu kul-li shay ya man huwa ilhu kul-li shay</a:t>
            </a:r>
            <a:endParaRPr lang="fi-FI" sz="2800" b="1" i="1">
              <a:solidFill>
                <a:srgbClr val="000066"/>
              </a:solidFill>
              <a:ea typeface="MS Mincho" pitchFamily="49" charset="-128"/>
            </a:endParaRPr>
          </a:p>
        </p:txBody>
      </p:sp>
      <p:sp>
        <p:nvSpPr>
          <p:cNvPr id="9114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ہر چیز کا پروردگار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جو ہرشے کامعبود ہے </a:t>
            </a:r>
            <a:endParaRPr lang="en-US" sz="4000" b="1">
              <a:solidFill>
                <a:srgbClr val="000066"/>
              </a:solidFill>
              <a:latin typeface="Alvi Nastaleeq" pitchFamily="2" charset="-78"/>
              <a:cs typeface="Alvi Nastaleeq" pitchFamily="2" charset="-78"/>
            </a:endParaRPr>
          </a:p>
        </p:txBody>
      </p:sp>
      <p:sp>
        <p:nvSpPr>
          <p:cNvPr id="9114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 परवरदिगार हर शै का ऐ वह ख़ुदा जो हर चीज़ का माबूद है </a:t>
            </a:r>
            <a:endParaRPr lang="en-US" sz="2400" b="1">
              <a:solidFill>
                <a:srgbClr val="000066"/>
              </a:solidFill>
            </a:endParaRPr>
          </a:p>
        </p:txBody>
      </p:sp>
      <p:sp>
        <p:nvSpPr>
          <p:cNvPr id="91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114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1145" name="Rectangle 11"/>
          <p:cNvSpPr>
            <a:spLocks noChangeArrowheads="1"/>
          </p:cNvSpPr>
          <p:nvPr/>
        </p:nvSpPr>
        <p:spPr bwMode="auto">
          <a:xfrm>
            <a:off x="2971800" y="0"/>
            <a:ext cx="33115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(16) For Solution of Problems:</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خَاِلقُ 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صَانِعُ كُلِّ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Creator of all things,</a:t>
            </a:r>
          </a:p>
          <a:p>
            <a:pPr marL="342900" indent="-342900" eaLnBrk="1" hangingPunct="1">
              <a:defRPr/>
            </a:pPr>
            <a:r>
              <a:rPr lang="en-US" b="1" kern="1200" dirty="0">
                <a:ea typeface="MS Mincho" pitchFamily="49" charset="-128"/>
              </a:rPr>
              <a:t>O He. Who is the Fashioner of all things,</a:t>
            </a:r>
          </a:p>
        </p:txBody>
      </p:sp>
      <p:sp>
        <p:nvSpPr>
          <p:cNvPr id="9216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2800" b="1" i="1">
                <a:solidFill>
                  <a:srgbClr val="000066"/>
                </a:solidFill>
                <a:ea typeface="MS Mincho" pitchFamily="49" charset="-128"/>
              </a:rPr>
              <a:t>ya man huwa khaliqu kul-li shay ya man huwa saniu' kul-li shay</a:t>
            </a:r>
            <a:endParaRPr lang="fi-FI" sz="2800" b="1" i="1">
              <a:solidFill>
                <a:srgbClr val="000066"/>
              </a:solidFill>
              <a:ea typeface="MS Mincho" pitchFamily="49" charset="-128"/>
            </a:endParaRPr>
          </a:p>
        </p:txBody>
      </p:sp>
      <p:sp>
        <p:nvSpPr>
          <p:cNvPr id="9216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ہر چیز کا خالق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ہرچیز کابنانے والا ہے</a:t>
            </a:r>
            <a:endParaRPr lang="en-US" sz="4000" b="1">
              <a:solidFill>
                <a:srgbClr val="000066"/>
              </a:solidFill>
              <a:latin typeface="Alvi Nastaleeq" pitchFamily="2" charset="-78"/>
              <a:cs typeface="Alvi Nastaleeq" pitchFamily="2" charset="-78"/>
            </a:endParaRPr>
          </a:p>
        </p:txBody>
      </p:sp>
      <p:sp>
        <p:nvSpPr>
          <p:cNvPr id="9216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और ऐ वह ख़ुदा जो हर चीज़ पैदा करने वाला है और ऐ वह ख़ुदा जो हर चीज़ का बनाने वाला है</a:t>
            </a:r>
            <a:endParaRPr lang="en-US" sz="2400" b="1">
              <a:solidFill>
                <a:srgbClr val="000066"/>
              </a:solidFill>
            </a:endParaRPr>
          </a:p>
        </p:txBody>
      </p:sp>
      <p:sp>
        <p:nvSpPr>
          <p:cNvPr id="92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216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2169" name="Rectangle 11"/>
          <p:cNvSpPr>
            <a:spLocks noChangeArrowheads="1"/>
          </p:cNvSpPr>
          <p:nvPr/>
        </p:nvSpPr>
        <p:spPr bwMode="auto">
          <a:xfrm>
            <a:off x="2971800" y="0"/>
            <a:ext cx="33115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(16) For Solution of Problems: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024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0245"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p>
        </p:txBody>
      </p:sp>
      <p:sp>
        <p:nvSpPr>
          <p:cNvPr id="10246" name="Rectangle 16"/>
          <p:cNvSpPr>
            <a:spLocks noChangeArrowheads="1"/>
          </p:cNvSpPr>
          <p:nvPr/>
        </p:nvSpPr>
        <p:spPr bwMode="auto">
          <a:xfrm>
            <a:off x="152400" y="5121275"/>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dirty="0">
                <a:solidFill>
                  <a:srgbClr val="000066"/>
                </a:solidFill>
              </a:rPr>
              <a:t>ऐ वह जिस के सिवा कोई माबूद नहीं तू पाक है और फ़रायद रसों को फ़रायद रस है, नजात दे हमको आतिशे दोज़ख से ऐ पालने वाले।</a:t>
            </a:r>
            <a:endParaRPr lang="en-US" sz="2400" b="1" dirty="0">
              <a:solidFill>
                <a:srgbClr val="000066"/>
              </a:solidFill>
            </a:endParaRPr>
          </a:p>
        </p:txBody>
      </p:sp>
      <p:sp>
        <p:nvSpPr>
          <p:cNvPr id="10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24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قَبْلَ 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بَعْدَ كُلِّ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the </a:t>
            </a:r>
            <a:r>
              <a:rPr lang="en-US" b="1" kern="1200" dirty="0" err="1">
                <a:ea typeface="MS Mincho" pitchFamily="49" charset="-128"/>
              </a:rPr>
              <a:t>Preceder</a:t>
            </a:r>
            <a:r>
              <a:rPr lang="en-US" b="1" kern="1200" dirty="0">
                <a:ea typeface="MS Mincho" pitchFamily="49" charset="-128"/>
              </a:rPr>
              <a:t> of all things,</a:t>
            </a:r>
          </a:p>
          <a:p>
            <a:pPr marL="342900" indent="-342900" eaLnBrk="1" hangingPunct="1">
              <a:defRPr/>
            </a:pPr>
            <a:r>
              <a:rPr lang="en-US" b="1" kern="1200" dirty="0">
                <a:ea typeface="MS Mincho" pitchFamily="49" charset="-128"/>
              </a:rPr>
              <a:t>O He, Who is the Successor of all things,</a:t>
            </a:r>
          </a:p>
        </p:txBody>
      </p:sp>
      <p:sp>
        <p:nvSpPr>
          <p:cNvPr id="9318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ya man huwa qab-la kul-li shay </a:t>
            </a:r>
            <a:r>
              <a:rPr lang="it-IT" sz="2800" b="1" i="1">
                <a:solidFill>
                  <a:srgbClr val="000066"/>
                </a:solidFill>
                <a:ea typeface="MS Mincho" pitchFamily="49" charset="-128"/>
              </a:rPr>
              <a:t>ya man huwa ba`a-da kul-li shay</a:t>
            </a:r>
            <a:endParaRPr lang="fi-FI" sz="2800" b="1" i="1">
              <a:solidFill>
                <a:srgbClr val="000066"/>
              </a:solidFill>
              <a:ea typeface="MS Mincho" pitchFamily="49" charset="-128"/>
            </a:endParaRPr>
          </a:p>
        </p:txBody>
      </p:sp>
      <p:sp>
        <p:nvSpPr>
          <p:cNvPr id="9318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جو ہر شے سے پہلے تھا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ہر شے کے بعد رہے گا </a:t>
            </a:r>
            <a:endParaRPr lang="en-US" sz="4000" b="1">
              <a:solidFill>
                <a:srgbClr val="000066"/>
              </a:solidFill>
              <a:latin typeface="Alvi Nastaleeq" pitchFamily="2" charset="-78"/>
              <a:cs typeface="Alvi Nastaleeq" pitchFamily="2" charset="-78"/>
            </a:endParaRPr>
          </a:p>
        </p:txBody>
      </p:sp>
      <p:sp>
        <p:nvSpPr>
          <p:cNvPr id="9319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हर चीज़ से पहले है ऐ वह ख़ुदा जो हर चीज़ के बाद भी रहेगा </a:t>
            </a:r>
            <a:endParaRPr lang="en-US" sz="2400" b="1">
              <a:solidFill>
                <a:srgbClr val="000066"/>
              </a:solidFill>
            </a:endParaRPr>
          </a:p>
        </p:txBody>
      </p:sp>
      <p:sp>
        <p:nvSpPr>
          <p:cNvPr id="93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319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3193" name="Rectangle 11"/>
          <p:cNvSpPr>
            <a:spLocks noChangeArrowheads="1"/>
          </p:cNvSpPr>
          <p:nvPr/>
        </p:nvSpPr>
        <p:spPr bwMode="auto">
          <a:xfrm>
            <a:off x="2971800" y="0"/>
            <a:ext cx="33115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(16) For Solution of Problems:</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فَوْقَ 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عَاِلمٌ بِكُلِّ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He, Who is above all things,</a:t>
            </a:r>
          </a:p>
          <a:p>
            <a:pPr marL="342900" indent="-342900" eaLnBrk="1" hangingPunct="1">
              <a:defRPr/>
            </a:pPr>
            <a:r>
              <a:rPr lang="en-US" b="1" kern="1200" dirty="0">
                <a:ea typeface="MS Mincho" pitchFamily="49" charset="-128"/>
              </a:rPr>
              <a:t>O He, Who knows all things,</a:t>
            </a:r>
          </a:p>
        </p:txBody>
      </p:sp>
      <p:sp>
        <p:nvSpPr>
          <p:cNvPr id="9421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faw-qa kul-li shay ya man huwa `aalimum bikul-li shay</a:t>
            </a:r>
          </a:p>
        </p:txBody>
      </p:sp>
      <p:sp>
        <p:nvSpPr>
          <p:cNvPr id="9421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ہر شے سے بلند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ہر چیز کاجاننے والا ہے </a:t>
            </a:r>
            <a:endParaRPr lang="en-US" sz="4000" b="1">
              <a:solidFill>
                <a:srgbClr val="000066"/>
              </a:solidFill>
              <a:latin typeface="Alvi Nastaleeq" pitchFamily="2" charset="-78"/>
              <a:cs typeface="Alvi Nastaleeq" pitchFamily="2" charset="-78"/>
            </a:endParaRPr>
          </a:p>
        </p:txBody>
      </p:sp>
      <p:sp>
        <p:nvSpPr>
          <p:cNvPr id="9421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हर चीज़ से बरतर है ऐ वह ख़ुदा जो तमाम चीज़ों का जानने वाला है </a:t>
            </a:r>
            <a:endParaRPr lang="en-US" sz="2400" b="1">
              <a:solidFill>
                <a:srgbClr val="000066"/>
              </a:solidFill>
            </a:endParaRPr>
          </a:p>
        </p:txBody>
      </p:sp>
      <p:sp>
        <p:nvSpPr>
          <p:cNvPr id="94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421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4217" name="Rectangle 11"/>
          <p:cNvSpPr>
            <a:spLocks noChangeArrowheads="1"/>
          </p:cNvSpPr>
          <p:nvPr/>
        </p:nvSpPr>
        <p:spPr bwMode="auto">
          <a:xfrm>
            <a:off x="2971800" y="0"/>
            <a:ext cx="33115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(16) For Solution of Problems:</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قَادِرٌ عَلَى كُلِّ شَيْء</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يَبْقَى وَيَفْنَى كُلُّ شَيْء</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b="1" kern="1200" dirty="0">
                <a:ea typeface="MS Mincho" pitchFamily="49" charset="-128"/>
              </a:rPr>
              <a:t>O He, Who is Powerful over all </a:t>
            </a:r>
            <a:r>
              <a:rPr lang="en-US" b="1" kern="1200" dirty="0" smtClean="0">
                <a:ea typeface="MS Mincho" pitchFamily="49" charset="-128"/>
              </a:rPr>
              <a:t>things, O </a:t>
            </a:r>
            <a:r>
              <a:rPr lang="en-US" b="1" kern="1200" dirty="0">
                <a:ea typeface="MS Mincho" pitchFamily="49" charset="-128"/>
              </a:rPr>
              <a:t>He, Who is the Sustainer and Extinguisher of all things,</a:t>
            </a:r>
          </a:p>
        </p:txBody>
      </p:sp>
      <p:sp>
        <p:nvSpPr>
          <p:cNvPr id="9523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qadirun `ala kul-li shay </a:t>
            </a:r>
            <a:r>
              <a:rPr lang="es-ES" sz="2800" b="1" i="1">
                <a:solidFill>
                  <a:srgbClr val="000066"/>
                </a:solidFill>
                <a:ea typeface="MS Mincho" pitchFamily="49" charset="-128"/>
              </a:rPr>
              <a:t>ya man huwa yab-qa wa yaf-na kul-lu shay</a:t>
            </a:r>
            <a:endParaRPr lang="fi-FI" sz="2800" b="1" i="1">
              <a:solidFill>
                <a:srgbClr val="000066"/>
              </a:solidFill>
              <a:ea typeface="MS Mincho" pitchFamily="49" charset="-128"/>
            </a:endParaRPr>
          </a:p>
        </p:txBody>
      </p:sp>
      <p:sp>
        <p:nvSpPr>
          <p:cNvPr id="95237" name="Rectangle 15"/>
          <p:cNvSpPr>
            <a:spLocks noChangeArrowheads="1"/>
          </p:cNvSpPr>
          <p:nvPr/>
        </p:nvSpPr>
        <p:spPr bwMode="auto">
          <a:xfrm>
            <a:off x="304800" y="42814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وہ جو ہر چیز پر قادر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باقی رہے گا جب ہر چیز فنا ہو جائے گی</a:t>
            </a:r>
            <a:endParaRPr lang="en-US" sz="4000" b="1">
              <a:solidFill>
                <a:srgbClr val="000066"/>
              </a:solidFill>
              <a:latin typeface="Alvi Nastaleeq" pitchFamily="2" charset="-78"/>
              <a:cs typeface="Alvi Nastaleeq" pitchFamily="2" charset="-78"/>
            </a:endParaRPr>
          </a:p>
        </p:txBody>
      </p:sp>
      <p:sp>
        <p:nvSpPr>
          <p:cNvPr id="9523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हर चीज़ पर क़ुदरत रखता है ऐ वह ख़ुदा जो बाक़ी रहने वाला और हर चीज़ फ़ना होने वील है।</a:t>
            </a:r>
            <a:endParaRPr lang="en-US" sz="2400" b="1">
              <a:solidFill>
                <a:srgbClr val="000066"/>
              </a:solidFill>
            </a:endParaRPr>
          </a:p>
        </p:txBody>
      </p:sp>
      <p:sp>
        <p:nvSpPr>
          <p:cNvPr id="95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524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5241" name="Rectangle 11"/>
          <p:cNvSpPr>
            <a:spLocks noChangeArrowheads="1"/>
          </p:cNvSpPr>
          <p:nvPr/>
        </p:nvSpPr>
        <p:spPr bwMode="auto">
          <a:xfrm>
            <a:off x="2971800" y="0"/>
            <a:ext cx="33115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(16) For Solution of Problems:</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9626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96261"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9626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96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626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اللَّهُمَّ إِنِّي أَسْألُكَ بِاسْمِكَ</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مُؤْمِنُ يَا مُهَيْمِنُ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smtClean="0">
                <a:ea typeface="MS Mincho" pitchFamily="49" charset="-128"/>
              </a:rPr>
              <a:t>O </a:t>
            </a:r>
            <a:r>
              <a:rPr lang="en-US" b="1" kern="1200" dirty="0">
                <a:ea typeface="MS Mincho" pitchFamily="49" charset="-128"/>
              </a:rPr>
              <a:t>Allah, verily I beseech You in Your name:</a:t>
            </a:r>
          </a:p>
          <a:p>
            <a:pPr marL="342900" indent="-342900" eaLnBrk="1" hangingPunct="1">
              <a:defRPr/>
            </a:pPr>
            <a:r>
              <a:rPr lang="en-US" b="1" kern="1200" dirty="0">
                <a:ea typeface="MS Mincho" pitchFamily="49" charset="-128"/>
              </a:rPr>
              <a:t>O Securer of safety, O Protector,</a:t>
            </a:r>
          </a:p>
        </p:txBody>
      </p:sp>
      <p:sp>
        <p:nvSpPr>
          <p:cNvPr id="9728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allahumma in-ni as-aluka bis-mika ya mu-minu ya muhaymin</a:t>
            </a:r>
          </a:p>
        </p:txBody>
      </p:sp>
      <p:sp>
        <p:nvSpPr>
          <p:cNvPr id="97285"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معبود میں تجھ سے سوال کرتا  ہوں تیرے نام کے واسطے سے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امن دینے والے اے نگہبان </a:t>
            </a:r>
            <a:endParaRPr lang="en-US" sz="4000" b="1">
              <a:solidFill>
                <a:srgbClr val="000066"/>
              </a:solidFill>
              <a:latin typeface="Alvi Nastaleeq" pitchFamily="2" charset="-78"/>
              <a:cs typeface="Alvi Nastaleeq" pitchFamily="2" charset="-78"/>
            </a:endParaRPr>
          </a:p>
        </p:txBody>
      </p:sp>
      <p:sp>
        <p:nvSpPr>
          <p:cNvPr id="9728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ख़ुदावन्द तह़क़ीक़ मैं सवाल करता हूं तेरे नाम के साथ। ऐ अम्न देने वआले ऐ निगहबान </a:t>
            </a:r>
            <a:endParaRPr lang="en-US" sz="2400" b="1">
              <a:solidFill>
                <a:srgbClr val="000066"/>
              </a:solidFill>
            </a:endParaRPr>
          </a:p>
        </p:txBody>
      </p:sp>
      <p:sp>
        <p:nvSpPr>
          <p:cNvPr id="97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728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7289" name="Rectangle 11"/>
          <p:cNvSpPr>
            <a:spLocks noChangeArrowheads="1"/>
          </p:cNvSpPr>
          <p:nvPr/>
        </p:nvSpPr>
        <p:spPr bwMode="auto">
          <a:xfrm>
            <a:off x="3106738" y="0"/>
            <a:ext cx="3065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(17) For All Difficult Affairs :</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مُكَوِّنُ يَا مُلَقِّنُ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مُبَيِّنُ يَا مُهَوِّنُ</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a:t>
            </a:r>
            <a:r>
              <a:rPr lang="en-US" b="1" kern="1200" dirty="0" err="1">
                <a:ea typeface="MS Mincho" pitchFamily="49" charset="-128"/>
              </a:rPr>
              <a:t>Bestower</a:t>
            </a:r>
            <a:r>
              <a:rPr lang="en-US" b="1" kern="1200" dirty="0">
                <a:ea typeface="MS Mincho" pitchFamily="49" charset="-128"/>
              </a:rPr>
              <a:t> of being, O </a:t>
            </a:r>
            <a:r>
              <a:rPr lang="en-US" b="1" kern="1200" dirty="0" err="1">
                <a:ea typeface="MS Mincho" pitchFamily="49" charset="-128"/>
              </a:rPr>
              <a:t>Bestower</a:t>
            </a:r>
            <a:r>
              <a:rPr lang="en-US" b="1" kern="1200" dirty="0">
                <a:ea typeface="MS Mincho" pitchFamily="49" charset="-128"/>
              </a:rPr>
              <a:t> of </a:t>
            </a:r>
            <a:r>
              <a:rPr lang="en-US" b="1" kern="1200" dirty="0" smtClean="0">
                <a:ea typeface="MS Mincho" pitchFamily="49" charset="-128"/>
              </a:rPr>
              <a:t>knowledge, O </a:t>
            </a:r>
            <a:r>
              <a:rPr lang="en-US" b="1" kern="1200" dirty="0" err="1">
                <a:ea typeface="MS Mincho" pitchFamily="49" charset="-128"/>
              </a:rPr>
              <a:t>Manifester</a:t>
            </a:r>
            <a:r>
              <a:rPr lang="en-US" b="1" kern="1200" dirty="0">
                <a:ea typeface="MS Mincho" pitchFamily="49" charset="-128"/>
              </a:rPr>
              <a:t>, O Facilitator,</a:t>
            </a:r>
          </a:p>
        </p:txBody>
      </p:sp>
      <p:sp>
        <p:nvSpPr>
          <p:cNvPr id="98308"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mukaw-winu ya mulaq-qin ya mubay-yinu ya muhaw-win</a:t>
            </a:r>
          </a:p>
        </p:txBody>
      </p:sp>
      <p:sp>
        <p:nvSpPr>
          <p:cNvPr id="98309"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اے کائنات بنانے والے ، اے تلقین کرنے والے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ظاہر کرنے والے،  اے آسان کرنے والے</a:t>
            </a:r>
            <a:endParaRPr lang="en-US" sz="4000" b="1">
              <a:solidFill>
                <a:srgbClr val="000066"/>
              </a:solidFill>
              <a:latin typeface="Alvi Nastaleeq" pitchFamily="2" charset="-78"/>
              <a:cs typeface="Alvi Nastaleeq" pitchFamily="2" charset="-78"/>
            </a:endParaRPr>
          </a:p>
        </p:txBody>
      </p:sp>
      <p:sp>
        <p:nvSpPr>
          <p:cNvPr id="98310"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पैदा करने वाले ऐ इल्म देने वाले ऐ ज़ाहिर करने वाले ऐ आसान करने वाले ऐ जगह देने वाले </a:t>
            </a:r>
            <a:endParaRPr lang="en-US" sz="2400" b="1">
              <a:solidFill>
                <a:srgbClr val="000066"/>
              </a:solidFill>
            </a:endParaRPr>
          </a:p>
        </p:txBody>
      </p:sp>
      <p:sp>
        <p:nvSpPr>
          <p:cNvPr id="98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8312"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8313" name="Rectangle 11"/>
          <p:cNvSpPr>
            <a:spLocks noChangeArrowheads="1"/>
          </p:cNvSpPr>
          <p:nvPr/>
        </p:nvSpPr>
        <p:spPr bwMode="auto">
          <a:xfrm>
            <a:off x="3106738" y="0"/>
            <a:ext cx="3065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(17) For All Difficult Affairs :</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مُمَكِّنُ يَا مُزَيِّنُ</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مُعْلِنُ يَا مُقْسِّمُ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Provider of place, O Adorner,</a:t>
            </a:r>
          </a:p>
          <a:p>
            <a:pPr marL="342900" indent="-342900" eaLnBrk="1" hangingPunct="1">
              <a:defRPr/>
            </a:pPr>
            <a:r>
              <a:rPr lang="en-US" b="1" kern="1200" dirty="0">
                <a:ea typeface="MS Mincho" pitchFamily="49" charset="-128"/>
              </a:rPr>
              <a:t>O Proclaimer, O Distributor.</a:t>
            </a:r>
          </a:p>
        </p:txBody>
      </p:sp>
      <p:sp>
        <p:nvSpPr>
          <p:cNvPr id="99332"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mumak-kinu ya mu-zay-yin ya mua'-linu ya muq-s-sim</a:t>
            </a:r>
          </a:p>
        </p:txBody>
      </p:sp>
      <p:sp>
        <p:nvSpPr>
          <p:cNvPr id="99333"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قدرت دینے والے،  اے زینت دینے والے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اعلان کرنے والے،  اے باٹنے والے</a:t>
            </a:r>
            <a:endParaRPr lang="en-US" sz="4000" b="1">
              <a:solidFill>
                <a:srgbClr val="000066"/>
              </a:solidFill>
              <a:latin typeface="Alvi Nastaleeq" pitchFamily="2" charset="-78"/>
              <a:cs typeface="Alvi Nastaleeq" pitchFamily="2" charset="-78"/>
            </a:endParaRPr>
          </a:p>
        </p:txBody>
      </p:sp>
      <p:sp>
        <p:nvSpPr>
          <p:cNvPr id="99334"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ज़ीनत देने वाले ऐ ज़ाहिर करने वाले ऐ तक़सीम करने वाले।</a:t>
            </a:r>
            <a:endParaRPr lang="en-US" sz="2400" b="1">
              <a:solidFill>
                <a:srgbClr val="000066"/>
              </a:solidFill>
            </a:endParaRPr>
          </a:p>
        </p:txBody>
      </p:sp>
      <p:sp>
        <p:nvSpPr>
          <p:cNvPr id="99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99336"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99337" name="Rectangle 11"/>
          <p:cNvSpPr>
            <a:spLocks noChangeArrowheads="1"/>
          </p:cNvSpPr>
          <p:nvPr/>
        </p:nvSpPr>
        <p:spPr bwMode="auto">
          <a:xfrm>
            <a:off x="3106738" y="0"/>
            <a:ext cx="306546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(17) For All Difficult Affairs :</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سُبْحَانَكَ يَا لا إلَهَ إلاّ أنْتَ</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الغَوْثَ </a:t>
            </a:r>
            <a:r>
              <a:rPr lang="ar-SA" sz="8800" kern="1200" dirty="0" err="1">
                <a:latin typeface="Attari_Quran" pitchFamily="2" charset="-78"/>
                <a:ea typeface="+mn-ea"/>
                <a:cs typeface="Attari_Quran" pitchFamily="2" charset="-78"/>
              </a:rPr>
              <a:t>الغَوْثَ</a:t>
            </a:r>
            <a:r>
              <a:rPr lang="ar-SA" sz="8800" kern="1200" dirty="0">
                <a:latin typeface="Attari_Quran" pitchFamily="2" charset="-78"/>
                <a:ea typeface="+mn-ea"/>
                <a:cs typeface="Attari_Quran" pitchFamily="2" charset="-78"/>
              </a:rPr>
              <a:t> خَلِّصْنا مِنَ النّارِ يا رَبِّ.</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Praise be to You, there is no god but You, </a:t>
            </a:r>
            <a:endParaRPr lang="en-US" b="1" kern="1200" dirty="0" smtClean="0">
              <a:ea typeface="MS Mincho" pitchFamily="49" charset="-128"/>
            </a:endParaRPr>
          </a:p>
          <a:p>
            <a:pPr marL="342900" indent="-342900" eaLnBrk="1" hangingPunct="1">
              <a:defRPr/>
            </a:pPr>
            <a:r>
              <a:rPr lang="en-US" b="1" kern="1200" dirty="0" smtClean="0">
                <a:ea typeface="MS Mincho" pitchFamily="49" charset="-128"/>
              </a:rPr>
              <a:t>[</a:t>
            </a:r>
            <a:r>
              <a:rPr lang="en-US" b="1" kern="1200" dirty="0">
                <a:ea typeface="MS Mincho" pitchFamily="49" charset="-128"/>
              </a:rPr>
              <a:t>I beseech you for] relief, relief,</a:t>
            </a:r>
          </a:p>
          <a:p>
            <a:pPr marL="342900" indent="-342900" eaLnBrk="1" hangingPunct="1">
              <a:defRPr/>
            </a:pPr>
            <a:r>
              <a:rPr lang="en-US" b="1" kern="1200" dirty="0">
                <a:ea typeface="MS Mincho" pitchFamily="49" charset="-128"/>
              </a:rPr>
              <a:t>Protect us from the Fire, O Lord. </a:t>
            </a:r>
          </a:p>
        </p:txBody>
      </p:sp>
      <p:sp>
        <p:nvSpPr>
          <p:cNvPr id="100356"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2800" b="1" i="1">
                <a:solidFill>
                  <a:srgbClr val="000066"/>
                </a:solidFill>
                <a:ea typeface="MS Mincho" pitchFamily="49" charset="-128"/>
              </a:rPr>
              <a:t>subhanaka ya la ilaha illa anta al-ghawth al-ghawth khallisna minan-nari ya rabb</a:t>
            </a:r>
            <a:endParaRPr lang="fi-FI" sz="2800" b="1" i="1">
              <a:solidFill>
                <a:srgbClr val="000066"/>
              </a:solidFill>
              <a:ea typeface="MS Mincho" pitchFamily="49" charset="-128"/>
            </a:endParaRPr>
          </a:p>
        </p:txBody>
      </p:sp>
      <p:sp>
        <p:nvSpPr>
          <p:cNvPr id="100357" name="Rectangle 15"/>
          <p:cNvSpPr>
            <a:spLocks noChangeArrowheads="1"/>
          </p:cNvSpPr>
          <p:nvPr/>
        </p:nvSpPr>
        <p:spPr bwMode="auto">
          <a:xfrm>
            <a:off x="304800" y="438943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تو پاک ہے اے وہ کہ سوائے تیرے کوئی معبود نہیں اے فریاد رس اے فریاد رس ہمیں آتش جہنم سے بچالے اے پالنے والے</a:t>
            </a:r>
            <a:endParaRPr lang="en-US" sz="4000" b="1">
              <a:solidFill>
                <a:srgbClr val="000066"/>
              </a:solidFill>
              <a:latin typeface="Alvi Nastaleeq" pitchFamily="2" charset="-78"/>
              <a:cs typeface="Alvi Nastaleeq" pitchFamily="2" charset="-78"/>
            </a:endParaRPr>
          </a:p>
        </p:txBody>
      </p:sp>
      <p:sp>
        <p:nvSpPr>
          <p:cNvPr id="100358"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जिसके सवआ कोई माबूद नहीं तू पाक है और फ़रायद रसों का फ़रयाद रस है। नजात दे हमको आतिशें दोज़ख से ऐ पालने वाले।</a:t>
            </a:r>
            <a:endParaRPr lang="en-US" sz="2400" b="1">
              <a:solidFill>
                <a:srgbClr val="000066"/>
              </a:solidFill>
            </a:endParaRPr>
          </a:p>
        </p:txBody>
      </p:sp>
      <p:sp>
        <p:nvSpPr>
          <p:cNvPr id="100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0360"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مُلْكِهِ مُقِيمٌ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فِي سُلْطَانِهِ قَدِيمٌ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Everlasting in His Kingdom,</a:t>
            </a:r>
          </a:p>
          <a:p>
            <a:pPr marL="342900" indent="-342900" eaLnBrk="1" hangingPunct="1">
              <a:defRPr/>
            </a:pPr>
            <a:r>
              <a:rPr lang="en-US" b="1" kern="1200" dirty="0">
                <a:ea typeface="MS Mincho" pitchFamily="49" charset="-128"/>
              </a:rPr>
              <a:t>O Eternal in His sovereignty,</a:t>
            </a:r>
          </a:p>
        </p:txBody>
      </p:sp>
      <p:sp>
        <p:nvSpPr>
          <p:cNvPr id="101380"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mul-kihi muqim </a:t>
            </a:r>
            <a:r>
              <a:rPr lang="it-IT" sz="2800" b="1" i="1">
                <a:solidFill>
                  <a:srgbClr val="000066"/>
                </a:solidFill>
                <a:ea typeface="MS Mincho" pitchFamily="49" charset="-128"/>
              </a:rPr>
              <a:t>ya man huwa fi sul-tanihi qadim</a:t>
            </a:r>
            <a:endParaRPr lang="fi-FI" sz="2800" b="1" i="1">
              <a:solidFill>
                <a:srgbClr val="000066"/>
              </a:solidFill>
              <a:ea typeface="MS Mincho" pitchFamily="49" charset="-128"/>
            </a:endParaRPr>
          </a:p>
        </p:txBody>
      </p:sp>
      <p:sp>
        <p:nvSpPr>
          <p:cNvPr id="101381" name="Rectangle 15"/>
          <p:cNvSpPr>
            <a:spLocks noChangeArrowheads="1"/>
          </p:cNvSpPr>
          <p:nvPr/>
        </p:nvSpPr>
        <p:spPr bwMode="auto">
          <a:xfrm>
            <a:off x="304800" y="4114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جو اپنے اقتدار  پر میں پائیدار ہے</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 اے وہ جو اپنی سلطنت میں قدیم ہے</a:t>
            </a:r>
            <a:endParaRPr lang="en-US" sz="4000" b="1">
              <a:solidFill>
                <a:srgbClr val="000066"/>
              </a:solidFill>
              <a:latin typeface="Alvi Nastaleeq" pitchFamily="2" charset="-78"/>
              <a:cs typeface="Alvi Nastaleeq" pitchFamily="2" charset="-78"/>
            </a:endParaRPr>
          </a:p>
        </p:txBody>
      </p:sp>
      <p:sp>
        <p:nvSpPr>
          <p:cNvPr id="101382"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सलतनत में क़याम करने वाला है ऐ वह ख़ुदा जो अपनी बादशाही में क़दीम है</a:t>
            </a:r>
            <a:endParaRPr lang="en-US" sz="2400" b="1">
              <a:solidFill>
                <a:srgbClr val="000066"/>
              </a:solidFill>
            </a:endParaRPr>
          </a:p>
        </p:txBody>
      </p:sp>
      <p:sp>
        <p:nvSpPr>
          <p:cNvPr id="101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1384"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1385"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(18) For Increase of Sustenance :</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extLst/>
        </p:spPr>
        <p:txBody>
          <a:bodyPr/>
          <a:lstStyle/>
          <a:p>
            <a:pPr rtl="1" eaLnBrk="1" hangingPunct="1">
              <a:lnSpc>
                <a:spcPts val="7500"/>
              </a:lnSpc>
              <a:defRPr/>
            </a:pPr>
            <a:r>
              <a:rPr lang="ar-SA" sz="8800" kern="1200" dirty="0">
                <a:latin typeface="Attari_Quran" pitchFamily="2" charset="-78"/>
                <a:ea typeface="+mn-ea"/>
                <a:cs typeface="Attari_Quran" pitchFamily="2" charset="-78"/>
              </a:rPr>
              <a:t>يَّا مَنْ هُوَ فِي جَلاَلِهِ عَظِيمٌ</a:t>
            </a:r>
            <a:r>
              <a:rPr lang="en-US" sz="8800" kern="1200" dirty="0">
                <a:latin typeface="Attari_Quran" pitchFamily="2" charset="-78"/>
                <a:ea typeface="+mn-ea"/>
                <a:cs typeface="Attari_Quran" pitchFamily="2" charset="-78"/>
              </a:rPr>
              <a:t> </a:t>
            </a:r>
            <a:r>
              <a:rPr lang="ar-SA" sz="8800" kern="1200" dirty="0">
                <a:latin typeface="Attari_Quran" pitchFamily="2" charset="-78"/>
                <a:ea typeface="+mn-ea"/>
                <a:cs typeface="Attari_Quran" pitchFamily="2" charset="-78"/>
              </a:rPr>
              <a:t>يَّا مَنْ هُوَ عَلَى عِبَادِهِ رَحِيمٌ</a:t>
            </a:r>
            <a:endParaRPr lang="en-US" sz="8800" kern="1200" dirty="0">
              <a:latin typeface="Attari_Quran" pitchFamily="2" charset="-78"/>
              <a:ea typeface="+mn-ea"/>
              <a:cs typeface="Attari_Quran" pitchFamily="2" charset="-78"/>
            </a:endParaRPr>
          </a:p>
        </p:txBody>
      </p:sp>
      <p:sp>
        <p:nvSpPr>
          <p:cNvPr id="5"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b="1" kern="1200" dirty="0">
                <a:ea typeface="MS Mincho" pitchFamily="49" charset="-128"/>
              </a:rPr>
              <a:t>O Greatest in His grandeur,</a:t>
            </a:r>
          </a:p>
          <a:p>
            <a:pPr marL="342900" indent="-342900" eaLnBrk="1" hangingPunct="1">
              <a:defRPr/>
            </a:pPr>
            <a:r>
              <a:rPr lang="en-US" b="1" kern="1200" dirty="0">
                <a:ea typeface="MS Mincho" pitchFamily="49" charset="-128"/>
              </a:rPr>
              <a:t>O Most Merciful to His servants,</a:t>
            </a:r>
          </a:p>
        </p:txBody>
      </p:sp>
      <p:sp>
        <p:nvSpPr>
          <p:cNvPr id="102404" name="Subtitle 4"/>
          <p:cNvSpPr txBox="1">
            <a:spLocks/>
          </p:cNvSpPr>
          <p:nvPr/>
        </p:nvSpPr>
        <p:spPr bwMode="auto">
          <a:xfrm>
            <a:off x="304800" y="5943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2800" b="1" i="1">
                <a:solidFill>
                  <a:srgbClr val="000066"/>
                </a:solidFill>
                <a:ea typeface="MS Mincho" pitchFamily="49" charset="-128"/>
              </a:rPr>
              <a:t>ya man huwa fi jalalihi `azim ya man huwa `ala i`ibadihi rahim</a:t>
            </a:r>
          </a:p>
        </p:txBody>
      </p:sp>
      <p:sp>
        <p:nvSpPr>
          <p:cNvPr id="102405" name="Rectangle 15"/>
          <p:cNvSpPr>
            <a:spLocks noChangeArrowheads="1"/>
          </p:cNvSpPr>
          <p:nvPr/>
        </p:nvSpPr>
        <p:spPr bwMode="auto">
          <a:xfrm>
            <a:off x="0" y="4114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a:r>
              <a:rPr lang="ar-SA" sz="4000" b="1">
                <a:solidFill>
                  <a:srgbClr val="000066"/>
                </a:solidFill>
                <a:latin typeface="Alvi Nastaleeq" pitchFamily="2" charset="-78"/>
                <a:cs typeface="Alvi Nastaleeq" pitchFamily="2" charset="-78"/>
              </a:rPr>
              <a:t> اے وہ جو اپنی شان میں بلند تر ہے </a:t>
            </a:r>
            <a:r>
              <a:rPr lang="en-US" sz="4000" b="1">
                <a:solidFill>
                  <a:srgbClr val="000066"/>
                </a:solidFill>
                <a:latin typeface="Alvi Nastaleeq" pitchFamily="2" charset="-78"/>
                <a:cs typeface="Alvi Nastaleeq" pitchFamily="2" charset="-78"/>
              </a:rPr>
              <a:t>  </a:t>
            </a:r>
            <a:r>
              <a:rPr lang="ar-SA" sz="4000" b="1">
                <a:solidFill>
                  <a:srgbClr val="000066"/>
                </a:solidFill>
                <a:latin typeface="Alvi Nastaleeq" pitchFamily="2" charset="-78"/>
                <a:cs typeface="Alvi Nastaleeq" pitchFamily="2" charset="-78"/>
              </a:rPr>
              <a:t>اے وہ جو اپنے بندوں پر مہربان ہے</a:t>
            </a:r>
            <a:endParaRPr lang="en-US" sz="4000" b="1">
              <a:solidFill>
                <a:srgbClr val="000066"/>
              </a:solidFill>
              <a:latin typeface="Alvi Nastaleeq" pitchFamily="2" charset="-78"/>
              <a:cs typeface="Alvi Nastaleeq" pitchFamily="2" charset="-78"/>
            </a:endParaRPr>
          </a:p>
        </p:txBody>
      </p:sp>
      <p:sp>
        <p:nvSpPr>
          <p:cNvPr id="102406" name="Rectangle 16"/>
          <p:cNvSpPr>
            <a:spLocks noChangeArrowheads="1"/>
          </p:cNvSpPr>
          <p:nvPr/>
        </p:nvSpPr>
        <p:spPr bwMode="auto">
          <a:xfrm>
            <a:off x="152400" y="5029200"/>
            <a:ext cx="891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hi-IN" sz="2400" b="1">
                <a:solidFill>
                  <a:srgbClr val="000066"/>
                </a:solidFill>
              </a:rPr>
              <a:t>ऐ वह ख़ुदा जो अपनी बुज़ुर्गी में बहुत बड़ा है ऐ वह ख़ुदा जो अपने बन्दों पर रहम करने वाला है </a:t>
            </a:r>
            <a:endParaRPr lang="en-US" sz="2400" b="1">
              <a:solidFill>
                <a:srgbClr val="000066"/>
              </a:solidFill>
            </a:endParaRPr>
          </a:p>
        </p:txBody>
      </p:sp>
      <p:sp>
        <p:nvSpPr>
          <p:cNvPr id="102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1600" b="1">
                <a:solidFill>
                  <a:srgbClr val="FFFF99"/>
                </a:solidFill>
                <a:latin typeface="Trebuchet MS" pitchFamily="34" charset="0"/>
              </a:rPr>
              <a:t>دعاء الجوشن الكبير</a:t>
            </a:r>
          </a:p>
        </p:txBody>
      </p:sp>
      <p:sp>
        <p:nvSpPr>
          <p:cNvPr id="102408" name="Text Box 13"/>
          <p:cNvSpPr txBox="1">
            <a:spLocks noChangeArrowheads="1"/>
          </p:cNvSpPr>
          <p:nvPr/>
        </p:nvSpPr>
        <p:spPr bwMode="auto">
          <a:xfrm>
            <a:off x="0" y="14288"/>
            <a:ext cx="2773363" cy="307975"/>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solidFill>
                  <a:srgbClr val="FFFF99"/>
                </a:solidFill>
                <a:latin typeface="Trebuchet MS" pitchFamily="34" charset="0"/>
              </a:rPr>
              <a:t>Dua’a al-Jawshan al-Kabir</a:t>
            </a:r>
          </a:p>
        </p:txBody>
      </p:sp>
      <p:sp>
        <p:nvSpPr>
          <p:cNvPr id="102409" name="Rectangle 11"/>
          <p:cNvSpPr>
            <a:spLocks noChangeArrowheads="1"/>
          </p:cNvSpPr>
          <p:nvPr/>
        </p:nvSpPr>
        <p:spPr bwMode="auto">
          <a:xfrm>
            <a:off x="2773363" y="0"/>
            <a:ext cx="37036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b="1">
                <a:solidFill>
                  <a:srgbClr val="FFFF00"/>
                </a:solidFill>
              </a:rPr>
              <a:t>(18) For Increase of Sustenance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anchor="ctr"/>
      <a:lstStyle>
        <a:defPPr algn="ctr" rtl="1">
          <a:defRPr sz="4000" b="1" dirty="0" smtClean="0">
            <a:solidFill>
              <a:srgbClr val="000066"/>
            </a:solidFill>
            <a:latin typeface="Alvi Nastaleeq" pitchFamily="2" charset="-78"/>
            <a:cs typeface="Alvi Nastaleeq" pitchFamily="2" charset="-78"/>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16470</TotalTime>
  <Words>48416</Words>
  <Application>Microsoft Office PowerPoint</Application>
  <PresentationFormat>On-screen Show (4:3)</PresentationFormat>
  <Paragraphs>4940</Paragraphs>
  <Slides>564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564</vt:i4>
      </vt:variant>
    </vt:vector>
  </HeadingPairs>
  <TitlesOfParts>
    <vt:vector size="571" baseType="lpstr">
      <vt:lpstr>Alvi Nastaleeq</vt:lpstr>
      <vt:lpstr>Arial</vt:lpstr>
      <vt:lpstr>Attari_Quran</vt:lpstr>
      <vt:lpstr>Calibri</vt:lpstr>
      <vt:lpstr>MS Mincho</vt:lpstr>
      <vt:lpstr>Trebuchet MS</vt:lpstr>
      <vt:lpstr>Default Design</vt:lpstr>
      <vt:lpstr>PowerPoint Presentation</vt:lpstr>
      <vt:lpstr>PowerPoint Presentation</vt:lpstr>
      <vt:lpstr>PowerPoint Presentation</vt:lpstr>
      <vt:lpstr>اَللَّهُمَّ صَلِّ عَلَىٰ مُحَمَّدٍ وَآلِ مُحَمَّدٍ</vt:lpstr>
      <vt:lpstr>بِسْمِ اللَّهِ الرَّحْمَٰنِ الرَّحِيمِ</vt:lpstr>
      <vt:lpstr>اللَّهُمَّ إِنِّي أَسْألُكَ بِاسْمِكَ يَا اللَّهُ</vt:lpstr>
      <vt:lpstr>يَا رَحْمَنُ يَا رَحِيمُ يَا كَرِيمُ يَا مُقِيمُ</vt:lpstr>
      <vt:lpstr>يَا عَظِيمُ يَا قَدِيمُ يَا عَلِيمُ يَا حَلِيمُ يَا حَكِيمُ</vt:lpstr>
      <vt:lpstr>سُبْحَانَكَ يَا لا إلَهَ إلاّ أنْتَ الغَوْثَ الغَوْثَ خَلِّصْنا مِنَ النّارِ يا رَبِّ.</vt:lpstr>
      <vt:lpstr>يَا سَيِّدَ السَّادَاتِ يَا مُجِيبَ الدَّعَوَاتِ</vt:lpstr>
      <vt:lpstr>يَا رَافِعَ الدَّرَجَاتِ يَا وَلِيَّ الْحَسَنَاتِ</vt:lpstr>
      <vt:lpstr>يَا غَافِرَ الْخَطِيئَاتِيَا مُعْطِيَ الْمَسْأَلاتِ</vt:lpstr>
      <vt:lpstr>يَا قَابِلَ التَّوْبَاتِ يَا سَامِعَ الأَصْوَاتِ</vt:lpstr>
      <vt:lpstr>يَا عَالِمَ الْخَفِيَّاتِيَا دَافِعَ الْبَلِيَّاتِ</vt:lpstr>
      <vt:lpstr>سُبْحَانَكَ يَا لا إلَهَ إلاّ أنْتَ الغَوْثَ الغَوْثَ خَلِّصْنا مِنَ النّارِ يا رَبِّ.</vt:lpstr>
      <vt:lpstr>يَا خَيْرَ الْغافِرِينَ يَا خَيْرَ الْفَاتِحِينَ</vt:lpstr>
      <vt:lpstr>يَا خَيْرَ النَّاصِرِينَ يَا خَيْرَ الْحَاكِمِينَ</vt:lpstr>
      <vt:lpstr>يَا خَيْرَ الرَّازِقِينَ يَا خَيْرَ الْوَارِثِينَ</vt:lpstr>
      <vt:lpstr>يَا خَيْرَ الْحَامِدِينَ يَا خَيْرَ الذَّاكِرِينَ</vt:lpstr>
      <vt:lpstr>يَا خَيْرَ الْمُنْزِلِينَ يَا خَيْرَ الْمُحْسِنِينَ</vt:lpstr>
      <vt:lpstr>سُبْحَانَكَ يَا لا إلَهَ إلاّ أنْتَ الغَوْثَ الغَوْثَ خَلِّصْنا مِنَ النّارِ يا رَبِّ.</vt:lpstr>
      <vt:lpstr>يَا مَن لَّهُ الْعِزَّةُ وَالْجَمَالُ يَا مَن لَّهُ الْقُدْرَةُ وَالْكَمَالُ</vt:lpstr>
      <vt:lpstr>يَا مَن لَّهُ الْمُلْكُ وَالجَلاَلُ يَا مَنْ هُوَ الْكَبِيرُ الْمُتَعَاِل</vt:lpstr>
      <vt:lpstr>يَا مُنْشِئَ السَّحَابِ الثِّقَاِل يَا مَنْ هُوَ شَدِيدُ الْمِحَاِل</vt:lpstr>
      <vt:lpstr>يَا مَنْ هُوَ سَرِيعُ الْحِسَابِ يَا مَنْ هُوَ شَدِيدُ الْعِقَابِ</vt:lpstr>
      <vt:lpstr>يَا مَنْ عِنْدَهُ حُسْنُ الثَّوَابِ  يَا مَنْ عِنْدَهُ أُمُّ الْكِتَابِ</vt:lpstr>
      <vt:lpstr>سُبْحَانَكَ يَا لا إلَهَ إلاّ أنْتَ الغَوْثَ الغَوْثَ خَلِّصْنا مِنَ النّارِ يا رَبِّ.</vt:lpstr>
      <vt:lpstr>اللَّهُمَّ إِنِّي أَسْألُكَ بِاسْمِكَ يَا حَنَّانُ يَا مَنَّانُ</vt:lpstr>
      <vt:lpstr>يَا دَيَّانُ يَا بُرْهَانُ يَا سُلْطَانُ يَا رِضْوَانُ</vt:lpstr>
      <vt:lpstr>يَا غُفْرَانُ يَا سُبْحَانُ يَا مُسْتَعَانُ يَا ذَا الْمَنِّ وَالْبَيَانِ</vt:lpstr>
      <vt:lpstr>سُبْحَانَكَ يَا لا إلَهَ إلاّ أنْتَ الغَوْثَ الغَوْثَ خَلِّصْنا مِنَ النّارِ يا رَبِّ.</vt:lpstr>
      <vt:lpstr>يَا مَن تَوَاضَعَ كُلُّ شَيْء لِّعَظَمَتِهِ يَا مَنْ اسْتَسلَمَ كُلُّ شَيْء لِّقُدْرَتِهِ</vt:lpstr>
      <vt:lpstr>يَا مَن ذَلَّ كُلُّ شَيْء لِّعِزَّتِهِ يَا مَنْ خَضَعَ كُلُّ شَيْء لِّهَيْبَتِهِ</vt:lpstr>
      <vt:lpstr>يَا مَنْ انْقَادَ كُلُّ شَيْء مِّنْ خَشْيَتِهِ   يَا مَن تَشَقَّقَتِ الْجِبَالُ مِن مَّخَافَتِهِ</vt:lpstr>
      <vt:lpstr>يَا مَن قَامَتِ السَّمَاوَاتُ بِأَمْرِهِ يَا مَنْ اسْتَقَرَّتِ الأَرَضُونَ بِإِذْنِهِ</vt:lpstr>
      <vt:lpstr>يَا مَن يُّسَبِّحُ الرَّعْدُ بِحَمْدِهِ يَا مَن لا يَعْتَدِي عَلَى أَهْلِ مَمْلَكَتِهِ</vt:lpstr>
      <vt:lpstr>سُبْحَانَكَ يَا لا إلَهَ إلاّ أنْتَ الغَوْثَ الغَوْثَ خَلِّصْنا مِنَ النّارِ يا رَبِّ.</vt:lpstr>
      <vt:lpstr>يَا غَافِرَ الْخَطَايَا يَا كَاشِفَ الْبَلاَيَا</vt:lpstr>
      <vt:lpstr>يَا مُنْتَهَى الرَّجَايَا يَا مُجْزِلَ الْعَطَايَا</vt:lpstr>
      <vt:lpstr>يَا وَاهِبَ الْهَدَايَا يَا رَازِقَ الْبَرَايَا</vt:lpstr>
      <vt:lpstr>يَا قَاضِي الْمَنَايَا يَا سَامِعَ الشَّكَايَا</vt:lpstr>
      <vt:lpstr>يَا بَاعِثَ الْبَرَايَا يَا مُطْلِقَ الأُسَارَى</vt:lpstr>
      <vt:lpstr>سُبْحَانَكَ يَا لا إلَهَ إلاّ أنْتَ الغَوْثَ الغَوْثَ خَلِّصْنا مِنَ النّارِ يا رَبِّ.</vt:lpstr>
      <vt:lpstr>يَا ذَا الْحَمْدِ وَالثَّنَاءِ يَا ذَا الْفَخْرِ وَالْبَهَاءِ</vt:lpstr>
      <vt:lpstr>يَا ذَا الْمَجْدِ وَالسَّنَاءِ يَا ذَا الْعَهْدِ وَالْوَفَاءِ</vt:lpstr>
      <vt:lpstr>يَا ذَا الْعَفْوِ وَالرِّضَاءِ يَا ذَا الْمَنِّ وَالْعَطَاءِ</vt:lpstr>
      <vt:lpstr>يَا ذَا الْفَصْلِ وَالْقَضَاءِ يَا ذَا الْعِزِّ وَالْبَقَاءِ</vt:lpstr>
      <vt:lpstr>يَا ذَا الْجُودِ وَالسَّخَاءِ يَا ذَا الآلاءِ وَالنَّعْمَاءِ</vt:lpstr>
      <vt:lpstr>سُبْحَانَكَ يَا لا إلَهَ إلاّ أنْتَ الغَوْثَ الغَوْثَ خَلِّصْنا مِنَ النّارِ يا رَبِّ.</vt:lpstr>
      <vt:lpstr>اللَّهُمَّ إِنِّي أَسْألُكَ بِاسْمِكَ يَا مَانِعُ يَا دَافِعُ</vt:lpstr>
      <vt:lpstr>يَا رَافِعُ يَا صَانِعُ يَا نَافِعُ يَا سَامِعُ</vt:lpstr>
      <vt:lpstr>يَا جَامِعُ يَا شَافِعُ يَا وَاسِعُ يَا مُوسِعُ</vt:lpstr>
      <vt:lpstr>سُبْحَانَكَ يَا لا إلَهَ إلاّ أنْتَ الغَوْثَ الغَوْثَ خَلِّصْنا مِنَ النّارِ يا رَبِّ.</vt:lpstr>
      <vt:lpstr>يَا صَانِعَ كُلِّ مصْنُوع يَّا خَاِلقَ كُلِّ مَخْلُوق</vt:lpstr>
      <vt:lpstr>يَّا رَازِقَ كُلِّ مَرْزُوق يَّا مَاِلكَ كُلِّ مَمْلُوك</vt:lpstr>
      <vt:lpstr>يَّا كَاشِفَ كُلِّ مَكْرُوب يَّا فَاِرجَ كُلِّ مَهْمُوم</vt:lpstr>
      <vt:lpstr>يَّا رَاحِمَ كُلِّ مَرْحُوم يَّا نَاصِرَ كُلِّ مَخْذُول</vt:lpstr>
      <vt:lpstr>يَّا سَاتِرَ كُلِّ مَعْيُوب يَّا مَلْجَأَ كُلِّ مَطْرُود</vt:lpstr>
      <vt:lpstr>سُبْحَانَكَ يَا لا إلَهَ إلاّ أنْتَ الغَوْثَ الغَوْثَ خَلِّصْنا مِنَ النّارِ يا رَبِّ.</vt:lpstr>
      <vt:lpstr>يَا عُدَّتِي عِنْدَ شِدَّتِي يَا رَجَائِي عِنْدَ مُصِيبَتِي</vt:lpstr>
      <vt:lpstr>يَا مُؤْنِسِي عِنْدَ وَحْشَتِي يَا صَاحِبِي عِنْدَ غُرْبَتِي</vt:lpstr>
      <vt:lpstr>يَا وَلِيِّي عِنْدَ نِعْمَتِي يَا غِيَاثِي عِنْدَ كُرْبَتِي</vt:lpstr>
      <vt:lpstr>يَا دَلِيلِي عِنْدَ حَيْرَتِي يَا غِنَائِي عِنْدَ افْتِقَارِي</vt:lpstr>
      <vt:lpstr>يَا مَلْجَئِي عِنْدَ اضْطِرَارِي يَا مُعِينِي عِنْدَ مَفْزَعِي</vt:lpstr>
      <vt:lpstr>سُبْحَانَكَ يَا لا إلَهَ إلاّ أنْتَ الغَوْثَ الغَوْثَ خَلِّصْنا مِنَ النّارِ يا رَبِّ.</vt:lpstr>
      <vt:lpstr>يَا عَلاَّمَ الْغُيُوبِ يَا غَفَّارَ الذُّنُوبِ،</vt:lpstr>
      <vt:lpstr>يَا سَتَّارَ الْعُيُوبِ يَا كَاشِفَ الْكُرُوبِ</vt:lpstr>
      <vt:lpstr>يَا مُقَلِّبَ الْقُلُوبِ يَا طَبِيبَ الْقُلُوبِ</vt:lpstr>
      <vt:lpstr>يَا مُنَوِّرَ الْقُلُوبِ يَا أَنِيسَ الْقُلُوبِ</vt:lpstr>
      <vt:lpstr>يَا مُفَرِّجَ الْهُمُومِ يَا مُنَفِّسَ الْغُمُومِ</vt:lpstr>
      <vt:lpstr>سُبْحَانَكَ يَا لا إلَهَ إلاّ أنْتَ الغَوْثَ الغَوْثَ خَلِّصْنا مِنَ النّارِ يا رَبِّ.</vt:lpstr>
      <vt:lpstr>اللَّهُمَّ إِنِّي أَسْألُكَ بِاسْمِكَ يَا جَلِيلُ يَا جَمِيلُ</vt:lpstr>
      <vt:lpstr>يَا وَكِيلُ يَا كَفِيلُ يَا دَلِيلُ يَا قَبِيلُ</vt:lpstr>
      <vt:lpstr>يَا مُدِيلُ يَا مُنِيلُ يَا مُقِيلُ يَا مُحِيلُ</vt:lpstr>
      <vt:lpstr>سُبْحَانَكَ يَا لا إلَهَ إلاّ أنْتَ الغَوْثَ الغَوْثَ خَلِّصْنا مِنَ النّارِ يا رَبِّ.</vt:lpstr>
      <vt:lpstr>يَا دَلِيلَ الْمُتَحَيِّرِينَ يَا غِيَاثَ الْمُسْتَغِيثِينَ</vt:lpstr>
      <vt:lpstr>يَا صَرِيخَ الْمُسْتَصْرِخِينَ يَا جَارَ الْمُسْتَجِيرِينَ</vt:lpstr>
      <vt:lpstr>يَا أَمَانَ الْخَائِفِينَ يَا عَوْنَ الْمُؤْمِنِينَ</vt:lpstr>
      <vt:lpstr>يَا رَاحِمَ الْمَسَاكِينَ يَا مَلْجَأَ الْعَاصِينَ</vt:lpstr>
      <vt:lpstr>يَا غَافِرَ الْمُذْنِبِينَ يَا مُجِيبَ دَعْوَةِ الْمُضْطَرِّينَ</vt:lpstr>
      <vt:lpstr>سُبْحَانَكَ يَا لا إلَهَ إلاّ أنْتَ الغَوْثَ الغَوْثَ خَلِّصْنا مِنَ النّارِ يا رَبِّ.</vt:lpstr>
      <vt:lpstr>يَا ذَا الْجُودِ وَالإِحْسَانِ يَا ذَا الْفَضْلِ وَالإمْتِنَانِ</vt:lpstr>
      <vt:lpstr>يَا ذَا الأَمْنِ وَالأَمَانِ يَا ذَا الْقُدْسِ وَالسُّبْحَانِ</vt:lpstr>
      <vt:lpstr>يَا ذَا الْحِكْمَةِ وَالْبَيَانِ يَا ذَا الرَّحْمَةِ وَالرِّضْوَانِ</vt:lpstr>
      <vt:lpstr>يَا ذَا الْحُجَّةِ وَالْبُرْهَانِ يَا ذَا الْعَظَمَةِ وَالسُّلْطَانِ</vt:lpstr>
      <vt:lpstr>يَا ذَا الرَّأْفَةِ وَالْمُسْتَعَانِ يَا ذَا الْعَفْوِ وَالْغُفْرَانِ</vt:lpstr>
      <vt:lpstr>سُبْحَانَكَ يَا لا إلَهَ إلاّ أنْتَ الغَوْثَ الغَوْثَ خَلِّصْنا مِنَ النّارِ يا رَبِّ.</vt:lpstr>
      <vt:lpstr>يَّا مَنْ هُوَ رَبُّ كُلِّ شَيْء يَّا مَنْ هُوَ إِلَهُ كُلِّ شَيْء</vt:lpstr>
      <vt:lpstr>يَّا مَنْ هُوَ خَاِلقُ كُلِّ شَيْء يَّا مَنْ هُوَ صَانِعُ كُلِّ شَيْء</vt:lpstr>
      <vt:lpstr>يَّا مَنْ هُوَ قَبْلَ كُلِّ شَيْء يَّا مَنْ هُوَ بَعْدَ كُلِّ شَيْء</vt:lpstr>
      <vt:lpstr>يَّا مَنْ هُوَ فَوْقَ كُلِّ شَيْء يَّا مَنْ هُوَ عَاِلمٌ بِكُلِّ شَيْء</vt:lpstr>
      <vt:lpstr>يَّا مَنْ هُوَ قَادِرٌ عَلَى كُلِّ شَيْء يَّا مَنْ هُوَ يَبْقَى وَيَفْنَى كُلُّ شَيْء</vt:lpstr>
      <vt:lpstr>سُبْحَانَكَ يَا لا إلَهَ إلاّ أنْتَ الغَوْثَ الغَوْثَ خَلِّصْنا مِنَ النّارِ يا رَبِّ.</vt:lpstr>
      <vt:lpstr>اللَّهُمَّ إِنِّي أَسْألُكَ بِاسْمِكَ يَا مُؤْمِنُ يَا مُهَيْمِنُ</vt:lpstr>
      <vt:lpstr>يَا مُكَوِّنُ يَا مُلَقِّنُ يَا مُبَيِّنُ يَا مُهَوِّنُ</vt:lpstr>
      <vt:lpstr>يَا مُمَكِّنُ يَا مُزَيِّنُ يَا مُعْلِنُ يَا مُقْسِّمُ</vt:lpstr>
      <vt:lpstr>سُبْحَانَكَ يَا لا إلَهَ إلاّ أنْتَ الغَوْثَ الغَوْثَ خَلِّصْنا مِنَ النّارِ يا رَبِّ.</vt:lpstr>
      <vt:lpstr>يَّا مَنْ هُوَ فِي مُلْكِهِ مُقِيمٌ يَّا مَنْ هُوَ فِي سُلْطَانِهِ قَدِيمٌ</vt:lpstr>
      <vt:lpstr>يَّا مَنْ هُوَ فِي جَلاَلِهِ عَظِيمٌ يَّا مَنْ هُوَ عَلَى عِبَادِهِ رَحِيمٌ</vt:lpstr>
      <vt:lpstr>يَّا مَنْ هُوَ بِكُلِّ شَيْء عَلِيمٌ يَّا مَنْ هُوَ بِمَنْ عَصَاهُ حَلِيمٌ</vt:lpstr>
      <vt:lpstr>يَّا مَنْ هُوَ بِمَن رَّجَاهُ كَرِيمٌ يَّا مَنْ هُوَ فِي صُنْعِهِ حَكِيمٌ</vt:lpstr>
      <vt:lpstr>يَّا مَنْ هُوَ فِي حِكْمَتِهِ لَطِيفٌ يَّا مَنْ هُوَ فِي لُطْفِهِ قَدِيمٌ</vt:lpstr>
      <vt:lpstr>سُبْحَانَكَ يَا لا إلَهَ إلاّ أنْتَ الغَوْثَ الغَوْثَ خَلِّصْنا مِنَ النّارِ يا رَبِّ.</vt:lpstr>
      <vt:lpstr>يَا مَن لا يُرْجَى إِلاَّ فَضْلُهُ يَا مَن لا يُسْأَلُ إِلاَّ عَفْوُهُ</vt:lpstr>
      <vt:lpstr>يَا مَن لا يُنْظَرُ إِلاَّ بِرُّهُ يَا مَن لا يُخَافُ إِلاَّ عَدْلُهُ</vt:lpstr>
      <vt:lpstr>يَا مَن لا يَدُومُ إِلاَّ مُلْكُهُ يَا مَن لا سُلْطَانَ إِلاَّ سُلْطَانُهُ</vt:lpstr>
      <vt:lpstr>يَا مَن وَّسِعَتْ كُلَّ شَيْء رَّحْمَتُهُ يَا مَنْ سَبَقَتْ رَحْمَتُهُ غَضَبَهُ</vt:lpstr>
      <vt:lpstr>يَا مَنْ أَحَاطَ بِكُلِّ شَيْء عِلْمُهُ يَا مَن لَّيْسَ أَحَدٌ مِّثْلَهُ</vt:lpstr>
      <vt:lpstr>سُبْحَانَكَ يَا لا إلَهَ إلاّ أنْتَ الغَوْثَ الغَوْثَ خَلِّصْنا مِنَ النّارِ يا رَبِّ.</vt:lpstr>
      <vt:lpstr>يَا فَارِجَ الْهَمِّ يَا كَاشِفَ الْغَمِّ</vt:lpstr>
      <vt:lpstr>يَا غَافِرَ الذَّنْبِ يَا قَابِلَ التَّوْبِ</vt:lpstr>
      <vt:lpstr>يَا خَاِلقَ الْخَلْقِ يَا صَادِقَ الْوَعْدِ</vt:lpstr>
      <vt:lpstr>يَا مُوفِي الْعَهْدِ يَا عَالِمَ السِّرِّ</vt:lpstr>
      <vt:lpstr>يَا فَاِلقَ الْحَبِّ يَا رَازِقَ الأَنَامِ</vt:lpstr>
      <vt:lpstr>سُبْحَانَكَ يَا لا إلَهَ إلاّ أنْتَ الغَوْثَ الغَوْثَ خَلِّصْنا مِنَ النّارِ يا رَبِّ.</vt:lpstr>
      <vt:lpstr>اللَّهُمَّ إِنِّي أَسْألُكَ بِاسْمِكَ يَا عَلِيُّ يَا وَفِيُّ</vt:lpstr>
      <vt:lpstr>يَا غَنِيُّ يَا مَلِيُّ يَا حَفِيُّ يَا رَضِيُّ</vt:lpstr>
      <vt:lpstr>يَا زَكِيُّ يَا بَدِيُّ يَا قَوِيُّ يَا وَلِيُّ</vt:lpstr>
      <vt:lpstr>سُبْحَانَكَ يَا لا إلَهَ إلاّ أنْتَ الغَوْثَ الغَوْثَ خَلِّصْنا مِنَ النّارِ يا رَبِّ.</vt:lpstr>
      <vt:lpstr>يَا مَنْ أَظْهَرَ الْجَمِيلَ يَا مَنْ سَتَرَ الْقَبِيحَ</vt:lpstr>
      <vt:lpstr>يَا مَن لَّمْ يُؤَاخِذْ بِالْجَرِيرَةِ يَا مَن لَّمْ يَهْتِكِ السِّتْرَ</vt:lpstr>
      <vt:lpstr>يَا عَظِيمَ الْعَفْوِ يَا حَسَنَ التَّجَاوُزِ</vt:lpstr>
      <vt:lpstr>يَا وَاسِعَ الْمَغْفِرَةِ يَا بَاسِطَ الْيَدَيْنِ بِالرِّحْمَةِ</vt:lpstr>
      <vt:lpstr>يَا صَاحِبَ كُلِّ نَجْوًى يَّا مُنْتَهَى كُلِّ شَكْوًى</vt:lpstr>
      <vt:lpstr>سُبْحَانَكَ يَا لا إلَهَ إلاّ أنْتَ الغَوْثَ الغَوْثَ خَلِّصْنا مِنَ النّارِ يا رَبِّ.</vt:lpstr>
      <vt:lpstr>يَّا ذَا النِّعْمَةِ السَّابِغَةِ يَا ذَا الرَّحْمَةِ الْوَاسِعَةِ</vt:lpstr>
      <vt:lpstr>يَا ذَا الْمِنَّةِ السَّابِقَةِ يَا ذَا الْحِكْمَةِ الْبَاِلغَةِ</vt:lpstr>
      <vt:lpstr>يَا ذَا الْقُدْرَةِ الْكَامِلَةِ يَا ذَا الْحُجَّةِ الْقَاطِعَةِ</vt:lpstr>
      <vt:lpstr>يَا ذَا الْكَرَامَةِ الظَّاهِرَةِ يَا ذَا الْعِزَّةِ الدَّائِمَةِ</vt:lpstr>
      <vt:lpstr>يَا ذَا الْقُوَّةِ الْمَتِينَةِ يَا ذَا الْعَظَمَةِ الْمَنِيعَةِ</vt:lpstr>
      <vt:lpstr>سُبْحَانَكَ يَا لا إلَهَ إلاّ أنْتَ الغَوْثَ الغَوْثَ خَلِّصْنا مِنَ النّارِ يا رَبِّ.</vt:lpstr>
      <vt:lpstr>يَا بَدِيَعَ السَّمَاوَاتِ يَا جَاعِلَ الظُّلُمَاتِ</vt:lpstr>
      <vt:lpstr>يَا رَاحِمَ الْعَبَرَاتِ يَا مُقِيلَ الْعَثَرَاتِ</vt:lpstr>
      <vt:lpstr>يَا سَاتِرَ الْعَوْرَاتِ يَا مُحْيِي الأَمْوَاتِ</vt:lpstr>
      <vt:lpstr>يَا مُنْزِلَ الآيَاتِ يَا مُضَعِّفَ الْحَسَنَاتِ</vt:lpstr>
      <vt:lpstr>يَا مَاحِي السَّيِّئَاتِ يَا شَدِيدَ النَّقِمَاتِ</vt:lpstr>
      <vt:lpstr>سُبْحَانَكَ يَا لا إلَهَ إلاّ أنْتَ الغَوْثَ الغَوْثَ خَلِّصْنا مِنَ النّارِ يا رَبِّ.</vt:lpstr>
      <vt:lpstr>اللَّهُمَّ إِنِّي أَسْألُكَ بِاسْمِكَ يَا مُصَوِّرُ يَا مُقَدِّرُ</vt:lpstr>
      <vt:lpstr>يَا مُدَبِّرُ يَا مُطَهِّرُ يَا مُنَوِّرُ يَا مُيَسِّرُ</vt:lpstr>
      <vt:lpstr>يَا مُبَشِّرُ يَا مُنْذِرُ يَا مُقَدِّمُ يَا مُؤَخِّرُ</vt:lpstr>
      <vt:lpstr>سُبْحَانَكَ يَا لا إلَهَ إلاّ أنْتَ الغَوْثَ الغَوْثَ خَلِّصْنا مِنَ النّارِ يا رَبِّ.</vt:lpstr>
      <vt:lpstr>يَا رَبَّ الْبَيْتِ الْحَرَامِ يَا رَبَّ الشَّهْرِ الْحَرَامِ</vt:lpstr>
      <vt:lpstr>يَا رَبَّ الْبَلَدِ الْحَرَامِ يَا رَبَّ الرُّكْنِ وَالْمَقَامِ</vt:lpstr>
      <vt:lpstr>يَا رَبَّ الْمَشْعَرِ الْحَرَامِ يَا رَبَّ الْمَسْجِدِ الْحَرَامِ</vt:lpstr>
      <vt:lpstr>يَا رَبَّ الْحِلِّ وَالْحَرَامِ يَا رَبَّ النُّورِ وَالظَّلاَمِ</vt:lpstr>
      <vt:lpstr>يَا رَبَّ التَّحِيَّةِ وَالسَّلاَمِ يَا رَبَّ الْقُدْرَةِ فِي الأَنَامِ</vt:lpstr>
      <vt:lpstr>سُبْحَانَكَ يَا لا إلَهَ إلاّ أنْتَ الغَوْثَ الغَوْثَ خَلِّصْنا مِنَ النّارِ يا رَبِّ.</vt:lpstr>
      <vt:lpstr>يَا أَحْكَمَ الْحَاكِمِينَ يَا أَعْدَلَ الْعَادِلِينَ</vt:lpstr>
      <vt:lpstr>يَا أَصْدَقَ الصَّادِقِينَ يَا أَطْهَرَ الطَّاهِرِينَ</vt:lpstr>
      <vt:lpstr>يَا أَحْسَنَ الْخَاِلقِينَ يَا أَسْرَعَ الْحَاسِبِينَ</vt:lpstr>
      <vt:lpstr>يَا أَسْمَعَ السَّامِعِينَ يَا أَبْصَرَ النَّاظِرِينَ</vt:lpstr>
      <vt:lpstr>يَا أَشْفَعَ الشَّافِعِينَ يَا أَكْرَمَ الأَكْرَمِينَ</vt:lpstr>
      <vt:lpstr>سُبْحَانَكَ يَا لا إلَهَ إلاّ أنْتَ الغَوْثَ الغَوْثَ خَلِّصْنا مِنَ النّارِ يا رَبِّ.</vt:lpstr>
      <vt:lpstr>يَا عِمَادَ مَن لا عِمَادَ لَهُ يَا سَنَدَ مَن لا سَنَدَ لَهُ</vt:lpstr>
      <vt:lpstr>يَا ذُخْرَ مَن لا ذُخْرَ لَهُ يَا حِرْزَ مَن لا حِرْزَ لَهُ</vt:lpstr>
      <vt:lpstr>يَا غِيَاثَ مَن لا غِيَاثَ لَهُ يَا فَخْرَ مَن لا فَخْرَ لَهُ</vt:lpstr>
      <vt:lpstr>يَا عِزَّ مَن لا عِزَّ لَهُ يَا مُعِينَ مَن لا مُعِينَ لَهُ</vt:lpstr>
      <vt:lpstr>يَا أَنِيسَ مَن لا أَنِيسَ لَهُ يَا أَمَانَ مَن لا أَمَانَ لَهُ</vt:lpstr>
      <vt:lpstr>سُبْحَانَكَ يَا لا إلَهَ إلاّ أنْتَ الغَوْثَ الغَوْثَ خَلِّصْنا مِنَ النّارِ يا رَبِّ.</vt:lpstr>
      <vt:lpstr>اللَّهُمَّ إِنِّي أَسْألُكَ بِاسْمِكَ يَا عَاصِمُ يَا قَائِمُ</vt:lpstr>
      <vt:lpstr>يَا دَائِمُ يَا رَاحِمُ يَا سَالِمُ يَا حَاكِمُ</vt:lpstr>
      <vt:lpstr>يَا عَالِمُ يَا قَاسِمُ يَا قَابِضُ يَا بَاسِطُ</vt:lpstr>
      <vt:lpstr>سُبْحَانَكَ يَا لا إلَهَ إلاّ أنْتَ الغَوْثَ الغَوْثَ خَلِّصْنا مِنَ النّارِ يا رَبِّ.</vt:lpstr>
      <vt:lpstr>يَا عَاصِمَ مَنِ اسْتَعْصَمَهُ يَا رَاحِمَ مَنِ اسْتَرْحَمَهُ</vt:lpstr>
      <vt:lpstr>يَا غَافِرَ مَنِ اسْتَغْفَرَهُ يَا نَاصِرَ مَنِ اسْتَنْصَرَهُ</vt:lpstr>
      <vt:lpstr>يَا حَافِظَ مَنِ اسْتَحْفَظَهُ يَا مُكْرِمَ مَنِ اسْتَكْرَمَهُ</vt:lpstr>
      <vt:lpstr>يَا مُرْشِدَ مَنِ اسْتَرْشَدَهُ يَا صَرِيخَ مَنِ اسْتَصْرَخَهُ</vt:lpstr>
      <vt:lpstr>يَا مُعِينَ مَنِ اسْتَعَانَهُ، يَا مُغِيثَ مَنِ اسْتَغَاثَهُ</vt:lpstr>
      <vt:lpstr>سُبْحَانَكَ يَا لا إلَهَ إلاّ أنْتَ الغَوْثَ الغَوْثَ خَلِّصْنا مِنَ النّارِ يا رَبِّ.</vt:lpstr>
      <vt:lpstr>يَا عَزِيزاً لا يُضَامُ يَا لَطِيفاً لا يُرَامُ</vt:lpstr>
      <vt:lpstr>يَا قَيُّوماً لا يَنَامُ يَا دَائِماً لا يَفُوتُ</vt:lpstr>
      <vt:lpstr>يَا حَيّاً لا يَمُوتُ يَا مَلِكاً لا يَزُولُ</vt:lpstr>
      <vt:lpstr>يَا بَاقِياً لا يَفْنَى يَا عَالِماً لا يَجْهَلُ</vt:lpstr>
      <vt:lpstr>يَا صَمَداً لا يُطْعَمُ يَا قَوِيّاً لا يَضْعُفُ</vt:lpstr>
      <vt:lpstr>سُبْحَانَكَ يَا لا إلَهَ إلاّ أنْتَ الغَوْثَ الغَوْثَ خَلِّصْنا مِنَ النّارِ يا رَبِّ.</vt:lpstr>
      <vt:lpstr>اللَّهُمَّ إِنِّي أَسْألُكَ بِاسْمِكَ يَا أَحَدُ يَا وَاحِدُ</vt:lpstr>
      <vt:lpstr>يَا شَاهِدُ يَا مَاجِدُ يَا حَامِدُ يَا رَاشِدُ</vt:lpstr>
      <vt:lpstr>يَا بَاعِثُ يَا وَارِثُ يَا ضَارُّ يَا نَافِعُ</vt:lpstr>
      <vt:lpstr>سُبْحَانَكَ يَا لا إلَهَ إلاّ أنْتَ الغَوْثَ الغَوْثَ خَلِّصْنا مِنَ النّارِ يا رَبِّ.</vt:lpstr>
      <vt:lpstr>يَا أَعْظَمَ مِنْ كُلِّ عَظِيم يَّا أَكْرَمَ مِنْ كُلِّ كَرِيم</vt:lpstr>
      <vt:lpstr>يَّا أَرْحَمَ مِنْ كُلِّ رَحِيم يَّا أَعْلَمَ مِنْ كُلِّ عَلِيم</vt:lpstr>
      <vt:lpstr>يَّا أَحْكَمَ مِنْ كُلِّ حَكِيم يَّا أَقْدَمَ مِنْ كُلِّ قَدِيم</vt:lpstr>
      <vt:lpstr>يَّا أَكْبَرَ مِنْ كُلِّ كَبِير يَّا أَلْطَفَ مِنْ كُلِّ لَطِيف</vt:lpstr>
      <vt:lpstr>يَّا أَجَلَّ مِنْ كُلِّ جَلِيل يَّا أَعَزَّ مِنْ كُلِّ عَزِيز</vt:lpstr>
      <vt:lpstr>سُبْحَانَكَ يَا لا إلَهَ إلاّ أنْتَ الغَوْثَ الغَوْثَ خَلِّصْنا مِنَ النّارِ يا رَبِّ.</vt:lpstr>
      <vt:lpstr>يَا كَرِيمَ الصَّفْحِ يَا عَظِيمَ الْمَنِّ</vt:lpstr>
      <vt:lpstr>يَا كَثِيرَ الْخَيْرِ يَا قَدِيمَ الْفَضْلِ</vt:lpstr>
      <vt:lpstr>يَا دَائِمَ اللُّطْفِ، يَا لَطِيفَ الصُّنْعِ</vt:lpstr>
      <vt:lpstr>يَا مُنَفِّسَ الْكَرْبِ يَا كَاشِفَ الضُّرِّ</vt:lpstr>
      <vt:lpstr>يَا مَاِلكَ الْمُلْكِ يَا قَاضِي الْحَقِّ</vt:lpstr>
      <vt:lpstr>سُبْحَانَكَ يَا لا إلَهَ إلاّ أنْتَ الغَوْثَ الغَوْثَ خَلِّصْنا مِنَ النّارِ يا رَبِّ.</vt:lpstr>
      <vt:lpstr>يَا مَنْ هُوَ فِي عَهْدِهِ وَفِيٌّ يَّا مَنْ هُوَ فِي وَفَائِهِ قَوِيٌّ</vt:lpstr>
      <vt:lpstr>يَّا مَنْ هُوَ فِي قُوَّتِهِ عَلِيٌّ يَّا مَنْ هُوَ فِي عُلُوُّهِ قَرِيبٌ</vt:lpstr>
      <vt:lpstr>يَّا مَنْ هُوَ فِي قُرْبِهِ لَطِيفٌ يَّا مَنْ هُوَ فِي لُطْفِهِ شَرِيفٌ</vt:lpstr>
      <vt:lpstr>يَّا مَنْ هُوَ فِي شَرَفِهِ عَزِيزٌ يَّا مَنْ هُوَ فِي عِزِّهِ عَظِيمٌ</vt:lpstr>
      <vt:lpstr>يَّا مَنْ هُوَ فِي عَظَمَتِهِ مَجِيدٌ يَّا مَنْ هُوَ فِي مَجْدِهِ حَمِيدٌ</vt:lpstr>
      <vt:lpstr>سُبْحَانَكَ يَا لا إلَهَ إلاّ أنْتَ الغَوْثَ الغَوْثَ خَلِّصْنا مِنَ النّارِ يا رَبِّ.</vt:lpstr>
      <vt:lpstr>اللَّهُمَّ إِنِّي أَسْألُكَ بِاسْمِكَ يَا كَافِي يَا شَافِي</vt:lpstr>
      <vt:lpstr>يَا وَافِي يَا مُعَافِي يَا هَادِي يَا دَاعِي</vt:lpstr>
      <vt:lpstr>يَا قَاضِي يَا رَاضِي يَا عَاِلي يَا بَاقِي</vt:lpstr>
      <vt:lpstr>سُبْحَانَكَ يَا لا إلَهَ إلاّ أنْتَ الغَوْثَ الغَوْثَ خَلِّصْنا مِنَ النّارِ يا رَبِّ.</vt:lpstr>
      <vt:lpstr>يَا مَن كُلُّ شَيْء خَاضِعٌ لَّهُ يَا مَن كُلُّ شَيْء خَاشِعٌ لَّهُ</vt:lpstr>
      <vt:lpstr>يَا مَنْ كُلُّ شَيْء كَائِنٌ لَّهُ يَا مَن كُلُّ شَيْء مَّوْجُودٌ بِهِ</vt:lpstr>
      <vt:lpstr>يَا مَن كُلُّ شَيْء مُّنِيبٌ إِلَيْهِ يَا مَن كُلُّ شَيْء خَائِفٌ مِّنْهُ</vt:lpstr>
      <vt:lpstr>يَا مَن كُلُّ شَيْء قَائِمٌ بِهِ يَا مَن كُلُّ شَيْء صَائِرٌ إِلَيْهِ</vt:lpstr>
      <vt:lpstr>يَا مَنْ كُلُّ شَيْء يُّسَبِّحُ بِحَمْدِهِ يَا مَن كُلُّ شَيْء هَاِلكٌ إِلاَّ وَجْهَهُ</vt:lpstr>
      <vt:lpstr>سُبْحَانَكَ يَا لا إلَهَ إلاّ أنْتَ الغَوْثَ الغَوْثَ خَلِّصْنا مِنَ النّارِ يا رَبِّ.</vt:lpstr>
      <vt:lpstr>يَا مَن لا مَفَرَّ إِلاَّ إِلَيْهِ يَا مَن لا مَفْزَعَ إِلاَّ إِلَيْهِ</vt:lpstr>
      <vt:lpstr>يَا مَن لا مَقْصَدَ إِلاَّ إِلَيْهِ يَا مَن لا مَنجَىً مِنْهُ إِلاَّ إِلَيْهِ</vt:lpstr>
      <vt:lpstr>يَا مَن لا يُرْغَبُ إِلاَّ إلَيهِ يَا مَن لا حَوْلَ وَلا قُوَّةَ إِلاَّ بِهِ</vt:lpstr>
      <vt:lpstr>يَا مَن لا يُسْتَعَانُ إِلاَّ بِهِ يَا مَن لا يُتَوَكَّلُ إِلاَّ عَلَيْهِ</vt:lpstr>
      <vt:lpstr>يَا مَن لا يُرْجَى إِلاَّ هُوَ يَا مَن لا يُعْبَدُ إِلاَّ هُوَ</vt:lpstr>
      <vt:lpstr>سُبْحَانَكَ يَا لا إلَهَ إلاّ أنْتَ الغَوْثَ الغَوْثَ خَلِّصْنا مِنَ النّارِ يا رَبِّ.</vt:lpstr>
      <vt:lpstr>يَا خَيْرَ الْمَرْهُوبِينَ يَا خَيْرَ الْمَرْغُوبِينَ</vt:lpstr>
      <vt:lpstr>يَا خَيْرَ الْمَطْلُوبِينَ يَا خَيْرَ الْمَسْؤُولِينَ</vt:lpstr>
      <vt:lpstr>يَا خَيْرَ الْمَقْصُودِينَ يَا خَيْرَ الْمَذْكُورِينَ</vt:lpstr>
      <vt:lpstr>يَا خَيْرَ الْمَشْكُورِينَ يَا خَيْرَ الْمَحْبُوبِينَ</vt:lpstr>
      <vt:lpstr>يَا خَيْرَ الْمَدْعُوِّينَ يَا خَيْرَ الْمُسْتَأْنِسِينَ</vt:lpstr>
      <vt:lpstr>سُبْحَانَكَ يَا لا إلَهَ إلاّ أنْتَ الغَوْثَ الغَوْثَ خَلِّصْنا مِنَ النّارِ يا رَبِّ.</vt:lpstr>
      <vt:lpstr>اللَّهُمَّ إِنِّي أَسْألُكَ بِاسْمِكَ يَا غَافِرُ يَا سَاتِرُ</vt:lpstr>
      <vt:lpstr>يَا قَادِرُ يَا قَاهِرُ يَا فَاطِرُ يَا كَاسِرُ يَا جَابِرُ</vt:lpstr>
      <vt:lpstr>يَا ذَاكِرُ يَا نَاظِرُ يَا نَاصِرُ</vt:lpstr>
      <vt:lpstr>سُبْحَانَكَ يَا لا إلَهَ إلاّ أنْتَ الغَوْثَ الغَوْثَ خَلِّصْنا مِنَ النّارِ يا رَبِّ.</vt:lpstr>
      <vt:lpstr>يَا مَنْ خَلَقَ فَسَوَّى يَا مَن قَدَّرَ فَهَدَى</vt:lpstr>
      <vt:lpstr>يَا مَن يَّكْشِفُ الْبَلْوَى يَا مَن يَّسْمَعُ النَّجْوَى</vt:lpstr>
      <vt:lpstr>يَا مَن يُّنْقِذُ الْغَرْقَى يَا مَن يُّنجِي الْهَلْكَى</vt:lpstr>
      <vt:lpstr>يَا مَن يَّشْفِي الْمَرْضَى يَا مَنْ أَضْحَكَ وَأَبْكَى</vt:lpstr>
      <vt:lpstr>يَا مَنْ أَمَاتَ وَأَحْيَا يَا مَنْ خَلَقَ الزَّوْجَيْنِ الذَّكَرَ وَالأُنْثَى</vt:lpstr>
      <vt:lpstr>سُبْحَانَكَ يَا لا إلَهَ إلاّ أنْتَ الغَوْثَ الغَوْثَ خَلِّصْنا مِنَ النّارِ يا رَبِّ.</vt:lpstr>
      <vt:lpstr>يَا مَن فِي الْبَرِّ وَالْبَحْرِ سَبِيلُهُ يَا مَن فِي الآفَاقِ آيَاتُهُ</vt:lpstr>
      <vt:lpstr>يَا مَن فِي الآيَاتِ بُرْهَانُهُ يَا مَن فِي الْمَمَاتِ قُدْرَتُهُ</vt:lpstr>
      <vt:lpstr>يَا مَن فِي الْقُبُورِ عِبْرَتُهُ يَا مَن فِي الْقِيَامَةِ مُلْكُهُ</vt:lpstr>
      <vt:lpstr>يَا مَن فِي الْحِسَابِ هَيْبَتُهُ يَا مَن فِي الْمِيزَانِ قَضَاؤُهُ</vt:lpstr>
      <vt:lpstr>يَا مَن فِي الْجَنَّةِ ثَوَابُهُ يَا مَن فِي النَّارِ عِقَابُهُ</vt:lpstr>
      <vt:lpstr>سُبْحَانَكَ يَا لا إلَهَ إلاّ أنْتَ الغَوْثَ الغَوْثَ خَلِّصْنا مِنَ النّارِ يا رَبِّ.</vt:lpstr>
      <vt:lpstr>يَا مَنْ إِلَيْهِ يَهْرَبُ الْخَائِفُونَ يَا مَنْ إِلَيْهِ يَفْزَعُ الْمُذْنِبُونَ</vt:lpstr>
      <vt:lpstr>يَا مَنْ إِلَيْهِ يَقْصِدُ الْمُنِيبُونَ يَا مَنْ إِلَيْهِ يَرْغَبُ الزَّاهِدُونَ</vt:lpstr>
      <vt:lpstr>يَا مَنْ إِلَيْهِ يَلْجَأُ الْمُتَحَيِّرُونَ يَا مَنْ بِهِ يَسْتَأْنِسُ الْمُرِيدُونَ</vt:lpstr>
      <vt:lpstr>يَا مَنْ بِهِ يَفْتَخِرُ الْمُحِبُّونَ يَا مَن فِي عَفْوِهِ يَطْمَعُ الْخَاطِئُونَ</vt:lpstr>
      <vt:lpstr>يَا مَنْ إِلَيْهِ يَسْكُنُ الْمُوقِنُونَ يَا مَنْ عَلَيَهِ يَتَوَكَّلُ الْمُتَوَكِّلُونَ</vt:lpstr>
      <vt:lpstr>سُبْحَانَكَ يَا لا إلَهَ إلاّ أنْتَ الغَوْثَ الغَوْثَ خَلِّصْنا مِنَ النّارِ يا رَبِّ.</vt:lpstr>
      <vt:lpstr>اللَّهُمَّ إِنِّي أَسْألُكَ بِاسْمِكَ يَا حَبِيبُ يَا طَبِيبُ</vt:lpstr>
      <vt:lpstr>يَا قَرِيبُ يَا رَقِيبُ يَا حَسيِبُ يَا مُهِيبُ</vt:lpstr>
      <vt:lpstr>يَا مُثِيبُ يَا مُجِيبُ يَا خَبِيرُ يَا بَصِيرُ</vt:lpstr>
      <vt:lpstr>سُبْحَانَكَ يَا لا إلَهَ إلاّ أنْتَ الغَوْثَ الغَوْثَ خَلِّصْنا مِنَ النّارِ يا رَبِّ.</vt:lpstr>
      <vt:lpstr>يَا أَقْرَبَ مِنْ كُلِّ قَرِيب يَّا أَحَبَّ مِنْ كُلِّ حَبِيب</vt:lpstr>
      <vt:lpstr>يَّا أَبْصَرَ مِنْ كُلِّ بَصِير يَّا أَخْبَرَ مِنْ كُلِّ خَبِير</vt:lpstr>
      <vt:lpstr>يَّا أَشْرَفَ مِنْ كُلِّ شَرِيف يَّا أَرْفَعَ مِنْ كُلِّ رَفِيع</vt:lpstr>
      <vt:lpstr>يَّا أَقْوَى مِنْ كُلِّ قَوِيّ يَّا أَغْنَى مِنْ كُلِّ غَنِيّ</vt:lpstr>
      <vt:lpstr>يَّا أَجْوَدَ مِنْ كُلِّ جَوَاد يَّا أَرْأَفَ مِنْ كُلِّ رَؤُوف</vt:lpstr>
      <vt:lpstr>سُبْحَانَكَ يَا لا إلَهَ إلاّ أنْتَ الغَوْثَ الغَوْثَ خَلِّصْنا مِنَ النّارِ يا رَبِّ.</vt:lpstr>
      <vt:lpstr>يَا غَاِلباً غَيْرَ مَغْلُوب يَّا صَانِعاً غَيْرَ مَصْنُوع</vt:lpstr>
      <vt:lpstr>يَّا خَاِلقاً غَيْرَ مَخْلُوق يَّا مَاِلكاً غَيْرَ مَمْلُوك</vt:lpstr>
      <vt:lpstr>يَّا قَاهِراً غَيْرَ مَقْهُور يَّا رَافِعاً غَيْرَ مَرْفُوع</vt:lpstr>
      <vt:lpstr>يَّا حَافِظاً غَيْرَ مَحْفُوظ يَّا نَاصِراً غَيْرَ مَنْصُور</vt:lpstr>
      <vt:lpstr>يَّا شَاهِداً غَيْرَ غَائِب يَّا قَرِيباً غَيْرَ بَعِيد</vt:lpstr>
      <vt:lpstr>سُبْحَانَكَ يَا لا إلَهَ إلاّ أنْتَ الغَوْثَ الغَوْثَ خَلِّصْنا مِنَ النّارِ يا رَبِّ.</vt:lpstr>
      <vt:lpstr>يَا نُورَ النُّورِ يَا مُنَوِّرَ النُّورِ</vt:lpstr>
      <vt:lpstr>يَا خَاِلقَ النُّورِ يَا مُدَبِّرَ النُّورِ</vt:lpstr>
      <vt:lpstr>يَا مُقَدِّرَ النُّورِ يَا نُورَ كُلِّ نُور</vt:lpstr>
      <vt:lpstr>يَّا نُوراً قَبْلَ كُلِّ نُور يَّا نُوراً بَعْدَ كُلِّ نُور</vt:lpstr>
      <vt:lpstr>يَّا نُوراً فَوْقَ كُلِّ نُور يَّا نُوراً لَّيْسَ كَمِثْلِهِ نُورٌ</vt:lpstr>
      <vt:lpstr>سُبْحَانَكَ يَا لا إلَهَ إلاّ أنْتَ الغَوْثَ الغَوْثَ خَلِّصْنا مِنَ النّارِ يا رَبِّ.</vt:lpstr>
      <vt:lpstr>يَا مَنْ عَطَاؤُهُ شَرِيفٌ يَّا مَن فِعْلُهُ لَطِيفٌ</vt:lpstr>
      <vt:lpstr>يَّا مَن لُّطْفُهُ مُقِيمٌ يَّا مَنْ إِحْسَانُهُ قَدِيمٌ</vt:lpstr>
      <vt:lpstr>يَّا مَن قَوْلُهُ حَقٌّ يَّا مَن وَّعْدُهُ صِدْقٌ</vt:lpstr>
      <vt:lpstr>يَّا مَنْ عَفْوُهُ فَضْلٌ يَّا مَنْ عَذَابُهُ عَدْلٌ</vt:lpstr>
      <vt:lpstr>يَّا مَنْ ذِكْرُهُ حُلْوٌ يَّا مَن فَضْلُهُ عَمِيمٌ</vt:lpstr>
      <vt:lpstr>سُبْحَانَكَ يَا لا إلَهَ إلاّ أنْتَ الغَوْثَ الغَوْثَ خَلِّصْنا مِنَ النّارِ يا رَبِّ.</vt:lpstr>
      <vt:lpstr>اللَّهُمَّ إِنِّي أَسْألُكَ بِاسْمِكَ يَا مُسَهِّلُ يَا مُفَصِّلُ</vt:lpstr>
      <vt:lpstr>يَا مُبَدِّلُ يَا مُذَلِّلُ يَا مُنَزِّلُ يَا مُنَوِّلُ</vt:lpstr>
      <vt:lpstr>يَا مُفْضِلُ يَا مُجْزِلُ يَا مُمْهِلُ يَا مُجْمِلُ</vt:lpstr>
      <vt:lpstr>سُبْحَانَكَ يَا لا إلَهَ إلاّ أنْتَ الغَوْثَ الغَوْثَ خَلِّصْنا مِنَ النّارِ يا رَبِّ.</vt:lpstr>
      <vt:lpstr>يَا مَن يَّرَى وَلا يُرَى يَا مَن يَّخْلُقُ وَلا يُخْلَقُ</vt:lpstr>
      <vt:lpstr>يَا مَن يَّهْدِي وَلا يُهْدَى يَا مَن يُّحْيِي وَلا يُحْيَى</vt:lpstr>
      <vt:lpstr>يَا مَن يَّسْأَلُ وَلا يُسْأَلُ يَا مَن يُّطْعِمُ وَلا يُطْعَمُ</vt:lpstr>
      <vt:lpstr>يَا مَن يُّجِيرُ وَلا يُجَارُ عَلَيْهِ يَا مَن يَّقْضِي وَلا يُقْضَى عَلَيْهِ</vt:lpstr>
      <vt:lpstr>يَا مَن يَّحْكُمُ وَلا يُحْكَمُ عَلَيْهِ يَا مَن لَّمْ يَلِدْ وَلَمْ يُولَدْ</vt:lpstr>
      <vt:lpstr>وَلَمْ يَكُن لَّهُ كُفُواً أَحَدٌ</vt:lpstr>
      <vt:lpstr>سُبْحَانَكَ يَا لا إلَهَ إلاّ أنْتَ الغَوْثَ الغَوْثَ خَلِّصْنا مِنَ النّارِ يا رَبِّ.</vt:lpstr>
      <vt:lpstr>يَا نِعْمَ الْحَسِيبُ يَا نِعْمَ الطَّبِيبُ</vt:lpstr>
      <vt:lpstr>يَا نِعْمَ الرَّقِيبُ يَا نِعْمَ القَرِيبُ</vt:lpstr>
      <vt:lpstr>يَا نِعْمَ المُجِيبُ يَا نِعْمَ الحَبِيبُ</vt:lpstr>
      <vt:lpstr>يَا نِعْمَ الكَفِيلُ يَا نِعْمَ الوَكِيلُ</vt:lpstr>
      <vt:lpstr>يَا نِعْمَ المَوْلىَ يَا نِعْمَ النَّصِيرُ</vt:lpstr>
      <vt:lpstr>سُبْحَانَكَ يَا لا إلَهَ إلاّ أنْتَ الغَوْثَ الغَوْثَ خَلِّصْنا مِنَ النّارِ يا رَبِّ.</vt:lpstr>
      <vt:lpstr>يَا سُرُورَ الْعَارِفِينَ يَا مُنَى الْمُحِبِّينَ</vt:lpstr>
      <vt:lpstr>يَا أَنِيسَ الْمُرِيدِينَ يَا حَبِيبَ التَّوَّابِينَ</vt:lpstr>
      <vt:lpstr>يَا رَازِقَ الْمُقِلِّينَ يَا رَجَاءَ الْمُذْنِبِينَ</vt:lpstr>
      <vt:lpstr>يَا قُرَّةَ عَيْنِ الْعَابِدِينَ يَا مُنَفِّسَ عَنِ الْمَكْرُوبِينَ</vt:lpstr>
      <vt:lpstr>يَا مُفَرِّجَ عَنِ الْمَغْمُومِينَ يَا إِلَهَ الأَوَّلِينَ وَالآخِرِينَ</vt:lpstr>
      <vt:lpstr>سُبْحَانَكَ يَا لا إلَهَ إلاّ أنْتَ الغَوْثَ الغَوْثَ خَلِّصْنا مِنَ النّارِ يا رَبِّ.</vt:lpstr>
      <vt:lpstr>اللَّهُمَّ إِنِّي أَسْألُكَ بِاسْمِكَ يَا رَبَّنَا يَا إِلَهَنَا</vt:lpstr>
      <vt:lpstr>يَا سَيِّدَنَا يَا مَوْلانَا يَا نَاصِرَنَا يَا حَافِظَنَا</vt:lpstr>
      <vt:lpstr>يَا دَلِيلَنَا يَا مُعِينَنَا يَا حَبِيبَنَا يَا طَبِيبَنَا</vt:lpstr>
      <vt:lpstr>سُبْحَانَكَ يَا لا إلَهَ إلاّ أنْتَ الغَوْثَ الغَوْثَ خَلِّصْنا مِنَ النّارِ يا رَبِّ.</vt:lpstr>
      <vt:lpstr>يَا رَبَّ النَّبِيِّينَ وَالأَبْرَارِ يَا رَبَّ الصِّدِّيقِينَ وَالأَخْيَارِ</vt:lpstr>
      <vt:lpstr>يَا رَبَّ الجَنَّةِ وَالنَّارِ يَا رَبَّ الصِّغَارِ وَالْكِبَارِ</vt:lpstr>
      <vt:lpstr>يَا رَبَّ الْحُبُوبِ وَالثِّمَارِ يَا رَبَّ الأَنْهَارِ وَالأَشْجَارِ</vt:lpstr>
      <vt:lpstr>يَا رَبَّ الصَّحَارِي وَالْقِفَارِ يَا رَبَّ الْبَرَارِي وَالْبِحَارِ</vt:lpstr>
      <vt:lpstr>يَا رَبَّ اللَّيْلِ وَالنَّهَارِ يَا رَبَّ الإِعْلاَنِ وَالإِسْرَارِ</vt:lpstr>
      <vt:lpstr>سُبْحَانَكَ يَا لا إلَهَ إلاّ أنْتَ الغَوْثَ الغَوْثَ خَلِّصْنا مِنَ النّارِ يا رَبِّ.</vt:lpstr>
      <vt:lpstr>يَا مَن نَّفَذَ فِي كُلِّ شَيْء أَمْرُهُ يَا مَن لَّحِقَ بِكُلِّ شَيْء عِلْمُهُ</vt:lpstr>
      <vt:lpstr>يَا مَنْ بَلَغَتْ إِلَى كُلِّ شَيْء قُدْرَتُهُ يَا مَن لا يُحْصِي الْعِبَادُ نِعَمَهُ</vt:lpstr>
      <vt:lpstr>يَا مَن لا تَبْلُغُ الْخَلائِقُ شُكْرَهُ  يَا مَن لا تُدْرِكُ الأَفْهَامُ جَلاَلَهُ</vt:lpstr>
      <vt:lpstr>يَا مَن لا تَنَالُ الأَوْهَامُ كُنْهَهُ يَا مَنِ الْعَظَمَةُ وَالْكِبْرِيَاءُ رِدَاؤُهُ</vt:lpstr>
      <vt:lpstr>يَا مَن لا يَرُدُّ الْعِبَادُ قَضَاءَهُ يَا مَن لا مُلْكَ إِلا مُلْكُهُ</vt:lpstr>
      <vt:lpstr>يَا مَن لا عَطَاءَ إِلا عَطَاؤُهُ</vt:lpstr>
      <vt:lpstr>سُبْحَانَكَ يَا لا إلَهَ إلاّ أنْتَ الغَوْثَ الغَوْثَ خَلِّصْنا مِنَ النّارِ يا رَبِّ.</vt:lpstr>
      <vt:lpstr>يَا مَن لَّهُ الْمَثَلُ الأَعْلَى يَا مَن لَّهُ الصِّفَاتُ الْعُلْيَا</vt:lpstr>
      <vt:lpstr>يَا مَن لَّهُ الآخِرَةُ وَالأُولَى يَا مَن لَّهُ جَنَّةُ الْمَأْوَى</vt:lpstr>
      <vt:lpstr>يَا مَن لَّهُ الآيَاتُ الْكُبْرَى يَا مَن لَّهُ الأَسْمَاءُ الْحُسْنَى</vt:lpstr>
      <vt:lpstr>يَا مَن لَّهُ الْحُكْمُ وَالْقَضَاءُ يَا مَن لَّهُ الْهَوَاءُ وَالْفَضَاءُ</vt:lpstr>
      <vt:lpstr>يَا مَن لَّهُ الْعَرْشُ وَالثَّرَى يَا مَن لَّهُ السَّمَاوَاتُ الْعُلَى</vt:lpstr>
      <vt:lpstr>سُبْحَانَكَ يَا لا إلَهَ إلاّ أنْتَ الغَوْثَ الغَوْثَ خَلِّصْنا مِنَ النّارِ يا رَبِّ.</vt:lpstr>
      <vt:lpstr>اللَّهُمَّ إِنِّي أَسْألُكَ بِاسْمِكَ يَا عَفُوُّ يَا غَفُورُ</vt:lpstr>
      <vt:lpstr>يَا صَبُورُ يا شَكُورُ يَا رَؤُوفُ يَا عَطُوفُ</vt:lpstr>
      <vt:lpstr>يَا مَسْؤُولُ يَا وَدُودُ يَا سُبُّوحُ يَا قُدُّوسُ</vt:lpstr>
      <vt:lpstr>سُبْحَانَكَ يَا لا إلَهَ إلاّ أنْتَ الغَوْثَ الغَوْثَ خَلِّصْنا مِنَ النّارِ يا رَبِّ.</vt:lpstr>
      <vt:lpstr>يَا مَن فِي السَّماءِ عَظَمَتُهُ يَا مَن فِي الأَرْضِ آيَاتُهُ</vt:lpstr>
      <vt:lpstr>يَا مَن فِي كُلِّ شَيْء دَلائِلُهُ يَا مَن فِي الْبِحَارِ عَجَائِبُهُ</vt:lpstr>
      <vt:lpstr>يَا مَن فِي الْجِبَالِ خَزَائِنُهُ يَا مَن يَّبْدَأُ الْخَلْقَ ثُمَّ يُعِيدُهُ</vt:lpstr>
      <vt:lpstr>يَا مَنْ إِلَيْهِ يَرْجِعُ الأَمْرُ كُلُّهُ يَا مَنْ أَظْهَرَ فِي كُلِّ شَيْء لُّطْفَهُ</vt:lpstr>
      <vt:lpstr>يَا مَنْ أَحْسَنَ كُلَّ شَيْء خَلَقَهُ  يَا مَن تَصَرَّفَ فِي الْخَلائِقِ قُدْرَتُهُ</vt:lpstr>
      <vt:lpstr>سُبْحَانَكَ يَا لا إلَهَ إلاّ أنْتَ الغَوْثَ الغَوْثَ خَلِّصْنا مِنَ النّارِ يا رَبِّ.</vt:lpstr>
      <vt:lpstr>يَا حَبِيبَ مَن لا حَبِيبَ لَهُ يَا طَبِيبَ مَن لا طَبِيبَ لَهُ</vt:lpstr>
      <vt:lpstr>يَا مُجِيبَ مَن لا مُجِيبَ لَهُ يَا شَفِيقَ مَن لا شَفِيقَ لَهُ</vt:lpstr>
      <vt:lpstr>يَا رَفِيقَ مَن لا رَفِيقَ لَهُ يَا مُغِيثَ مَن لا مُغِيثَ لَهُ</vt:lpstr>
      <vt:lpstr>يَا دَلِيلَ مَن لا دَلِيلَ لَهُ يَا أَنِيسَ مَن لا أَنِيسَ لَهُ</vt:lpstr>
      <vt:lpstr>يَا رَاحِمَ مَن لا رَاحِمَ لَهُ يَا صَاحِبَ مَن لا صَاحِبَ لَهُ</vt:lpstr>
      <vt:lpstr>سُبْحَانَكَ يَا لا إلَهَ إلاّ أنْتَ الغَوْثَ الغَوْثَ خَلِّصْنا مِنَ النّارِ يا رَبِّ.</vt:lpstr>
      <vt:lpstr>يَا كَافِي مَنِ اسْتَكْفَاهُ يَا هَادِي مَنِ اسْتَهْدَاهُ</vt:lpstr>
      <vt:lpstr>يَا كَاِلئَ مَنِ اسْتَكْلاَهُ يَا رَاعِي مَنِ اسْتَرْعَاهُ</vt:lpstr>
      <vt:lpstr>يَا شَافِي مَنِ اسْتَشْفَاهُ يَا قَاضِي مَنِ اسْتَقْضَاهُ</vt:lpstr>
      <vt:lpstr>يَا مُغْنِي مَنِ اسْتَغْنَاهُ  يَا مُوفِي مَنِ اسْتَوْفَاهُ</vt:lpstr>
      <vt:lpstr>يَا مُقَوِّي مَنِ اسْتَقْوَاهُ يَا وَلِيَّ مَنِ اسْتَوْلاهُ</vt:lpstr>
      <vt:lpstr>سُبْحَانَكَ يَا لا إلَهَ إلاّ أنْتَ الغَوْثَ الغَوْثَ خَلِّصْنا مِنَ النّارِ يا رَبِّ.</vt:lpstr>
      <vt:lpstr>اللَّهُمَّ إِنِّي أَسْألُكَ بِاسْمِكَ يَا خَاِلقُ يَا رَازِقُ</vt:lpstr>
      <vt:lpstr>يَا نَاطِقُ يَا صَادِقُ يَا فَاِلقُ يَا فَارِقُ</vt:lpstr>
      <vt:lpstr>يَا فَاتِقُ يَا رَاتِقُ يَا سَابِقُ يَا سَامِقُ</vt:lpstr>
      <vt:lpstr>سُبْحَانَكَ يَا لا إلَهَ إلاّ أنْتَ الغَوْثَ الغَوْثَ خَلِّصْنا مِنَ النّارِ يا رَبِّ.</vt:lpstr>
      <vt:lpstr>يَا مَن يُّقَلِّبُ اللَّيْلَ وَالنَّهَارَ يَا مَن جَعَلَ الظُّلُمَاتِ وَالأَنْوَارَ</vt:lpstr>
      <vt:lpstr>يَا مَنْ خَلَقَ الظِّلَّ وَالْحَرُورَ يَا مَنْ سَخَّرَ الشَّمْسَ وَالْقَمَرَ</vt:lpstr>
      <vt:lpstr>يَا مَن قَدَّرَ الْخَيْرَ وَالشَّرَّ يَا مَنْ خَلَقَ الْمَوْتَ وَالْحَيَاةَ</vt:lpstr>
      <vt:lpstr>يَا مَن لَّهُ الْخَلْقُ وَالأَمْرُ يَا مَن لَّمْ يَتِّخِذْ صَاحِبَةً وَّلا وَلَداً</vt:lpstr>
      <vt:lpstr>يَّا مَن لَّيْسَ لَهُ شَرِيكٌ فِي الْمُلْكِ يَا مَن لَّمْ يَكُن لَّهُ وَلِيٌّ مِّنَ الذُّلِّ</vt:lpstr>
      <vt:lpstr>سُبْحَانَكَ يَا لا إلَهَ إلاّ أنْتَ الغَوْثَ الغَوْثَ خَلِّصْنا مِنَ النّارِ يا رَبِّ.</vt:lpstr>
      <vt:lpstr>يَا مَن يَّعْلَمُ مُرَادَ الْمُرِيدِينَ يَا مَن يَّعْلَمُ ضَمِيرَ الصَّاِمتِينَ </vt:lpstr>
      <vt:lpstr>يَا مَن يَّسْمَعُ أَنِينَ الْوَاهِنِينَ يَا مَن يَّرَى بُكَاءَ الْخَائِفِينَ</vt:lpstr>
      <vt:lpstr>يَا مَن يَّمْلِكُ حَوَائِجَ السَّائِلِينَ يَا مَن يَّقْبَلُ عُذْرَ التَّائِبِينَ</vt:lpstr>
      <vt:lpstr>يَا مَن لا يُصْلِحُ عَمَلَ الْمُفْسِدِينَ يَا مَن لا يُضِيعُ أَجْرَ الْمُحْسِنِينَ</vt:lpstr>
      <vt:lpstr>يَا مَن لا يَبْعُدُ عَن قُلُوبِ الْعَارِفِينَ يَا أَجْوَدَ الأَجْوَدِينَ</vt:lpstr>
      <vt:lpstr>سُبْحَانَكَ يَا لا إلَهَ إلاّ أنْتَ الغَوْثَ الغَوْثَ خَلِّصْنا مِنَ النّارِ يا رَبِّ.</vt:lpstr>
      <vt:lpstr>يَا دَائِمَ الْبَقَاءِ يَا سَامِعَ الدُّعَاءِ</vt:lpstr>
      <vt:lpstr>يَا وَاسِعَ الْعَطَاءِ  يَا غَافِرَ الْخَطَاءِ</vt:lpstr>
      <vt:lpstr>يَا بَدِيعَ السَّمَاءِ يَا حَسَنَ البَلاءِ</vt:lpstr>
      <vt:lpstr>يَا جَمِيلَ الثَّنَاءِ يَا قَدِيمَ السَّنَاءِ</vt:lpstr>
      <vt:lpstr>يَا كَثِيرَ الْوَفَاءِ يَا شَرِيفَ الْجَزَاءِ</vt:lpstr>
      <vt:lpstr>سُبْحَانَكَ يَا لا إلَهَ إلاّ أنْتَ الغَوْثَ الغَوْثَ خَلِّصْنا مِنَ النّارِ يا رَبِّ.</vt:lpstr>
      <vt:lpstr>اللَّهُمَّ إِنِّي أَسْألُكَ بِاسْمِكَ  يَا سَتَّارُ يَا غَفَّارُ</vt:lpstr>
      <vt:lpstr>يَا قَهَّارُ يَا جَبَّارُ يَا صَبَّارُ يَا بَارُّ</vt:lpstr>
      <vt:lpstr>يَا مُخْتَارُ يَا فَتَّاحُ يَا نَفَّاحُ يَا مُرْتَاحُ</vt:lpstr>
      <vt:lpstr>سُبْحَانَكَ يَا لا إلَهَ إلاّ أنْتَ الغَوْثَ الغَوْثَ خَلِّصْنا مِنَ النّارِ يا رَبِّ.</vt:lpstr>
      <vt:lpstr>يَا مَنْ خَلَقَنِي وَسَوَّاِني يَا مَن رَّزَقَنِي وَرَبَّاِني</vt:lpstr>
      <vt:lpstr>يَا مَنْ أَطْعَمَنِي وَسَقَاِني يَا مَن قَرَّبَنِي وَأَدْنَاِني</vt:lpstr>
      <vt:lpstr>يَا مَنْ عَصَمَنِي وَكَفَاِني يَا مَنْ حَفَظَنِي وَكَلاَنِي</vt:lpstr>
      <vt:lpstr>يَا مَنْ أَعَزَّنِي وَأَغْنَاِني يَا مَن وَّفَّقَنِي وَهَدَاِني</vt:lpstr>
      <vt:lpstr>يَا مَنْ آنَسَنِي وَآوَاِني يَا مَنْ أَمَاتَنِي وَأَحْيَاِني</vt:lpstr>
      <vt:lpstr>سُبْحَانَكَ يَا لا إلَهَ إلاّ أنْتَ الغَوْثَ الغَوْثَ خَلِّصْنا مِنَ النّارِ يا رَبِّ.</vt:lpstr>
      <vt:lpstr>يَا مَن يُّحِقُّ الْحَقَّ بِكَلِمَاتِهِ يَا مَن يَّقْبَلُ التَّوْبَةَ عَنْ عِبَادِهِ</vt:lpstr>
      <vt:lpstr>يَا مَن يَّحُولُ بَيْنَ الْمَرْءِ وَقَلْبِهِ يَا مَن لا تَنْفَعُ الشَّفَاعَةُ إِلا بِإِذْنِهِ</vt:lpstr>
      <vt:lpstr>يَا مَنْ هُوَ أَعْلَمُ بِمَن ضَلَّ عَنْ سَبِيلِهِ يَا مَن لا مُعَقِّبَ لِحُكْمِهِ</vt:lpstr>
      <vt:lpstr>يَا مَن لا رَادَّ لِقَضَائِهِ يَا مَنِ انْقَادَ كُلُّ شَيْء لأَمْرِهِ</vt:lpstr>
      <vt:lpstr>يَا مَنِ السَّمَاوَاتُ مَطْوِيَّاتٌ بِيَمِينِهِ</vt:lpstr>
      <vt:lpstr>يَا مَن يُّرْسِلُ الرِّيَاحَ بُشْريً بَيْنَ يَدَيْ رَحْمَتِهِ</vt:lpstr>
      <vt:lpstr>سُبْحَانَكَ يَا لا إلَهَ إلاّ أنْتَ الغَوْثَ الغَوْثَ خَلِّصْنا مِنَ النّارِ يا رَبِّ.</vt:lpstr>
      <vt:lpstr>يَا مَن جَعَلَ الأَرْضَ مِهَاداً يَّا مَن جَعَلَ الْجِبَالَ أَوْتَاداً</vt:lpstr>
      <vt:lpstr>يَّا مَن جَعَلَ الشَّمْسَ سِرَاجاً يَّا مَن جَعَلَ الْقَمَرَ نُوراً</vt:lpstr>
      <vt:lpstr>يَّا مَن جَعَلَ اللَّيْلَ لِبَاساً يَّا مَن جَعَلَ النَّهَارَ مَعَاشاً</vt:lpstr>
      <vt:lpstr>يَّا مَن جَعَلَ النَّوْمَ سُبَاتاً يَّا مَن جَعَلَ السَّمَاءَ بِنَاءاً</vt:lpstr>
      <vt:lpstr>يَّا مَن جَعَلَ الأَشْيَاءَ أَزْوَاجاً يَّا مَن جَعَلَ النَّارَ مِرْصَاداً</vt:lpstr>
      <vt:lpstr>سُبْحَانَكَ يَا لا إلَهَ إلاّ أنْتَ الغَوْثَ الغَوْثَ خَلِّصْنا مِنَ النّارِ يا رَبِّ.</vt:lpstr>
      <vt:lpstr>اللَّهُمَّ إِنِّي أَسْألُكَ بِاسْمِكَ يَا سَمِيعُ يَا شَفِيعُ</vt:lpstr>
      <vt:lpstr>يَا رَفِيعُ يَا مَنِيعُ يَا سَرِيعُ يَا بَدِيعُ</vt:lpstr>
      <vt:lpstr>يَا كَبِيرُ يَا قَدِيرُ يَا خَبِيرُ يَا مُجِيرُ</vt:lpstr>
      <vt:lpstr>سُبْحَانَكَ يَا لا إلَهَ إلاّ أنْتَ الغَوْثَ الغَوْثَ خَلِّصْنا مِنَ النّارِ يا رَبِّ.</vt:lpstr>
      <vt:lpstr>يَا حَيّاً قَبْلَ كُلِّ حَيّ يَّا حَيّاً بَعْدَ كُلِّ حَيّ</vt:lpstr>
      <vt:lpstr>يَّا حَيُّ الَّذِي لَيْسَ كَمِثْلِهِ حَيٌّ يَّا حَيُّ الَّذِي لا يُشَارِكُهُ حَيٌّ</vt:lpstr>
      <vt:lpstr>يَّا حَيُّ الَّذِي لا يَحْتَاجُ إِلَى حَيّ يَّا حَيُّ الَّذِي يُمِيتُ كُلَّ حَيّ</vt:lpstr>
      <vt:lpstr>يَّا حَيُّ الَّذِي يَرْزُقُ كُلَّ حَيّ يَّا حَيّاً لَّمْ يَرِثِ الْحَيَاةَ مِنْ حَيّ</vt:lpstr>
      <vt:lpstr>يَّا حَيُّ الَّذِي يُحْيِي الْمَوْتَى يَا حَيُّ يَا قَيُّومُ، لا تَأْخُذُهُ سِنَةً وَّلا نَوْمٌ</vt:lpstr>
      <vt:lpstr>سُبْحَانَكَ يَا لا إلَهَ إلاّ أنْتَ الغَوْثَ الغَوْثَ خَلِّصْنا مِنَ النّارِ يا رَبِّ.</vt:lpstr>
      <vt:lpstr>يَا مَن لَّهُ ذِكْرٌ لا يُنْسَى يَا مَن لَّهُ نُورٌ لا يُطْفَى</vt:lpstr>
      <vt:lpstr>يَا مَن لَّهُ نِعْمٌ لا تُعَدُّ يَّا مَن لَّهُ مُلْكٌ لا يَزُولُ</vt:lpstr>
      <vt:lpstr>يَا مَن لَّهُ ثَنَاءٌ لا يُحْصَى يَا مَن لَّهُ جَلاَلٌ لا يُكَيَّفُ</vt:lpstr>
      <vt:lpstr>يَا مَن لَّهُ كَمَالٌ لا يُدْرَكُ يَا مَن لَّهُ قَضَاءٌ لا يُرَدُّ</vt:lpstr>
      <vt:lpstr>يَا مَن لَّهُ صِفَاتٌ لا تُبَدَّلُ يَا مَن لَّهُ نُعُوتٌ لا تُغَيَّرُ</vt:lpstr>
      <vt:lpstr>سُبْحَانَكَ يَا لا إلَهَ إلاّ أنْتَ الغَوْثَ الغَوْثَ خَلِّصْنا مِنَ النّارِ يا رَبِّ.</vt:lpstr>
      <vt:lpstr>يَا رَبَّ الْعَالَمِينَ يَا مَاِلكَ يَوْمِ الدِّينِ</vt:lpstr>
      <vt:lpstr>يَا غَايَةَ الطَّاِلبِينَ يَا ظَهْرَ اللاَّجِينَ</vt:lpstr>
      <vt:lpstr>يَا مُدْرِكَ الْهَارِبِين  يَا مَن يُّحِبُّ الصَّابِرِينَ</vt:lpstr>
      <vt:lpstr>يَا مَن يُّحِبُّ التَّوَّابِينَ يَا مَن يُّحِبُّ الْمُتَطَهِّرِينَ</vt:lpstr>
      <vt:lpstr>يَا مَن يُّحِبُّ الْمُحْسِنِينَ يَا مَنْ هُوَ أَعْلَمُ بِالْمُهْتَدِينَ</vt:lpstr>
      <vt:lpstr>سُبْحَانَكَ يَا لا إلَهَ إلاّ أنْتَ الغَوْثَ الغَوْثَ خَلِّصْنا مِنَ النّارِ يا رَبِّ.</vt:lpstr>
      <vt:lpstr>اللَّهُمَّ إِنِّي أَسْألُكَ بِاسْمِكَ يَا شْفِيقُ يَا رَفِيقُ</vt:lpstr>
      <vt:lpstr>يَا حَفِيظُ يَا مُحِيطُ يَا مُقِيتُ يَا مُغِيثُ</vt:lpstr>
      <vt:lpstr>يَا مُعِزُّ يَا مُذِلُّ يَا مُبْدِئُ يَا مُعِيدُ</vt:lpstr>
      <vt:lpstr>سُبْحَانَكَ يَا لا إلَهَ إلاّ أنْتَ الغَوْثَ الغَوْثَ خَلِّصْنا مِنَ النّارِ يا رَبِّ.</vt:lpstr>
      <vt:lpstr>يَا مَنْ هُوَ أَحَدٌ بِلاَ ضِدّ يَّا مَنْ هُوَ فَرْدٌ بِلاَ نِدّ</vt:lpstr>
      <vt:lpstr>يَّا مَنْ هُوَ صْمْدٌبِلاَ عَيْب يَّا مَنْ هُوَ وِتْرٌ بِلاَ كَيْف</vt:lpstr>
      <vt:lpstr>يَّا مَنْ هُوَ قَاض بِلاَ حَيْف يَّا مَنْ هُوَ رَبٌّ بِلاَ وَزِير</vt:lpstr>
      <vt:lpstr>يَّا مَنْ هُوَ عَزِيزٌ بِلاَ ذُلّ يَّا مَنْ هُوَ غَنِيٌّ بِلاَ فَقْر</vt:lpstr>
      <vt:lpstr>يَّا مَنْ هُوَ مَلِكٌ بِلاَ عَزْل يَّا مَنْ هُوَ مَوْصُوفٌ بِلاَ شَبِيه</vt:lpstr>
      <vt:lpstr>سُبْحَانَكَ يَا لا إلَهَ إلاّ أنْتَ الغَوْثَ الغَوْثَ خَلِّصْنا مِنَ النّارِ يا رَبِّ.</vt:lpstr>
      <vt:lpstr>يَا مَن ذِكْرُهُ شَرَفٌ لِّلذَّاكِرِينَ يَا مَن شُكْرُهُ فَوْزٌ لِّلشَّاكِرِينَ</vt:lpstr>
      <vt:lpstr>يَا مَنْ حَمْدُهُ عِزٌّ لِّلْحَامِدِينَ يَا مَنْ طَاعَتُهُ نَجَاةً لِّلْمُطِيعِينَ</vt:lpstr>
      <vt:lpstr>يَا مَنْ بَابُهُ مَفْتُوحٌ لِّلطَّاِلبِينَ يَا مَنْ سَبِيلُهُ وَاضِحٌ لِّلْمُنِيبِينَ</vt:lpstr>
      <vt:lpstr>يَا مَنْ آيَاتُهُ بُرْهَانٌ لِّلنَّاظِرِينَ يَا مَنْ كِتَابُهُ تَذْكِرَةً لِّلْمُتَّقِينَ</vt:lpstr>
      <vt:lpstr>يَا مَن رِّزْقُهُ عُمُومٌ لِّلطَّائِعِينَ وَالْعَاصِينَ</vt:lpstr>
      <vt:lpstr> يَا مْن رَّحْمَتُهُ قَرِيبٌ مِّنَ الْمُحْسِنِينَ</vt:lpstr>
      <vt:lpstr>سُبْحَانَكَ يَا لا إلَهَ إلاّ أنْتَ الغَوْثَ الغَوْثَ خَلِّصْنا مِنَ النّارِ يا رَبِّ.</vt:lpstr>
      <vt:lpstr>يَا مَن تَبَارَكَ اسْمُهُ يَا مَن تَعَالَى جَدُّهُ</vt:lpstr>
      <vt:lpstr>يَا مَن لا إِلَهَ غَيْرُهُ يَا مَن جَلَّ ثَنَاؤُهُ</vt:lpstr>
      <vt:lpstr>يَا مَن تَقَدَّسَتْ أَسْمَاؤُهُ يَا مَن يَّدُومُ بَقَاؤُهُ</vt:lpstr>
      <vt:lpstr>يَا مَنِ العَظَمَةُ بَهَاؤُهُ يَا مَنْ الْكِبْرِيَاءُ رِدَاؤُهُ</vt:lpstr>
      <vt:lpstr>يَا مَن لا تُحْصَى آلاؤُهُ يَا مَن لا تُعَدُّ نَعْمَاؤُهُ</vt:lpstr>
      <vt:lpstr>سُبْحَانَكَ يَا لا إلَهَ إلاّ أنْتَ الغَوْثَ الغَوْثَ خَلِّصْنا مِنَ النّارِ يا رَبِّ.</vt:lpstr>
      <vt:lpstr>اللَّهُمَّ إِنِّي أَسْألُكَ بِاسْمِكَ يَا مُعِينُ يَا أَمِينُ</vt:lpstr>
      <vt:lpstr>يَا مُبِينُ يَا مَتِينُ يَا مَكِينُ يَا رَشِيدُ</vt:lpstr>
      <vt:lpstr>يَا حَمِيدُ يَا مَجِيدُ يَا شَدِيدُ يَا شَهِيدُ</vt:lpstr>
      <vt:lpstr>سُبْحَانَكَ يَا لا إلَهَ إلاّ أنْتَ الغَوْثَ الغَوْثَ خَلِّصْنا مِنَ النّارِ يا رَبِّ.</vt:lpstr>
      <vt:lpstr>يَا ذْا الْعَرْشِ الْمَجِيدِ يَا ذْا الْقَوْلِ السَّدِيدِ</vt:lpstr>
      <vt:lpstr>يَا ذْا الْفِعْلِ الرَّشِيدِ يَا ذَا البَطْشِ الشَّدِيدِ</vt:lpstr>
      <vt:lpstr>يَا ذْا الوَعْدِ وَالوَعِيدِ يَا مَنْ هُوَ الْوَلِيُّ الحَمِيدُ</vt:lpstr>
      <vt:lpstr>يَا مَنْ هُوَ فْعَّالٌ لِّمَا يُرِيدُ يَا مَنْ هُوَ قْرِيبٌ غَيْرُ بَعِيد</vt:lpstr>
      <vt:lpstr>يَّا مَنْ هُوَ عَلَى كُلِّ شَيْء شَهِيدٌ يَا مَنْ هُوَ لَيْسَ بِظَلاَّم لِّلْعَبِيدِ</vt:lpstr>
      <vt:lpstr>سُبْحَانَكَ يَا لا إلَهَ إلاّ أنْتَ الغَوْثَ الغَوْثَ خَلِّصْنا مِنَ النّارِ يا رَبِّ.</vt:lpstr>
      <vt:lpstr>يَا مَن لا شَرِيكَ لَهُ وَلاوَزَيرَ يَا مَن لا شَبِيهَ لَهُ وَلا نَظِيرَ</vt:lpstr>
      <vt:lpstr>يَا خَاِلقَ الشَّمْسِ وَالْقَمَرِ الْمُنِيرِ يَا مُغْنِي الْبَائِسِ الْفَقِيرِ</vt:lpstr>
      <vt:lpstr>يَا رْازِقَ الطِّفْلِ الصَّغِيرِ يَا رْاحِمَ الشَّيْخِ الْكَبِيرِ</vt:lpstr>
      <vt:lpstr>يَا جَابِرَ العَظْمِ الكَسِيرِ يَا عِصْمَةَ الْخَائِفِ الْمُسْتَجِيرِ</vt:lpstr>
      <vt:lpstr>يَا مَنْ هُوَ بِعِبَادِهِ خَبَيِرٌ بَصِيرٌ يَّا مَنْ هُوَ عَلَى كُلِّ شَيْء قَدِيرٌ</vt:lpstr>
      <vt:lpstr>سُبْحَانَكَ يَا لا إلَهَ إلاّ أنْتَ الغَوْثَ الغَوْثَ خَلِّصْنا مِنَ النّارِ يا رَبِّ.</vt:lpstr>
      <vt:lpstr>يَا ذَا الْجُودِ وَالنِّعَمِ يَا ذَا الْفَضْلِ وَالْكَرَمِ</vt:lpstr>
      <vt:lpstr>يَا خَاِلقَ اللَّوْحِ وَالْقَلَمِ يَا بَارِئَ الذَّرِّ و النَّسَمِ</vt:lpstr>
      <vt:lpstr>يَا ذَا الْبَأْسِ وَالنِّقَمِ يَا مُلْهِمَ الْعَرَبِ وَالْعَجَمِ</vt:lpstr>
      <vt:lpstr>يَا كَاشِفَ الضُرِّ وَالأَلَمِ يَا عَالِمَ السِّرِّ وَالهِمَمِ</vt:lpstr>
      <vt:lpstr>يَا رَبَّ الْبَيْتِ وَالْحَرَمِ يَا مَنْ خَلَقَ الأَشْيَاءَ مِنَ الْعَدَمِ</vt:lpstr>
      <vt:lpstr>سُبْحَانَكَ يَا لا إلَهَ إلاّ أنْتَ الغَوْثَ الغَوْثَ خَلِّصْنا مِنَ النّارِ يا رَبِّ.</vt:lpstr>
      <vt:lpstr>اللَّهُمَّ إِنِّي أَسْألُكَ بِاسْمِكَ يَا فَاعِلُ يَا جَاعِلُ</vt:lpstr>
      <vt:lpstr>يَا قَابِلُ يَا كَامِلُ يَا فَاصِلُ يَا وَاصِلُ</vt:lpstr>
      <vt:lpstr>يَا عَادِلُ يَا غَاِلبُ يَا طَاِلبُ يَا وَاهِبُ</vt:lpstr>
      <vt:lpstr>سُبْحَانَكَ يَا لا إلَهَ إلاّ أنْتَ الغَوْثَ الغَوْثَ خَلِّصْنا مِنَ النّارِ يا رَبِّ.</vt:lpstr>
      <vt:lpstr>يَا مَنْ أَنْعَمَ بِطَوْلِهِ يَا مَنْ أَكْرَمَ بِجُودِهِ</vt:lpstr>
      <vt:lpstr>يَا مَن جَادَ بِلُطْفِهِ يَا مَن تَعَزَّزَ بِقُدْرَتِهِ</vt:lpstr>
      <vt:lpstr>يَا مَن قَدَّرَ بِحِكْمَتِهِ يَا مَنْ حَكَمَ بِتَدْبِيرِهِ</vt:lpstr>
      <vt:lpstr>يَا مَن دَبَّرَ بِعِلْمِهِ يَا مَن تَجَاوَزَ بِحِلْمِهِ</vt:lpstr>
      <vt:lpstr>يَا مَن دَنَا فِي عُلُوِّهِ يَا مَنْ عَلاَ فِي دُنُوِّهِ</vt:lpstr>
      <vt:lpstr>سُبْحَانَكَ يَا لا إلَهَ إلاّ أنْتَ الغَوْثَ الغَوْثَ خَلِّصْنا مِنَ النّارِ يا رَبِّ.</vt:lpstr>
      <vt:lpstr>يَا مَن يَّخْلُقُ مَا يَشَاءُ يَا مَن يَّفْعَلُ مَا يَشَاءُ</vt:lpstr>
      <vt:lpstr>يَا مَن يَّهْدِي مَن يَّشَاءُ يَا مَن يُّضِلُّ مَن يَّشَاءُ</vt:lpstr>
      <vt:lpstr>يَا مَن يُّعَذِّبُ مَن يَّشَاءُ يَا مَن يَّغْفِرُ لِمَن يَّشَاءُ</vt:lpstr>
      <vt:lpstr>يَا مَن يُّعِزُّ مَن يَّشَاءُ يَا مَن يُّذِلُّ مَن يَّشَاءُ</vt:lpstr>
      <vt:lpstr>يَا مَن يُّصَوِّرُ فِي الأَرْحَامِ مَا يَشَاءُ يَا مَن يَّخْتَصُّ بِرَحْمَتِهِ مَن يَّشَاءُ</vt:lpstr>
      <vt:lpstr>سُبْحَانَكَ يَا لا إلَهَ إلاّ أنْتَ الغَوْثَ الغَوْثَ خَلِّصْنا مِنَ النّارِ يا رَبِّ.</vt:lpstr>
      <vt:lpstr>يَا مَن لَّمْ يَتَّخِذْ صَاحِبَةً وَّلاوَلَداً يَّا مَن جَعَلَ لِكُلِّ شَيْء قَدْراً</vt:lpstr>
      <vt:lpstr>يَّا مَن لا يُشْرِكُ فِي حُكْمِهِ أَحَداً يَّا مَن جَعَلَ الْمَلائِكَةَ رُسُلاً</vt:lpstr>
      <vt:lpstr>يَّا مَن جَعَلَ فِي السَّمَاءِ بُرُوجاً يَّا مَن جَعَلَ الأَرْضَ قَرَاراً</vt:lpstr>
      <vt:lpstr>يَّا مَنْ خَلَقَ مِنَ الْمَاءِ بَشَراً يَّا مَن جَعَلَ لِكُلِّ شَيْء أَمَداً</vt:lpstr>
      <vt:lpstr>يَّا مَنْ أَحَاطَ بِكُلِّ شَيْء عِلْماً يَّا مَنْ أَحْصَى كُلَّ شَيْء عَدَداً</vt:lpstr>
      <vt:lpstr>سُبْحَانَكَ يَا لا إلَهَ إلاّ أنْتَ الغَوْثَ الغَوْثَ خَلِّصْنا مِنَ النّارِ يا رَبِّ.</vt:lpstr>
      <vt:lpstr>اللَّهُمَّ إِنِّي أَسْألُكَ بِاسْمِكَ يَا أَوَّلُ يَا آخِرُ</vt:lpstr>
      <vt:lpstr>يَا ظَاهِرُ يَا بَاطِنُ يَا بَرُّ يَا حَقُّ</vt:lpstr>
      <vt:lpstr>يَا فَرْدُ يَا وِتْرُ يَا صَمَدُ يَا سَرْمَدُ</vt:lpstr>
      <vt:lpstr>سُبْحَانَكَ يَا لا إلَهَ إلاّ أنْتَ الغَوْثَ الغَوْثَ خَلِّصْنا مِنَ النّارِ يا رَبِّ.</vt:lpstr>
      <vt:lpstr>يَا خَيْرَ مَعْرُوف عُرِفَ يَا أَفْضَلَ مَعْبُود عُبِدَ</vt:lpstr>
      <vt:lpstr>يَا أَجَلَّ مَشْكُور شُكِرَ يَا أَعَزَّ مَذْكُور ذُكِرَ</vt:lpstr>
      <vt:lpstr>يَا أَعْلَى مَحْمُود حُمِدَ يَا أَقْدَمَ مَوْجُود طُلِبَ</vt:lpstr>
      <vt:lpstr>يَا أَرْفَعَ مَوْصُوف وُصِفَ يَا أَكْبَرَ مَقْصُود قُصِدَ</vt:lpstr>
      <vt:lpstr>يَا أَكْرَمَ مَسْؤُول سُئِلَ يَا أَشْرَفَ مَحْبُوب عُلِمَ</vt:lpstr>
      <vt:lpstr>سُبْحَانَكَ يَا لا إلَهَ إلاّ أنْتَ الغَوْثَ الغَوْثَ خَلِّصْنا مِنَ النّارِ يا رَبِّ.</vt:lpstr>
      <vt:lpstr>يَا حَبِيبَ الْبَاكِينَ يَا سَيِّدَ المُتَوَكِّلِينَ</vt:lpstr>
      <vt:lpstr>يَا هَادِي الْمُضِلِّينَ يَا وَلِيَّ الْمُؤْمِنِينَ</vt:lpstr>
      <vt:lpstr>يَا أَنِيسَ الذَّاكِرِينَ يَا مَفْزَعَ الْمَلْهُوفِينَ</vt:lpstr>
      <vt:lpstr>يَا مُنجِي الصَّادِقِينَ يَا أَقْدَرَ القَادِرِينَ</vt:lpstr>
      <vt:lpstr>يَا أَعْلَمَ العَالِمِينَ يَا إِلَهَ الْخَلْقِ أَجْمَعِينَ</vt:lpstr>
      <vt:lpstr>سُبْحَانَكَ يَا لا إلَهَ إلاّ أنْتَ الغَوْثَ الغَوْثَ خَلِّصْنا مِنَ النّارِ يا رَبِّ.</vt:lpstr>
      <vt:lpstr>يَا مَنْ عَلاَ فَقَهَرَ يَا مَن مَّلَكَ فَقَدَرَ</vt:lpstr>
      <vt:lpstr>يَا مَنْ بَطَنَ فَخَبَرَ يَا مَنْ عُبِدَ فَشَكَرَ</vt:lpstr>
      <vt:lpstr>يَا مَنْ عُصِي فَغَفَرَ يَا مَن لا تَحْوِيهِ الْفِكَرُ</vt:lpstr>
      <vt:lpstr>يَا مَن لا يُدْرِكُهُ بَصَرٌ يَّا مَن لا يَخْفَى عَلَيْهِ أثَرٌ</vt:lpstr>
      <vt:lpstr>يَا رَازِقَ الْبَشَرِ يَا مُقَدِّرَ كُلِّ قَدَر</vt:lpstr>
      <vt:lpstr>سُبْحَانَكَ يَا لا إلَهَ إلاّ أنْتَ الغَوْثَ الغَوْثَ خَلِّصْنا مِنَ النّارِ يا رَبِّ.</vt:lpstr>
      <vt:lpstr>اللَّهُمَّ إِنِّي أَسْألُكَ بِاسْمِكَ يَا حَافِظُ يَا بَارِئُ</vt:lpstr>
      <vt:lpstr>يَا ذَارِئُ يَا بَاذِخُ يَا فَارِجُ يَا فَاتِحُ</vt:lpstr>
      <vt:lpstr>يَا كَاشِفُ يَا ضَامِنُ يَا آمِرُ يَا نَاهِي</vt:lpstr>
      <vt:lpstr>سُبْحَانَكَ يَا لا إلَهَ إلاّ أنْتَ الغَوْثَ الغَوْثَ خَلِّصْنا مِنَ النّارِ يا رَبِّ.</vt:lpstr>
      <vt:lpstr>يَا مَن لا يَعْلَمُ الْغَيْبَ إِلاَّ هُوَ يَا مَن لا يَصْرِفُ السُّوءَ إِلاَّ هُوَ</vt:lpstr>
      <vt:lpstr>يَا مَن لا يَخْلُقُ الْخَلْقَ إِلاَّ هُوَ يَا مَن لا يَغْفِرُ الذَّنْبَ إِلاَّ هُوَ</vt:lpstr>
      <vt:lpstr>يَا مَن لا يُتِمُّ النِّعْمَةَ إِلاَّ هُوَ يَا مَن لا يُقَلِّبُ الْقُلُوبَ إِلاَّ هُوَ</vt:lpstr>
      <vt:lpstr>يَا مَن لا يُدَبِّرُ الأَمْرَ إِلاَّ هُو يَا مَن لا يُنَزِّلُ الْغَيْثَ إِلاَّ هُوَ</vt:lpstr>
      <vt:lpstr>يَا مَن لا يَبْسُطُ الرِّزْقَ إِلاَّ هُوَ يَا مَن لا يُحْيِي الْمَوْتَى إِلاَّ هُوَ</vt:lpstr>
      <vt:lpstr>سُبْحَانَكَ يَا لا إلَهَ إلاّ أنْتَ الغَوْثَ الغَوْثَ خَلِّصْنا مِنَ النّارِ يا رَبِّ.</vt:lpstr>
      <vt:lpstr>يَا مُعِينَ الضُّعَفَاءِ يَا صَاحِبَ الْغُرَبَاءِ</vt:lpstr>
      <vt:lpstr>يَا نَاصِرَ الأَوْلِيَاءِ يَا قَاهِرَ الأَعْدَاءِ</vt:lpstr>
      <vt:lpstr>يَا رَافِعَ السَّمَاءِ يَا أَنِيسَ الأَصْفِيَاءِ</vt:lpstr>
      <vt:lpstr>يَا حَبِيبَ الأَتْقِيَاءِ يَا كَنزَ الْفُقَرَاءِ</vt:lpstr>
      <vt:lpstr>يَا إِلَهَ الأَغْنِيَاءِ يَا أَكْرَمَ الْكُرَمَاءِ</vt:lpstr>
      <vt:lpstr>سُبْحَانَكَ يَا لا إلَهَ إلاّ أنْتَ الغَوْثَ الغَوْثَ خَلِّصْنا مِنَ النّارِ يا رَبِّ.</vt:lpstr>
      <vt:lpstr>يَا كَافِياً مِّن كُلِّ شَيْء يَّا قَائِماً عَلَى كُلِّ شَيْء</vt:lpstr>
      <vt:lpstr>يَّا مَن لا يُشْبِهُهُ شَيْءٌ يَّا مَن لا يَزِيدُ فِي مُلْكِهِ شَيْءٌ</vt:lpstr>
      <vt:lpstr>يَّا مَن لا يَخْفَى عَلَيْهِ شَيْءٌ يَّا مَن لا يَنقُصُ مِنْ خَزَائِنِهِ شَيْءٌ</vt:lpstr>
      <vt:lpstr>يَّا مَن لَّيْسَ كَمِثْلِهِ شَيْءٌ يَّا مَن لا يَعْزُبُ عَنْ عِلْمِهِ شَيْءٌ</vt:lpstr>
      <vt:lpstr>يَّا مَنْ هُوَ خَبِيرٌ بِكُلِّ شَيْء يَّا مَن وَّسِعَتْ رَحْمَتُهُ كُلَّ شَيْء</vt:lpstr>
      <vt:lpstr>سُبْحَانَكَ يَا لا إلَهَ إلاّ أنْتَ الغَوْثَ الغَوْثَ خَلِّصْنا مِنَ النّارِ يا رَبِّ.</vt:lpstr>
      <vt:lpstr>اللَّهُمَّ إِنِّي أَسْألُكَ بِاسْمِكَ يَا مُكْرِمُ يَا مُطْعِمُ</vt:lpstr>
      <vt:lpstr>يَا مُنْعِمُ يَا مُعْطِي يَا مُغْنِي يَا مُقْنِي</vt:lpstr>
      <vt:lpstr>يَا مُفْنِي يَا مُحْيِي يَا مُرْضِي يَا مُنجِي</vt:lpstr>
      <vt:lpstr>سُبْحَانَكَ يَا لا إلَهَ إلاّ أنْتَ الغَوْثَ الغَوْثَ خَلِّصْنا مِنَ النّارِ يا رَبِّ.</vt:lpstr>
      <vt:lpstr>يَا أَوَّلَ كُلِّ شَيْء وَّآخِرَهُ يَا إِلَهَ كُلِّ شَيْء وَّمَلِيكَهُ</vt:lpstr>
      <vt:lpstr>يَا رَبَّ كُلِّ شَيْء وَّصَانِعَهُ يَا بَارِئَ كُلِّ شَيْء وَّخَاِلقَهُ</vt:lpstr>
      <vt:lpstr>يَا قَابِضَ كُلِّ شَيْء وَّبَاسِطَهُ يَا مُبْدِئَ كُلِّ شَيْء وَّمُعِيدَهُ</vt:lpstr>
      <vt:lpstr>يَا مُنشِئَ كُلِّ شَيْء وَّمُقَدِّرَهُ يَا مُكَوِّنَ كُلِّ شَيْء وَّمُحَوِّلَهُ</vt:lpstr>
      <vt:lpstr>يَا مُحْيِي كُلِّ شَيْء وَّمُمِيتَهُ يَا خَاِلقَ كُلِّ شَيْء وَّوَارِثَهُ</vt:lpstr>
      <vt:lpstr>سُبْحَانَكَ يَا لا إلَهَ إلاّ أنْتَ الغَوْثَ الغَوْثَ خَلِّصْنا مِنَ النّارِ يا رَبِّ.</vt:lpstr>
      <vt:lpstr>يَا خَيْرَ ذَاكِر وَّمَذْكُور يَّا خَيْرَ شَاكِر وَّمَشْكُور</vt:lpstr>
      <vt:lpstr>يَّا خَيْرَ حَامِد وَّمَحْمُود يَّا خَيْرَ شَاهِد وَّمَشْهُود</vt:lpstr>
      <vt:lpstr>يَّا خَيْرَ دَاع وَّمَدْعُوّ يَّا خَيْرَ مُجِيب وَّمُجَاب</vt:lpstr>
      <vt:lpstr>يَّا خَيْرَ مُؤْنِس وَّأَنِيس يَّا خَيْرَ صَاحِب وَّجَلِيس</vt:lpstr>
      <vt:lpstr>يَّا خَيْرَ مَقْصُود وَّمَطْلُوب يَّا خَيْرَ حَبِيب وَّمَحْبُوب</vt:lpstr>
      <vt:lpstr>سُبْحَانَكَ يَا لا إلَهَ إلاّ أنْتَ الغَوْثَ الغَوْثَ خَلِّصْنا مِنَ النّارِ يا رَبِّ.</vt:lpstr>
      <vt:lpstr>يَا مَنْ هُوَ لِمَن دَعَاهُ مُجِيبٌ يَّا مَنْ هُوَ لِمَنْ أَطَاعَهُ حَبِيبٌ</vt:lpstr>
      <vt:lpstr>يَّا مَنْ هُوَ إِلَى مَنْ أَحَبَّهُ قَرِيبٌ يَّا مَنْ هُوَ بِمَنْ اسْتَحْفَظَهُ رَقِيبٌ</vt:lpstr>
      <vt:lpstr>يَّا مَنْ هُوَ بِمَن رَّجَاهُ كَرِيمٌ يَّا مَنْ هُوَ بِمَنْ عَصَاهُ حَلِيمٌ</vt:lpstr>
      <vt:lpstr>يَّا مَنْ هُوَ فِي عَظَمَتِهِ رَحِيمٌ يَّا مَنْ هُوَ فِي حِكْمَتِهِ عَظِيمٌ</vt:lpstr>
      <vt:lpstr>يَّا مَنْ هُوَ فِي إِحْسَانِهِ قَدِيمٌ يَّا مَنْ هُوَ بِمَنْ أَرَادَهُ عَلِيمٌ</vt:lpstr>
      <vt:lpstr>سُبْحَانَكَ يَا لا إلَهَ إلاّ أنْتَ الغَوْثَ الغَوْثَ خَلِّصْنا مِنَ النّارِ يا رَبِّ.</vt:lpstr>
      <vt:lpstr>اللَّهُمَّ إِنِّي أَسْألُكَ بِاسْمِكَ يَا مُسَبِّبُ يَا مُرَغِّبُ</vt:lpstr>
      <vt:lpstr>يَا مُقَلِّبُ يَا مُعَقِّبُ يَا مُرَتِّبُ يَا مُخَوِّفُ يَا مُحَذِّرُ يَا مُذَكِّرُ</vt:lpstr>
      <vt:lpstr>يَا مُسَخِّرُ يَا مُغَيِّرُ</vt:lpstr>
      <vt:lpstr>سُبْحَانَكَ يَا لا إلَهَ إلاّ أنْتَ الغَوْثَ الغَوْثَ خَلِّصْنا مِنَ النّارِ يا رَبِّ.</vt:lpstr>
      <vt:lpstr>يَا مَنْ عِلْمُهُ سَابِقٌ يَّا مَن وَّعْدُهُ صَادِقٌ</vt:lpstr>
      <vt:lpstr>يَّا مَن لُّطْفُهُ ظَاهِرٌ يَّا مَنْ أَمْرُهُ غَاِلبٌ</vt:lpstr>
      <vt:lpstr>يَّا مَن كِتَابُهُ مُحْكَمٌ يَّا مَن قَضَاؤُه كَائِنٌ</vt:lpstr>
      <vt:lpstr>يَّا مَن قُرْآنُهُ مَجِيدٌ يَّا مَن مُّلْكُهُ قَدِيمٌ</vt:lpstr>
      <vt:lpstr>يَّا مَن فَضْلُهُ عَمِيمٌ يَّا مَن عَرْشُهُ عَظِيمٌ</vt:lpstr>
      <vt:lpstr>سُبْحَانَكَ يَا لا إلَهَ إلاّ أنْتَ الغَوْثَ الغَوْثَ خَلِّصْنا مِنَ النّارِ يا رَبِّ.</vt:lpstr>
      <vt:lpstr>يَا مَن لا يَشْغَلُهُ سَمْعٌ عَن سَمْع</vt:lpstr>
      <vt:lpstr>يَّا مَن لا يَمْنَعُهُ فِعْلٌ عَن فِعْل</vt:lpstr>
      <vt:lpstr>يَّا مَن لا يُلْهِيهِ قَوْلٌ عَن قَوْل</vt:lpstr>
      <vt:lpstr>يَّا مَن لا يُغَلِّطُهُ سُؤَالٌ عَن سُؤَال</vt:lpstr>
      <vt:lpstr>يَّا مَن لا يَحْجُبُهُ شَيْءٌ عَن شَيْء</vt:lpstr>
      <vt:lpstr> يَّا مَن لا يُبْرِمُهُ إِلْحَاحُ الْمُلِحِّينَ</vt:lpstr>
      <vt:lpstr>يَا مَنْ هُوَ غَايَةُ مُرَادِ الْمُرِيدِينَ يَا مَنْ هُوَ مُنتَهَى هِمَمِ الْعَارِفِينَ</vt:lpstr>
      <vt:lpstr>يَا مَنْ هُوَ مُنتَهَى طَلَبِ الطَّاِلبِينَ يَا مَن لا يَخْفَى عَلَيْهِ ذَرَّةً فِي الْعَالَمِينَ</vt:lpstr>
      <vt:lpstr>سُبْحَانَكَ يَا لا إلَهَ إلاّ أنْتَ الغَوْثَ الغَوْثَ خَلِّصْنا مِنَ النّارِ يا رَبِّ.</vt:lpstr>
      <vt:lpstr>يَا حَلِيماً لا يَعْجَلُ  يَا جَوَاداً لا يَبْخَلُ</vt:lpstr>
      <vt:lpstr>يَا صَادِقاً لا يُخْلِفُ يَا وَهَّاباً لا يَمَلُّ</vt:lpstr>
      <vt:lpstr>يَا قَاهِراً لا يُغْلَبُ يَا عَظِيماً لا يُوصَفُ</vt:lpstr>
      <vt:lpstr>يَا عَدْلاً لا يَحِيفُ يَا غَنِيّاً لا يَفْتَقِرُ</vt:lpstr>
      <vt:lpstr>يَا كَبِيراً لا يَصْغُرُ يَا حَافِظاً لا يَغْفَلُ</vt:lpstr>
      <vt:lpstr>سُبْحَانَكَ يَا لا إلَهَ إلاّ أنْتَ الغَوْثَ الغَوْثَ خَلِّصْنا مِنَ النّارِ يا رَبِّ.</vt:lpstr>
      <vt:lpstr>اَللَّهُمَّ صَلِّ عَلَىٰ مُحَمَّدٍ وَآلِ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538</cp:revision>
  <cp:lastPrinted>1601-01-01T00:00:00Z</cp:lastPrinted>
  <dcterms:created xsi:type="dcterms:W3CDTF">1601-01-01T00:00:00Z</dcterms:created>
  <dcterms:modified xsi:type="dcterms:W3CDTF">2021-04-12T06:40:27Z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