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7"/>
  </p:notesMasterIdLst>
  <p:sldIdLst>
    <p:sldId id="3283" r:id="rId2"/>
    <p:sldId id="3313" r:id="rId3"/>
    <p:sldId id="3418" r:id="rId4"/>
    <p:sldId id="3419" r:id="rId5"/>
    <p:sldId id="3417" r:id="rId6"/>
    <p:sldId id="3638" r:id="rId7"/>
    <p:sldId id="3639" r:id="rId8"/>
    <p:sldId id="3640" r:id="rId9"/>
    <p:sldId id="3641" r:id="rId10"/>
    <p:sldId id="3642" r:id="rId11"/>
    <p:sldId id="3643" r:id="rId12"/>
    <p:sldId id="3644" r:id="rId13"/>
    <p:sldId id="3645" r:id="rId14"/>
    <p:sldId id="3646" r:id="rId15"/>
    <p:sldId id="3647" r:id="rId16"/>
    <p:sldId id="3648" r:id="rId17"/>
    <p:sldId id="3649" r:id="rId18"/>
    <p:sldId id="3650" r:id="rId19"/>
    <p:sldId id="3651" r:id="rId20"/>
    <p:sldId id="3652" r:id="rId21"/>
    <p:sldId id="3653" r:id="rId22"/>
    <p:sldId id="3654" r:id="rId23"/>
    <p:sldId id="3655" r:id="rId24"/>
    <p:sldId id="3656" r:id="rId25"/>
    <p:sldId id="3657" r:id="rId26"/>
    <p:sldId id="3658" r:id="rId27"/>
    <p:sldId id="3659" r:id="rId28"/>
    <p:sldId id="3660" r:id="rId29"/>
    <p:sldId id="3661" r:id="rId30"/>
    <p:sldId id="3662" r:id="rId31"/>
    <p:sldId id="3663" r:id="rId32"/>
    <p:sldId id="3664" r:id="rId33"/>
    <p:sldId id="3665" r:id="rId34"/>
    <p:sldId id="3666" r:id="rId35"/>
    <p:sldId id="3667" r:id="rId36"/>
    <p:sldId id="3668" r:id="rId37"/>
    <p:sldId id="3669" r:id="rId38"/>
    <p:sldId id="3670" r:id="rId39"/>
    <p:sldId id="3671" r:id="rId40"/>
    <p:sldId id="3672" r:id="rId41"/>
    <p:sldId id="3673" r:id="rId42"/>
    <p:sldId id="3674" r:id="rId43"/>
    <p:sldId id="3675" r:id="rId44"/>
    <p:sldId id="3676" r:id="rId45"/>
    <p:sldId id="4258" r:id="rId46"/>
    <p:sldId id="3677" r:id="rId47"/>
    <p:sldId id="3678" r:id="rId48"/>
    <p:sldId id="3679" r:id="rId49"/>
    <p:sldId id="4259" r:id="rId50"/>
    <p:sldId id="3680" r:id="rId51"/>
    <p:sldId id="3681" r:id="rId52"/>
    <p:sldId id="3682" r:id="rId53"/>
    <p:sldId id="3683" r:id="rId54"/>
    <p:sldId id="3684" r:id="rId55"/>
    <p:sldId id="3685" r:id="rId56"/>
    <p:sldId id="3686" r:id="rId57"/>
    <p:sldId id="3687" r:id="rId58"/>
    <p:sldId id="3688" r:id="rId59"/>
    <p:sldId id="3689" r:id="rId60"/>
    <p:sldId id="3690" r:id="rId61"/>
    <p:sldId id="3691" r:id="rId62"/>
    <p:sldId id="3692" r:id="rId63"/>
    <p:sldId id="3693" r:id="rId64"/>
    <p:sldId id="3694" r:id="rId65"/>
    <p:sldId id="3695" r:id="rId66"/>
    <p:sldId id="3696" r:id="rId67"/>
    <p:sldId id="3697" r:id="rId68"/>
    <p:sldId id="3698" r:id="rId69"/>
    <p:sldId id="3699" r:id="rId70"/>
    <p:sldId id="3700" r:id="rId71"/>
    <p:sldId id="3701" r:id="rId72"/>
    <p:sldId id="3702" r:id="rId73"/>
    <p:sldId id="3703" r:id="rId74"/>
    <p:sldId id="4260" r:id="rId75"/>
    <p:sldId id="3704" r:id="rId76"/>
    <p:sldId id="3705" r:id="rId77"/>
    <p:sldId id="3706" r:id="rId78"/>
    <p:sldId id="3707" r:id="rId79"/>
    <p:sldId id="3708" r:id="rId80"/>
    <p:sldId id="3709" r:id="rId81"/>
    <p:sldId id="3710" r:id="rId82"/>
    <p:sldId id="3711" r:id="rId83"/>
    <p:sldId id="3712" r:id="rId84"/>
    <p:sldId id="3713" r:id="rId85"/>
    <p:sldId id="3714" r:id="rId86"/>
    <p:sldId id="3715" r:id="rId87"/>
    <p:sldId id="3716" r:id="rId88"/>
    <p:sldId id="3717" r:id="rId89"/>
    <p:sldId id="3718" r:id="rId90"/>
    <p:sldId id="3719" r:id="rId91"/>
    <p:sldId id="3720" r:id="rId92"/>
    <p:sldId id="3721" r:id="rId93"/>
    <p:sldId id="3722" r:id="rId94"/>
    <p:sldId id="3723" r:id="rId95"/>
    <p:sldId id="3724" r:id="rId96"/>
    <p:sldId id="3725" r:id="rId97"/>
    <p:sldId id="3726" r:id="rId98"/>
    <p:sldId id="3727" r:id="rId99"/>
    <p:sldId id="3728" r:id="rId100"/>
    <p:sldId id="3729" r:id="rId101"/>
    <p:sldId id="3730" r:id="rId102"/>
    <p:sldId id="3731" r:id="rId103"/>
    <p:sldId id="3732" r:id="rId104"/>
    <p:sldId id="3733" r:id="rId105"/>
    <p:sldId id="3734" r:id="rId106"/>
    <p:sldId id="3735" r:id="rId107"/>
    <p:sldId id="3736" r:id="rId108"/>
    <p:sldId id="3737" r:id="rId109"/>
    <p:sldId id="3738" r:id="rId110"/>
    <p:sldId id="3739" r:id="rId111"/>
    <p:sldId id="4261" r:id="rId112"/>
    <p:sldId id="3740" r:id="rId113"/>
    <p:sldId id="3741" r:id="rId114"/>
    <p:sldId id="3742" r:id="rId115"/>
    <p:sldId id="3743" r:id="rId116"/>
    <p:sldId id="3744" r:id="rId117"/>
    <p:sldId id="3745" r:id="rId118"/>
    <p:sldId id="3746" r:id="rId119"/>
    <p:sldId id="3747" r:id="rId120"/>
    <p:sldId id="3748" r:id="rId121"/>
    <p:sldId id="3749" r:id="rId122"/>
    <p:sldId id="3750" r:id="rId123"/>
    <p:sldId id="3751" r:id="rId124"/>
    <p:sldId id="3752" r:id="rId125"/>
    <p:sldId id="3753" r:id="rId126"/>
    <p:sldId id="3754" r:id="rId127"/>
    <p:sldId id="3755" r:id="rId128"/>
    <p:sldId id="3756" r:id="rId129"/>
    <p:sldId id="3757" r:id="rId130"/>
    <p:sldId id="3758" r:id="rId131"/>
    <p:sldId id="3759" r:id="rId132"/>
    <p:sldId id="3760" r:id="rId133"/>
    <p:sldId id="3761" r:id="rId134"/>
    <p:sldId id="3762" r:id="rId135"/>
    <p:sldId id="3763" r:id="rId136"/>
    <p:sldId id="3764" r:id="rId137"/>
    <p:sldId id="3765" r:id="rId138"/>
    <p:sldId id="3766" r:id="rId139"/>
    <p:sldId id="3767" r:id="rId140"/>
    <p:sldId id="3768" r:id="rId141"/>
    <p:sldId id="3769" r:id="rId142"/>
    <p:sldId id="3770" r:id="rId143"/>
    <p:sldId id="3771" r:id="rId144"/>
    <p:sldId id="3772" r:id="rId145"/>
    <p:sldId id="3773" r:id="rId146"/>
    <p:sldId id="3774" r:id="rId147"/>
    <p:sldId id="3775" r:id="rId148"/>
    <p:sldId id="3776" r:id="rId149"/>
    <p:sldId id="3777" r:id="rId150"/>
    <p:sldId id="3778" r:id="rId151"/>
    <p:sldId id="3779" r:id="rId152"/>
    <p:sldId id="3780" r:id="rId153"/>
    <p:sldId id="3781" r:id="rId154"/>
    <p:sldId id="4262" r:id="rId155"/>
    <p:sldId id="3782" r:id="rId156"/>
    <p:sldId id="3783" r:id="rId157"/>
    <p:sldId id="3784" r:id="rId158"/>
    <p:sldId id="3785" r:id="rId159"/>
    <p:sldId id="3786" r:id="rId160"/>
    <p:sldId id="3787" r:id="rId161"/>
    <p:sldId id="3788" r:id="rId162"/>
    <p:sldId id="3789" r:id="rId163"/>
    <p:sldId id="3790" r:id="rId164"/>
    <p:sldId id="3791" r:id="rId165"/>
    <p:sldId id="3792" r:id="rId166"/>
    <p:sldId id="3793" r:id="rId167"/>
    <p:sldId id="3794" r:id="rId168"/>
    <p:sldId id="3795" r:id="rId169"/>
    <p:sldId id="3796" r:id="rId170"/>
    <p:sldId id="3797" r:id="rId171"/>
    <p:sldId id="3798" r:id="rId172"/>
    <p:sldId id="3799" r:id="rId173"/>
    <p:sldId id="3800" r:id="rId174"/>
    <p:sldId id="3801" r:id="rId175"/>
    <p:sldId id="3802" r:id="rId176"/>
    <p:sldId id="3803" r:id="rId177"/>
    <p:sldId id="3804" r:id="rId178"/>
    <p:sldId id="3805" r:id="rId179"/>
    <p:sldId id="3806" r:id="rId180"/>
    <p:sldId id="3807" r:id="rId181"/>
    <p:sldId id="3808" r:id="rId182"/>
    <p:sldId id="3809" r:id="rId183"/>
    <p:sldId id="4263" r:id="rId184"/>
    <p:sldId id="3810" r:id="rId185"/>
    <p:sldId id="3811" r:id="rId186"/>
    <p:sldId id="3812" r:id="rId187"/>
    <p:sldId id="3813" r:id="rId188"/>
    <p:sldId id="3814" r:id="rId189"/>
    <p:sldId id="3815" r:id="rId190"/>
    <p:sldId id="3816" r:id="rId191"/>
    <p:sldId id="3817" r:id="rId192"/>
    <p:sldId id="3818" r:id="rId193"/>
    <p:sldId id="3819" r:id="rId194"/>
    <p:sldId id="3820" r:id="rId195"/>
    <p:sldId id="3821" r:id="rId196"/>
    <p:sldId id="3822" r:id="rId197"/>
    <p:sldId id="4264" r:id="rId198"/>
    <p:sldId id="3823" r:id="rId199"/>
    <p:sldId id="3824" r:id="rId200"/>
    <p:sldId id="3825" r:id="rId201"/>
    <p:sldId id="3826" r:id="rId202"/>
    <p:sldId id="3827" r:id="rId203"/>
    <p:sldId id="3828" r:id="rId204"/>
    <p:sldId id="4265" r:id="rId205"/>
    <p:sldId id="3829" r:id="rId206"/>
    <p:sldId id="3830" r:id="rId207"/>
    <p:sldId id="3831" r:id="rId208"/>
    <p:sldId id="3832" r:id="rId209"/>
    <p:sldId id="3833" r:id="rId210"/>
    <p:sldId id="3834" r:id="rId211"/>
    <p:sldId id="3835" r:id="rId212"/>
    <p:sldId id="3836" r:id="rId213"/>
    <p:sldId id="3837" r:id="rId214"/>
    <p:sldId id="3838" r:id="rId215"/>
    <p:sldId id="3839" r:id="rId216"/>
    <p:sldId id="3840" r:id="rId217"/>
    <p:sldId id="3841" r:id="rId218"/>
    <p:sldId id="3842" r:id="rId219"/>
    <p:sldId id="3843" r:id="rId220"/>
    <p:sldId id="3844" r:id="rId221"/>
    <p:sldId id="3845" r:id="rId222"/>
    <p:sldId id="3846" r:id="rId223"/>
    <p:sldId id="3847" r:id="rId224"/>
    <p:sldId id="3848" r:id="rId225"/>
    <p:sldId id="3849" r:id="rId226"/>
    <p:sldId id="3850" r:id="rId227"/>
    <p:sldId id="3851" r:id="rId228"/>
    <p:sldId id="3852" r:id="rId229"/>
    <p:sldId id="3853" r:id="rId230"/>
    <p:sldId id="3854" r:id="rId231"/>
    <p:sldId id="3855" r:id="rId232"/>
    <p:sldId id="3856" r:id="rId233"/>
    <p:sldId id="3857" r:id="rId234"/>
    <p:sldId id="3858" r:id="rId235"/>
    <p:sldId id="3859" r:id="rId236"/>
    <p:sldId id="3860" r:id="rId237"/>
    <p:sldId id="3861" r:id="rId238"/>
    <p:sldId id="3862" r:id="rId239"/>
    <p:sldId id="3863" r:id="rId240"/>
    <p:sldId id="3864" r:id="rId241"/>
    <p:sldId id="3865" r:id="rId242"/>
    <p:sldId id="3866" r:id="rId243"/>
    <p:sldId id="3867" r:id="rId244"/>
    <p:sldId id="3868" r:id="rId245"/>
    <p:sldId id="3869" r:id="rId246"/>
    <p:sldId id="3870" r:id="rId247"/>
    <p:sldId id="3871" r:id="rId248"/>
    <p:sldId id="3872" r:id="rId249"/>
    <p:sldId id="4266" r:id="rId250"/>
    <p:sldId id="3873" r:id="rId251"/>
    <p:sldId id="3874" r:id="rId252"/>
    <p:sldId id="3875" r:id="rId253"/>
    <p:sldId id="3876" r:id="rId254"/>
    <p:sldId id="3877" r:id="rId255"/>
    <p:sldId id="3878" r:id="rId256"/>
    <p:sldId id="3879" r:id="rId257"/>
    <p:sldId id="3880" r:id="rId258"/>
    <p:sldId id="3881" r:id="rId259"/>
    <p:sldId id="3882" r:id="rId260"/>
    <p:sldId id="3883" r:id="rId261"/>
    <p:sldId id="3884" r:id="rId262"/>
    <p:sldId id="3885" r:id="rId263"/>
    <p:sldId id="3886" r:id="rId264"/>
    <p:sldId id="3887" r:id="rId265"/>
    <p:sldId id="3888" r:id="rId266"/>
    <p:sldId id="3889" r:id="rId267"/>
    <p:sldId id="3890" r:id="rId268"/>
    <p:sldId id="3891" r:id="rId269"/>
    <p:sldId id="3892" r:id="rId270"/>
    <p:sldId id="3893" r:id="rId271"/>
    <p:sldId id="3894" r:id="rId272"/>
    <p:sldId id="3895" r:id="rId273"/>
    <p:sldId id="3896" r:id="rId274"/>
    <p:sldId id="3897" r:id="rId275"/>
    <p:sldId id="3898" r:id="rId276"/>
    <p:sldId id="3899" r:id="rId277"/>
    <p:sldId id="3900" r:id="rId278"/>
    <p:sldId id="3901" r:id="rId279"/>
    <p:sldId id="3902" r:id="rId280"/>
    <p:sldId id="3903" r:id="rId281"/>
    <p:sldId id="3904" r:id="rId282"/>
    <p:sldId id="3905" r:id="rId283"/>
    <p:sldId id="3906" r:id="rId284"/>
    <p:sldId id="3907" r:id="rId285"/>
    <p:sldId id="3908" r:id="rId286"/>
    <p:sldId id="3909" r:id="rId287"/>
    <p:sldId id="3910" r:id="rId288"/>
    <p:sldId id="3911" r:id="rId289"/>
    <p:sldId id="3912" r:id="rId290"/>
    <p:sldId id="3913" r:id="rId291"/>
    <p:sldId id="3914" r:id="rId292"/>
    <p:sldId id="3915" r:id="rId293"/>
    <p:sldId id="3916" r:id="rId294"/>
    <p:sldId id="3917" r:id="rId295"/>
    <p:sldId id="3918" r:id="rId296"/>
    <p:sldId id="3919" r:id="rId297"/>
    <p:sldId id="3920" r:id="rId298"/>
    <p:sldId id="3921" r:id="rId299"/>
    <p:sldId id="3922" r:id="rId300"/>
    <p:sldId id="3923" r:id="rId301"/>
    <p:sldId id="3924" r:id="rId302"/>
    <p:sldId id="3925" r:id="rId303"/>
    <p:sldId id="3926" r:id="rId304"/>
    <p:sldId id="3927" r:id="rId305"/>
    <p:sldId id="3928" r:id="rId306"/>
    <p:sldId id="3929" r:id="rId307"/>
    <p:sldId id="3930" r:id="rId308"/>
    <p:sldId id="3931" r:id="rId309"/>
    <p:sldId id="3932" r:id="rId310"/>
    <p:sldId id="3933" r:id="rId311"/>
    <p:sldId id="3934" r:id="rId312"/>
    <p:sldId id="3935" r:id="rId313"/>
    <p:sldId id="3936" r:id="rId314"/>
    <p:sldId id="3937" r:id="rId315"/>
    <p:sldId id="3938" r:id="rId316"/>
    <p:sldId id="3939" r:id="rId317"/>
    <p:sldId id="3940" r:id="rId318"/>
    <p:sldId id="3941" r:id="rId319"/>
    <p:sldId id="3942" r:id="rId320"/>
    <p:sldId id="3943" r:id="rId321"/>
    <p:sldId id="3944" r:id="rId322"/>
    <p:sldId id="3945" r:id="rId323"/>
    <p:sldId id="3946" r:id="rId324"/>
    <p:sldId id="3947" r:id="rId325"/>
    <p:sldId id="4244" r:id="rId326"/>
    <p:sldId id="3948" r:id="rId327"/>
    <p:sldId id="3949" r:id="rId328"/>
    <p:sldId id="3950" r:id="rId329"/>
    <p:sldId id="3951" r:id="rId330"/>
    <p:sldId id="3952" r:id="rId331"/>
    <p:sldId id="4245" r:id="rId332"/>
    <p:sldId id="3953" r:id="rId333"/>
    <p:sldId id="3954" r:id="rId334"/>
    <p:sldId id="3955" r:id="rId335"/>
    <p:sldId id="3956" r:id="rId336"/>
    <p:sldId id="3957" r:id="rId337"/>
    <p:sldId id="3958" r:id="rId338"/>
    <p:sldId id="3959" r:id="rId339"/>
    <p:sldId id="3960" r:id="rId340"/>
    <p:sldId id="3961" r:id="rId341"/>
    <p:sldId id="3962" r:id="rId342"/>
    <p:sldId id="3963" r:id="rId343"/>
    <p:sldId id="3964" r:id="rId344"/>
    <p:sldId id="3965" r:id="rId345"/>
    <p:sldId id="3966" r:id="rId346"/>
    <p:sldId id="3967" r:id="rId347"/>
    <p:sldId id="3968" r:id="rId348"/>
    <p:sldId id="3969" r:id="rId349"/>
    <p:sldId id="3970" r:id="rId350"/>
    <p:sldId id="3971" r:id="rId351"/>
    <p:sldId id="3972" r:id="rId352"/>
    <p:sldId id="3973" r:id="rId353"/>
    <p:sldId id="3974" r:id="rId354"/>
    <p:sldId id="3975" r:id="rId355"/>
    <p:sldId id="3976" r:id="rId356"/>
    <p:sldId id="3977" r:id="rId357"/>
    <p:sldId id="3978" r:id="rId358"/>
    <p:sldId id="3979" r:id="rId359"/>
    <p:sldId id="4251" r:id="rId360"/>
    <p:sldId id="3980" r:id="rId361"/>
    <p:sldId id="3981" r:id="rId362"/>
    <p:sldId id="3982" r:id="rId363"/>
    <p:sldId id="3983" r:id="rId364"/>
    <p:sldId id="3984" r:id="rId365"/>
    <p:sldId id="3985" r:id="rId366"/>
    <p:sldId id="3986" r:id="rId367"/>
    <p:sldId id="3987" r:id="rId368"/>
    <p:sldId id="3988" r:id="rId369"/>
    <p:sldId id="3989" r:id="rId370"/>
    <p:sldId id="3990" r:id="rId371"/>
    <p:sldId id="3991" r:id="rId372"/>
    <p:sldId id="3992" r:id="rId373"/>
    <p:sldId id="3993" r:id="rId374"/>
    <p:sldId id="3994" r:id="rId375"/>
    <p:sldId id="3995" r:id="rId376"/>
    <p:sldId id="3996" r:id="rId377"/>
    <p:sldId id="3997" r:id="rId378"/>
    <p:sldId id="3998" r:id="rId379"/>
    <p:sldId id="3999" r:id="rId380"/>
    <p:sldId id="4000" r:id="rId381"/>
    <p:sldId id="4001" r:id="rId382"/>
    <p:sldId id="4002" r:id="rId383"/>
    <p:sldId id="4003" r:id="rId384"/>
    <p:sldId id="4004" r:id="rId385"/>
    <p:sldId id="4005" r:id="rId386"/>
    <p:sldId id="4006" r:id="rId387"/>
    <p:sldId id="4007" r:id="rId388"/>
    <p:sldId id="4008" r:id="rId389"/>
    <p:sldId id="4009" r:id="rId390"/>
    <p:sldId id="4010" r:id="rId391"/>
    <p:sldId id="4011" r:id="rId392"/>
    <p:sldId id="4012" r:id="rId393"/>
    <p:sldId id="4013" r:id="rId394"/>
    <p:sldId id="4014" r:id="rId395"/>
    <p:sldId id="4015" r:id="rId396"/>
    <p:sldId id="4016" r:id="rId397"/>
    <p:sldId id="4017" r:id="rId398"/>
    <p:sldId id="4018" r:id="rId399"/>
    <p:sldId id="4019" r:id="rId400"/>
    <p:sldId id="4020" r:id="rId401"/>
    <p:sldId id="4021" r:id="rId402"/>
    <p:sldId id="4022" r:id="rId403"/>
    <p:sldId id="4023" r:id="rId404"/>
    <p:sldId id="4024" r:id="rId405"/>
    <p:sldId id="4025" r:id="rId406"/>
    <p:sldId id="4026" r:id="rId407"/>
    <p:sldId id="4027" r:id="rId408"/>
    <p:sldId id="4028" r:id="rId409"/>
    <p:sldId id="4029" r:id="rId410"/>
    <p:sldId id="4030" r:id="rId411"/>
    <p:sldId id="4031" r:id="rId412"/>
    <p:sldId id="4032" r:id="rId413"/>
    <p:sldId id="4033" r:id="rId414"/>
    <p:sldId id="4034" r:id="rId415"/>
    <p:sldId id="4035" r:id="rId416"/>
    <p:sldId id="4036" r:id="rId417"/>
    <p:sldId id="4037" r:id="rId418"/>
    <p:sldId id="4038" r:id="rId419"/>
    <p:sldId id="4039" r:id="rId420"/>
    <p:sldId id="4040" r:id="rId421"/>
    <p:sldId id="4041" r:id="rId422"/>
    <p:sldId id="4042" r:id="rId423"/>
    <p:sldId id="4043" r:id="rId424"/>
    <p:sldId id="4044" r:id="rId425"/>
    <p:sldId id="4045" r:id="rId426"/>
    <p:sldId id="4046" r:id="rId427"/>
    <p:sldId id="4047" r:id="rId428"/>
    <p:sldId id="4048" r:id="rId429"/>
    <p:sldId id="4049" r:id="rId430"/>
    <p:sldId id="4050" r:id="rId431"/>
    <p:sldId id="4051" r:id="rId432"/>
    <p:sldId id="4052" r:id="rId433"/>
    <p:sldId id="4053" r:id="rId434"/>
    <p:sldId id="4054" r:id="rId435"/>
    <p:sldId id="4055" r:id="rId436"/>
    <p:sldId id="4056" r:id="rId437"/>
    <p:sldId id="4057" r:id="rId438"/>
    <p:sldId id="4246" r:id="rId439"/>
    <p:sldId id="4058" r:id="rId440"/>
    <p:sldId id="4059" r:id="rId441"/>
    <p:sldId id="4060" r:id="rId442"/>
    <p:sldId id="4061" r:id="rId443"/>
    <p:sldId id="4062" r:id="rId444"/>
    <p:sldId id="4063" r:id="rId445"/>
    <p:sldId id="4064" r:id="rId446"/>
    <p:sldId id="4065" r:id="rId447"/>
    <p:sldId id="4066" r:id="rId448"/>
    <p:sldId id="4067" r:id="rId449"/>
    <p:sldId id="4068" r:id="rId450"/>
    <p:sldId id="4069" r:id="rId451"/>
    <p:sldId id="4070" r:id="rId452"/>
    <p:sldId id="4071" r:id="rId453"/>
    <p:sldId id="4072" r:id="rId454"/>
    <p:sldId id="4073" r:id="rId455"/>
    <p:sldId id="4074" r:id="rId456"/>
    <p:sldId id="4075" r:id="rId457"/>
    <p:sldId id="4076" r:id="rId458"/>
    <p:sldId id="4077" r:id="rId459"/>
    <p:sldId id="4078" r:id="rId460"/>
    <p:sldId id="4079" r:id="rId461"/>
    <p:sldId id="4080" r:id="rId462"/>
    <p:sldId id="4081" r:id="rId463"/>
    <p:sldId id="4082" r:id="rId464"/>
    <p:sldId id="4083" r:id="rId465"/>
    <p:sldId id="4084" r:id="rId466"/>
    <p:sldId id="4085" r:id="rId467"/>
    <p:sldId id="4086" r:id="rId468"/>
    <p:sldId id="4087" r:id="rId469"/>
    <p:sldId id="4088" r:id="rId470"/>
    <p:sldId id="4089" r:id="rId471"/>
    <p:sldId id="4090" r:id="rId472"/>
    <p:sldId id="4091" r:id="rId473"/>
    <p:sldId id="4252" r:id="rId474"/>
    <p:sldId id="4092" r:id="rId475"/>
    <p:sldId id="4093" r:id="rId476"/>
    <p:sldId id="4094" r:id="rId477"/>
    <p:sldId id="4243" r:id="rId478"/>
    <p:sldId id="4095" r:id="rId479"/>
    <p:sldId id="4096" r:id="rId480"/>
    <p:sldId id="4097" r:id="rId481"/>
    <p:sldId id="4098" r:id="rId482"/>
    <p:sldId id="4099" r:id="rId483"/>
    <p:sldId id="4100" r:id="rId484"/>
    <p:sldId id="4101" r:id="rId485"/>
    <p:sldId id="4102" r:id="rId486"/>
    <p:sldId id="4103" r:id="rId487"/>
    <p:sldId id="4104" r:id="rId488"/>
    <p:sldId id="4105" r:id="rId489"/>
    <p:sldId id="4106" r:id="rId490"/>
    <p:sldId id="4107" r:id="rId491"/>
    <p:sldId id="4108" r:id="rId492"/>
    <p:sldId id="4109" r:id="rId493"/>
    <p:sldId id="4110" r:id="rId494"/>
    <p:sldId id="4111" r:id="rId495"/>
    <p:sldId id="4112" r:id="rId496"/>
    <p:sldId id="4113" r:id="rId497"/>
    <p:sldId id="4114" r:id="rId498"/>
    <p:sldId id="4115" r:id="rId499"/>
    <p:sldId id="4116" r:id="rId500"/>
    <p:sldId id="4117" r:id="rId501"/>
    <p:sldId id="4118" r:id="rId502"/>
    <p:sldId id="4119" r:id="rId503"/>
    <p:sldId id="4120" r:id="rId504"/>
    <p:sldId id="4121" r:id="rId505"/>
    <p:sldId id="4122" r:id="rId506"/>
    <p:sldId id="4123" r:id="rId507"/>
    <p:sldId id="4124" r:id="rId508"/>
    <p:sldId id="4125" r:id="rId509"/>
    <p:sldId id="4126" r:id="rId510"/>
    <p:sldId id="4127" r:id="rId511"/>
    <p:sldId id="4128" r:id="rId512"/>
    <p:sldId id="4129" r:id="rId513"/>
    <p:sldId id="4130" r:id="rId514"/>
    <p:sldId id="4131" r:id="rId515"/>
    <p:sldId id="4132" r:id="rId516"/>
    <p:sldId id="4133" r:id="rId517"/>
    <p:sldId id="4134" r:id="rId518"/>
    <p:sldId id="4253" r:id="rId519"/>
    <p:sldId id="4247" r:id="rId520"/>
    <p:sldId id="4135" r:id="rId521"/>
    <p:sldId id="4136" r:id="rId522"/>
    <p:sldId id="4137" r:id="rId523"/>
    <p:sldId id="4138" r:id="rId524"/>
    <p:sldId id="4139" r:id="rId525"/>
    <p:sldId id="4140" r:id="rId526"/>
    <p:sldId id="4141" r:id="rId527"/>
    <p:sldId id="4142" r:id="rId528"/>
    <p:sldId id="4143" r:id="rId529"/>
    <p:sldId id="4144" r:id="rId530"/>
    <p:sldId id="4145" r:id="rId531"/>
    <p:sldId id="4146" r:id="rId532"/>
    <p:sldId id="4147" r:id="rId533"/>
    <p:sldId id="4148" r:id="rId534"/>
    <p:sldId id="4149" r:id="rId535"/>
    <p:sldId id="4150" r:id="rId536"/>
    <p:sldId id="4151" r:id="rId537"/>
    <p:sldId id="4152" r:id="rId538"/>
    <p:sldId id="4153" r:id="rId539"/>
    <p:sldId id="4154" r:id="rId540"/>
    <p:sldId id="4155" r:id="rId541"/>
    <p:sldId id="4156" r:id="rId542"/>
    <p:sldId id="4157" r:id="rId543"/>
    <p:sldId id="4158" r:id="rId544"/>
    <p:sldId id="4254" r:id="rId545"/>
    <p:sldId id="4159" r:id="rId546"/>
    <p:sldId id="4160" r:id="rId547"/>
    <p:sldId id="4255" r:id="rId548"/>
    <p:sldId id="4161" r:id="rId549"/>
    <p:sldId id="4162" r:id="rId550"/>
    <p:sldId id="4163" r:id="rId551"/>
    <p:sldId id="4256" r:id="rId552"/>
    <p:sldId id="4164" r:id="rId553"/>
    <p:sldId id="4165" r:id="rId554"/>
    <p:sldId id="4166" r:id="rId555"/>
    <p:sldId id="4167" r:id="rId556"/>
    <p:sldId id="4168" r:id="rId557"/>
    <p:sldId id="4169" r:id="rId558"/>
    <p:sldId id="4170" r:id="rId559"/>
    <p:sldId id="4171" r:id="rId560"/>
    <p:sldId id="4172" r:id="rId561"/>
    <p:sldId id="4173" r:id="rId562"/>
    <p:sldId id="4174" r:id="rId563"/>
    <p:sldId id="4175" r:id="rId564"/>
    <p:sldId id="4176" r:id="rId565"/>
    <p:sldId id="4177" r:id="rId566"/>
    <p:sldId id="4178" r:id="rId567"/>
    <p:sldId id="4179" r:id="rId568"/>
    <p:sldId id="4180" r:id="rId569"/>
    <p:sldId id="4181" r:id="rId570"/>
    <p:sldId id="4182" r:id="rId571"/>
    <p:sldId id="4183" r:id="rId572"/>
    <p:sldId id="4184" r:id="rId573"/>
    <p:sldId id="4185" r:id="rId574"/>
    <p:sldId id="4186" r:id="rId575"/>
    <p:sldId id="4187" r:id="rId576"/>
    <p:sldId id="4188" r:id="rId577"/>
    <p:sldId id="4189" r:id="rId578"/>
    <p:sldId id="4190" r:id="rId579"/>
    <p:sldId id="4191" r:id="rId580"/>
    <p:sldId id="4192" r:id="rId581"/>
    <p:sldId id="4193" r:id="rId582"/>
    <p:sldId id="4194" r:id="rId583"/>
    <p:sldId id="4195" r:id="rId584"/>
    <p:sldId id="4196" r:id="rId585"/>
    <p:sldId id="4197" r:id="rId586"/>
    <p:sldId id="4198" r:id="rId587"/>
    <p:sldId id="4199" r:id="rId588"/>
    <p:sldId id="4200" r:id="rId589"/>
    <p:sldId id="4201" r:id="rId590"/>
    <p:sldId id="4202" r:id="rId591"/>
    <p:sldId id="4203" r:id="rId592"/>
    <p:sldId id="4204" r:id="rId593"/>
    <p:sldId id="4205" r:id="rId594"/>
    <p:sldId id="4206" r:id="rId595"/>
    <p:sldId id="4207" r:id="rId596"/>
    <p:sldId id="4208" r:id="rId597"/>
    <p:sldId id="4249" r:id="rId598"/>
    <p:sldId id="4209" r:id="rId599"/>
    <p:sldId id="4210" r:id="rId600"/>
    <p:sldId id="4211" r:id="rId601"/>
    <p:sldId id="4212" r:id="rId602"/>
    <p:sldId id="4213" r:id="rId603"/>
    <p:sldId id="4214" r:id="rId604"/>
    <p:sldId id="4215" r:id="rId605"/>
    <p:sldId id="4216" r:id="rId606"/>
    <p:sldId id="4217" r:id="rId607"/>
    <p:sldId id="4218" r:id="rId608"/>
    <p:sldId id="4219" r:id="rId609"/>
    <p:sldId id="4220" r:id="rId610"/>
    <p:sldId id="4221" r:id="rId611"/>
    <p:sldId id="4222" r:id="rId612"/>
    <p:sldId id="4223" r:id="rId613"/>
    <p:sldId id="4257" r:id="rId614"/>
    <p:sldId id="4248" r:id="rId615"/>
    <p:sldId id="4224" r:id="rId616"/>
    <p:sldId id="4225" r:id="rId617"/>
    <p:sldId id="4226" r:id="rId618"/>
    <p:sldId id="4227" r:id="rId619"/>
    <p:sldId id="4228" r:id="rId620"/>
    <p:sldId id="4229" r:id="rId621"/>
    <p:sldId id="4230" r:id="rId622"/>
    <p:sldId id="4231" r:id="rId623"/>
    <p:sldId id="4232" r:id="rId624"/>
    <p:sldId id="4233" r:id="rId625"/>
    <p:sldId id="4234" r:id="rId626"/>
    <p:sldId id="4235" r:id="rId627"/>
    <p:sldId id="4236" r:id="rId628"/>
    <p:sldId id="4237" r:id="rId629"/>
    <p:sldId id="4238" r:id="rId630"/>
    <p:sldId id="4239" r:id="rId631"/>
    <p:sldId id="4240" r:id="rId632"/>
    <p:sldId id="4241" r:id="rId633"/>
    <p:sldId id="4242" r:id="rId634"/>
    <p:sldId id="3637" r:id="rId635"/>
    <p:sldId id="3415" r:id="rId6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00"/>
    <a:srgbClr val="800000"/>
    <a:srgbClr val="0000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04" autoAdjust="0"/>
  </p:normalViewPr>
  <p:slideViewPr>
    <p:cSldViewPr showGuides="1">
      <p:cViewPr>
        <p:scale>
          <a:sx n="70" d="100"/>
          <a:sy n="70" d="100"/>
        </p:scale>
        <p:origin x="1810" y="355"/>
      </p:cViewPr>
      <p:guideLst>
        <p:guide orient="horz" pos="2160"/>
        <p:guide pos="2928"/>
      </p:guideLst>
    </p:cSldViewPr>
  </p:slideViewPr>
  <p:notesTextViewPr>
    <p:cViewPr>
      <p:scale>
        <a:sx n="100" d="100"/>
        <a:sy n="100" d="100"/>
      </p:scale>
      <p:origin x="0" y="0"/>
    </p:cViewPr>
  </p:notesTextViewPr>
  <p:sorterViewPr>
    <p:cViewPr>
      <p:scale>
        <a:sx n="66" d="100"/>
        <a:sy n="66" d="100"/>
      </p:scale>
      <p:origin x="0" y="183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631" Type="http://schemas.openxmlformats.org/officeDocument/2006/relationships/slide" Target="slides/slide630.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252" Type="http://schemas.openxmlformats.org/officeDocument/2006/relationships/slide" Target="slides/slide251.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599" Type="http://schemas.openxmlformats.org/officeDocument/2006/relationships/slide" Target="slides/slide598.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624" Type="http://schemas.openxmlformats.org/officeDocument/2006/relationships/slide" Target="slides/slide623.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635" Type="http://schemas.openxmlformats.org/officeDocument/2006/relationships/slide" Target="slides/slide634.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slide" Target="slides/slide589.xml"/><Relationship Id="rId604" Type="http://schemas.openxmlformats.org/officeDocument/2006/relationships/slide" Target="slides/slide603.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626" Type="http://schemas.openxmlformats.org/officeDocument/2006/relationships/slide" Target="slides/slide625.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37"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617" Type="http://schemas.openxmlformats.org/officeDocument/2006/relationships/slide" Target="slides/slide616.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628" Type="http://schemas.openxmlformats.org/officeDocument/2006/relationships/slide" Target="slides/slide627.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slide" Target="slides/slide582.xml"/><Relationship Id="rId639" Type="http://schemas.openxmlformats.org/officeDocument/2006/relationships/viewProps" Target="viewProps.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594" Type="http://schemas.openxmlformats.org/officeDocument/2006/relationships/slide" Target="slides/slide593.xml"/><Relationship Id="rId608" Type="http://schemas.openxmlformats.org/officeDocument/2006/relationships/slide" Target="slides/slide60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tableStyles" Target="tableStyles.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presProps" Target="presProps.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theme" Target="theme/theme1.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132" Type="http://schemas.openxmlformats.org/officeDocument/2006/relationships/slide" Target="slides/slide131.xml"/><Relationship Id="rId437" Type="http://schemas.openxmlformats.org/officeDocument/2006/relationships/slide" Target="slides/slide436.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47C54A0D-E118-4B08-87AD-32565972198C}" type="datetimeFigureOut">
              <a:rPr lang="en-US"/>
              <a:pPr>
                <a:defRPr/>
              </a:pPr>
              <a:t>27/04/2020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1AF1D228-AD95-423B-B186-5A72F991F9B0}" type="slidenum">
              <a:rPr lang="en-US"/>
              <a:pPr>
                <a:defRPr/>
              </a:pPr>
              <a:t>‹#›</a:t>
            </a:fld>
            <a:endParaRPr lang="en-US"/>
          </a:p>
        </p:txBody>
      </p:sp>
    </p:spTree>
    <p:extLst>
      <p:ext uri="{BB962C8B-B14F-4D97-AF65-F5344CB8AC3E}">
        <p14:creationId xmlns:p14="http://schemas.microsoft.com/office/powerpoint/2010/main" val="3740636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748D0-1335-4D7A-ADA7-1C46C5611FEC}" type="slidenum">
              <a:rPr lang="ar-SA"/>
              <a:pPr>
                <a:defRPr/>
              </a:pPr>
              <a:t>‹#›</a:t>
            </a:fld>
            <a:endParaRPr lang="en-US"/>
          </a:p>
        </p:txBody>
      </p:sp>
    </p:spTree>
    <p:extLst>
      <p:ext uri="{BB962C8B-B14F-4D97-AF65-F5344CB8AC3E}">
        <p14:creationId xmlns:p14="http://schemas.microsoft.com/office/powerpoint/2010/main" val="15922563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F34BD-ED8F-4107-B92F-3EB96DDDF6BC}" type="slidenum">
              <a:rPr lang="ar-SA"/>
              <a:pPr>
                <a:defRPr/>
              </a:pPr>
              <a:t>‹#›</a:t>
            </a:fld>
            <a:endParaRPr lang="en-US"/>
          </a:p>
        </p:txBody>
      </p:sp>
    </p:spTree>
    <p:extLst>
      <p:ext uri="{BB962C8B-B14F-4D97-AF65-F5344CB8AC3E}">
        <p14:creationId xmlns:p14="http://schemas.microsoft.com/office/powerpoint/2010/main" val="13611392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301174-CB8D-41B7-9B0F-D7B9BCFDD06F}" type="slidenum">
              <a:rPr lang="ar-SA"/>
              <a:pPr>
                <a:defRPr/>
              </a:pPr>
              <a:t>‹#›</a:t>
            </a:fld>
            <a:endParaRPr lang="en-US"/>
          </a:p>
        </p:txBody>
      </p:sp>
    </p:spTree>
    <p:extLst>
      <p:ext uri="{BB962C8B-B14F-4D97-AF65-F5344CB8AC3E}">
        <p14:creationId xmlns:p14="http://schemas.microsoft.com/office/powerpoint/2010/main" val="25100077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ED4888-6CFE-4A06-8F07-B23762525C03}" type="slidenum">
              <a:rPr lang="ar-SA"/>
              <a:pPr>
                <a:defRPr/>
              </a:pPr>
              <a:t>‹#›</a:t>
            </a:fld>
            <a:endParaRPr lang="en-US"/>
          </a:p>
        </p:txBody>
      </p:sp>
    </p:spTree>
    <p:extLst>
      <p:ext uri="{BB962C8B-B14F-4D97-AF65-F5344CB8AC3E}">
        <p14:creationId xmlns:p14="http://schemas.microsoft.com/office/powerpoint/2010/main" val="12050705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FCCC8D-DDE7-40CF-9E8D-0C79EEE2EB1A}" type="slidenum">
              <a:rPr lang="ar-SA"/>
              <a:pPr>
                <a:defRPr/>
              </a:pPr>
              <a:t>‹#›</a:t>
            </a:fld>
            <a:endParaRPr lang="en-US"/>
          </a:p>
        </p:txBody>
      </p:sp>
    </p:spTree>
    <p:extLst>
      <p:ext uri="{BB962C8B-B14F-4D97-AF65-F5344CB8AC3E}">
        <p14:creationId xmlns:p14="http://schemas.microsoft.com/office/powerpoint/2010/main" val="42806224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D3B756-5C63-46E8-B6C0-F45EA5A639D9}" type="slidenum">
              <a:rPr lang="ar-SA"/>
              <a:pPr>
                <a:defRPr/>
              </a:pPr>
              <a:t>‹#›</a:t>
            </a:fld>
            <a:endParaRPr lang="en-US"/>
          </a:p>
        </p:txBody>
      </p:sp>
    </p:spTree>
    <p:extLst>
      <p:ext uri="{BB962C8B-B14F-4D97-AF65-F5344CB8AC3E}">
        <p14:creationId xmlns:p14="http://schemas.microsoft.com/office/powerpoint/2010/main" val="263790813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D6178D-71B5-4956-A85C-8ACDDE83F72F}" type="slidenum">
              <a:rPr lang="ar-SA"/>
              <a:pPr>
                <a:defRPr/>
              </a:pPr>
              <a:t>‹#›</a:t>
            </a:fld>
            <a:endParaRPr lang="en-US"/>
          </a:p>
        </p:txBody>
      </p:sp>
    </p:spTree>
    <p:extLst>
      <p:ext uri="{BB962C8B-B14F-4D97-AF65-F5344CB8AC3E}">
        <p14:creationId xmlns:p14="http://schemas.microsoft.com/office/powerpoint/2010/main" val="3613343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DC50D8-E8A0-43BC-8806-337F99A41F4F}" type="slidenum">
              <a:rPr lang="ar-SA"/>
              <a:pPr>
                <a:defRPr/>
              </a:pPr>
              <a:t>‹#›</a:t>
            </a:fld>
            <a:endParaRPr lang="en-US"/>
          </a:p>
        </p:txBody>
      </p:sp>
    </p:spTree>
    <p:extLst>
      <p:ext uri="{BB962C8B-B14F-4D97-AF65-F5344CB8AC3E}">
        <p14:creationId xmlns:p14="http://schemas.microsoft.com/office/powerpoint/2010/main" val="409123672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B68166-A6A1-4F10-B783-CD5F934CDA74}" type="slidenum">
              <a:rPr lang="ar-SA"/>
              <a:pPr>
                <a:defRPr/>
              </a:pPr>
              <a:t>‹#›</a:t>
            </a:fld>
            <a:endParaRPr lang="en-US"/>
          </a:p>
        </p:txBody>
      </p:sp>
    </p:spTree>
    <p:extLst>
      <p:ext uri="{BB962C8B-B14F-4D97-AF65-F5344CB8AC3E}">
        <p14:creationId xmlns:p14="http://schemas.microsoft.com/office/powerpoint/2010/main" val="1543295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4E80CE-963A-4EC9-BF43-8C1B1847F8A4}" type="slidenum">
              <a:rPr lang="ar-SA"/>
              <a:pPr>
                <a:defRPr/>
              </a:pPr>
              <a:t>‹#›</a:t>
            </a:fld>
            <a:endParaRPr lang="en-US"/>
          </a:p>
        </p:txBody>
      </p:sp>
    </p:spTree>
    <p:extLst>
      <p:ext uri="{BB962C8B-B14F-4D97-AF65-F5344CB8AC3E}">
        <p14:creationId xmlns:p14="http://schemas.microsoft.com/office/powerpoint/2010/main" val="94036150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A08BC2-718B-4DCD-88C4-EDC9DBAFD59E}" type="slidenum">
              <a:rPr lang="ar-SA"/>
              <a:pPr>
                <a:defRPr/>
              </a:pPr>
              <a:t>‹#›</a:t>
            </a:fld>
            <a:endParaRPr lang="en-US"/>
          </a:p>
        </p:txBody>
      </p:sp>
    </p:spTree>
    <p:extLst>
      <p:ext uri="{BB962C8B-B14F-4D97-AF65-F5344CB8AC3E}">
        <p14:creationId xmlns:p14="http://schemas.microsoft.com/office/powerpoint/2010/main" val="225527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itchFamily="34" charset="0"/>
                <a:cs typeface="Arial" pitchFamily="34" charset="0"/>
              </a:defRPr>
            </a:lvl1pPr>
          </a:lstStyle>
          <a:p>
            <a:pPr>
              <a:defRPr/>
            </a:pPr>
            <a:fld id="{214C22E2-CB8C-4214-9680-CDE016D20EB6}"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2286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2054" name="Rectangle 3"/>
          <p:cNvSpPr>
            <a:spLocks noChangeArrowheads="1"/>
          </p:cNvSpPr>
          <p:nvPr/>
        </p:nvSpPr>
        <p:spPr bwMode="auto">
          <a:xfrm>
            <a:off x="95250" y="2786062"/>
            <a:ext cx="9201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dirty="0" err="1">
                <a:solidFill>
                  <a:srgbClr val="FFFF00"/>
                </a:solidFill>
                <a:latin typeface="Trebuchet MS" pitchFamily="34" charset="0"/>
              </a:rPr>
              <a:t>Dua’a</a:t>
            </a:r>
            <a:r>
              <a:rPr lang="en-US" sz="6000" b="1" dirty="0">
                <a:solidFill>
                  <a:srgbClr val="FFFF00"/>
                </a:solidFill>
                <a:latin typeface="Trebuchet MS" pitchFamily="34" charset="0"/>
              </a:rPr>
              <a:t> Abu-</a:t>
            </a:r>
            <a:r>
              <a:rPr lang="en-US" sz="6000" b="1" dirty="0" err="1">
                <a:solidFill>
                  <a:srgbClr val="FFFF00"/>
                </a:solidFill>
                <a:latin typeface="Trebuchet MS" pitchFamily="34" charset="0"/>
              </a:rPr>
              <a:t>Hamzah</a:t>
            </a:r>
            <a:r>
              <a:rPr lang="en-US" sz="6000" b="1" dirty="0">
                <a:solidFill>
                  <a:srgbClr val="FFFF00"/>
                </a:solidFill>
                <a:latin typeface="Trebuchet MS" pitchFamily="34" charset="0"/>
              </a:rPr>
              <a:t> </a:t>
            </a:r>
          </a:p>
          <a:p>
            <a:pPr algn="ctr"/>
            <a:r>
              <a:rPr lang="en-US" sz="6000" b="1" dirty="0">
                <a:solidFill>
                  <a:srgbClr val="FFFF00"/>
                </a:solidFill>
                <a:latin typeface="Trebuchet MS" pitchFamily="34" charset="0"/>
              </a:rPr>
              <a:t>al-</a:t>
            </a:r>
            <a:r>
              <a:rPr lang="en-US" sz="6000" b="1" dirty="0" err="1">
                <a:solidFill>
                  <a:srgbClr val="FFFF00"/>
                </a:solidFill>
                <a:latin typeface="Trebuchet MS" pitchFamily="34" charset="0"/>
              </a:rPr>
              <a:t>Thamaliy</a:t>
            </a:r>
            <a:endParaRPr lang="en-GB" sz="6000" b="1" dirty="0">
              <a:solidFill>
                <a:srgbClr val="FFFF00"/>
              </a:solidFill>
              <a:latin typeface="Trebuchet MS" pitchFamily="34" charset="0"/>
            </a:endParaRPr>
          </a:p>
        </p:txBody>
      </p:sp>
      <p:sp>
        <p:nvSpPr>
          <p:cNvPr id="2056" name="Rectangle 1"/>
          <p:cNvSpPr>
            <a:spLocks noChangeArrowheads="1"/>
          </p:cNvSpPr>
          <p:nvPr/>
        </p:nvSpPr>
        <p:spPr bwMode="auto">
          <a:xfrm>
            <a:off x="381000" y="990600"/>
            <a:ext cx="8147050"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a:r>
              <a:rPr lang="ar-SA" sz="11500" b="1" dirty="0">
                <a:solidFill>
                  <a:srgbClr val="FFFF00"/>
                </a:solidFill>
                <a:latin typeface="Arabic Typesetting" panose="03020402040406030203" pitchFamily="66" charset="-78"/>
                <a:cs typeface="Arabic Typesetting" panose="03020402040406030203" pitchFamily="66" charset="-78"/>
              </a:rPr>
              <a:t>دعاء أبي حمزة </a:t>
            </a:r>
            <a:r>
              <a:rPr lang="ar-SA" sz="11500" b="1" dirty="0" err="1">
                <a:solidFill>
                  <a:srgbClr val="FFFF00"/>
                </a:solidFill>
                <a:latin typeface="Arabic Typesetting" panose="03020402040406030203" pitchFamily="66" charset="-78"/>
                <a:cs typeface="Arabic Typesetting" panose="03020402040406030203" pitchFamily="66" charset="-78"/>
              </a:rPr>
              <a:t>الثمالي</a:t>
            </a:r>
            <a:endParaRPr lang="ar-SA" sz="11500" b="1" dirty="0">
              <a:solidFill>
                <a:srgbClr val="FFFF00"/>
              </a:solidFill>
              <a:latin typeface="Arabic Typesetting" panose="03020402040406030203" pitchFamily="66" charset="-78"/>
              <a:cs typeface="Arabic Typesetting" panose="03020402040406030203" pitchFamily="66" charset="-78"/>
            </a:endParaRPr>
          </a:p>
        </p:txBody>
      </p:sp>
      <p:sp>
        <p:nvSpPr>
          <p:cNvPr id="2057" name="Rectangle 8"/>
          <p:cNvSpPr>
            <a:spLocks noChangeArrowheads="1"/>
          </p:cNvSpPr>
          <p:nvPr/>
        </p:nvSpPr>
        <p:spPr bwMode="auto">
          <a:xfrm>
            <a:off x="685800" y="4964112"/>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FFFF00"/>
                </a:solidFill>
              </a:rPr>
              <a:t>(Arabic text with English Translation &amp; English Transliteration)</a:t>
            </a:r>
          </a:p>
        </p:txBody>
      </p:sp>
      <p:sp>
        <p:nvSpPr>
          <p:cNvPr id="7"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الَّذِي أَسَاءَ وَاجْتَرَأَ عَلَيْكَ وَلَمْ يُرْضِكَ خَرَجَ عَنْ قُدْرَتِكَ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Nor can he who did evildoings, dare to challenge you and did not arrive at Your pleasure find an exit out of Your power</a:t>
            </a:r>
          </a:p>
        </p:txBody>
      </p:sp>
      <p:sp>
        <p:nvSpPr>
          <p:cNvPr id="133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walalladhi asa-a wajtara-a ‘alayka walam yurdika kharaja ‘an qudratik(a)</a:t>
            </a:r>
          </a:p>
        </p:txBody>
      </p:sp>
      <p:sp>
        <p:nvSpPr>
          <p:cNvPr id="13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وَأَكْرَمُ الأَكْرَمِينَ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the most generous of those who act generously</a:t>
            </a:r>
          </a:p>
        </p:txBody>
      </p:sp>
      <p:sp>
        <p:nvSpPr>
          <p:cNvPr id="1054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wa-akramul-akramin(a)</a:t>
            </a:r>
          </a:p>
        </p:txBody>
      </p:sp>
      <p:sp>
        <p:nvSpPr>
          <p:cNvPr id="105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5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سَتَّارُ الْعُيُوبِ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The concealer of defects</a:t>
            </a:r>
          </a:p>
        </p:txBody>
      </p:sp>
      <p:sp>
        <p:nvSpPr>
          <p:cNvPr id="1065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sattarul-‘uyub(i)</a:t>
            </a:r>
          </a:p>
        </p:txBody>
      </p:sp>
      <p:sp>
        <p:nvSpPr>
          <p:cNvPr id="106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6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غَفَّارُ الذُّنُوبِ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the Forgiver of sins</a:t>
            </a:r>
          </a:p>
        </p:txBody>
      </p:sp>
      <p:sp>
        <p:nvSpPr>
          <p:cNvPr id="1075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ghaffarudh-dhunub(i)</a:t>
            </a:r>
          </a:p>
        </p:txBody>
      </p:sp>
      <p:sp>
        <p:nvSpPr>
          <p:cNvPr id="107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7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عَلاَّمُ الْغُيُوبِ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the Knower of the unseen</a:t>
            </a:r>
          </a:p>
        </p:txBody>
      </p:sp>
      <p:sp>
        <p:nvSpPr>
          <p:cNvPr id="1085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‘allamul-ghuyub(i)</a:t>
            </a:r>
          </a:p>
        </p:txBody>
      </p:sp>
      <p:sp>
        <p:nvSpPr>
          <p:cNvPr id="108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8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تَسْتُرُ الذَّنْبَ بِكَرَمِكَ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conceal the defects out of Your liberality</a:t>
            </a:r>
          </a:p>
        </p:txBody>
      </p:sp>
      <p:sp>
        <p:nvSpPr>
          <p:cNvPr id="1095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tasturudh-dhanba bikaramik(a)</a:t>
            </a:r>
          </a:p>
        </p:txBody>
      </p:sp>
      <p:sp>
        <p:nvSpPr>
          <p:cNvPr id="109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9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وَتُؤَخِّرُ الْعُقُوبَةَ بِحِلْمِكَ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puts off punishment because of Your forbearance</a:t>
            </a:r>
          </a:p>
        </p:txBody>
      </p:sp>
      <p:sp>
        <p:nvSpPr>
          <p:cNvPr id="1105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watu-akhkhirul-‘uqubata bihilmik(a)</a:t>
            </a:r>
          </a:p>
        </p:txBody>
      </p:sp>
      <p:sp>
        <p:nvSpPr>
          <p:cNvPr id="110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0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فَلَكَ الْحَمْدُ عَلَى حِلْمِكَ بَعْدَ عِلْمِكَ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Hence, all praise be to You, for You act tolerably although You have full knowledge</a:t>
            </a:r>
          </a:p>
        </p:txBody>
      </p:sp>
      <p:sp>
        <p:nvSpPr>
          <p:cNvPr id="1116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falakal-hamdu ‘ala hilmika ba’da ‘ilmik(a)</a:t>
            </a:r>
          </a:p>
        </p:txBody>
      </p:sp>
      <p:sp>
        <p:nvSpPr>
          <p:cNvPr id="111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1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وَعَلَى عَفْوِكَ بَعْدَ قُدْرَتِكَ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for Your pardon even Though You have the absolute authority</a:t>
            </a:r>
          </a:p>
        </p:txBody>
      </p:sp>
      <p:sp>
        <p:nvSpPr>
          <p:cNvPr id="1126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wa’ala ‘afwika ba’da qudratik(a)</a:t>
            </a:r>
          </a:p>
        </p:txBody>
      </p:sp>
      <p:sp>
        <p:nvSpPr>
          <p:cNvPr id="112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2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وَيَحْمِلُنِي وَيُجَرِّئُنِي عَلَى مَعْصِيَتِكَ حِلْمُكَ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It is Your forbearance to me that gives me latitude and makes me dare to break Your laws</a:t>
            </a:r>
          </a:p>
        </p:txBody>
      </p:sp>
      <p:sp>
        <p:nvSpPr>
          <p:cNvPr id="1136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wayahmiluni wayujarri-uni ‘ala ma’siyatika hilmuka ‘anni</a:t>
            </a:r>
          </a:p>
        </p:txBody>
      </p:sp>
      <p:sp>
        <p:nvSpPr>
          <p:cNvPr id="113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3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وَيَدْعُونِي إلَى قِلَّةِ الْحَيَاءِ سِتْرُكَ عَلَيَّ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it is Your concealing my faults that makes me act shamelessly before You</a:t>
            </a:r>
          </a:p>
        </p:txBody>
      </p:sp>
      <p:sp>
        <p:nvSpPr>
          <p:cNvPr id="1146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wayad-‘uni ila qillatil-haya-i sitruka ‘alayy(a)</a:t>
            </a:r>
          </a:p>
        </p:txBody>
      </p:sp>
      <p:sp>
        <p:nvSpPr>
          <p:cNvPr id="114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4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رَبِّ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Lord… </a:t>
            </a:r>
          </a:p>
        </p:txBody>
      </p:sp>
      <p:sp>
        <p:nvSpPr>
          <p:cNvPr id="143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rabbi...</a:t>
            </a:r>
          </a:p>
        </p:txBody>
      </p:sp>
      <p:sp>
        <p:nvSpPr>
          <p:cNvPr id="14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
        <p:nvSpPr>
          <p:cNvPr id="14343" name="Rectangle 1"/>
          <p:cNvSpPr>
            <a:spLocks noChangeArrowheads="1"/>
          </p:cNvSpPr>
          <p:nvPr/>
        </p:nvSpPr>
        <p:spPr bwMode="auto">
          <a:xfrm>
            <a:off x="1295400" y="407988"/>
            <a:ext cx="6629400" cy="369887"/>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pPr algn="ctr"/>
            <a:r>
              <a:rPr lang="en-US" b="1">
                <a:solidFill>
                  <a:srgbClr val="FFFF00"/>
                </a:solidFill>
                <a:latin typeface="Trebuchet MS" pitchFamily="34" charset="0"/>
              </a:rPr>
              <a:t>Repeat this phrase as many times as possible in one breath:</a:t>
            </a: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وَيُسْرِعُنِي إلَى التَوَثُّبِ عَلَى مَحَارِمِكَ </a:t>
            </a:r>
            <a:r>
              <a:rPr lang="ar-SA" sz="9000" kern="1200" dirty="0">
                <a:latin typeface="Arabic Typesetting" panose="03020402040406030203" pitchFamily="66" charset="-78"/>
                <a:ea typeface="+mn-ea"/>
                <a:cs typeface="Arabic Typesetting" panose="03020402040406030203" pitchFamily="66" charset="-78"/>
              </a:rPr>
              <a:t>مَعْرِفَتِي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it is my acquaintance with the broadness of Your mercy and the magnitude of Your </a:t>
            </a:r>
            <a:r>
              <a:rPr lang="en-US" sz="3600" b="1" kern="1200" dirty="0" smtClean="0">
                <a:ea typeface="MS Mincho" pitchFamily="49" charset="-128"/>
              </a:rPr>
              <a:t>pardon</a:t>
            </a:r>
            <a:endParaRPr lang="en-US" sz="3600" b="1" kern="1200" dirty="0">
              <a:ea typeface="MS Mincho" pitchFamily="49" charset="-128"/>
            </a:endParaRPr>
          </a:p>
        </p:txBody>
      </p:sp>
      <p:sp>
        <p:nvSpPr>
          <p:cNvPr id="1157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wayusarri’uni ilat-tawaththubi ‘ala maharimika ma’rifati</a:t>
            </a:r>
          </a:p>
        </p:txBody>
      </p:sp>
      <p:sp>
        <p:nvSpPr>
          <p:cNvPr id="115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5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بِسَعَةِ رَحْمَتِكَ وَعَظِيمِ 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that make me hurry to violate that which You have deemed forbidden</a:t>
            </a:r>
          </a:p>
        </p:txBody>
      </p:sp>
      <p:sp>
        <p:nvSpPr>
          <p:cNvPr id="1167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bisa’ati rahmatika wa’azimi ‘afwik(a)</a:t>
            </a:r>
          </a:p>
        </p:txBody>
      </p:sp>
      <p:sp>
        <p:nvSpPr>
          <p:cNvPr id="116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6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حَلِيمُ يَا كَرِيمُ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Indulgent, O Compassionate,</a:t>
            </a:r>
          </a:p>
        </p:txBody>
      </p:sp>
      <p:sp>
        <p:nvSpPr>
          <p:cNvPr id="1177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halimu ya karim(u)</a:t>
            </a:r>
          </a:p>
        </p:txBody>
      </p:sp>
      <p:sp>
        <p:nvSpPr>
          <p:cNvPr id="117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7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حَيُّ يَا قَيُّومُ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Ever-living, O Eternal,</a:t>
            </a:r>
          </a:p>
        </p:txBody>
      </p:sp>
      <p:sp>
        <p:nvSpPr>
          <p:cNvPr id="1187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hayyu ya qayyum(u)</a:t>
            </a:r>
          </a:p>
        </p:txBody>
      </p:sp>
      <p:sp>
        <p:nvSpPr>
          <p:cNvPr id="118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8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غَافِرَ الذَّنْبِ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Forgiver of sins,</a:t>
            </a:r>
          </a:p>
        </p:txBody>
      </p:sp>
      <p:sp>
        <p:nvSpPr>
          <p:cNvPr id="1198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ghafiradh-dhanb(i)</a:t>
            </a:r>
          </a:p>
        </p:txBody>
      </p:sp>
      <p:sp>
        <p:nvSpPr>
          <p:cNvPr id="119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9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قَابِلَ التَّوْبِ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Accepter of repentance</a:t>
            </a:r>
          </a:p>
        </p:txBody>
      </p:sp>
      <p:sp>
        <p:nvSpPr>
          <p:cNvPr id="1208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qabilat-tawb(i)</a:t>
            </a:r>
          </a:p>
        </p:txBody>
      </p:sp>
      <p:sp>
        <p:nvSpPr>
          <p:cNvPr id="120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0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عَظِيمَ الْمَنِّ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Owner of matchless bounties,</a:t>
            </a:r>
          </a:p>
        </p:txBody>
      </p:sp>
      <p:sp>
        <p:nvSpPr>
          <p:cNvPr id="1218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‘azimal-mann(i)</a:t>
            </a:r>
          </a:p>
        </p:txBody>
      </p:sp>
      <p:sp>
        <p:nvSpPr>
          <p:cNvPr id="121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1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قَدِيمَ الإحْسَانِ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He who has been doing favors since eternity.</a:t>
            </a:r>
          </a:p>
        </p:txBody>
      </p:sp>
      <p:sp>
        <p:nvSpPr>
          <p:cNvPr id="1228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qadimal-ihsan(i)</a:t>
            </a:r>
          </a:p>
        </p:txBody>
      </p:sp>
      <p:sp>
        <p:nvSpPr>
          <p:cNvPr id="122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2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سِتْرُكَ الْجَمِيلُ؟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magnificent concealment (of one’s faults)?</a:t>
            </a:r>
          </a:p>
        </p:txBody>
      </p:sp>
      <p:sp>
        <p:nvSpPr>
          <p:cNvPr id="1239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sitrukal-jamil(u)</a:t>
            </a:r>
          </a:p>
        </p:txBody>
      </p:sp>
      <p:sp>
        <p:nvSpPr>
          <p:cNvPr id="123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3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عَفْوُكَ الْجَلِيلُ؟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irreversible pardon?</a:t>
            </a:r>
          </a:p>
        </p:txBody>
      </p:sp>
      <p:sp>
        <p:nvSpPr>
          <p:cNvPr id="1249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‘afwukal-jalil(u)</a:t>
            </a:r>
          </a:p>
        </p:txBody>
      </p:sp>
      <p:sp>
        <p:nvSpPr>
          <p:cNvPr id="124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4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بِكَ عَرَفْتُكَ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Through You have I known You</a:t>
            </a:r>
          </a:p>
        </p:txBody>
      </p:sp>
      <p:sp>
        <p:nvSpPr>
          <p:cNvPr id="153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bika ‘arabftuk(a)</a:t>
            </a:r>
          </a:p>
        </p:txBody>
      </p:sp>
      <p:sp>
        <p:nvSpPr>
          <p:cNvPr id="15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فَرَجُكَ الْقَرِيبُ؟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abrupt relief?</a:t>
            </a:r>
          </a:p>
        </p:txBody>
      </p:sp>
      <p:sp>
        <p:nvSpPr>
          <p:cNvPr id="1259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farajukal-qarib(u)</a:t>
            </a:r>
          </a:p>
        </p:txBody>
      </p:sp>
      <p:sp>
        <p:nvSpPr>
          <p:cNvPr id="125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5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غِيَاثُكَ السَّرِيعُ؟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immediate aid?</a:t>
            </a:r>
          </a:p>
        </p:txBody>
      </p:sp>
      <p:sp>
        <p:nvSpPr>
          <p:cNvPr id="1269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a:t>
            </a:r>
            <a:r>
              <a:rPr lang="fi-FI" sz="3200" b="1" i="1" dirty="0" smtClean="0">
                <a:solidFill>
                  <a:srgbClr val="000066"/>
                </a:solidFill>
                <a:ea typeface="MS Mincho" pitchFamily="49" charset="-128"/>
              </a:rPr>
              <a:t>ghiyathukas-sari</a:t>
            </a:r>
            <a:r>
              <a:rPr lang="fi-FI" sz="3200" b="1" i="1" dirty="0">
                <a:solidFill>
                  <a:srgbClr val="000066"/>
                </a:solidFill>
                <a:ea typeface="MS Mincho" pitchFamily="49" charset="-128"/>
              </a:rPr>
              <a:t>’(u)</a:t>
            </a:r>
          </a:p>
        </p:txBody>
      </p:sp>
      <p:sp>
        <p:nvSpPr>
          <p:cNvPr id="126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6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رَحْمَتُكَ الْوَاسِعَةُ؟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boundless mercy?</a:t>
            </a:r>
          </a:p>
        </p:txBody>
      </p:sp>
      <p:sp>
        <p:nvSpPr>
          <p:cNvPr id="1280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rahmatukal-wasi’a(tu)</a:t>
            </a:r>
          </a:p>
        </p:txBody>
      </p:sp>
      <p:sp>
        <p:nvSpPr>
          <p:cNvPr id="128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8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عَطَايَاكَ الْفَاضِلَةُ؟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Overflowing gifts?</a:t>
            </a:r>
          </a:p>
        </p:txBody>
      </p:sp>
      <p:sp>
        <p:nvSpPr>
          <p:cNvPr id="1290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‘atayakal-fadila(tu)</a:t>
            </a:r>
          </a:p>
        </p:txBody>
      </p:sp>
      <p:sp>
        <p:nvSpPr>
          <p:cNvPr id="129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9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مَوَاهِبُكَ الْهَنِيئَةُ؟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are Your pleasant endowments?</a:t>
            </a:r>
          </a:p>
        </p:txBody>
      </p:sp>
      <p:sp>
        <p:nvSpPr>
          <p:cNvPr id="1300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mawahibukal-hani-a(tu)</a:t>
            </a:r>
          </a:p>
        </p:txBody>
      </p:sp>
      <p:sp>
        <p:nvSpPr>
          <p:cNvPr id="130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0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صَنَائِعُكَ السَّنِيَّةُ؟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are Your beautiful benefits?</a:t>
            </a:r>
          </a:p>
        </p:txBody>
      </p:sp>
      <p:sp>
        <p:nvSpPr>
          <p:cNvPr id="1310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sana-i’ukas-saniyya(tu)</a:t>
            </a:r>
          </a:p>
        </p:txBody>
      </p:sp>
      <p:sp>
        <p:nvSpPr>
          <p:cNvPr id="131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1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فَضْلُكَ الْعَظِيمُ؟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outstanding grace?</a:t>
            </a:r>
          </a:p>
        </p:txBody>
      </p:sp>
      <p:sp>
        <p:nvSpPr>
          <p:cNvPr id="1321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fadlukal-‘azim(u)</a:t>
            </a:r>
          </a:p>
        </p:txBody>
      </p:sp>
      <p:sp>
        <p:nvSpPr>
          <p:cNvPr id="132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2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مَنُّكَ الْجَسِيمُ؟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are Your giant bounties?</a:t>
            </a:r>
          </a:p>
        </p:txBody>
      </p:sp>
      <p:sp>
        <p:nvSpPr>
          <p:cNvPr id="1331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mannukal-jasim(u)</a:t>
            </a:r>
          </a:p>
        </p:txBody>
      </p:sp>
      <p:sp>
        <p:nvSpPr>
          <p:cNvPr id="133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3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إحْسَانُكَ الْقَدِيمُ؟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are Your eternal favors?</a:t>
            </a:r>
          </a:p>
        </p:txBody>
      </p:sp>
      <p:sp>
        <p:nvSpPr>
          <p:cNvPr id="1341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ihsanukal-qadim(u)</a:t>
            </a:r>
          </a:p>
        </p:txBody>
      </p:sp>
      <p:sp>
        <p:nvSpPr>
          <p:cNvPr id="134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4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أَيْنَ كَرَمُكَ يَا كَرِيمُ؟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Where is Your generous liberality? O Generous Giver!</a:t>
            </a:r>
          </a:p>
        </p:txBody>
      </p:sp>
      <p:sp>
        <p:nvSpPr>
          <p:cNvPr id="1351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ayna karamuka ya karim(u)</a:t>
            </a:r>
          </a:p>
        </p:txBody>
      </p:sp>
      <p:sp>
        <p:nvSpPr>
          <p:cNvPr id="135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5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وَأَنْتَ دَلَلْتَنِي عَلَيْكَ وَدَعَوْتَنِي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showed me the way to You and invited me to come towards You</a:t>
            </a:r>
          </a:p>
        </p:txBody>
      </p:sp>
      <p:sp>
        <p:nvSpPr>
          <p:cNvPr id="163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wa-anta dalaltani ‘alayka wada'awtani ilaky(a)</a:t>
            </a:r>
          </a:p>
        </p:txBody>
      </p:sp>
      <p:sp>
        <p:nvSpPr>
          <p:cNvPr id="16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بِهِ وَبِمُحَمَّدٍ وَآلِ مُحَمَّدٍ </a:t>
            </a:r>
            <a:r>
              <a:rPr lang="ar-SA" sz="9000" kern="1200" dirty="0" err="1">
                <a:latin typeface="Arabic Typesetting" panose="03020402040406030203" pitchFamily="66" charset="-78"/>
                <a:ea typeface="+mn-ea"/>
                <a:cs typeface="Arabic Typesetting" panose="03020402040406030203" pitchFamily="66" charset="-78"/>
              </a:rPr>
              <a:t>فَاسْتَنْقِذْنِي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In Your name and in the name of Muhammad and the Family of Muhammad, save me</a:t>
            </a:r>
          </a:p>
        </p:txBody>
      </p:sp>
      <p:sp>
        <p:nvSpPr>
          <p:cNvPr id="1361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bihi wabimuhammadin wa-ali muhammadin fastanqidhni</a:t>
            </a:r>
          </a:p>
        </p:txBody>
      </p:sp>
      <p:sp>
        <p:nvSpPr>
          <p:cNvPr id="136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6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وَبِرَحْمَتِكَ فَخَلِّصْنِي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by Your mercy, deliver me</a:t>
            </a:r>
          </a:p>
        </p:txBody>
      </p:sp>
      <p:sp>
        <p:nvSpPr>
          <p:cNvPr id="137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wabirahmatika fakhallisni</a:t>
            </a:r>
          </a:p>
        </p:txBody>
      </p:sp>
      <p:sp>
        <p:nvSpPr>
          <p:cNvPr id="137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7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مُحْسِنُ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All-benevolent</a:t>
            </a:r>
          </a:p>
        </p:txBody>
      </p:sp>
      <p:sp>
        <p:nvSpPr>
          <p:cNvPr id="1382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muhsin(u)</a:t>
            </a:r>
          </a:p>
        </p:txBody>
      </p:sp>
      <p:sp>
        <p:nvSpPr>
          <p:cNvPr id="138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8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مُجْمِلُ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All-beneficent</a:t>
            </a:r>
          </a:p>
        </p:txBody>
      </p:sp>
      <p:sp>
        <p:nvSpPr>
          <p:cNvPr id="139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mujmil(u)</a:t>
            </a:r>
          </a:p>
        </p:txBody>
      </p:sp>
      <p:sp>
        <p:nvSpPr>
          <p:cNvPr id="139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39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مُنْعِمُ يَا مُفْضِلُ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All-gracious, O All-compassionate</a:t>
            </a:r>
          </a:p>
        </p:txBody>
      </p:sp>
      <p:sp>
        <p:nvSpPr>
          <p:cNvPr id="140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mun’imu ya mufdil(u)</a:t>
            </a:r>
          </a:p>
        </p:txBody>
      </p:sp>
      <p:sp>
        <p:nvSpPr>
          <p:cNvPr id="140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0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لَسْتُ أَتَّكِلُ فِي النَّجَاةِ مِنْ عِقَابِكَ عَلَى أَعْمَالِنَا بَلْ بِفَضْلِكَ عَلَيْنَا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0" y="2468563"/>
            <a:ext cx="9144000" cy="1752600"/>
          </a:xfrm>
          <a:extLst/>
        </p:spPr>
        <p:txBody>
          <a:bodyPr/>
          <a:lstStyle/>
          <a:p>
            <a:pPr marL="342900" indent="-342900" eaLnBrk="1" hangingPunct="1">
              <a:defRPr/>
            </a:pPr>
            <a:r>
              <a:rPr lang="en-US" sz="3600" b="1" kern="1200" dirty="0">
                <a:ea typeface="MS Mincho" pitchFamily="49" charset="-128"/>
              </a:rPr>
              <a:t>In my salvation from Your punishment, </a:t>
            </a:r>
            <a:endParaRPr lang="en-US" sz="3600" b="1" kern="1200" dirty="0" smtClean="0">
              <a:ea typeface="MS Mincho" pitchFamily="49" charset="-128"/>
            </a:endParaRPr>
          </a:p>
          <a:p>
            <a:pPr marL="342900" indent="-342900" eaLnBrk="1" hangingPunct="1">
              <a:defRPr/>
            </a:pPr>
            <a:r>
              <a:rPr lang="en-US" sz="3600" b="1" kern="1200" dirty="0" smtClean="0">
                <a:ea typeface="MS Mincho" pitchFamily="49" charset="-128"/>
              </a:rPr>
              <a:t>I </a:t>
            </a:r>
            <a:r>
              <a:rPr lang="en-US" sz="3600" b="1" kern="1200" dirty="0">
                <a:ea typeface="MS Mincho" pitchFamily="49" charset="-128"/>
              </a:rPr>
              <a:t>do not rely upon my deeds rather </a:t>
            </a:r>
            <a:endParaRPr lang="en-US" sz="3600" b="1" kern="1200" dirty="0" smtClean="0">
              <a:ea typeface="MS Mincho" pitchFamily="49" charset="-128"/>
            </a:endParaRPr>
          </a:p>
          <a:p>
            <a:pPr marL="342900" indent="-342900" eaLnBrk="1" hangingPunct="1">
              <a:defRPr/>
            </a:pPr>
            <a:r>
              <a:rPr lang="en-US" sz="3600" b="1" kern="1200" dirty="0" smtClean="0">
                <a:ea typeface="MS Mincho" pitchFamily="49" charset="-128"/>
              </a:rPr>
              <a:t>I </a:t>
            </a:r>
            <a:r>
              <a:rPr lang="en-US" sz="3600" b="1" kern="1200" dirty="0">
                <a:ea typeface="MS Mincho" pitchFamily="49" charset="-128"/>
              </a:rPr>
              <a:t>depend on Your liberal generosity to us</a:t>
            </a:r>
          </a:p>
        </p:txBody>
      </p:sp>
      <p:sp>
        <p:nvSpPr>
          <p:cNvPr id="1413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lastu attakilu fin-najati min ‘iqabika ‘ala a’malina bal bifadlika ‘alayna</a:t>
            </a:r>
          </a:p>
        </p:txBody>
      </p:sp>
      <p:sp>
        <p:nvSpPr>
          <p:cNvPr id="141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1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لأنَّكَ أَهْلُ التَّقْوَى وَأَهْلُ الْمَغْفِرَةِ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Because You are verily the Lord of righteousness and the Lord of forgiveness</a:t>
            </a:r>
          </a:p>
        </p:txBody>
      </p:sp>
      <p:sp>
        <p:nvSpPr>
          <p:cNvPr id="1423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li-annaka ahlut-taqwa wa-ahlul-maghfira(ti)</a:t>
            </a:r>
          </a:p>
        </p:txBody>
      </p:sp>
      <p:sp>
        <p:nvSpPr>
          <p:cNvPr id="142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2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تُبْدِئُ بِالإحْسَانِ نِعَماً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take the initiative in doing good out of Your graciousness</a:t>
            </a:r>
          </a:p>
        </p:txBody>
      </p:sp>
      <p:sp>
        <p:nvSpPr>
          <p:cNvPr id="1433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tubdi-u bil-ihsani ni’ama(n)</a:t>
            </a:r>
          </a:p>
        </p:txBody>
      </p:sp>
      <p:sp>
        <p:nvSpPr>
          <p:cNvPr id="143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3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وَتَعْفُو عَنِ الذَّنْبِ كَرَماً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 overlook the sins out of Your generosity</a:t>
            </a:r>
          </a:p>
        </p:txBody>
      </p:sp>
      <p:sp>
        <p:nvSpPr>
          <p:cNvPr id="1443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wata’fu ‘anidh-dhanbi karama(n)</a:t>
            </a:r>
          </a:p>
        </p:txBody>
      </p:sp>
      <p:sp>
        <p:nvSpPr>
          <p:cNvPr id="144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4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فَمَا نَدْرِي مَا نَشْكُرُ؟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We thus do not know which of Your graces we should thank</a:t>
            </a:r>
          </a:p>
        </p:txBody>
      </p:sp>
      <p:sp>
        <p:nvSpPr>
          <p:cNvPr id="1454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fama nadri ma nashkur(u)</a:t>
            </a:r>
          </a:p>
        </p:txBody>
      </p:sp>
      <p:sp>
        <p:nvSpPr>
          <p:cNvPr id="145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5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وَلَوْلا أَنْتَ لَمْ أَدْرِ مَا أَنْتَ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Had it been not You, I would have never known who You are</a:t>
            </a:r>
          </a:p>
        </p:txBody>
      </p:sp>
      <p:sp>
        <p:nvSpPr>
          <p:cNvPr id="174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walawla anta lam adri ma ant(a)</a:t>
            </a:r>
            <a:endParaRPr lang="fi-FI" sz="3200" b="1" i="1" dirty="0">
              <a:solidFill>
                <a:srgbClr val="000066"/>
              </a:solidFill>
              <a:ea typeface="MS Mincho" pitchFamily="49" charset="-128"/>
            </a:endParaRPr>
          </a:p>
        </p:txBody>
      </p:sp>
      <p:sp>
        <p:nvSpPr>
          <p:cNvPr id="17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أَجَمِيلَ مَا تَنْشُرُ أَمْ قَبِيحَ مَا تَسْتُرُ؟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Should it be the handsome elegance that you spread over us, or our offensive deeds that you conceal?</a:t>
            </a:r>
          </a:p>
        </p:txBody>
      </p:sp>
      <p:sp>
        <p:nvSpPr>
          <p:cNvPr id="1464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ajamila ma tanshuru am qabiha ma tastur(u)</a:t>
            </a:r>
          </a:p>
        </p:txBody>
      </p:sp>
      <p:sp>
        <p:nvSpPr>
          <p:cNvPr id="146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6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أَمْ عَظِيمَ مَا أَبْلَيْتَ وَأَوْلَيْتَ أَمْ كَثِيرَ مَا مِنْهُ نَجَّيْتَ وَعَافَيْتَ؟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Or should it be the fabulous favor that You grant and present, or the numerous misfortunes from which You have saved and relieved?</a:t>
            </a:r>
          </a:p>
        </p:txBody>
      </p:sp>
      <p:sp>
        <p:nvSpPr>
          <p:cNvPr id="1474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am ‘azima ma ablayta wa-awlayta am kathira ma minhu najjayta wa-‘afayt(a)</a:t>
            </a:r>
          </a:p>
        </p:txBody>
      </p:sp>
      <p:sp>
        <p:nvSpPr>
          <p:cNvPr id="147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7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حَبِيبَ مَنْ تَحَبَّبَ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the Beloved of those who endear themselves to Him</a:t>
            </a:r>
          </a:p>
        </p:txBody>
      </p:sp>
      <p:sp>
        <p:nvSpPr>
          <p:cNvPr id="1484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ya habiba man tahabbaba ilayk(a)</a:t>
            </a:r>
            <a:endParaRPr lang="fi-FI" sz="3200" b="1" i="1">
              <a:solidFill>
                <a:srgbClr val="000066"/>
              </a:solidFill>
              <a:ea typeface="MS Mincho" pitchFamily="49" charset="-128"/>
            </a:endParaRPr>
          </a:p>
        </p:txBody>
      </p:sp>
      <p:sp>
        <p:nvSpPr>
          <p:cNvPr id="148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8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قُرَّةَ عَيْنِ مَنْ لاذَ بِكَ وَانْقَطَعَ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the delight of the eyes of those who resort to Him and communicate Him incessantly</a:t>
            </a:r>
          </a:p>
        </p:txBody>
      </p:sp>
      <p:sp>
        <p:nvSpPr>
          <p:cNvPr id="1495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waya qurrata ‘ayni man ladha bika wanqata’a ilayk(a)</a:t>
            </a:r>
          </a:p>
        </p:txBody>
      </p:sp>
      <p:sp>
        <p:nvSpPr>
          <p:cNvPr id="149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49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أَنْتَ الْمُحْسِنُ وَنَحْنُ </a:t>
            </a:r>
            <a:r>
              <a:rPr lang="ar-SA" sz="9000" kern="1200" dirty="0" err="1">
                <a:latin typeface="Arabic Typesetting" panose="03020402040406030203" pitchFamily="66" charset="-78"/>
                <a:ea typeface="+mn-ea"/>
                <a:cs typeface="Arabic Typesetting" panose="03020402040406030203" pitchFamily="66" charset="-78"/>
              </a:rPr>
              <a:t>الْمُسِيئُونَ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are the All-benevolent and we are the malevolent</a:t>
            </a:r>
          </a:p>
        </p:txBody>
      </p:sp>
      <p:sp>
        <p:nvSpPr>
          <p:cNvPr id="1505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antal-muhsinu wanahnul-musi-un(a)</a:t>
            </a:r>
          </a:p>
        </p:txBody>
      </p:sp>
      <p:sp>
        <p:nvSpPr>
          <p:cNvPr id="150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0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فَتَجَاوَزْ يَا رَبِّ عَنْ قَبِيحِ مَا عِنْدَنَا بِجَمِيلِ مَا عِنْدَكَ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overlook, O Lord, the offensive that we hold by means of the good that You hold</a:t>
            </a:r>
          </a:p>
        </p:txBody>
      </p:sp>
      <p:sp>
        <p:nvSpPr>
          <p:cNvPr id="1515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a:solidFill>
                  <a:srgbClr val="000066"/>
                </a:solidFill>
                <a:ea typeface="MS Mincho" pitchFamily="49" charset="-128"/>
              </a:rPr>
              <a:t>fatajawaz ya rabbi ‘an qabihi ma ‘indana bijamili ma ‘indak(a)</a:t>
            </a:r>
            <a:endParaRPr lang="fi-FI" sz="3200" b="1" i="1">
              <a:solidFill>
                <a:srgbClr val="000066"/>
              </a:solidFill>
              <a:ea typeface="MS Mincho" pitchFamily="49" charset="-128"/>
            </a:endParaRPr>
          </a:p>
        </p:txBody>
      </p:sp>
      <p:sp>
        <p:nvSpPr>
          <p:cNvPr id="151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1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وَأَيُّ جَهْلٍ يَا رَبِّ لا يَسَعُهُ جُودُكَ؟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There is not definitely any foolishness that can be uncovered by Your liberality</a:t>
            </a:r>
          </a:p>
        </p:txBody>
      </p:sp>
      <p:sp>
        <p:nvSpPr>
          <p:cNvPr id="1525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wa-ayyu jahlin ya rabbi la yasa’uhu juduk(a)</a:t>
            </a:r>
          </a:p>
        </p:txBody>
      </p:sp>
      <p:sp>
        <p:nvSpPr>
          <p:cNvPr id="152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2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أَيُّ زَمَانٍ أَطْوَلُ مِنْ أَنَاتِكَ؟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there is no period that may be longer than Your tolerance</a:t>
            </a:r>
          </a:p>
        </p:txBody>
      </p:sp>
      <p:sp>
        <p:nvSpPr>
          <p:cNvPr id="1536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ayyu zamanin atwalu min anatik(a)</a:t>
            </a:r>
          </a:p>
        </p:txBody>
      </p:sp>
      <p:sp>
        <p:nvSpPr>
          <p:cNvPr id="153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3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قَدْرُ أَعْمَالِنَا فِي جَنْبِ نِعَمِكَ؟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What value remains for our deeds if compared to Your favors!</a:t>
            </a:r>
          </a:p>
        </p:txBody>
      </p:sp>
      <p:sp>
        <p:nvSpPr>
          <p:cNvPr id="1546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wama qadaru a’malina fi janbi ni’amik(a)</a:t>
            </a:r>
          </a:p>
        </p:txBody>
      </p:sp>
      <p:sp>
        <p:nvSpPr>
          <p:cNvPr id="154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4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وَكَيْفَ نَسْتَكْثِرُ أَعْمَالاً نُقَابِلُ بِهَا كَرَمَكَ؟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how can we ever deem much any deeds if compared to Your generosity!</a:t>
            </a:r>
          </a:p>
        </p:txBody>
      </p:sp>
      <p:sp>
        <p:nvSpPr>
          <p:cNvPr id="1556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wakayfa nastakthiru a’malan nuqabilu biha karamak(a)</a:t>
            </a:r>
          </a:p>
        </p:txBody>
      </p:sp>
      <p:sp>
        <p:nvSpPr>
          <p:cNvPr id="155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5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الْحَمْدُ لِلّهِ الَّذِي أَدْعُوهُ فَيُجِيبُنِي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4572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 gives answer to me whenever I pray Him</a:t>
            </a:r>
          </a:p>
        </p:txBody>
      </p:sp>
      <p:sp>
        <p:nvSpPr>
          <p:cNvPr id="184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alhamdu lillahil-ladhi ad-’uhu fayujibuni</a:t>
            </a:r>
          </a:p>
        </p:txBody>
      </p:sp>
      <p:sp>
        <p:nvSpPr>
          <p:cNvPr id="18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بَلْ كَيْفَ يَضِيقُ عَلَى الْمُذْنِبِينَ مَا وَسِعَهُمْ مِنْ 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Moreover, how may Your broad mercy be narrow for the guilty?</a:t>
            </a:r>
          </a:p>
        </p:txBody>
      </p:sp>
      <p:sp>
        <p:nvSpPr>
          <p:cNvPr id="1566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3200" b="1" i="1" dirty="0">
                <a:solidFill>
                  <a:srgbClr val="000066"/>
                </a:solidFill>
                <a:ea typeface="MS Mincho" pitchFamily="49" charset="-128"/>
              </a:rPr>
              <a:t>bal kayfa yadiqu ‘alal-mudhnibina ma wasi’ahum min rahmatik(a)</a:t>
            </a:r>
            <a:endParaRPr lang="fi-FI" sz="3200" b="1" i="1" dirty="0">
              <a:solidFill>
                <a:srgbClr val="000066"/>
              </a:solidFill>
              <a:ea typeface="MS Mincho" pitchFamily="49" charset="-128"/>
            </a:endParaRPr>
          </a:p>
        </p:txBody>
      </p:sp>
      <p:sp>
        <p:nvSpPr>
          <p:cNvPr id="156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6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وَاسِعَ الْمَغْفِرَةِ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the Extensive Forgiver,</a:t>
            </a:r>
          </a:p>
        </p:txBody>
      </p:sp>
      <p:sp>
        <p:nvSpPr>
          <p:cNvPr id="1577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wasi’al-maghfira(ti)</a:t>
            </a:r>
          </a:p>
        </p:txBody>
      </p:sp>
      <p:sp>
        <p:nvSpPr>
          <p:cNvPr id="157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7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بَاسِطَ الْيَدَيْنِ بِالرَّحْمَةِ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He Who extends both hands with mercy</a:t>
            </a:r>
          </a:p>
        </p:txBody>
      </p:sp>
      <p:sp>
        <p:nvSpPr>
          <p:cNvPr id="1587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basital-yadayni birrahma(ti)</a:t>
            </a:r>
          </a:p>
        </p:txBody>
      </p:sp>
      <p:sp>
        <p:nvSpPr>
          <p:cNvPr id="158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8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فَوَعِزَّتِكَ</a:t>
            </a:r>
            <a:r>
              <a:rPr lang="ar-SA" sz="9000" kern="1200" dirty="0">
                <a:latin typeface="Arabic Typesetting" panose="03020402040406030203" pitchFamily="66" charset="-78"/>
                <a:ea typeface="+mn-ea"/>
                <a:cs typeface="Arabic Typesetting" panose="03020402040406030203" pitchFamily="66" charset="-78"/>
              </a:rPr>
              <a:t> يَا سَيِّدِي لَوْ </a:t>
            </a:r>
            <a:r>
              <a:rPr lang="ar-SA" sz="9000" kern="1200" dirty="0" err="1">
                <a:latin typeface="Arabic Typesetting" panose="03020402040406030203" pitchFamily="66" charset="-78"/>
                <a:ea typeface="+mn-ea"/>
                <a:cs typeface="Arabic Typesetting" panose="03020402040406030203" pitchFamily="66" charset="-78"/>
              </a:rPr>
              <a:t>نَهَرْتَنِي</a:t>
            </a:r>
            <a:r>
              <a:rPr lang="ar-SA" sz="9000" kern="1200" dirty="0">
                <a:latin typeface="Arabic Typesetting" panose="03020402040406030203" pitchFamily="66" charset="-78"/>
                <a:ea typeface="+mn-ea"/>
                <a:cs typeface="Arabic Typesetting" panose="03020402040406030203" pitchFamily="66" charset="-78"/>
              </a:rPr>
              <a:t> مَا بَرِحْتُ مِنْ </a:t>
            </a:r>
            <a:r>
              <a:rPr lang="ar-SA" sz="9000" kern="1200" dirty="0">
                <a:latin typeface="Arabic Typesetting" panose="03020402040406030203" pitchFamily="66" charset="-78"/>
                <a:ea typeface="+mn-ea"/>
                <a:cs typeface="Arabic Typesetting" panose="03020402040406030203" pitchFamily="66" charset="-78"/>
              </a:rPr>
              <a:t>بَابِكَ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By Your Majesty I swear, O my Lord, even if you chide me, I shall never leave Your </a:t>
            </a:r>
            <a:r>
              <a:rPr lang="en-US" sz="3600" b="1" kern="1200" dirty="0" smtClean="0">
                <a:ea typeface="MS Mincho" pitchFamily="49" charset="-128"/>
              </a:rPr>
              <a:t>Door</a:t>
            </a:r>
            <a:endParaRPr lang="en-US" sz="3600" b="1" kern="1200" dirty="0">
              <a:ea typeface="MS Mincho" pitchFamily="49" charset="-128"/>
            </a:endParaRPr>
          </a:p>
        </p:txBody>
      </p:sp>
      <p:sp>
        <p:nvSpPr>
          <p:cNvPr id="1597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fawa’izzatika ya sayyidi law nahartani ma barihtu min babika</a:t>
            </a:r>
          </a:p>
        </p:txBody>
      </p:sp>
      <p:sp>
        <p:nvSpPr>
          <p:cNvPr id="159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597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وَلا كَفَفْتُ عَنْ تَمَلُّقِكَ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shall never stop flattering You</a:t>
            </a:r>
          </a:p>
        </p:txBody>
      </p:sp>
      <p:sp>
        <p:nvSpPr>
          <p:cNvPr id="1607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 wala kafaftu ‘an tamalluqik(a)</a:t>
            </a:r>
          </a:p>
        </p:txBody>
      </p:sp>
      <p:sp>
        <p:nvSpPr>
          <p:cNvPr id="160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07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لِمَا انْتَهَى إلَيَّ مِنَ الْمَعْرِفَةِ بِجُودِكَ وَكَرَمِكَ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0" y="2468563"/>
            <a:ext cx="9220200" cy="1752600"/>
          </a:xfrm>
          <a:extLst/>
        </p:spPr>
        <p:txBody>
          <a:bodyPr/>
          <a:lstStyle/>
          <a:p>
            <a:pPr marL="342900" indent="-342900" eaLnBrk="1" hangingPunct="1">
              <a:defRPr/>
            </a:pPr>
            <a:r>
              <a:rPr lang="en-US" sz="3600" b="1" kern="1200" dirty="0">
                <a:ea typeface="MS Mincho" pitchFamily="49" charset="-128"/>
              </a:rPr>
              <a:t>This is because I have full acquaintance with Your (indescribable) generosity and bounty</a:t>
            </a:r>
          </a:p>
        </p:txBody>
      </p:sp>
      <p:sp>
        <p:nvSpPr>
          <p:cNvPr id="1617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limantaha ilayya minal-ma’rifati bijudika wakaramik(a)</a:t>
            </a:r>
          </a:p>
        </p:txBody>
      </p:sp>
      <p:sp>
        <p:nvSpPr>
          <p:cNvPr id="161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1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 أَنْتَ الْفَاعِلُ لِمَا تَشَاءُ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verily You do whatever You will</a:t>
            </a:r>
          </a:p>
        </p:txBody>
      </p:sp>
      <p:sp>
        <p:nvSpPr>
          <p:cNvPr id="1628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wa-antal-fa’ilu lima tasha-(u)</a:t>
            </a:r>
          </a:p>
        </p:txBody>
      </p:sp>
      <p:sp>
        <p:nvSpPr>
          <p:cNvPr id="162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2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تُعَذِّبُ مَنْ تَشَاءُ بِمَا تَشَاءُ كَيْفَ تَشَاءُ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punish whomsoever You want however You want by whatever means You want</a:t>
            </a:r>
          </a:p>
        </p:txBody>
      </p:sp>
      <p:sp>
        <p:nvSpPr>
          <p:cNvPr id="1638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tu’adhdhibu man tasha-u bima tasha-u kayfa tasha-(u)</a:t>
            </a:r>
          </a:p>
        </p:txBody>
      </p:sp>
      <p:sp>
        <p:nvSpPr>
          <p:cNvPr id="163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3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وَتَرْحَمُ مَنْ تَشَاءُ بِمَا تشَاءُ كَيْفَ تَشَاءُ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 have mercy upon whomsoever You want however You want by whatever means You want</a:t>
            </a:r>
          </a:p>
        </p:txBody>
      </p:sp>
      <p:sp>
        <p:nvSpPr>
          <p:cNvPr id="1648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watarhamu man tasha-u bima tasha-u kayfa tasha-(u)</a:t>
            </a:r>
          </a:p>
        </p:txBody>
      </p:sp>
      <p:sp>
        <p:nvSpPr>
          <p:cNvPr id="164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4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لا تُسْأَلُ عَنْ فِعْلِكَ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None is supposed to interrogate You for whatever You do</a:t>
            </a:r>
          </a:p>
        </p:txBody>
      </p:sp>
      <p:sp>
        <p:nvSpPr>
          <p:cNvPr id="1658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 tus-alu ‘an fi'lik(a)</a:t>
            </a:r>
          </a:p>
        </p:txBody>
      </p:sp>
      <p:sp>
        <p:nvSpPr>
          <p:cNvPr id="165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5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كُنْتُ بَطِيئاً حِينَ يَدْعُونِي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Although I am slow whenever He invites me</a:t>
            </a:r>
          </a:p>
        </p:txBody>
      </p:sp>
      <p:sp>
        <p:nvSpPr>
          <p:cNvPr id="194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kuntu bati-an hina yad-‘uni</a:t>
            </a:r>
          </a:p>
        </p:txBody>
      </p:sp>
      <p:sp>
        <p:nvSpPr>
          <p:cNvPr id="19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تُنَازَعُ فِي مُلْكِكَ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non can ever contend with You about Your authority</a:t>
            </a:r>
          </a:p>
        </p:txBody>
      </p:sp>
      <p:sp>
        <p:nvSpPr>
          <p:cNvPr id="1669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tunaza’u fi mulkik(a)</a:t>
            </a:r>
          </a:p>
        </p:txBody>
      </p:sp>
      <p:sp>
        <p:nvSpPr>
          <p:cNvPr id="166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6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تُشَارَكُ فِي أَمْرِكَ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none can ever have a share in that which You hold</a:t>
            </a:r>
          </a:p>
        </p:txBody>
      </p:sp>
      <p:sp>
        <p:nvSpPr>
          <p:cNvPr id="1679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tusharaku fi amrik(a)</a:t>
            </a:r>
          </a:p>
        </p:txBody>
      </p:sp>
      <p:sp>
        <p:nvSpPr>
          <p:cNvPr id="167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7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تُضَادُّ فِي حُكْمِكَ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none can ever object to Your decisions</a:t>
            </a:r>
          </a:p>
        </p:txBody>
      </p:sp>
      <p:sp>
        <p:nvSpPr>
          <p:cNvPr id="1689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tuda(a)ddu fi hukmik(a)</a:t>
            </a:r>
          </a:p>
        </p:txBody>
      </p:sp>
      <p:sp>
        <p:nvSpPr>
          <p:cNvPr id="168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8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يَعْتَرِضُ عَلَيْكَ أَحَدٌ فِي تَدْبِيرِكَ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none can ever protest against that which You administer</a:t>
            </a:r>
          </a:p>
        </p:txBody>
      </p:sp>
      <p:sp>
        <p:nvSpPr>
          <p:cNvPr id="1699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ya’taridu ‘alayka ahadun fi tadbirik(a)</a:t>
            </a:r>
          </a:p>
        </p:txBody>
      </p:sp>
      <p:sp>
        <p:nvSpPr>
          <p:cNvPr id="169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69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لَكَ الْخَلْقُ وَالأَمْرُ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To You alone is creation and determination</a:t>
            </a:r>
          </a:p>
        </p:txBody>
      </p:sp>
      <p:sp>
        <p:nvSpPr>
          <p:cNvPr id="1710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lakal-khalqu wal-`amr(u)</a:t>
            </a:r>
          </a:p>
        </p:txBody>
      </p:sp>
      <p:sp>
        <p:nvSpPr>
          <p:cNvPr id="171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1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تَبَارَكَ اللّهُ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Blessed be </a:t>
            </a:r>
            <a:r>
              <a:rPr lang="en-US" sz="3600" b="1" kern="1200" dirty="0" err="1">
                <a:ea typeface="MS Mincho" pitchFamily="49" charset="-128"/>
              </a:rPr>
              <a:t>Allāh</a:t>
            </a:r>
            <a:r>
              <a:rPr lang="en-US" sz="3600" b="1" kern="1200" dirty="0">
                <a:ea typeface="MS Mincho" pitchFamily="49" charset="-128"/>
              </a:rPr>
              <a:t>, the Lord of the worlds</a:t>
            </a:r>
          </a:p>
        </p:txBody>
      </p:sp>
      <p:sp>
        <p:nvSpPr>
          <p:cNvPr id="1720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tabarakal-llahu rabbul-‘alamin(a)</a:t>
            </a:r>
          </a:p>
        </p:txBody>
      </p:sp>
      <p:sp>
        <p:nvSpPr>
          <p:cNvPr id="172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2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رَبِّ هذَا مَقَامُ مَنْ لاذَ بِكَ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my Lord, this is the manner of him who seeks Your shelter,</a:t>
            </a:r>
          </a:p>
        </p:txBody>
      </p:sp>
      <p:sp>
        <p:nvSpPr>
          <p:cNvPr id="1730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yarabbi hadha maqamu man ladha bik(a)</a:t>
            </a:r>
          </a:p>
        </p:txBody>
      </p:sp>
      <p:sp>
        <p:nvSpPr>
          <p:cNvPr id="173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3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وَاسْتَجَارَ بِكَرَمِكَ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resorts to Your liberality</a:t>
            </a:r>
          </a:p>
        </p:txBody>
      </p:sp>
      <p:sp>
        <p:nvSpPr>
          <p:cNvPr id="1740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wastajara bikaramik(a)</a:t>
            </a:r>
          </a:p>
        </p:txBody>
      </p:sp>
      <p:sp>
        <p:nvSpPr>
          <p:cNvPr id="174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4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وَأَلِفَ إحْسَانَكَ وَنِعَمَكَ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has been accustomed to be included with Your benevolence and graciousness</a:t>
            </a:r>
          </a:p>
        </p:txBody>
      </p:sp>
      <p:sp>
        <p:nvSpPr>
          <p:cNvPr id="1751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wa-alifa ihsanaka wani’amak(a)</a:t>
            </a:r>
          </a:p>
        </p:txBody>
      </p:sp>
      <p:sp>
        <p:nvSpPr>
          <p:cNvPr id="175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5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وَأَنْتَ الْجَوَادُ الَّذِي لا يَضِيقُ 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 are certainly the All-munificent Whose amnesty never shrinks</a:t>
            </a:r>
          </a:p>
        </p:txBody>
      </p:sp>
      <p:sp>
        <p:nvSpPr>
          <p:cNvPr id="1761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wa-antal-jawadul-ladhi la yadiqu ‘afwuk(a)</a:t>
            </a:r>
          </a:p>
        </p:txBody>
      </p:sp>
      <p:sp>
        <p:nvSpPr>
          <p:cNvPr id="176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6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أَسْأَلُهُ فَيُعْطِينِي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 gives me whenever I ask Him</a:t>
            </a:r>
          </a:p>
        </p:txBody>
      </p:sp>
      <p:sp>
        <p:nvSpPr>
          <p:cNvPr id="204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as-aluhu fayu’tini</a:t>
            </a:r>
          </a:p>
        </p:txBody>
      </p:sp>
      <p:sp>
        <p:nvSpPr>
          <p:cNvPr id="20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يَنْقُصُ 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Whose favor never reduces</a:t>
            </a:r>
          </a:p>
        </p:txBody>
      </p:sp>
      <p:sp>
        <p:nvSpPr>
          <p:cNvPr id="1771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wayanqusu fadluk(a)</a:t>
            </a:r>
          </a:p>
        </p:txBody>
      </p:sp>
      <p:sp>
        <p:nvSpPr>
          <p:cNvPr id="177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7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تَقِلُّ 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Whose mercy never diminishes</a:t>
            </a:r>
          </a:p>
        </p:txBody>
      </p:sp>
      <p:sp>
        <p:nvSpPr>
          <p:cNvPr id="1781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taqillu rahmatuk</a:t>
            </a:r>
          </a:p>
        </p:txBody>
      </p:sp>
      <p:sp>
        <p:nvSpPr>
          <p:cNvPr id="178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8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تَوَثَّقْنَا مِنْكَ بِالصَّفْحِ الْقَدِيمِ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We have full confidence in You on account of Your eternal habit of pardons</a:t>
            </a:r>
          </a:p>
        </p:txBody>
      </p:sp>
      <p:sp>
        <p:nvSpPr>
          <p:cNvPr id="1792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tawaththaqna minka bis-safhil-qadim(i)</a:t>
            </a:r>
          </a:p>
        </p:txBody>
      </p:sp>
      <p:sp>
        <p:nvSpPr>
          <p:cNvPr id="179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79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وَالْفَضْلِ الْعَظِيمِ وَالرَّحْمَةِ الْوَاسِعَةِ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boundless kindness and limitless mercy</a:t>
            </a:r>
          </a:p>
        </p:txBody>
      </p:sp>
      <p:sp>
        <p:nvSpPr>
          <p:cNvPr id="1802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walfadlil-‘azimi war-rahmatil-wasi’a(ti)</a:t>
            </a:r>
          </a:p>
        </p:txBody>
      </p:sp>
      <p:sp>
        <p:nvSpPr>
          <p:cNvPr id="180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0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أَفَتُرَاكَ يَا رَبِّ تُخْلِفُ ظُنُونَنَا أَوْ تُخَيِّبُ آمَالَنَا؟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Is it ever expectable, O Lord, that You may disappoint us or may act on the contrary of our expectations?</a:t>
            </a:r>
          </a:p>
        </p:txBody>
      </p:sp>
      <p:sp>
        <p:nvSpPr>
          <p:cNvPr id="1812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afaturaka ya rabbi tukhlifu zununana aw tukhayyibu amalana</a:t>
            </a:r>
          </a:p>
        </p:txBody>
      </p:sp>
      <p:sp>
        <p:nvSpPr>
          <p:cNvPr id="181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1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كَلاَّ يَا كَرِيمُ فَلَيْسَ هذَا ظَنُّنَا بِكَ وَلا هذَا فِيكَ طَمَعُنَا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No, never. O Compassionate! This is neither our idea about You nor our desire from You!</a:t>
            </a:r>
          </a:p>
        </p:txBody>
      </p:sp>
      <p:sp>
        <p:nvSpPr>
          <p:cNvPr id="1822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kalla ya karimu falaysa hadha zannuna bika wala hadha fika tama’una</a:t>
            </a:r>
          </a:p>
        </p:txBody>
      </p:sp>
      <p:sp>
        <p:nvSpPr>
          <p:cNvPr id="182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2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رَبِّ إنَّ لَنَا فِيكَ أَمَلاً طَوِيلاً كَثِيراً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my Lord: verily we have hope, big and large, in You</a:t>
            </a:r>
          </a:p>
        </p:txBody>
      </p:sp>
      <p:sp>
        <p:nvSpPr>
          <p:cNvPr id="1833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rabbi inna lana fika amalan tawilan kathira(n)</a:t>
            </a:r>
          </a:p>
        </p:txBody>
      </p:sp>
      <p:sp>
        <p:nvSpPr>
          <p:cNvPr id="183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3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 لَنَا فِيكَ رَجَاءً عَظِيماً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Verily we have great expectation in You</a:t>
            </a:r>
          </a:p>
        </p:txBody>
      </p:sp>
      <p:sp>
        <p:nvSpPr>
          <p:cNvPr id="1843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 lana fika raja-an ‘azima(n)</a:t>
            </a:r>
          </a:p>
        </p:txBody>
      </p:sp>
      <p:sp>
        <p:nvSpPr>
          <p:cNvPr id="184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4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عَصَيْنَاكَ وَنَحْنُ نَرْجُو أَنْ تَسْتُرَ عَلَيْنَا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Albeit that we have disobeyed You, we still hope that You will cover our faults</a:t>
            </a:r>
          </a:p>
        </p:txBody>
      </p:sp>
      <p:sp>
        <p:nvSpPr>
          <p:cNvPr id="1853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‘asaynaka wanahnu narju an tastira ‘alayna</a:t>
            </a:r>
          </a:p>
        </p:txBody>
      </p:sp>
      <p:sp>
        <p:nvSpPr>
          <p:cNvPr id="185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5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وَدَعَوْنَاكَ وَنَحْنُ نَرْجُو أَنْ تَسْتَجِيبَ لَنَا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we have prayed You hoping that You will respond to us</a:t>
            </a:r>
          </a:p>
        </p:txBody>
      </p:sp>
      <p:sp>
        <p:nvSpPr>
          <p:cNvPr id="1863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wada'awnaka wanahnu narju an tastajiba lana</a:t>
            </a:r>
          </a:p>
        </p:txBody>
      </p:sp>
      <p:sp>
        <p:nvSpPr>
          <p:cNvPr id="186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6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كُنْتُ بَخِيلاً حِينَ </a:t>
            </a:r>
            <a:r>
              <a:rPr lang="ar-SA" sz="9000" kern="1200" dirty="0" err="1">
                <a:latin typeface="Arabic Typesetting" panose="03020402040406030203" pitchFamily="66" charset="-78"/>
                <a:ea typeface="+mn-ea"/>
                <a:cs typeface="Arabic Typesetting" panose="03020402040406030203" pitchFamily="66" charset="-78"/>
              </a:rPr>
              <a:t>يَسْتَقْرِضُنِي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Although I become close-fisted when He asks me</a:t>
            </a:r>
          </a:p>
        </p:txBody>
      </p:sp>
      <p:sp>
        <p:nvSpPr>
          <p:cNvPr id="215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kuntu bakhilan hina yastaqriduni</a:t>
            </a:r>
          </a:p>
        </p:txBody>
      </p:sp>
      <p:sp>
        <p:nvSpPr>
          <p:cNvPr id="21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فَحَقِّقْ رَجَاءَنَا مَوْلانَا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give success to our hopes, O our Lord!</a:t>
            </a:r>
          </a:p>
        </p:txBody>
      </p:sp>
      <p:sp>
        <p:nvSpPr>
          <p:cNvPr id="1873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fahaqqiq raja-ana mawlana</a:t>
            </a:r>
          </a:p>
        </p:txBody>
      </p:sp>
      <p:sp>
        <p:nvSpPr>
          <p:cNvPr id="187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7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فَقَدْ عَلِمْنَا مَا نَسْتَوْجِبُ بِأَعْمَالِنَا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We now know for sure that which we deserve in exchange of our deeds</a:t>
            </a:r>
          </a:p>
        </p:txBody>
      </p:sp>
      <p:sp>
        <p:nvSpPr>
          <p:cNvPr id="1884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faqad ‘alimna ma tastawjibu bi-a’malina</a:t>
            </a:r>
            <a:endParaRPr lang="fi-FI" sz="3200" b="1" i="1" dirty="0">
              <a:solidFill>
                <a:srgbClr val="000066"/>
              </a:solidFill>
              <a:ea typeface="MS Mincho" pitchFamily="49" charset="-128"/>
            </a:endParaRPr>
          </a:p>
        </p:txBody>
      </p:sp>
      <p:sp>
        <p:nvSpPr>
          <p:cNvPr id="188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8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وَلكِنْ عِلْمُكَ فِينَا وَعِلْمُنَا بِأَنَّكَ لا تَصْرِفُنَا عَنْكَ </a:t>
            </a:r>
            <a:r>
              <a:rPr lang="ar-SA" sz="9000" kern="1200" dirty="0">
                <a:latin typeface="Arabic Typesetting" panose="03020402040406030203" pitchFamily="66" charset="-78"/>
                <a:ea typeface="+mn-ea"/>
                <a:cs typeface="Arabic Typesetting" panose="03020402040406030203" pitchFamily="66" charset="-78"/>
              </a:rPr>
              <a:t>حَثَّنَا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Yet, Your knowledge about us and our knowledge that You shall never let us </a:t>
            </a:r>
            <a:r>
              <a:rPr lang="en-US" sz="3600" b="1" kern="1200" dirty="0" smtClean="0">
                <a:ea typeface="MS Mincho" pitchFamily="49" charset="-128"/>
              </a:rPr>
              <a:t>down</a:t>
            </a:r>
            <a:endParaRPr lang="en-US" sz="3600" b="1" kern="1200" dirty="0">
              <a:ea typeface="MS Mincho" pitchFamily="49" charset="-128"/>
            </a:endParaRPr>
          </a:p>
        </p:txBody>
      </p:sp>
      <p:sp>
        <p:nvSpPr>
          <p:cNvPr id="1894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walakin ‘ilmuka fina wa’ilmuna bi-annaka la tasrifna ‘anka haththana</a:t>
            </a:r>
          </a:p>
        </p:txBody>
      </p:sp>
      <p:sp>
        <p:nvSpPr>
          <p:cNvPr id="189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89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عَلَى الرَّغْبَةِ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 have urged us to desire for You</a:t>
            </a:r>
          </a:p>
        </p:txBody>
      </p:sp>
      <p:sp>
        <p:nvSpPr>
          <p:cNvPr id="1904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 ‘alar-raghbati ilayk(a)</a:t>
            </a:r>
          </a:p>
        </p:txBody>
      </p:sp>
      <p:sp>
        <p:nvSpPr>
          <p:cNvPr id="190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0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كُنَّا غَيْرَ مُسْتَوْجِبِينَ لِرَحْمَتِكَ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Even if we do not deserve Your mercy</a:t>
            </a:r>
          </a:p>
        </p:txBody>
      </p:sp>
      <p:sp>
        <p:nvSpPr>
          <p:cNvPr id="1914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kunna ghayra mustawhishina lirahmatik(a)</a:t>
            </a:r>
          </a:p>
        </p:txBody>
      </p:sp>
      <p:sp>
        <p:nvSpPr>
          <p:cNvPr id="191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1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فَأَنْتَ أَهْلٌ أَنْ تَجُودَ عَلَيْنَا وَعَلَى الْمُذْنِبِينَ بِفَضْلِ سَعَتِكَ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457200" y="2468563"/>
            <a:ext cx="9829800" cy="1752600"/>
          </a:xfrm>
          <a:extLst/>
        </p:spPr>
        <p:txBody>
          <a:bodyPr/>
          <a:lstStyle/>
          <a:p>
            <a:pPr marL="342900" indent="-342900" eaLnBrk="1" hangingPunct="1">
              <a:defRPr/>
            </a:pPr>
            <a:r>
              <a:rPr lang="en-US" sz="3600" b="1" kern="1200" dirty="0">
                <a:ea typeface="MS Mincho" pitchFamily="49" charset="-128"/>
              </a:rPr>
              <a:t>However, You are the worthiest of conferring upon us and upon the guilty with the grace of Your broad benevolence</a:t>
            </a:r>
          </a:p>
        </p:txBody>
      </p:sp>
      <p:sp>
        <p:nvSpPr>
          <p:cNvPr id="1925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fa-anta ahlun an tajuda ‘alayna wa’alal-mudhnibina bifadli sa’atik(a)</a:t>
            </a:r>
          </a:p>
        </p:txBody>
      </p:sp>
      <p:sp>
        <p:nvSpPr>
          <p:cNvPr id="192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2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فَامْنُنْ عَلَيْنَا بِمَا أَنْتَ أَهْلُهُ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confer upon us with that of which You are worth</a:t>
            </a:r>
          </a:p>
        </p:txBody>
      </p:sp>
      <p:sp>
        <p:nvSpPr>
          <p:cNvPr id="1935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famnun ‘alayna bima anta ahluh(u)</a:t>
            </a:r>
          </a:p>
        </p:txBody>
      </p:sp>
      <p:sp>
        <p:nvSpPr>
          <p:cNvPr id="193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3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وَجُدْ عَلَيْنَا فَإنَّا مُحْتَاجُونَ إلَى نَيْلِكَ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act generously with us for we are in need from Your conferral</a:t>
            </a:r>
          </a:p>
        </p:txBody>
      </p:sp>
      <p:sp>
        <p:nvSpPr>
          <p:cNvPr id="1945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wajud ‘alayna fa-inna muhtajuna ila naylik(a)</a:t>
            </a:r>
            <a:endParaRPr lang="fi-FI" sz="3200" b="1" i="1" dirty="0">
              <a:solidFill>
                <a:srgbClr val="000066"/>
              </a:solidFill>
              <a:ea typeface="MS Mincho" pitchFamily="49" charset="-128"/>
            </a:endParaRPr>
          </a:p>
        </p:txBody>
      </p:sp>
      <p:sp>
        <p:nvSpPr>
          <p:cNvPr id="194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4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غَفَّارُ بِنُورِكَ اهْتَدَيْنَا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Oft-Forgiving, in Your light have we found the right path</a:t>
            </a:r>
          </a:p>
        </p:txBody>
      </p:sp>
      <p:sp>
        <p:nvSpPr>
          <p:cNvPr id="1955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ghaffaru binurikah-tadayna</a:t>
            </a:r>
          </a:p>
        </p:txBody>
      </p:sp>
      <p:sp>
        <p:nvSpPr>
          <p:cNvPr id="195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5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وَبِفَضْلِكَ اسْتَغْنَيْنَا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due to Your favor have we dispensed with the others</a:t>
            </a:r>
          </a:p>
        </p:txBody>
      </p:sp>
      <p:sp>
        <p:nvSpPr>
          <p:cNvPr id="1966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wabifadlikas-taghnayna</a:t>
            </a:r>
          </a:p>
        </p:txBody>
      </p:sp>
      <p:sp>
        <p:nvSpPr>
          <p:cNvPr id="196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6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أُنَادِيهِ كُلَّمَا شِئْتُ لِحَاجَتِي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Whom I call whenever I need something</a:t>
            </a:r>
          </a:p>
        </p:txBody>
      </p:sp>
      <p:sp>
        <p:nvSpPr>
          <p:cNvPr id="225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unadihi kullama shi-`tu lihajati</a:t>
            </a:r>
          </a:p>
        </p:txBody>
      </p:sp>
      <p:sp>
        <p:nvSpPr>
          <p:cNvPr id="22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وَبِنِعْمَتِكَ أَصْبَحْنَا وَأَمْسَيْنَا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Your grace have we experienced in mornings and evenings</a:t>
            </a:r>
          </a:p>
        </p:txBody>
      </p:sp>
      <p:sp>
        <p:nvSpPr>
          <p:cNvPr id="1976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wabini’matika asbahna wa-amsayna</a:t>
            </a:r>
          </a:p>
        </p:txBody>
      </p:sp>
      <p:sp>
        <p:nvSpPr>
          <p:cNvPr id="197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7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ذُنُوبُنَا بَيْنَ يَدَيْكَ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Our sins are before You</a:t>
            </a:r>
          </a:p>
        </p:txBody>
      </p:sp>
      <p:sp>
        <p:nvSpPr>
          <p:cNvPr id="1986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dhunubuna bayna yadayk(a)</a:t>
            </a:r>
          </a:p>
        </p:txBody>
      </p:sp>
      <p:sp>
        <p:nvSpPr>
          <p:cNvPr id="198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8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نَسْتَغْفِرُكَ</a:t>
            </a:r>
            <a:r>
              <a:rPr lang="ar-SA" sz="9000" kern="1200" dirty="0">
                <a:latin typeface="Arabic Typesetting" panose="03020402040406030203" pitchFamily="66" charset="-78"/>
                <a:ea typeface="+mn-ea"/>
                <a:cs typeface="Arabic Typesetting" panose="03020402040406030203" pitchFamily="66" charset="-78"/>
              </a:rPr>
              <a:t> اللّهُمَّ مِنْهَا وَنَتُوبُ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We beseech You, O </a:t>
            </a:r>
            <a:r>
              <a:rPr lang="en-US" sz="3600" b="1" kern="1200" dirty="0" err="1">
                <a:ea typeface="MS Mincho" pitchFamily="49" charset="-128"/>
              </a:rPr>
              <a:t>Allāh</a:t>
            </a:r>
            <a:r>
              <a:rPr lang="en-US" sz="3600" b="1" kern="1200" dirty="0">
                <a:ea typeface="MS Mincho" pitchFamily="49" charset="-128"/>
              </a:rPr>
              <a:t>, to forgive them and we repent before You</a:t>
            </a:r>
          </a:p>
        </p:txBody>
      </p:sp>
      <p:sp>
        <p:nvSpPr>
          <p:cNvPr id="1996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nastaghfirukal-llahumma minha wanatubu ilayk(a)</a:t>
            </a:r>
          </a:p>
        </p:txBody>
      </p:sp>
      <p:sp>
        <p:nvSpPr>
          <p:cNvPr id="199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99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تَتَحَبَّبُ إلَيْنَا بِالنِّعَمِ وَنُعَارِضُكَ بِالذُّنُوبِ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468563"/>
            <a:ext cx="9220200" cy="1752600"/>
          </a:xfrm>
          <a:extLst/>
        </p:spPr>
        <p:txBody>
          <a:bodyPr/>
          <a:lstStyle/>
          <a:p>
            <a:pPr marL="342900" indent="-342900" eaLnBrk="1" hangingPunct="1">
              <a:defRPr/>
            </a:pPr>
            <a:r>
              <a:rPr lang="en-US" sz="3600" b="1" kern="1200" dirty="0">
                <a:ea typeface="MS Mincho" pitchFamily="49" charset="-128"/>
              </a:rPr>
              <a:t>Whilst You show affection to us through Your graces, we take ourselves away from You through our sins</a:t>
            </a:r>
          </a:p>
        </p:txBody>
      </p:sp>
      <p:sp>
        <p:nvSpPr>
          <p:cNvPr id="2007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tatahabbabu ilayna binni’ami wanu’ariduka bidh-dhunub(i)</a:t>
            </a:r>
          </a:p>
        </p:txBody>
      </p:sp>
      <p:sp>
        <p:nvSpPr>
          <p:cNvPr id="200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0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خَيْرُكَ إلَيْنَا نَازِلٌ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good descend upon us</a:t>
            </a:r>
          </a:p>
        </p:txBody>
      </p:sp>
      <p:sp>
        <p:nvSpPr>
          <p:cNvPr id="2017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khayruka nazilun ilayna</a:t>
            </a:r>
          </a:p>
        </p:txBody>
      </p:sp>
      <p:sp>
        <p:nvSpPr>
          <p:cNvPr id="201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1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وَشَرُّنَا إلَيْكَ </a:t>
            </a:r>
            <a:r>
              <a:rPr lang="ar-SA" sz="9000" kern="1200" dirty="0">
                <a:latin typeface="Arabic Typesetting" panose="03020402040406030203" pitchFamily="66" charset="-78"/>
                <a:ea typeface="+mn-ea"/>
                <a:cs typeface="Arabic Typesetting" panose="03020402040406030203" pitchFamily="66" charset="-78"/>
              </a:rPr>
              <a:t>صَاعِدٌ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While our evildoing ascends to You</a:t>
            </a:r>
          </a:p>
        </p:txBody>
      </p:sp>
      <p:sp>
        <p:nvSpPr>
          <p:cNvPr id="2027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washarruna ilayka sa’id(un)</a:t>
            </a:r>
          </a:p>
        </p:txBody>
      </p:sp>
      <p:sp>
        <p:nvSpPr>
          <p:cNvPr id="202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2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وَلَمْ يَزَلْ وَلا يَزَالُ مَلَكٌ كَرِيمٌ يَأْتِيكَ عَنَّا بِعَمَلٍ </a:t>
            </a:r>
            <a:r>
              <a:rPr lang="ar-SA" sz="9000" kern="1200" dirty="0">
                <a:latin typeface="Arabic Typesetting" panose="03020402040406030203" pitchFamily="66" charset="-78"/>
                <a:ea typeface="+mn-ea"/>
                <a:cs typeface="Arabic Typesetting" panose="03020402040406030203" pitchFamily="66" charset="-78"/>
              </a:rPr>
              <a:t>قَبِيحٍ</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Albeit a noble angel always carries to You our offensive deeds, </a:t>
            </a:r>
          </a:p>
        </p:txBody>
      </p:sp>
      <p:sp>
        <p:nvSpPr>
          <p:cNvPr id="203780" name="Subtitle 4"/>
          <p:cNvSpPr txBox="1">
            <a:spLocks/>
          </p:cNvSpPr>
          <p:nvPr/>
        </p:nvSpPr>
        <p:spPr bwMode="auto">
          <a:xfrm>
            <a:off x="0" y="48463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walam yazal wala yazalu malakun karimun ya-tika ‘anna bi’amalin qabihin</a:t>
            </a:r>
          </a:p>
        </p:txBody>
      </p:sp>
      <p:sp>
        <p:nvSpPr>
          <p:cNvPr id="203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3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فَلا يَمْنَعُكَ ذلِكَ مِنْ أَنْ تَحُوطَنَا بِنِعَمِكَ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this has never made you stop encompassing us with Your graces</a:t>
            </a:r>
          </a:p>
        </p:txBody>
      </p:sp>
      <p:sp>
        <p:nvSpPr>
          <p:cNvPr id="204804" name="Subtitle 4"/>
          <p:cNvSpPr txBox="1">
            <a:spLocks/>
          </p:cNvSpPr>
          <p:nvPr/>
        </p:nvSpPr>
        <p:spPr bwMode="auto">
          <a:xfrm>
            <a:off x="-328613" y="4846320"/>
            <a:ext cx="98298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 fala yamna’unka dhalika min an tahutana bini’amik(a)</a:t>
            </a:r>
          </a:p>
        </p:txBody>
      </p:sp>
      <p:sp>
        <p:nvSpPr>
          <p:cNvPr id="204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4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وتَتَفَضَّلَ عَلَيْنَا بِآلائِكَ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conferring upon us your elegances</a:t>
            </a:r>
          </a:p>
        </p:txBody>
      </p:sp>
      <p:sp>
        <p:nvSpPr>
          <p:cNvPr id="2058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watatafaddalu ‘alyna bi-ala-ik(a)</a:t>
            </a:r>
          </a:p>
        </p:txBody>
      </p:sp>
      <p:sp>
        <p:nvSpPr>
          <p:cNvPr id="205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5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فَسُبْحَانَكَ مَا أَحْلَمَكَ وَأَعْظَمَكَ وَأَكْرَمَكَ مُبْدِئاً وَمُعِيداً!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Glory be to You! How Forbearing, Magnificent, and Generous You are at all times!</a:t>
            </a:r>
          </a:p>
        </p:txBody>
      </p:sp>
      <p:sp>
        <p:nvSpPr>
          <p:cNvPr id="2068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fasubhanaka ma ahlamaka wa-a’zamaka wa-akramaka mubdi-an wamu’ida(n)</a:t>
            </a:r>
          </a:p>
        </p:txBody>
      </p:sp>
      <p:sp>
        <p:nvSpPr>
          <p:cNvPr id="206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6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76200" y="228600"/>
            <a:ext cx="89916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b="1">
                <a:solidFill>
                  <a:srgbClr val="FFFF99"/>
                </a:solidFill>
                <a:latin typeface="Trebuchet MS" pitchFamily="34" charset="0"/>
              </a:rPr>
              <a:t>Merits of Dua’a Abu-Hamzah al-Thamaliy</a:t>
            </a:r>
          </a:p>
        </p:txBody>
      </p:sp>
      <p:sp>
        <p:nvSpPr>
          <p:cNvPr id="3075" name="Text Box 2"/>
          <p:cNvSpPr txBox="1">
            <a:spLocks noChangeArrowheads="1"/>
          </p:cNvSpPr>
          <p:nvPr/>
        </p:nvSpPr>
        <p:spPr bwMode="auto">
          <a:xfrm>
            <a:off x="76200" y="773113"/>
            <a:ext cx="8991600" cy="5862637"/>
          </a:xfrm>
          <a:prstGeom prst="rect">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eaLnBrk="1" hangingPunct="1">
              <a:defRPr/>
            </a:pPr>
            <a:r>
              <a:rPr lang="en-US" sz="2500" b="1" dirty="0" smtClean="0">
                <a:solidFill>
                  <a:srgbClr val="FFFF00"/>
                </a:solidFill>
              </a:rPr>
              <a:t>Abu </a:t>
            </a:r>
            <a:r>
              <a:rPr lang="en-US" sz="2500" b="1" dirty="0" err="1" smtClean="0">
                <a:solidFill>
                  <a:srgbClr val="FFFF00"/>
                </a:solidFill>
              </a:rPr>
              <a:t>Hamza</a:t>
            </a:r>
            <a:r>
              <a:rPr lang="en-US" sz="2500" b="1" dirty="0" smtClean="0">
                <a:solidFill>
                  <a:srgbClr val="FFFF00"/>
                </a:solidFill>
              </a:rPr>
              <a:t> </a:t>
            </a:r>
            <a:r>
              <a:rPr lang="en-US" sz="2500" b="1" dirty="0" err="1" smtClean="0">
                <a:solidFill>
                  <a:srgbClr val="FFFF00"/>
                </a:solidFill>
              </a:rPr>
              <a:t>Thumali</a:t>
            </a:r>
            <a:r>
              <a:rPr lang="en-US" sz="2500" b="1" dirty="0" smtClean="0">
                <a:solidFill>
                  <a:srgbClr val="FFFF00"/>
                </a:solidFill>
              </a:rPr>
              <a:t> (</a:t>
            </a:r>
            <a:r>
              <a:rPr lang="en-US" sz="2500" b="1" dirty="0" err="1" smtClean="0">
                <a:solidFill>
                  <a:srgbClr val="FFFF00"/>
                </a:solidFill>
              </a:rPr>
              <a:t>r.a</a:t>
            </a:r>
            <a:r>
              <a:rPr lang="en-US" sz="2500" b="1" dirty="0" smtClean="0">
                <a:solidFill>
                  <a:srgbClr val="FFFF00"/>
                </a:solidFill>
              </a:rPr>
              <a:t>) was one of the prominent students of Imam </a:t>
            </a:r>
            <a:r>
              <a:rPr lang="en-US" sz="2500" b="1" dirty="0" err="1" smtClean="0">
                <a:solidFill>
                  <a:srgbClr val="FFFF00"/>
                </a:solidFill>
              </a:rPr>
              <a:t>Zayn</a:t>
            </a:r>
            <a:r>
              <a:rPr lang="en-US" sz="2500" b="1" dirty="0" smtClean="0">
                <a:solidFill>
                  <a:srgbClr val="FFFF00"/>
                </a:solidFill>
              </a:rPr>
              <a:t> al-`</a:t>
            </a:r>
            <a:r>
              <a:rPr lang="en-US" sz="2500" b="1" dirty="0" err="1" smtClean="0">
                <a:solidFill>
                  <a:srgbClr val="FFFF00"/>
                </a:solidFill>
              </a:rPr>
              <a:t>Abidin</a:t>
            </a:r>
            <a:r>
              <a:rPr lang="en-US" sz="2500" b="1" dirty="0" smtClean="0">
                <a:solidFill>
                  <a:srgbClr val="FFFF00"/>
                </a:solidFill>
              </a:rPr>
              <a:t> (</a:t>
            </a:r>
            <a:r>
              <a:rPr lang="en-US" sz="2500" b="1" dirty="0" err="1" smtClean="0">
                <a:solidFill>
                  <a:srgbClr val="FFFF00"/>
                </a:solidFill>
              </a:rPr>
              <a:t>a.s</a:t>
            </a:r>
            <a:r>
              <a:rPr lang="en-US" sz="2500" b="1" dirty="0" smtClean="0">
                <a:solidFill>
                  <a:srgbClr val="FFFF00"/>
                </a:solidFill>
              </a:rPr>
              <a:t>).</a:t>
            </a:r>
          </a:p>
          <a:p>
            <a:pPr lvl="1" algn="ctr" eaLnBrk="1" hangingPunct="1">
              <a:defRPr/>
            </a:pPr>
            <a:r>
              <a:rPr lang="en-US" sz="2500" b="1" dirty="0" smtClean="0">
                <a:solidFill>
                  <a:srgbClr val="FFFF00"/>
                </a:solidFill>
              </a:rPr>
              <a:t>In ‘</a:t>
            </a:r>
            <a:r>
              <a:rPr lang="en-US" sz="2500" b="1" i="1" dirty="0" err="1" smtClean="0">
                <a:solidFill>
                  <a:srgbClr val="FFFF00"/>
                </a:solidFill>
              </a:rPr>
              <a:t>Misbah</a:t>
            </a:r>
            <a:r>
              <a:rPr lang="en-US" sz="2500" b="1" i="1" dirty="0" smtClean="0">
                <a:solidFill>
                  <a:srgbClr val="FFFF00"/>
                </a:solidFill>
              </a:rPr>
              <a:t> al-</a:t>
            </a:r>
            <a:r>
              <a:rPr lang="en-US" sz="2500" b="1" i="1" dirty="0" err="1" smtClean="0">
                <a:solidFill>
                  <a:srgbClr val="FFFF00"/>
                </a:solidFill>
              </a:rPr>
              <a:t>Mutahajjid</a:t>
            </a:r>
            <a:r>
              <a:rPr lang="en-US" sz="2500" b="1" dirty="0" smtClean="0">
                <a:solidFill>
                  <a:srgbClr val="FFFF00"/>
                </a:solidFill>
              </a:rPr>
              <a:t>’ by </a:t>
            </a:r>
            <a:r>
              <a:rPr lang="en-US" sz="2500" b="1" dirty="0" err="1" smtClean="0">
                <a:solidFill>
                  <a:srgbClr val="FFFF00"/>
                </a:solidFill>
              </a:rPr>
              <a:t>Shaykh</a:t>
            </a:r>
            <a:r>
              <a:rPr lang="en-US" sz="2500" b="1" dirty="0" smtClean="0">
                <a:solidFill>
                  <a:srgbClr val="FFFF00"/>
                </a:solidFill>
              </a:rPr>
              <a:t> </a:t>
            </a:r>
            <a:r>
              <a:rPr lang="en-US" sz="2500" b="1" dirty="0" err="1" smtClean="0">
                <a:solidFill>
                  <a:srgbClr val="FFFF00"/>
                </a:solidFill>
              </a:rPr>
              <a:t>Tusi</a:t>
            </a:r>
            <a:r>
              <a:rPr lang="en-US" sz="2500" b="1" dirty="0" smtClean="0">
                <a:solidFill>
                  <a:srgbClr val="FFFF00"/>
                </a:solidFill>
              </a:rPr>
              <a:t> (</a:t>
            </a:r>
            <a:r>
              <a:rPr lang="en-US" sz="2500" b="1" dirty="0" err="1" smtClean="0">
                <a:solidFill>
                  <a:srgbClr val="FFFF00"/>
                </a:solidFill>
              </a:rPr>
              <a:t>r.a</a:t>
            </a:r>
            <a:r>
              <a:rPr lang="en-US" sz="2500" b="1" dirty="0" smtClean="0">
                <a:solidFill>
                  <a:srgbClr val="FFFF00"/>
                </a:solidFill>
              </a:rPr>
              <a:t>), it has been narrated on the authority of Abu-</a:t>
            </a:r>
            <a:r>
              <a:rPr lang="en-US" sz="2500" b="1" dirty="0" err="1" smtClean="0">
                <a:solidFill>
                  <a:srgbClr val="FFFF00"/>
                </a:solidFill>
              </a:rPr>
              <a:t>Hamzah</a:t>
            </a:r>
            <a:r>
              <a:rPr lang="en-US" sz="2500" b="1" dirty="0" smtClean="0">
                <a:solidFill>
                  <a:srgbClr val="FFFF00"/>
                </a:solidFill>
              </a:rPr>
              <a:t> al-</a:t>
            </a:r>
            <a:r>
              <a:rPr lang="en-US" sz="2500" b="1" dirty="0" err="1" smtClean="0">
                <a:solidFill>
                  <a:srgbClr val="FFFF00"/>
                </a:solidFill>
              </a:rPr>
              <a:t>Thamaliy</a:t>
            </a:r>
            <a:r>
              <a:rPr lang="en-US" sz="2500" b="1" dirty="0" smtClean="0">
                <a:solidFill>
                  <a:srgbClr val="FFFF00"/>
                </a:solidFill>
              </a:rPr>
              <a:t> (</a:t>
            </a:r>
            <a:r>
              <a:rPr lang="en-US" sz="2500" b="1" dirty="0" err="1" smtClean="0">
                <a:solidFill>
                  <a:srgbClr val="FFFF00"/>
                </a:solidFill>
              </a:rPr>
              <a:t>r.a</a:t>
            </a:r>
            <a:r>
              <a:rPr lang="en-US" sz="2500" b="1" dirty="0" smtClean="0">
                <a:solidFill>
                  <a:srgbClr val="FFFF00"/>
                </a:solidFill>
              </a:rPr>
              <a:t>) that Imam </a:t>
            </a:r>
            <a:r>
              <a:rPr lang="en-US" sz="2500" b="1" dirty="0" err="1" smtClean="0">
                <a:solidFill>
                  <a:srgbClr val="FFFF00"/>
                </a:solidFill>
              </a:rPr>
              <a:t>Zayn</a:t>
            </a:r>
            <a:r>
              <a:rPr lang="en-US" sz="2500" b="1" dirty="0" smtClean="0">
                <a:solidFill>
                  <a:srgbClr val="FFFF00"/>
                </a:solidFill>
              </a:rPr>
              <a:t> al-`</a:t>
            </a:r>
            <a:r>
              <a:rPr lang="en-US" sz="2500" b="1" dirty="0" err="1" smtClean="0">
                <a:solidFill>
                  <a:srgbClr val="FFFF00"/>
                </a:solidFill>
              </a:rPr>
              <a:t>Abidin</a:t>
            </a:r>
            <a:r>
              <a:rPr lang="en-US" sz="2500" b="1" dirty="0" smtClean="0">
                <a:solidFill>
                  <a:srgbClr val="FFFF00"/>
                </a:solidFill>
              </a:rPr>
              <a:t> (</a:t>
            </a:r>
            <a:r>
              <a:rPr lang="en-US" sz="2500" b="1" dirty="0" err="1" smtClean="0">
                <a:solidFill>
                  <a:srgbClr val="FFFF00"/>
                </a:solidFill>
              </a:rPr>
              <a:t>a.s</a:t>
            </a:r>
            <a:r>
              <a:rPr lang="en-US" sz="2500" b="1" dirty="0" smtClean="0">
                <a:solidFill>
                  <a:srgbClr val="FFFF00"/>
                </a:solidFill>
              </a:rPr>
              <a:t>) used to recite this supplication during each night of the month of Ramadan near dawn after spending the greater part of the night engaged in prayer and supplicating God. This supplication has been narrated by the </a:t>
            </a:r>
            <a:r>
              <a:rPr lang="en-US" sz="2500" b="1" dirty="0" err="1" smtClean="0">
                <a:solidFill>
                  <a:srgbClr val="FFFF00"/>
                </a:solidFill>
              </a:rPr>
              <a:t>folowing</a:t>
            </a:r>
            <a:r>
              <a:rPr lang="en-US" sz="2500" b="1" dirty="0" smtClean="0">
                <a:solidFill>
                  <a:srgbClr val="FFFF00"/>
                </a:solidFill>
              </a:rPr>
              <a:t> scholars of hadiths:</a:t>
            </a:r>
          </a:p>
          <a:p>
            <a:pPr marL="236538" lvl="1" indent="-236538" algn="ctr" eaLnBrk="1" hangingPunct="1">
              <a:buFont typeface="Arial" pitchFamily="34" charset="0"/>
              <a:buChar char="•"/>
              <a:defRPr/>
            </a:pPr>
            <a:r>
              <a:rPr lang="en-US" sz="2500" b="1" dirty="0" err="1" smtClean="0">
                <a:solidFill>
                  <a:srgbClr val="FFFF00"/>
                </a:solidFill>
              </a:rPr>
              <a:t>Shaykh</a:t>
            </a:r>
            <a:r>
              <a:rPr lang="en-US" sz="2500" b="1" dirty="0" smtClean="0">
                <a:solidFill>
                  <a:srgbClr val="FFFF00"/>
                </a:solidFill>
              </a:rPr>
              <a:t> </a:t>
            </a:r>
            <a:r>
              <a:rPr lang="en-US" sz="2500" b="1" dirty="0" err="1" smtClean="0">
                <a:solidFill>
                  <a:srgbClr val="FFFF00"/>
                </a:solidFill>
              </a:rPr>
              <a:t>Tusi</a:t>
            </a:r>
            <a:r>
              <a:rPr lang="en-US" sz="2500" b="1" dirty="0" smtClean="0">
                <a:solidFill>
                  <a:srgbClr val="FFFF00"/>
                </a:solidFill>
              </a:rPr>
              <a:t> in his “</a:t>
            </a:r>
            <a:r>
              <a:rPr lang="en-US" sz="2500" b="1" i="1" dirty="0" err="1" smtClean="0">
                <a:solidFill>
                  <a:srgbClr val="FFFF00"/>
                </a:solidFill>
              </a:rPr>
              <a:t>Misbah</a:t>
            </a:r>
            <a:r>
              <a:rPr lang="en-US" sz="2500" b="1" i="1" dirty="0" smtClean="0">
                <a:solidFill>
                  <a:srgbClr val="FFFF00"/>
                </a:solidFill>
              </a:rPr>
              <a:t> al-</a:t>
            </a:r>
            <a:r>
              <a:rPr lang="en-US" sz="2500" b="1" i="1" dirty="0" err="1" smtClean="0">
                <a:solidFill>
                  <a:srgbClr val="FFFF00"/>
                </a:solidFill>
              </a:rPr>
              <a:t>Mutahajjid</a:t>
            </a:r>
            <a:r>
              <a:rPr lang="en-US" sz="2500" b="1" dirty="0" smtClean="0">
                <a:solidFill>
                  <a:srgbClr val="FFFF00"/>
                </a:solidFill>
              </a:rPr>
              <a:t>”, pp. 582-598</a:t>
            </a:r>
          </a:p>
          <a:p>
            <a:pPr marL="236538" lvl="1" indent="-236538" algn="ctr" eaLnBrk="1" hangingPunct="1">
              <a:buFont typeface="Arial" pitchFamily="34" charset="0"/>
              <a:buChar char="•"/>
              <a:defRPr/>
            </a:pPr>
            <a:r>
              <a:rPr lang="en-US" sz="2500" b="1" dirty="0" err="1" smtClean="0">
                <a:solidFill>
                  <a:srgbClr val="FFFF00"/>
                </a:solidFill>
              </a:rPr>
              <a:t>Sayyid</a:t>
            </a:r>
            <a:r>
              <a:rPr lang="en-US" sz="2500" b="1" dirty="0" smtClean="0">
                <a:solidFill>
                  <a:srgbClr val="FFFF00"/>
                </a:solidFill>
              </a:rPr>
              <a:t> </a:t>
            </a:r>
            <a:r>
              <a:rPr lang="en-US" sz="2500" b="1" dirty="0" err="1" smtClean="0">
                <a:solidFill>
                  <a:srgbClr val="FFFF00"/>
                </a:solidFill>
              </a:rPr>
              <a:t>ibn</a:t>
            </a:r>
            <a:r>
              <a:rPr lang="en-US" sz="2500" b="1" dirty="0" smtClean="0">
                <a:solidFill>
                  <a:srgbClr val="FFFF00"/>
                </a:solidFill>
              </a:rPr>
              <a:t> </a:t>
            </a:r>
            <a:r>
              <a:rPr lang="en-US" sz="2500" b="1" dirty="0" err="1" smtClean="0">
                <a:solidFill>
                  <a:srgbClr val="FFFF00"/>
                </a:solidFill>
              </a:rPr>
              <a:t>Tawus</a:t>
            </a:r>
            <a:r>
              <a:rPr lang="en-US" sz="2500" b="1" dirty="0" smtClean="0">
                <a:solidFill>
                  <a:srgbClr val="FFFF00"/>
                </a:solidFill>
              </a:rPr>
              <a:t> in his “</a:t>
            </a:r>
            <a:r>
              <a:rPr lang="en-US" sz="2500" b="1" i="1" dirty="0" err="1" smtClean="0">
                <a:solidFill>
                  <a:srgbClr val="FFFF00"/>
                </a:solidFill>
              </a:rPr>
              <a:t>Iqbal</a:t>
            </a:r>
            <a:r>
              <a:rPr lang="en-US" sz="2500" b="1" i="1" dirty="0" smtClean="0">
                <a:solidFill>
                  <a:srgbClr val="FFFF00"/>
                </a:solidFill>
              </a:rPr>
              <a:t> al-</a:t>
            </a:r>
            <a:r>
              <a:rPr lang="en-US" sz="2500" b="1" i="1" dirty="0" err="1" smtClean="0">
                <a:solidFill>
                  <a:srgbClr val="FFFF00"/>
                </a:solidFill>
              </a:rPr>
              <a:t>Amal</a:t>
            </a:r>
            <a:r>
              <a:rPr lang="en-US" sz="2500" b="1" dirty="0" smtClean="0">
                <a:solidFill>
                  <a:srgbClr val="FFFF00"/>
                </a:solidFill>
              </a:rPr>
              <a:t>”, pp. 67-76</a:t>
            </a:r>
          </a:p>
          <a:p>
            <a:pPr marL="236538" lvl="1" indent="-236538" algn="ctr" eaLnBrk="1" hangingPunct="1">
              <a:buFont typeface="Arial" pitchFamily="34" charset="0"/>
              <a:buChar char="•"/>
              <a:defRPr/>
            </a:pPr>
            <a:r>
              <a:rPr lang="en-US" sz="2500" b="1" dirty="0" smtClean="0">
                <a:solidFill>
                  <a:srgbClr val="FFFF00"/>
                </a:solidFill>
              </a:rPr>
              <a:t>Ibrahim </a:t>
            </a:r>
            <a:r>
              <a:rPr lang="en-US" sz="2500" b="1" dirty="0" err="1" smtClean="0">
                <a:solidFill>
                  <a:srgbClr val="FFFF00"/>
                </a:solidFill>
              </a:rPr>
              <a:t>ibn</a:t>
            </a:r>
            <a:r>
              <a:rPr lang="en-US" sz="2500" b="1" dirty="0" smtClean="0">
                <a:solidFill>
                  <a:srgbClr val="FFFF00"/>
                </a:solidFill>
              </a:rPr>
              <a:t> Ali al-</a:t>
            </a:r>
            <a:r>
              <a:rPr lang="en-US" sz="2500" b="1" dirty="0" err="1" smtClean="0">
                <a:solidFill>
                  <a:srgbClr val="FFFF00"/>
                </a:solidFill>
              </a:rPr>
              <a:t>Kafami</a:t>
            </a:r>
            <a:r>
              <a:rPr lang="en-US" sz="2500" b="1" dirty="0" smtClean="0">
                <a:solidFill>
                  <a:srgbClr val="FFFF00"/>
                </a:solidFill>
              </a:rPr>
              <a:t> in his “</a:t>
            </a:r>
            <a:r>
              <a:rPr lang="en-US" sz="2500" b="1" i="1" dirty="0" smtClean="0">
                <a:solidFill>
                  <a:srgbClr val="FFFF00"/>
                </a:solidFill>
              </a:rPr>
              <a:t>Al-</a:t>
            </a:r>
            <a:r>
              <a:rPr lang="en-US" sz="2500" b="1" i="1" dirty="0" err="1" smtClean="0">
                <a:solidFill>
                  <a:srgbClr val="FFFF00"/>
                </a:solidFill>
              </a:rPr>
              <a:t>Balad</a:t>
            </a:r>
            <a:r>
              <a:rPr lang="en-US" sz="2500" b="1" i="1" dirty="0" smtClean="0">
                <a:solidFill>
                  <a:srgbClr val="FFFF00"/>
                </a:solidFill>
              </a:rPr>
              <a:t> al-Amin</a:t>
            </a:r>
            <a:r>
              <a:rPr lang="en-US" sz="2500" b="1" dirty="0" smtClean="0">
                <a:solidFill>
                  <a:srgbClr val="FFFF00"/>
                </a:solidFill>
              </a:rPr>
              <a:t>”, pp. 205-214 and his “</a:t>
            </a:r>
            <a:r>
              <a:rPr lang="en-US" sz="2500" b="1" i="1" dirty="0" smtClean="0">
                <a:solidFill>
                  <a:srgbClr val="FFFF00"/>
                </a:solidFill>
              </a:rPr>
              <a:t>Al-</a:t>
            </a:r>
            <a:r>
              <a:rPr lang="en-US" sz="2500" b="1" i="1" dirty="0" err="1" smtClean="0">
                <a:solidFill>
                  <a:srgbClr val="FFFF00"/>
                </a:solidFill>
              </a:rPr>
              <a:t>Misbah</a:t>
            </a:r>
            <a:r>
              <a:rPr lang="en-US" sz="2500" b="1" dirty="0" smtClean="0">
                <a:solidFill>
                  <a:srgbClr val="FFFF00"/>
                </a:solidFill>
              </a:rPr>
              <a:t>”, pp. 588-601</a:t>
            </a:r>
          </a:p>
          <a:p>
            <a:pPr marL="236538" lvl="1" indent="-236538" algn="ctr" eaLnBrk="1" hangingPunct="1">
              <a:buFont typeface="Arial" pitchFamily="34" charset="0"/>
              <a:buChar char="•"/>
              <a:defRPr/>
            </a:pPr>
            <a:r>
              <a:rPr lang="en-US" sz="2500" b="1" dirty="0" err="1" smtClean="0">
                <a:solidFill>
                  <a:srgbClr val="FFFF00"/>
                </a:solidFill>
              </a:rPr>
              <a:t>Allama</a:t>
            </a:r>
            <a:r>
              <a:rPr lang="en-US" sz="2500" b="1" dirty="0" smtClean="0">
                <a:solidFill>
                  <a:srgbClr val="FFFF00"/>
                </a:solidFill>
              </a:rPr>
              <a:t> </a:t>
            </a:r>
            <a:r>
              <a:rPr lang="en-US" sz="2500" b="1" dirty="0" err="1" smtClean="0">
                <a:solidFill>
                  <a:srgbClr val="FFFF00"/>
                </a:solidFill>
              </a:rPr>
              <a:t>Majlisi</a:t>
            </a:r>
            <a:r>
              <a:rPr lang="en-US" sz="2500" b="1" dirty="0" smtClean="0">
                <a:solidFill>
                  <a:srgbClr val="FFFF00"/>
                </a:solidFill>
              </a:rPr>
              <a:t> in his “</a:t>
            </a:r>
            <a:r>
              <a:rPr lang="en-US" sz="2500" b="1" i="1" dirty="0" smtClean="0">
                <a:solidFill>
                  <a:srgbClr val="FFFF00"/>
                </a:solidFill>
              </a:rPr>
              <a:t>Bihar Al-Anwar</a:t>
            </a:r>
            <a:r>
              <a:rPr lang="en-US" sz="2500" b="1" dirty="0" smtClean="0">
                <a:solidFill>
                  <a:srgbClr val="FFFF00"/>
                </a:solidFill>
              </a:rPr>
              <a:t>”, vol. 95, pp. 82-93</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وَأَخْلُو بِهِ حَيْثُ شِئْتُ لِسِرِّي بِغَيْرِ شَفِيعٍ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Whom I secretly converse whenever I want without need for an intercessor</a:t>
            </a:r>
          </a:p>
        </p:txBody>
      </p:sp>
      <p:sp>
        <p:nvSpPr>
          <p:cNvPr id="235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wa-akhlu bihi haythu shi-`tu lisirri bighayri shafi’(in)</a:t>
            </a:r>
          </a:p>
        </p:txBody>
      </p:sp>
      <p:sp>
        <p:nvSpPr>
          <p:cNvPr id="23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تَقَدَّسَتْ أَسْمَاؤُكَ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Sacred be Your Names</a:t>
            </a:r>
          </a:p>
        </p:txBody>
      </p:sp>
      <p:sp>
        <p:nvSpPr>
          <p:cNvPr id="2078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taqaddasat asma-uk(a)</a:t>
            </a:r>
          </a:p>
        </p:txBody>
      </p:sp>
      <p:sp>
        <p:nvSpPr>
          <p:cNvPr id="207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7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وَجَلَّ ثَنَاؤُكَ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Grand be Your praise</a:t>
            </a:r>
          </a:p>
        </p:txBody>
      </p:sp>
      <p:sp>
        <p:nvSpPr>
          <p:cNvPr id="2089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wajalla thana-uk(a)</a:t>
            </a:r>
          </a:p>
        </p:txBody>
      </p:sp>
      <p:sp>
        <p:nvSpPr>
          <p:cNvPr id="208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8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وَكَرُمَ صَنَائِعُكَ وَفِعَالُكَ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Munificent be Your deeds and acts</a:t>
            </a:r>
          </a:p>
        </p:txBody>
      </p:sp>
      <p:sp>
        <p:nvSpPr>
          <p:cNvPr id="2099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wakaruma sana-i’uka wafi'aluk(a)</a:t>
            </a:r>
          </a:p>
        </p:txBody>
      </p:sp>
      <p:sp>
        <p:nvSpPr>
          <p:cNvPr id="209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09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أَنْتَ إلهِي أَوْسَعُ فَضْلاً وَأَعْظَمُ </a:t>
            </a:r>
            <a:r>
              <a:rPr lang="ar-SA" sz="9000" kern="1200" dirty="0">
                <a:latin typeface="Arabic Typesetting" panose="03020402040406030203" pitchFamily="66" charset="-78"/>
                <a:ea typeface="+mn-ea"/>
                <a:cs typeface="Arabic Typesetting" panose="03020402040406030203" pitchFamily="66" charset="-78"/>
              </a:rPr>
              <a:t>حِلْماً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You, O my God, are too expansive in graciousness and too great in </a:t>
            </a:r>
            <a:r>
              <a:rPr lang="en-US" sz="3600" b="1" kern="1200" dirty="0" smtClean="0">
                <a:ea typeface="MS Mincho" pitchFamily="49" charset="-128"/>
              </a:rPr>
              <a:t>forbearance</a:t>
            </a:r>
            <a:endParaRPr lang="en-US" sz="3600" b="1" kern="1200" dirty="0">
              <a:ea typeface="MS Mincho" pitchFamily="49" charset="-128"/>
            </a:endParaRPr>
          </a:p>
        </p:txBody>
      </p:sp>
      <p:sp>
        <p:nvSpPr>
          <p:cNvPr id="2109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anta ilahi awsa’u fadlan wa-a’zamu hilman</a:t>
            </a:r>
          </a:p>
        </p:txBody>
      </p:sp>
      <p:sp>
        <p:nvSpPr>
          <p:cNvPr id="210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0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مِنْ أَنْ تُقَايِسَنِي بِفِعْلِي وَخَطِيئَتِي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to punish me for my evildoings and sins</a:t>
            </a:r>
          </a:p>
        </p:txBody>
      </p:sp>
      <p:sp>
        <p:nvSpPr>
          <p:cNvPr id="2119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min an tuqayisani bifi’li wakhati-ati</a:t>
            </a:r>
          </a:p>
        </p:txBody>
      </p:sp>
      <p:sp>
        <p:nvSpPr>
          <p:cNvPr id="211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1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فَالْعَفْوَ الْعَفْوَ </a:t>
            </a:r>
            <a:r>
              <a:rPr lang="ar-SA" sz="9000" kern="1200" dirty="0" err="1">
                <a:latin typeface="Arabic Typesetting" panose="03020402040406030203" pitchFamily="66" charset="-78"/>
                <a:ea typeface="+mn-ea"/>
                <a:cs typeface="Arabic Typesetting" panose="03020402040406030203" pitchFamily="66" charset="-78"/>
              </a:rPr>
              <a:t>الْعَفْوَ</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(Here I am asking for) Amnesty, (Here I am asking for) Amnesty, (Here I am asking for) Amnesty</a:t>
            </a:r>
          </a:p>
        </p:txBody>
      </p:sp>
      <p:sp>
        <p:nvSpPr>
          <p:cNvPr id="2129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fal’afwal-‘afwal-‘afw(a)</a:t>
            </a:r>
          </a:p>
        </p:txBody>
      </p:sp>
      <p:sp>
        <p:nvSpPr>
          <p:cNvPr id="212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2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a:t>
            </a:r>
            <a:r>
              <a:rPr lang="ar-SA" sz="9000" kern="1200" dirty="0" err="1">
                <a:latin typeface="Arabic Typesetting" panose="03020402040406030203" pitchFamily="66" charset="-78"/>
                <a:ea typeface="+mn-ea"/>
                <a:cs typeface="Arabic Typesetting" panose="03020402040406030203" pitchFamily="66" charset="-78"/>
              </a:rPr>
              <a:t>سَيِّدِي</a:t>
            </a:r>
            <a:r>
              <a:rPr lang="ar-SA" sz="9000" kern="1200" dirty="0">
                <a:latin typeface="Arabic Typesetting" panose="03020402040406030203" pitchFamily="66" charset="-78"/>
                <a:ea typeface="+mn-ea"/>
                <a:cs typeface="Arabic Typesetting" panose="03020402040406030203" pitchFamily="66" charset="-78"/>
              </a:rPr>
              <a:t> </a:t>
            </a:r>
            <a:r>
              <a:rPr lang="ar-SA" sz="9000" kern="1200" dirty="0" err="1">
                <a:latin typeface="Arabic Typesetting" panose="03020402040406030203" pitchFamily="66" charset="-78"/>
                <a:ea typeface="+mn-ea"/>
                <a:cs typeface="Arabic Typesetting" panose="03020402040406030203" pitchFamily="66" charset="-78"/>
              </a:rPr>
              <a:t>سَيِّدِي</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pl-PL" sz="3600" b="1" kern="1200" dirty="0">
                <a:ea typeface="MS Mincho" pitchFamily="49" charset="-128"/>
              </a:rPr>
              <a:t>O my Lord! O my Lord! O my Lord!</a:t>
            </a:r>
            <a:endParaRPr lang="en-US" sz="3600" b="1" kern="1200" dirty="0">
              <a:ea typeface="MS Mincho" pitchFamily="49" charset="-128"/>
            </a:endParaRPr>
          </a:p>
        </p:txBody>
      </p:sp>
      <p:sp>
        <p:nvSpPr>
          <p:cNvPr id="2140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sayyidi sayyidi</a:t>
            </a:r>
          </a:p>
        </p:txBody>
      </p:sp>
      <p:sp>
        <p:nvSpPr>
          <p:cNvPr id="214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4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اشْغَلْنَا بِذِكْرِكَ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make us be engaged with mentioning You</a:t>
            </a:r>
          </a:p>
        </p:txBody>
      </p:sp>
      <p:sp>
        <p:nvSpPr>
          <p:cNvPr id="2150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ashghilna bidhikrik(a)</a:t>
            </a:r>
          </a:p>
        </p:txBody>
      </p:sp>
      <p:sp>
        <p:nvSpPr>
          <p:cNvPr id="215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5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وَأَعِذْنَا</a:t>
            </a:r>
            <a:r>
              <a:rPr lang="ar-SA" sz="9000" kern="1200" dirty="0">
                <a:latin typeface="Arabic Typesetting" panose="03020402040406030203" pitchFamily="66" charset="-78"/>
                <a:ea typeface="+mn-ea"/>
                <a:cs typeface="Arabic Typesetting" panose="03020402040406030203" pitchFamily="66" charset="-78"/>
              </a:rPr>
              <a:t> مِنْ سَخَطِكَ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save us from Your wrath</a:t>
            </a:r>
          </a:p>
        </p:txBody>
      </p:sp>
      <p:sp>
        <p:nvSpPr>
          <p:cNvPr id="2160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wa-a’idhna min sakhatik(a)</a:t>
            </a:r>
          </a:p>
        </p:txBody>
      </p:sp>
      <p:sp>
        <p:nvSpPr>
          <p:cNvPr id="216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6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وَأَجِرْنَا مِنْ عَذَابِكَ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deliver us from Your torture</a:t>
            </a:r>
          </a:p>
        </p:txBody>
      </p:sp>
      <p:sp>
        <p:nvSpPr>
          <p:cNvPr id="2170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wa-ajirna min ‘adhabik(a)</a:t>
            </a:r>
          </a:p>
        </p:txBody>
      </p:sp>
      <p:sp>
        <p:nvSpPr>
          <p:cNvPr id="217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7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فَيَقْضِي لِي حَاجَتِي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He thus settles my need</a:t>
            </a:r>
          </a:p>
        </p:txBody>
      </p:sp>
      <p:sp>
        <p:nvSpPr>
          <p:cNvPr id="245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fayaqdi li hajati</a:t>
            </a:r>
          </a:p>
        </p:txBody>
      </p:sp>
      <p:sp>
        <p:nvSpPr>
          <p:cNvPr id="24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وَارْزُقْنَا مِنْ مَوَاهِبِكَ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us Your donations</a:t>
            </a:r>
          </a:p>
        </p:txBody>
      </p:sp>
      <p:sp>
        <p:nvSpPr>
          <p:cNvPr id="2181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warzuqna min mawahibik(a)</a:t>
            </a:r>
          </a:p>
        </p:txBody>
      </p:sp>
      <p:sp>
        <p:nvSpPr>
          <p:cNvPr id="218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8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وَأَنْعِمْ عَلَيْنَا مِنْ 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confer upon us with Your grace</a:t>
            </a:r>
          </a:p>
        </p:txBody>
      </p:sp>
      <p:sp>
        <p:nvSpPr>
          <p:cNvPr id="2191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wa-an-’in ‘alayna min fadlik(a)</a:t>
            </a:r>
          </a:p>
        </p:txBody>
      </p:sp>
      <p:sp>
        <p:nvSpPr>
          <p:cNvPr id="219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19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وَارْزُقْنَا حَجَّ بَيْتِكَ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provide us the opportunity to go on pilgrimage to Your House</a:t>
            </a:r>
          </a:p>
        </p:txBody>
      </p:sp>
      <p:sp>
        <p:nvSpPr>
          <p:cNvPr id="2201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warzuqna hijja baytik(a)</a:t>
            </a:r>
          </a:p>
        </p:txBody>
      </p:sp>
      <p:sp>
        <p:nvSpPr>
          <p:cNvPr id="220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0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وَزِيَارَةَ قَبْرِ نَبِيِّكَ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visit the tomb of Your Prophet</a:t>
            </a:r>
          </a:p>
        </p:txBody>
      </p:sp>
      <p:sp>
        <p:nvSpPr>
          <p:cNvPr id="2211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waziyarata qabri nabiyyik(a)</a:t>
            </a:r>
          </a:p>
        </p:txBody>
      </p:sp>
      <p:sp>
        <p:nvSpPr>
          <p:cNvPr id="221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1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صَلَوَاتُكَ وَرَحْمَتُكَ وَمَغْفِرَتُكَ </a:t>
            </a:r>
            <a:r>
              <a:rPr lang="ar-SA" sz="9000" kern="1200" dirty="0" err="1">
                <a:latin typeface="Arabic Typesetting" panose="03020402040406030203" pitchFamily="66" charset="-78"/>
                <a:ea typeface="+mn-ea"/>
                <a:cs typeface="Arabic Typesetting" panose="03020402040406030203" pitchFamily="66" charset="-78"/>
              </a:rPr>
              <a:t>وَرِضْوَانُكَ</a:t>
            </a:r>
            <a:r>
              <a:rPr lang="ar-SA" sz="9000" kern="1200" dirty="0">
                <a:latin typeface="Arabic Typesetting" panose="03020402040406030203" pitchFamily="66" charset="-78"/>
                <a:ea typeface="+mn-ea"/>
                <a:cs typeface="Arabic Typesetting" panose="03020402040406030203" pitchFamily="66" charset="-78"/>
              </a:rPr>
              <a:t> عَلَيْهِ وَعَلَى أَهْلِ بَيْتِهِ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May Your blessings, mercy, forgiveness, and pleasure be upon him and his Household</a:t>
            </a:r>
          </a:p>
        </p:txBody>
      </p:sp>
      <p:sp>
        <p:nvSpPr>
          <p:cNvPr id="2222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salawatuka warahmatuka wamaghfiratuka waridwanuka ‘alayhi wa’ala ahli baytih(i)</a:t>
            </a:r>
          </a:p>
        </p:txBody>
      </p:sp>
      <p:sp>
        <p:nvSpPr>
          <p:cNvPr id="222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2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قَرِيبٌ مُجِيبٌ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Verily You are nigh and ready to answer</a:t>
            </a:r>
          </a:p>
        </p:txBody>
      </p:sp>
      <p:sp>
        <p:nvSpPr>
          <p:cNvPr id="2232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qaribun mujib(un)</a:t>
            </a:r>
          </a:p>
        </p:txBody>
      </p:sp>
      <p:sp>
        <p:nvSpPr>
          <p:cNvPr id="223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3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وَارْزُقْنَا عَمَلاً بِطَاعَتِكَ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bless us with acting upon the obedience to You</a:t>
            </a:r>
          </a:p>
        </p:txBody>
      </p:sp>
      <p:sp>
        <p:nvSpPr>
          <p:cNvPr id="2242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warzuqna ‘amalan bita’atik(a)</a:t>
            </a:r>
          </a:p>
        </p:txBody>
      </p:sp>
      <p:sp>
        <p:nvSpPr>
          <p:cNvPr id="224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4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وَتَوَفَّنَا عَلَى مِلَّتِكَ وَسُنَّةِ نَبِيِّكَ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receive us following the rule of You and Your Prophet</a:t>
            </a:r>
          </a:p>
        </p:txBody>
      </p:sp>
      <p:sp>
        <p:nvSpPr>
          <p:cNvPr id="2252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wataffana ‘ala millatika wasunnati nabiyyik(a)</a:t>
            </a:r>
          </a:p>
        </p:txBody>
      </p:sp>
      <p:sp>
        <p:nvSpPr>
          <p:cNvPr id="225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5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صَلَّى اللهُ عَلَيْهِ وَعَلَى </a:t>
            </a:r>
            <a:r>
              <a:rPr lang="ar-SA" sz="9000" kern="1200" dirty="0" err="1">
                <a:latin typeface="Arabic Typesetting" panose="03020402040406030203" pitchFamily="66" charset="-78"/>
                <a:ea typeface="+mn-ea"/>
                <a:cs typeface="Arabic Typesetting" panose="03020402040406030203" pitchFamily="66" charset="-78"/>
              </a:rPr>
              <a:t>آلِهِ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Blessings of </a:t>
            </a:r>
            <a:r>
              <a:rPr lang="en-US" sz="3600" b="1" kern="1200" dirty="0" err="1">
                <a:ea typeface="MS Mincho" pitchFamily="49" charset="-128"/>
              </a:rPr>
              <a:t>Allāh</a:t>
            </a:r>
            <a:r>
              <a:rPr lang="en-US" sz="3600" b="1" kern="1200" dirty="0">
                <a:ea typeface="MS Mincho" pitchFamily="49" charset="-128"/>
              </a:rPr>
              <a:t> be on him and on his Family</a:t>
            </a:r>
          </a:p>
        </p:txBody>
      </p:sp>
      <p:sp>
        <p:nvSpPr>
          <p:cNvPr id="2263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sallal-llahu ‘alayhi wa’ala-alih(i)</a:t>
            </a:r>
          </a:p>
        </p:txBody>
      </p:sp>
      <p:sp>
        <p:nvSpPr>
          <p:cNvPr id="226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6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اغْفِرْ لِي وَلِوَالِدَيَّ وَارْحَمْهُمَا كَمَا رَبَّيَانِي صَغِيراً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forgive me and my parents, and have mercy on them as they did care for me when I was little</a:t>
            </a:r>
          </a:p>
        </p:txBody>
      </p:sp>
      <p:sp>
        <p:nvSpPr>
          <p:cNvPr id="2273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allahummaghfir li waliwalidayya warhamhuma kama rabbayani saghira(n)</a:t>
            </a:r>
          </a:p>
        </p:txBody>
      </p:sp>
      <p:sp>
        <p:nvSpPr>
          <p:cNvPr id="227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7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الْحَمْدُ لِلّهِ الَّذِي لا أَدْعُو غَيْرَهُ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other than Whom I never pray</a:t>
            </a:r>
          </a:p>
        </p:txBody>
      </p:sp>
      <p:sp>
        <p:nvSpPr>
          <p:cNvPr id="256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alhamdu lillahil-ladhi la ad-‘u ghayrah(u)</a:t>
            </a:r>
          </a:p>
        </p:txBody>
      </p:sp>
      <p:sp>
        <p:nvSpPr>
          <p:cNvPr id="25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اجْزِهِمَا بِالإحْسَانِ إحْسَاناً وَبِالسَّيِّئَاتِ غُفْرَاناً.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Reward them generously for their good deeds and forgive their sins</a:t>
            </a:r>
          </a:p>
        </p:txBody>
      </p:sp>
      <p:sp>
        <p:nvSpPr>
          <p:cNvPr id="2283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ijzihima bil-ihsani ihsanan wabis-sayyi-ati ghufrana(n)</a:t>
            </a:r>
          </a:p>
        </p:txBody>
      </p:sp>
      <p:sp>
        <p:nvSpPr>
          <p:cNvPr id="228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8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اغْفِرْ لِلْمُؤْمِنِينَ وَالْمُؤْمِنَاتِ الأَحْيَاءِ مِنْهُمْ وَالأَمْوَاتِ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forgive the faithful men and women, be they alive or dead</a:t>
            </a:r>
          </a:p>
        </p:txBody>
      </p:sp>
      <p:sp>
        <p:nvSpPr>
          <p:cNvPr id="2293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allahummaghfir lilmu-`minina wal-mu-`minatil-ahya-i minhum wal-amwat(i)</a:t>
            </a:r>
          </a:p>
        </p:txBody>
      </p:sp>
      <p:sp>
        <p:nvSpPr>
          <p:cNvPr id="229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29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وَتَابِعْ بَيْنَنَا وَبَيْنَهُمْ بِالْخَيْرَاتِ.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join us together in bliss and happiness</a:t>
            </a:r>
          </a:p>
        </p:txBody>
      </p:sp>
      <p:sp>
        <p:nvSpPr>
          <p:cNvPr id="2304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watabi’ baynana wabaynahum bilkhayrat(i)</a:t>
            </a:r>
          </a:p>
        </p:txBody>
      </p:sp>
      <p:sp>
        <p:nvSpPr>
          <p:cNvPr id="230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0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اغْفِرْ لِحَيِّنَا وَمَيِّتِنَا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forgive our living and dead persons</a:t>
            </a:r>
          </a:p>
        </p:txBody>
      </p:sp>
      <p:sp>
        <p:nvSpPr>
          <p:cNvPr id="2314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allahummaghfir lihayyina wamayyitina</a:t>
            </a:r>
          </a:p>
        </p:txBody>
      </p:sp>
      <p:sp>
        <p:nvSpPr>
          <p:cNvPr id="231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1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وَشَاهِدِنَا وَغَائِبِنَا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our present and absent ones</a:t>
            </a:r>
          </a:p>
        </p:txBody>
      </p:sp>
      <p:sp>
        <p:nvSpPr>
          <p:cNvPr id="2324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washahidina wagha-ibina</a:t>
            </a:r>
          </a:p>
        </p:txBody>
      </p:sp>
      <p:sp>
        <p:nvSpPr>
          <p:cNvPr id="232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2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ذَكَرِنَا وَأُنْثَانَا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our male and female ones</a:t>
            </a:r>
          </a:p>
        </p:txBody>
      </p:sp>
      <p:sp>
        <p:nvSpPr>
          <p:cNvPr id="2334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dhakarina wa-unthana</a:t>
            </a:r>
          </a:p>
        </p:txBody>
      </p:sp>
      <p:sp>
        <p:nvSpPr>
          <p:cNvPr id="233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3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صَغِيرِنَا وَكَبِيرِنَا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our infants and adults</a:t>
            </a:r>
          </a:p>
        </p:txBody>
      </p:sp>
      <p:sp>
        <p:nvSpPr>
          <p:cNvPr id="2345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saghirina wakabirina</a:t>
            </a:r>
          </a:p>
        </p:txBody>
      </p:sp>
      <p:sp>
        <p:nvSpPr>
          <p:cNvPr id="234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4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حُرِّنَا وَمَمْلُوكِنَا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our masters and slaves</a:t>
            </a:r>
          </a:p>
        </p:txBody>
      </p:sp>
      <p:sp>
        <p:nvSpPr>
          <p:cNvPr id="2355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hurrina wamamlukina</a:t>
            </a:r>
          </a:p>
        </p:txBody>
      </p:sp>
      <p:sp>
        <p:nvSpPr>
          <p:cNvPr id="235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5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كَذَبَ الْعَادِلُونَ بِاللّهِ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Liars are those who ascribe rivals to </a:t>
            </a:r>
            <a:r>
              <a:rPr lang="en-US" sz="3600" b="1" kern="1200" dirty="0" err="1">
                <a:ea typeface="MS Mincho" pitchFamily="49" charset="-128"/>
              </a:rPr>
              <a:t>Allāh</a:t>
            </a:r>
            <a:endParaRPr lang="en-US" sz="3600" b="1" kern="1200" dirty="0">
              <a:ea typeface="MS Mincho" pitchFamily="49" charset="-128"/>
            </a:endParaRPr>
          </a:p>
        </p:txBody>
      </p:sp>
      <p:sp>
        <p:nvSpPr>
          <p:cNvPr id="2365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kadhabal-‘adiluna billah(i)</a:t>
            </a:r>
          </a:p>
        </p:txBody>
      </p:sp>
      <p:sp>
        <p:nvSpPr>
          <p:cNvPr id="236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6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وَضَلّوَا ضَلالاً بَعِيداً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they have wandered far astray</a:t>
            </a:r>
          </a:p>
        </p:txBody>
      </p:sp>
      <p:sp>
        <p:nvSpPr>
          <p:cNvPr id="2375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wadallu dalalan ba’ida(n)</a:t>
            </a:r>
          </a:p>
        </p:txBody>
      </p:sp>
      <p:sp>
        <p:nvSpPr>
          <p:cNvPr id="237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7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وَلَوْ دَعَوْتُ غَيْرَهُ لَمْ يَسْتَجِبْ لِي دُعَائِي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even if I pray anyone else, he shall never be able to respond to my prayer</a:t>
            </a:r>
          </a:p>
        </p:txBody>
      </p:sp>
      <p:sp>
        <p:nvSpPr>
          <p:cNvPr id="266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walaw da’awtu ghayrahu lam yastajib li du’a-i</a:t>
            </a:r>
          </a:p>
        </p:txBody>
      </p:sp>
      <p:sp>
        <p:nvSpPr>
          <p:cNvPr id="26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وَخَسِرُوَا خُسْرَاناً مُبِيناً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they will have suffered a manifest loss</a:t>
            </a:r>
          </a:p>
        </p:txBody>
      </p:sp>
      <p:sp>
        <p:nvSpPr>
          <p:cNvPr id="2385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wakhasiru khusranan mubina(n)</a:t>
            </a:r>
          </a:p>
        </p:txBody>
      </p:sp>
      <p:sp>
        <p:nvSpPr>
          <p:cNvPr id="238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8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blessings on Muhammad and the Family of Muhammad</a:t>
            </a:r>
          </a:p>
        </p:txBody>
      </p:sp>
      <p:sp>
        <p:nvSpPr>
          <p:cNvPr id="2396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salli ‘ala muhammadin wa-ali muhammad(in)</a:t>
            </a:r>
          </a:p>
        </p:txBody>
      </p:sp>
      <p:sp>
        <p:nvSpPr>
          <p:cNvPr id="239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39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وَاخْتِمْ لِي بِخَيْرٍ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seal my life with decency</a:t>
            </a:r>
          </a:p>
        </p:txBody>
      </p:sp>
      <p:sp>
        <p:nvSpPr>
          <p:cNvPr id="2406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wakhtim li bikhayr(in)</a:t>
            </a:r>
          </a:p>
        </p:txBody>
      </p:sp>
      <p:sp>
        <p:nvSpPr>
          <p:cNvPr id="240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0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وَاكْفِنِي مَا أَهَمَّنِي مِنْ أَمْرِ دُنْيَايَ وَآخِرَتِي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help me overcome all that which aggrieves me in this world as well as the Hereafter</a:t>
            </a:r>
          </a:p>
        </p:txBody>
      </p:sp>
      <p:sp>
        <p:nvSpPr>
          <p:cNvPr id="2416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wakfini ma ahammani min amri dunyaya wa-akhirati</a:t>
            </a:r>
            <a:endParaRPr lang="fi-FI" sz="3200" b="1" i="1" dirty="0">
              <a:solidFill>
                <a:srgbClr val="000066"/>
              </a:solidFill>
              <a:ea typeface="MS Mincho" pitchFamily="49" charset="-128"/>
            </a:endParaRPr>
          </a:p>
        </p:txBody>
      </p:sp>
      <p:sp>
        <p:nvSpPr>
          <p:cNvPr id="241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1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تُسَلِّطْ عَلَيَّ مَنْ لا يَرْحَمُنِي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let him who does not have mercy upon me prevail on me</a:t>
            </a:r>
          </a:p>
        </p:txBody>
      </p:sp>
      <p:sp>
        <p:nvSpPr>
          <p:cNvPr id="2426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tusallit ‘alayya man la yarhamuni</a:t>
            </a:r>
          </a:p>
        </p:txBody>
      </p:sp>
      <p:sp>
        <p:nvSpPr>
          <p:cNvPr id="242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2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عَلَيَّ مِنْكَ وَاقِيَةً بَاقِيَةً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always keep on me an everlasting, protective covering</a:t>
            </a:r>
          </a:p>
        </p:txBody>
      </p:sp>
      <p:sp>
        <p:nvSpPr>
          <p:cNvPr id="2437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‘alayya minka waqiyan baqiya(tan)</a:t>
            </a:r>
          </a:p>
        </p:txBody>
      </p:sp>
      <p:sp>
        <p:nvSpPr>
          <p:cNvPr id="243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3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تَسْلُبْنِي صَالِحَ مَا أَنْعَمْتَ بِهِ عَلَيَّ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divest me of the well-mannered graces that You have conferred upon me</a:t>
            </a:r>
          </a:p>
        </p:txBody>
      </p:sp>
      <p:sp>
        <p:nvSpPr>
          <p:cNvPr id="2447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wala taslubni saliha ma an’amta bihi ‘alayy(a)</a:t>
            </a:r>
            <a:endParaRPr lang="fi-FI" sz="3200" b="1" i="1" dirty="0">
              <a:solidFill>
                <a:srgbClr val="000066"/>
              </a:solidFill>
              <a:ea typeface="MS Mincho" pitchFamily="49" charset="-128"/>
            </a:endParaRPr>
          </a:p>
        </p:txBody>
      </p:sp>
      <p:sp>
        <p:nvSpPr>
          <p:cNvPr id="244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4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وَارْزُقْنِي مِنْ فَضْلِكَ رِزْقاً وَاسِعاً حَلالاً طَيِّباً.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provide me, out of Your grace, with lawfully gotten, delightful sustenance</a:t>
            </a:r>
          </a:p>
        </p:txBody>
      </p:sp>
      <p:sp>
        <p:nvSpPr>
          <p:cNvPr id="2457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warzuqni min fadlika rizqan wasi’an halalan tayyiba(n)</a:t>
            </a:r>
          </a:p>
        </p:txBody>
      </p:sp>
      <p:sp>
        <p:nvSpPr>
          <p:cNvPr id="245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5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احْرُسْنِي بِحَرَاسَتِكَ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keep me under Your alert surveillance</a:t>
            </a:r>
          </a:p>
        </p:txBody>
      </p:sp>
      <p:sp>
        <p:nvSpPr>
          <p:cNvPr id="2467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allahummah-rusni biharasatik(a)</a:t>
            </a:r>
          </a:p>
        </p:txBody>
      </p:sp>
      <p:sp>
        <p:nvSpPr>
          <p:cNvPr id="246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6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وَاحْفَظْنِي بِحِفْظِكَ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protect me with Your support</a:t>
            </a:r>
          </a:p>
        </p:txBody>
      </p:sp>
      <p:sp>
        <p:nvSpPr>
          <p:cNvPr id="2478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wahfazni bihifzik(a)</a:t>
            </a:r>
          </a:p>
        </p:txBody>
      </p:sp>
      <p:sp>
        <p:nvSpPr>
          <p:cNvPr id="247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7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لا أَرْجُو غَيْرَهُ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for other than Whom I do not hope</a:t>
            </a:r>
          </a:p>
        </p:txBody>
      </p:sp>
      <p:sp>
        <p:nvSpPr>
          <p:cNvPr id="276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la arju ghayrah(u)</a:t>
            </a:r>
          </a:p>
        </p:txBody>
      </p:sp>
      <p:sp>
        <p:nvSpPr>
          <p:cNvPr id="27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وَاكْلأْنِي</a:t>
            </a:r>
            <a:r>
              <a:rPr lang="ar-SA" sz="9000" kern="1200" dirty="0">
                <a:latin typeface="Arabic Typesetting" panose="03020402040406030203" pitchFamily="66" charset="-78"/>
                <a:ea typeface="+mn-ea"/>
                <a:cs typeface="Arabic Typesetting" panose="03020402040406030203" pitchFamily="66" charset="-78"/>
              </a:rPr>
              <a:t> بِكَلاءَتِكَ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take care of me with Your comprehensive care</a:t>
            </a:r>
          </a:p>
        </p:txBody>
      </p:sp>
      <p:sp>
        <p:nvSpPr>
          <p:cNvPr id="2488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wakla-ni bikala-atik(a)</a:t>
            </a:r>
          </a:p>
        </p:txBody>
      </p:sp>
      <p:sp>
        <p:nvSpPr>
          <p:cNvPr id="248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8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وَارْزُقْنِي حَجَّ بَيْتِكَ الْحَرَامِ فِي عَامِنَا هذَا وَفِي كُلِّ عَامٍ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me to go on pilgrimage to Your Holy House in this year as well as all coming years</a:t>
            </a:r>
          </a:p>
        </p:txBody>
      </p:sp>
      <p:sp>
        <p:nvSpPr>
          <p:cNvPr id="2498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warzuqni hijja baytikal-harami fi ‘amina hadha wafi kulli ‘am(in)</a:t>
            </a:r>
          </a:p>
        </p:txBody>
      </p:sp>
      <p:sp>
        <p:nvSpPr>
          <p:cNvPr id="249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49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وَزِيَارَةَ قَبْرِ نَبِيِّكَ وَالأَئِمَّةِ عَلَيْهِمُ السَّلامُ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also grant me to go on pilgrimage to the tomb of Your Prophet and the Imams—peace be upon them</a:t>
            </a:r>
          </a:p>
        </p:txBody>
      </p:sp>
      <p:sp>
        <p:nvSpPr>
          <p:cNvPr id="2508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waziyarati qabri nabiyyika wal-a-immati ‘alayhimus-salam(u)</a:t>
            </a:r>
          </a:p>
        </p:txBody>
      </p:sp>
      <p:sp>
        <p:nvSpPr>
          <p:cNvPr id="250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0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822325"/>
            <a:ext cx="9296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تُخْلِنِي يَا رَبِّ مِنْ تِلْكَ الْمَشَاهِدِ الشَّرِيفَةِ وَالْمَوَاقِفِ الْكَرِيمَةِ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deprive me, O Lord, of such honorable scenes and noble situations</a:t>
            </a:r>
          </a:p>
        </p:txBody>
      </p:sp>
      <p:sp>
        <p:nvSpPr>
          <p:cNvPr id="2519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tukhlini ya rabbi min tilkal-mashahidish-sharifati wal-mawaqifil-karima(ti)</a:t>
            </a:r>
          </a:p>
        </p:txBody>
      </p:sp>
      <p:sp>
        <p:nvSpPr>
          <p:cNvPr id="251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1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تُبْ عَلَيَّ حَتَّى لا أَعْصِيَكَ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Accept my repentance so that I will not disobey you ever again</a:t>
            </a:r>
          </a:p>
        </p:txBody>
      </p:sp>
      <p:sp>
        <p:nvSpPr>
          <p:cNvPr id="2529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tub ‘alayya hatta la a’siyak(a)</a:t>
            </a:r>
          </a:p>
        </p:txBody>
      </p:sp>
      <p:sp>
        <p:nvSpPr>
          <p:cNvPr id="252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2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وَأَلْهِمْنِي الْخَيْرَ وَالْعَمَلَ بِهِ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inspire me with goodness and good-doing</a:t>
            </a:r>
          </a:p>
        </p:txBody>
      </p:sp>
      <p:sp>
        <p:nvSpPr>
          <p:cNvPr id="2539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wa-alhimnil-khayra wal-‘amala bih(i)</a:t>
            </a:r>
          </a:p>
        </p:txBody>
      </p:sp>
      <p:sp>
        <p:nvSpPr>
          <p:cNvPr id="253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3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وَخَشْيَتَكَ بِاللَّيْلِ وَالنَّهَارِ مَا أَبْقَيْتَنِي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fearing You all over day and night so long as You keep me alive</a:t>
            </a:r>
          </a:p>
        </p:txBody>
      </p:sp>
      <p:sp>
        <p:nvSpPr>
          <p:cNvPr id="2549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wakhashyataka billayli wannahari ma abqaytani</a:t>
            </a:r>
          </a:p>
        </p:txBody>
      </p:sp>
      <p:sp>
        <p:nvSpPr>
          <p:cNvPr id="254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4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Lord of the worlds.</a:t>
            </a:r>
          </a:p>
        </p:txBody>
      </p:sp>
      <p:sp>
        <p:nvSpPr>
          <p:cNvPr id="2560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rabbal-‘alamin(a)</a:t>
            </a:r>
          </a:p>
        </p:txBody>
      </p:sp>
      <p:sp>
        <p:nvSpPr>
          <p:cNvPr id="256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6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كُلَّمَا قُلْتُ قَدْ تَهَيَّأْتُ </a:t>
            </a:r>
            <a:r>
              <a:rPr lang="ar-SA" sz="9000" kern="1200" dirty="0" err="1">
                <a:latin typeface="Arabic Typesetting" panose="03020402040406030203" pitchFamily="66" charset="-78"/>
                <a:ea typeface="+mn-ea"/>
                <a:cs typeface="Arabic Typesetting" panose="03020402040406030203" pitchFamily="66" charset="-78"/>
              </a:rPr>
              <a:t>وَتَعَبَّأْتُ</a:t>
            </a:r>
            <a:r>
              <a:rPr lang="ar-SA" sz="9000" kern="1200" dirty="0">
                <a:latin typeface="Arabic Typesetting" panose="03020402040406030203" pitchFamily="66" charset="-78"/>
                <a:ea typeface="+mn-ea"/>
                <a:cs typeface="Arabic Typesetting" panose="03020402040406030203" pitchFamily="66" charset="-78"/>
              </a:rPr>
              <a:t> وَقُمْتُ </a:t>
            </a:r>
            <a:r>
              <a:rPr lang="ar-SA" sz="9000" kern="1200" dirty="0">
                <a:latin typeface="Arabic Typesetting" panose="03020402040406030203" pitchFamily="66" charset="-78"/>
                <a:ea typeface="+mn-ea"/>
                <a:cs typeface="Arabic Typesetting" panose="03020402040406030203" pitchFamily="66" charset="-78"/>
              </a:rPr>
              <a:t>لِلصَّلاةِ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each time I decide to prepare myself for offering </a:t>
            </a:r>
            <a:r>
              <a:rPr lang="en-US" sz="3600" b="1" kern="1200" dirty="0" smtClean="0">
                <a:ea typeface="MS Mincho" pitchFamily="49" charset="-128"/>
              </a:rPr>
              <a:t>prayers</a:t>
            </a:r>
            <a:endParaRPr lang="en-US" sz="3600" b="1" kern="1200" dirty="0">
              <a:ea typeface="MS Mincho" pitchFamily="49" charset="-128"/>
            </a:endParaRPr>
          </a:p>
        </p:txBody>
      </p:sp>
      <p:sp>
        <p:nvSpPr>
          <p:cNvPr id="2570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kullama qultu qad tahayya-`tu wata’abba-`tu waqumtu lis-salati</a:t>
            </a:r>
          </a:p>
        </p:txBody>
      </p:sp>
      <p:sp>
        <p:nvSpPr>
          <p:cNvPr id="257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7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بَيْنَ يَدَيْكَ وَنَاجَيْتُكَ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before You and converse confidentially with You,</a:t>
            </a:r>
          </a:p>
        </p:txBody>
      </p:sp>
      <p:sp>
        <p:nvSpPr>
          <p:cNvPr id="2580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 bayna yadayka wanajaytuk(a)</a:t>
            </a:r>
          </a:p>
        </p:txBody>
      </p:sp>
      <p:sp>
        <p:nvSpPr>
          <p:cNvPr id="258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8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وَلَوْ رَجَوْتُ غَيْرَهُ لأخْلَفَ رَجَائِي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even if I hope for anyone else, he shall certainly disappoint me</a:t>
            </a:r>
          </a:p>
        </p:txBody>
      </p:sp>
      <p:sp>
        <p:nvSpPr>
          <p:cNvPr id="286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walaw rajawtu ghayrahu la-akhlafa raja-i</a:t>
            </a:r>
          </a:p>
        </p:txBody>
      </p:sp>
      <p:sp>
        <p:nvSpPr>
          <p:cNvPr id="28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أَلْقَيْتَ عَلَيَّ نُعَاساً إذَا أَنَا صَلَّيْتُ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You throw on me slumber whenever I stand for prayer</a:t>
            </a:r>
          </a:p>
        </p:txBody>
      </p:sp>
      <p:sp>
        <p:nvSpPr>
          <p:cNvPr id="2590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alqayta ‘alayya nu’asan idha ana sallayt(u)</a:t>
            </a:r>
          </a:p>
        </p:txBody>
      </p:sp>
      <p:sp>
        <p:nvSpPr>
          <p:cNvPr id="259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59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وَسَلَبْتَنِي مُنَاجَاتَكَ إذَا أَنَا نَاجَيْتُ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thus You deprive me of conversing with You confidentially whenever I try so</a:t>
            </a:r>
          </a:p>
        </p:txBody>
      </p:sp>
      <p:sp>
        <p:nvSpPr>
          <p:cNvPr id="2601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wasalabtani munajataka idha ana najayt(u)</a:t>
            </a:r>
          </a:p>
        </p:txBody>
      </p:sp>
      <p:sp>
        <p:nvSpPr>
          <p:cNvPr id="260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0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مَالِي كُلَّمَا قُلْتُ قَدْ صَلُحَتْ سَرِيرَتِي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What is the wrong with me? Whenever I feel that my inner self has become decent</a:t>
            </a:r>
          </a:p>
        </p:txBody>
      </p:sp>
      <p:sp>
        <p:nvSpPr>
          <p:cNvPr id="2611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mali kullama qultu qad saluhat sarirati</a:t>
            </a:r>
          </a:p>
        </p:txBody>
      </p:sp>
      <p:sp>
        <p:nvSpPr>
          <p:cNvPr id="261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1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وَقَرُبَ مِنْ مَجَالِسِ التَّوَّابِينَ مَجْلِسِي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that my session has become similar to that of those who turn much to You,</a:t>
            </a:r>
          </a:p>
        </p:txBody>
      </p:sp>
      <p:sp>
        <p:nvSpPr>
          <p:cNvPr id="2621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waqaruba min majalisit-tawwabina majlisi</a:t>
            </a:r>
          </a:p>
        </p:txBody>
      </p:sp>
      <p:sp>
        <p:nvSpPr>
          <p:cNvPr id="262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2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عَرَضَتْ لِي بَلِيَّةٌ أَزَالَتْ قَدَمِي وَحَالَتْ بَيْنِي وَبَيْنَ خِدْمَتِكَ؟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 misfortune would inflict me causing my feet to be shaken and standing against my showing servitude to You</a:t>
            </a:r>
          </a:p>
        </p:txBody>
      </p:sp>
      <p:sp>
        <p:nvSpPr>
          <p:cNvPr id="2631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‘aradat li baliyyatun azalat qadami wahalat bayni wabayna khidmatik(a)</a:t>
            </a:r>
          </a:p>
        </p:txBody>
      </p:sp>
      <p:sp>
        <p:nvSpPr>
          <p:cNvPr id="263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3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لَعَلَّكَ عَنْ بَابِكَ طَرَدْتَنِي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perhaps You have pushed me away from Your door!</a:t>
            </a:r>
          </a:p>
        </p:txBody>
      </p:sp>
      <p:sp>
        <p:nvSpPr>
          <p:cNvPr id="2641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la’allaka ‘an babika taradtani</a:t>
            </a:r>
          </a:p>
        </p:txBody>
      </p:sp>
      <p:sp>
        <p:nvSpPr>
          <p:cNvPr id="264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4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وَعَنْ خِدْمَتِكَ نَحَّيْتَنِي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have dismissed me from Your service!</a:t>
            </a:r>
          </a:p>
        </p:txBody>
      </p:sp>
      <p:sp>
        <p:nvSpPr>
          <p:cNvPr id="265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 khidmatika nahhaytani</a:t>
            </a:r>
          </a:p>
        </p:txBody>
      </p:sp>
      <p:sp>
        <p:nvSpPr>
          <p:cNvPr id="265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5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رَأَيْتَنِي مُسْتَخِفّاً بِحَقِّكَ فَأَقْصَيْتَنِي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noticed that I belittled the duties that You have made incumbent upon me, and You thus set me aside!</a:t>
            </a:r>
          </a:p>
        </p:txBody>
      </p:sp>
      <p:sp>
        <p:nvSpPr>
          <p:cNvPr id="266244" name="Subtitle 4"/>
          <p:cNvSpPr txBox="1">
            <a:spLocks/>
          </p:cNvSpPr>
          <p:nvPr/>
        </p:nvSpPr>
        <p:spPr bwMode="auto">
          <a:xfrm>
            <a:off x="304800" y="48466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ra-aytani mustakhiffan bihaqqika fa-aqsaytani</a:t>
            </a:r>
          </a:p>
        </p:txBody>
      </p:sp>
      <p:sp>
        <p:nvSpPr>
          <p:cNvPr id="266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6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رَأَيْتَنِي مُعْرِضاً عَنْكَ </a:t>
            </a:r>
            <a:r>
              <a:rPr lang="ar-SA" sz="9000" kern="1200" dirty="0" err="1">
                <a:latin typeface="Arabic Typesetting" panose="03020402040406030203" pitchFamily="66" charset="-78"/>
                <a:ea typeface="+mn-ea"/>
                <a:cs typeface="Arabic Typesetting" panose="03020402040406030203" pitchFamily="66" charset="-78"/>
              </a:rPr>
              <a:t>فَقَلَيْتَنِي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seen me turning away from You and thus You have turned away from me</a:t>
            </a:r>
          </a:p>
        </p:txBody>
      </p:sp>
      <p:sp>
        <p:nvSpPr>
          <p:cNvPr id="267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ra-aytani mu’ridan ‘anka faqalaytani</a:t>
            </a:r>
          </a:p>
        </p:txBody>
      </p:sp>
      <p:sp>
        <p:nvSpPr>
          <p:cNvPr id="267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7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وَجَدْتَنِي فِي مَقَامِ الْكَاذِبِينَ فَرَفَضْتَنِي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found me in the manner of the liars and thus You have rejected me</a:t>
            </a:r>
          </a:p>
        </p:txBody>
      </p:sp>
      <p:sp>
        <p:nvSpPr>
          <p:cNvPr id="268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aw la’allaka wajadtani fi maqamil-kadhibina farafadtani</a:t>
            </a:r>
          </a:p>
        </p:txBody>
      </p:sp>
      <p:sp>
        <p:nvSpPr>
          <p:cNvPr id="268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8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وَكَلَنِي إلَيْهِ فَأَكْرَمَنِي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 has accepted me to depend upon Him and, thus, bestowed favors upon me</a:t>
            </a:r>
          </a:p>
        </p:txBody>
      </p:sp>
      <p:sp>
        <p:nvSpPr>
          <p:cNvPr id="297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wakalani ilayhi fa-akramani</a:t>
            </a:r>
          </a:p>
        </p:txBody>
      </p:sp>
      <p:sp>
        <p:nvSpPr>
          <p:cNvPr id="29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رَأَيْتَنِي غَيْرَ شَاكِرٍ لِنَعْمَائِكَ فَحَرَمْتَنِي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observed me showing no gratitude for Your graces and thus You have deprived me of them</a:t>
            </a:r>
          </a:p>
        </p:txBody>
      </p:sp>
      <p:sp>
        <p:nvSpPr>
          <p:cNvPr id="2693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ra-aytani ghayra shakirin lina’ma-ika faharamtani</a:t>
            </a:r>
          </a:p>
        </p:txBody>
      </p:sp>
      <p:sp>
        <p:nvSpPr>
          <p:cNvPr id="269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69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فَقَدْتَنِي مِنْ مَجَالِسِ الْعُلَمَاءِ فَخَذَلْتَنِي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not found me in the sessions of the scholars and thus You have let me down</a:t>
            </a:r>
          </a:p>
        </p:txBody>
      </p:sp>
      <p:sp>
        <p:nvSpPr>
          <p:cNvPr id="2703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faqadtani min majalisil-‘ulama-i fakhadhaltani</a:t>
            </a:r>
          </a:p>
        </p:txBody>
      </p:sp>
      <p:sp>
        <p:nvSpPr>
          <p:cNvPr id="270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0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رَأَيْتَنِي فِي الْغَافِلِينَ فَمِنْ رَحْمَتِكَ </a:t>
            </a:r>
            <a:r>
              <a:rPr lang="ar-SA" sz="9000" kern="1200" dirty="0" err="1">
                <a:latin typeface="Arabic Typesetting" panose="03020402040406030203" pitchFamily="66" charset="-78"/>
                <a:ea typeface="+mn-ea"/>
                <a:cs typeface="Arabic Typesetting" panose="03020402040406030203" pitchFamily="66" charset="-78"/>
              </a:rPr>
              <a:t>آيَسْتَنِي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seen me among the inattentive ones and thus You have made me despair of Your mercy</a:t>
            </a:r>
          </a:p>
        </p:txBody>
      </p:sp>
      <p:sp>
        <p:nvSpPr>
          <p:cNvPr id="2713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ra-aytani fil-ghafilina famin rahmatika ayastani</a:t>
            </a:r>
          </a:p>
        </p:txBody>
      </p:sp>
      <p:sp>
        <p:nvSpPr>
          <p:cNvPr id="271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1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رَأَيْتَنِي آلِفَ مَجَالِسِ الْبَطَّالِينَ فَبَيْنِي وَبَيْنَهُمْ </a:t>
            </a:r>
            <a:r>
              <a:rPr lang="ar-SA" sz="9000" kern="1200" dirty="0" err="1">
                <a:latin typeface="Arabic Typesetting" panose="03020402040406030203" pitchFamily="66" charset="-78"/>
                <a:ea typeface="+mn-ea"/>
                <a:cs typeface="Arabic Typesetting" panose="03020402040406030203" pitchFamily="66" charset="-78"/>
              </a:rPr>
              <a:t>خَلَّيْتَنِي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468880"/>
            <a:ext cx="9067800" cy="1752600"/>
          </a:xfrm>
          <a:extLst/>
        </p:spPr>
        <p:txBody>
          <a:bodyPr/>
          <a:lstStyle/>
          <a:p>
            <a:pPr marL="342900" indent="-342900" eaLnBrk="1" hangingPunct="1">
              <a:defRPr/>
            </a:pPr>
            <a:r>
              <a:rPr lang="en-US" sz="3600" b="1" kern="1200" dirty="0">
                <a:ea typeface="MS Mincho" pitchFamily="49" charset="-128"/>
              </a:rPr>
              <a:t>Or, perhaps, You have found me fond of the sessions of the wrongdoers and thus You have referred me to them</a:t>
            </a:r>
          </a:p>
        </p:txBody>
      </p:sp>
      <p:sp>
        <p:nvSpPr>
          <p:cNvPr id="2723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ra-aytani alafu majalisal-battalina fabayni wabaynahum khallaytani</a:t>
            </a:r>
          </a:p>
        </p:txBody>
      </p:sp>
      <p:sp>
        <p:nvSpPr>
          <p:cNvPr id="272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2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لَمْ تُحِبَّ أَنْ تَسْمَعَ دُعَائِي فَبَاعَدْتَنِي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not willed to hear my prayers and thus You have kept me away from You</a:t>
            </a:r>
          </a:p>
        </p:txBody>
      </p:sp>
      <p:sp>
        <p:nvSpPr>
          <p:cNvPr id="2734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aw la’allaka lam tuhibba an tasma’a du’a-i faba’adtani</a:t>
            </a:r>
          </a:p>
        </p:txBody>
      </p:sp>
      <p:sp>
        <p:nvSpPr>
          <p:cNvPr id="273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3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بِجُرْمِي وَجَرِيرَتِي </a:t>
            </a:r>
            <a:r>
              <a:rPr lang="ar-SA" sz="9000" kern="1200" dirty="0" err="1">
                <a:latin typeface="Arabic Typesetting" panose="03020402040406030203" pitchFamily="66" charset="-78"/>
                <a:ea typeface="+mn-ea"/>
                <a:cs typeface="Arabic Typesetting" panose="03020402040406030203" pitchFamily="66" charset="-78"/>
              </a:rPr>
              <a:t>كَافَيْتَنِي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punished me for my offenses and sins</a:t>
            </a:r>
          </a:p>
        </p:txBody>
      </p:sp>
      <p:sp>
        <p:nvSpPr>
          <p:cNvPr id="2744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aw la’allaka bijurmi wajarirati kafaytani</a:t>
            </a:r>
          </a:p>
        </p:txBody>
      </p:sp>
      <p:sp>
        <p:nvSpPr>
          <p:cNvPr id="274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4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لَعَلَّكَ بِقِلَّةِ حَيَائِي مِنْكَ جَازَيْتَنِي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perhaps, You have penalized me for my shamelessness</a:t>
            </a:r>
          </a:p>
        </p:txBody>
      </p:sp>
      <p:sp>
        <p:nvSpPr>
          <p:cNvPr id="2754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la’allaka biqillati haya-i minka jazaytani</a:t>
            </a:r>
          </a:p>
        </p:txBody>
      </p:sp>
      <p:sp>
        <p:nvSpPr>
          <p:cNvPr id="275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5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 عَفَوْتَ يَا رَبِّ فَطَالَمَا عَفَوْتَ عَنِ الْمُذْنِبِينَ قَبْلِي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If You forgive me, O Lord, then You have occasionally forgiven the sinners like me</a:t>
            </a:r>
          </a:p>
        </p:txBody>
      </p:sp>
      <p:sp>
        <p:nvSpPr>
          <p:cNvPr id="2764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fa-in ‘afawta ya rabbi fatalama ‘afawta ‘anil-mudhnibina qabli</a:t>
            </a:r>
          </a:p>
        </p:txBody>
      </p:sp>
      <p:sp>
        <p:nvSpPr>
          <p:cNvPr id="276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6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لأنَّ كَرَمَكَ أَيْ رَبِّ يَجِلُّ عَنْ مُكَافَاةِ الْمُقَصِّرِينَ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Because Your compassion, O my Lord, is too great to be compared to the punishment of the negligent</a:t>
            </a:r>
          </a:p>
        </p:txBody>
      </p:sp>
      <p:sp>
        <p:nvSpPr>
          <p:cNvPr id="2775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li-anna karamaka ay rabbi yajillu ‘an mukafatil-muqassirin(a)</a:t>
            </a:r>
          </a:p>
        </p:txBody>
      </p:sp>
      <p:sp>
        <p:nvSpPr>
          <p:cNvPr id="277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7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عَائِذٌ بِفَضْلِكَ هَارِبٌ مِنْكَ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now seeking refuge with Your generosity and fleeing for You to You</a:t>
            </a:r>
          </a:p>
        </p:txBody>
      </p:sp>
      <p:sp>
        <p:nvSpPr>
          <p:cNvPr id="2785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 ana ‘a-idhun bifadlika haribun minka ilayk(a)</a:t>
            </a:r>
          </a:p>
        </p:txBody>
      </p:sp>
      <p:sp>
        <p:nvSpPr>
          <p:cNvPr id="278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8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وَلَمْ يَكِلْنِي إلَى النَّاسِ فَيُهِينُونِي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He has not left me to the people who will thus definitely humiliate me</a:t>
            </a:r>
          </a:p>
        </p:txBody>
      </p:sp>
      <p:sp>
        <p:nvSpPr>
          <p:cNvPr id="307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walam yakilni ilan-nasi fayuhinuni</a:t>
            </a:r>
          </a:p>
        </p:txBody>
      </p:sp>
      <p:sp>
        <p:nvSpPr>
          <p:cNvPr id="30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مُتَنَجِّزٌ مَا وَعَدْتَ مِنَ الصَّفْحِ عَمَّنْ أَحْسَنَ بِكَ ظَنّاً.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Hoping for the promise that You have taken as regard pardoning those who have good idea about You</a:t>
            </a:r>
          </a:p>
        </p:txBody>
      </p:sp>
      <p:sp>
        <p:nvSpPr>
          <p:cNvPr id="2795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mutanajjizun ma wa’adta minas-safhi ‘amman ahsana bika zanna(n)</a:t>
            </a:r>
          </a:p>
        </p:txBody>
      </p:sp>
      <p:sp>
        <p:nvSpPr>
          <p:cNvPr id="279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79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أَنْتَ أَوْسَعُ فَضْلاً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You are too expansive in favor</a:t>
            </a:r>
          </a:p>
        </p:txBody>
      </p:sp>
      <p:sp>
        <p:nvSpPr>
          <p:cNvPr id="2805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anta awsa’u fadla(n)</a:t>
            </a:r>
          </a:p>
        </p:txBody>
      </p:sp>
      <p:sp>
        <p:nvSpPr>
          <p:cNvPr id="280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0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وَأَعْظَمُ حِلْماً مِنْ أَنْ تُقَايِسَنِي بِعَمَلِي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too great in forbearance to punish me for my deed</a:t>
            </a:r>
          </a:p>
        </p:txBody>
      </p:sp>
      <p:sp>
        <p:nvSpPr>
          <p:cNvPr id="2816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wa-a’zamu hilman min an tuqayisani bi’amali</a:t>
            </a:r>
          </a:p>
        </p:txBody>
      </p:sp>
      <p:sp>
        <p:nvSpPr>
          <p:cNvPr id="281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1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أَوْ أَنْ تَسْتَزِلَّنِي بِخَطِيئَتِي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to chastise me for my sin</a:t>
            </a:r>
          </a:p>
        </p:txBody>
      </p:sp>
      <p:sp>
        <p:nvSpPr>
          <p:cNvPr id="2826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aw an tastazillani bikhati-ati</a:t>
            </a:r>
          </a:p>
        </p:txBody>
      </p:sp>
      <p:sp>
        <p:nvSpPr>
          <p:cNvPr id="282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2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أَنَا يَا سَيِّدِي وَمَا خَطَرِي؟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What am I? O Master! And what is my weight?</a:t>
            </a:r>
          </a:p>
        </p:txBody>
      </p:sp>
      <p:sp>
        <p:nvSpPr>
          <p:cNvPr id="2836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wama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ana</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sayyidi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wama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khatari</a:t>
            </a:r>
            <a:endParaRPr lang="fi-FI" sz="3200" b="1" i="1" dirty="0">
              <a:solidFill>
                <a:srgbClr val="000066"/>
              </a:solidFill>
              <a:ea typeface="MS Mincho" pitchFamily="49" charset="-128"/>
            </a:endParaRPr>
          </a:p>
        </p:txBody>
      </p:sp>
      <p:sp>
        <p:nvSpPr>
          <p:cNvPr id="283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3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هَبْنِي بِفَضْلِكَ سَيِّدِي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Excuse me out of Your favor, O my Master</a:t>
            </a:r>
          </a:p>
        </p:txBody>
      </p:sp>
      <p:sp>
        <p:nvSpPr>
          <p:cNvPr id="2846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habni bifadlika sayyidi</a:t>
            </a:r>
          </a:p>
        </p:txBody>
      </p:sp>
      <p:sp>
        <p:nvSpPr>
          <p:cNvPr id="284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4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وَتَصَدَّقْ عَلَيَّ بِعَفْوِكَ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act to me charitably our of Your pardon</a:t>
            </a:r>
          </a:p>
        </p:txBody>
      </p:sp>
      <p:sp>
        <p:nvSpPr>
          <p:cNvPr id="2857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watasaddaq ‘alayya bi’afwik(a)</a:t>
            </a:r>
          </a:p>
        </p:txBody>
      </p:sp>
      <p:sp>
        <p:nvSpPr>
          <p:cNvPr id="285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5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وَجَلِّلْنِي بِسِتْرِكَ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cover me with Your covering</a:t>
            </a:r>
          </a:p>
        </p:txBody>
      </p:sp>
      <p:sp>
        <p:nvSpPr>
          <p:cNvPr id="2867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wajallilni bisitrik(a)</a:t>
            </a:r>
          </a:p>
        </p:txBody>
      </p:sp>
      <p:sp>
        <p:nvSpPr>
          <p:cNvPr id="286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6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وَاعْفُ عَنْ تَوْبِيخِي بِكَرَمِ وَجْهِكَ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let off chiding me out of the liberality of Your Face</a:t>
            </a:r>
          </a:p>
        </p:txBody>
      </p:sp>
      <p:sp>
        <p:nvSpPr>
          <p:cNvPr id="2877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wa’fu ‘an tawbikhi bikarami wajhik(a)</a:t>
            </a:r>
          </a:p>
        </p:txBody>
      </p:sp>
      <p:sp>
        <p:nvSpPr>
          <p:cNvPr id="287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77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أَنَا الصَّغِيرُ الَّذِي رَبَّيْتَهُ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I am the little that You have brought up</a:t>
            </a:r>
          </a:p>
        </p:txBody>
      </p:sp>
      <p:sp>
        <p:nvSpPr>
          <p:cNvPr id="2887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anas-saghirul-ladhi rabbaytah(u)</a:t>
            </a:r>
          </a:p>
        </p:txBody>
      </p:sp>
      <p:sp>
        <p:nvSpPr>
          <p:cNvPr id="288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87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14400"/>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تَحَبَّبَ إلَيَّ وَهُوَ غَنِيٌّ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 has sought my friendship while He can dispense with me</a:t>
            </a:r>
          </a:p>
        </p:txBody>
      </p:sp>
      <p:sp>
        <p:nvSpPr>
          <p:cNvPr id="317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tahabbaba ilayya wahuwa ghaniyyun ‘anni</a:t>
            </a:r>
          </a:p>
        </p:txBody>
      </p:sp>
      <p:sp>
        <p:nvSpPr>
          <p:cNvPr id="31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7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الْجَاهِلُ الَّذِي عَلَّمْتَهُ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ignorant that You have taught</a:t>
            </a:r>
          </a:p>
        </p:txBody>
      </p:sp>
      <p:sp>
        <p:nvSpPr>
          <p:cNvPr id="2897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wa-anal-jahilul-ladhi ‘allamtah(u)</a:t>
            </a:r>
          </a:p>
        </p:txBody>
      </p:sp>
      <p:sp>
        <p:nvSpPr>
          <p:cNvPr id="289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89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الضَّالُّ الَّذِي هَدَيْتَهُ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straying that You have guided</a:t>
            </a:r>
          </a:p>
        </p:txBody>
      </p:sp>
      <p:sp>
        <p:nvSpPr>
          <p:cNvPr id="2908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wa-anad-da(a)llul-ladhi hadaytah(u)</a:t>
            </a:r>
          </a:p>
        </p:txBody>
      </p:sp>
      <p:sp>
        <p:nvSpPr>
          <p:cNvPr id="290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0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الْوَضِيعُ الَّذِي رَفَعْتَهُ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humble that You have given rise</a:t>
            </a:r>
          </a:p>
        </p:txBody>
      </p:sp>
      <p:sp>
        <p:nvSpPr>
          <p:cNvPr id="2918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wa-anal-wadi’ul-ladhi rafa’tah(u)</a:t>
            </a:r>
          </a:p>
        </p:txBody>
      </p:sp>
      <p:sp>
        <p:nvSpPr>
          <p:cNvPr id="291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1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الْخَائِفُ الَّذِي آمَنْتَهُ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afraid that You have given security</a:t>
            </a:r>
          </a:p>
        </p:txBody>
      </p:sp>
      <p:sp>
        <p:nvSpPr>
          <p:cNvPr id="2928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wa-anal-kha-iful-ladhi amantah(u)</a:t>
            </a:r>
          </a:p>
        </p:txBody>
      </p:sp>
      <p:sp>
        <p:nvSpPr>
          <p:cNvPr id="292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2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وَالْجَائِعُ الَّذِي أَشْبَعْتَهُ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hungry that You have satiated</a:t>
            </a:r>
          </a:p>
        </p:txBody>
      </p:sp>
      <p:sp>
        <p:nvSpPr>
          <p:cNvPr id="2938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wal-ja-i’ul-ladhi ashba’tah(u)</a:t>
            </a:r>
          </a:p>
        </p:txBody>
      </p:sp>
      <p:sp>
        <p:nvSpPr>
          <p:cNvPr id="293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3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وَالْعَطْشَانُ الَّذِي أَرْوَيْتَهُ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thirsty that You have watered</a:t>
            </a:r>
          </a:p>
        </p:txBody>
      </p:sp>
      <p:sp>
        <p:nvSpPr>
          <p:cNvPr id="2949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wal-‘atshanul-ladhi arwaytah(u)</a:t>
            </a:r>
          </a:p>
        </p:txBody>
      </p:sp>
      <p:sp>
        <p:nvSpPr>
          <p:cNvPr id="294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4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وَالْعَارِي الَّذِي كَسَوْتَهُ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naked that You have dressed</a:t>
            </a:r>
          </a:p>
        </p:txBody>
      </p:sp>
      <p:sp>
        <p:nvSpPr>
          <p:cNvPr id="2959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wal-‘aril-ladhi kasawtah(u)</a:t>
            </a:r>
          </a:p>
        </p:txBody>
      </p:sp>
      <p:sp>
        <p:nvSpPr>
          <p:cNvPr id="295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5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وَالْفَقِيرُ الَّذِي أَغْنَيْتَهُ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poor that You have given affluence</a:t>
            </a:r>
          </a:p>
        </p:txBody>
      </p:sp>
      <p:sp>
        <p:nvSpPr>
          <p:cNvPr id="2969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walfaqirul-ladhi aghnaytah(u)</a:t>
            </a:r>
          </a:p>
        </p:txBody>
      </p:sp>
      <p:sp>
        <p:nvSpPr>
          <p:cNvPr id="296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6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وَالضَّعِيفُ الَّذِي قَوَّيْتَهُ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weak that You have strengthened</a:t>
            </a:r>
          </a:p>
        </p:txBody>
      </p:sp>
      <p:sp>
        <p:nvSpPr>
          <p:cNvPr id="2979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wad-da’iful-ladhi qawwaytah(u)</a:t>
            </a:r>
          </a:p>
        </p:txBody>
      </p:sp>
      <p:sp>
        <p:nvSpPr>
          <p:cNvPr id="297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7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وَالذَّلِيلُ الَّذِي أَعْزَزْتَهُ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lowly that You have given mighty</a:t>
            </a:r>
          </a:p>
        </p:txBody>
      </p:sp>
      <p:sp>
        <p:nvSpPr>
          <p:cNvPr id="2990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wadh-dhalilul-ledhi a’zaztah(u)</a:t>
            </a:r>
          </a:p>
        </p:txBody>
      </p:sp>
      <p:sp>
        <p:nvSpPr>
          <p:cNvPr id="299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299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وَالْحَمْدُ لِلّهِ الَّذِي يَحْلُمُ عَنِّي حَتَّى كَأَنِّي لا ذَنْبَ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(All) praise be to </a:t>
            </a:r>
            <a:r>
              <a:rPr lang="en-US" sz="3600" b="1" kern="1200" dirty="0" err="1">
                <a:ea typeface="MS Mincho" pitchFamily="49" charset="-128"/>
              </a:rPr>
              <a:t>Allāh</a:t>
            </a:r>
            <a:r>
              <a:rPr lang="en-US" sz="3600" b="1" kern="1200" dirty="0">
                <a:ea typeface="MS Mincho" pitchFamily="49" charset="-128"/>
              </a:rPr>
              <a:t> (alone) Who showed Himself gentle and considerate towards me as if I have not sinned</a:t>
            </a:r>
          </a:p>
        </p:txBody>
      </p:sp>
      <p:sp>
        <p:nvSpPr>
          <p:cNvPr id="327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walhamdu lillahil-ladhi yahlumu ‘anni hatta ka-anni la dhanba li</a:t>
            </a:r>
          </a:p>
        </p:txBody>
      </p:sp>
      <p:sp>
        <p:nvSpPr>
          <p:cNvPr id="32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7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وَالسَّقِيمُ الَّذِي </a:t>
            </a:r>
            <a:r>
              <a:rPr lang="ar-SA" sz="9000" kern="1200" dirty="0" err="1">
                <a:latin typeface="Arabic Typesetting" panose="03020402040406030203" pitchFamily="66" charset="-78"/>
                <a:ea typeface="+mn-ea"/>
                <a:cs typeface="Arabic Typesetting" panose="03020402040406030203" pitchFamily="66" charset="-78"/>
              </a:rPr>
              <a:t>شَفَيْتَهُ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ill that You have cured</a:t>
            </a:r>
          </a:p>
        </p:txBody>
      </p:sp>
      <p:sp>
        <p:nvSpPr>
          <p:cNvPr id="3000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was-saqimul-ladhi shafaytah(u)</a:t>
            </a:r>
          </a:p>
        </p:txBody>
      </p:sp>
      <p:sp>
        <p:nvSpPr>
          <p:cNvPr id="300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0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وَالسَّائِلُ الَّذِي أَعْطَيْتَهُ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beggar that You have donated</a:t>
            </a:r>
          </a:p>
        </p:txBody>
      </p:sp>
      <p:sp>
        <p:nvSpPr>
          <p:cNvPr id="3010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was-sa-ilul-ladhi a’taytah(u)</a:t>
            </a:r>
          </a:p>
        </p:txBody>
      </p:sp>
      <p:sp>
        <p:nvSpPr>
          <p:cNvPr id="301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1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وَالْمُذْنِبُ الَّذِي سَتَرْتَهُ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sinner that You have covered</a:t>
            </a:r>
          </a:p>
        </p:txBody>
      </p:sp>
      <p:sp>
        <p:nvSpPr>
          <p:cNvPr id="3020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walmudhnibul-ladhi satartah(u)</a:t>
            </a:r>
          </a:p>
        </p:txBody>
      </p:sp>
      <p:sp>
        <p:nvSpPr>
          <p:cNvPr id="302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2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وَالْخَاطِئُ الَّذِي أَقَلْتَهُ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guilty that You have excused</a:t>
            </a:r>
          </a:p>
        </p:txBody>
      </p:sp>
      <p:sp>
        <p:nvSpPr>
          <p:cNvPr id="3031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wal-khati-ul-ladhi aqaltah(u)</a:t>
            </a:r>
          </a:p>
        </p:txBody>
      </p:sp>
      <p:sp>
        <p:nvSpPr>
          <p:cNvPr id="303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3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الْقَلِيلُ الَّذِي كَثَّرْتَهُ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valueless that You have evaluated</a:t>
            </a:r>
          </a:p>
        </p:txBody>
      </p:sp>
      <p:sp>
        <p:nvSpPr>
          <p:cNvPr id="3041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wa-anal-qalilul-ladhi kaththartah(u)</a:t>
            </a:r>
          </a:p>
        </p:txBody>
      </p:sp>
      <p:sp>
        <p:nvSpPr>
          <p:cNvPr id="304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4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وَالْمُسْتَضْعَفُ الَّذِي نَصَرْتَهُ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helpless that You have backed</a:t>
            </a:r>
          </a:p>
        </p:txBody>
      </p:sp>
      <p:sp>
        <p:nvSpPr>
          <p:cNvPr id="3051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wal-mustad-‘aful-ladhi nasartah(u)</a:t>
            </a:r>
          </a:p>
        </p:txBody>
      </p:sp>
      <p:sp>
        <p:nvSpPr>
          <p:cNvPr id="305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5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الطَّرِيدُ الَّذِي آوَيْتَهُ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am the expelled that You have boarded</a:t>
            </a:r>
          </a:p>
        </p:txBody>
      </p:sp>
      <p:sp>
        <p:nvSpPr>
          <p:cNvPr id="3061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wa-anat-taridul-ladhi awaytah(u)</a:t>
            </a:r>
          </a:p>
        </p:txBody>
      </p:sp>
      <p:sp>
        <p:nvSpPr>
          <p:cNvPr id="306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6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يَا رَبِّ الَّذِي لَمْ أَسْتَحْيِكَ فِي الْخَلاءِ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O my Lord, the one who has not felt ashamed of You in secrets</a:t>
            </a:r>
          </a:p>
        </p:txBody>
      </p:sp>
      <p:sp>
        <p:nvSpPr>
          <p:cNvPr id="3072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 ya rabbil-ladhi lam astahyika fil-khala-(i)</a:t>
            </a:r>
          </a:p>
        </p:txBody>
      </p:sp>
      <p:sp>
        <p:nvSpPr>
          <p:cNvPr id="307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7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وَلَمْ أُرَاقِبْكَ فِي الْمَلاءِ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one who has not considered Your watching over him in the public</a:t>
            </a:r>
          </a:p>
        </p:txBody>
      </p:sp>
      <p:sp>
        <p:nvSpPr>
          <p:cNvPr id="3082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walam uraqibka fil-mala-(i)</a:t>
            </a:r>
          </a:p>
        </p:txBody>
      </p:sp>
      <p:sp>
        <p:nvSpPr>
          <p:cNvPr id="308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8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صَاحِبُ الدَّوَاهِي الْعُظْمَى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committer of the grave transgressions</a:t>
            </a:r>
          </a:p>
        </p:txBody>
      </p:sp>
      <p:sp>
        <p:nvSpPr>
          <p:cNvPr id="3092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 sahibud-dawahil-‘uzma</a:t>
            </a:r>
          </a:p>
        </p:txBody>
      </p:sp>
      <p:sp>
        <p:nvSpPr>
          <p:cNvPr id="309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09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extLst/>
        </p:spPr>
        <p:txBody>
          <a:bodyPr/>
          <a:lstStyle/>
          <a:p>
            <a:pPr rtl="1" eaLnBrk="1" hangingPunct="1">
              <a:lnSpc>
                <a:spcPts val="7000"/>
              </a:lnSpc>
              <a:defRPr/>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6148" name="Subtitle 4"/>
          <p:cNvSpPr txBox="1">
            <a:spLocks/>
          </p:cNvSpPr>
          <p:nvPr/>
        </p:nvSpPr>
        <p:spPr bwMode="auto">
          <a:xfrm>
            <a:off x="304800" y="48466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salli `ala muhammadin wa ali muhammadin</a:t>
            </a:r>
          </a:p>
        </p:txBody>
      </p:sp>
      <p:sp>
        <p:nvSpPr>
          <p:cNvPr id="6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فَرَبِّي أَحْمَدُ شَيْءٍ عِنْدِي وَأَحَقُّ بِحَمْدِي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Accordingly, my Lord is the only One Whom I should thank and He is the worthiest of being thanked by me</a:t>
            </a:r>
          </a:p>
        </p:txBody>
      </p:sp>
      <p:sp>
        <p:nvSpPr>
          <p:cNvPr id="337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farabbi ahmadu shay-in ‘indi wa-ahaqqu bihamdi</a:t>
            </a:r>
          </a:p>
        </p:txBody>
      </p:sp>
      <p:sp>
        <p:nvSpPr>
          <p:cNvPr id="33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الَّذِي عَلَى سَيِّدِهِ اجْتَرأَ</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 challenged his Master</a:t>
            </a:r>
          </a:p>
        </p:txBody>
      </p:sp>
      <p:sp>
        <p:nvSpPr>
          <p:cNvPr id="3102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anal-ladhi ‘ala sayyidihijtara(`a)</a:t>
            </a:r>
          </a:p>
        </p:txBody>
      </p:sp>
      <p:sp>
        <p:nvSpPr>
          <p:cNvPr id="310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0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الَّذِي عَصَيْتُ جَبَّارَ السَّمَاءِ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 disobeyed the All-great of the heavens</a:t>
            </a:r>
          </a:p>
        </p:txBody>
      </p:sp>
      <p:sp>
        <p:nvSpPr>
          <p:cNvPr id="3113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anal-ladhi ‘asaytu jabbaras-sama(`a)</a:t>
            </a:r>
          </a:p>
        </p:txBody>
      </p:sp>
      <p:sp>
        <p:nvSpPr>
          <p:cNvPr id="311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1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الَّذِي أَعْطَيْتُ عَلَى مَعَاصِي الْجَلِيلِ الرِّشَى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 have given bribes violating the laws of the All-lofty One</a:t>
            </a:r>
          </a:p>
        </p:txBody>
      </p:sp>
      <p:sp>
        <p:nvSpPr>
          <p:cNvPr id="3123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anal-ladhi a’taytu ‘ala ma’asil-jalilir-risha</a:t>
            </a:r>
          </a:p>
        </p:txBody>
      </p:sp>
      <p:sp>
        <p:nvSpPr>
          <p:cNvPr id="312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2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الَّذِي حِينَ بُشِّرْتُ بِهَا خَرَجْتُ إلَيْهَا أَسْعَى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 has been delighted for committing such sins</a:t>
            </a:r>
          </a:p>
        </p:txBody>
      </p:sp>
      <p:sp>
        <p:nvSpPr>
          <p:cNvPr id="3133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anal-ladhi hina bushshirtu biha kharajtu ilayha asa</a:t>
            </a:r>
          </a:p>
        </p:txBody>
      </p:sp>
      <p:sp>
        <p:nvSpPr>
          <p:cNvPr id="313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3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الَّذِي أَمْهَلْتَنِي فَمَا </a:t>
            </a:r>
            <a:r>
              <a:rPr lang="ar-SA" sz="9000" kern="1200" dirty="0" err="1">
                <a:latin typeface="Arabic Typesetting" panose="03020402040406030203" pitchFamily="66" charset="-78"/>
                <a:ea typeface="+mn-ea"/>
                <a:cs typeface="Arabic Typesetting" panose="03020402040406030203" pitchFamily="66" charset="-78"/>
              </a:rPr>
              <a:t>ارْعَوَيْتُ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 although You have respited, has not cared</a:t>
            </a:r>
          </a:p>
        </p:txBody>
      </p:sp>
      <p:sp>
        <p:nvSpPr>
          <p:cNvPr id="3143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anal-ladhi amhaltani famar-‘awayt(u)</a:t>
            </a:r>
          </a:p>
        </p:txBody>
      </p:sp>
      <p:sp>
        <p:nvSpPr>
          <p:cNvPr id="314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4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وَسَتَرْتَ عَلَيَّ فَمَا اسْتَحْيَيْتُ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am the one whom, Although You have covered him, has not felt ashamed</a:t>
            </a:r>
          </a:p>
        </p:txBody>
      </p:sp>
      <p:sp>
        <p:nvSpPr>
          <p:cNvPr id="3153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wasatarta ‘alayya famas-tahyayt(u)</a:t>
            </a:r>
          </a:p>
        </p:txBody>
      </p:sp>
      <p:sp>
        <p:nvSpPr>
          <p:cNvPr id="315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5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وَعَمِلْتُ بِالْمَعَاصِي فَتَعَدَّيْتُ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 committed so many acts of disobedience that he has violated (all terms)</a:t>
            </a:r>
          </a:p>
        </p:txBody>
      </p:sp>
      <p:sp>
        <p:nvSpPr>
          <p:cNvPr id="3164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wa’amiltu bil-ma’asi fata’addaytu</a:t>
            </a:r>
          </a:p>
        </p:txBody>
      </p:sp>
      <p:sp>
        <p:nvSpPr>
          <p:cNvPr id="316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6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وَأَسْقَطْتَنِي مِنْ عَيْنِكَ فَمَا بَالَيْتُ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 although You have disregarded, has not minded</a:t>
            </a:r>
          </a:p>
        </p:txBody>
      </p:sp>
      <p:sp>
        <p:nvSpPr>
          <p:cNvPr id="3174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wa-asqattani min ‘aynika fama balayt(u)</a:t>
            </a:r>
            <a:endParaRPr lang="fi-FI" sz="3200" b="1" i="1" dirty="0">
              <a:solidFill>
                <a:srgbClr val="000066"/>
              </a:solidFill>
              <a:ea typeface="MS Mincho" pitchFamily="49" charset="-128"/>
            </a:endParaRPr>
          </a:p>
        </p:txBody>
      </p:sp>
      <p:sp>
        <p:nvSpPr>
          <p:cNvPr id="317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7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فَبِحِلْمِكَ أَمْهَلْتَنِي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out of Your forbearance have You given me respite</a:t>
            </a:r>
          </a:p>
        </p:txBody>
      </p:sp>
      <p:sp>
        <p:nvSpPr>
          <p:cNvPr id="3184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fabihilmika amhaltani</a:t>
            </a:r>
          </a:p>
        </p:txBody>
      </p:sp>
      <p:sp>
        <p:nvSpPr>
          <p:cNvPr id="318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8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وَبِسِتْرِكَ سَتَرْتَنِي حَتَّى كَأَنَّكَ أَغْفَلْتَنِي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have concealed (my faults) with Your untouchable concealment as if You have been unaware with my acts</a:t>
            </a:r>
          </a:p>
        </p:txBody>
      </p:sp>
      <p:sp>
        <p:nvSpPr>
          <p:cNvPr id="3194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wabisitrika satartani hatta ka-annaka aghfaltani</a:t>
            </a:r>
          </a:p>
        </p:txBody>
      </p:sp>
      <p:sp>
        <p:nvSpPr>
          <p:cNvPr id="319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19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أَجِدُ سُبُلَ الْمَطَالِبِ إلَيْكَ مُشْرَعَةً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find the courses to asking from You wide open</a:t>
            </a:r>
          </a:p>
        </p:txBody>
      </p:sp>
      <p:sp>
        <p:nvSpPr>
          <p:cNvPr id="348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ajidu subulal-matalibi ilayka mushra’a(tan)</a:t>
            </a:r>
          </a:p>
        </p:txBody>
      </p:sp>
      <p:sp>
        <p:nvSpPr>
          <p:cNvPr id="34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 عُقُوبَاتِ الْمَعَاصِي جَنَّبْتَنِي حَتَّى كَأَنَّكَ اسْتَحْيَيْتَنِي.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have not applied to me the punishments of committing acts of disobedience (to You) as if You are ashamed to face me</a:t>
            </a:r>
          </a:p>
        </p:txBody>
      </p:sp>
      <p:sp>
        <p:nvSpPr>
          <p:cNvPr id="3205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wamin ‘uqubatil-ma’asi jannabtani hatta ka-annakas-tahyaytani</a:t>
            </a:r>
          </a:p>
        </p:txBody>
      </p:sp>
      <p:sp>
        <p:nvSpPr>
          <p:cNvPr id="320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0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لَمْ أَعْصِكَ حِينَ عَصَيْتُكَ وَأَنَا بِرُبُوبِيَّتِكَ جَاحِدٌ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As I disobeyed You, I have never denied Your Lordship</a:t>
            </a:r>
          </a:p>
        </p:txBody>
      </p:sp>
      <p:sp>
        <p:nvSpPr>
          <p:cNvPr id="3215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lam a’sika hina ‘asaytuka wa-ana birububiyyatika jahid(un)</a:t>
            </a:r>
          </a:p>
        </p:txBody>
      </p:sp>
      <p:sp>
        <p:nvSpPr>
          <p:cNvPr id="321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1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بِأَمْرِكَ مُسْتَخِفٌّ</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have never belittled Your ordains</a:t>
            </a:r>
          </a:p>
        </p:txBody>
      </p:sp>
      <p:sp>
        <p:nvSpPr>
          <p:cNvPr id="3225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bi-amrika mustakhiff(un)</a:t>
            </a:r>
          </a:p>
        </p:txBody>
      </p:sp>
      <p:sp>
        <p:nvSpPr>
          <p:cNvPr id="322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2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لِعُقُوبَتِكَ مُتَعَرِّضٌ</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have never wished for exposing myself to Your chastisement</a:t>
            </a:r>
          </a:p>
        </p:txBody>
      </p:sp>
      <p:sp>
        <p:nvSpPr>
          <p:cNvPr id="3235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li-‘uqubatika muta’arrid(un)</a:t>
            </a:r>
          </a:p>
        </p:txBody>
      </p:sp>
      <p:sp>
        <p:nvSpPr>
          <p:cNvPr id="323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3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لِوَعِيدِكَ مُتَهَاوِنٌ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have never disparaged Your threat</a:t>
            </a:r>
          </a:p>
        </p:txBody>
      </p:sp>
      <p:sp>
        <p:nvSpPr>
          <p:cNvPr id="3246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liwa’idika mutahawin(un)</a:t>
            </a:r>
          </a:p>
        </p:txBody>
      </p:sp>
      <p:sp>
        <p:nvSpPr>
          <p:cNvPr id="324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4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لَكِنْ خَطِيئَةٌ عَرَضَتْ وَسَوَّلَتْ لِي نَفْسِي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Nevertheless, sins showed themselves desirable before me and my self commended to me</a:t>
            </a:r>
          </a:p>
        </p:txBody>
      </p:sp>
      <p:sp>
        <p:nvSpPr>
          <p:cNvPr id="3256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lakin khati-atun ‘aradat wasawwalat li nafsi</a:t>
            </a:r>
          </a:p>
        </p:txBody>
      </p:sp>
      <p:sp>
        <p:nvSpPr>
          <p:cNvPr id="325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5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وَغَلَبَنِي هَوَايَ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whim overwhelmed me</a:t>
            </a:r>
          </a:p>
        </p:txBody>
      </p:sp>
      <p:sp>
        <p:nvSpPr>
          <p:cNvPr id="3266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waghalabani haway(a)</a:t>
            </a:r>
          </a:p>
        </p:txBody>
      </p:sp>
      <p:sp>
        <p:nvSpPr>
          <p:cNvPr id="326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6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وَأَعَانَنِي عَلَيْهَا شِقْوَتِي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impudence helped me accordingly</a:t>
            </a:r>
          </a:p>
        </p:txBody>
      </p:sp>
      <p:sp>
        <p:nvSpPr>
          <p:cNvPr id="3276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wa-a’anani ‘alayha shiqwati</a:t>
            </a:r>
          </a:p>
        </p:txBody>
      </p:sp>
      <p:sp>
        <p:nvSpPr>
          <p:cNvPr id="327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7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وَغَرَّنِي سِتْرُكَ </a:t>
            </a:r>
            <a:r>
              <a:rPr lang="ar-SA" sz="9000" kern="1200" dirty="0" err="1">
                <a:latin typeface="Arabic Typesetting" panose="03020402040406030203" pitchFamily="66" charset="-78"/>
                <a:ea typeface="+mn-ea"/>
                <a:cs typeface="Arabic Typesetting" panose="03020402040406030203" pitchFamily="66" charset="-78"/>
              </a:rPr>
              <a:t>الْمُرْخَى</a:t>
            </a:r>
            <a:r>
              <a:rPr lang="ar-SA" sz="9000" kern="1200" dirty="0">
                <a:latin typeface="Arabic Typesetting" panose="03020402040406030203" pitchFamily="66" charset="-78"/>
                <a:ea typeface="+mn-ea"/>
                <a:cs typeface="Arabic Typesetting" panose="03020402040406030203" pitchFamily="66" charset="-78"/>
              </a:rPr>
              <a:t> عَلَيَّ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have been deceived my Your covering that You have laid on me</a:t>
            </a:r>
          </a:p>
        </p:txBody>
      </p:sp>
      <p:sp>
        <p:nvSpPr>
          <p:cNvPr id="3287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wagharrani sitrukal-murkha ‘alayy(a)</a:t>
            </a:r>
          </a:p>
        </p:txBody>
      </p:sp>
      <p:sp>
        <p:nvSpPr>
          <p:cNvPr id="328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8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فَقَدْ عَصَيْتُكَ وَخَالَفْتُكَ بِجُهْدِي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I have exerted efforts in violating Your orders and disobeying You</a:t>
            </a:r>
          </a:p>
        </p:txBody>
      </p:sp>
      <p:sp>
        <p:nvSpPr>
          <p:cNvPr id="3297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faqad ‘asaytuka wakhalaftuka bijuhdi</a:t>
            </a:r>
          </a:p>
        </p:txBody>
      </p:sp>
      <p:sp>
        <p:nvSpPr>
          <p:cNvPr id="329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29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وَمَنَاهِلَ الرَّجَاءِ لَدَيْكَ مُتْرَعَةً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find the springs to hoping for You overflowing</a:t>
            </a:r>
          </a:p>
        </p:txBody>
      </p:sp>
      <p:sp>
        <p:nvSpPr>
          <p:cNvPr id="358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wamanahilar-raja-i ladayka mutra’a(tan)</a:t>
            </a:r>
          </a:p>
        </p:txBody>
      </p:sp>
      <p:sp>
        <p:nvSpPr>
          <p:cNvPr id="35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فَالآنَ مِنْ عَذَابِكَ مَنْ </a:t>
            </a:r>
            <a:r>
              <a:rPr lang="ar-SA" sz="9000" kern="1200" dirty="0" err="1">
                <a:latin typeface="Arabic Typesetting" panose="03020402040406030203" pitchFamily="66" charset="-78"/>
                <a:ea typeface="+mn-ea"/>
                <a:cs typeface="Arabic Typesetting" panose="03020402040406030203" pitchFamily="66" charset="-78"/>
              </a:rPr>
              <a:t>يَسْتَنْقِذُنِي</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Now, who can ever save me from Your chastisement?</a:t>
            </a:r>
          </a:p>
        </p:txBody>
      </p:sp>
      <p:sp>
        <p:nvSpPr>
          <p:cNvPr id="3307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fal-ana min ‘adhabika man yastanqidhuni</a:t>
            </a:r>
            <a:endParaRPr lang="fi-FI" sz="3200" b="1" i="1" dirty="0">
              <a:solidFill>
                <a:srgbClr val="000066"/>
              </a:solidFill>
              <a:ea typeface="MS Mincho" pitchFamily="49" charset="-128"/>
            </a:endParaRPr>
          </a:p>
        </p:txBody>
      </p:sp>
      <p:sp>
        <p:nvSpPr>
          <p:cNvPr id="330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0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 أَيْدِي الْخُصَمَاءِ غَداً مَنْ يُخَلِّصُنِي؟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tomorrow, who can save me from the hands of my rivals?</a:t>
            </a:r>
          </a:p>
        </p:txBody>
      </p:sp>
      <p:sp>
        <p:nvSpPr>
          <p:cNvPr id="3317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a:solidFill>
                  <a:srgbClr val="000066"/>
                </a:solidFill>
                <a:ea typeface="MS Mincho" pitchFamily="49" charset="-128"/>
              </a:rPr>
              <a:t>wamin aydil-khusama-i ghadan man yukhallisuni</a:t>
            </a:r>
            <a:endParaRPr lang="fi-FI" sz="3200" b="1" i="1">
              <a:solidFill>
                <a:srgbClr val="000066"/>
              </a:solidFill>
              <a:ea typeface="MS Mincho" pitchFamily="49" charset="-128"/>
            </a:endParaRPr>
          </a:p>
        </p:txBody>
      </p:sp>
      <p:sp>
        <p:nvSpPr>
          <p:cNvPr id="331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1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وَبِحَبْلِ مَنْ أَتَّصِلُ إنْ أَنْتَ قَطَعْتَ حَبْلَكَ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whose rope will I catch if You cut off the rope between You and me?</a:t>
            </a:r>
          </a:p>
        </p:txBody>
      </p:sp>
      <p:sp>
        <p:nvSpPr>
          <p:cNvPr id="3328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wabihabli man attasilu in anta qata’ta hablaka ‘anni</a:t>
            </a:r>
          </a:p>
        </p:txBody>
      </p:sp>
      <p:sp>
        <p:nvSpPr>
          <p:cNvPr id="332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2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فَوَاسَوْأَتَا</a:t>
            </a:r>
            <a:r>
              <a:rPr lang="ar-SA" sz="9000" kern="1200" dirty="0">
                <a:latin typeface="Arabic Typesetting" panose="03020402040406030203" pitchFamily="66" charset="-78"/>
                <a:ea typeface="+mn-ea"/>
                <a:cs typeface="Arabic Typesetting" panose="03020402040406030203" pitchFamily="66" charset="-78"/>
              </a:rPr>
              <a:t> عَلَى مَا أَحْصَى كِتَابُكَ مِنْ عَمَلِي الَّذِي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Shame on me for my evildoings that Your Book has recorded</a:t>
            </a:r>
          </a:p>
        </p:txBody>
      </p:sp>
      <p:sp>
        <p:nvSpPr>
          <p:cNvPr id="3338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fawa saw-ata ‘ala ma ahsa kitabuka min ‘amaliyal-ladhi</a:t>
            </a:r>
          </a:p>
        </p:txBody>
      </p:sp>
      <p:sp>
        <p:nvSpPr>
          <p:cNvPr id="333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3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لَوْلا مَا أَرْجُو مِنْ كَرَمِكَ وَسَعَةِ رَحْمَتِكَ وَنَهْيِكَ إيَّايَ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468880"/>
            <a:ext cx="9372600" cy="1752600"/>
          </a:xfrm>
          <a:extLst/>
        </p:spPr>
        <p:txBody>
          <a:bodyPr/>
          <a:lstStyle/>
          <a:p>
            <a:pPr marL="342900" indent="-342900" eaLnBrk="1" hangingPunct="1">
              <a:defRPr/>
            </a:pPr>
            <a:r>
              <a:rPr lang="en-US" sz="3600" b="1" kern="1200" dirty="0">
                <a:ea typeface="MS Mincho" pitchFamily="49" charset="-128"/>
              </a:rPr>
              <a:t>Had it not been for Your generosity, the breadth of Your mercy, and Your warning me against being desperate—</a:t>
            </a:r>
          </a:p>
        </p:txBody>
      </p:sp>
      <p:sp>
        <p:nvSpPr>
          <p:cNvPr id="3348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lawla ma arju min karamika wasa’ati rahmatika wanahyika iyyaya</a:t>
            </a:r>
          </a:p>
        </p:txBody>
      </p:sp>
      <p:sp>
        <p:nvSpPr>
          <p:cNvPr id="334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4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عَنِ الْقُنُوطِ لَقَنَطْتُ عِنْدَمَا أَتَذَكَّرُهَا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468880"/>
            <a:ext cx="9372600" cy="1752600"/>
          </a:xfrm>
          <a:extLst/>
        </p:spPr>
        <p:txBody>
          <a:bodyPr/>
          <a:lstStyle/>
          <a:p>
            <a:pPr marL="342900" indent="-342900" eaLnBrk="1" hangingPunct="1">
              <a:defRPr/>
            </a:pPr>
            <a:r>
              <a:rPr lang="en-US" sz="3600" b="1" kern="1200" dirty="0">
                <a:ea typeface="MS Mincho" pitchFamily="49" charset="-128"/>
              </a:rPr>
              <a:t>the matters that I hopefully depend on, I would have despaired whenever I remember my sins</a:t>
            </a:r>
          </a:p>
        </p:txBody>
      </p:sp>
      <p:sp>
        <p:nvSpPr>
          <p:cNvPr id="3358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 ‘anil-qunuti laqanattu ‘indama atadhakkaruha</a:t>
            </a:r>
          </a:p>
        </p:txBody>
      </p:sp>
      <p:sp>
        <p:nvSpPr>
          <p:cNvPr id="335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5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خَيْرَ مَنْ دَعَاهُ دَاعٍ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Greatest Besought One that has been ever besought</a:t>
            </a:r>
          </a:p>
        </p:txBody>
      </p:sp>
      <p:sp>
        <p:nvSpPr>
          <p:cNvPr id="3369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de-DE" sz="3200" b="1" i="1" dirty="0">
                <a:solidFill>
                  <a:srgbClr val="000066"/>
                </a:solidFill>
                <a:ea typeface="MS Mincho" pitchFamily="49" charset="-128"/>
              </a:rPr>
              <a:t>ya khayra man da’ahu da(‘in)</a:t>
            </a:r>
            <a:endParaRPr lang="fi-FI" sz="3200" b="1" i="1" dirty="0">
              <a:solidFill>
                <a:srgbClr val="000066"/>
              </a:solidFill>
              <a:ea typeface="MS Mincho" pitchFamily="49" charset="-128"/>
            </a:endParaRPr>
          </a:p>
        </p:txBody>
      </p:sp>
      <p:sp>
        <p:nvSpPr>
          <p:cNvPr id="336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6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وَأَفْضَلَ مَنْ رَجَاهُ رَاجٍ.</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Most Favorable Hoped One</a:t>
            </a:r>
          </a:p>
        </p:txBody>
      </p:sp>
      <p:sp>
        <p:nvSpPr>
          <p:cNvPr id="3379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wa-afdala man rajahu raj(in)</a:t>
            </a:r>
          </a:p>
        </p:txBody>
      </p:sp>
      <p:sp>
        <p:nvSpPr>
          <p:cNvPr id="337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7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بِذِمَّةِ الإسْلامِ أَتَوَسَّلُ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beseech You by the liability of Islam</a:t>
            </a:r>
          </a:p>
        </p:txBody>
      </p:sp>
      <p:sp>
        <p:nvSpPr>
          <p:cNvPr id="3389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bidhimmatil-islami atawassalu ilayk(a)</a:t>
            </a:r>
          </a:p>
        </p:txBody>
      </p:sp>
      <p:sp>
        <p:nvSpPr>
          <p:cNvPr id="338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8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وَبِحُرْمَةِ الْقُرْآنِ أَعْتَمِدُ عَلَيْكَ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rely upon You by the sanctity of the Qur’an</a:t>
            </a:r>
          </a:p>
        </p:txBody>
      </p:sp>
      <p:sp>
        <p:nvSpPr>
          <p:cNvPr id="3399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wabihurmatil-qur-ani a’tamidu ‘alayk(a)</a:t>
            </a:r>
          </a:p>
        </p:txBody>
      </p:sp>
      <p:sp>
        <p:nvSpPr>
          <p:cNvPr id="339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39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وَالإسْتِعَانَةَ</a:t>
            </a:r>
            <a:r>
              <a:rPr lang="ar-SA" sz="9000" kern="1200" dirty="0">
                <a:latin typeface="Arabic Typesetting" panose="03020402040406030203" pitchFamily="66" charset="-78"/>
                <a:ea typeface="+mn-ea"/>
                <a:cs typeface="Arabic Typesetting" panose="03020402040406030203" pitchFamily="66" charset="-78"/>
              </a:rPr>
              <a:t> بِفَضْلِكَ لِمَنْ أَمَّلَكَ مُبَاحَةً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find seeking the help of Your favor reachable for them who have hopefully looked forward to You </a:t>
            </a:r>
          </a:p>
        </p:txBody>
      </p:sp>
      <p:sp>
        <p:nvSpPr>
          <p:cNvPr id="368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walisti’anata bifadlika liman ammalaka mubaha(tan)</a:t>
            </a:r>
          </a:p>
        </p:txBody>
      </p:sp>
      <p:sp>
        <p:nvSpPr>
          <p:cNvPr id="36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وَبِحُبِّي النَّبِيَّ الأُمِّيَّ الْقُرَشِيَّ الْهَاشِمِيَّ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hope for proximity to You by my love for the Prophet—the </a:t>
            </a:r>
            <a:r>
              <a:rPr lang="en-US" sz="3600" b="1" i="1" kern="1200" dirty="0" err="1">
                <a:ea typeface="MS Mincho" pitchFamily="49" charset="-128"/>
              </a:rPr>
              <a:t>Ummi</a:t>
            </a:r>
            <a:r>
              <a:rPr lang="en-US" sz="3600" b="1" kern="1200" dirty="0">
                <a:ea typeface="MS Mincho" pitchFamily="49" charset="-128"/>
              </a:rPr>
              <a:t> (inhabitant of Mecca), the </a:t>
            </a:r>
            <a:r>
              <a:rPr lang="en-US" sz="3600" b="1" i="1" kern="1200" dirty="0" err="1">
                <a:ea typeface="MS Mincho" pitchFamily="49" charset="-128"/>
              </a:rPr>
              <a:t>Qurayshite</a:t>
            </a:r>
            <a:r>
              <a:rPr lang="en-US" sz="3600" b="1" kern="1200" dirty="0">
                <a:ea typeface="MS Mincho" pitchFamily="49" charset="-128"/>
              </a:rPr>
              <a:t>, the </a:t>
            </a:r>
            <a:r>
              <a:rPr lang="en-US" sz="3600" b="1" i="1" kern="1200" dirty="0" err="1">
                <a:ea typeface="MS Mincho" pitchFamily="49" charset="-128"/>
              </a:rPr>
              <a:t>Hashimite</a:t>
            </a:r>
            <a:r>
              <a:rPr lang="en-US" sz="3600" b="1" kern="1200" dirty="0">
                <a:ea typeface="MS Mincho" pitchFamily="49" charset="-128"/>
              </a:rPr>
              <a:t>, </a:t>
            </a:r>
            <a:endParaRPr lang="en-US" sz="3600" b="1" i="1" kern="1200" dirty="0">
              <a:ea typeface="MS Mincho" pitchFamily="49" charset="-128"/>
            </a:endParaRPr>
          </a:p>
        </p:txBody>
      </p:sp>
      <p:sp>
        <p:nvSpPr>
          <p:cNvPr id="340996" name="Subtitle 4"/>
          <p:cNvSpPr txBox="1">
            <a:spLocks/>
          </p:cNvSpPr>
          <p:nvPr/>
        </p:nvSpPr>
        <p:spPr bwMode="auto">
          <a:xfrm>
            <a:off x="-457200" y="4846320"/>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wabihubbin-nabiyyil-ummiyyil-qurashiyyil-hashimiyyil-</a:t>
            </a:r>
          </a:p>
        </p:txBody>
      </p:sp>
      <p:sp>
        <p:nvSpPr>
          <p:cNvPr id="340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0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159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الْعَرَبِيَّ التُّهَامِيَّ الْمَكِّيَّ الْمَدَنِيَّ أَرْجُو الزُّلْفَةَ لَدَيْكَ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smtClean="0">
                <a:ea typeface="MS Mincho" pitchFamily="49" charset="-128"/>
              </a:rPr>
              <a:t>the </a:t>
            </a:r>
            <a:r>
              <a:rPr lang="en-US" sz="3600" b="1" i="1" kern="1200" dirty="0">
                <a:ea typeface="MS Mincho" pitchFamily="49" charset="-128"/>
              </a:rPr>
              <a:t>Arab</a:t>
            </a:r>
            <a:r>
              <a:rPr lang="en-US" sz="3600" b="1" kern="1200" dirty="0">
                <a:ea typeface="MS Mincho" pitchFamily="49" charset="-128"/>
              </a:rPr>
              <a:t>, the </a:t>
            </a:r>
            <a:r>
              <a:rPr lang="en-US" sz="3600" b="1" i="1" kern="1200" dirty="0" err="1">
                <a:ea typeface="MS Mincho" pitchFamily="49" charset="-128"/>
              </a:rPr>
              <a:t>Tuhamite</a:t>
            </a:r>
            <a:r>
              <a:rPr lang="en-US" sz="3600" b="1" kern="1200" dirty="0">
                <a:ea typeface="MS Mincho" pitchFamily="49" charset="-128"/>
              </a:rPr>
              <a:t>, the </a:t>
            </a:r>
            <a:r>
              <a:rPr lang="en-US" sz="3600" b="1" i="1" kern="1200" dirty="0" err="1">
                <a:ea typeface="MS Mincho" pitchFamily="49" charset="-128"/>
              </a:rPr>
              <a:t>Meccan</a:t>
            </a:r>
            <a:r>
              <a:rPr lang="en-US" sz="3600" b="1" kern="1200" dirty="0">
                <a:ea typeface="MS Mincho" pitchFamily="49" charset="-128"/>
              </a:rPr>
              <a:t>, and the </a:t>
            </a:r>
            <a:r>
              <a:rPr lang="en-US" sz="3600" b="1" i="1" kern="1200" dirty="0" err="1">
                <a:ea typeface="MS Mincho" pitchFamily="49" charset="-128"/>
              </a:rPr>
              <a:t>Madanite</a:t>
            </a:r>
            <a:endParaRPr lang="en-US" sz="3600" b="1" i="1" kern="1200" dirty="0">
              <a:ea typeface="MS Mincho" pitchFamily="49" charset="-128"/>
            </a:endParaRPr>
          </a:p>
        </p:txBody>
      </p:sp>
      <p:sp>
        <p:nvSpPr>
          <p:cNvPr id="342020" name="Subtitle 4"/>
          <p:cNvSpPr txBox="1">
            <a:spLocks/>
          </p:cNvSpPr>
          <p:nvPr/>
        </p:nvSpPr>
        <p:spPr bwMode="auto">
          <a:xfrm>
            <a:off x="-457200" y="4846320"/>
            <a:ext cx="10058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‘arabiyyit-tuhamiyyil-makkiyyil-madaniyyi arjuz-zulfata ladayk(a)</a:t>
            </a:r>
          </a:p>
        </p:txBody>
      </p:sp>
      <p:sp>
        <p:nvSpPr>
          <p:cNvPr id="342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2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فَلا تُوحِشْ </a:t>
            </a:r>
            <a:r>
              <a:rPr lang="ar-SA" sz="9000" kern="1200" dirty="0" err="1">
                <a:latin typeface="Arabic Typesetting" panose="03020402040406030203" pitchFamily="66" charset="-78"/>
                <a:ea typeface="+mn-ea"/>
                <a:cs typeface="Arabic Typesetting" panose="03020402040406030203" pitchFamily="66" charset="-78"/>
              </a:rPr>
              <a:t>اسْتِينَاسَ</a:t>
            </a:r>
            <a:r>
              <a:rPr lang="ar-SA" sz="9000" kern="1200" dirty="0">
                <a:latin typeface="Arabic Typesetting" panose="03020402040406030203" pitchFamily="66" charset="-78"/>
                <a:ea typeface="+mn-ea"/>
                <a:cs typeface="Arabic Typesetting" panose="03020402040406030203" pitchFamily="66" charset="-78"/>
              </a:rPr>
              <a:t> إيمَانِي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do not disturb my familiarity with faith</a:t>
            </a:r>
          </a:p>
        </p:txBody>
      </p:sp>
      <p:sp>
        <p:nvSpPr>
          <p:cNvPr id="3430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 tuhishis-ti`nasa imani</a:t>
            </a:r>
          </a:p>
        </p:txBody>
      </p:sp>
      <p:sp>
        <p:nvSpPr>
          <p:cNvPr id="343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3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تَجْعَلْ ثَوَابِي ثَوَابَ مَنْ عَبَدَ سِوَاكَ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make my reward the same as that given to those who serve one other than You</a:t>
            </a:r>
          </a:p>
        </p:txBody>
      </p:sp>
      <p:sp>
        <p:nvSpPr>
          <p:cNvPr id="3440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taj'al thawabi thawaba man ‘abada siwak(a)</a:t>
            </a:r>
          </a:p>
        </p:txBody>
      </p:sp>
      <p:sp>
        <p:nvSpPr>
          <p:cNvPr id="344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4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 قَوْماً آمَنُوَا بِأَلْسِنَتِهِمْ لِيَحْقِنُوَا بِهِ دِمَاءَهُمْ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Certainly, some people outwardly declared the faith so that they could prevent their blood from being shed</a:t>
            </a:r>
          </a:p>
        </p:txBody>
      </p:sp>
      <p:sp>
        <p:nvSpPr>
          <p:cNvPr id="3450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fa-inna qawman amanu bi-alsinatihim liyahqinu bihi dima-ahum</a:t>
            </a:r>
          </a:p>
        </p:txBody>
      </p:sp>
      <p:sp>
        <p:nvSpPr>
          <p:cNvPr id="345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5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فَأَدْرَكُوَا مَا أَمَّلُوَا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However, they attained their goals</a:t>
            </a:r>
          </a:p>
        </p:txBody>
      </p:sp>
      <p:sp>
        <p:nvSpPr>
          <p:cNvPr id="3461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fa-adraku ma ammalu</a:t>
            </a:r>
          </a:p>
        </p:txBody>
      </p:sp>
      <p:sp>
        <p:nvSpPr>
          <p:cNvPr id="346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6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وَإنَّا آمَنَّا بِكَ بِأَلْسِنَتِنَا وَقُلُوبِنَا لِتَعْفُوَ عَنَّا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Verily, we have believed in You in heart and tongue so that You may excuse us</a:t>
            </a:r>
          </a:p>
        </p:txBody>
      </p:sp>
      <p:sp>
        <p:nvSpPr>
          <p:cNvPr id="3471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wa-inna amanna bika bi-alsinatina waqulubina lita’fuwa ‘anna</a:t>
            </a:r>
          </a:p>
        </p:txBody>
      </p:sp>
      <p:sp>
        <p:nvSpPr>
          <p:cNvPr id="347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7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فَأَدْرِكْنَا مَا أَمَّلْنَا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Hence, make us attain our goals</a:t>
            </a:r>
          </a:p>
        </p:txBody>
      </p:sp>
      <p:sp>
        <p:nvSpPr>
          <p:cNvPr id="3481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fa-adrikna ma ammalna</a:t>
            </a:r>
          </a:p>
        </p:txBody>
      </p:sp>
      <p:sp>
        <p:nvSpPr>
          <p:cNvPr id="348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8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وَثَبِّتْ رَجَاءَكَ فِي صُدُورِنَا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firm our hoping for You in our hearts</a:t>
            </a:r>
          </a:p>
        </p:txBody>
      </p:sp>
      <p:sp>
        <p:nvSpPr>
          <p:cNvPr id="3491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wathabbit raja-aka fi sudurina</a:t>
            </a:r>
          </a:p>
        </p:txBody>
      </p:sp>
      <p:sp>
        <p:nvSpPr>
          <p:cNvPr id="349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49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تُزِغْ قُلُوبَنَا بَعْدَ إذْ هَدَيْتَنَا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not our hearts to deviate after You have guided us aright</a:t>
            </a:r>
          </a:p>
        </p:txBody>
      </p:sp>
      <p:sp>
        <p:nvSpPr>
          <p:cNvPr id="3502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tuzigh qulubana ba’da idh hadaytana</a:t>
            </a:r>
          </a:p>
        </p:txBody>
      </p:sp>
      <p:sp>
        <p:nvSpPr>
          <p:cNvPr id="350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0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وَأَبْوَابَ الدُّعَاءِ إلَيْكَ لِلصَّارِخِينَ مَفْتُوحَةً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find the doors of praying You vulnerable for them who cry to You</a:t>
            </a:r>
          </a:p>
        </p:txBody>
      </p:sp>
      <p:sp>
        <p:nvSpPr>
          <p:cNvPr id="378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wa-abwabad-du’a-i ilayka lis-sarikhina maftuha(tan)</a:t>
            </a:r>
          </a:p>
        </p:txBody>
      </p:sp>
      <p:sp>
        <p:nvSpPr>
          <p:cNvPr id="37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وَهَبْ لَنَا مِنْ لَدُنْكَ 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us from You mercy;</a:t>
            </a:r>
          </a:p>
        </p:txBody>
      </p:sp>
      <p:sp>
        <p:nvSpPr>
          <p:cNvPr id="3512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wahab lana min ladunka rahma(tan)</a:t>
            </a:r>
          </a:p>
        </p:txBody>
      </p:sp>
      <p:sp>
        <p:nvSpPr>
          <p:cNvPr id="351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1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أَنْتَ الْوَهَّابُ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Surely, You are the most liberal Giver.</a:t>
            </a:r>
          </a:p>
        </p:txBody>
      </p:sp>
      <p:sp>
        <p:nvSpPr>
          <p:cNvPr id="3522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antal-wahhab(u)</a:t>
            </a:r>
          </a:p>
        </p:txBody>
      </p:sp>
      <p:sp>
        <p:nvSpPr>
          <p:cNvPr id="352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2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فَوَعِزَّتِكَ</a:t>
            </a:r>
            <a:r>
              <a:rPr lang="ar-SA" sz="9000" kern="1200" dirty="0">
                <a:latin typeface="Arabic Typesetting" panose="03020402040406030203" pitchFamily="66" charset="-78"/>
                <a:ea typeface="+mn-ea"/>
                <a:cs typeface="Arabic Typesetting" panose="03020402040406030203" pitchFamily="66" charset="-78"/>
              </a:rPr>
              <a:t> لَوِ </a:t>
            </a:r>
            <a:r>
              <a:rPr lang="ar-SA" sz="9000" kern="1200" dirty="0" err="1">
                <a:latin typeface="Arabic Typesetting" panose="03020402040406030203" pitchFamily="66" charset="-78"/>
                <a:ea typeface="+mn-ea"/>
                <a:cs typeface="Arabic Typesetting" panose="03020402040406030203" pitchFamily="66" charset="-78"/>
              </a:rPr>
              <a:t>انْتَهَرْتَنِي</a:t>
            </a:r>
            <a:r>
              <a:rPr lang="ar-SA" sz="9000" kern="1200" dirty="0">
                <a:latin typeface="Arabic Typesetting" panose="03020402040406030203" pitchFamily="66" charset="-78"/>
                <a:ea typeface="+mn-ea"/>
                <a:cs typeface="Arabic Typesetting" panose="03020402040406030203" pitchFamily="66" charset="-78"/>
              </a:rPr>
              <a:t> مَا بَرِحْتُ مِنْ بَابِكَ وَلا كَفَفْتُ عَنْ تَمَلُّقِكَ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By Your Majesty I swear, O my Lord, even if you chide me, I shall never leave Your Door and I shall never stop flattering You</a:t>
            </a:r>
          </a:p>
        </p:txBody>
      </p:sp>
      <p:sp>
        <p:nvSpPr>
          <p:cNvPr id="3532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fawa’izzatika lawintahartani ma barihtu min babika wala kafaftu ‘an tamalluqik(a)</a:t>
            </a:r>
          </a:p>
        </p:txBody>
      </p:sp>
      <p:sp>
        <p:nvSpPr>
          <p:cNvPr id="353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3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لِمَا أُلْهِمَ قَلْبِي مِنَ الْمَعْرِفَةِ بِكَرَمِكَ وَسَعَةِ 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This is because I have full acquaintance with Your (indescribable) generosity and bounty</a:t>
            </a:r>
          </a:p>
        </p:txBody>
      </p:sp>
      <p:sp>
        <p:nvSpPr>
          <p:cNvPr id="3543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lima ulhima qalbi minal-ma’rifati bikaramika wasa’ati rahmatik(a)</a:t>
            </a:r>
          </a:p>
        </p:txBody>
      </p:sp>
      <p:sp>
        <p:nvSpPr>
          <p:cNvPr id="354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4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إلَى مَنْ يَذْهَبُ الْعَبْدُ إلاّ إلَى مَوْلاهُ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To whom may a servant go save to his Lord?</a:t>
            </a:r>
          </a:p>
        </p:txBody>
      </p:sp>
      <p:sp>
        <p:nvSpPr>
          <p:cNvPr id="3553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ila man yadhhabul-‘abdul illa ila mawlah(u)</a:t>
            </a:r>
          </a:p>
        </p:txBody>
      </p:sp>
      <p:sp>
        <p:nvSpPr>
          <p:cNvPr id="355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5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وَإلَى مَنْ يَلْتَجِئُ الْمَخْلُوقُ إلاّ إلَى خَالِقِهِ.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whom may a mortal resort save to his Creator?</a:t>
            </a:r>
          </a:p>
        </p:txBody>
      </p:sp>
      <p:sp>
        <p:nvSpPr>
          <p:cNvPr id="3563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 man yaltaji-ul-makhluqu illa ila khaliqih(i)</a:t>
            </a:r>
          </a:p>
        </p:txBody>
      </p:sp>
      <p:sp>
        <p:nvSpPr>
          <p:cNvPr id="356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6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لَوْ </a:t>
            </a:r>
            <a:r>
              <a:rPr lang="ar-SA" sz="9000" kern="1200" dirty="0" err="1">
                <a:latin typeface="Arabic Typesetting" panose="03020402040406030203" pitchFamily="66" charset="-78"/>
                <a:ea typeface="+mn-ea"/>
                <a:cs typeface="Arabic Typesetting" panose="03020402040406030203" pitchFamily="66" charset="-78"/>
              </a:rPr>
              <a:t>قَرَنْتَنِي</a:t>
            </a:r>
            <a:r>
              <a:rPr lang="ar-SA" sz="9000" kern="1200" dirty="0">
                <a:latin typeface="Arabic Typesetting" panose="03020402040406030203" pitchFamily="66" charset="-78"/>
                <a:ea typeface="+mn-ea"/>
                <a:cs typeface="Arabic Typesetting" panose="03020402040406030203" pitchFamily="66" charset="-78"/>
              </a:rPr>
              <a:t> بِالأَصْفَادِ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even if You tie me with chains</a:t>
            </a:r>
          </a:p>
        </p:txBody>
      </p:sp>
      <p:sp>
        <p:nvSpPr>
          <p:cNvPr id="3573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law qarantani bil-asfad(i)</a:t>
            </a:r>
          </a:p>
        </p:txBody>
      </p:sp>
      <p:sp>
        <p:nvSpPr>
          <p:cNvPr id="357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7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وَمَنَعْتَنِي سَيْبَكَ مِنْ بَيْنِ الأَشْهَادِ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deprive me of the stream of Your bounties in the presence of people</a:t>
            </a:r>
          </a:p>
        </p:txBody>
      </p:sp>
      <p:sp>
        <p:nvSpPr>
          <p:cNvPr id="3584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wamana’tani saybaka min baynil-ash-had(i)</a:t>
            </a:r>
          </a:p>
        </p:txBody>
      </p:sp>
      <p:sp>
        <p:nvSpPr>
          <p:cNvPr id="358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8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وَدَلَلْتَ عَلَى فَضَائِحِي عُيُونَ الْعِبَادِ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divulge all my scandalous acts before the eyes of all Your servants</a:t>
            </a:r>
          </a:p>
        </p:txBody>
      </p:sp>
      <p:sp>
        <p:nvSpPr>
          <p:cNvPr id="3594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wadalalta ‘ala fada-ihi ‘uyunal-‘ibad(i)</a:t>
            </a:r>
          </a:p>
        </p:txBody>
      </p:sp>
      <p:sp>
        <p:nvSpPr>
          <p:cNvPr id="359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59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وَأَمَرْتَ بِي إلَى النَّارِ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order me to be entered Hell</a:t>
            </a:r>
          </a:p>
        </p:txBody>
      </p:sp>
      <p:sp>
        <p:nvSpPr>
          <p:cNvPr id="3604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wa-amarta bi ilan-nar(i)</a:t>
            </a:r>
          </a:p>
        </p:txBody>
      </p:sp>
      <p:sp>
        <p:nvSpPr>
          <p:cNvPr id="360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0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وَأَعْلَمُ أَنَّكَ لِلرَّاجِين بِمَوْضِعِ إجَابَةٍ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know for sure that You give favorable reply to the petitioners</a:t>
            </a:r>
          </a:p>
        </p:txBody>
      </p:sp>
      <p:sp>
        <p:nvSpPr>
          <p:cNvPr id="389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wa-a’lamu annaka lir-raji’ina bimawdi’i ijaba(tin)</a:t>
            </a:r>
          </a:p>
        </p:txBody>
      </p:sp>
      <p:sp>
        <p:nvSpPr>
          <p:cNvPr id="38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وَحُلْتَ بَيْنِي وَبَيْنَ الأَبْرَارِ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prevent me from communicating the Pious ones</a:t>
            </a:r>
          </a:p>
        </p:txBody>
      </p:sp>
      <p:sp>
        <p:nvSpPr>
          <p:cNvPr id="3614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wahulta bayni wabaynal-abrar(i)</a:t>
            </a:r>
          </a:p>
        </p:txBody>
      </p:sp>
      <p:sp>
        <p:nvSpPr>
          <p:cNvPr id="361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1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مَا قَطَعْتُ رَجَائِي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(in spite of all that) I will never stop hoping for You</a:t>
            </a:r>
          </a:p>
        </p:txBody>
      </p:sp>
      <p:sp>
        <p:nvSpPr>
          <p:cNvPr id="3625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maqata’tu raja-i mink(a)</a:t>
            </a:r>
          </a:p>
        </p:txBody>
      </p:sp>
      <p:sp>
        <p:nvSpPr>
          <p:cNvPr id="362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2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صَرَفْتُ تَأْمِيلِي لِلْعَفْوِ عَنْكَ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will never stop expecting Your pardon</a:t>
            </a:r>
          </a:p>
        </p:txBody>
      </p:sp>
      <p:sp>
        <p:nvSpPr>
          <p:cNvPr id="3635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wama saraftu ta-`mili lil-‘afwi ‘ank(a)</a:t>
            </a:r>
            <a:endParaRPr lang="fi-FI" sz="3200" b="1" i="1" dirty="0">
              <a:solidFill>
                <a:srgbClr val="000066"/>
              </a:solidFill>
              <a:ea typeface="MS Mincho" pitchFamily="49" charset="-128"/>
            </a:endParaRPr>
          </a:p>
        </p:txBody>
      </p:sp>
      <p:sp>
        <p:nvSpPr>
          <p:cNvPr id="363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3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خَرَجَ حُبُّكَ مِنْ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Your love will never exit my heart</a:t>
            </a:r>
          </a:p>
        </p:txBody>
      </p:sp>
      <p:sp>
        <p:nvSpPr>
          <p:cNvPr id="3645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kharaja hubbuka min qalbi</a:t>
            </a:r>
          </a:p>
        </p:txBody>
      </p:sp>
      <p:sp>
        <p:nvSpPr>
          <p:cNvPr id="364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4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أَنَا لا أَنْسَى أَيَادِيَكَ عِنْدِي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will never forget Your graces that I enjoy</a:t>
            </a:r>
          </a:p>
        </p:txBody>
      </p:sp>
      <p:sp>
        <p:nvSpPr>
          <p:cNvPr id="3655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ana la ansa ayadika ‘indi</a:t>
            </a:r>
          </a:p>
        </p:txBody>
      </p:sp>
      <p:sp>
        <p:nvSpPr>
          <p:cNvPr id="365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5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وَسِتْرَكَ عَلَيَّ فِي دَارِ الدُّنْيَا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Your having concealed my defects in the worldly abode</a:t>
            </a:r>
          </a:p>
        </p:txBody>
      </p:sp>
      <p:sp>
        <p:nvSpPr>
          <p:cNvPr id="3665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wasitraka ‘alayya fi darid-dunya</a:t>
            </a:r>
          </a:p>
        </p:txBody>
      </p:sp>
      <p:sp>
        <p:nvSpPr>
          <p:cNvPr id="366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6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أَخْرِجْ حُبَّ الدُّنْيَا مِنْ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(please) expel the love for the world out of my heart</a:t>
            </a:r>
          </a:p>
        </p:txBody>
      </p:sp>
      <p:sp>
        <p:nvSpPr>
          <p:cNvPr id="3676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akhrij hubbad-dunya min qalbi</a:t>
            </a:r>
          </a:p>
        </p:txBody>
      </p:sp>
      <p:sp>
        <p:nvSpPr>
          <p:cNvPr id="367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7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وَاجْمَعْ بَيْنِي وَبَيْنَ الْمُصْطَفَى </a:t>
            </a:r>
            <a:r>
              <a:rPr lang="ar-SA" sz="9000" kern="1200" dirty="0" err="1">
                <a:latin typeface="Arabic Typesetting" panose="03020402040406030203" pitchFamily="66" charset="-78"/>
                <a:ea typeface="+mn-ea"/>
                <a:cs typeface="Arabic Typesetting" panose="03020402040406030203" pitchFamily="66" charset="-78"/>
              </a:rPr>
              <a:t>وَآلِهِ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join me with the Chosen One and his Family</a:t>
            </a:r>
          </a:p>
        </p:txBody>
      </p:sp>
      <p:sp>
        <p:nvSpPr>
          <p:cNvPr id="3686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weajma’ bayni wabaynal-mustafa wa-alih(i)</a:t>
            </a:r>
          </a:p>
        </p:txBody>
      </p:sp>
      <p:sp>
        <p:nvSpPr>
          <p:cNvPr id="368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8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خِيَرَتِكَ مِنْ خَلْقِكَ وَخَاتَمِ النَّبِيِّينَ </a:t>
            </a:r>
            <a:r>
              <a:rPr lang="ar-SA" sz="9000" kern="1200" dirty="0">
                <a:latin typeface="Arabic Typesetting" panose="03020402040406030203" pitchFamily="66" charset="-78"/>
                <a:ea typeface="+mn-ea"/>
                <a:cs typeface="Arabic Typesetting" panose="03020402040406030203" pitchFamily="66" charset="-78"/>
              </a:rPr>
              <a:t>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The choicest of Your creatures and the seal of the Prophets—Muhammad, </a:t>
            </a:r>
          </a:p>
        </p:txBody>
      </p:sp>
      <p:sp>
        <p:nvSpPr>
          <p:cNvPr id="3696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khiyaratika min khalqika wakhatamin-nabiyyina muhammadin</a:t>
            </a:r>
          </a:p>
        </p:txBody>
      </p:sp>
      <p:sp>
        <p:nvSpPr>
          <p:cNvPr id="369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69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صَلَّى اللهُ عَلَيْهِ وَعَلَى </a:t>
            </a:r>
            <a:r>
              <a:rPr lang="ar-SA" sz="9000" kern="1200" dirty="0" err="1">
                <a:latin typeface="Arabic Typesetting" panose="03020402040406030203" pitchFamily="66" charset="-78"/>
                <a:ea typeface="+mn-ea"/>
                <a:cs typeface="Arabic Typesetting" panose="03020402040406030203" pitchFamily="66" charset="-78"/>
              </a:rPr>
              <a:t>آلِهِ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blessings of </a:t>
            </a:r>
            <a:r>
              <a:rPr lang="en-US" sz="3600" b="1" kern="1200" dirty="0" err="1">
                <a:ea typeface="MS Mincho" pitchFamily="49" charset="-128"/>
              </a:rPr>
              <a:t>Allāh</a:t>
            </a:r>
            <a:r>
              <a:rPr lang="en-US" sz="3600" b="1" kern="1200" dirty="0">
                <a:ea typeface="MS Mincho" pitchFamily="49" charset="-128"/>
              </a:rPr>
              <a:t> be on him and on his Family</a:t>
            </a:r>
          </a:p>
        </p:txBody>
      </p:sp>
      <p:sp>
        <p:nvSpPr>
          <p:cNvPr id="3706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sallal-lahu ‘alyhi wa-alih(i)</a:t>
            </a:r>
          </a:p>
        </p:txBody>
      </p:sp>
      <p:sp>
        <p:nvSpPr>
          <p:cNvPr id="370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0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وَلِلْمَلْهُوفِينَ بِمَرْصَدِ إغَاثَةٍ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that You relentlessly succor the aggrieved</a:t>
            </a:r>
          </a:p>
        </p:txBody>
      </p:sp>
      <p:sp>
        <p:nvSpPr>
          <p:cNvPr id="399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walilmalhufina bimarsadi ighatha(tin)</a:t>
            </a:r>
          </a:p>
        </p:txBody>
      </p:sp>
      <p:sp>
        <p:nvSpPr>
          <p:cNvPr id="39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وَانْقُلْنِي إلَى دَرَجَةِ التَّوْبَةِ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move me to the rank of repentance with You</a:t>
            </a:r>
          </a:p>
        </p:txBody>
      </p:sp>
      <p:sp>
        <p:nvSpPr>
          <p:cNvPr id="3717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wanqulni ila darajatit-tawbati ilayk(a)</a:t>
            </a:r>
          </a:p>
        </p:txBody>
      </p:sp>
      <p:sp>
        <p:nvSpPr>
          <p:cNvPr id="371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1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وَأَعِنِّي بِالْبُكَاءِ عَلَى نَفْسِي فَقَدْ أَفْنَيْتُ عُمْرِي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help me weep for myself after I have come upon the last of my age</a:t>
            </a:r>
          </a:p>
        </p:txBody>
      </p:sp>
      <p:sp>
        <p:nvSpPr>
          <p:cNvPr id="3727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wa-a’inni bil-buka-i ‘ala nafsi faqad afnaytu ‘umuri</a:t>
            </a:r>
          </a:p>
        </p:txBody>
      </p:sp>
      <p:sp>
        <p:nvSpPr>
          <p:cNvPr id="372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2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نَزَلْتُ مَنْزِلَةَ </a:t>
            </a:r>
            <a:r>
              <a:rPr lang="ar-SA" sz="9000" kern="1200" dirty="0" err="1">
                <a:latin typeface="Arabic Typesetting" panose="03020402040406030203" pitchFamily="66" charset="-78"/>
                <a:ea typeface="+mn-ea"/>
                <a:cs typeface="Arabic Typesetting" panose="03020402040406030203" pitchFamily="66" charset="-78"/>
              </a:rPr>
              <a:t>الآيِسِينَ</a:t>
            </a:r>
            <a:r>
              <a:rPr lang="ar-SA" sz="9000" kern="1200" dirty="0">
                <a:latin typeface="Arabic Typesetting" panose="03020402040406030203" pitchFamily="66" charset="-78"/>
                <a:ea typeface="+mn-ea"/>
                <a:cs typeface="Arabic Typesetting" panose="03020402040406030203" pitchFamily="66" charset="-78"/>
              </a:rPr>
              <a:t> مِنْ خَيْرِي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Being in the manner of those who despair of any self-decency</a:t>
            </a:r>
          </a:p>
        </p:txBody>
      </p:sp>
      <p:sp>
        <p:nvSpPr>
          <p:cNvPr id="3737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nazaltu manzilatal-ayisina min khayri</a:t>
            </a:r>
          </a:p>
        </p:txBody>
      </p:sp>
      <p:sp>
        <p:nvSpPr>
          <p:cNvPr id="373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3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فَمَنْ يَكُونُ أَسْوَأَ حَالاً 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Who is then worse than I am</a:t>
            </a:r>
          </a:p>
        </p:txBody>
      </p:sp>
      <p:sp>
        <p:nvSpPr>
          <p:cNvPr id="3747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faman yakunu aswa-a halan minni</a:t>
            </a:r>
          </a:p>
        </p:txBody>
      </p:sp>
      <p:sp>
        <p:nvSpPr>
          <p:cNvPr id="374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4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 أَنَا نُقِلْتُ عَلَى مِثْلِ حَالِي إلَى قَبْرٍ لَمْ أُمَهِّدْهُ لِرَقْدَتِي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When I will be taken to a grave that I have not paved for my long stay</a:t>
            </a:r>
          </a:p>
        </p:txBody>
      </p:sp>
      <p:sp>
        <p:nvSpPr>
          <p:cNvPr id="3758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 ana nuqiltu ‘ala mithli hali ila qabrin lam umahhid-hu liraqdati</a:t>
            </a:r>
          </a:p>
        </p:txBody>
      </p:sp>
      <p:sp>
        <p:nvSpPr>
          <p:cNvPr id="375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5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وَلَمْ أَفْرُشْهُ بِالْعَمَلِ الصَّالِحِ لِضَجْعَتِي؟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have not furnished with righteous deed for my extended abode</a:t>
            </a:r>
          </a:p>
        </p:txBody>
      </p:sp>
      <p:sp>
        <p:nvSpPr>
          <p:cNvPr id="3768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walam afrish-hu bil-‘amalis-salihi lidaj’ati</a:t>
            </a:r>
            <a:endParaRPr lang="fi-FI" sz="3200" b="1" i="1" dirty="0">
              <a:solidFill>
                <a:srgbClr val="000066"/>
              </a:solidFill>
              <a:ea typeface="MS Mincho" pitchFamily="49" charset="-128"/>
            </a:endParaRPr>
          </a:p>
        </p:txBody>
      </p:sp>
      <p:sp>
        <p:nvSpPr>
          <p:cNvPr id="376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6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لِي لا أَبْكِي وَلا أَدْرِي إلَى مَا يَكُونُ مَصِيرِي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Why should I not weep while I do not know what my destiny will be?</a:t>
            </a:r>
          </a:p>
        </p:txBody>
      </p:sp>
      <p:sp>
        <p:nvSpPr>
          <p:cNvPr id="3778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wamali la abki wala adri ila ma yakunu masiri</a:t>
            </a:r>
            <a:endParaRPr lang="fi-FI" sz="3200" b="1" i="1" dirty="0">
              <a:solidFill>
                <a:srgbClr val="000066"/>
              </a:solidFill>
              <a:ea typeface="MS Mincho" pitchFamily="49" charset="-128"/>
            </a:endParaRPr>
          </a:p>
        </p:txBody>
      </p:sp>
      <p:sp>
        <p:nvSpPr>
          <p:cNvPr id="377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7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وَأَرَى نَفْسِي تُخَادِعُنِي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while I notice that my self is cheating me</a:t>
            </a:r>
          </a:p>
        </p:txBody>
      </p:sp>
      <p:sp>
        <p:nvSpPr>
          <p:cNvPr id="3788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wa-ara nafsi tukhadi’uni</a:t>
            </a:r>
          </a:p>
        </p:txBody>
      </p:sp>
      <p:sp>
        <p:nvSpPr>
          <p:cNvPr id="378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8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وَأَيَّامِي تُخَاتِلُنِي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days are deceiving me</a:t>
            </a:r>
          </a:p>
        </p:txBody>
      </p:sp>
      <p:sp>
        <p:nvSpPr>
          <p:cNvPr id="3799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wa-ayyami tukhatiluni</a:t>
            </a:r>
          </a:p>
        </p:txBody>
      </p:sp>
      <p:sp>
        <p:nvSpPr>
          <p:cNvPr id="379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79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خَفَقَتْ عِنْدَ رَأْسِي أَجْنِحَةُ الْمَوْتِ؟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wings of death are fluttering over my head</a:t>
            </a:r>
          </a:p>
        </p:txBody>
      </p:sp>
      <p:sp>
        <p:nvSpPr>
          <p:cNvPr id="3809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khafaqat ‘inda ra-si ajnihatul-mawt(i)</a:t>
            </a:r>
          </a:p>
        </p:txBody>
      </p:sp>
      <p:sp>
        <p:nvSpPr>
          <p:cNvPr id="380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0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 فِي اللَّهْفِ إلَى جُودِكَ وَالرِّضَا بِقَضَائِكَ عِوَضاً مِنْ مَنْعِ الْبَاخِلِينَ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0" y="2468563"/>
            <a:ext cx="9144000" cy="1752600"/>
          </a:xfrm>
          <a:extLst/>
        </p:spPr>
        <p:txBody>
          <a:bodyPr/>
          <a:lstStyle/>
          <a:p>
            <a:pPr marL="342900" indent="-342900" eaLnBrk="1" hangingPunct="1">
              <a:defRPr/>
            </a:pPr>
            <a:r>
              <a:rPr lang="en-US" sz="3600" b="1" kern="1200" dirty="0">
                <a:ea typeface="MS Mincho" pitchFamily="49" charset="-128"/>
              </a:rPr>
              <a:t>And that to long for Your beneficence and to accept Your will and </a:t>
            </a:r>
            <a:r>
              <a:rPr lang="en-US" sz="3600" b="1" kern="1200" dirty="0" err="1">
                <a:ea typeface="MS Mincho" pitchFamily="49" charset="-128"/>
              </a:rPr>
              <a:t>judgement</a:t>
            </a:r>
            <a:r>
              <a:rPr lang="en-US" sz="3600" b="1" kern="1200" dirty="0">
                <a:ea typeface="MS Mincho" pitchFamily="49" charset="-128"/>
              </a:rPr>
              <a:t> are well compensation for that which the close-fisted misers deny</a:t>
            </a:r>
          </a:p>
        </p:txBody>
      </p:sp>
      <p:sp>
        <p:nvSpPr>
          <p:cNvPr id="409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wa-anna fil-lahfi ila judika war-rida biqada-ika ‘iwadan min man’il-bakhilin(a)</a:t>
            </a:r>
          </a:p>
        </p:txBody>
      </p:sp>
      <p:sp>
        <p:nvSpPr>
          <p:cNvPr id="40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فَمَا لِي لا أَبْكِي؟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why should I not weep?</a:t>
            </a:r>
          </a:p>
        </p:txBody>
      </p:sp>
      <p:sp>
        <p:nvSpPr>
          <p:cNvPr id="3819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famali la abki</a:t>
            </a:r>
          </a:p>
        </p:txBody>
      </p:sp>
      <p:sp>
        <p:nvSpPr>
          <p:cNvPr id="381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1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أَبْكِي لِخُرُوجِ نَفْسِي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weep for my soul’s departing my body</a:t>
            </a:r>
          </a:p>
        </p:txBody>
      </p:sp>
      <p:sp>
        <p:nvSpPr>
          <p:cNvPr id="3829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abki likhuruji nafsi</a:t>
            </a:r>
          </a:p>
        </p:txBody>
      </p:sp>
      <p:sp>
        <p:nvSpPr>
          <p:cNvPr id="382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2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أَبْكِي لِظُلْمَةِ قَبْرِي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weep for the darkness of my grave</a:t>
            </a:r>
          </a:p>
        </p:txBody>
      </p:sp>
      <p:sp>
        <p:nvSpPr>
          <p:cNvPr id="3840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abki lizulmati qabri</a:t>
            </a:r>
          </a:p>
        </p:txBody>
      </p:sp>
      <p:sp>
        <p:nvSpPr>
          <p:cNvPr id="384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4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أَبْكِي لِضِيقِ لَحْدِي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weep for the narrowness of my vault</a:t>
            </a:r>
          </a:p>
        </p:txBody>
      </p:sp>
      <p:sp>
        <p:nvSpPr>
          <p:cNvPr id="3850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abki lidiqi lahdi</a:t>
            </a:r>
          </a:p>
        </p:txBody>
      </p:sp>
      <p:sp>
        <p:nvSpPr>
          <p:cNvPr id="385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5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أَبْكِي لِسُؤَالِ مُنْكَرٍ وَنَكِيرٍ إيَّايَ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weep for </a:t>
            </a:r>
            <a:r>
              <a:rPr lang="en-US" sz="3600" b="1" i="1" kern="1200" dirty="0" err="1">
                <a:ea typeface="MS Mincho" pitchFamily="49" charset="-128"/>
              </a:rPr>
              <a:t>Munkar</a:t>
            </a:r>
            <a:r>
              <a:rPr lang="en-US" sz="3600" b="1" kern="1200" dirty="0">
                <a:ea typeface="MS Mincho" pitchFamily="49" charset="-128"/>
              </a:rPr>
              <a:t> and </a:t>
            </a:r>
            <a:r>
              <a:rPr lang="en-US" sz="3600" b="1" i="1" kern="1200" dirty="0" err="1">
                <a:ea typeface="MS Mincho" pitchFamily="49" charset="-128"/>
              </a:rPr>
              <a:t>Nakeer</a:t>
            </a:r>
            <a:r>
              <a:rPr lang="en-US" sz="3600" b="1" kern="1200" dirty="0">
                <a:ea typeface="MS Mincho" pitchFamily="49" charset="-128"/>
              </a:rPr>
              <a:t> (the two angels interrogating in graves) being interrogating me</a:t>
            </a:r>
          </a:p>
        </p:txBody>
      </p:sp>
      <p:sp>
        <p:nvSpPr>
          <p:cNvPr id="3860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abki lisu-ali munkarin wanakirin iyyaya</a:t>
            </a:r>
          </a:p>
        </p:txBody>
      </p:sp>
      <p:sp>
        <p:nvSpPr>
          <p:cNvPr id="386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6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أَبْكِي لِخُرُوجِي مِنْ قَبْرِي عُرْيَاناً ذَلِيلاً حَامِلاً ثِقْلِي عَلَى ظَهْرِي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weep for my coming out of my grave (on the Resurrection Day) naked, humiliated, carrying my burdens on my back</a:t>
            </a:r>
          </a:p>
        </p:txBody>
      </p:sp>
      <p:sp>
        <p:nvSpPr>
          <p:cNvPr id="3870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abki likhuruji min qabri ‘uryanan dhalilan hamilan thiqli ‘ala zahri</a:t>
            </a:r>
          </a:p>
        </p:txBody>
      </p:sp>
      <p:sp>
        <p:nvSpPr>
          <p:cNvPr id="387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7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أَنْظُرُ مَرَّةً عَنْ يَمِينِي وَأُخْرَى عَنْ شِمَالِي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Distributing my sights to my right and my left</a:t>
            </a:r>
          </a:p>
        </p:txBody>
      </p:sp>
      <p:sp>
        <p:nvSpPr>
          <p:cNvPr id="3881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anzuru marratan ‘an yamini wa-ukhra ‘an shimali</a:t>
            </a:r>
          </a:p>
        </p:txBody>
      </p:sp>
      <p:sp>
        <p:nvSpPr>
          <p:cNvPr id="388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8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إذِ الْخَلائِقُ فِي شَأْنٍ غَيْرِ شَأْنِي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Behold! The creatures will each be engaged with matters other than mine</a:t>
            </a:r>
          </a:p>
        </p:txBody>
      </p:sp>
      <p:sp>
        <p:nvSpPr>
          <p:cNvPr id="3891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idhil-khala-iqu fi sha`nin ghayri sha`ni</a:t>
            </a:r>
          </a:p>
        </p:txBody>
      </p:sp>
      <p:sp>
        <p:nvSpPr>
          <p:cNvPr id="389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89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”لِكُلِّ </a:t>
            </a:r>
            <a:r>
              <a:rPr lang="ar-SA" sz="9000" kern="1200" dirty="0" err="1">
                <a:latin typeface="Arabic Typesetting" panose="03020402040406030203" pitchFamily="66" charset="-78"/>
                <a:ea typeface="+mn-ea"/>
                <a:cs typeface="Arabic Typesetting" panose="03020402040406030203" pitchFamily="66" charset="-78"/>
              </a:rPr>
              <a:t>ٱمْرِئٍ</a:t>
            </a:r>
            <a:r>
              <a:rPr lang="ar-SA" sz="9000" kern="1200" dirty="0">
                <a:latin typeface="Arabic Typesetting" panose="03020402040406030203" pitchFamily="66" charset="-78"/>
                <a:ea typeface="+mn-ea"/>
                <a:cs typeface="Arabic Typesetting" panose="03020402040406030203" pitchFamily="66" charset="-78"/>
              </a:rPr>
              <a:t> مِنْهُمْ يَوْمَئِذٍ شَانٌ يُغْنِيهِ“</a:t>
            </a: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Every man that day will have concern enough to make him heedless of others</a:t>
            </a:r>
          </a:p>
        </p:txBody>
      </p:sp>
      <p:sp>
        <p:nvSpPr>
          <p:cNvPr id="3901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likullim-ri-in minhum yawma-`idhin sha`nun yughnih(i)</a:t>
            </a:r>
          </a:p>
        </p:txBody>
      </p:sp>
      <p:sp>
        <p:nvSpPr>
          <p:cNvPr id="390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0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”وُجُوهٌ يَوْمَئِذٍ مُسْفِرَةٌ ضَاحِكَةٌ مُسْتَبْشِرَةٌ</a:t>
            </a: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Many faces on that day shall be bright, laughing, joyous</a:t>
            </a:r>
          </a:p>
        </p:txBody>
      </p:sp>
      <p:sp>
        <p:nvSpPr>
          <p:cNvPr id="3911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wujuhun yawma`idhin musfiratun dahikatun mustabshira(tun)</a:t>
            </a:r>
          </a:p>
        </p:txBody>
      </p:sp>
      <p:sp>
        <p:nvSpPr>
          <p:cNvPr id="391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1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وَمَنْدُوحَةً عَمَّا فِي أَيْدِي الْمُسْتَأْثِرِينَ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an alternative to that which is possessed by the stingy</a:t>
            </a:r>
          </a:p>
        </p:txBody>
      </p:sp>
      <p:sp>
        <p:nvSpPr>
          <p:cNvPr id="419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wanduhatan ‘amma fi aydil-musta-thirin(a)</a:t>
            </a:r>
          </a:p>
        </p:txBody>
      </p:sp>
      <p:sp>
        <p:nvSpPr>
          <p:cNvPr id="41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وَوُجُوهٌ يَوْمَئِذٍ عَلَيْهَا غَبَرَةٌ تَرْهَقُهَا قَتَرَةٌ“ وَذِلَّةٌ</a:t>
            </a: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many faces on that day, on them shall be dust. Darkness, and humiliation, shall cover them</a:t>
            </a:r>
          </a:p>
        </p:txBody>
      </p:sp>
      <p:sp>
        <p:nvSpPr>
          <p:cNvPr id="392196" name="Subtitle 4"/>
          <p:cNvSpPr txBox="1">
            <a:spLocks/>
          </p:cNvSpPr>
          <p:nvPr/>
        </p:nvSpPr>
        <p:spPr bwMode="auto">
          <a:xfrm>
            <a:off x="0" y="48463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wawujuhun yawma`idhin ‘alayha ghabaratun tarhaquha qataratun wadhilla(tun)</a:t>
            </a:r>
          </a:p>
        </p:txBody>
      </p:sp>
      <p:sp>
        <p:nvSpPr>
          <p:cNvPr id="392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2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عَلَيْكَ مُعَوَّلِي وَمُعْتَمَدِي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on You I depend and rely</a:t>
            </a:r>
          </a:p>
        </p:txBody>
      </p:sp>
      <p:sp>
        <p:nvSpPr>
          <p:cNvPr id="393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‘alayka mu’awwili wamu’tamadi</a:t>
            </a:r>
          </a:p>
        </p:txBody>
      </p:sp>
      <p:sp>
        <p:nvSpPr>
          <p:cNvPr id="393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3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وَرَجَائِي وَتَوَكُّلِي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 You I put my hope and faith</a:t>
            </a:r>
          </a:p>
        </p:txBody>
      </p:sp>
      <p:sp>
        <p:nvSpPr>
          <p:cNvPr id="3942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waraja-i watawakkuli</a:t>
            </a:r>
          </a:p>
        </p:txBody>
      </p:sp>
      <p:sp>
        <p:nvSpPr>
          <p:cNvPr id="394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4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وَبِرَحْمَتِكَ تَعَلُّقِي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Your mercy I hang</a:t>
            </a:r>
          </a:p>
        </p:txBody>
      </p:sp>
      <p:sp>
        <p:nvSpPr>
          <p:cNvPr id="395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wabirahmatika ta’alluqi</a:t>
            </a:r>
          </a:p>
        </p:txBody>
      </p:sp>
      <p:sp>
        <p:nvSpPr>
          <p:cNvPr id="395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5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تُصِيبُ بِرَحْمَتِكَ مَنْ تَشَاءُ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You direct Your mercy towards whomsoever You like</a:t>
            </a:r>
          </a:p>
        </p:txBody>
      </p:sp>
      <p:sp>
        <p:nvSpPr>
          <p:cNvPr id="396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tusibu birahmatika man tasha-(u)</a:t>
            </a:r>
            <a:endParaRPr lang="fi-FI" sz="3200" b="1" i="1" dirty="0">
              <a:solidFill>
                <a:srgbClr val="000066"/>
              </a:solidFill>
              <a:ea typeface="MS Mincho" pitchFamily="49" charset="-128"/>
            </a:endParaRPr>
          </a:p>
        </p:txBody>
      </p:sp>
      <p:sp>
        <p:nvSpPr>
          <p:cNvPr id="396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6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وَتَهْدِي بِكَرَامَتِكَ مَنْ تُحِبُّ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guide, out of Your honoring, whomsoever You will</a:t>
            </a:r>
          </a:p>
        </p:txBody>
      </p:sp>
      <p:sp>
        <p:nvSpPr>
          <p:cNvPr id="3973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watahdi bikaramatika man tuhibb(u)</a:t>
            </a:r>
          </a:p>
        </p:txBody>
      </p:sp>
      <p:sp>
        <p:nvSpPr>
          <p:cNvPr id="397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7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فَلَكَ الْحَمْدُ عَلَى مَا نَقّيْتَ مِنَ الشّرْكِ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all praise be to You for You have purified my heart from polytheism</a:t>
            </a:r>
          </a:p>
        </p:txBody>
      </p:sp>
      <p:sp>
        <p:nvSpPr>
          <p:cNvPr id="3983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falakal-hamdu ‘ala ma naqqayta minash-shirki qalbi</a:t>
            </a:r>
          </a:p>
        </p:txBody>
      </p:sp>
      <p:sp>
        <p:nvSpPr>
          <p:cNvPr id="398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8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وَلَكَ الْحَمْدُ عَلَى بَسْطِ لِسَانِي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all praise be to You for You have made my tongue express utterly</a:t>
            </a:r>
          </a:p>
        </p:txBody>
      </p:sp>
      <p:sp>
        <p:nvSpPr>
          <p:cNvPr id="3993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walakal-hamdu ‘ala basti lisani</a:t>
            </a:r>
          </a:p>
        </p:txBody>
      </p:sp>
      <p:sp>
        <p:nvSpPr>
          <p:cNvPr id="399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399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أَفَبِلِسَانِي</a:t>
            </a:r>
            <a:r>
              <a:rPr lang="ar-SA" sz="9000" kern="1200" dirty="0">
                <a:latin typeface="Arabic Typesetting" panose="03020402040406030203" pitchFamily="66" charset="-78"/>
                <a:ea typeface="+mn-ea"/>
                <a:cs typeface="Arabic Typesetting" panose="03020402040406030203" pitchFamily="66" charset="-78"/>
              </a:rPr>
              <a:t> هذَا الْكَالِّ أَشْكُرُكَ؟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How can I praise You properly while my tongue is too short to do so?</a:t>
            </a:r>
          </a:p>
        </p:txBody>
      </p:sp>
      <p:sp>
        <p:nvSpPr>
          <p:cNvPr id="4003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afabilisani hadhal-ka(a)lli ashkuruk(a)</a:t>
            </a:r>
          </a:p>
        </p:txBody>
      </p:sp>
      <p:sp>
        <p:nvSpPr>
          <p:cNvPr id="400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0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أَمْ بِغَايَةِ جُهْدِي فِي عَمَلِي أُرْضِيكَ؟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how can I please You while the extent of my efforts is too short to do so?</a:t>
            </a:r>
          </a:p>
        </p:txBody>
      </p:sp>
      <p:sp>
        <p:nvSpPr>
          <p:cNvPr id="4014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am bighayati juhdi fi ‘amali urdik(a)</a:t>
            </a:r>
          </a:p>
        </p:txBody>
      </p:sp>
      <p:sp>
        <p:nvSpPr>
          <p:cNvPr id="401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1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 الرَّاحِـلَ إلَيْكَ قَرِيبُ الْمَسَافَةِ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that he who travels towards You will easily reach his destination</a:t>
            </a:r>
          </a:p>
        </p:txBody>
      </p:sp>
      <p:sp>
        <p:nvSpPr>
          <p:cNvPr id="430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wa-annar-rahila ilayka qaribul-masafa(ti)</a:t>
            </a:r>
          </a:p>
        </p:txBody>
      </p:sp>
      <p:sp>
        <p:nvSpPr>
          <p:cNvPr id="43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قَدْرُ لِسَانِي يَا رَبِّ فِي جَنْبِ شُكْرِكَ؟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What extent can my tongue reach if compared to the limitless extent of thanking You?</a:t>
            </a:r>
          </a:p>
        </p:txBody>
      </p:sp>
      <p:sp>
        <p:nvSpPr>
          <p:cNvPr id="4024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wama qadru lisani ya rabbi fi janbi shukrik(a)</a:t>
            </a:r>
            <a:endParaRPr lang="fi-FI" sz="3200" b="1" i="1" dirty="0">
              <a:solidFill>
                <a:srgbClr val="000066"/>
              </a:solidFill>
              <a:ea typeface="MS Mincho" pitchFamily="49" charset="-128"/>
            </a:endParaRPr>
          </a:p>
        </p:txBody>
      </p:sp>
      <p:sp>
        <p:nvSpPr>
          <p:cNvPr id="402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2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قَدْرُ عَمَلِي فِي جَنْبِ نِعَمِكَ وَإحْسَانِكَ؟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what amount can my efforts reach if compared to the limitless amount of Your graces and favors?</a:t>
            </a:r>
          </a:p>
        </p:txBody>
      </p:sp>
      <p:sp>
        <p:nvSpPr>
          <p:cNvPr id="4034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wama qadru ‘amali fi janbi ni’amika wa-ihsanik(a)</a:t>
            </a:r>
          </a:p>
        </p:txBody>
      </p:sp>
      <p:sp>
        <p:nvSpPr>
          <p:cNvPr id="403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3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إنَّ جُودَكَ بَسَطَ أَمَلِي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It is certainly Your benevolence that has given me hope</a:t>
            </a:r>
          </a:p>
        </p:txBody>
      </p:sp>
      <p:sp>
        <p:nvSpPr>
          <p:cNvPr id="4044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inna judaka basata amali</a:t>
            </a:r>
          </a:p>
        </p:txBody>
      </p:sp>
      <p:sp>
        <p:nvSpPr>
          <p:cNvPr id="404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4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وَشُكْرَكَ قَبِلَ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it is my thanks to You that have granted approval for my deeds</a:t>
            </a:r>
          </a:p>
        </p:txBody>
      </p:sp>
      <p:sp>
        <p:nvSpPr>
          <p:cNvPr id="4055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a:solidFill>
                  <a:srgbClr val="000066"/>
                </a:solidFill>
                <a:ea typeface="MS Mincho" pitchFamily="49" charset="-128"/>
              </a:rPr>
              <a:t>And it is my thanks to You that have granted approval for my deeds</a:t>
            </a:r>
            <a:endParaRPr lang="fi-FI" sz="3200" b="1" i="1" dirty="0">
              <a:solidFill>
                <a:srgbClr val="000066"/>
              </a:solidFill>
              <a:ea typeface="MS Mincho" pitchFamily="49" charset="-128"/>
            </a:endParaRPr>
          </a:p>
        </p:txBody>
      </p:sp>
      <p:sp>
        <p:nvSpPr>
          <p:cNvPr id="405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5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إلَيْكَ رَغْبَتِي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For You do I desire</a:t>
            </a:r>
          </a:p>
        </p:txBody>
      </p:sp>
      <p:sp>
        <p:nvSpPr>
          <p:cNvPr id="4065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wayyidi ilayka raghbati</a:t>
            </a:r>
          </a:p>
        </p:txBody>
      </p:sp>
      <p:sp>
        <p:nvSpPr>
          <p:cNvPr id="406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6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وَإلَيْكَ رَهْبَتِي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do I fear</a:t>
            </a:r>
          </a:p>
        </p:txBody>
      </p:sp>
      <p:sp>
        <p:nvSpPr>
          <p:cNvPr id="4075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wa-ilayka rahbati</a:t>
            </a:r>
          </a:p>
        </p:txBody>
      </p:sp>
      <p:sp>
        <p:nvSpPr>
          <p:cNvPr id="407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7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وَإلَيْكَ تَأْمِيلِي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You do I look forward</a:t>
            </a:r>
          </a:p>
        </p:txBody>
      </p:sp>
      <p:sp>
        <p:nvSpPr>
          <p:cNvPr id="4085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wa-ilayka ta-`mili</a:t>
            </a:r>
          </a:p>
        </p:txBody>
      </p:sp>
      <p:sp>
        <p:nvSpPr>
          <p:cNvPr id="408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8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سَاقَنِي إلَيْكَ أَمَلِي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It is my hope that has driven me towards You</a:t>
            </a:r>
          </a:p>
        </p:txBody>
      </p:sp>
      <p:sp>
        <p:nvSpPr>
          <p:cNvPr id="4096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saqani ilayka amali</a:t>
            </a:r>
          </a:p>
        </p:txBody>
      </p:sp>
      <p:sp>
        <p:nvSpPr>
          <p:cNvPr id="409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09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وَعَلَيْكَ يَا وَاحِدِي عَكَفَتْ هِمَّتِي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You, O Unique, do I direct my determination</a:t>
            </a:r>
          </a:p>
        </p:txBody>
      </p:sp>
      <p:sp>
        <p:nvSpPr>
          <p:cNvPr id="4106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wa’alayka ya wahidi ‘akaftu himmati</a:t>
            </a:r>
          </a:p>
        </p:txBody>
      </p:sp>
      <p:sp>
        <p:nvSpPr>
          <p:cNvPr id="410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0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وَفِيمَا عِنْدَكَ انْبَسَطَتْ رَغْبَتِي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towards that which You have are my desires directed</a:t>
            </a:r>
          </a:p>
        </p:txBody>
      </p:sp>
      <p:sp>
        <p:nvSpPr>
          <p:cNvPr id="4116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wafima ‘indakan-basatat raghbati</a:t>
            </a:r>
          </a:p>
        </p:txBody>
      </p:sp>
      <p:sp>
        <p:nvSpPr>
          <p:cNvPr id="411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1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بِسْمِ ٱللَّـهِ ٱلرَّحْمَـٰنِ ٱلرَّحِيمِ</a:t>
            </a:r>
            <a:endParaRPr lang="ar-SA"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In the Name of </a:t>
            </a:r>
            <a:r>
              <a:rPr lang="en-US" sz="3600" b="1" kern="1200" dirty="0" err="1">
                <a:ea typeface="MS Mincho" pitchFamily="49" charset="-128"/>
              </a:rPr>
              <a:t>Allāh</a:t>
            </a:r>
            <a:r>
              <a:rPr lang="en-US" sz="3600" b="1" kern="1200" dirty="0">
                <a:ea typeface="MS Mincho" pitchFamily="49" charset="-128"/>
              </a:rPr>
              <a:t>, </a:t>
            </a:r>
          </a:p>
          <a:p>
            <a:pPr marL="342900" indent="-342900" eaLnBrk="1" hangingPunct="1">
              <a:defRPr/>
            </a:pPr>
            <a:r>
              <a:rPr lang="en-US" sz="3600" b="1" kern="1200" dirty="0">
                <a:ea typeface="MS Mincho" pitchFamily="49" charset="-128"/>
              </a:rPr>
              <a:t>the All-beneficent, the All-merciful.</a:t>
            </a:r>
          </a:p>
        </p:txBody>
      </p:sp>
      <p:sp>
        <p:nvSpPr>
          <p:cNvPr id="7172" name="Subtitle 4"/>
          <p:cNvSpPr txBox="1">
            <a:spLocks/>
          </p:cNvSpPr>
          <p:nvPr/>
        </p:nvSpPr>
        <p:spPr bwMode="auto">
          <a:xfrm>
            <a:off x="304800" y="484663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bi-smi llahi r-rahmani r-rahimi</a:t>
            </a:r>
          </a:p>
        </p:txBody>
      </p:sp>
      <p:sp>
        <p:nvSpPr>
          <p:cNvPr id="7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وَأَنَّكَ لا تَحْتَجِبُ عَنْ خَلْقِكَ إلاّ أَنْ تَحْجُبَهُمُ الأَعْمَالُ دُونَكَ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that You do not conceal Yourself against Your creatures unless their evildoings stand between them and You</a:t>
            </a:r>
          </a:p>
        </p:txBody>
      </p:sp>
      <p:sp>
        <p:nvSpPr>
          <p:cNvPr id="440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wa-annaka la tahtajibu ‘an khalqika illa an tahjibahumul-a’malu dunak(a)</a:t>
            </a:r>
          </a:p>
        </p:txBody>
      </p:sp>
      <p:sp>
        <p:nvSpPr>
          <p:cNvPr id="44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وَلَكَ خَالِصُ رَجَائِي وَخَوْفِي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 You is the ultimate of my hope and fear</a:t>
            </a:r>
          </a:p>
        </p:txBody>
      </p:sp>
      <p:sp>
        <p:nvSpPr>
          <p:cNvPr id="4126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walaka khalisu raja`i wakhawfi</a:t>
            </a:r>
          </a:p>
        </p:txBody>
      </p:sp>
      <p:sp>
        <p:nvSpPr>
          <p:cNvPr id="412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2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وَبِكَ أَنِسَتْ مَحَبَّتِي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You have I become familiar</a:t>
            </a:r>
          </a:p>
        </p:txBody>
      </p:sp>
      <p:sp>
        <p:nvSpPr>
          <p:cNvPr id="4137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a:solidFill>
                  <a:srgbClr val="000066"/>
                </a:solidFill>
                <a:ea typeface="MS Mincho" pitchFamily="49" charset="-128"/>
              </a:rPr>
              <a:t>wabika</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anisat</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mahabbati</a:t>
            </a:r>
            <a:endParaRPr lang="fi-FI" sz="3200" b="1" i="1" dirty="0">
              <a:solidFill>
                <a:srgbClr val="000066"/>
              </a:solidFill>
              <a:ea typeface="MS Mincho" pitchFamily="49" charset="-128"/>
            </a:endParaRPr>
          </a:p>
        </p:txBody>
      </p:sp>
      <p:sp>
        <p:nvSpPr>
          <p:cNvPr id="413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3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وَإلَيْكَ أَلْقَيْتُ بِيَدِي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You have I submitted my hand</a:t>
            </a:r>
          </a:p>
        </p:txBody>
      </p:sp>
      <p:sp>
        <p:nvSpPr>
          <p:cNvPr id="4147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wa-ilayka alqaytu biyadi</a:t>
            </a:r>
          </a:p>
        </p:txBody>
      </p:sp>
      <p:sp>
        <p:nvSpPr>
          <p:cNvPr id="414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4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وَبِحَبْلِ طَاعَتِكَ مَدَدْتُ رَهْبَتِي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the rope of the obedience to You have I extended my fears</a:t>
            </a:r>
          </a:p>
        </p:txBody>
      </p:sp>
      <p:sp>
        <p:nvSpPr>
          <p:cNvPr id="4157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wabihabli ta’atika madadtu rahbati</a:t>
            </a:r>
          </a:p>
        </p:txBody>
      </p:sp>
      <p:sp>
        <p:nvSpPr>
          <p:cNvPr id="415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57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مَوْلايَ بِذِكْرِكَ عَاشَ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only through mentioning You have my heart lived</a:t>
            </a:r>
          </a:p>
        </p:txBody>
      </p:sp>
      <p:sp>
        <p:nvSpPr>
          <p:cNvPr id="4167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mawlaya bidhikrika ‘asha qalbi</a:t>
            </a:r>
          </a:p>
        </p:txBody>
      </p:sp>
      <p:sp>
        <p:nvSpPr>
          <p:cNvPr id="416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67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وَبِمُنَاجَاتِكَ بَرَّدْتُ أَلَمَ الْخَوْفِ عَنِّي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only through my confidential conversations with You have I cooled the pains of my fear</a:t>
            </a:r>
          </a:p>
        </p:txBody>
      </p:sp>
      <p:sp>
        <p:nvSpPr>
          <p:cNvPr id="4177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wabimunajatika barradtu alamal-khawfi ‘anni</a:t>
            </a:r>
          </a:p>
        </p:txBody>
      </p:sp>
      <p:sp>
        <p:nvSpPr>
          <p:cNvPr id="417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7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فَيَا مَوْلايَ </a:t>
            </a: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مُؤَمَّلِي </a:t>
            </a: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مُنْتَهَى سُؤْلِي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O my Master; O my Trusty Patron; O the Ultimate Hope;</a:t>
            </a:r>
          </a:p>
        </p:txBody>
      </p:sp>
      <p:sp>
        <p:nvSpPr>
          <p:cNvPr id="4188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faya mawlaya waya mu`ammili waya muntaha su`li</a:t>
            </a:r>
          </a:p>
        </p:txBody>
      </p:sp>
      <p:sp>
        <p:nvSpPr>
          <p:cNvPr id="418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8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فَرِّقْ بَيْنِي وَبَيْنَ ذَنْبِيَ الْمَانِعِ لِي مِنْ لُزُومِ طَاعَتِكَ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separate me from my transgressions which prevent me from adhering to the obedience to You</a:t>
            </a:r>
          </a:p>
        </p:txBody>
      </p:sp>
      <p:sp>
        <p:nvSpPr>
          <p:cNvPr id="4198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farriq bayni wabayna dhanbiyal-mani'i li min luzumi ta’atik(a)</a:t>
            </a:r>
          </a:p>
        </p:txBody>
      </p:sp>
      <p:sp>
        <p:nvSpPr>
          <p:cNvPr id="419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19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فَإنَّمَا أَسْأَلُكَ لِقَدِيمِ الرَّجَاءِ فِيكَ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only pray You on account of my eternal faith in You</a:t>
            </a:r>
          </a:p>
        </p:txBody>
      </p:sp>
      <p:sp>
        <p:nvSpPr>
          <p:cNvPr id="4208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fa-innama as-aluka liqadimir-raja`i fik(a)</a:t>
            </a:r>
          </a:p>
        </p:txBody>
      </p:sp>
      <p:sp>
        <p:nvSpPr>
          <p:cNvPr id="420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0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وَعَظِيمِ الطَّمَعِ مِنْكَ الَّذِي أَوْجَبْتَهُ عَلَى نَفْسِكَ مِنَ الرَّأْفَةِ وَالرَّحْمَةِ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desire for Your mercy and kindness that You have made incumbent upon Yourself</a:t>
            </a:r>
          </a:p>
        </p:txBody>
      </p:sp>
      <p:sp>
        <p:nvSpPr>
          <p:cNvPr id="4218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wa’azimit-tama’i minkal-ladhi awjabtahu ‘ala nafsika minar-ra`fati warrahma(ti)</a:t>
            </a:r>
          </a:p>
        </p:txBody>
      </p:sp>
      <p:sp>
        <p:nvSpPr>
          <p:cNvPr id="421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1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قَصَدْتُ إلَيْكَ بِطَلِبَتِي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 am thus turning to You carrying my appeals</a:t>
            </a:r>
          </a:p>
        </p:txBody>
      </p:sp>
      <p:sp>
        <p:nvSpPr>
          <p:cNvPr id="450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qasadtu ilayka bitalibati</a:t>
            </a:r>
          </a:p>
        </p:txBody>
      </p:sp>
      <p:sp>
        <p:nvSpPr>
          <p:cNvPr id="45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فَالأَمْرُ لَكَ وَحْدَكَ لا شَرِيكَ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the whole affair is Yours alone, there is no partner with You at all</a:t>
            </a:r>
          </a:p>
        </p:txBody>
      </p:sp>
      <p:sp>
        <p:nvSpPr>
          <p:cNvPr id="4229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fal-amru laka wahdaka la sharika lak(a)</a:t>
            </a:r>
          </a:p>
        </p:txBody>
      </p:sp>
      <p:sp>
        <p:nvSpPr>
          <p:cNvPr id="422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2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وَالْخَلْقُ كُلُّهُمْ عِيَالُكَ وَفِي قَبْضَتِكَ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All the creatures are dependent upon You and are in Your grip</a:t>
            </a:r>
          </a:p>
        </p:txBody>
      </p:sp>
      <p:sp>
        <p:nvSpPr>
          <p:cNvPr id="4239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wal-khalqu kulluhum ‘iyaluka wafi qabdatik(a)</a:t>
            </a:r>
          </a:p>
        </p:txBody>
      </p:sp>
      <p:sp>
        <p:nvSpPr>
          <p:cNvPr id="423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3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وَكُلُّ شَيْءٍ خَاضِعٌ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all things are submissive to You</a:t>
            </a:r>
          </a:p>
        </p:txBody>
      </p:sp>
      <p:sp>
        <p:nvSpPr>
          <p:cNvPr id="4249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wakullu shay`in khadi’un lak(a)</a:t>
            </a:r>
          </a:p>
        </p:txBody>
      </p:sp>
      <p:sp>
        <p:nvSpPr>
          <p:cNvPr id="424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4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تَبَارَكْتَ 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Blessed be You, Lord of the worlds</a:t>
            </a:r>
          </a:p>
        </p:txBody>
      </p:sp>
      <p:sp>
        <p:nvSpPr>
          <p:cNvPr id="4259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tabarakta ya rabbal-‘alamin(a)</a:t>
            </a:r>
          </a:p>
        </p:txBody>
      </p:sp>
      <p:sp>
        <p:nvSpPr>
          <p:cNvPr id="425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5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ارْحَمْنِي إذَا انْقَطَعَتْ حُجَّتِي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have mercy on me when my argument is proven nil</a:t>
            </a:r>
          </a:p>
        </p:txBody>
      </p:sp>
      <p:sp>
        <p:nvSpPr>
          <p:cNvPr id="4270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ilahirhamni idhan-qata’at hujjati</a:t>
            </a:r>
          </a:p>
        </p:txBody>
      </p:sp>
      <p:sp>
        <p:nvSpPr>
          <p:cNvPr id="427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7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وَكَلَّ عَنْ جَوَابِكَ لِسَانِي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when my tongue can no longer find any answer</a:t>
            </a:r>
          </a:p>
        </p:txBody>
      </p:sp>
      <p:sp>
        <p:nvSpPr>
          <p:cNvPr id="4280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wakalla ‘an jawabika lisani</a:t>
            </a:r>
          </a:p>
        </p:txBody>
      </p:sp>
      <p:sp>
        <p:nvSpPr>
          <p:cNvPr id="428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8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وَطَاشَ عِنْدَ سُؤَالِكَ إيَّايَ لُبِّي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when my mind scatters as soon as You begin to interrogate me</a:t>
            </a:r>
          </a:p>
        </p:txBody>
      </p:sp>
      <p:sp>
        <p:nvSpPr>
          <p:cNvPr id="4290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watasha ‘inda su`alika iyyaya lubbi</a:t>
            </a:r>
          </a:p>
        </p:txBody>
      </p:sp>
      <p:sp>
        <p:nvSpPr>
          <p:cNvPr id="429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29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فَيَا عَظِيمَ رَجَائِي لا تُخَيِّبْنِي إذَا اشْتَدَّتْ فَاقَتِي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O my great hope, do not forsake me when my need terribly increases</a:t>
            </a:r>
          </a:p>
        </p:txBody>
      </p:sp>
      <p:sp>
        <p:nvSpPr>
          <p:cNvPr id="4300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faya ‘azima raja`i la tukhayyibni idhashtaddat faqati</a:t>
            </a:r>
          </a:p>
        </p:txBody>
      </p:sp>
      <p:sp>
        <p:nvSpPr>
          <p:cNvPr id="430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0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تَرُدَّنِي لِجَهْلِي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reject me on account of my ignorance</a:t>
            </a:r>
          </a:p>
        </p:txBody>
      </p:sp>
      <p:sp>
        <p:nvSpPr>
          <p:cNvPr id="4311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taruddani lijahli</a:t>
            </a:r>
          </a:p>
        </p:txBody>
      </p:sp>
      <p:sp>
        <p:nvSpPr>
          <p:cNvPr id="431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1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تَمْنَعْنِي لِقِلَّةِ صَبْرِي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stop conferring upon me on account of my lack of patience</a:t>
            </a:r>
          </a:p>
        </p:txBody>
      </p:sp>
      <p:sp>
        <p:nvSpPr>
          <p:cNvPr id="4321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tamna’ni liqillati sabri</a:t>
            </a:r>
          </a:p>
        </p:txBody>
      </p:sp>
      <p:sp>
        <p:nvSpPr>
          <p:cNvPr id="432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2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وَتَوَجَّهْتُ إلَيْكَ بِحَاجَتِي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am directing towards You carrying my needs</a:t>
            </a:r>
          </a:p>
        </p:txBody>
      </p:sp>
      <p:sp>
        <p:nvSpPr>
          <p:cNvPr id="460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watawajjahtu ilayka bihajati</a:t>
            </a:r>
          </a:p>
        </p:txBody>
      </p:sp>
      <p:sp>
        <p:nvSpPr>
          <p:cNvPr id="46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أَعْطِنِي لِفَقْرِي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Grant me for I am poor</a:t>
            </a:r>
          </a:p>
        </p:txBody>
      </p:sp>
      <p:sp>
        <p:nvSpPr>
          <p:cNvPr id="4331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a’tini lifaqri</a:t>
            </a:r>
          </a:p>
        </p:txBody>
      </p:sp>
      <p:sp>
        <p:nvSpPr>
          <p:cNvPr id="433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3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وَارْحَمْنِي لِضَعْفِي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have mercy upon me for I am weak</a:t>
            </a:r>
          </a:p>
        </p:txBody>
      </p:sp>
      <p:sp>
        <p:nvSpPr>
          <p:cNvPr id="4341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warhamni lida’fi</a:t>
            </a:r>
          </a:p>
        </p:txBody>
      </p:sp>
      <p:sp>
        <p:nvSpPr>
          <p:cNvPr id="434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4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عَلَيْكَ مُعْتَمَدِي وَمُعَوَّلِي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on You do I rely and lean</a:t>
            </a:r>
          </a:p>
        </p:txBody>
      </p:sp>
      <p:sp>
        <p:nvSpPr>
          <p:cNvPr id="4352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‘alayka mu’tamadi wamu’awwili</a:t>
            </a:r>
          </a:p>
        </p:txBody>
      </p:sp>
      <p:sp>
        <p:nvSpPr>
          <p:cNvPr id="435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5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وَرَجَائِي وَتَوَكُّلِي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are my hope and in You do I have faith</a:t>
            </a:r>
          </a:p>
        </p:txBody>
      </p:sp>
      <p:sp>
        <p:nvSpPr>
          <p:cNvPr id="4362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waraja`i watawakkuli</a:t>
            </a:r>
          </a:p>
        </p:txBody>
      </p:sp>
      <p:sp>
        <p:nvSpPr>
          <p:cNvPr id="436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6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وَبِرَحْمَتِكَ تَعَلُّقِي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Your mercy do I attach myself</a:t>
            </a:r>
          </a:p>
        </p:txBody>
      </p:sp>
      <p:sp>
        <p:nvSpPr>
          <p:cNvPr id="4372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wabirahmatika ta’alluqi</a:t>
            </a:r>
          </a:p>
        </p:txBody>
      </p:sp>
      <p:sp>
        <p:nvSpPr>
          <p:cNvPr id="437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7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وَبِفِنَائِكَ أَحُطُّ رَحْلِي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 Your courtyard do I dwell</a:t>
            </a:r>
          </a:p>
        </p:txBody>
      </p:sp>
      <p:sp>
        <p:nvSpPr>
          <p:cNvPr id="4382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wabifina`ika ahuttu rahli</a:t>
            </a:r>
          </a:p>
        </p:txBody>
      </p:sp>
      <p:sp>
        <p:nvSpPr>
          <p:cNvPr id="438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8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وَبِجُودِكَ أَقْصِدُ طَلِبَتِي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out of Your benevolence do I declare my request</a:t>
            </a:r>
          </a:p>
        </p:txBody>
      </p:sp>
      <p:sp>
        <p:nvSpPr>
          <p:cNvPr id="4393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wabijudika aqsidu talibati</a:t>
            </a:r>
          </a:p>
        </p:txBody>
      </p:sp>
      <p:sp>
        <p:nvSpPr>
          <p:cNvPr id="439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39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وَبِكَرَمِكَ أَيْ رَبِّ أَسْتَفْتِحُ دُعَائِي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Your generosity, O my Lord, do I begin my prayers</a:t>
            </a:r>
          </a:p>
        </p:txBody>
      </p:sp>
      <p:sp>
        <p:nvSpPr>
          <p:cNvPr id="4403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wabikaramika ay rabbi astaftihu du’a`i</a:t>
            </a:r>
          </a:p>
        </p:txBody>
      </p:sp>
      <p:sp>
        <p:nvSpPr>
          <p:cNvPr id="440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0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وَلَدَيْكَ أَرْجُو فَاقَتِي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You do I desire for meeting my needs</a:t>
            </a:r>
          </a:p>
        </p:txBody>
      </p:sp>
      <p:sp>
        <p:nvSpPr>
          <p:cNvPr id="4413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waladayka arju faqati</a:t>
            </a:r>
          </a:p>
        </p:txBody>
      </p:sp>
      <p:sp>
        <p:nvSpPr>
          <p:cNvPr id="441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1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وَبِغِنَاكَ أَجْبُرُ عَيْلَتِي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through Your wealth do I settle my poverty</a:t>
            </a:r>
          </a:p>
        </p:txBody>
      </p:sp>
      <p:sp>
        <p:nvSpPr>
          <p:cNvPr id="4423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wabighinaka ajburu ‘aylati</a:t>
            </a:r>
          </a:p>
        </p:txBody>
      </p:sp>
      <p:sp>
        <p:nvSpPr>
          <p:cNvPr id="442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2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وَجَعَلْتُ بِكَ اسْتِغَاثَتِي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have sought the help of You alone</a:t>
            </a:r>
          </a:p>
        </p:txBody>
      </p:sp>
      <p:sp>
        <p:nvSpPr>
          <p:cNvPr id="471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waja’altu bikas-tighathati</a:t>
            </a:r>
          </a:p>
        </p:txBody>
      </p:sp>
      <p:sp>
        <p:nvSpPr>
          <p:cNvPr id="47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وَتَحْتَ ظِلِّ عَفْوِكَ قِيَامِي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under the shade of Your pardon do I stand</a:t>
            </a:r>
          </a:p>
        </p:txBody>
      </p:sp>
      <p:sp>
        <p:nvSpPr>
          <p:cNvPr id="4433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watahta zilli ‘afwika qiyami</a:t>
            </a:r>
          </a:p>
        </p:txBody>
      </p:sp>
      <p:sp>
        <p:nvSpPr>
          <p:cNvPr id="443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3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وَإلَى جُودِكَ وَكَرَمِكَ أَرْفَعُ بَصَرِي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towards Your benevolence and generosity do I raise my sight</a:t>
            </a:r>
          </a:p>
        </p:txBody>
      </p:sp>
      <p:sp>
        <p:nvSpPr>
          <p:cNvPr id="4444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 judika wakaramika arfa’u basari</a:t>
            </a:r>
          </a:p>
        </p:txBody>
      </p:sp>
      <p:sp>
        <p:nvSpPr>
          <p:cNvPr id="444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4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وَإلَى مَعْرُوفِكَ أُدِيمُ نَظَرِي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persistently look for Your favors</a:t>
            </a:r>
          </a:p>
        </p:txBody>
      </p:sp>
      <p:sp>
        <p:nvSpPr>
          <p:cNvPr id="4454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 ma’rufika udimu nazari</a:t>
            </a:r>
          </a:p>
        </p:txBody>
      </p:sp>
      <p:sp>
        <p:nvSpPr>
          <p:cNvPr id="445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5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فَلا تُحْرِقْنِي بِالنَّارِ وَأَنْتَ مَوْضِعُ أَمَلِي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do not let the flames of the Fire consume me while You are my ultimate hope</a:t>
            </a:r>
          </a:p>
        </p:txBody>
      </p:sp>
      <p:sp>
        <p:nvSpPr>
          <p:cNvPr id="4464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 tuhriqni binnari wa-anta mawdi’u amali</a:t>
            </a:r>
          </a:p>
        </p:txBody>
      </p:sp>
      <p:sp>
        <p:nvSpPr>
          <p:cNvPr id="446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6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تُسْكِنِّي الْهَاوِيَةَ فَإنَّكَ قُرَّةُ عَيْنِي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embed me in the deep black abyss while You are the delight of my eyes</a:t>
            </a:r>
          </a:p>
        </p:txBody>
      </p:sp>
      <p:sp>
        <p:nvSpPr>
          <p:cNvPr id="4474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tuskinnil-hawiyata fa-innaka qurratu ‘ayni</a:t>
            </a:r>
          </a:p>
        </p:txBody>
      </p:sp>
      <p:sp>
        <p:nvSpPr>
          <p:cNvPr id="447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7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سَيِّدِي لا تُكَذِّبْ ظَنِّي بِإحْسَانِكَ وَمَعْرُوفِكَ فَإنَّكَ ثِقَتِي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do not thwart my idea about Your grace and favors, for in You I trust</a:t>
            </a:r>
          </a:p>
        </p:txBody>
      </p:sp>
      <p:sp>
        <p:nvSpPr>
          <p:cNvPr id="4485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sayyidi la tukadhdhib zanni bi-ihsanika wama’rufika fa-innaka thiqati</a:t>
            </a:r>
          </a:p>
        </p:txBody>
      </p:sp>
      <p:sp>
        <p:nvSpPr>
          <p:cNvPr id="448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8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تَحْرِمْنِي ثَوَابَكَ فَإنَّكَ الْعَارِفُ بِفَقْرِي.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deprive me of Your rewards, for You best know my poverty</a:t>
            </a:r>
          </a:p>
        </p:txBody>
      </p:sp>
      <p:sp>
        <p:nvSpPr>
          <p:cNvPr id="4495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tahrimni thawabaka fa-innakal-‘arifu bifaqri</a:t>
            </a:r>
          </a:p>
        </p:txBody>
      </p:sp>
      <p:sp>
        <p:nvSpPr>
          <p:cNvPr id="449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49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822325"/>
            <a:ext cx="9372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إنْ كَانَ قَدْ دَنَا أَجَلِي وَلَمْ يُقَرِّبْنِي مِنْكَ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if my death is drawing near while my deeds have not yet drawn me near You, </a:t>
            </a:r>
          </a:p>
        </p:txBody>
      </p:sp>
      <p:sp>
        <p:nvSpPr>
          <p:cNvPr id="4505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in kana qad dana ajali walam yuqarribni minka ‘amali</a:t>
            </a:r>
          </a:p>
        </p:txBody>
      </p:sp>
      <p:sp>
        <p:nvSpPr>
          <p:cNvPr id="450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0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822325"/>
            <a:ext cx="9372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فَقَدْ جَعَلْتُ </a:t>
            </a:r>
            <a:r>
              <a:rPr lang="ar-SA" sz="9000" kern="1200" dirty="0" err="1">
                <a:latin typeface="Arabic Typesetting" panose="03020402040406030203" pitchFamily="66" charset="-78"/>
                <a:ea typeface="+mn-ea"/>
                <a:cs typeface="Arabic Typesetting" panose="03020402040406030203" pitchFamily="66" charset="-78"/>
              </a:rPr>
              <a:t>الإعْتِرَافَ</a:t>
            </a:r>
            <a:r>
              <a:rPr lang="ar-SA" sz="9000" kern="1200" dirty="0">
                <a:latin typeface="Arabic Typesetting" panose="03020402040406030203" pitchFamily="66" charset="-78"/>
                <a:ea typeface="+mn-ea"/>
                <a:cs typeface="Arabic Typesetting" panose="03020402040406030203" pitchFamily="66" charset="-78"/>
              </a:rPr>
              <a:t> إلَيْكَ بِذَنْبِي وَسَائِلَ عِلَلِي.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then let my confession of having committed sins be my means of justification</a:t>
            </a:r>
          </a:p>
        </p:txBody>
      </p:sp>
      <p:sp>
        <p:nvSpPr>
          <p:cNvPr id="4515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faqad ja’altuli’-tirafa ilayka bidhanbi wasa`ila ‘ilali</a:t>
            </a:r>
          </a:p>
        </p:txBody>
      </p:sp>
      <p:sp>
        <p:nvSpPr>
          <p:cNvPr id="451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1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إنْ عَفَوْتَ فَمَنْ أَوْلَى مِنْكَ بِالْعَفْوِ؟</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if You forgive, then who is worthier than You in forgiveness?</a:t>
            </a:r>
          </a:p>
        </p:txBody>
      </p:sp>
      <p:sp>
        <p:nvSpPr>
          <p:cNvPr id="4526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ilahi in ‘afawta faman awla minka bil-‘afw(i)</a:t>
            </a:r>
            <a:endParaRPr lang="fi-FI" sz="3200" b="1" i="1" dirty="0">
              <a:solidFill>
                <a:srgbClr val="000066"/>
              </a:solidFill>
              <a:ea typeface="MS Mincho" pitchFamily="49" charset="-128"/>
            </a:endParaRPr>
          </a:p>
        </p:txBody>
      </p:sp>
      <p:sp>
        <p:nvSpPr>
          <p:cNvPr id="452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2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وَبِدُعَائِكَ تَوَسُّلِي مِنْ غَيْرِ اسْتِحْقَاقٍ لاسْتِمَاعِكَ </a:t>
            </a:r>
            <a:r>
              <a:rPr lang="ar-SA" sz="9000" kern="1200" dirty="0">
                <a:latin typeface="Arabic Typesetting" panose="03020402040406030203" pitchFamily="66" charset="-78"/>
                <a:ea typeface="+mn-ea"/>
                <a:cs typeface="Arabic Typesetting" panose="03020402040406030203" pitchFamily="66" charset="-78"/>
              </a:rPr>
              <a:t>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am begging You through my prayer although I do not deserve to be observed </a:t>
            </a:r>
            <a:r>
              <a:rPr lang="en-US" sz="3600" b="1" kern="1200" dirty="0" smtClean="0">
                <a:ea typeface="MS Mincho" pitchFamily="49" charset="-128"/>
              </a:rPr>
              <a:t>by</a:t>
            </a:r>
            <a:endParaRPr lang="en-US" sz="3600" b="1" kern="1200" dirty="0">
              <a:ea typeface="MS Mincho" pitchFamily="49" charset="-128"/>
            </a:endParaRPr>
          </a:p>
        </p:txBody>
      </p:sp>
      <p:sp>
        <p:nvSpPr>
          <p:cNvPr id="481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wabidu’a-ika tawassuli min ghayris-tihqaqin listima’ika minni</a:t>
            </a:r>
          </a:p>
        </p:txBody>
      </p:sp>
      <p:sp>
        <p:nvSpPr>
          <p:cNvPr id="48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عَذَّبْتَ فَمَنْ أَعْدَلُ مِنْكَ فِي الْحُكْمِ؟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if You punish, then who is fairer than You in judgment?</a:t>
            </a:r>
          </a:p>
        </p:txBody>
      </p:sp>
      <p:sp>
        <p:nvSpPr>
          <p:cNvPr id="4536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‘adhdhabta faman a’dalu minka fil-hukm(i)</a:t>
            </a:r>
          </a:p>
        </p:txBody>
      </p:sp>
      <p:sp>
        <p:nvSpPr>
          <p:cNvPr id="453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3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ارْحَمْ فِي هذِهِ الدُّنْيَا غُرْبَتِي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Have mercy on my misery in this world</a:t>
            </a:r>
          </a:p>
        </p:txBody>
      </p:sp>
      <p:sp>
        <p:nvSpPr>
          <p:cNvPr id="4546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irham fi hadhihid-dunya ghurbati</a:t>
            </a:r>
          </a:p>
        </p:txBody>
      </p:sp>
      <p:sp>
        <p:nvSpPr>
          <p:cNvPr id="454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4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وَعِنْدَ الْمَوْتِ كُرْبَتِي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on my grief at the time of death</a:t>
            </a:r>
          </a:p>
        </p:txBody>
      </p:sp>
      <p:sp>
        <p:nvSpPr>
          <p:cNvPr id="4556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wa-‘indal-mawti kurbati</a:t>
            </a:r>
          </a:p>
        </p:txBody>
      </p:sp>
      <p:sp>
        <p:nvSpPr>
          <p:cNvPr id="455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5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وَفِي الْقَبْرِ وَحْدَتِي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on my loneliness in the grave</a:t>
            </a:r>
          </a:p>
        </p:txBody>
      </p:sp>
      <p:sp>
        <p:nvSpPr>
          <p:cNvPr id="4567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wafil-qabri wahdati</a:t>
            </a:r>
          </a:p>
        </p:txBody>
      </p:sp>
      <p:sp>
        <p:nvSpPr>
          <p:cNvPr id="456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6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وَفِي اللَّحْدِ وَحْشَتِي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on my lonesomeness in the underground hole</a:t>
            </a:r>
          </a:p>
        </p:txBody>
      </p:sp>
      <p:sp>
        <p:nvSpPr>
          <p:cNvPr id="4577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wafil-lahdi wahshati</a:t>
            </a:r>
          </a:p>
        </p:txBody>
      </p:sp>
      <p:sp>
        <p:nvSpPr>
          <p:cNvPr id="457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7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وَإذَا نُشِرْتُ لِلْحِسَابِ بَيْنَ يَدَيْكَ ذُلَّ مَوْقِفِي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on my humiliating situation when I shall be resurrected for account before You</a:t>
            </a:r>
          </a:p>
        </p:txBody>
      </p:sp>
      <p:sp>
        <p:nvSpPr>
          <p:cNvPr id="4587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wa-idha nushirtu lil-hisabi bayna yadayka dhulla mawqifi</a:t>
            </a:r>
          </a:p>
        </p:txBody>
      </p:sp>
      <p:sp>
        <p:nvSpPr>
          <p:cNvPr id="458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8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وَاغْفِرْ لِي مَا خَفِيَ عَلَى الآدَمِيِّينَ مِنْ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forgive my deeds that have been concealed from the other human beings</a:t>
            </a:r>
          </a:p>
        </p:txBody>
      </p:sp>
      <p:sp>
        <p:nvSpPr>
          <p:cNvPr id="4597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waghfir li ma khafiya ‘alal-adamiyyina min ‘amali</a:t>
            </a:r>
          </a:p>
        </p:txBody>
      </p:sp>
      <p:sp>
        <p:nvSpPr>
          <p:cNvPr id="459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59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وَأَدِمْ لِي مَا بِهِ سَتَرْتَنِي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permanent for me that on account of which You have covered my faults</a:t>
            </a:r>
          </a:p>
        </p:txBody>
      </p:sp>
      <p:sp>
        <p:nvSpPr>
          <p:cNvPr id="4608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wa-adim li ma bihi satartani</a:t>
            </a:r>
            <a:endParaRPr lang="fi-FI" sz="3200" b="1" i="1" dirty="0">
              <a:solidFill>
                <a:srgbClr val="000066"/>
              </a:solidFill>
              <a:ea typeface="MS Mincho" pitchFamily="49" charset="-128"/>
            </a:endParaRPr>
          </a:p>
        </p:txBody>
      </p:sp>
      <p:sp>
        <p:nvSpPr>
          <p:cNvPr id="460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0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وَارْحَمْنِي صَرِيعاً عَلَى الْفِرَاشِ تُقَلِّبُنِي أَيْدِي أَحِبَّتِي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have mercy on me when I am thrown on the death bed turned over at the hands of my dear ones</a:t>
            </a:r>
          </a:p>
        </p:txBody>
      </p:sp>
      <p:sp>
        <p:nvSpPr>
          <p:cNvPr id="4618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warhamni sari’an ‘alal-firashi tuqallibuni aydi ahibbati</a:t>
            </a:r>
          </a:p>
        </p:txBody>
      </p:sp>
      <p:sp>
        <p:nvSpPr>
          <p:cNvPr id="461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1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وَتَفَضَّلْ عَلَيَّ مَمْدُوداً عَلَى الْمُغْتَسَلِ يُقَلِّبُنِي صَالِحُ جِيرَتِي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a favor to me when I am laid on the table of the dead bathroom turned over at the hands of my righteous neighbors</a:t>
            </a:r>
          </a:p>
        </p:txBody>
      </p:sp>
      <p:sp>
        <p:nvSpPr>
          <p:cNvPr id="4628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watafaddal ‘alayya mamdudan ‘alal-mughtasali yuqallibuni salihu jirati</a:t>
            </a:r>
          </a:p>
        </p:txBody>
      </p:sp>
      <p:sp>
        <p:nvSpPr>
          <p:cNvPr id="462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2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وَلا </a:t>
            </a:r>
            <a:r>
              <a:rPr lang="ar-SA" sz="9000" kern="1200" dirty="0" err="1">
                <a:latin typeface="Arabic Typesetting" panose="03020402040406030203" pitchFamily="66" charset="-78"/>
                <a:ea typeface="+mn-ea"/>
                <a:cs typeface="Arabic Typesetting" panose="03020402040406030203" pitchFamily="66" charset="-78"/>
              </a:rPr>
              <a:t>اسْتِيجَابٍ</a:t>
            </a:r>
            <a:r>
              <a:rPr lang="ar-SA" sz="9000" kern="1200" dirty="0">
                <a:latin typeface="Arabic Typesetting" panose="03020402040406030203" pitchFamily="66" charset="-78"/>
                <a:ea typeface="+mn-ea"/>
                <a:cs typeface="Arabic Typesetting" panose="03020402040406030203" pitchFamily="66" charset="-78"/>
              </a:rPr>
              <a:t> لِعَفْوِكَ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You or to be pardoned by You</a:t>
            </a:r>
          </a:p>
        </p:txBody>
      </p:sp>
      <p:sp>
        <p:nvSpPr>
          <p:cNvPr id="491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walastijabin </a:t>
            </a:r>
            <a:r>
              <a:rPr lang="fi-FI" sz="3200" b="1" i="1" dirty="0" smtClean="0">
                <a:solidFill>
                  <a:srgbClr val="000066"/>
                </a:solidFill>
                <a:ea typeface="MS Mincho" pitchFamily="49" charset="-128"/>
              </a:rPr>
              <a:t>li’afwika </a:t>
            </a:r>
            <a:r>
              <a:rPr lang="fi-FI" sz="3200" b="1" i="1" dirty="0">
                <a:solidFill>
                  <a:srgbClr val="000066"/>
                </a:solidFill>
                <a:ea typeface="MS Mincho" pitchFamily="49" charset="-128"/>
              </a:rPr>
              <a:t>‘anni</a:t>
            </a:r>
          </a:p>
        </p:txBody>
      </p:sp>
      <p:sp>
        <p:nvSpPr>
          <p:cNvPr id="49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وَتَحَنَّنْ عَلَيَّ مَحْمُولاً قَدْ تَنَاوَلَ الأَقْرِبَاءُ أَطْرَافَ جِنَازَتِي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act kindly to me when I am carried while my relatives hold the edges of my coffin</a:t>
            </a:r>
          </a:p>
        </p:txBody>
      </p:sp>
      <p:sp>
        <p:nvSpPr>
          <p:cNvPr id="4638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watahannan ‘alayya mahmulan qad tanawalal-aqriba`u atrafa janazati</a:t>
            </a:r>
          </a:p>
        </p:txBody>
      </p:sp>
      <p:sp>
        <p:nvSpPr>
          <p:cNvPr id="463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3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وَجُدْ عَلَيَّ مَنْقُولاً قَدْ نَزَلْتُ بِكَ وَحِيداً فِي حُفْرَتِي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be generous with me when I am carried, alone, to my hole</a:t>
            </a:r>
          </a:p>
        </p:txBody>
      </p:sp>
      <p:sp>
        <p:nvSpPr>
          <p:cNvPr id="4649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wajud ‘alayya manqulan qad nazaltu bika wahidan fi hufrati</a:t>
            </a:r>
          </a:p>
        </p:txBody>
      </p:sp>
      <p:sp>
        <p:nvSpPr>
          <p:cNvPr id="464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4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وَارْحَمْ فِي ذَلِكَ الْبَيْتِ الْجَدِيدِ غُرْبَتِي حَتَّى لا أَسْتَأْنِسَ بِغَيْرِكَ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have mercy on my loneliness in that (new) dwelling so that I will not feel at ease with anyone other than You</a:t>
            </a:r>
          </a:p>
        </p:txBody>
      </p:sp>
      <p:sp>
        <p:nvSpPr>
          <p:cNvPr id="4659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warham fi dhalikal-baytil-jadidi ghurbati hatta la asta`nisa bighayrik(a)</a:t>
            </a:r>
          </a:p>
        </p:txBody>
      </p:sp>
      <p:sp>
        <p:nvSpPr>
          <p:cNvPr id="465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5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سَيِّدِي إنْ وَكَلْتَنِي إلَى نَفْسِي هَلَكْتُ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if you leave me for myself, I will certainly perish</a:t>
            </a:r>
          </a:p>
        </p:txBody>
      </p:sp>
      <p:sp>
        <p:nvSpPr>
          <p:cNvPr id="4669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sayyidi in wakaltani ila nafsi halakt(u)</a:t>
            </a:r>
          </a:p>
        </p:txBody>
      </p:sp>
      <p:sp>
        <p:nvSpPr>
          <p:cNvPr id="466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6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فَبِمَنْ أَسْتَغِيثُ إنْ لَمْ تُقِلْنِي عَثْرَتِي؟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to whom will I resort if you do not overlook my slips?</a:t>
            </a:r>
          </a:p>
        </p:txBody>
      </p:sp>
      <p:sp>
        <p:nvSpPr>
          <p:cNvPr id="4679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sayyidi fabiman astaghithu in lam tuqilni ‘athrati</a:t>
            </a:r>
          </a:p>
        </p:txBody>
      </p:sp>
      <p:sp>
        <p:nvSpPr>
          <p:cNvPr id="467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7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فَإلَى مَنْ أَفْزَعُ إنْ فَقَدْتُ عِنَايَتَكَ فِي ضَجْعَتِي؟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whom will I run for help if I miss Your care for me in my stay (in grave)?</a:t>
            </a:r>
          </a:p>
        </p:txBody>
      </p:sp>
      <p:sp>
        <p:nvSpPr>
          <p:cNvPr id="4689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fa-ila man afza’u in faqadtu ’inayataka fi daj’ati</a:t>
            </a:r>
          </a:p>
        </p:txBody>
      </p:sp>
      <p:sp>
        <p:nvSpPr>
          <p:cNvPr id="468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68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وَإلَى مَنْ أَلْتَجِئُ إنْ لَمْ تُنَفِّسْ كُرْبَتِي؟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whom will I refer if You do not relieve my grief?</a:t>
            </a:r>
          </a:p>
        </p:txBody>
      </p:sp>
      <p:sp>
        <p:nvSpPr>
          <p:cNvPr id="4700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wa-ila man altaji`u in lam tunaffis kurbati</a:t>
            </a:r>
            <a:endParaRPr lang="fi-FI" sz="3200" b="1" i="1" dirty="0">
              <a:solidFill>
                <a:srgbClr val="000066"/>
              </a:solidFill>
              <a:ea typeface="MS Mincho" pitchFamily="49" charset="-128"/>
            </a:endParaRPr>
          </a:p>
        </p:txBody>
      </p:sp>
      <p:sp>
        <p:nvSpPr>
          <p:cNvPr id="470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0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مَنْ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Who will be with me?</a:t>
            </a:r>
          </a:p>
        </p:txBody>
      </p:sp>
      <p:sp>
        <p:nvSpPr>
          <p:cNvPr id="4710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man li</a:t>
            </a:r>
          </a:p>
        </p:txBody>
      </p:sp>
      <p:sp>
        <p:nvSpPr>
          <p:cNvPr id="471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1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 يَرْحَمُنِي إنْ لَمْ تَرْحَمْنِي؟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 will have mercy on me if You do not?</a:t>
            </a:r>
          </a:p>
        </p:txBody>
      </p:sp>
      <p:sp>
        <p:nvSpPr>
          <p:cNvPr id="4720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waman yarhamuni in lam tarhamni</a:t>
            </a:r>
          </a:p>
        </p:txBody>
      </p:sp>
      <p:sp>
        <p:nvSpPr>
          <p:cNvPr id="472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2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وَفَضْلَ مَنْ أُؤَمِّلُ إنْ عَدِمْتُ فَضْلَكَ يَوْمَ فَاقَتِي؟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whose favor will I expect if I miss Your favors on the day of my neediness?</a:t>
            </a:r>
          </a:p>
        </p:txBody>
      </p:sp>
      <p:sp>
        <p:nvSpPr>
          <p:cNvPr id="4730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wafadla man u`ammilu in ‘adimtu fadlaka yawma faqati</a:t>
            </a:r>
          </a:p>
        </p:txBody>
      </p:sp>
      <p:sp>
        <p:nvSpPr>
          <p:cNvPr id="473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3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بَلْ لِثِقَتِي بِكَرَمِكَ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Rather I have full confidence in Your generosity</a:t>
            </a:r>
          </a:p>
        </p:txBody>
      </p:sp>
      <p:sp>
        <p:nvSpPr>
          <p:cNvPr id="501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ballithiqati bikaramik(a)</a:t>
            </a:r>
          </a:p>
        </p:txBody>
      </p:sp>
      <p:sp>
        <p:nvSpPr>
          <p:cNvPr id="50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وَإلَى مَنِ الْفِرَارُ مِنَ الذُّنُوبِ إذَا انْقَضَى أَجَلِي؟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to whom will I flee from my sins when my deadline comes?</a:t>
            </a:r>
          </a:p>
        </p:txBody>
      </p:sp>
      <p:sp>
        <p:nvSpPr>
          <p:cNvPr id="4741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wa-ila manil-fararu minadh-dhunubi idhan-qada ajali</a:t>
            </a:r>
          </a:p>
        </p:txBody>
      </p:sp>
      <p:sp>
        <p:nvSpPr>
          <p:cNvPr id="474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4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لا تُعَذِّبْنِي وَأَنَا أَرْجُوكَ.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do not punish me while I please You hopefully</a:t>
            </a:r>
          </a:p>
        </p:txBody>
      </p:sp>
      <p:sp>
        <p:nvSpPr>
          <p:cNvPr id="4751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la tu’adhdhibni wa-ana arjuk(a)</a:t>
            </a:r>
          </a:p>
        </p:txBody>
      </p:sp>
      <p:sp>
        <p:nvSpPr>
          <p:cNvPr id="475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5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حَقِّقْ رَجَائِي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(please do) give success to my expectations</a:t>
            </a:r>
          </a:p>
        </p:txBody>
      </p:sp>
      <p:sp>
        <p:nvSpPr>
          <p:cNvPr id="4761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haqqiq raja-i</a:t>
            </a:r>
          </a:p>
        </p:txBody>
      </p:sp>
      <p:sp>
        <p:nvSpPr>
          <p:cNvPr id="476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6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وَآمِنْ خَوْفِي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dispel my fear</a:t>
            </a:r>
          </a:p>
        </p:txBody>
      </p:sp>
      <p:sp>
        <p:nvSpPr>
          <p:cNvPr id="4771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wa-amin khawfi</a:t>
            </a:r>
          </a:p>
        </p:txBody>
      </p:sp>
      <p:sp>
        <p:nvSpPr>
          <p:cNvPr id="477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7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 كَثْرَةَ ذُنُوبِي لا أَرْجُو فِيهَا إلاّ 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As for my numerous sins, I hope for nothing other than Your pardon</a:t>
            </a:r>
          </a:p>
        </p:txBody>
      </p:sp>
      <p:sp>
        <p:nvSpPr>
          <p:cNvPr id="4782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fa-inna kathrata dhunubi la arju fiha illa ‘afwak(a)</a:t>
            </a:r>
            <a:endParaRPr lang="fi-FI" sz="3200" b="1" i="1" dirty="0">
              <a:solidFill>
                <a:srgbClr val="000066"/>
              </a:solidFill>
              <a:ea typeface="MS Mincho" pitchFamily="49" charset="-128"/>
            </a:endParaRPr>
          </a:p>
        </p:txBody>
      </p:sp>
      <p:sp>
        <p:nvSpPr>
          <p:cNvPr id="478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8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أَنَا أَسْأَلُكَ مَا لا أَسْتَحِقُّ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I am asking You for things that I do not deserve</a:t>
            </a:r>
          </a:p>
        </p:txBody>
      </p:sp>
      <p:sp>
        <p:nvSpPr>
          <p:cNvPr id="4792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ana as-aluka ma la astahiqq(u)</a:t>
            </a:r>
          </a:p>
        </p:txBody>
      </p:sp>
      <p:sp>
        <p:nvSpPr>
          <p:cNvPr id="479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79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وَأَنْتَ أَهْلُ التَّقْوَى وَأَهْلُ الْمَغْفِرَةِ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are verily the Lord of righteousness and the Lord of forgiveness</a:t>
            </a:r>
          </a:p>
        </p:txBody>
      </p:sp>
      <p:sp>
        <p:nvSpPr>
          <p:cNvPr id="4802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wa-anta ahlut-taqwa wa-ahlul-maghfira(ti)</a:t>
            </a:r>
          </a:p>
        </p:txBody>
      </p:sp>
      <p:sp>
        <p:nvSpPr>
          <p:cNvPr id="480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0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فَاغْفِرْ لِي وَأَلْبِسْنِي مِنْ نَظَرِكَ ثَوْباً يُغَطِّي عَلَيَّ التَّبِعَاتِ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forgive me and dress me, out of Your relief, a garment covering all my defects</a:t>
            </a:r>
          </a:p>
        </p:txBody>
      </p:sp>
      <p:sp>
        <p:nvSpPr>
          <p:cNvPr id="4812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faghfir li wa-albisni min nazarika thawban yughatti ‘alayyat-tabi’at(i)</a:t>
            </a:r>
          </a:p>
        </p:txBody>
      </p:sp>
      <p:sp>
        <p:nvSpPr>
          <p:cNvPr id="481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1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وَتَغْفِرُهَا لِي وَلا أُطَالَبُ بِهَا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forgive them for me so that I will not responsible for them</a:t>
            </a:r>
          </a:p>
        </p:txBody>
      </p:sp>
      <p:sp>
        <p:nvSpPr>
          <p:cNvPr id="4823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wataghfiruha li wala utalabu biha</a:t>
            </a:r>
            <a:endParaRPr lang="fi-FI" sz="3200" b="1" i="1" dirty="0">
              <a:solidFill>
                <a:srgbClr val="000066"/>
              </a:solidFill>
              <a:ea typeface="MS Mincho" pitchFamily="49" charset="-128"/>
            </a:endParaRPr>
          </a:p>
        </p:txBody>
      </p:sp>
      <p:sp>
        <p:nvSpPr>
          <p:cNvPr id="482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2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ذُو مَنٍّ قَدِيمٍ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Verily, You are the Lord of eternal favoring</a:t>
            </a:r>
          </a:p>
        </p:txBody>
      </p:sp>
      <p:sp>
        <p:nvSpPr>
          <p:cNvPr id="4833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dhu mannin qadim(in)</a:t>
            </a:r>
          </a:p>
        </p:txBody>
      </p:sp>
      <p:sp>
        <p:nvSpPr>
          <p:cNvPr id="483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3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وَسُكُونِي إلَى صِدْقِ وَعْدِكَ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have relied upon the truthfulness of Your promise</a:t>
            </a:r>
          </a:p>
        </p:txBody>
      </p:sp>
      <p:sp>
        <p:nvSpPr>
          <p:cNvPr id="512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wasukuni ila sidqi wa’dik(a)</a:t>
            </a:r>
          </a:p>
        </p:txBody>
      </p:sp>
      <p:sp>
        <p:nvSpPr>
          <p:cNvPr id="51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وَصَفْحٍ عَظِيمٍ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Lord of great pardon</a:t>
            </a:r>
          </a:p>
        </p:txBody>
      </p:sp>
      <p:sp>
        <p:nvSpPr>
          <p:cNvPr id="4843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wasafhin ‘azim(in)</a:t>
            </a:r>
          </a:p>
        </p:txBody>
      </p:sp>
      <p:sp>
        <p:nvSpPr>
          <p:cNvPr id="484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4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وَتَجَاوُزٍ كَرِيمٍ.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Lord of liberal exoneration</a:t>
            </a:r>
          </a:p>
        </p:txBody>
      </p:sp>
      <p:sp>
        <p:nvSpPr>
          <p:cNvPr id="4853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watajawuzin karim(in)</a:t>
            </a:r>
          </a:p>
        </p:txBody>
      </p:sp>
      <p:sp>
        <p:nvSpPr>
          <p:cNvPr id="485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5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أَنْتَ الَّذِي تُفِيضُ سَيْبَكَ عَلَى مَنْ لا </a:t>
            </a:r>
            <a:r>
              <a:rPr lang="ar-SA" sz="9000" kern="1200" dirty="0">
                <a:latin typeface="Arabic Typesetting" panose="03020402040406030203" pitchFamily="66" charset="-78"/>
                <a:ea typeface="+mn-ea"/>
                <a:cs typeface="Arabic Typesetting" panose="03020402040406030203" pitchFamily="66" charset="-78"/>
              </a:rPr>
              <a:t>يَسْأَلُكَ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You make Your flowing graces reach those who never pray You</a:t>
            </a:r>
          </a:p>
        </p:txBody>
      </p:sp>
      <p:sp>
        <p:nvSpPr>
          <p:cNvPr id="4864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antal-ladhi tufidu saybaka ‘ala man la yas-`aluka</a:t>
            </a:r>
          </a:p>
        </p:txBody>
      </p:sp>
      <p:sp>
        <p:nvSpPr>
          <p:cNvPr id="486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6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وَعَلَى الْجَاحِدِينَ بِرُبُوْبِيَّتِكَ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those who deny Your Lordship</a:t>
            </a:r>
          </a:p>
        </p:txBody>
      </p:sp>
      <p:sp>
        <p:nvSpPr>
          <p:cNvPr id="4874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wa’alal-jahidina birububiyyatik(a)</a:t>
            </a:r>
          </a:p>
        </p:txBody>
      </p:sp>
      <p:sp>
        <p:nvSpPr>
          <p:cNvPr id="487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7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فَكَيْفَ سَيِّدِي بِمَنْ سَأَلَكَ وَأَيْقَنَ أَنَّ الْخَلْقَ لَكَ وَالأَمْرَ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O my Master, what should You do to those whom pray You and believe undoubtedly that You manage all creation and all affairs!</a:t>
            </a:r>
          </a:p>
        </p:txBody>
      </p:sp>
      <p:sp>
        <p:nvSpPr>
          <p:cNvPr id="4884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fakayfa sayyidi biman sa`alaka wa-ayqana annal-khalqa laka wal-amra ilayk(a)</a:t>
            </a:r>
          </a:p>
        </p:txBody>
      </p:sp>
      <p:sp>
        <p:nvSpPr>
          <p:cNvPr id="488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8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تَبَارَكْتَ وَتَعَالَيْتَ 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Blessed by You and Exalted be You, O the Lord of the worlds</a:t>
            </a:r>
          </a:p>
        </p:txBody>
      </p:sp>
      <p:sp>
        <p:nvSpPr>
          <p:cNvPr id="4894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tabarakta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wata’alayta</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rabbal</a:t>
            </a:r>
            <a:r>
              <a:rPr lang="es-ES" sz="3200" b="1" i="1" dirty="0">
                <a:solidFill>
                  <a:srgbClr val="000066"/>
                </a:solidFill>
                <a:ea typeface="MS Mincho" pitchFamily="49" charset="-128"/>
              </a:rPr>
              <a:t>-‘</a:t>
            </a:r>
            <a:r>
              <a:rPr lang="es-ES" sz="3200" b="1" i="1" dirty="0" err="1">
                <a:solidFill>
                  <a:srgbClr val="000066"/>
                </a:solidFill>
                <a:ea typeface="MS Mincho" pitchFamily="49" charset="-128"/>
              </a:rPr>
              <a:t>alamin</a:t>
            </a:r>
            <a:r>
              <a:rPr lang="es-ES" sz="3200" b="1" i="1" dirty="0">
                <a:solidFill>
                  <a:srgbClr val="000066"/>
                </a:solidFill>
                <a:ea typeface="MS Mincho" pitchFamily="49" charset="-128"/>
              </a:rPr>
              <a:t>(a)</a:t>
            </a:r>
            <a:endParaRPr lang="fi-FI" sz="3200" b="1" i="1" dirty="0">
              <a:solidFill>
                <a:srgbClr val="000066"/>
              </a:solidFill>
              <a:ea typeface="MS Mincho" pitchFamily="49" charset="-128"/>
            </a:endParaRPr>
          </a:p>
        </p:txBody>
      </p:sp>
      <p:sp>
        <p:nvSpPr>
          <p:cNvPr id="489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89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سَيِّدِي عَبْدُكَ بِبَابِكَ أَقَامَتْهُ الْخَصَاصَةُ بَيْنَ يَدَيْكَ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Master, I, Your servant standing at Your door owing to neediness, am knocking at it suppliantly</a:t>
            </a:r>
          </a:p>
        </p:txBody>
      </p:sp>
      <p:sp>
        <p:nvSpPr>
          <p:cNvPr id="4905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sayyidi ‘abduka bibabika aqamat-hul-khasasatu bayna yadayka</a:t>
            </a:r>
          </a:p>
        </p:txBody>
      </p:sp>
      <p:sp>
        <p:nvSpPr>
          <p:cNvPr id="490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0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يَقْرَعُ بَابَ إحْسَانِكَ بِدُعَائِهِ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am knocking at it suppliantly</a:t>
            </a:r>
          </a:p>
        </p:txBody>
      </p:sp>
      <p:sp>
        <p:nvSpPr>
          <p:cNvPr id="4915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yaqra’u baba ihsanika bidu’a-ih(i)</a:t>
            </a:r>
          </a:p>
        </p:txBody>
      </p:sp>
      <p:sp>
        <p:nvSpPr>
          <p:cNvPr id="491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1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فَلا تُعْرِضْ بِوَجْهِكَ الْكَرِيمِ عَنِّي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do not turn Your generous Face away from me</a:t>
            </a:r>
          </a:p>
        </p:txBody>
      </p:sp>
      <p:sp>
        <p:nvSpPr>
          <p:cNvPr id="4925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 tu’rid biwajhikal-karimi ‘anni</a:t>
            </a:r>
          </a:p>
        </p:txBody>
      </p:sp>
      <p:sp>
        <p:nvSpPr>
          <p:cNvPr id="492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2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وَاقْبَلْ مِنِّي مَا أَقُولُ فَقَدْ دَعَوْتُ بِهذَا الدُّعَاءِ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accept that which I utter, for I have prayed using this supplication</a:t>
            </a:r>
          </a:p>
        </p:txBody>
      </p:sp>
      <p:sp>
        <p:nvSpPr>
          <p:cNvPr id="4935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waqbal minni ma aqulu faqad da’awta bihadhad-du’a(i)</a:t>
            </a:r>
          </a:p>
        </p:txBody>
      </p:sp>
      <p:sp>
        <p:nvSpPr>
          <p:cNvPr id="493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3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وَلَجَائِي</a:t>
            </a:r>
            <a:r>
              <a:rPr lang="ar-SA" sz="9000" kern="1200" dirty="0">
                <a:latin typeface="Arabic Typesetting" panose="03020402040406030203" pitchFamily="66" charset="-78"/>
                <a:ea typeface="+mn-ea"/>
                <a:cs typeface="Arabic Typesetting" panose="03020402040406030203" pitchFamily="66" charset="-78"/>
              </a:rPr>
              <a:t> إلَى الإيمَانِ بِتَوْحِيدِكَ وَيَقِينِي بِمَعْرِفَتِكَ </a:t>
            </a:r>
            <a:r>
              <a:rPr lang="ar-SA" sz="9000" kern="1200" dirty="0">
                <a:latin typeface="Arabic Typesetting" panose="03020402040406030203" pitchFamily="66" charset="-78"/>
                <a:ea typeface="+mn-ea"/>
                <a:cs typeface="Arabic Typesetting" panose="03020402040406030203" pitchFamily="66" charset="-78"/>
              </a:rPr>
              <a:t>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0" y="2468563"/>
            <a:ext cx="9144000" cy="1752600"/>
          </a:xfrm>
          <a:extLst/>
        </p:spPr>
        <p:txBody>
          <a:bodyPr/>
          <a:lstStyle/>
          <a:p>
            <a:pPr marL="342900" indent="-342900" eaLnBrk="1" hangingPunct="1">
              <a:defRPr/>
            </a:pPr>
            <a:r>
              <a:rPr lang="en-US" sz="3600" b="1" kern="1200" dirty="0">
                <a:ea typeface="MS Mincho" pitchFamily="49" charset="-128"/>
              </a:rPr>
              <a:t>And I have sought shelter with my faith in Your Oneness and my certitude in the fact -which you </a:t>
            </a:r>
            <a:r>
              <a:rPr lang="en-US" sz="3600" b="1" kern="1200" dirty="0" smtClean="0">
                <a:ea typeface="MS Mincho" pitchFamily="49" charset="-128"/>
              </a:rPr>
              <a:t>know-</a:t>
            </a:r>
            <a:endParaRPr lang="en-US" sz="3600" b="1" kern="1200" dirty="0">
              <a:ea typeface="MS Mincho" pitchFamily="49" charset="-128"/>
            </a:endParaRPr>
          </a:p>
        </p:txBody>
      </p:sp>
      <p:sp>
        <p:nvSpPr>
          <p:cNvPr id="522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walaja-i ilal-imani bitawhidika wayaqini bima’rifatika minni</a:t>
            </a:r>
          </a:p>
        </p:txBody>
      </p:sp>
      <p:sp>
        <p:nvSpPr>
          <p:cNvPr id="52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وَأَنَا أَرْجُو أَنْ لا تَرُدَّنِي مَعْرِفَةً مِنِّي بِرَأْفَتِكَ وَرَحْمَتِكَ.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Hoping that You will not reject me since I have full awareness with Your kindness and mercifulness</a:t>
            </a:r>
          </a:p>
        </p:txBody>
      </p:sp>
      <p:sp>
        <p:nvSpPr>
          <p:cNvPr id="4945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 arju an la taruddani ma’rifatan minni bira`fatika warahmatik(a)</a:t>
            </a:r>
          </a:p>
        </p:txBody>
      </p:sp>
      <p:sp>
        <p:nvSpPr>
          <p:cNvPr id="494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4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أَنْتَ الَّذِي لا يُحْفِيكَ سَائِلٌ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It is You Whom is never disturbed by any suppliant</a:t>
            </a:r>
          </a:p>
        </p:txBody>
      </p:sp>
      <p:sp>
        <p:nvSpPr>
          <p:cNvPr id="4956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ilahi antal-ladhi la yuhfika sa`il(un)</a:t>
            </a:r>
            <a:endParaRPr lang="fi-FI" sz="3200" b="1" i="1" dirty="0">
              <a:solidFill>
                <a:srgbClr val="000066"/>
              </a:solidFill>
              <a:ea typeface="MS Mincho" pitchFamily="49" charset="-128"/>
            </a:endParaRPr>
          </a:p>
        </p:txBody>
      </p:sp>
      <p:sp>
        <p:nvSpPr>
          <p:cNvPr id="495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5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يَنْقُصُكَ نَائِلٌ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Whose kingdom is never decreased owing to donations</a:t>
            </a:r>
          </a:p>
        </p:txBody>
      </p:sp>
      <p:sp>
        <p:nvSpPr>
          <p:cNvPr id="4966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yanqusuka na`il(un)</a:t>
            </a:r>
          </a:p>
        </p:txBody>
      </p:sp>
      <p:sp>
        <p:nvSpPr>
          <p:cNvPr id="496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6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أَنْتَ كَمَا تَقُولُ وَفَوْقَ مَا نَقُولُ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You are as exactly as You describe Yourself and is above all that which we say</a:t>
            </a:r>
          </a:p>
        </p:txBody>
      </p:sp>
      <p:sp>
        <p:nvSpPr>
          <p:cNvPr id="4976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anta kama taqulu wafawqa ma naqul(u)</a:t>
            </a:r>
            <a:endParaRPr lang="fi-FI" sz="3200" b="1" i="1" dirty="0">
              <a:solidFill>
                <a:srgbClr val="000066"/>
              </a:solidFill>
              <a:ea typeface="MS Mincho" pitchFamily="49" charset="-128"/>
            </a:endParaRPr>
          </a:p>
        </p:txBody>
      </p:sp>
      <p:sp>
        <p:nvSpPr>
          <p:cNvPr id="497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7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أَسْأَلُكَ صَبْراً جَمِيلاً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beseech You for comely patience</a:t>
            </a:r>
          </a:p>
        </p:txBody>
      </p:sp>
      <p:sp>
        <p:nvSpPr>
          <p:cNvPr id="4986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as-`aluka sabran jamila(n)</a:t>
            </a:r>
          </a:p>
        </p:txBody>
      </p:sp>
      <p:sp>
        <p:nvSpPr>
          <p:cNvPr id="498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8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وَفَرَجاً قَرِيباً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 immediate relief</a:t>
            </a:r>
          </a:p>
        </p:txBody>
      </p:sp>
      <p:sp>
        <p:nvSpPr>
          <p:cNvPr id="4997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wafarajan qariba(n)</a:t>
            </a:r>
          </a:p>
        </p:txBody>
      </p:sp>
      <p:sp>
        <p:nvSpPr>
          <p:cNvPr id="499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499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وَقَوْلاً صَادِقاً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 truthful wording</a:t>
            </a:r>
          </a:p>
        </p:txBody>
      </p:sp>
      <p:sp>
        <p:nvSpPr>
          <p:cNvPr id="5007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waqawlan sadiqa(n)</a:t>
            </a:r>
          </a:p>
        </p:txBody>
      </p:sp>
      <p:sp>
        <p:nvSpPr>
          <p:cNvPr id="500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0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وَأَجْراً عَظِيماً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 splendid reward</a:t>
            </a:r>
          </a:p>
        </p:txBody>
      </p:sp>
      <p:sp>
        <p:nvSpPr>
          <p:cNvPr id="5017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wa-ajran ‘azima(n)</a:t>
            </a:r>
          </a:p>
        </p:txBody>
      </p:sp>
      <p:sp>
        <p:nvSpPr>
          <p:cNvPr id="501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1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أَسْأَلُكَ يَا رَبِّ مِنَ الْخَيْرِ كُلِّهِ مَا عَلِمْتُ مِنْهُ وَمَا لَمْ أَعْلَمْ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pray You, O Lord, for all goodness, be it known by me or unknown</a:t>
            </a:r>
          </a:p>
        </p:txBody>
      </p:sp>
      <p:sp>
        <p:nvSpPr>
          <p:cNvPr id="5027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as-`aluka ya rabbi minal-khayri kullihi ma ‘alimtu minhu wama lam a’lam</a:t>
            </a:r>
          </a:p>
        </p:txBody>
      </p:sp>
      <p:sp>
        <p:nvSpPr>
          <p:cNvPr id="502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2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أَسْأَلُكَ اللّهُمَّ مِنْ خَيْرِ مَا سَأَلَكَ مِنْهُ عِبَادُكَ الصَّالِحُونَ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 pray You, O </a:t>
            </a:r>
            <a:r>
              <a:rPr lang="en-US" sz="3600" b="1" kern="1200" dirty="0" err="1">
                <a:ea typeface="MS Mincho" pitchFamily="49" charset="-128"/>
              </a:rPr>
              <a:t>Allāh</a:t>
            </a:r>
            <a:r>
              <a:rPr lang="en-US" sz="3600" b="1" kern="1200" dirty="0">
                <a:ea typeface="MS Mincho" pitchFamily="49" charset="-128"/>
              </a:rPr>
              <a:t>, for the goodness that Your righteous servants have besought from You</a:t>
            </a:r>
          </a:p>
        </p:txBody>
      </p:sp>
      <p:sp>
        <p:nvSpPr>
          <p:cNvPr id="5038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as-`alukal-llahumma min khayri ma sa-alaka minhu ‘ibadukas-salihun(a)</a:t>
            </a:r>
          </a:p>
        </p:txBody>
      </p:sp>
      <p:sp>
        <p:nvSpPr>
          <p:cNvPr id="503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3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أَنْ لا رَبَّ لِي غَيْرُكَ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 that I have no Lord other than You</a:t>
            </a:r>
          </a:p>
        </p:txBody>
      </p:sp>
      <p:sp>
        <p:nvSpPr>
          <p:cNvPr id="532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an la rabba li ghayruk(a)</a:t>
            </a:r>
            <a:endParaRPr lang="fi-FI" sz="3200" b="1" i="1" dirty="0">
              <a:solidFill>
                <a:srgbClr val="000066"/>
              </a:solidFill>
              <a:ea typeface="MS Mincho" pitchFamily="49" charset="-128"/>
            </a:endParaRPr>
          </a:p>
        </p:txBody>
      </p:sp>
      <p:sp>
        <p:nvSpPr>
          <p:cNvPr id="53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خَيْرَ مَنْ سُئِلَ</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All-excellent One that is asked</a:t>
            </a:r>
          </a:p>
        </p:txBody>
      </p:sp>
      <p:sp>
        <p:nvSpPr>
          <p:cNvPr id="5048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khayra man su`il(a)</a:t>
            </a:r>
          </a:p>
        </p:txBody>
      </p:sp>
      <p:sp>
        <p:nvSpPr>
          <p:cNvPr id="504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4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وَأَجْوَدَ مَنْ أَعْطَى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All-benevolent of those who may give</a:t>
            </a:r>
          </a:p>
        </p:txBody>
      </p:sp>
      <p:sp>
        <p:nvSpPr>
          <p:cNvPr id="5058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wa-ajwada man a’ta</a:t>
            </a:r>
          </a:p>
        </p:txBody>
      </p:sp>
      <p:sp>
        <p:nvSpPr>
          <p:cNvPr id="505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5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أَعْطِنِي سُؤْلِي فِي نَفْسِي وَأَهْلِي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(Please do) respond to my request as regards myself and my family</a:t>
            </a:r>
          </a:p>
        </p:txBody>
      </p:sp>
      <p:sp>
        <p:nvSpPr>
          <p:cNvPr id="5068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a’tini su`li fi nafsi wa-ahli</a:t>
            </a:r>
            <a:endParaRPr lang="fi-FI" sz="3200" b="1" i="1" dirty="0">
              <a:solidFill>
                <a:srgbClr val="000066"/>
              </a:solidFill>
              <a:ea typeface="MS Mincho" pitchFamily="49" charset="-128"/>
            </a:endParaRPr>
          </a:p>
        </p:txBody>
      </p:sp>
      <p:sp>
        <p:nvSpPr>
          <p:cNvPr id="506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6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وَوَالِدَيَّ وَوُلْدِي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parents and my children</a:t>
            </a:r>
          </a:p>
        </p:txBody>
      </p:sp>
      <p:sp>
        <p:nvSpPr>
          <p:cNvPr id="5079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wawalidayya wawuldi</a:t>
            </a:r>
          </a:p>
        </p:txBody>
      </p:sp>
      <p:sp>
        <p:nvSpPr>
          <p:cNvPr id="507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7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وَأَهْلِ حُزَانَتِي وَإخْوَانِي فِيكَ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my comrades and my brothers-in-faith,</a:t>
            </a:r>
          </a:p>
        </p:txBody>
      </p:sp>
      <p:sp>
        <p:nvSpPr>
          <p:cNvPr id="5089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wa-ahli huzanati wa-ikhwani fik(a)</a:t>
            </a:r>
          </a:p>
        </p:txBody>
      </p:sp>
      <p:sp>
        <p:nvSpPr>
          <p:cNvPr id="508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8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وَأَرْغِدْ عَيْشِي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bless my living</a:t>
            </a:r>
          </a:p>
        </p:txBody>
      </p:sp>
      <p:sp>
        <p:nvSpPr>
          <p:cNvPr id="5099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wa-arghid ‘ayshi</a:t>
            </a:r>
          </a:p>
        </p:txBody>
      </p:sp>
      <p:sp>
        <p:nvSpPr>
          <p:cNvPr id="509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09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وَأَظْهِرْ مُرُوَّتِي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manifest my integrity</a:t>
            </a:r>
          </a:p>
        </p:txBody>
      </p:sp>
      <p:sp>
        <p:nvSpPr>
          <p:cNvPr id="5109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wa-az-hir muruwwati</a:t>
            </a:r>
          </a:p>
        </p:txBody>
      </p:sp>
      <p:sp>
        <p:nvSpPr>
          <p:cNvPr id="510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0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وَأَصْلِحْ جَمِيعَ أَحْوَالِي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t>
            </a:r>
            <a:r>
              <a:rPr lang="en-US" sz="3600" b="1" kern="1200" dirty="0" smtClean="0">
                <a:ea typeface="MS Mincho" pitchFamily="49" charset="-128"/>
              </a:rPr>
              <a:t>set </a:t>
            </a:r>
            <a:r>
              <a:rPr lang="en-US" sz="3600" b="1" kern="1200" dirty="0">
                <a:ea typeface="MS Mincho" pitchFamily="49" charset="-128"/>
              </a:rPr>
              <a:t>aright all my affairs</a:t>
            </a:r>
          </a:p>
        </p:txBody>
      </p:sp>
      <p:sp>
        <p:nvSpPr>
          <p:cNvPr id="5120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wa-aslih jami’a ahwali</a:t>
            </a:r>
          </a:p>
        </p:txBody>
      </p:sp>
      <p:sp>
        <p:nvSpPr>
          <p:cNvPr id="512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2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وَاجْعَلْنِي مِمَّنْ أَطَلْتَ عُمْرَهُ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include me with those whom You decide to live long</a:t>
            </a:r>
          </a:p>
        </p:txBody>
      </p:sp>
      <p:sp>
        <p:nvSpPr>
          <p:cNvPr id="5130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waj’alni mimman atalta ‘umurah(u)</a:t>
            </a:r>
          </a:p>
        </p:txBody>
      </p:sp>
      <p:sp>
        <p:nvSpPr>
          <p:cNvPr id="513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3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وَحَسَّنْتَ عَمَلَهُ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those whose deeds are righteous</a:t>
            </a:r>
          </a:p>
        </p:txBody>
      </p:sp>
      <p:sp>
        <p:nvSpPr>
          <p:cNvPr id="5140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wahassanta ‘amalah(u)</a:t>
            </a:r>
          </a:p>
        </p:txBody>
      </p:sp>
      <p:sp>
        <p:nvSpPr>
          <p:cNvPr id="514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4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لا تُؤَدِّبْنِي بِعُقُوبَتِكَ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Do not discipline me by means of Your punishment</a:t>
            </a:r>
          </a:p>
        </p:txBody>
      </p:sp>
      <p:sp>
        <p:nvSpPr>
          <p:cNvPr id="81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la tu-addibni bi’uqubatik(a)</a:t>
            </a:r>
          </a:p>
        </p:txBody>
      </p:sp>
      <p:sp>
        <p:nvSpPr>
          <p:cNvPr id="8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إلهَ إلاَّ أَنْتَ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there is no god save You</a:t>
            </a:r>
          </a:p>
        </p:txBody>
      </p:sp>
      <p:sp>
        <p:nvSpPr>
          <p:cNvPr id="542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ilaha illa ant(a)</a:t>
            </a:r>
          </a:p>
        </p:txBody>
      </p:sp>
      <p:sp>
        <p:nvSpPr>
          <p:cNvPr id="54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وَأَتْمَمْتَ عَلَيْهِ نِعْمَتَكَ وَرَضِيتَ عَنْهُ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those for whom You have perfected Your favors and those with whom You are pleased</a:t>
            </a:r>
          </a:p>
        </p:txBody>
      </p:sp>
      <p:sp>
        <p:nvSpPr>
          <p:cNvPr id="5150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pl-PL" sz="3200" b="1" i="1" dirty="0">
                <a:solidFill>
                  <a:srgbClr val="000066"/>
                </a:solidFill>
                <a:ea typeface="MS Mincho" pitchFamily="49" charset="-128"/>
              </a:rPr>
              <a:t>wa-atmamta ‘alayhi ni’mataka waradita ‘anh(u)</a:t>
            </a:r>
            <a:endParaRPr lang="fi-FI" sz="3200" b="1" i="1" dirty="0">
              <a:solidFill>
                <a:srgbClr val="000066"/>
              </a:solidFill>
              <a:ea typeface="MS Mincho" pitchFamily="49" charset="-128"/>
            </a:endParaRPr>
          </a:p>
        </p:txBody>
      </p:sp>
      <p:sp>
        <p:nvSpPr>
          <p:cNvPr id="515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5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وَأَحْيَيْتَهُ حَيَاةً طَيِّبَةً فِي أَدْوَمِ السُّرُورِ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those whom You have granted comfortable life with permanent pleasure</a:t>
            </a:r>
          </a:p>
        </p:txBody>
      </p:sp>
      <p:sp>
        <p:nvSpPr>
          <p:cNvPr id="5161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wa-ahyaytahu hayatan tayyibatan fi adwamis-surur(i)</a:t>
            </a:r>
          </a:p>
        </p:txBody>
      </p:sp>
      <p:sp>
        <p:nvSpPr>
          <p:cNvPr id="516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6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وَأَسْبَغِ الْكَرَامَةِ وَأَتَمِّ الْعَيْشِ</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reputable honor and perfect contentment</a:t>
            </a:r>
          </a:p>
        </p:txBody>
      </p:sp>
      <p:sp>
        <p:nvSpPr>
          <p:cNvPr id="5171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wa-asbaghil-karamati wa-atammil-‘aysh(i)</a:t>
            </a:r>
          </a:p>
        </p:txBody>
      </p:sp>
      <p:sp>
        <p:nvSpPr>
          <p:cNvPr id="517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7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تَفْعَلُ مَا تَشَاءُ</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Verily, You do whatever You will</a:t>
            </a:r>
          </a:p>
        </p:txBody>
      </p:sp>
      <p:sp>
        <p:nvSpPr>
          <p:cNvPr id="5181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taf’alu ma tasha(u)</a:t>
            </a:r>
          </a:p>
        </p:txBody>
      </p:sp>
      <p:sp>
        <p:nvSpPr>
          <p:cNvPr id="518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8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يَفْعَلُ مَا يَشَاءُ غَيْرُكَ.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While none else can ever do what one wills</a:t>
            </a:r>
          </a:p>
        </p:txBody>
      </p:sp>
      <p:sp>
        <p:nvSpPr>
          <p:cNvPr id="5191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yaf’alu ma yasha-u ghayruk(a)</a:t>
            </a:r>
          </a:p>
        </p:txBody>
      </p:sp>
      <p:sp>
        <p:nvSpPr>
          <p:cNvPr id="519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19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خُصَّنِي مِنْكَ بِخَاصَّةِ ذِكْرِكَ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give me exclusively the grace of private mention of You</a:t>
            </a:r>
          </a:p>
        </p:txBody>
      </p:sp>
      <p:sp>
        <p:nvSpPr>
          <p:cNvPr id="5201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khussani minka bikhassati dhikrik(a)</a:t>
            </a:r>
          </a:p>
        </p:txBody>
      </p:sp>
      <p:sp>
        <p:nvSpPr>
          <p:cNvPr id="520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0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تَجْعَلْ شَيْئاً مِمَّا أَتَقَرَّبُ بِهِ فِي آنَاءِ اللَّيْلِ وَأَطْرَافِ النَّهَارِ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let any of the things by which I seek Your nearness in the hours of the night and the ends of the days</a:t>
            </a:r>
          </a:p>
        </p:txBody>
      </p:sp>
      <p:sp>
        <p:nvSpPr>
          <p:cNvPr id="521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taj'al shay-an mimma ataqarrabu bihi fi ana-il-layli wa-atrafin-nahar(i)</a:t>
            </a:r>
          </a:p>
        </p:txBody>
      </p:sp>
      <p:sp>
        <p:nvSpPr>
          <p:cNvPr id="521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1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رِيَاءً وَلا سُمْعَةً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Take the form of ostentation or showing off</a:t>
            </a:r>
          </a:p>
        </p:txBody>
      </p:sp>
      <p:sp>
        <p:nvSpPr>
          <p:cNvPr id="5222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riya-an wala sum’a(tan)</a:t>
            </a:r>
          </a:p>
        </p:txBody>
      </p:sp>
      <p:sp>
        <p:nvSpPr>
          <p:cNvPr id="522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2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أَشَراً وَلا بَطَراً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Or pretension or insolence</a:t>
            </a:r>
          </a:p>
        </p:txBody>
      </p:sp>
      <p:sp>
        <p:nvSpPr>
          <p:cNvPr id="523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asharan wala batara(n)</a:t>
            </a:r>
          </a:p>
        </p:txBody>
      </p:sp>
      <p:sp>
        <p:nvSpPr>
          <p:cNvPr id="523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3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وَاجْعَلْنِي لَكَ مِنَ الْخَاشِعِينَ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include me with the humble ones</a:t>
            </a:r>
          </a:p>
        </p:txBody>
      </p:sp>
      <p:sp>
        <p:nvSpPr>
          <p:cNvPr id="524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waj’alni laka minal-khashi’in(a)</a:t>
            </a:r>
          </a:p>
        </p:txBody>
      </p:sp>
      <p:sp>
        <p:nvSpPr>
          <p:cNvPr id="524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4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وَحْدَكَ لا شَرِيكَ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Alone without having any partner</a:t>
            </a:r>
          </a:p>
        </p:txBody>
      </p:sp>
      <p:sp>
        <p:nvSpPr>
          <p:cNvPr id="553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wahdaka la sharika lak(a)</a:t>
            </a:r>
          </a:p>
        </p:txBody>
      </p:sp>
      <p:sp>
        <p:nvSpPr>
          <p:cNvPr id="55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أَعْطِنِي السَّعَةَ فِي الرِّزْقِ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grant me affluent means of livelihood</a:t>
            </a:r>
          </a:p>
        </p:txBody>
      </p:sp>
      <p:sp>
        <p:nvSpPr>
          <p:cNvPr id="5253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allahumma a’tinis-sa’ata fir-rizq(i)</a:t>
            </a:r>
          </a:p>
        </p:txBody>
      </p:sp>
      <p:sp>
        <p:nvSpPr>
          <p:cNvPr id="5253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53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وَالأَمْنَ فِي الْوَطَنِ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security in my homeland</a:t>
            </a:r>
          </a:p>
        </p:txBody>
      </p:sp>
      <p:sp>
        <p:nvSpPr>
          <p:cNvPr id="5263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wal-amni fil-watan(i)</a:t>
            </a:r>
          </a:p>
        </p:txBody>
      </p:sp>
      <p:sp>
        <p:nvSpPr>
          <p:cNvPr id="5263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63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وَقُرَّةَ الْعَيْنِ فِي الأَهْلِ وَالْمَالِ وَالْوَلَدِ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delight in my family, property, and children</a:t>
            </a:r>
          </a:p>
        </p:txBody>
      </p:sp>
      <p:sp>
        <p:nvSpPr>
          <p:cNvPr id="5273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waqurratal-‘ayni fil-ahli wal-mali wal-walad(i)</a:t>
            </a:r>
          </a:p>
        </p:txBody>
      </p:sp>
      <p:sp>
        <p:nvSpPr>
          <p:cNvPr id="5273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73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وَالْمُقَامَ فِي نِعَمِكَ عِنْدِي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permanence of Your graces</a:t>
            </a:r>
          </a:p>
        </p:txBody>
      </p:sp>
      <p:sp>
        <p:nvSpPr>
          <p:cNvPr id="5283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wal-muqama fi ni’amika ‘indi</a:t>
            </a:r>
          </a:p>
        </p:txBody>
      </p:sp>
      <p:sp>
        <p:nvSpPr>
          <p:cNvPr id="5283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83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وَالصِّحَّةَ فِي الْجِسْمِ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healthy trunk</a:t>
            </a:r>
          </a:p>
        </p:txBody>
      </p:sp>
      <p:sp>
        <p:nvSpPr>
          <p:cNvPr id="5294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wassihhata fil-jism(i)</a:t>
            </a:r>
          </a:p>
        </p:txBody>
      </p:sp>
      <p:sp>
        <p:nvSpPr>
          <p:cNvPr id="5294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294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وَالْقُوَّةَ فِي الْبَدَنِ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strong body</a:t>
            </a:r>
          </a:p>
        </p:txBody>
      </p:sp>
      <p:sp>
        <p:nvSpPr>
          <p:cNvPr id="5304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walquwwata fil-badan(i)</a:t>
            </a:r>
          </a:p>
        </p:txBody>
      </p:sp>
      <p:sp>
        <p:nvSpPr>
          <p:cNvPr id="5304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04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وَالسَّلامَةَ فِي الدِّينِ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sound creed</a:t>
            </a:r>
          </a:p>
        </p:txBody>
      </p:sp>
      <p:sp>
        <p:nvSpPr>
          <p:cNvPr id="5314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was-salamata fid-din(i)</a:t>
            </a:r>
          </a:p>
        </p:txBody>
      </p:sp>
      <p:sp>
        <p:nvSpPr>
          <p:cNvPr id="5314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14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159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وَاسْتَعْمِلْنِي بِطَاعَتِكَ وَطَاعَةِ رَسُولِكَ </a:t>
            </a:r>
            <a:r>
              <a:rPr lang="ar-SA" sz="9000" kern="1200" dirty="0">
                <a:latin typeface="Arabic Typesetting" panose="03020402040406030203" pitchFamily="66" charset="-78"/>
                <a:ea typeface="+mn-ea"/>
                <a:cs typeface="Arabic Typesetting" panose="03020402040406030203" pitchFamily="66" charset="-78"/>
              </a:rPr>
              <a:t>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dedicate my affairs to the obedience to You and to Your Messenger, Muhammad—</a:t>
            </a:r>
          </a:p>
        </p:txBody>
      </p:sp>
      <p:sp>
        <p:nvSpPr>
          <p:cNvPr id="5324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wasta’milni bita’atika wata’ati rasulika muhammadin</a:t>
            </a:r>
          </a:p>
        </p:txBody>
      </p:sp>
      <p:sp>
        <p:nvSpPr>
          <p:cNvPr id="5324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24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صَلَّى اللهُ عَلَيْهِ وَعَلَى </a:t>
            </a:r>
            <a:r>
              <a:rPr lang="ar-SA" sz="9000" kern="1200" dirty="0" err="1">
                <a:latin typeface="Arabic Typesetting" panose="03020402040406030203" pitchFamily="66" charset="-78"/>
                <a:ea typeface="+mn-ea"/>
                <a:cs typeface="Arabic Typesetting" panose="03020402040406030203" pitchFamily="66" charset="-78"/>
              </a:rPr>
              <a:t>آلِهِ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err="1">
                <a:ea typeface="MS Mincho" pitchFamily="49" charset="-128"/>
              </a:rPr>
              <a:t>Allāh’s</a:t>
            </a:r>
            <a:r>
              <a:rPr lang="en-US" sz="3600" b="1" kern="1200" dirty="0">
                <a:ea typeface="MS Mincho" pitchFamily="49" charset="-128"/>
              </a:rPr>
              <a:t> blessings be upon him and his Family—</a:t>
            </a:r>
          </a:p>
        </p:txBody>
      </p:sp>
      <p:sp>
        <p:nvSpPr>
          <p:cNvPr id="5335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sallal-llahu ‘alayhi wa’ala-alihi</a:t>
            </a:r>
          </a:p>
        </p:txBody>
      </p:sp>
      <p:sp>
        <p:nvSpPr>
          <p:cNvPr id="5335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35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731838"/>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أَبَداً مَا اسْتَعْمَرْتَنِي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as long as You give me life</a:t>
            </a:r>
          </a:p>
        </p:txBody>
      </p:sp>
      <p:sp>
        <p:nvSpPr>
          <p:cNvPr id="5345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abadan masta’martani</a:t>
            </a:r>
          </a:p>
        </p:txBody>
      </p:sp>
      <p:sp>
        <p:nvSpPr>
          <p:cNvPr id="5345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45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أَنْتَ الْقَائِلُ وَقَوْلُكَ حَقٌّ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It is You Who have said, and Your sayings are always true</a:t>
            </a:r>
          </a:p>
        </p:txBody>
      </p:sp>
      <p:sp>
        <p:nvSpPr>
          <p:cNvPr id="563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antal-qa-ilu waqawluka haqq(un)</a:t>
            </a:r>
          </a:p>
        </p:txBody>
      </p:sp>
      <p:sp>
        <p:nvSpPr>
          <p:cNvPr id="56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وَاجْعَلْنِي مِنْ أَوْفَرِ عِبَادِكَ عِنْدَكَ نَصِيباً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me one of the most rewarded servants of You</a:t>
            </a:r>
          </a:p>
        </p:txBody>
      </p:sp>
      <p:sp>
        <p:nvSpPr>
          <p:cNvPr id="5355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waj’alni min awfari ‘ibadika ‘indaka nasiba(n)</a:t>
            </a:r>
          </a:p>
        </p:txBody>
      </p:sp>
      <p:sp>
        <p:nvSpPr>
          <p:cNvPr id="5355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55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فِي كُلِّ خَيْرٍ أَنْزَلْتَهُ وَتُنْزِلُهُ فِي شَهْرِ رَمَضَانَ فِي لَيْلَةِ الْقَدْرِ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In each and every item of goodness that You have descended and You will descend during the month of Ramadan and in the Grand Night</a:t>
            </a:r>
          </a:p>
        </p:txBody>
      </p:sp>
      <p:sp>
        <p:nvSpPr>
          <p:cNvPr id="5365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fi kulli khayrin anzaltahu watunziluhu fi shahri ramadana fi laylatil-qadr(i)</a:t>
            </a:r>
          </a:p>
        </p:txBody>
      </p:sp>
      <p:sp>
        <p:nvSpPr>
          <p:cNvPr id="5365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65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أَنْتَ مُنْزِلُهُ فِي كُلِّ سَنَةٍ مِنْ رَحْمَةٍ تَنْشُرُهَا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As well as all that which You decide to descend throughout the year, including mercy that You spread</a:t>
            </a:r>
          </a:p>
        </p:txBody>
      </p:sp>
      <p:sp>
        <p:nvSpPr>
          <p:cNvPr id="5376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wama anta munziluhu fi kulli sanatin min rahmatin tunshiruha</a:t>
            </a:r>
          </a:p>
        </p:txBody>
      </p:sp>
      <p:sp>
        <p:nvSpPr>
          <p:cNvPr id="5376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76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وَعَافِيَةٍ تُلْبِسُهَا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good health with which You adorn</a:t>
            </a:r>
          </a:p>
        </p:txBody>
      </p:sp>
      <p:sp>
        <p:nvSpPr>
          <p:cNvPr id="5386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wa’afiyatin tulbisuha</a:t>
            </a:r>
          </a:p>
        </p:txBody>
      </p:sp>
      <p:sp>
        <p:nvSpPr>
          <p:cNvPr id="5386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86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وَبَلِيَّةٍ تَدْفَعُهَا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misfortune that You repel</a:t>
            </a:r>
          </a:p>
        </p:txBody>
      </p:sp>
      <p:sp>
        <p:nvSpPr>
          <p:cNvPr id="5396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n-US" sz="3200" b="1" i="1" dirty="0" err="1">
                <a:solidFill>
                  <a:srgbClr val="000066"/>
                </a:solidFill>
                <a:ea typeface="MS Mincho" pitchFamily="49" charset="-128"/>
              </a:rPr>
              <a:t>wabaliyyatin</a:t>
            </a:r>
            <a:r>
              <a:rPr lang="en-US" sz="3200" b="1" i="1" dirty="0">
                <a:solidFill>
                  <a:srgbClr val="000066"/>
                </a:solidFill>
                <a:ea typeface="MS Mincho" pitchFamily="49" charset="-128"/>
              </a:rPr>
              <a:t> </a:t>
            </a:r>
            <a:r>
              <a:rPr lang="en-US" sz="3200" b="1" i="1" dirty="0" err="1">
                <a:solidFill>
                  <a:srgbClr val="000066"/>
                </a:solidFill>
                <a:ea typeface="MS Mincho" pitchFamily="49" charset="-128"/>
              </a:rPr>
              <a:t>tadfa’uha</a:t>
            </a:r>
            <a:endParaRPr lang="fi-FI" sz="3200" b="1" i="1" dirty="0">
              <a:solidFill>
                <a:srgbClr val="000066"/>
              </a:solidFill>
              <a:ea typeface="MS Mincho" pitchFamily="49" charset="-128"/>
            </a:endParaRPr>
          </a:p>
        </p:txBody>
      </p:sp>
      <p:sp>
        <p:nvSpPr>
          <p:cNvPr id="5396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396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وَحَسَنَاتٍ تَتَقَبَّلُهَا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good deeds that You admit</a:t>
            </a:r>
          </a:p>
        </p:txBody>
      </p:sp>
      <p:sp>
        <p:nvSpPr>
          <p:cNvPr id="5406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wahasanatin tataqabbaluha</a:t>
            </a:r>
          </a:p>
        </p:txBody>
      </p:sp>
      <p:sp>
        <p:nvSpPr>
          <p:cNvPr id="5406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06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وَسَيِّئَاتٍ تَتَجَاوَزُ عَنْهَا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Help me against them.</a:t>
            </a:r>
          </a:p>
        </p:txBody>
      </p:sp>
      <p:sp>
        <p:nvSpPr>
          <p:cNvPr id="5417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wasayyi-atin tatajawazu ‘anha</a:t>
            </a:r>
          </a:p>
        </p:txBody>
      </p:sp>
      <p:sp>
        <p:nvSpPr>
          <p:cNvPr id="5417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17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وَارْزُقْنِي حَجَّ بَيْتِكَ الْحَرَامِ فِي عَامِنَا هذَا وَفِي كُلِّ عَامٍ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bestow upon me with the pilgrimage to Your Holy House in this year plus all years</a:t>
            </a:r>
          </a:p>
        </p:txBody>
      </p:sp>
      <p:sp>
        <p:nvSpPr>
          <p:cNvPr id="5427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warzuqni hajja baytikal-harami fi ‘amina hadha wafi kulli ‘am(in)</a:t>
            </a:r>
          </a:p>
        </p:txBody>
      </p:sp>
      <p:sp>
        <p:nvSpPr>
          <p:cNvPr id="5427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27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وَارْزُقْنِي رِزْقاً وَاسِعاً مِنْ فَضْلِكَ الْوَاسِعِ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me prosperous sustenance out of Your limitless bounty</a:t>
            </a:r>
          </a:p>
        </p:txBody>
      </p:sp>
      <p:sp>
        <p:nvSpPr>
          <p:cNvPr id="5437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warzuqni rizqan wasi’an min fadlikal-wasi’(i)</a:t>
            </a:r>
          </a:p>
        </p:txBody>
      </p:sp>
      <p:sp>
        <p:nvSpPr>
          <p:cNvPr id="5437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37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وَاصْرِفْ عَنِّي يَا سَيِّدِي الأَسْوَاءَ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dismiss, O my Master, all evils from me</a:t>
            </a:r>
          </a:p>
        </p:txBody>
      </p:sp>
      <p:sp>
        <p:nvSpPr>
          <p:cNvPr id="5447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wasrif ‘anni ya sayyidil-aswa`(a)</a:t>
            </a:r>
          </a:p>
        </p:txBody>
      </p:sp>
      <p:sp>
        <p:nvSpPr>
          <p:cNvPr id="5447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47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وَوَعْدُكَ صِدْقٌ:</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Your promise is always valid:</a:t>
            </a:r>
          </a:p>
        </p:txBody>
      </p:sp>
      <p:sp>
        <p:nvSpPr>
          <p:cNvPr id="573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wawa’duka sidq(un)</a:t>
            </a:r>
          </a:p>
        </p:txBody>
      </p:sp>
      <p:sp>
        <p:nvSpPr>
          <p:cNvPr id="57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وَاقْضِ عَنِّي الدَّيْنَ وَالظُّلامَاتِ حَتَّى لا أَتَأَذَّى بِشَيْءٍ مِنْهُ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help me settle my debts as well as my evildoings so that I will be saved from their liabilities</a:t>
            </a:r>
          </a:p>
        </p:txBody>
      </p:sp>
      <p:sp>
        <p:nvSpPr>
          <p:cNvPr id="5457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waqdi ‘anniyad-dayna waz-zulamati hatta la ata-adhadha bishay`in minh(u)</a:t>
            </a:r>
          </a:p>
        </p:txBody>
      </p:sp>
      <p:sp>
        <p:nvSpPr>
          <p:cNvPr id="5457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57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وَخُذْ عَنِّي بِأَسْمَاعِ وَأَبْصَارِ أَعْدَائِي وَحُسَّادِي وَالْبَاغِينَ عَلَيَّ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save me from the hearings and sights of my enemies, those who envy me, and those who intend to oppress me</a:t>
            </a:r>
          </a:p>
        </p:txBody>
      </p:sp>
      <p:sp>
        <p:nvSpPr>
          <p:cNvPr id="5468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wakhudh ‘anni bi-asma’i wa-absari a’da-i wahussadi wal-baghina ‘alayya</a:t>
            </a:r>
          </a:p>
        </p:txBody>
      </p:sp>
      <p:sp>
        <p:nvSpPr>
          <p:cNvPr id="5468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68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وَانْصُرْنِي عَلَيْهِمْ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(please do) back me against them</a:t>
            </a:r>
          </a:p>
        </p:txBody>
      </p:sp>
      <p:sp>
        <p:nvSpPr>
          <p:cNvPr id="5478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wansurni ‘alayhim</a:t>
            </a:r>
          </a:p>
        </p:txBody>
      </p:sp>
      <p:sp>
        <p:nvSpPr>
          <p:cNvPr id="5478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78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وَأَقِرَّ عَيْنِي وَفَرِّحْ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give delight to my eye and joy to my heart</a:t>
            </a:r>
          </a:p>
        </p:txBody>
      </p:sp>
      <p:sp>
        <p:nvSpPr>
          <p:cNvPr id="5488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wa-aqirra ‘ayni wafarrih qalbi</a:t>
            </a:r>
          </a:p>
        </p:txBody>
      </p:sp>
      <p:sp>
        <p:nvSpPr>
          <p:cNvPr id="5488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88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لِي مِنْ هَمِّي وَكَرْبِي فَرَجاً وَمَخْرَجاً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me relief and exit against my grief and misery</a:t>
            </a:r>
          </a:p>
        </p:txBody>
      </p:sp>
      <p:sp>
        <p:nvSpPr>
          <p:cNvPr id="5498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li min hammi wakarbi farajan wamakhraja(n)</a:t>
            </a:r>
          </a:p>
        </p:txBody>
      </p:sp>
      <p:sp>
        <p:nvSpPr>
          <p:cNvPr id="5498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498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مَنْ أَرَادَنِي بِسُوءٍ مِنْ جَمِيعِ خَلْقِكَ تَحْتَ قَدَمَيَّ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all those who intend evil to me, among all Your creatures, be under my feet</a:t>
            </a:r>
          </a:p>
        </p:txBody>
      </p:sp>
      <p:sp>
        <p:nvSpPr>
          <p:cNvPr id="5509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waj’al man aradani bisu-in min jami’i khalqika tahta qadamayy(a)</a:t>
            </a:r>
            <a:endParaRPr lang="fi-FI" sz="3200" b="1" i="1" dirty="0">
              <a:solidFill>
                <a:srgbClr val="000066"/>
              </a:solidFill>
              <a:ea typeface="MS Mincho" pitchFamily="49" charset="-128"/>
            </a:endParaRPr>
          </a:p>
        </p:txBody>
      </p:sp>
      <p:sp>
        <p:nvSpPr>
          <p:cNvPr id="5509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09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وَاكْفِنِي شَرَّ الشَّيْطَانِ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protect me against the evil of Satan</a:t>
            </a:r>
          </a:p>
        </p:txBody>
      </p:sp>
      <p:sp>
        <p:nvSpPr>
          <p:cNvPr id="5519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wakfini sharrash-shaytan(i)</a:t>
            </a:r>
          </a:p>
        </p:txBody>
      </p:sp>
      <p:sp>
        <p:nvSpPr>
          <p:cNvPr id="5519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19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وَشَرَّ السُّلْطَانِ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evil of the ruling authority</a:t>
            </a:r>
          </a:p>
        </p:txBody>
      </p:sp>
      <p:sp>
        <p:nvSpPr>
          <p:cNvPr id="5529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washarras-sultan(i)</a:t>
            </a:r>
          </a:p>
        </p:txBody>
      </p:sp>
      <p:sp>
        <p:nvSpPr>
          <p:cNvPr id="5529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29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وَسَيِّئَاتِ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consequences of my evildoings</a:t>
            </a:r>
          </a:p>
        </p:txBody>
      </p:sp>
      <p:sp>
        <p:nvSpPr>
          <p:cNvPr id="5539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wasayyi-ati ‘amali</a:t>
            </a:r>
          </a:p>
        </p:txBody>
      </p:sp>
      <p:sp>
        <p:nvSpPr>
          <p:cNvPr id="5539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39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وَطَهِّرْنِي مِنَ الذُّنُوبِ كُلِّهَا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purify me from all my sins</a:t>
            </a:r>
          </a:p>
        </p:txBody>
      </p:sp>
      <p:sp>
        <p:nvSpPr>
          <p:cNvPr id="5550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watahhirni minadh-dhunubi kulliha</a:t>
            </a:r>
          </a:p>
        </p:txBody>
      </p:sp>
      <p:sp>
        <p:nvSpPr>
          <p:cNvPr id="5550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50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”وَاسْأَلُوا اللَّهَ مِنْ فَضْلِهِ إِنَّ اللَّهَ كَانَ بِكُلِّ شَيْءٍ عَلِيماً.“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“Ask </a:t>
            </a:r>
            <a:r>
              <a:rPr lang="en-US" sz="3600" b="1" kern="1200" dirty="0" err="1">
                <a:ea typeface="MS Mincho" pitchFamily="49" charset="-128"/>
              </a:rPr>
              <a:t>Allāh</a:t>
            </a:r>
            <a:r>
              <a:rPr lang="en-US" sz="3600" b="1" kern="1200" dirty="0">
                <a:ea typeface="MS Mincho" pitchFamily="49" charset="-128"/>
              </a:rPr>
              <a:t> of His bounty. Verily </a:t>
            </a:r>
            <a:r>
              <a:rPr lang="en-US" sz="3600" b="1" kern="1200" dirty="0" err="1">
                <a:ea typeface="MS Mincho" pitchFamily="49" charset="-128"/>
              </a:rPr>
              <a:t>Allāh</a:t>
            </a:r>
            <a:r>
              <a:rPr lang="en-US" sz="3600" b="1" kern="1200" dirty="0">
                <a:ea typeface="MS Mincho" pitchFamily="49" charset="-128"/>
              </a:rPr>
              <a:t> is ever Merciful to you.”</a:t>
            </a:r>
          </a:p>
        </p:txBody>
      </p:sp>
      <p:sp>
        <p:nvSpPr>
          <p:cNvPr id="583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was-alul-llaha min fadlihi innal-llaha kana bikum rahima(n)</a:t>
            </a:r>
          </a:p>
        </p:txBody>
      </p:sp>
      <p:sp>
        <p:nvSpPr>
          <p:cNvPr id="58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وَأَجِرْنِي مِنَ النَّارِ بِعَفْوِكَ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save me from Hellfire on account of Your pardon</a:t>
            </a:r>
          </a:p>
        </p:txBody>
      </p:sp>
      <p:sp>
        <p:nvSpPr>
          <p:cNvPr id="5560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wa-ajirni minan-nari bi’afwik(a)</a:t>
            </a:r>
          </a:p>
        </p:txBody>
      </p:sp>
      <p:sp>
        <p:nvSpPr>
          <p:cNvPr id="5560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60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وَأَدْخِلْنِي الْجَنَّةَ بِرَحْمَتِكَ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allow me to enter Paradise on account of Your mercy</a:t>
            </a:r>
          </a:p>
        </p:txBody>
      </p:sp>
      <p:sp>
        <p:nvSpPr>
          <p:cNvPr id="5570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wa-adkhilniyal-jannata birahmatik(a)</a:t>
            </a:r>
          </a:p>
        </p:txBody>
      </p:sp>
      <p:sp>
        <p:nvSpPr>
          <p:cNvPr id="5570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70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وَزَوِّجْنِي مِنَ الْحُورِ الْعِينِ بِفَضْلِكَ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marry me off the women of Paradise on account of Your grace</a:t>
            </a:r>
          </a:p>
        </p:txBody>
      </p:sp>
      <p:sp>
        <p:nvSpPr>
          <p:cNvPr id="5580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wazawwijni minal-huril-‘ini bifadlik(a)</a:t>
            </a:r>
          </a:p>
        </p:txBody>
      </p:sp>
      <p:sp>
        <p:nvSpPr>
          <p:cNvPr id="5580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80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وَأَلْحِقْنِي بِأَوْلِيَائِكَ الصَّالِحِينَ </a:t>
            </a:r>
            <a:r>
              <a:rPr lang="ar-SA" sz="9000" kern="1200" dirty="0">
                <a:latin typeface="Arabic Typesetting" panose="03020402040406030203" pitchFamily="66" charset="-78"/>
                <a:ea typeface="+mn-ea"/>
                <a:cs typeface="Arabic Typesetting" panose="03020402040406030203" pitchFamily="66" charset="-78"/>
              </a:rPr>
              <a:t>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join me to Your righteous intimate servants—Muhammad</a:t>
            </a:r>
          </a:p>
        </p:txBody>
      </p:sp>
      <p:sp>
        <p:nvSpPr>
          <p:cNvPr id="5591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wa-alhiqni bi-awliya-akas-salihina muhammadin</a:t>
            </a:r>
          </a:p>
        </p:txBody>
      </p:sp>
      <p:sp>
        <p:nvSpPr>
          <p:cNvPr id="5591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591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وَآلِهِ</a:t>
            </a:r>
            <a:r>
              <a:rPr lang="ar-SA" sz="9000" kern="1200" dirty="0">
                <a:latin typeface="Arabic Typesetting" panose="03020402040406030203" pitchFamily="66" charset="-78"/>
                <a:ea typeface="+mn-ea"/>
                <a:cs typeface="Arabic Typesetting" panose="03020402040406030203" pitchFamily="66" charset="-78"/>
              </a:rPr>
              <a:t> الأَبْرَارِ الطَّيِّبِينَ الطَّاهِرِينَ الأَخْيَارِ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his Family, the purified, the immaculate, and the pious</a:t>
            </a:r>
          </a:p>
        </p:txBody>
      </p:sp>
      <p:sp>
        <p:nvSpPr>
          <p:cNvPr id="5601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 wa-alihil-abrarit-tayyibinat-tahirina-akhyar(i)</a:t>
            </a:r>
          </a:p>
        </p:txBody>
      </p:sp>
      <p:sp>
        <p:nvSpPr>
          <p:cNvPr id="5601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01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صَلَوَاتُكَ عَلَيْهِمْ وَعَلَى أَجْسَادِهِمْ وَأَرْوَاحِهِمْ وَرَحْمَةُ اللّهِ وَبَرَكَاتُهُ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May Your peace, mercy, and blessings be upon their bodies and souls</a:t>
            </a:r>
          </a:p>
        </p:txBody>
      </p:sp>
      <p:sp>
        <p:nvSpPr>
          <p:cNvPr id="561156" name="Subtitle 4"/>
          <p:cNvSpPr txBox="1">
            <a:spLocks/>
          </p:cNvSpPr>
          <p:nvPr/>
        </p:nvSpPr>
        <p:spPr bwMode="auto">
          <a:xfrm>
            <a:off x="91440" y="4846320"/>
            <a:ext cx="899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salawatuka ‘alayhim wa’ala ajsadihim wa-arwahihim warahmatul-lahi wabarakatuh(u)</a:t>
            </a:r>
          </a:p>
        </p:txBody>
      </p:sp>
      <p:sp>
        <p:nvSpPr>
          <p:cNvPr id="5611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11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وَسَيِّدِي وَعِزَّتِكَ وَجَلالِكَ لَئِنْ طَالَبْتَنِي </a:t>
            </a:r>
            <a:r>
              <a:rPr lang="ar-SA" sz="9000" kern="1200" dirty="0">
                <a:latin typeface="Arabic Typesetting" panose="03020402040406030203" pitchFamily="66" charset="-78"/>
                <a:ea typeface="+mn-ea"/>
                <a:cs typeface="Arabic Typesetting" panose="03020402040406030203" pitchFamily="66" charset="-78"/>
              </a:rPr>
              <a:t>بِذُنُوبِي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and my Master; I swear by Your Mighty and Your Glory, if You will interrogate me for my sins,</a:t>
            </a:r>
          </a:p>
        </p:txBody>
      </p:sp>
      <p:sp>
        <p:nvSpPr>
          <p:cNvPr id="5621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wasayyidi wa’izzatika wajalalika la-in talabtani bidhunubi</a:t>
            </a:r>
          </a:p>
        </p:txBody>
      </p:sp>
      <p:sp>
        <p:nvSpPr>
          <p:cNvPr id="5621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21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لأُطَالِبَنَّكَ</a:t>
            </a:r>
            <a:r>
              <a:rPr lang="ar-SA" sz="9000" kern="1200" dirty="0">
                <a:latin typeface="Arabic Typesetting" panose="03020402040406030203" pitchFamily="66" charset="-78"/>
                <a:ea typeface="+mn-ea"/>
                <a:cs typeface="Arabic Typesetting" panose="03020402040406030203" pitchFamily="66" charset="-78"/>
              </a:rPr>
              <a:t> بِعَفْوِكَ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 I will demand with Your pardon</a:t>
            </a:r>
          </a:p>
        </p:txBody>
      </p:sp>
      <p:sp>
        <p:nvSpPr>
          <p:cNvPr id="5632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la-utalibannaka bi’afwik(a)</a:t>
            </a:r>
          </a:p>
        </p:txBody>
      </p:sp>
      <p:sp>
        <p:nvSpPr>
          <p:cNvPr id="5632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32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وَلَئِنْ طَالَبْتَنِي بِلُؤْمِي </a:t>
            </a:r>
            <a:r>
              <a:rPr lang="ar-SA" sz="9000" kern="1200" dirty="0" err="1">
                <a:latin typeface="Arabic Typesetting" panose="03020402040406030203" pitchFamily="66" charset="-78"/>
                <a:ea typeface="+mn-ea"/>
                <a:cs typeface="Arabic Typesetting" panose="03020402040406030203" pitchFamily="66" charset="-78"/>
              </a:rPr>
              <a:t>لأُطَالِبَنَّكَ</a:t>
            </a:r>
            <a:r>
              <a:rPr lang="ar-SA" sz="9000" kern="1200" dirty="0">
                <a:latin typeface="Arabic Typesetting" panose="03020402040406030203" pitchFamily="66" charset="-78"/>
                <a:ea typeface="+mn-ea"/>
                <a:cs typeface="Arabic Typesetting" panose="03020402040406030203" pitchFamily="66" charset="-78"/>
              </a:rPr>
              <a:t> بِكَرَمِكَ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if You interrogate me for my meanness, I will demand with Your kindness</a:t>
            </a:r>
          </a:p>
        </p:txBody>
      </p:sp>
      <p:sp>
        <p:nvSpPr>
          <p:cNvPr id="5642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wala-in talabtani bilu-mi la-utalibannaka bikaramik(a)</a:t>
            </a:r>
          </a:p>
        </p:txBody>
      </p:sp>
      <p:sp>
        <p:nvSpPr>
          <p:cNvPr id="5642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42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وَلَئِنْ أَدْخَلْتَنِي النَّارَ لأُخْبِرَنَّ أَهْلَ النَّارِ بِحُبِّي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if You order me to be taken to Hellfire, I will tell all the inhabitants therein that I love You</a:t>
            </a:r>
          </a:p>
        </p:txBody>
      </p:sp>
      <p:sp>
        <p:nvSpPr>
          <p:cNvPr id="5652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wala-in adkhaltaniyan-nara la-ukhbiranna ahlan-nari bihubbi lak(a)</a:t>
            </a:r>
          </a:p>
        </p:txBody>
      </p:sp>
      <p:sp>
        <p:nvSpPr>
          <p:cNvPr id="5652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52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وَلَيْسَ مِنْ صِفَاتِكَ يَا سَيِّدِي أَنْ تَأْمُرَ بِالسُّؤَالِ وَتَمْنَعَ الْعَطِيَّةَ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It is not Your habit, O my Chief, that You instruct (us) to implore You and then You stop giving (us)</a:t>
            </a:r>
          </a:p>
        </p:txBody>
      </p:sp>
      <p:sp>
        <p:nvSpPr>
          <p:cNvPr id="593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walaysa min sifatika ya sayyidi an ta-`mura bissu-ali watamna’al-‘atiyya(ta)</a:t>
            </a:r>
          </a:p>
        </p:txBody>
      </p:sp>
      <p:sp>
        <p:nvSpPr>
          <p:cNvPr id="59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وَسَيِّدِي إنْ كُنْتَ لا تَغْفِرُ إلاّ لأوْلِيَائِكَ وَأَهْلِ </a:t>
            </a:r>
            <a:r>
              <a:rPr lang="ar-SA" sz="9000" kern="1200" dirty="0">
                <a:latin typeface="Arabic Typesetting" panose="03020402040406030203" pitchFamily="66" charset="-78"/>
                <a:ea typeface="+mn-ea"/>
                <a:cs typeface="Arabic Typesetting" panose="03020402040406030203" pitchFamily="66" charset="-78"/>
              </a:rPr>
              <a:t>طَاعَتِكَ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and Master; if you forgive only Your intimate servants and those who obey You,</a:t>
            </a:r>
          </a:p>
        </p:txBody>
      </p:sp>
      <p:sp>
        <p:nvSpPr>
          <p:cNvPr id="5662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wasayyidi in kunta la taghfiru illa li-awliya-ika wa-ahli ta’atika</a:t>
            </a:r>
          </a:p>
        </p:txBody>
      </p:sp>
      <p:sp>
        <p:nvSpPr>
          <p:cNvPr id="5662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62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فَإلَى مَنْ يَفْزَعُ الْمُذْنِبُونَ؟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to whom then will the guilty resort?</a:t>
            </a:r>
          </a:p>
        </p:txBody>
      </p:sp>
      <p:sp>
        <p:nvSpPr>
          <p:cNvPr id="5673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 fa-ila man yafza’ul-mudhnibun(a)</a:t>
            </a:r>
          </a:p>
        </p:txBody>
      </p:sp>
      <p:sp>
        <p:nvSpPr>
          <p:cNvPr id="5673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73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كُنْتَ لا تُكْرِمُ إلاّ أَهْلَ الْوَفَاءِ بِكَ فَبِمَنْ يَسْتَغِيثُ </a:t>
            </a:r>
            <a:r>
              <a:rPr lang="ar-SA" sz="9000" kern="1200" dirty="0" err="1">
                <a:latin typeface="Arabic Typesetting" panose="03020402040406030203" pitchFamily="66" charset="-78"/>
                <a:ea typeface="+mn-ea"/>
                <a:cs typeface="Arabic Typesetting" panose="03020402040406030203" pitchFamily="66" charset="-78"/>
              </a:rPr>
              <a:t>الْمُسِيئُونَ</a:t>
            </a:r>
            <a:r>
              <a:rPr lang="ar-SA" sz="9000" kern="1200" dirty="0">
                <a:latin typeface="Arabic Typesetting" panose="03020402040406030203" pitchFamily="66" charset="-78"/>
                <a:ea typeface="+mn-ea"/>
                <a:cs typeface="Arabic Typesetting" panose="03020402040406030203" pitchFamily="66" charset="-78"/>
              </a:rPr>
              <a:t>؟</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if You honor none but those who act loyally to You, then whose shelter will the evildoers seek?</a:t>
            </a:r>
          </a:p>
        </p:txBody>
      </p:sp>
      <p:sp>
        <p:nvSpPr>
          <p:cNvPr id="5683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kunta la tukrimu illa ahlal-wafa-i bika fabiman yastaghithul-musi-un(a)</a:t>
            </a:r>
          </a:p>
        </p:txBody>
      </p:sp>
      <p:sp>
        <p:nvSpPr>
          <p:cNvPr id="5683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83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إنْ أَدْخَلْتَنِي النَّارَ فَفِي ذلِكَ سُرُورُ عَدُوِّكَ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God: if You decide to put me in Hellfire, this will definitely please Your enemies!</a:t>
            </a:r>
          </a:p>
        </p:txBody>
      </p:sp>
      <p:sp>
        <p:nvSpPr>
          <p:cNvPr id="5693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in adkhaltanin-nara fafi dhalika sururu ‘aduwwik(a)</a:t>
            </a:r>
          </a:p>
        </p:txBody>
      </p:sp>
      <p:sp>
        <p:nvSpPr>
          <p:cNvPr id="5693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693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أَدْخَلْتَنِي الْجَنَّةَ فَفِي ذلِكَ سُرُورُ نَبِيِّكَ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But if You decide Paradise for me, then this will certainly please Your Prophet!</a:t>
            </a:r>
          </a:p>
        </p:txBody>
      </p:sp>
      <p:sp>
        <p:nvSpPr>
          <p:cNvPr id="5703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adkhaltanil-jannata fafi dhalika sururu nabiyyik(a)</a:t>
            </a:r>
          </a:p>
        </p:txBody>
      </p:sp>
      <p:sp>
        <p:nvSpPr>
          <p:cNvPr id="5703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03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وَاللّهِ أَعْلَمُ أَنَّ سُرُورَ نَبِيِّكَ أَحَبُّ إلَيْكَ مِنْ سُرُورِ عَدُوِّكَ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by </a:t>
            </a:r>
            <a:r>
              <a:rPr lang="en-US" sz="3600" b="1" kern="1200" dirty="0" err="1">
                <a:ea typeface="MS Mincho" pitchFamily="49" charset="-128"/>
              </a:rPr>
              <a:t>Allāh</a:t>
            </a:r>
            <a:r>
              <a:rPr lang="en-US" sz="3600" b="1" kern="1200" dirty="0">
                <a:ea typeface="MS Mincho" pitchFamily="49" charset="-128"/>
              </a:rPr>
              <a:t> I swear, know for sure that the pleasure of Your Prophet is more favorable for You than the pleasure of Your enemies</a:t>
            </a:r>
          </a:p>
        </p:txBody>
      </p:sp>
      <p:sp>
        <p:nvSpPr>
          <p:cNvPr id="5713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 wallahi a’lamu anna surura nabiyyika ahabbu ilayka min sururi ‘aduwwik(a)</a:t>
            </a:r>
          </a:p>
        </p:txBody>
      </p:sp>
      <p:sp>
        <p:nvSpPr>
          <p:cNvPr id="5713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13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أَسْأَلُكَ أَنْ تَمْلأ قَلْبِي حُبّاً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pray You for filling up my heart with love for You</a:t>
            </a:r>
          </a:p>
        </p:txBody>
      </p:sp>
      <p:sp>
        <p:nvSpPr>
          <p:cNvPr id="5724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as-aluka an tamla-a qalbi hubban lak(a)</a:t>
            </a:r>
          </a:p>
        </p:txBody>
      </p:sp>
      <p:sp>
        <p:nvSpPr>
          <p:cNvPr id="572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2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وَخَشْيَةً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fear of You</a:t>
            </a:r>
          </a:p>
        </p:txBody>
      </p:sp>
      <p:sp>
        <p:nvSpPr>
          <p:cNvPr id="5734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wakhashyatan mink(a)</a:t>
            </a:r>
          </a:p>
        </p:txBody>
      </p:sp>
      <p:sp>
        <p:nvSpPr>
          <p:cNvPr id="573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3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وَتَصْدِيقاً بِكِتَابِكَ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belief in Your Book</a:t>
            </a:r>
          </a:p>
        </p:txBody>
      </p:sp>
      <p:sp>
        <p:nvSpPr>
          <p:cNvPr id="5744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watasdiqan bikitabik(a)</a:t>
            </a:r>
          </a:p>
        </p:txBody>
      </p:sp>
      <p:sp>
        <p:nvSpPr>
          <p:cNvPr id="574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4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وَإيمَاناً 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faith in You</a:t>
            </a:r>
          </a:p>
        </p:txBody>
      </p:sp>
      <p:sp>
        <p:nvSpPr>
          <p:cNvPr id="5754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wa-imanan bik(a)</a:t>
            </a:r>
          </a:p>
        </p:txBody>
      </p:sp>
      <p:sp>
        <p:nvSpPr>
          <p:cNvPr id="575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5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وَأَنْتَ الْمَنَّانُ بِالْعَطِيَّاتِ عَلَى أَهْلِ مَمْلَكَتِكَ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0" y="2468563"/>
            <a:ext cx="9220200" cy="1752600"/>
          </a:xfrm>
          <a:extLst/>
        </p:spPr>
        <p:txBody>
          <a:bodyPr/>
          <a:lstStyle/>
          <a:p>
            <a:pPr marL="342900" indent="-342900" eaLnBrk="1" hangingPunct="1">
              <a:defRPr/>
            </a:pPr>
            <a:r>
              <a:rPr lang="en-US" sz="3600" b="1" kern="1200" dirty="0">
                <a:ea typeface="MS Mincho" pitchFamily="49" charset="-128"/>
              </a:rPr>
              <a:t>And You are the All-benefactor Who confers upon the people of Your Kingdom with (innumerable) donations</a:t>
            </a:r>
          </a:p>
        </p:txBody>
      </p:sp>
      <p:sp>
        <p:nvSpPr>
          <p:cNvPr id="604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wa-antal-mannanu bil-‘atiyyati ‘ala ahli mamlakatik(a)</a:t>
            </a:r>
            <a:endParaRPr lang="fi-FI" sz="3200" b="1" i="1" dirty="0">
              <a:solidFill>
                <a:srgbClr val="000066"/>
              </a:solidFill>
              <a:ea typeface="MS Mincho" pitchFamily="49" charset="-128"/>
            </a:endParaRPr>
          </a:p>
        </p:txBody>
      </p:sp>
      <p:sp>
        <p:nvSpPr>
          <p:cNvPr id="604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4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وَفَرَقاً مِنْكَ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terror from You</a:t>
            </a:r>
          </a:p>
        </p:txBody>
      </p:sp>
      <p:sp>
        <p:nvSpPr>
          <p:cNvPr id="5765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wafaraqan mink(a)</a:t>
            </a:r>
          </a:p>
        </p:txBody>
      </p:sp>
      <p:sp>
        <p:nvSpPr>
          <p:cNvPr id="576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6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وَشَوْقاً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eagerness to You</a:t>
            </a:r>
          </a:p>
        </p:txBody>
      </p:sp>
      <p:sp>
        <p:nvSpPr>
          <p:cNvPr id="5775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washawqan ilayk(a)</a:t>
            </a:r>
          </a:p>
        </p:txBody>
      </p:sp>
      <p:sp>
        <p:nvSpPr>
          <p:cNvPr id="577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7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ذَا الْجَلالِ وَالإكْرَامِ حَبِّبْ إلَيَّ لِقَاءَكَ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Lord of Glory and Honor: (please do) make me love meeting You</a:t>
            </a:r>
          </a:p>
        </p:txBody>
      </p:sp>
      <p:sp>
        <p:nvSpPr>
          <p:cNvPr id="5785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dhal-jalali wal-ikrami habbib ilayya liqa-ak(a)</a:t>
            </a:r>
          </a:p>
        </p:txBody>
      </p:sp>
      <p:sp>
        <p:nvSpPr>
          <p:cNvPr id="578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8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وَأَحْبِبْ لِقَائِي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(please do) love my meeting</a:t>
            </a:r>
          </a:p>
        </p:txBody>
      </p:sp>
      <p:sp>
        <p:nvSpPr>
          <p:cNvPr id="5795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wa-ahbib liqa-i</a:t>
            </a:r>
          </a:p>
        </p:txBody>
      </p:sp>
      <p:sp>
        <p:nvSpPr>
          <p:cNvPr id="579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79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لِي فِي لِقَائِكَ الرَّاحَةَ وَالْفَرَجَ وَالْكَرَامَةَ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my meeting You entail comfort, relief, and honoring</a:t>
            </a:r>
          </a:p>
        </p:txBody>
      </p:sp>
      <p:sp>
        <p:nvSpPr>
          <p:cNvPr id="5806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li fi liqa-ikar-rahata wal-faraja wal-karama(ta)</a:t>
            </a:r>
          </a:p>
        </p:txBody>
      </p:sp>
      <p:sp>
        <p:nvSpPr>
          <p:cNvPr id="580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0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أَلْحِقْنِي بِصَالِحِ مَنْ مَضَى</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join me with the righteous ones among the past generations</a:t>
            </a:r>
          </a:p>
        </p:txBody>
      </p:sp>
      <p:sp>
        <p:nvSpPr>
          <p:cNvPr id="5816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alhiqni bisalihi man mada</a:t>
            </a:r>
          </a:p>
        </p:txBody>
      </p:sp>
      <p:sp>
        <p:nvSpPr>
          <p:cNvPr id="581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1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وَاجْعَلْنِي مِنْ صَالِحِ مَنْ بَقِيَ وَخُذْ بِي سَبِيلَ الصَّالِحِينَ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include me with the righteous ones of this generation, and guide me to the path of the righteous ones</a:t>
            </a:r>
          </a:p>
        </p:txBody>
      </p:sp>
      <p:sp>
        <p:nvSpPr>
          <p:cNvPr id="5826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waj’alni min salihi man baqiya wakhudh bi sabilas-salihin(a)</a:t>
            </a:r>
          </a:p>
        </p:txBody>
      </p:sp>
      <p:sp>
        <p:nvSpPr>
          <p:cNvPr id="582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2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وَأَعِنِّي عَلَى نَفْسِي بِمَا تُعِينُ بِهِ الصَّالِحِينَ عَلَى أَنْفُسِهِمْ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help me against myself in the same way as You help the righteous ones control themselves</a:t>
            </a:r>
          </a:p>
        </p:txBody>
      </p:sp>
      <p:sp>
        <p:nvSpPr>
          <p:cNvPr id="5836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wa-a’inni ‘ala nafsi bima tu’inu bihis-salihina ‘ala anfusihim</a:t>
            </a:r>
          </a:p>
        </p:txBody>
      </p:sp>
      <p:sp>
        <p:nvSpPr>
          <p:cNvPr id="583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3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وَاخْتِمْ عَمَلِي بِأَحْسَنِهِ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seal my deed with the best of it</a:t>
            </a:r>
          </a:p>
        </p:txBody>
      </p:sp>
      <p:sp>
        <p:nvSpPr>
          <p:cNvPr id="5847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wakhtim ‘amali bi-ahsanih(i)</a:t>
            </a:r>
          </a:p>
        </p:txBody>
      </p:sp>
      <p:sp>
        <p:nvSpPr>
          <p:cNvPr id="584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4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ثَوَابِي مِنْهُ الْجَنَّةَ بِرَحْمَتِكَ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decide Paradise as the reward of my deeds on account of Your mercy</a:t>
            </a:r>
          </a:p>
        </p:txBody>
      </p:sp>
      <p:sp>
        <p:nvSpPr>
          <p:cNvPr id="5857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thawabi minhul-jannata birahmatik(a)</a:t>
            </a:r>
          </a:p>
        </p:txBody>
      </p:sp>
      <p:sp>
        <p:nvSpPr>
          <p:cNvPr id="585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5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وَالْعَائِدُ عَلَيْهِمْ بِتَحَنُّنِ رَأْفَتِكَ.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 are the All-generous Who meets them with the kindness of Your compassion</a:t>
            </a:r>
          </a:p>
        </p:txBody>
      </p:sp>
      <p:sp>
        <p:nvSpPr>
          <p:cNvPr id="614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wal-‘a-idu ‘alayhim bitahannuni ra-`fatik(a)</a:t>
            </a:r>
            <a:endParaRPr lang="fi-FI" sz="3200" b="1" i="1" dirty="0">
              <a:solidFill>
                <a:srgbClr val="000066"/>
              </a:solidFill>
              <a:ea typeface="MS Mincho" pitchFamily="49" charset="-128"/>
            </a:endParaRPr>
          </a:p>
        </p:txBody>
      </p:sp>
      <p:sp>
        <p:nvSpPr>
          <p:cNvPr id="614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4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وَأَعِنِّي عَلَى صَالِحِ مَا أَعْطَيْتَنِي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help me manage the good things that You have endowed upon me</a:t>
            </a:r>
          </a:p>
        </p:txBody>
      </p:sp>
      <p:sp>
        <p:nvSpPr>
          <p:cNvPr id="5867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wa-a’inni ‘ala salihi ma a’taytani</a:t>
            </a:r>
          </a:p>
        </p:txBody>
      </p:sp>
      <p:sp>
        <p:nvSpPr>
          <p:cNvPr id="586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6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وَثَبِّتْنِي يَا رَبِّ وَلا تَرُدَّنِي فِي سُوءٍ </a:t>
            </a:r>
            <a:r>
              <a:rPr lang="ar-SA" sz="9000" kern="1200" dirty="0" err="1">
                <a:latin typeface="Arabic Typesetting" panose="03020402040406030203" pitchFamily="66" charset="-78"/>
                <a:ea typeface="+mn-ea"/>
                <a:cs typeface="Arabic Typesetting" panose="03020402040406030203" pitchFamily="66" charset="-78"/>
              </a:rPr>
              <a:t>اسْتَنْقَذْتَنِي</a:t>
            </a:r>
            <a:r>
              <a:rPr lang="ar-SA" sz="9000" kern="1200" dirty="0">
                <a:latin typeface="Arabic Typesetting" panose="03020402040406030203" pitchFamily="66" charset="-78"/>
                <a:ea typeface="+mn-ea"/>
                <a:cs typeface="Arabic Typesetting" panose="03020402040406030203" pitchFamily="66" charset="-78"/>
              </a:rPr>
              <a:t> مِنْهُ 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me firm, O Lord, and do not make be return to evildoing after You have saved me from it, O the Lord of the worlds</a:t>
            </a:r>
          </a:p>
        </p:txBody>
      </p:sp>
      <p:sp>
        <p:nvSpPr>
          <p:cNvPr id="587780" name="Subtitle 4"/>
          <p:cNvSpPr txBox="1">
            <a:spLocks/>
          </p:cNvSpPr>
          <p:nvPr/>
        </p:nvSpPr>
        <p:spPr bwMode="auto">
          <a:xfrm>
            <a:off x="0" y="484632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wathabbitni ya rabbi wala taruddani fi su-inis-tanqadhtani minhu ya rabbal-‘alamin(a)</a:t>
            </a:r>
          </a:p>
        </p:txBody>
      </p:sp>
      <p:sp>
        <p:nvSpPr>
          <p:cNvPr id="587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7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أَسْأَلُكَ إيمَاناً لا أَجَلَ لَهُ دُونَ لِقَائِكَ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beseech You for faith that does not stop until I meet You</a:t>
            </a:r>
          </a:p>
        </p:txBody>
      </p:sp>
      <p:sp>
        <p:nvSpPr>
          <p:cNvPr id="5888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as-aluka imanan la ajala lahu duna liqa-ik(a)</a:t>
            </a:r>
          </a:p>
        </p:txBody>
      </p:sp>
      <p:sp>
        <p:nvSpPr>
          <p:cNvPr id="588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8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أَحْيِنِي مَا أَحْيَيْتَنِي عَلَيْهِ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As long as You grant me life, (please do) connect me to that faith</a:t>
            </a:r>
          </a:p>
        </p:txBody>
      </p:sp>
      <p:sp>
        <p:nvSpPr>
          <p:cNvPr id="5898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ahyini ma ahyaytani ‘alayh(i)</a:t>
            </a:r>
          </a:p>
        </p:txBody>
      </p:sp>
      <p:sp>
        <p:nvSpPr>
          <p:cNvPr id="589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89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وَتَوَفَّنِي إذَا تَوَفَّيْتَنِي عَلَيْهِ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when You decide to grasp my soul, make me carry that faith with me</a:t>
            </a:r>
          </a:p>
        </p:txBody>
      </p:sp>
      <p:sp>
        <p:nvSpPr>
          <p:cNvPr id="5908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watawaffani idha tawaffaytani ‘alayh(i)</a:t>
            </a:r>
          </a:p>
        </p:txBody>
      </p:sp>
      <p:sp>
        <p:nvSpPr>
          <p:cNvPr id="590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0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وَابْعَثْنِي إذَا بَعَثْتَنِي عَلَيْهِ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when You resurrect me, make me carry it with me</a:t>
            </a:r>
          </a:p>
        </p:txBody>
      </p:sp>
      <p:sp>
        <p:nvSpPr>
          <p:cNvPr id="5918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wab-‘athni idha ba’athnati ‘alayh(i)</a:t>
            </a:r>
          </a:p>
        </p:txBody>
      </p:sp>
      <p:sp>
        <p:nvSpPr>
          <p:cNvPr id="591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1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وَأَبْرِئْ قَلْبِي مِنَ الرِّيَاءِ وَالشَّكِّ وَالسُّمْعَةِ فِي دِينِكَ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release my heart from showing off, suspicion, and pretension in the affairs of Your religion</a:t>
            </a:r>
          </a:p>
        </p:txBody>
      </p:sp>
      <p:sp>
        <p:nvSpPr>
          <p:cNvPr id="5929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wa-abri` qalbi minar-riya-i wash-shakki was-sum’ati fi dinik(a)</a:t>
            </a:r>
          </a:p>
        </p:txBody>
      </p:sp>
      <p:sp>
        <p:nvSpPr>
          <p:cNvPr id="592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2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حَتَّى يَكُونَ عَمَلِي خَالِصاً 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that my deed will be purely intended for Your sake</a:t>
            </a:r>
          </a:p>
        </p:txBody>
      </p:sp>
      <p:sp>
        <p:nvSpPr>
          <p:cNvPr id="5939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hatta takuna ‘amali khalisan lak(a)</a:t>
            </a:r>
          </a:p>
        </p:txBody>
      </p:sp>
      <p:sp>
        <p:nvSpPr>
          <p:cNvPr id="593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3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أَعْطِنِي بَصِيرَةً فِي دِينِكَ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grant me discerning awareness in Your religion</a:t>
            </a:r>
          </a:p>
        </p:txBody>
      </p:sp>
      <p:sp>
        <p:nvSpPr>
          <p:cNvPr id="5949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allahumma a’tini basiratan fi dinik(a)</a:t>
            </a:r>
            <a:endParaRPr lang="fi-FI" sz="3200" b="1" i="1" dirty="0">
              <a:solidFill>
                <a:srgbClr val="000066"/>
              </a:solidFill>
              <a:ea typeface="MS Mincho" pitchFamily="49" charset="-128"/>
            </a:endParaRPr>
          </a:p>
        </p:txBody>
      </p:sp>
      <p:sp>
        <p:nvSpPr>
          <p:cNvPr id="594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4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وَفَهْماً فِي حُكْمِكَ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understanding of Your laws</a:t>
            </a:r>
          </a:p>
        </p:txBody>
      </p:sp>
      <p:sp>
        <p:nvSpPr>
          <p:cNvPr id="5959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wafahman fi hukmik(a)</a:t>
            </a:r>
          </a:p>
        </p:txBody>
      </p:sp>
      <p:sp>
        <p:nvSpPr>
          <p:cNvPr id="595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5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إلهِي رَبَّيْتَنِي فِي نِعَمِكَ وَإحْسَانِكَ صَغِيراً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my God: You brought me up amid Your bounties and favors when I was little</a:t>
            </a:r>
          </a:p>
        </p:txBody>
      </p:sp>
      <p:sp>
        <p:nvSpPr>
          <p:cNvPr id="624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ilahi rabbaytani fi ni’amika wa-ihsanika saghira(n)</a:t>
            </a:r>
          </a:p>
        </p:txBody>
      </p:sp>
      <p:sp>
        <p:nvSpPr>
          <p:cNvPr id="624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4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وَفِقْهاً فِي عِلْمِكَ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insight in Your knowledge</a:t>
            </a:r>
          </a:p>
        </p:txBody>
      </p:sp>
      <p:sp>
        <p:nvSpPr>
          <p:cNvPr id="5969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wafiq-han fi ‘ilmik(a)</a:t>
            </a:r>
          </a:p>
        </p:txBody>
      </p:sp>
      <p:sp>
        <p:nvSpPr>
          <p:cNvPr id="596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6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وَكِفْلَيْنِ مِنْ 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two folds of Your mercy</a:t>
            </a:r>
          </a:p>
        </p:txBody>
      </p:sp>
      <p:sp>
        <p:nvSpPr>
          <p:cNvPr id="5980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wakiflayni min rahmatik(a)</a:t>
            </a:r>
          </a:p>
        </p:txBody>
      </p:sp>
      <p:sp>
        <p:nvSpPr>
          <p:cNvPr id="598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8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وَوَرَعاً يَحْجُزُنِي عَنْ مَعَاصِيكَ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piety that impedes me from disobeying You</a:t>
            </a:r>
          </a:p>
        </p:txBody>
      </p:sp>
      <p:sp>
        <p:nvSpPr>
          <p:cNvPr id="5990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wawara’an yahjuzuni ‘an ma’asik(a)</a:t>
            </a:r>
          </a:p>
        </p:txBody>
      </p:sp>
      <p:sp>
        <p:nvSpPr>
          <p:cNvPr id="599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599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وَبَيِّضْ وَجْهِي بِنُورِكَ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my face glitter on account of Your light</a:t>
            </a:r>
          </a:p>
        </p:txBody>
      </p:sp>
      <p:sp>
        <p:nvSpPr>
          <p:cNvPr id="6000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wabayyid wajhi binurik(a)</a:t>
            </a:r>
          </a:p>
        </p:txBody>
      </p:sp>
      <p:sp>
        <p:nvSpPr>
          <p:cNvPr id="600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0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رَغْبَتِي فِيمَا عِنْدَكَ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me desire for nothing but that which You hold</a:t>
            </a:r>
          </a:p>
        </p:txBody>
      </p:sp>
      <p:sp>
        <p:nvSpPr>
          <p:cNvPr id="6010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raghbati fima ‘indak(a)</a:t>
            </a:r>
          </a:p>
        </p:txBody>
      </p:sp>
      <p:sp>
        <p:nvSpPr>
          <p:cNvPr id="601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1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وَتَوَفَّنِي فِي سَبِيلِكَ وَعَلَى مِلَّةِ رَسُولِكَ صَلَّى اللهُ عَلَيْهِ وَعَلَى </a:t>
            </a:r>
            <a:r>
              <a:rPr lang="ar-SA" sz="9000" kern="1200" dirty="0" err="1">
                <a:latin typeface="Arabic Typesetting" panose="03020402040406030203" pitchFamily="66" charset="-78"/>
                <a:ea typeface="+mn-ea"/>
                <a:cs typeface="Arabic Typesetting" panose="03020402040406030203" pitchFamily="66" charset="-78"/>
              </a:rPr>
              <a:t>آلِهِ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when I die, make me die following Your Path and carrying the principles of Your Prophet—</a:t>
            </a:r>
            <a:r>
              <a:rPr lang="en-US" sz="3600" b="1" kern="1200" dirty="0" err="1">
                <a:ea typeface="MS Mincho" pitchFamily="49" charset="-128"/>
              </a:rPr>
              <a:t>Allāh’s</a:t>
            </a:r>
            <a:r>
              <a:rPr lang="en-US" sz="3600" b="1" kern="1200" dirty="0">
                <a:ea typeface="MS Mincho" pitchFamily="49" charset="-128"/>
              </a:rPr>
              <a:t> blessings be upon him and his Family</a:t>
            </a:r>
          </a:p>
        </p:txBody>
      </p:sp>
      <p:sp>
        <p:nvSpPr>
          <p:cNvPr id="6021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wataffani fi sabilika wa’ala millati rasulika sallal-llahu ‘alayhi wa’ala-alih(i)</a:t>
            </a:r>
          </a:p>
        </p:txBody>
      </p:sp>
      <p:sp>
        <p:nvSpPr>
          <p:cNvPr id="602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2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أَعُوذُ بِكَ مِنَ الْكَسَلِ وَالْفَشَلِ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seek Your protection against laziness and failure</a:t>
            </a:r>
          </a:p>
        </p:txBody>
      </p:sp>
      <p:sp>
        <p:nvSpPr>
          <p:cNvPr id="6031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sv-SE" sz="3200" b="1" i="1" dirty="0">
                <a:solidFill>
                  <a:srgbClr val="000066"/>
                </a:solidFill>
                <a:ea typeface="MS Mincho" pitchFamily="49" charset="-128"/>
              </a:rPr>
              <a:t>allahumma inni a’udhu bika minal-kasali wal-fashal(i)</a:t>
            </a:r>
            <a:endParaRPr lang="fi-FI" sz="3200" b="1" i="1" dirty="0">
              <a:solidFill>
                <a:srgbClr val="000066"/>
              </a:solidFill>
              <a:ea typeface="MS Mincho" pitchFamily="49" charset="-128"/>
            </a:endParaRPr>
          </a:p>
        </p:txBody>
      </p:sp>
      <p:sp>
        <p:nvSpPr>
          <p:cNvPr id="603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3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وَالْهَمِّ وَالْجُبْنِ وَالْبُخْلِ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grief, cowardice, and stinginess</a:t>
            </a:r>
          </a:p>
        </p:txBody>
      </p:sp>
      <p:sp>
        <p:nvSpPr>
          <p:cNvPr id="6041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walhammi wal-jubni wal-bukhl(i)</a:t>
            </a:r>
          </a:p>
        </p:txBody>
      </p:sp>
      <p:sp>
        <p:nvSpPr>
          <p:cNvPr id="604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4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وَالْغَفْلَةِ وَالْقَسْوَةِ وَالْمَسْكَنَةِ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inattentiveness, brutality, and poverty</a:t>
            </a:r>
          </a:p>
        </p:txBody>
      </p:sp>
      <p:sp>
        <p:nvSpPr>
          <p:cNvPr id="6051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wal-ghaflati wal-qaswati wal-maskana(ti)</a:t>
            </a:r>
          </a:p>
        </p:txBody>
      </p:sp>
      <p:sp>
        <p:nvSpPr>
          <p:cNvPr id="605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5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وَالْفَقْرِ وَالْفَاقَةِ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neediness and destitution</a:t>
            </a:r>
          </a:p>
        </p:txBody>
      </p:sp>
      <p:sp>
        <p:nvSpPr>
          <p:cNvPr id="6062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walfaqri wal-faqa(ti)</a:t>
            </a:r>
          </a:p>
        </p:txBody>
      </p:sp>
      <p:sp>
        <p:nvSpPr>
          <p:cNvPr id="606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6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وَنَوَّهْتَ بِاسْمِي كَبِيراً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 have mentioned me when I have grown up</a:t>
            </a:r>
          </a:p>
        </p:txBody>
      </p:sp>
      <p:sp>
        <p:nvSpPr>
          <p:cNvPr id="634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wanawwahta bismi kabira(n)</a:t>
            </a:r>
          </a:p>
        </p:txBody>
      </p:sp>
      <p:sp>
        <p:nvSpPr>
          <p:cNvPr id="634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4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وَكُلِّ بَلِيَّةٍ وَالْفَوَاحِشِ مَا ظَهَرَ مِنْهَا وَمَا بَطَنَ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all misfortunes and all shameful deeds, whether open or secret</a:t>
            </a:r>
          </a:p>
        </p:txBody>
      </p:sp>
      <p:sp>
        <p:nvSpPr>
          <p:cNvPr id="6072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wakulli baliyyatin wal-fawahishi ma zahara minha wama batan(a)</a:t>
            </a:r>
          </a:p>
        </p:txBody>
      </p:sp>
      <p:sp>
        <p:nvSpPr>
          <p:cNvPr id="607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7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وَأَعُوذُ بِكَ مِنْ نَفْسٍ لا تَقْنَعُ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seek Your protection against having unsatisfied self</a:t>
            </a:r>
          </a:p>
        </p:txBody>
      </p:sp>
      <p:sp>
        <p:nvSpPr>
          <p:cNvPr id="6082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wa-a’udhu bika min nafsin la taqna’(u)</a:t>
            </a:r>
          </a:p>
        </p:txBody>
      </p:sp>
      <p:sp>
        <p:nvSpPr>
          <p:cNvPr id="608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8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وَبَطْنٍ لا يَشْبَعُ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having insatiate stomach</a:t>
            </a:r>
          </a:p>
        </p:txBody>
      </p:sp>
      <p:sp>
        <p:nvSpPr>
          <p:cNvPr id="6092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wabatnin la yashba’(u)</a:t>
            </a:r>
          </a:p>
        </p:txBody>
      </p:sp>
      <p:sp>
        <p:nvSpPr>
          <p:cNvPr id="609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09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وَقَلْبٍ لا يَخْشَعُ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having fearless heart</a:t>
            </a:r>
          </a:p>
        </p:txBody>
      </p:sp>
      <p:sp>
        <p:nvSpPr>
          <p:cNvPr id="6103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waqalbin la yakhsha’(u)</a:t>
            </a:r>
          </a:p>
        </p:txBody>
      </p:sp>
      <p:sp>
        <p:nvSpPr>
          <p:cNvPr id="610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0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وَدُعَاءٍ لا يُسْمَعُ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unanswered prayers</a:t>
            </a:r>
          </a:p>
        </p:txBody>
      </p:sp>
      <p:sp>
        <p:nvSpPr>
          <p:cNvPr id="6113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wadu’a-in la yusma’(u)</a:t>
            </a:r>
          </a:p>
        </p:txBody>
      </p:sp>
      <p:sp>
        <p:nvSpPr>
          <p:cNvPr id="611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1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وَعَمَلٍ لا يَنْفَعُ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against futile deed</a:t>
            </a:r>
          </a:p>
        </p:txBody>
      </p:sp>
      <p:sp>
        <p:nvSpPr>
          <p:cNvPr id="6123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wa’amalin la yanfa’(u)</a:t>
            </a:r>
          </a:p>
        </p:txBody>
      </p:sp>
      <p:sp>
        <p:nvSpPr>
          <p:cNvPr id="612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2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وَأَعُوذُ بِكَ يَا رَبِّ عَلَى نَفْسِي وَدِينِي وَمَالِي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ask You, O Lord, to guard myself, my religion, my properties, </a:t>
            </a:r>
          </a:p>
        </p:txBody>
      </p:sp>
      <p:sp>
        <p:nvSpPr>
          <p:cNvPr id="6133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wa-a’udhu bika ya rabbi ‘ala nafsi wadini wamali</a:t>
            </a:r>
          </a:p>
        </p:txBody>
      </p:sp>
      <p:sp>
        <p:nvSpPr>
          <p:cNvPr id="613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3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وَعَلَى جَمِيعِ مَا رَزَقْتَنِي مِنَ الشَّيْطَانِ الرَّجِيمِ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all that which You have granted me against Satan, the accursed</a:t>
            </a:r>
          </a:p>
        </p:txBody>
      </p:sp>
      <p:sp>
        <p:nvSpPr>
          <p:cNvPr id="6144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wa’ala jami’i ma razaqtani minash-shaytanir-rajim(i)</a:t>
            </a:r>
          </a:p>
        </p:txBody>
      </p:sp>
      <p:sp>
        <p:nvSpPr>
          <p:cNvPr id="614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4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أَنْتَ السَّمِيعُ الْعَلِيمُ.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Verily You are the All-hearing, the All-knowing.</a:t>
            </a:r>
          </a:p>
        </p:txBody>
      </p:sp>
      <p:sp>
        <p:nvSpPr>
          <p:cNvPr id="6154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antas-sami’ul-‘alim(u)</a:t>
            </a:r>
          </a:p>
        </p:txBody>
      </p:sp>
      <p:sp>
        <p:nvSpPr>
          <p:cNvPr id="615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5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إنَّهُ لا يُجِيرُنِي مِنْكَ أَحَدٌ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definitely, none can ever save me against You</a:t>
            </a:r>
          </a:p>
        </p:txBody>
      </p:sp>
      <p:sp>
        <p:nvSpPr>
          <p:cNvPr id="6164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innahu la yujiruni minka ahad(un)</a:t>
            </a:r>
          </a:p>
        </p:txBody>
      </p:sp>
      <p:sp>
        <p:nvSpPr>
          <p:cNvPr id="616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6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تَمْكُرْ بِي فِي حِيلَتِكَ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do not subject me to Your planned strategy</a:t>
            </a:r>
          </a:p>
        </p:txBody>
      </p:sp>
      <p:sp>
        <p:nvSpPr>
          <p:cNvPr id="9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tamkur bi fi hilatik(a)</a:t>
            </a:r>
          </a:p>
        </p:txBody>
      </p:sp>
      <p:sp>
        <p:nvSpPr>
          <p:cNvPr id="9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فَيَا مَنْ رَبَّانِي فِي الدُّنْيَا بِإحْسَانِهِ وَتَفَضُّلِهِ وَنِعَمِهِ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O He Who brought me up in this world with His bounties, favors, and graces</a:t>
            </a:r>
          </a:p>
        </p:txBody>
      </p:sp>
      <p:sp>
        <p:nvSpPr>
          <p:cNvPr id="645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faya man rabbani fiddunya bi-ihsanihi watafaddulihi wani’amih(i)</a:t>
            </a:r>
          </a:p>
        </p:txBody>
      </p:sp>
      <p:sp>
        <p:nvSpPr>
          <p:cNvPr id="645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5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أَجِدُ مِنْ دُونِكَ مُلْتَحَداً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I can never find any shelter against You</a:t>
            </a:r>
          </a:p>
        </p:txBody>
      </p:sp>
      <p:sp>
        <p:nvSpPr>
          <p:cNvPr id="6174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ajidu min dunika multahada(n)</a:t>
            </a:r>
          </a:p>
        </p:txBody>
      </p:sp>
      <p:sp>
        <p:nvSpPr>
          <p:cNvPr id="6174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74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فَلا تَجْعَلْ نَفْسِي فِي شَيْءٍ مِنْ عَذَابِكَ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(please) do not make anything that brings about Your punishment control over me</a:t>
            </a:r>
          </a:p>
        </p:txBody>
      </p:sp>
      <p:sp>
        <p:nvSpPr>
          <p:cNvPr id="6185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 taj'al nafsi fi shay-in min ‘adhabik(a)</a:t>
            </a:r>
          </a:p>
        </p:txBody>
      </p:sp>
      <p:sp>
        <p:nvSpPr>
          <p:cNvPr id="6185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85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تَرُدَّنِي بِهَلَكَةٍ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let me lead myself to perdition</a:t>
            </a:r>
          </a:p>
        </p:txBody>
      </p:sp>
      <p:sp>
        <p:nvSpPr>
          <p:cNvPr id="6195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wala taruddani bihalaka(tin)</a:t>
            </a:r>
          </a:p>
        </p:txBody>
      </p:sp>
      <p:sp>
        <p:nvSpPr>
          <p:cNvPr id="6195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195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تَرُدَّنِي بِعَذَابٍ أَلِيمٍ.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make me deserve the painful chastisement</a:t>
            </a:r>
          </a:p>
        </p:txBody>
      </p:sp>
      <p:sp>
        <p:nvSpPr>
          <p:cNvPr id="6205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taruddani bi’adhabin alim(in)</a:t>
            </a:r>
          </a:p>
        </p:txBody>
      </p:sp>
      <p:sp>
        <p:nvSpPr>
          <p:cNvPr id="6205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05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تَقَبَّلْ مِنِّي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accept from me</a:t>
            </a:r>
          </a:p>
        </p:txBody>
      </p:sp>
      <p:sp>
        <p:nvSpPr>
          <p:cNvPr id="6215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taqabbal minni</a:t>
            </a:r>
          </a:p>
        </p:txBody>
      </p:sp>
      <p:sp>
        <p:nvSpPr>
          <p:cNvPr id="6215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15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وَأَعْلِ ذِكْرِي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grant me reputation</a:t>
            </a:r>
          </a:p>
        </p:txBody>
      </p:sp>
      <p:sp>
        <p:nvSpPr>
          <p:cNvPr id="6225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wa-a’li dhikri</a:t>
            </a:r>
          </a:p>
        </p:txBody>
      </p:sp>
      <p:sp>
        <p:nvSpPr>
          <p:cNvPr id="6225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25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وَارْفَعْ دَرَجَتِي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elevate my rank</a:t>
            </a:r>
          </a:p>
        </p:txBody>
      </p:sp>
      <p:sp>
        <p:nvSpPr>
          <p:cNvPr id="6236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warfa’ darajati</a:t>
            </a:r>
          </a:p>
        </p:txBody>
      </p:sp>
      <p:sp>
        <p:nvSpPr>
          <p:cNvPr id="6236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36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وَحُطَّ وِزْرِي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exonerate my offenses</a:t>
            </a:r>
          </a:p>
        </p:txBody>
      </p:sp>
      <p:sp>
        <p:nvSpPr>
          <p:cNvPr id="6246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wahuttta wizri</a:t>
            </a:r>
          </a:p>
        </p:txBody>
      </p:sp>
      <p:sp>
        <p:nvSpPr>
          <p:cNvPr id="6246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46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تَذْكُرْنِي بِخَطِيئَتِي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do not refer to me with my faults</a:t>
            </a:r>
          </a:p>
        </p:txBody>
      </p:sp>
      <p:sp>
        <p:nvSpPr>
          <p:cNvPr id="6256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tadhkurni bikhati-ati</a:t>
            </a:r>
          </a:p>
        </p:txBody>
      </p:sp>
      <p:sp>
        <p:nvSpPr>
          <p:cNvPr id="6256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56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وَاجْعَلْ ثَوَابَ مَجْلِسِي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let the reward of my session</a:t>
            </a:r>
          </a:p>
        </p:txBody>
      </p:sp>
      <p:sp>
        <p:nvSpPr>
          <p:cNvPr id="6266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waj’al thawaba majlisi</a:t>
            </a:r>
          </a:p>
        </p:txBody>
      </p:sp>
      <p:sp>
        <p:nvSpPr>
          <p:cNvPr id="6266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66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وَأَشَارَ لِي فِي الآخِرَةِ إلَى عَفْوِهِ وَكَرَمِهِ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in the Hereafter, will have referred to me with His amnesty and generosity</a:t>
            </a:r>
          </a:p>
        </p:txBody>
      </p:sp>
      <p:sp>
        <p:nvSpPr>
          <p:cNvPr id="655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wa-ashara li fil-akhirati ila ‘afwihi wakaramih(i)</a:t>
            </a:r>
            <a:endParaRPr lang="fi-FI" sz="3200" b="1" i="1" dirty="0">
              <a:solidFill>
                <a:srgbClr val="000066"/>
              </a:solidFill>
              <a:ea typeface="MS Mincho" pitchFamily="49" charset="-128"/>
            </a:endParaRPr>
          </a:p>
        </p:txBody>
      </p:sp>
      <p:sp>
        <p:nvSpPr>
          <p:cNvPr id="655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55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وَثَوَابَ مَنْطِقِي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reward of my utterance</a:t>
            </a:r>
          </a:p>
        </p:txBody>
      </p:sp>
      <p:sp>
        <p:nvSpPr>
          <p:cNvPr id="6277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wathawaba mantiqi</a:t>
            </a:r>
          </a:p>
        </p:txBody>
      </p:sp>
      <p:sp>
        <p:nvSpPr>
          <p:cNvPr id="6277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77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وَثَوَابَ دُعَائِي رِضَاكَ وَالْجَنَّةَ</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the reward of my prayer be Your pleasure and Paradise</a:t>
            </a:r>
          </a:p>
        </p:txBody>
      </p:sp>
      <p:sp>
        <p:nvSpPr>
          <p:cNvPr id="6287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wathawaba du’a-i ridaka wal-janna(ta)</a:t>
            </a:r>
          </a:p>
        </p:txBody>
      </p:sp>
      <p:sp>
        <p:nvSpPr>
          <p:cNvPr id="6287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87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وَأَعْطِنِي يَا رَبِّ جَمِيعَ مَا سَأَلْتُكَ وَزِدْنِي مِنْ </a:t>
            </a:r>
            <a:r>
              <a:rPr lang="ar-SA" sz="9000" kern="1200" dirty="0">
                <a:latin typeface="Arabic Typesetting" panose="03020402040406030203" pitchFamily="66" charset="-78"/>
                <a:ea typeface="+mn-ea"/>
                <a:cs typeface="Arabic Typesetting" panose="03020402040406030203" pitchFamily="66" charset="-78"/>
              </a:rPr>
              <a:t>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give my, O Lord, all that which I have asked for from You and grant me more favor, </a:t>
            </a:r>
          </a:p>
        </p:txBody>
      </p:sp>
      <p:sp>
        <p:nvSpPr>
          <p:cNvPr id="6297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wa-a’tini ya rabbi jami’a ma sa-altuka wazidni min fadlika</a:t>
            </a:r>
          </a:p>
        </p:txBody>
      </p:sp>
      <p:sp>
        <p:nvSpPr>
          <p:cNvPr id="6297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297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إنِّي إلَيْكَ رَاغِبٌ</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for I seek none but You, </a:t>
            </a:r>
          </a:p>
        </p:txBody>
      </p:sp>
      <p:sp>
        <p:nvSpPr>
          <p:cNvPr id="6307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inni ilayka raghibun</a:t>
            </a:r>
          </a:p>
        </p:txBody>
      </p:sp>
      <p:sp>
        <p:nvSpPr>
          <p:cNvPr id="6307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07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رَبَّ الْعَالَمِينَ.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Lord of the worlds</a:t>
            </a:r>
          </a:p>
        </p:txBody>
      </p:sp>
      <p:sp>
        <p:nvSpPr>
          <p:cNvPr id="6318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rabbal-‘alamin(a)</a:t>
            </a:r>
          </a:p>
        </p:txBody>
      </p:sp>
      <p:sp>
        <p:nvSpPr>
          <p:cNvPr id="6318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18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إنَّكَ أَنْزَلْتَ فِي كِتَابِكَ أَنْ نَعْفُوَ عَمَّنْ ظَلَمَنَا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You have ordered us in Your book that we should overlook those who wrong us</a:t>
            </a:r>
          </a:p>
        </p:txBody>
      </p:sp>
      <p:sp>
        <p:nvSpPr>
          <p:cNvPr id="6328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innaka anzalta fi kitabika an na’fuwa ’amman zalamana</a:t>
            </a:r>
          </a:p>
        </p:txBody>
      </p:sp>
      <p:sp>
        <p:nvSpPr>
          <p:cNvPr id="6328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28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ظَلَمْنَا أَنْفُسَنَا فَاعْفُ عَنَّا فَإنَّكَ أَوْلَى بِذلِكَ مِنَّا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We have wronged ourselves; so, forgive us, for You are worthier of forgiveness than we are</a:t>
            </a:r>
          </a:p>
        </p:txBody>
      </p:sp>
      <p:sp>
        <p:nvSpPr>
          <p:cNvPr id="6338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zalamna anfusana fa’fu ‘anna fa-innaka awla bidhalika minna</a:t>
            </a:r>
          </a:p>
        </p:txBody>
      </p:sp>
      <p:sp>
        <p:nvSpPr>
          <p:cNvPr id="6338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38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وَأَمَرْتَنَا أَنْ لا نَرُدَّ سَائِلاً عَنْ أَبْوَابِنَا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have ordered us not to reject any beggar being on our doors</a:t>
            </a:r>
          </a:p>
        </p:txBody>
      </p:sp>
      <p:sp>
        <p:nvSpPr>
          <p:cNvPr id="6348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wa-amartana an la narudda sa-ilan ‘an abwabina</a:t>
            </a:r>
          </a:p>
        </p:txBody>
      </p:sp>
      <p:sp>
        <p:nvSpPr>
          <p:cNvPr id="6348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48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جِئْتُكَ سَائِلاً فَلا تَرُدَّنِي إلاّ بِقَضَاءِ حَاجَتِي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Here I am begging You; so, do not reject me; rather respond to my need</a:t>
            </a:r>
          </a:p>
        </p:txBody>
      </p:sp>
      <p:sp>
        <p:nvSpPr>
          <p:cNvPr id="6359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ji`tuka sa`ilan fala taruddani illa biqada-i hajati</a:t>
            </a:r>
          </a:p>
        </p:txBody>
      </p:sp>
      <p:sp>
        <p:nvSpPr>
          <p:cNvPr id="6359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59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وَأَمَرْتَنَا بِالإحْسَانِ إلَى مَا مَلَكَتْ أَيْمَانُنَا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You have ordered us to act nicely to those under our authorities</a:t>
            </a:r>
          </a:p>
        </p:txBody>
      </p:sp>
      <p:sp>
        <p:nvSpPr>
          <p:cNvPr id="6369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wa-amartana bil-ihsani ila ma malakat aymanuna</a:t>
            </a:r>
            <a:endParaRPr lang="fi-FI" sz="3200" b="1" i="1" dirty="0">
              <a:solidFill>
                <a:srgbClr val="000066"/>
              </a:solidFill>
              <a:ea typeface="MS Mincho" pitchFamily="49" charset="-128"/>
            </a:endParaRPr>
          </a:p>
        </p:txBody>
      </p:sp>
      <p:sp>
        <p:nvSpPr>
          <p:cNvPr id="6369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69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مَعْرِفَتِي يَا مَوْلايَ دَلِيلِي عَلَيْكَ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My acquaintance with You, O my Lord, is the path taking me to You</a:t>
            </a:r>
          </a:p>
        </p:txBody>
      </p:sp>
      <p:sp>
        <p:nvSpPr>
          <p:cNvPr id="665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ma’rifati ya mawlaya dalili ‘alayk(a)</a:t>
            </a:r>
          </a:p>
        </p:txBody>
      </p:sp>
      <p:sp>
        <p:nvSpPr>
          <p:cNvPr id="665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65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وَنَحْنُ أَرِقَّاؤُكَ فَأَعْتِقْ رِقَابَنَا مِنَ النَّارِ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we are surely under Your authority; so, release us from Hellfire</a:t>
            </a:r>
          </a:p>
        </p:txBody>
      </p:sp>
      <p:sp>
        <p:nvSpPr>
          <p:cNvPr id="6379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wanahnu ariqqa-uka fa-a’tiq riqabana minan-nar(i)</a:t>
            </a:r>
          </a:p>
        </p:txBody>
      </p:sp>
      <p:sp>
        <p:nvSpPr>
          <p:cNvPr id="6379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79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مَفْزَعِي عِنْدَ كُرْبَتِي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Shelter whenever I am aggrieved</a:t>
            </a:r>
          </a:p>
        </p:txBody>
      </p:sp>
      <p:sp>
        <p:nvSpPr>
          <p:cNvPr id="6389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ya mafza’i ‘inda kurbati</a:t>
            </a:r>
          </a:p>
        </p:txBody>
      </p:sp>
      <p:sp>
        <p:nvSpPr>
          <p:cNvPr id="6389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389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err="1">
                <a:latin typeface="Arabic Typesetting" panose="03020402040406030203" pitchFamily="66" charset="-78"/>
                <a:ea typeface="+mn-ea"/>
                <a:cs typeface="Arabic Typesetting" panose="03020402040406030203" pitchFamily="66" charset="-78"/>
              </a:rPr>
              <a:t>وَيَا</a:t>
            </a:r>
            <a:r>
              <a:rPr lang="ar-SA" sz="9000" kern="1200" dirty="0">
                <a:latin typeface="Arabic Typesetting" panose="03020402040406030203" pitchFamily="66" charset="-78"/>
                <a:ea typeface="+mn-ea"/>
                <a:cs typeface="Arabic Typesetting" panose="03020402040406030203" pitchFamily="66" charset="-78"/>
              </a:rPr>
              <a:t> غَوْثِي عِنْدَ شِدَّتِي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my Aid whenever hardships hit me</a:t>
            </a:r>
          </a:p>
        </p:txBody>
      </p:sp>
      <p:sp>
        <p:nvSpPr>
          <p:cNvPr id="6400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waya ghawthi ‘inda shiddati</a:t>
            </a:r>
          </a:p>
        </p:txBody>
      </p:sp>
      <p:sp>
        <p:nvSpPr>
          <p:cNvPr id="6400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00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إلَيْكَ فَزِعْتُ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To You have I resorted</a:t>
            </a:r>
          </a:p>
        </p:txBody>
      </p:sp>
      <p:sp>
        <p:nvSpPr>
          <p:cNvPr id="6410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ilayka fazi’t(u)</a:t>
            </a:r>
          </a:p>
        </p:txBody>
      </p:sp>
      <p:sp>
        <p:nvSpPr>
          <p:cNvPr id="6410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10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وَبِكَ اسْتَغَثْتُ وَلُذْتُ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with You have I sought refuge and haven</a:t>
            </a:r>
          </a:p>
        </p:txBody>
      </p:sp>
      <p:sp>
        <p:nvSpPr>
          <p:cNvPr id="6420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wabikas-taghathtu waludht(u)</a:t>
            </a:r>
          </a:p>
        </p:txBody>
      </p:sp>
      <p:sp>
        <p:nvSpPr>
          <p:cNvPr id="6420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20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لا أَلُوذُ بِسِوَاكَ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To none save You shall I ever resort</a:t>
            </a:r>
          </a:p>
        </p:txBody>
      </p:sp>
      <p:sp>
        <p:nvSpPr>
          <p:cNvPr id="6430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 aludhu bisiwak(a)</a:t>
            </a:r>
          </a:p>
        </p:txBody>
      </p:sp>
      <p:sp>
        <p:nvSpPr>
          <p:cNvPr id="6430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30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أَطْلُبُ الْفَرَجَ إلاّ مِنْكَ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from none save You shall I ever seek for relief</a:t>
            </a:r>
          </a:p>
        </p:txBody>
      </p:sp>
      <p:sp>
        <p:nvSpPr>
          <p:cNvPr id="6441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atlubul-faraja illa mink(a)</a:t>
            </a:r>
          </a:p>
        </p:txBody>
      </p:sp>
      <p:sp>
        <p:nvSpPr>
          <p:cNvPr id="6441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41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فَأَغِثْنِي وَفَرِّجْ عَنِّي يَا مَنْ يَقْبَلُ الْيَسِيرَ وَيَعْفُو عَنِ الْكَثِيرِ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So, (please do) aid me and relieve my hardship, O He Who accepts the little (deed) and overlooks the much (wrong)</a:t>
            </a:r>
          </a:p>
        </p:txBody>
      </p:sp>
      <p:sp>
        <p:nvSpPr>
          <p:cNvPr id="6451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fa-aghithni wafarrij ‘anni ya man yaqbalul-yasira waya’fu ‘anil-kathir(a)</a:t>
            </a:r>
          </a:p>
        </p:txBody>
      </p:sp>
      <p:sp>
        <p:nvSpPr>
          <p:cNvPr id="6451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51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اقْبَلْ مِنِّي الْيَسِيرَ وَاعْفُ عَنِّي الْكَثِيرَ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Accept my little (deed) and overlook my much (wrong)</a:t>
            </a:r>
          </a:p>
        </p:txBody>
      </p:sp>
      <p:sp>
        <p:nvSpPr>
          <p:cNvPr id="6461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iqbal minnil-yasira wa’fu ‘annil-kathir(a)</a:t>
            </a:r>
          </a:p>
        </p:txBody>
      </p:sp>
      <p:sp>
        <p:nvSpPr>
          <p:cNvPr id="6461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61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إنَّكَ أَنْتَ الرَّحِيمُ الْغَفُورُ.</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You are certainly the All-merciful, the All-forgiving</a:t>
            </a:r>
          </a:p>
        </p:txBody>
      </p:sp>
      <p:sp>
        <p:nvSpPr>
          <p:cNvPr id="6471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innaka antal-ghafurur-rahim</a:t>
            </a:r>
          </a:p>
        </p:txBody>
      </p:sp>
      <p:sp>
        <p:nvSpPr>
          <p:cNvPr id="6471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71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وَحُبِّي لَكَ شَفِيعِي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my love for You is the intermediary between You and me</a:t>
            </a:r>
          </a:p>
        </p:txBody>
      </p:sp>
      <p:sp>
        <p:nvSpPr>
          <p:cNvPr id="675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wahubbi laka shafi’i ilayk(a)</a:t>
            </a:r>
          </a:p>
        </p:txBody>
      </p:sp>
      <p:sp>
        <p:nvSpPr>
          <p:cNvPr id="675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75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إنِّي أَسْأَلُكَ إيمَاناً تُبَاشِرُ بِهِ قَلْبِي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I pray You for faith that covers my heart</a:t>
            </a:r>
          </a:p>
        </p:txBody>
      </p:sp>
      <p:sp>
        <p:nvSpPr>
          <p:cNvPr id="6481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inni as-aluka imanan tubashiru bihi qalbi</a:t>
            </a:r>
          </a:p>
        </p:txBody>
      </p:sp>
      <p:sp>
        <p:nvSpPr>
          <p:cNvPr id="6481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81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وَيَقِيناً صَادِقاً حَتَّى أَعْلَمَ أَنَّهُ لَنْ يُصِيبَنِي إلاّ مَا كَتَبْتَ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for honest conviction so that I will believe that none will inflict me save that which You have already known</a:t>
            </a:r>
          </a:p>
        </p:txBody>
      </p:sp>
      <p:sp>
        <p:nvSpPr>
          <p:cNvPr id="6492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wayaqinan sadiqan hatta a’lama annahu lan yusibani illa ma katabta li</a:t>
            </a:r>
          </a:p>
        </p:txBody>
      </p:sp>
      <p:sp>
        <p:nvSpPr>
          <p:cNvPr id="6492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492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وَرَضِّنِي مِنَ الْعَيْشِ بِمَا قَسَمْتَ 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And make me be satisfied with my livelihood that You have decided for me</a:t>
            </a:r>
          </a:p>
        </p:txBody>
      </p:sp>
      <p:sp>
        <p:nvSpPr>
          <p:cNvPr id="6502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waraddini minal-‘ayshi bima qasamta li</a:t>
            </a:r>
            <a:endParaRPr lang="fi-FI" sz="3200" b="1" i="1" dirty="0">
              <a:solidFill>
                <a:srgbClr val="000066"/>
              </a:solidFill>
              <a:ea typeface="MS Mincho" pitchFamily="49" charset="-128"/>
            </a:endParaRPr>
          </a:p>
        </p:txBody>
      </p:sp>
      <p:sp>
        <p:nvSpPr>
          <p:cNvPr id="650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50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أَرْحَمَ الرَّاحِمِينَ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the most Merciful of all those who show mercy</a:t>
            </a:r>
          </a:p>
        </p:txBody>
      </p:sp>
      <p:sp>
        <p:nvSpPr>
          <p:cNvPr id="651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rahamar-rahimin(a)</a:t>
            </a:r>
          </a:p>
        </p:txBody>
      </p:sp>
      <p:sp>
        <p:nvSpPr>
          <p:cNvPr id="651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51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اَللَّهُمَّ صَلِّ عَلَى مُحَمَّدٍ وَ آلِ مُحَمَّد</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880"/>
            <a:ext cx="8686800" cy="1752600"/>
          </a:xfrm>
          <a:extLst/>
        </p:spPr>
        <p:txBody>
          <a:bodyPr/>
          <a:lstStyle/>
          <a:p>
            <a:pPr marL="342900" indent="-342900" eaLnBrk="1" hangingPunct="1">
              <a:defRPr/>
            </a:pPr>
            <a:r>
              <a:rPr lang="en-US" sz="3600" b="1" kern="1200" dirty="0">
                <a:ea typeface="MS Mincho" pitchFamily="49" charset="-128"/>
              </a:rPr>
              <a:t>O' </a:t>
            </a:r>
            <a:r>
              <a:rPr lang="en-US" sz="3600" b="1" kern="1200" dirty="0" err="1">
                <a:ea typeface="MS Mincho" pitchFamily="49" charset="-128"/>
              </a:rPr>
              <a:t>Allāh</a:t>
            </a:r>
            <a:r>
              <a:rPr lang="en-US" sz="3600" b="1" kern="1200" dirty="0">
                <a:ea typeface="MS Mincho" pitchFamily="49" charset="-128"/>
              </a:rPr>
              <a:t> send Your blessings on Muhammad</a:t>
            </a:r>
          </a:p>
          <a:p>
            <a:pPr marL="342900" indent="-342900" eaLnBrk="1" hangingPunct="1">
              <a:defRPr/>
            </a:pPr>
            <a:r>
              <a:rPr lang="en-US" sz="3600" b="1" kern="1200" dirty="0">
                <a:ea typeface="MS Mincho" pitchFamily="49" charset="-128"/>
              </a:rPr>
              <a:t>and the family of Muhammad.</a:t>
            </a:r>
          </a:p>
        </p:txBody>
      </p:sp>
      <p:sp>
        <p:nvSpPr>
          <p:cNvPr id="652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allahumma salli `ala muhammadin wa ali muhammadin</a:t>
            </a:r>
          </a:p>
        </p:txBody>
      </p:sp>
      <p:sp>
        <p:nvSpPr>
          <p:cNvPr id="652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52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Text Box 10"/>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ar-SA" b="1">
                <a:solidFill>
                  <a:srgbClr val="FFFF99"/>
                </a:solidFill>
                <a:latin typeface="Trebuchet MS" pitchFamily="34" charset="0"/>
              </a:rPr>
              <a:t>دعاء أبي حمزة الثمالي</a:t>
            </a:r>
          </a:p>
        </p:txBody>
      </p:sp>
      <p:sp>
        <p:nvSpPr>
          <p:cNvPr id="653315"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653316" name="Text Box 10"/>
          <p:cNvSpPr txBox="1">
            <a:spLocks noChangeArrowheads="1"/>
          </p:cNvSpPr>
          <p:nvPr/>
        </p:nvSpPr>
        <p:spPr bwMode="auto">
          <a:xfrm>
            <a:off x="304800" y="228600"/>
            <a:ext cx="42672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b="1">
                <a:solidFill>
                  <a:srgbClr val="FFFF99"/>
                </a:solidFill>
                <a:latin typeface="Trebuchet MS" pitchFamily="34" charset="0"/>
              </a:rPr>
              <a:t>Dua’a Abu-Hamzah al-Thamaliy</a:t>
            </a:r>
          </a:p>
        </p:txBody>
      </p:sp>
      <p:sp>
        <p:nvSpPr>
          <p:cNvPr id="653317"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FFFF00"/>
                </a:solidFill>
              </a:rPr>
              <a:t>Please recite  </a:t>
            </a:r>
            <a:br>
              <a:rPr lang="en-US" sz="6000" b="1" smtClean="0">
                <a:solidFill>
                  <a:srgbClr val="FFFF00"/>
                </a:solidFill>
              </a:rPr>
            </a:br>
            <a:r>
              <a:rPr lang="en-US" sz="6000" b="1" smtClean="0">
                <a:solidFill>
                  <a:srgbClr val="FFFF00"/>
                </a:solidFill>
              </a:rPr>
              <a:t>Sūrat al-Fātiḥah</a:t>
            </a:r>
            <a:br>
              <a:rPr lang="en-US" sz="6000" b="1" smtClean="0">
                <a:solidFill>
                  <a:srgbClr val="FFFF00"/>
                </a:solidFill>
              </a:rPr>
            </a:br>
            <a:r>
              <a:rPr lang="en-US" sz="6000" b="1" smtClean="0">
                <a:solidFill>
                  <a:srgbClr val="FFFF00"/>
                </a:solidFill>
              </a:rPr>
              <a:t>for</a:t>
            </a:r>
            <a:br>
              <a:rPr lang="en-US" sz="6000" b="1" smtClean="0">
                <a:solidFill>
                  <a:srgbClr val="FFFF00"/>
                </a:solidFill>
              </a:rPr>
            </a:br>
            <a:r>
              <a:rPr lang="en-US" sz="6000" b="1" smtClean="0">
                <a:solidFill>
                  <a:srgbClr val="FFFF00"/>
                </a:solidFill>
              </a:rPr>
              <a:t>ALL MARHUMEEN</a:t>
            </a:r>
            <a:br>
              <a:rPr lang="en-US" sz="6000" b="1" smtClean="0">
                <a:solidFill>
                  <a:srgbClr val="FFFF00"/>
                </a:solidFill>
              </a:rPr>
            </a:br>
            <a:endParaRPr lang="en-GB" sz="6000" b="1" smtClean="0">
              <a:solidFill>
                <a:srgbClr val="FFFF00"/>
              </a:solidFill>
            </a:endParaRPr>
          </a:p>
        </p:txBody>
      </p:sp>
      <p:pic>
        <p:nvPicPr>
          <p:cNvPr id="7"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428"/>
            <a:ext cx="1828800" cy="435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36525" y="5857875"/>
            <a:ext cx="8888413" cy="630942"/>
          </a:xfrm>
          <a:prstGeom prst="rect">
            <a:avLst/>
          </a:prstGeom>
          <a:noFill/>
          <a:ln w="9525">
            <a:noFill/>
            <a:miter lim="800000"/>
            <a:headEnd/>
            <a:tailEnd/>
          </a:ln>
          <a:effectLst/>
        </p:spPr>
        <p:txBody>
          <a:bodyPr>
            <a:spAutoFit/>
          </a:bodyPr>
          <a:lstStyle/>
          <a:p>
            <a:pPr algn="ctr"/>
            <a:endParaRPr lang="en-US" altLang="en-US" sz="1200" b="1" dirty="0">
              <a:solidFill>
                <a:srgbClr val="000066"/>
              </a:solidFill>
              <a:latin typeface="Trebuchet MS" panose="020B0603020202020204" pitchFamily="34" charset="0"/>
            </a:endParaRPr>
          </a:p>
          <a:p>
            <a:pPr algn="ctr"/>
            <a:r>
              <a:rPr lang="en-US" altLang="en-US" sz="1100" b="1" dirty="0">
                <a:solidFill>
                  <a:srgbClr val="000066"/>
                </a:solidFill>
              </a:rPr>
              <a:t>For any errors / comments please write to: duas.org@gmail.com </a:t>
            </a:r>
            <a:endParaRPr lang="en-US" altLang="en-US" sz="1200" b="1" dirty="0">
              <a:solidFill>
                <a:srgbClr val="000066"/>
              </a:solidFill>
              <a:latin typeface="Trebuchet MS" panose="020B0603020202020204" pitchFamily="34" charset="0"/>
            </a:endParaRPr>
          </a:p>
          <a:p>
            <a:pPr algn="ctr"/>
            <a:r>
              <a:rPr lang="en-US" altLang="en-US" sz="1200" b="1" dirty="0">
                <a:solidFill>
                  <a:srgbClr val="000066"/>
                </a:solidFill>
                <a:latin typeface="Trebuchet MS" panose="020B0603020202020204" pitchFamily="34" charset="0"/>
              </a:rPr>
              <a:t>Kindly recite </a:t>
            </a:r>
            <a:r>
              <a:rPr lang="en-US" altLang="en-US" sz="1200" b="1" dirty="0" err="1" smtClean="0">
                <a:solidFill>
                  <a:srgbClr val="000066"/>
                </a:solidFill>
                <a:latin typeface="Trebuchet MS" panose="020B0603020202020204" pitchFamily="34" charset="0"/>
              </a:rPr>
              <a:t>Sūrat</a:t>
            </a:r>
            <a:r>
              <a:rPr lang="en-US" altLang="en-US" sz="1200" b="1" dirty="0" smtClean="0">
                <a:solidFill>
                  <a:srgbClr val="000066"/>
                </a:solidFill>
                <a:latin typeface="Trebuchet MS" panose="020B0603020202020204" pitchFamily="34" charset="0"/>
              </a:rPr>
              <a:t> al-</a:t>
            </a:r>
            <a:r>
              <a:rPr lang="en-US" altLang="en-US" sz="1200" b="1" dirty="0" err="1" smtClean="0">
                <a:solidFill>
                  <a:srgbClr val="000066"/>
                </a:solidFill>
                <a:latin typeface="Trebuchet MS" panose="020B0603020202020204" pitchFamily="34" charset="0"/>
              </a:rPr>
              <a:t>Fātiḥah</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وَاثِقٌ مِنْ دَلِيلِي بِدَلالَتِكَ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am sure of the path to which You have lead me</a:t>
            </a:r>
          </a:p>
        </p:txBody>
      </p:sp>
      <p:sp>
        <p:nvSpPr>
          <p:cNvPr id="686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wa-ana wathiqun min dalili bidalalatik(a)</a:t>
            </a:r>
          </a:p>
        </p:txBody>
      </p:sp>
      <p:sp>
        <p:nvSpPr>
          <p:cNvPr id="686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86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وَسَاكِنٌ مِنْ شَفِيعِي إلَى شَفَاعَتِكَ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rely upon my intermediary’s success before You</a:t>
            </a:r>
          </a:p>
        </p:txBody>
      </p:sp>
      <p:sp>
        <p:nvSpPr>
          <p:cNvPr id="696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wasakinun min shafi’i ila shafa’atik(a)</a:t>
            </a:r>
          </a:p>
        </p:txBody>
      </p:sp>
      <p:sp>
        <p:nvSpPr>
          <p:cNvPr id="696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696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أَدْعُوكَ يَا سَيِّدِي بِلِسَانٍ قَدْ أَخْرَسَهُ ذَنْبُهُ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 pray You, O my Chief, with a tongue muted by its sins</a:t>
            </a:r>
          </a:p>
        </p:txBody>
      </p:sp>
      <p:sp>
        <p:nvSpPr>
          <p:cNvPr id="706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ad-‘uka ya sayyidii bilisanin qad akhrasahu dhanbuh(u)</a:t>
            </a:r>
          </a:p>
        </p:txBody>
      </p:sp>
      <p:sp>
        <p:nvSpPr>
          <p:cNvPr id="706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06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رَبِّ أُنَاجِيكَ بِقَلْبٍ قَدْ </a:t>
            </a:r>
            <a:r>
              <a:rPr lang="ar-SA" sz="9000" kern="1200" dirty="0" err="1">
                <a:latin typeface="Arabic Typesetting" panose="03020402040406030203" pitchFamily="66" charset="-78"/>
                <a:ea typeface="+mn-ea"/>
                <a:cs typeface="Arabic Typesetting" panose="03020402040406030203" pitchFamily="66" charset="-78"/>
              </a:rPr>
              <a:t>أَوْبَقَهُ</a:t>
            </a:r>
            <a:r>
              <a:rPr lang="ar-SA" sz="9000" kern="1200" dirty="0">
                <a:latin typeface="Arabic Typesetting" panose="03020402040406030203" pitchFamily="66" charset="-78"/>
                <a:ea typeface="+mn-ea"/>
                <a:cs typeface="Arabic Typesetting" panose="03020402040406030203" pitchFamily="66" charset="-78"/>
              </a:rPr>
              <a:t> جُرْمُهُ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Lord! I confidentially speak to You with a heart degraded by its offenses</a:t>
            </a:r>
          </a:p>
        </p:txBody>
      </p:sp>
      <p:sp>
        <p:nvSpPr>
          <p:cNvPr id="716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rabbi unajika biqalbin qad awbaqahu jurmuh(u)</a:t>
            </a:r>
          </a:p>
        </p:txBody>
      </p:sp>
      <p:sp>
        <p:nvSpPr>
          <p:cNvPr id="716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16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أَدْعُوكَ يَا رَبِّ رَاهِباً رَاغِباً رَاجِياً خَائِفاً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 pray You, O Lord, with terror, desire, hope, and fear</a:t>
            </a:r>
          </a:p>
        </p:txBody>
      </p:sp>
      <p:sp>
        <p:nvSpPr>
          <p:cNvPr id="727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ad-‘uka ya rabbi rahiban raghiban rajiyan kha-ifa(n)</a:t>
            </a:r>
          </a:p>
        </p:txBody>
      </p:sp>
      <p:sp>
        <p:nvSpPr>
          <p:cNvPr id="727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27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إذَا رَأَيْتُ مَوْلايَ ذُنُوبِي فَزِعْتُ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Whenever I think of my sins, O my Master, I panic</a:t>
            </a:r>
          </a:p>
        </p:txBody>
      </p:sp>
      <p:sp>
        <p:nvSpPr>
          <p:cNvPr id="737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idha ra-aytu mawlaya dhunubi fazi’t(u)</a:t>
            </a:r>
          </a:p>
        </p:txBody>
      </p:sp>
      <p:sp>
        <p:nvSpPr>
          <p:cNvPr id="737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37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مِنْ أَيْنَ لِيَ الْخَيْرُ يَا رَبِّ وَلا يُوجَدُ إلاّ مِنْ عِنْدِكَ؟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How can I attain welfare, O Lord, while it is not found anywhere save with You</a:t>
            </a:r>
          </a:p>
        </p:txBody>
      </p:sp>
      <p:sp>
        <p:nvSpPr>
          <p:cNvPr id="102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min ayna liyal-khayru ya rabbi wala yujadu illa min ’indik(a)</a:t>
            </a:r>
          </a:p>
        </p:txBody>
      </p:sp>
      <p:sp>
        <p:nvSpPr>
          <p:cNvPr id="102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2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وَإذَا رَأَيْتُ كَرَمَكَ طَمِعْتُ</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But when I think of Your generosity, I feel desirous (for Your pardon)</a:t>
            </a:r>
          </a:p>
        </p:txBody>
      </p:sp>
      <p:sp>
        <p:nvSpPr>
          <p:cNvPr id="747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wa-idha ra-aytu karamaka tami’t(u)</a:t>
            </a:r>
          </a:p>
        </p:txBody>
      </p:sp>
      <p:sp>
        <p:nvSpPr>
          <p:cNvPr id="747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47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 عَفَوْتَ فَخَيْرُ رَاحِمٍ</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Therefore, if You forgive me, You are already the best of those who show mercy</a:t>
            </a:r>
          </a:p>
        </p:txBody>
      </p:sp>
      <p:sp>
        <p:nvSpPr>
          <p:cNvPr id="757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fa-in ‘afawta fakhayru rahim(in)</a:t>
            </a:r>
          </a:p>
        </p:txBody>
      </p:sp>
      <p:sp>
        <p:nvSpPr>
          <p:cNvPr id="757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57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وَإنْ عَذَّبْتَ فَغَيْرُ ظَالِمٍ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If punish me, You are then not wronging me</a:t>
            </a:r>
          </a:p>
        </p:txBody>
      </p:sp>
      <p:sp>
        <p:nvSpPr>
          <p:cNvPr id="768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wa-in ‘adhdhabta faghayru zalim(in)</a:t>
            </a:r>
          </a:p>
        </p:txBody>
      </p:sp>
      <p:sp>
        <p:nvSpPr>
          <p:cNvPr id="768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68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حُجَّتِي يَا اللّهُ فِي جُرْأَتِي عَلَى مَسْأَلَتِكَ مَعَ </a:t>
            </a:r>
            <a:r>
              <a:rPr lang="ar-SA" sz="9000" kern="1200" dirty="0">
                <a:latin typeface="Arabic Typesetting" panose="03020402040406030203" pitchFamily="66" charset="-78"/>
                <a:ea typeface="+mn-ea"/>
                <a:cs typeface="Arabic Typesetting" panose="03020402040406030203" pitchFamily="66" charset="-78"/>
              </a:rPr>
              <a:t>إتْيَانِي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Yet, it is Your munificence and Your generosity, O </a:t>
            </a:r>
            <a:r>
              <a:rPr lang="en-US" sz="3600" b="1" kern="1200" dirty="0" err="1">
                <a:ea typeface="MS Mincho" pitchFamily="49" charset="-128"/>
              </a:rPr>
              <a:t>Allāh</a:t>
            </a:r>
            <a:r>
              <a:rPr lang="en-US" sz="3600" b="1" kern="1200" dirty="0">
                <a:ea typeface="MS Mincho" pitchFamily="49" charset="-128"/>
              </a:rPr>
              <a:t>, that gave me the courage to pray </a:t>
            </a:r>
            <a:r>
              <a:rPr lang="en-US" sz="3600" b="1" kern="1200" dirty="0" smtClean="0">
                <a:ea typeface="MS Mincho" pitchFamily="49" charset="-128"/>
              </a:rPr>
              <a:t>You</a:t>
            </a:r>
            <a:endParaRPr lang="en-US" sz="3600" b="1" kern="1200" dirty="0">
              <a:ea typeface="MS Mincho" pitchFamily="49" charset="-128"/>
            </a:endParaRPr>
          </a:p>
        </p:txBody>
      </p:sp>
      <p:sp>
        <p:nvSpPr>
          <p:cNvPr id="778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hujjati ya allahu fi jur-ati ‘ala mas-alatika ma’a ityani</a:t>
            </a:r>
          </a:p>
        </p:txBody>
      </p:sp>
      <p:sp>
        <p:nvSpPr>
          <p:cNvPr id="778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78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 مَا تَكْرَهُ جُودُكَ وَكَرَمُكَ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despite that I have committed things that You dislike</a:t>
            </a:r>
          </a:p>
        </p:txBody>
      </p:sp>
      <p:sp>
        <p:nvSpPr>
          <p:cNvPr id="788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ma takrahu juduka wakaramuk(a)</a:t>
            </a:r>
          </a:p>
        </p:txBody>
      </p:sp>
      <p:sp>
        <p:nvSpPr>
          <p:cNvPr id="788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88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921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وَعُدَّتِي فِي شِدَّتِي مَعَ قِلَّةِ حَيَائِي رَأْفَتُكَ وَرَحْمَتُكَ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76200" y="2468563"/>
            <a:ext cx="9296400" cy="1752600"/>
          </a:xfrm>
          <a:extLst/>
        </p:spPr>
        <p:txBody>
          <a:bodyPr/>
          <a:lstStyle/>
          <a:p>
            <a:pPr marL="342900" indent="-342900" eaLnBrk="1" hangingPunct="1">
              <a:defRPr/>
            </a:pPr>
            <a:r>
              <a:rPr lang="en-US" sz="3600" b="1" kern="1200" dirty="0">
                <a:ea typeface="MS Mincho" pitchFamily="49" charset="-128"/>
              </a:rPr>
              <a:t>And it is Your kindness and mercy that I use as my means during misfortunes inflicting me despite my shamelessness</a:t>
            </a:r>
          </a:p>
        </p:txBody>
      </p:sp>
      <p:sp>
        <p:nvSpPr>
          <p:cNvPr id="7987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wa’uddati fi shiddati ma’a qillati haya-i ra-fatuka warahmatuk(a)</a:t>
            </a:r>
          </a:p>
        </p:txBody>
      </p:sp>
      <p:sp>
        <p:nvSpPr>
          <p:cNvPr id="7987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7987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وَقَدْ رَجَوْتُ أَنْ لا تَخِيبَ بَيْنَ ذَيْنِ وَذَيْنِ مُنْيَتِي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 thus hope that my expectation will not be disappointed amid these two matters</a:t>
            </a:r>
          </a:p>
        </p:txBody>
      </p:sp>
      <p:sp>
        <p:nvSpPr>
          <p:cNvPr id="8090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waqad rajawtu an la takhiba bayna dhayni wadhayni munyati</a:t>
            </a:r>
          </a:p>
        </p:txBody>
      </p:sp>
      <p:sp>
        <p:nvSpPr>
          <p:cNvPr id="8090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090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فَحَقِّقْ رَجَائِي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make my hopes become real</a:t>
            </a:r>
          </a:p>
        </p:txBody>
      </p:sp>
      <p:sp>
        <p:nvSpPr>
          <p:cNvPr id="8192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fahaqqiq </a:t>
            </a:r>
            <a:r>
              <a:rPr lang="fi-FI" sz="3200" b="1" i="1" dirty="0" smtClean="0">
                <a:solidFill>
                  <a:srgbClr val="000066"/>
                </a:solidFill>
                <a:ea typeface="MS Mincho" pitchFamily="49" charset="-128"/>
              </a:rPr>
              <a:t>raja-i</a:t>
            </a:r>
            <a:endParaRPr lang="fi-FI" sz="3200" b="1" i="1" dirty="0">
              <a:solidFill>
                <a:srgbClr val="000066"/>
              </a:solidFill>
              <a:ea typeface="MS Mincho" pitchFamily="49" charset="-128"/>
            </a:endParaRPr>
          </a:p>
        </p:txBody>
      </p:sp>
      <p:sp>
        <p:nvSpPr>
          <p:cNvPr id="8192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192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وَاسْمَعْ دُعَائِي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please do answer my prayers</a:t>
            </a:r>
          </a:p>
        </p:txBody>
      </p:sp>
      <p:sp>
        <p:nvSpPr>
          <p:cNvPr id="8294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wasma’ du’a-i</a:t>
            </a:r>
          </a:p>
        </p:txBody>
      </p:sp>
      <p:sp>
        <p:nvSpPr>
          <p:cNvPr id="8294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295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يَا خَيْرَ مَنْ دَعَاهُ دَاعٍ</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the Greatest Besought One that has been ever besought</a:t>
            </a:r>
          </a:p>
        </p:txBody>
      </p:sp>
      <p:sp>
        <p:nvSpPr>
          <p:cNvPr id="8397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ya khayra man da’ahu da’(in)</a:t>
            </a:r>
          </a:p>
        </p:txBody>
      </p:sp>
      <p:sp>
        <p:nvSpPr>
          <p:cNvPr id="8397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397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وَمِنْ أَيْنَ لِيَ النَّجَاةُ وَلا تُسْتَطَاعُ إلاّ بِكَ؟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how can I find redemption while it cannot be attained save through You,</a:t>
            </a:r>
          </a:p>
        </p:txBody>
      </p:sp>
      <p:sp>
        <p:nvSpPr>
          <p:cNvPr id="112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wamin ayna liyan-najatu wala tusta’ta’u illa bik(a)</a:t>
            </a:r>
          </a:p>
        </p:txBody>
      </p:sp>
      <p:sp>
        <p:nvSpPr>
          <p:cNvPr id="112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12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وَأَفْضَلَ مَنْ رَجَاهُ رَاجٍ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the Most Favorable Hoped One</a:t>
            </a:r>
          </a:p>
        </p:txBody>
      </p:sp>
      <p:sp>
        <p:nvSpPr>
          <p:cNvPr id="8499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wa-afdala man rajahu raj(in)</a:t>
            </a:r>
          </a:p>
        </p:txBody>
      </p:sp>
      <p:sp>
        <p:nvSpPr>
          <p:cNvPr id="8499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499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عَظُمَ يَا سَيِّدِي أَمَلِي وَسَاءَ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My expectation, O my Chief, has been great but my deed has been bad</a:t>
            </a:r>
          </a:p>
        </p:txBody>
      </p:sp>
      <p:sp>
        <p:nvSpPr>
          <p:cNvPr id="8602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‘azuma ya sayyidi amali wasa-a ‘amali</a:t>
            </a:r>
          </a:p>
        </p:txBody>
      </p:sp>
      <p:sp>
        <p:nvSpPr>
          <p:cNvPr id="8602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602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فَأَعْطِنِي مِنْ عَفْوِكَ بِمِقْدَارِ أَمَلِي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So grant me Your pardon as much as my expectation</a:t>
            </a:r>
          </a:p>
        </p:txBody>
      </p:sp>
      <p:sp>
        <p:nvSpPr>
          <p:cNvPr id="8704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fa-a’tini min ‘afwika bimiqdari amali</a:t>
            </a:r>
            <a:endParaRPr lang="fi-FI" sz="3200" b="1" i="1" dirty="0">
              <a:solidFill>
                <a:srgbClr val="000066"/>
              </a:solidFill>
              <a:ea typeface="MS Mincho" pitchFamily="49" charset="-128"/>
            </a:endParaRPr>
          </a:p>
        </p:txBody>
      </p:sp>
      <p:sp>
        <p:nvSpPr>
          <p:cNvPr id="8704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704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وَلا تُؤَاخِذْنِي </a:t>
            </a:r>
            <a:r>
              <a:rPr lang="ar-SA" sz="9000" kern="1200" dirty="0" err="1">
                <a:latin typeface="Arabic Typesetting" panose="03020402040406030203" pitchFamily="66" charset="-78"/>
                <a:ea typeface="+mn-ea"/>
                <a:cs typeface="Arabic Typesetting" panose="03020402040406030203" pitchFamily="66" charset="-78"/>
              </a:rPr>
              <a:t>بِأَسْوَءِ</a:t>
            </a:r>
            <a:r>
              <a:rPr lang="ar-SA" sz="9000" kern="1200" dirty="0">
                <a:latin typeface="Arabic Typesetting" panose="03020402040406030203" pitchFamily="66" charset="-78"/>
                <a:ea typeface="+mn-ea"/>
                <a:cs typeface="Arabic Typesetting" panose="03020402040406030203" pitchFamily="66" charset="-78"/>
              </a:rPr>
              <a:t> عَمَلِي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do not punish me for the worst of my deed</a:t>
            </a:r>
          </a:p>
        </p:txBody>
      </p:sp>
      <p:sp>
        <p:nvSpPr>
          <p:cNvPr id="8806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 tu-akhidhni bi-aswa-i ‘amali</a:t>
            </a:r>
          </a:p>
        </p:txBody>
      </p:sp>
      <p:sp>
        <p:nvSpPr>
          <p:cNvPr id="8806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807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فَإنَّ كَرَمَكَ يَجِلُّ عَنْ مُجَازَاةِ الْمُذْنِبِينَ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Verily, Your generosity is too great to be compared to the penalty of the guilty</a:t>
            </a:r>
          </a:p>
        </p:txBody>
      </p:sp>
      <p:sp>
        <p:nvSpPr>
          <p:cNvPr id="890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fa-inna karamaka yajillu ‘an mujazatil-mudhnibin(a)</a:t>
            </a:r>
          </a:p>
        </p:txBody>
      </p:sp>
      <p:sp>
        <p:nvSpPr>
          <p:cNvPr id="890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890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وَحِلْمَكَ يَكْبُرُ عَنْ مُكَافأَةِ الْمُقَصِّرِينَ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Your tolerance is too immense to be compared to the punishment of the negligent</a:t>
            </a:r>
          </a:p>
        </p:txBody>
      </p:sp>
      <p:sp>
        <p:nvSpPr>
          <p:cNvPr id="9011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a:solidFill>
                  <a:srgbClr val="000066"/>
                </a:solidFill>
                <a:ea typeface="MS Mincho" pitchFamily="49" charset="-128"/>
              </a:rPr>
              <a:t>wahilmaka yakburu ‘an mukafa-atil-muqassirin(a)</a:t>
            </a:r>
          </a:p>
        </p:txBody>
      </p:sp>
      <p:sp>
        <p:nvSpPr>
          <p:cNvPr id="9011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011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وَأَنَا يَا سَيِّدِي عَائِذٌ بِفَضْلِكَ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O my Chief, am seeking refuge with Your benevolence</a:t>
            </a:r>
          </a:p>
        </p:txBody>
      </p:sp>
      <p:sp>
        <p:nvSpPr>
          <p:cNvPr id="9114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a:solidFill>
                  <a:srgbClr val="000066"/>
                </a:solidFill>
                <a:ea typeface="MS Mincho" pitchFamily="49" charset="-128"/>
              </a:rPr>
              <a:t>wa-ana ya sayyidi ‘a-idhun bifadlik(a)</a:t>
            </a:r>
            <a:endParaRPr lang="fi-FI" sz="3200" b="1" i="1">
              <a:solidFill>
                <a:srgbClr val="000066"/>
              </a:solidFill>
              <a:ea typeface="MS Mincho" pitchFamily="49" charset="-128"/>
            </a:endParaRPr>
          </a:p>
        </p:txBody>
      </p:sp>
      <p:sp>
        <p:nvSpPr>
          <p:cNvPr id="9114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114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هَارِبٌ مِنْكَ إلَيْكَ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I am fleeing from You towards You</a:t>
            </a:r>
          </a:p>
        </p:txBody>
      </p:sp>
      <p:sp>
        <p:nvSpPr>
          <p:cNvPr id="9216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haribun minka ilayk(a)</a:t>
            </a:r>
          </a:p>
        </p:txBody>
      </p:sp>
      <p:sp>
        <p:nvSpPr>
          <p:cNvPr id="9216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216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مُتَنَجِّزٌ مَا وَعَدْتَ مِنَ الصَّفْحِ عَمَّنْ أَحْسَنَ بِكَ ظَنّاً</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Hoping for the amnesty that You have promised to confer upon him who keeps good idea about You</a:t>
            </a:r>
          </a:p>
        </p:txBody>
      </p:sp>
      <p:sp>
        <p:nvSpPr>
          <p:cNvPr id="9318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mutanajjizun ma wa’adta minas-safhi ‘amman ahsana bika zanna(n)</a:t>
            </a:r>
          </a:p>
        </p:txBody>
      </p:sp>
      <p:sp>
        <p:nvSpPr>
          <p:cNvPr id="9318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319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وَمَا أَنَا يَا رَبِّ؟ وَمَا خَطَرِي؟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What am I? O Lord! And what importance do I have?</a:t>
            </a:r>
          </a:p>
        </p:txBody>
      </p:sp>
      <p:sp>
        <p:nvSpPr>
          <p:cNvPr id="9421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es-ES" sz="3200" b="1" i="1" dirty="0" err="1">
                <a:solidFill>
                  <a:srgbClr val="000066"/>
                </a:solidFill>
                <a:ea typeface="MS Mincho" pitchFamily="49" charset="-128"/>
              </a:rPr>
              <a:t>wama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ana</a:t>
            </a:r>
            <a:r>
              <a:rPr lang="es-ES" sz="3200" b="1" i="1" dirty="0">
                <a:solidFill>
                  <a:srgbClr val="000066"/>
                </a:solidFill>
                <a:ea typeface="MS Mincho" pitchFamily="49" charset="-128"/>
              </a:rPr>
              <a:t> ya </a:t>
            </a:r>
            <a:r>
              <a:rPr lang="es-ES" sz="3200" b="1" i="1" dirty="0" err="1">
                <a:solidFill>
                  <a:srgbClr val="000066"/>
                </a:solidFill>
                <a:ea typeface="MS Mincho" pitchFamily="49" charset="-128"/>
              </a:rPr>
              <a:t>rabbi</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wama</a:t>
            </a:r>
            <a:r>
              <a:rPr lang="es-ES" sz="3200" b="1" i="1" dirty="0">
                <a:solidFill>
                  <a:srgbClr val="000066"/>
                </a:solidFill>
                <a:ea typeface="MS Mincho" pitchFamily="49" charset="-128"/>
              </a:rPr>
              <a:t> </a:t>
            </a:r>
            <a:r>
              <a:rPr lang="es-ES" sz="3200" b="1" i="1" dirty="0" err="1">
                <a:solidFill>
                  <a:srgbClr val="000066"/>
                </a:solidFill>
                <a:ea typeface="MS Mincho" pitchFamily="49" charset="-128"/>
              </a:rPr>
              <a:t>khatari</a:t>
            </a:r>
            <a:endParaRPr lang="fi-FI" sz="3200" b="1" i="1" dirty="0">
              <a:solidFill>
                <a:srgbClr val="000066"/>
              </a:solidFill>
              <a:ea typeface="MS Mincho" pitchFamily="49" charset="-128"/>
            </a:endParaRPr>
          </a:p>
        </p:txBody>
      </p:sp>
      <p:sp>
        <p:nvSpPr>
          <p:cNvPr id="9421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421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96837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لا الَّذِي أَحْسَنَ اسْتَغْنَى عَنْ عَوْنِكَ وَرَحْمَتِكَ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Neither he who has done righteous deeds can dispense with Your aid and mercy</a:t>
            </a:r>
          </a:p>
        </p:txBody>
      </p:sp>
      <p:sp>
        <p:nvSpPr>
          <p:cNvPr id="1229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lalladhi ahsanas-taghna ‘an ‘awnika warahmatik(a)</a:t>
            </a:r>
          </a:p>
        </p:txBody>
      </p:sp>
      <p:sp>
        <p:nvSpPr>
          <p:cNvPr id="1229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229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هَبْنِي بِفَضْلِكَ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Do me a favor out of Your benevolence</a:t>
            </a:r>
          </a:p>
        </p:txBody>
      </p:sp>
      <p:sp>
        <p:nvSpPr>
          <p:cNvPr id="9523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habni bifadlik(a)</a:t>
            </a:r>
          </a:p>
        </p:txBody>
      </p:sp>
      <p:sp>
        <p:nvSpPr>
          <p:cNvPr id="9523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523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وَتَصَدَّقْ عَلَيَّ بِعَفْوِكَ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be charitable to me by means of pardoning me</a:t>
            </a:r>
          </a:p>
        </p:txBody>
      </p:sp>
      <p:sp>
        <p:nvSpPr>
          <p:cNvPr id="9626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watasaddaq ‘alayya bi’afwik(a)</a:t>
            </a:r>
          </a:p>
        </p:txBody>
      </p:sp>
      <p:sp>
        <p:nvSpPr>
          <p:cNvPr id="9626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626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أَيْ رَبِّ جَلِّلْنِي بِسِتْرِكَ</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 my Lord! Cover me with Your protective covering</a:t>
            </a:r>
          </a:p>
        </p:txBody>
      </p:sp>
      <p:sp>
        <p:nvSpPr>
          <p:cNvPr id="9728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ay rabbi jallilni bisatrik(a)</a:t>
            </a:r>
          </a:p>
        </p:txBody>
      </p:sp>
      <p:sp>
        <p:nvSpPr>
          <p:cNvPr id="9728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728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وَاعْفُ عَنْ تَوْبِيخِي بِكَرَمِ وَجْهِكَ </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overlook reproaching me out of the generosity of Your Face</a:t>
            </a:r>
          </a:p>
        </p:txBody>
      </p:sp>
      <p:sp>
        <p:nvSpPr>
          <p:cNvPr id="9830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wa’fu ‘an tawbikhi bikarami wajhik(a)</a:t>
            </a:r>
          </a:p>
        </p:txBody>
      </p:sp>
      <p:sp>
        <p:nvSpPr>
          <p:cNvPr id="9830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831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فَلَوِ اطَّلَعَ الْيَوْمَ عَلَى ذَنْبِي غَيْرُكَ مَا فَعَلْتُهُ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In fact, if anyone other than You have watched me while committing these sins, I may not commit them</a:t>
            </a:r>
          </a:p>
        </p:txBody>
      </p:sp>
      <p:sp>
        <p:nvSpPr>
          <p:cNvPr id="9933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falawit-tala'al-yawma ‘ala dhanbi ghayruka ma fa’altuh(u)</a:t>
            </a:r>
          </a:p>
        </p:txBody>
      </p:sp>
      <p:sp>
        <p:nvSpPr>
          <p:cNvPr id="9933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9933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وَلَوْ خِفْتُ تَعْجِيلَ الْعُقُوبَةِ لاجْتَنَبْتُهُ</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had I anticipated immediateness of punishment, I might have avoided doing them</a:t>
            </a:r>
          </a:p>
        </p:txBody>
      </p:sp>
      <p:sp>
        <p:nvSpPr>
          <p:cNvPr id="100356"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walaw khiftu ta’jilal-‘uqubati lajtanabtuh(u)</a:t>
            </a:r>
          </a:p>
        </p:txBody>
      </p:sp>
      <p:sp>
        <p:nvSpPr>
          <p:cNvPr id="10035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0358"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لا لأنَّكَ أَهْوَنُ النَّاظِرِينَ إلَيَّ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Yet, this does not mean that You are the least important of those who watch over me</a:t>
            </a:r>
          </a:p>
        </p:txBody>
      </p:sp>
      <p:sp>
        <p:nvSpPr>
          <p:cNvPr id="101380"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la li-annaka ahwanun-nazirina ilayy(a)</a:t>
            </a:r>
          </a:p>
        </p:txBody>
      </p:sp>
      <p:sp>
        <p:nvSpPr>
          <p:cNvPr id="10138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1382"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وَأَخَفُّ الْمُطَّلِعِينَ عَلَيَّ</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Or You are the least weighty of those who observe me</a:t>
            </a:r>
          </a:p>
        </p:txBody>
      </p:sp>
      <p:sp>
        <p:nvSpPr>
          <p:cNvPr id="102404"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wa-akhaffal-mut-tali'ina ‘alayy(a)</a:t>
            </a:r>
          </a:p>
        </p:txBody>
      </p:sp>
      <p:sp>
        <p:nvSpPr>
          <p:cNvPr id="10240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2406"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بَلْ لأنَّكَ يَا رَبِّ خَيْرُ السَّاتِرِينَ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Rather, this is because You, O my Lord, are the best of those who cover up (one’s defects)</a:t>
            </a:r>
          </a:p>
        </p:txBody>
      </p:sp>
      <p:sp>
        <p:nvSpPr>
          <p:cNvPr id="103428"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it-IT" sz="3200" b="1" i="1" dirty="0">
                <a:solidFill>
                  <a:srgbClr val="000066"/>
                </a:solidFill>
                <a:ea typeface="MS Mincho" pitchFamily="49" charset="-128"/>
              </a:rPr>
              <a:t>bal li-annaka ya rabbi khayrus-satirin(a)</a:t>
            </a:r>
            <a:endParaRPr lang="fi-FI" sz="3200" b="1" i="1" dirty="0">
              <a:solidFill>
                <a:srgbClr val="000066"/>
              </a:solidFill>
              <a:ea typeface="MS Mincho" pitchFamily="49" charset="-128"/>
            </a:endParaRPr>
          </a:p>
        </p:txBody>
      </p:sp>
      <p:sp>
        <p:nvSpPr>
          <p:cNvPr id="10342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3430"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822325"/>
            <a:ext cx="8763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7000"/>
              </a:lnSpc>
            </a:pPr>
            <a:r>
              <a:rPr lang="ar-SA" sz="9000" kern="1200" dirty="0">
                <a:latin typeface="Arabic Typesetting" panose="03020402040406030203" pitchFamily="66" charset="-78"/>
                <a:ea typeface="+mn-ea"/>
                <a:cs typeface="Arabic Typesetting" panose="03020402040406030203" pitchFamily="66" charset="-78"/>
              </a:rPr>
              <a:t>وَأَحْكَمُ الْحَاكِمِينَ</a:t>
            </a:r>
            <a:endParaRPr lang="en-US" sz="9000" kern="1200" dirty="0">
              <a:latin typeface="Arabic Typesetting" panose="03020402040406030203" pitchFamily="66" charset="-78"/>
              <a:ea typeface="+mn-ea"/>
              <a:cs typeface="Arabic Typesetting" panose="03020402040406030203" pitchFamily="66" charset="-78"/>
            </a:endParaRPr>
          </a:p>
        </p:txBody>
      </p:sp>
      <p:sp>
        <p:nvSpPr>
          <p:cNvPr id="5" name="Subtitle 4"/>
          <p:cNvSpPr>
            <a:spLocks noGrp="1"/>
          </p:cNvSpPr>
          <p:nvPr>
            <p:ph type="subTitle" idx="1"/>
          </p:nvPr>
        </p:nvSpPr>
        <p:spPr>
          <a:xfrm>
            <a:off x="228600" y="2468563"/>
            <a:ext cx="8686800" cy="1752600"/>
          </a:xfrm>
          <a:extLst/>
        </p:spPr>
        <p:txBody>
          <a:bodyPr/>
          <a:lstStyle/>
          <a:p>
            <a:pPr marL="342900" indent="-342900" eaLnBrk="1" hangingPunct="1">
              <a:defRPr/>
            </a:pPr>
            <a:r>
              <a:rPr lang="en-US" sz="3600" b="1" kern="1200" dirty="0">
                <a:ea typeface="MS Mincho" pitchFamily="49" charset="-128"/>
              </a:rPr>
              <a:t>And the wisest of those who judge</a:t>
            </a:r>
          </a:p>
        </p:txBody>
      </p:sp>
      <p:sp>
        <p:nvSpPr>
          <p:cNvPr id="104452" name="Subtitle 4"/>
          <p:cNvSpPr txBox="1">
            <a:spLocks/>
          </p:cNvSpPr>
          <p:nvPr/>
        </p:nvSpPr>
        <p:spPr bwMode="auto">
          <a:xfrm>
            <a:off x="304800" y="48463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pPr>
            <a:r>
              <a:rPr lang="fi-FI" sz="3200" b="1" i="1" dirty="0">
                <a:solidFill>
                  <a:srgbClr val="000066"/>
                </a:solidFill>
                <a:ea typeface="MS Mincho" pitchFamily="49" charset="-128"/>
              </a:rPr>
              <a:t>wa-ahkamul-hakimin(a)</a:t>
            </a:r>
          </a:p>
        </p:txBody>
      </p:sp>
      <p:sp>
        <p:nvSpPr>
          <p:cNvPr id="10445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ar-SA" sz="1600" b="1">
                <a:solidFill>
                  <a:srgbClr val="FFFF99"/>
                </a:solidFill>
                <a:latin typeface="Trebuchet MS" pitchFamily="34" charset="0"/>
              </a:rPr>
              <a:t>دعاء أبي حمزة الثمالي</a:t>
            </a:r>
          </a:p>
        </p:txBody>
      </p:sp>
      <p:sp>
        <p:nvSpPr>
          <p:cNvPr id="104454" name="Text Box 13"/>
          <p:cNvSpPr txBox="1">
            <a:spLocks noChangeArrowheads="1"/>
          </p:cNvSpPr>
          <p:nvPr/>
        </p:nvSpPr>
        <p:spPr bwMode="auto">
          <a:xfrm>
            <a:off x="0" y="0"/>
            <a:ext cx="46101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solidFill>
                  <a:srgbClr val="FFFF99"/>
                </a:solidFill>
                <a:latin typeface="Trebuchet MS" pitchFamily="34" charset="0"/>
              </a:rPr>
              <a:t>Dua’a Abu-Hamzah al-Thamaliy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16552</TotalTime>
  <Words>19254</Words>
  <Application>Microsoft Office PowerPoint</Application>
  <PresentationFormat>On-screen Show (4:3)</PresentationFormat>
  <Paragraphs>3186</Paragraphs>
  <Slides>635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635</vt:i4>
      </vt:variant>
    </vt:vector>
  </HeadingPairs>
  <TitlesOfParts>
    <vt:vector size="641" baseType="lpstr">
      <vt:lpstr>MS Mincho</vt:lpstr>
      <vt:lpstr>Arabic Typesetting</vt:lpstr>
      <vt:lpstr>Arial</vt:lpstr>
      <vt:lpstr>Calibri</vt:lpstr>
      <vt:lpstr>Trebuchet MS</vt:lpstr>
      <vt:lpstr>Default Design</vt:lpstr>
      <vt:lpstr>PowerPoint Presentation</vt:lpstr>
      <vt:lpstr>PowerPoint Presentation</vt:lpstr>
      <vt:lpstr>اَللَّهُمَّ صَلِّ عَلَى مُحَمَّدٍ وَ آلِ مُحَمَّد</vt:lpstr>
      <vt:lpstr>بِسْمِ ٱللَّـهِ ٱلرَّحْمَـٰنِ ٱلرَّحِيمِ</vt:lpstr>
      <vt:lpstr>إلهِي لا تُؤَدِّبْنِي بِعُقُوبَتِكَ</vt:lpstr>
      <vt:lpstr>وَلا تَمْكُرْ بِي فِي حِيلَتِكَ</vt:lpstr>
      <vt:lpstr>مِنْ أَيْنَ لِيَ الْخَيْرُ يَا رَبِّ وَلا يُوجَدُ إلاّ مِنْ عِنْدِكَ؟</vt:lpstr>
      <vt:lpstr>وَمِنْ أَيْنَ لِيَ النَّجَاةُ وَلا تُسْتَطَاعُ إلاّ بِكَ؟</vt:lpstr>
      <vt:lpstr>لا الَّذِي أَحْسَنَ اسْتَغْنَى عَنْ عَوْنِكَ وَرَحْمَتِكَ</vt:lpstr>
      <vt:lpstr>وَلا الَّذِي أَسَاءَ وَاجْتَرَأَ عَلَيْكَ وَلَمْ يُرْضِكَ خَرَجَ عَنْ قُدْرَتِكَ </vt:lpstr>
      <vt:lpstr>يَا رَبِّ …</vt:lpstr>
      <vt:lpstr>بِكَ عَرَفْتُكَ</vt:lpstr>
      <vt:lpstr>وَأَنْتَ دَلَلْتَنِي عَلَيْكَ وَدَعَوْتَنِي إلَيْكَ</vt:lpstr>
      <vt:lpstr>وَلَوْلا أَنْتَ لَمْ أَدْرِ مَا أَنْتَ</vt:lpstr>
      <vt:lpstr>الْحَمْدُ لِلّهِ الَّذِي أَدْعُوهُ فَيُجِيبُنِي</vt:lpstr>
      <vt:lpstr>وَإنْ كُنْتُ بَطِيئاً حِينَ يَدْعُونِي</vt:lpstr>
      <vt:lpstr>وَالْحَمْدُ لِلّهِ الَّذِي أَسْأَلُهُ فَيُعْطِينِي</vt:lpstr>
      <vt:lpstr>وَإنْ كُنْتُ بَخِيلاً حِينَ يَسْتَقْرِضُنِي</vt:lpstr>
      <vt:lpstr>وَالْحَمْدُ لِلّهِ الَّذِي أُنَادِيهِ كُلَّمَا شِئْتُ لِحَاجَتِي </vt:lpstr>
      <vt:lpstr>وَأَخْلُو بِهِ حَيْثُ شِئْتُ لِسِرِّي بِغَيْرِ شَفِيعٍ</vt:lpstr>
      <vt:lpstr>فَيَقْضِي لِي حَاجَتِي</vt:lpstr>
      <vt:lpstr>الْحَمْدُ لِلّهِ الَّذِي لا أَدْعُو غَيْرَهُ </vt:lpstr>
      <vt:lpstr>وَلَوْ دَعَوْتُ غَيْرَهُ لَمْ يَسْتَجِبْ لِي دُعَائِي</vt:lpstr>
      <vt:lpstr>وَالْحَمْدُ لِلّهِ الَّذِي لا أَرْجُو غَيْرَهُ </vt:lpstr>
      <vt:lpstr>وَلَوْ رَجَوْتُ غَيْرَهُ لأخْلَفَ رَجَائِي</vt:lpstr>
      <vt:lpstr>وَالْحَمْدُ لِلّهِ الَّذِي وَكَلَنِي إلَيْهِ فَأَكْرَمَنِي </vt:lpstr>
      <vt:lpstr>وَلَمْ يَكِلْنِي إلَى النَّاسِ فَيُهِينُونِي</vt:lpstr>
      <vt:lpstr>وَالْحَمْدُ لِلّهِ الَّذِي تَحَبَّبَ إلَيَّ وَهُوَ غَنِيٌّ عَنِّي</vt:lpstr>
      <vt:lpstr>وَالْحَمْدُ لِلّهِ الَّذِي يَحْلُمُ عَنِّي حَتَّى كَأَنِّي لا ذَنْبَ لِي</vt:lpstr>
      <vt:lpstr> فَرَبِّي أَحْمَدُ شَيْءٍ عِنْدِي وَأَحَقُّ بِحَمْدِي</vt:lpstr>
      <vt:lpstr>اللّهُمَّ إنِّي أَجِدُ سُبُلَ الْمَطَالِبِ إلَيْكَ مُشْرَعَةً</vt:lpstr>
      <vt:lpstr>وَمَنَاهِلَ الرَّجَاءِ لَدَيْكَ مُتْرَعَةً</vt:lpstr>
      <vt:lpstr>وَالإسْتِعَانَةَ بِفَضْلِكَ لِمَنْ أَمَّلَكَ مُبَاحَةً</vt:lpstr>
      <vt:lpstr>وَأَبْوَابَ الدُّعَاءِ إلَيْكَ لِلصَّارِخِينَ مَفْتُوحَةً</vt:lpstr>
      <vt:lpstr>وَأَعْلَمُ أَنَّكَ لِلرَّاجِين بِمَوْضِعِ إجَابَةٍ</vt:lpstr>
      <vt:lpstr>وَلِلْمَلْهُوفِينَ بِمَرْصَدِ إغَاثَةٍ</vt:lpstr>
      <vt:lpstr>وَأَنَّ فِي اللَّهْفِ إلَى جُودِكَ وَالرِّضَا بِقَضَائِكَ عِوَضاً مِنْ مَنْعِ الْبَاخِلِينَ</vt:lpstr>
      <vt:lpstr>وَمَنْدُوحَةً عَمَّا فِي أَيْدِي الْمُسْتَأْثِرِينَ</vt:lpstr>
      <vt:lpstr>وَأَنِّ الرَّاحِـلَ إلَيْكَ قَرِيبُ الْمَسَافَةِ</vt:lpstr>
      <vt:lpstr>وَأَنَّكَ لا تَحْتَجِبُ عَنْ خَلْقِكَ إلاّ أَنْ تَحْجُبَهُمُ الأَعْمَالُ دُونَكَ</vt:lpstr>
      <vt:lpstr>وَقَدْ قَصَدْتُ إلَيْكَ بِطَلِبَتِي</vt:lpstr>
      <vt:lpstr>وَتَوَجَّهْتُ إلَيْكَ بِحَاجَتِي</vt:lpstr>
      <vt:lpstr>وَجَعَلْتُ بِكَ اسْتِغَاثَتِي</vt:lpstr>
      <vt:lpstr>وَبِدُعَائِكَ تَوَسُّلِي مِنْ غَيْرِ اسْتِحْقَاقٍ لاسْتِمَاعِكَ مِنِّي</vt:lpstr>
      <vt:lpstr> وَلا اسْتِيجَابٍ لِعَفْوِكَ عَنِّي</vt:lpstr>
      <vt:lpstr>بَلْ لِثِقَتِي بِكَرَمِكَ</vt:lpstr>
      <vt:lpstr>وَسُكُونِي إلَى صِدْقِ وَعْدِكَ</vt:lpstr>
      <vt:lpstr>وَلَجَائِي إلَى الإيمَانِ بِتَوْحِيدِكَ وَيَقِينِي بِمَعْرِفَتِكَ مِنِّي</vt:lpstr>
      <vt:lpstr> أَنْ لا رَبَّ لِي غَيْرُكَ</vt:lpstr>
      <vt:lpstr>وَلا إلهَ إلاَّ أَنْتَ </vt:lpstr>
      <vt:lpstr>وَحْدَكَ لا شَرِيكَ لَكَ</vt:lpstr>
      <vt:lpstr>اللّهُمَّ أَنْتَ الْقَائِلُ وَقَوْلُكَ حَقٌّ</vt:lpstr>
      <vt:lpstr>وَوَعْدُكَ صِدْقٌ:</vt:lpstr>
      <vt:lpstr>”وَاسْأَلُوا اللَّهَ مِنْ فَضْلِهِ إِنَّ اللَّهَ كَانَ بِكُلِّ شَيْءٍ عَلِيماً.“ </vt:lpstr>
      <vt:lpstr>وَلَيْسَ مِنْ صِفَاتِكَ يَا سَيِّدِي أَنْ تَأْمُرَ بِالسُّؤَالِ وَتَمْنَعَ الْعَطِيَّةَ </vt:lpstr>
      <vt:lpstr>وَأَنْتَ الْمَنَّانُ بِالْعَطِيَّاتِ عَلَى أَهْلِ مَمْلَكَتِكَ</vt:lpstr>
      <vt:lpstr>وَالْعَائِدُ عَلَيْهِمْ بِتَحَنُّنِ رَأْفَتِكَ.</vt:lpstr>
      <vt:lpstr>إلهِي رَبَّيْتَنِي فِي نِعَمِكَ وَإحْسَانِكَ صَغِيراً</vt:lpstr>
      <vt:lpstr>وَنَوَّهْتَ بِاسْمِي كَبِيراً</vt:lpstr>
      <vt:lpstr> فَيَا مَنْ رَبَّانِي فِي الدُّنْيَا بِإحْسَانِهِ وَتَفَضُّلِهِ وَنِعَمِهِ</vt:lpstr>
      <vt:lpstr>وَأَشَارَ لِي فِي الآخِرَةِ إلَى عَفْوِهِ وَكَرَمِهِ </vt:lpstr>
      <vt:lpstr>مَعْرِفَتِي يَا مَوْلايَ دَلِيلِي عَلَيْكَ</vt:lpstr>
      <vt:lpstr>وَحُبِّي لَكَ شَفِيعِي إلَيْكَ</vt:lpstr>
      <vt:lpstr>وَأَنَا وَاثِقٌ مِنْ دَلِيلِي بِدَلالَتِكَ</vt:lpstr>
      <vt:lpstr>وَسَاكِنٌ مِنْ شَفِيعِي إلَى شَفَاعَتِكَ</vt:lpstr>
      <vt:lpstr>أَدْعُوكَ يَا سَيِّدِي بِلِسَانٍ قَدْ أَخْرَسَهُ ذَنْبُهُ</vt:lpstr>
      <vt:lpstr>رَبِّ أُنَاجِيكَ بِقَلْبٍ قَدْ أَوْبَقَهُ جُرْمُهُ</vt:lpstr>
      <vt:lpstr>أَدْعُوكَ يَا رَبِّ رَاهِباً رَاغِباً رَاجِياً خَائِفاً</vt:lpstr>
      <vt:lpstr>إذَا رَأَيْتُ مَوْلايَ ذُنُوبِي فَزِعْتُ</vt:lpstr>
      <vt:lpstr>وَإذَا رَأَيْتُ كَرَمَكَ طَمِعْتُ</vt:lpstr>
      <vt:lpstr>فَإنْ عَفَوْتَ فَخَيْرُ رَاحِمٍ</vt:lpstr>
      <vt:lpstr>وَإنْ عَذَّبْتَ فَغَيْرُ ظَالِمٍ </vt:lpstr>
      <vt:lpstr>حُجَّتِي يَا اللّهُ فِي جُرْأَتِي عَلَى مَسْأَلَتِكَ مَعَ إتْيَانِي</vt:lpstr>
      <vt:lpstr> مَا تَكْرَهُ جُودُكَ وَكَرَمُكَ</vt:lpstr>
      <vt:lpstr>وَعُدَّتِي فِي شِدَّتِي مَعَ قِلَّةِ حَيَائِي رَأْفَتُكَ وَرَحْمَتُكَ</vt:lpstr>
      <vt:lpstr>وَقَدْ رَجَوْتُ أَنْ لا تَخِيبَ بَيْنَ ذَيْنِ وَذَيْنِ مُنْيَتِي</vt:lpstr>
      <vt:lpstr>فَحَقِّقْ رَجَائِي</vt:lpstr>
      <vt:lpstr>وَاسْمَعْ دُعَائِي</vt:lpstr>
      <vt:lpstr>يَا خَيْرَ مَنْ دَعَاهُ دَاعٍ</vt:lpstr>
      <vt:lpstr>وَأَفْضَلَ مَنْ رَجَاهُ رَاجٍ </vt:lpstr>
      <vt:lpstr>عَظُمَ يَا سَيِّدِي أَمَلِي وَسَاءَ عَمَلِي</vt:lpstr>
      <vt:lpstr>فَأَعْطِنِي مِنْ عَفْوِكَ بِمِقْدَارِ أَمَلِي</vt:lpstr>
      <vt:lpstr>وَلا تُؤَاخِذْنِي بِأَسْوَءِ عَمَلِي</vt:lpstr>
      <vt:lpstr>فَإنَّ كَرَمَكَ يَجِلُّ عَنْ مُجَازَاةِ الْمُذْنِبِينَ</vt:lpstr>
      <vt:lpstr>وَحِلْمَكَ يَكْبُرُ عَنْ مُكَافأَةِ الْمُقَصِّرِينَ</vt:lpstr>
      <vt:lpstr>وَأَنَا يَا سَيِّدِي عَائِذٌ بِفَضْلِكَ </vt:lpstr>
      <vt:lpstr>هَارِبٌ مِنْكَ إلَيْكَ</vt:lpstr>
      <vt:lpstr>مُتَنَجِّزٌ مَا وَعَدْتَ مِنَ الصَّفْحِ عَمَّنْ أَحْسَنَ بِكَ ظَنّاً</vt:lpstr>
      <vt:lpstr>وَمَا أَنَا يَا رَبِّ؟ وَمَا خَطَرِي؟</vt:lpstr>
      <vt:lpstr>هَبْنِي بِفَضْلِكَ</vt:lpstr>
      <vt:lpstr>وَتَصَدَّقْ عَلَيَّ بِعَفْوِكَ</vt:lpstr>
      <vt:lpstr>أَيْ رَبِّ جَلِّلْنِي بِسِتْرِكَ</vt:lpstr>
      <vt:lpstr>وَاعْفُ عَنْ تَوْبِيخِي بِكَرَمِ وَجْهِكَ </vt:lpstr>
      <vt:lpstr>فَلَوِ اطَّلَعَ الْيَوْمَ عَلَى ذَنْبِي غَيْرُكَ مَا فَعَلْتُهُ</vt:lpstr>
      <vt:lpstr>وَلَوْ خِفْتُ تَعْجِيلَ الْعُقُوبَةِ لاجْتَنَبْتُهُ</vt:lpstr>
      <vt:lpstr>لا لأنَّكَ أَهْوَنُ النَّاظِرِينَ إلَيَّ</vt:lpstr>
      <vt:lpstr>وَأَخَفُّ الْمُطَّلِعِينَ عَلَيَّ</vt:lpstr>
      <vt:lpstr>بَلْ لأنَّكَ يَا رَبِّ خَيْرُ السَّاتِرِينَ</vt:lpstr>
      <vt:lpstr>وَأَحْكَمُ الْحَاكِمِينَ</vt:lpstr>
      <vt:lpstr>وَأَكْرَمُ الأَكْرَمِينَ </vt:lpstr>
      <vt:lpstr>سَتَّارُ الْعُيُوبِ </vt:lpstr>
      <vt:lpstr>غَفَّارُ الذُّنُوبِ </vt:lpstr>
      <vt:lpstr>عَلاَّمُ الْغُيُوبِ </vt:lpstr>
      <vt:lpstr>تَسْتُرُ الذَّنْبَ بِكَرَمِكَ</vt:lpstr>
      <vt:lpstr>وَتُؤَخِّرُ الْعُقُوبَةَ بِحِلْمِكَ</vt:lpstr>
      <vt:lpstr>فَلَكَ الْحَمْدُ عَلَى حِلْمِكَ بَعْدَ عِلْمِكَ</vt:lpstr>
      <vt:lpstr>وَعَلَى عَفْوِكَ بَعْدَ قُدْرَتِكَ</vt:lpstr>
      <vt:lpstr>وَيَحْمِلُنِي وَيُجَرِّئُنِي عَلَى مَعْصِيَتِكَ حِلْمُكَ عَنِّي</vt:lpstr>
      <vt:lpstr>وَيَدْعُونِي إلَى قِلَّةِ الْحَيَاءِ سِتْرُكَ عَلَيَّ</vt:lpstr>
      <vt:lpstr>وَيُسْرِعُنِي إلَى التَوَثُّبِ عَلَى مَحَارِمِكَ مَعْرِفَتِي</vt:lpstr>
      <vt:lpstr>بِسَعَةِ رَحْمَتِكَ وَعَظِيمِ عَفْوِكَ</vt:lpstr>
      <vt:lpstr>يَا حَلِيمُ يَا كَرِيمُ</vt:lpstr>
      <vt:lpstr>يَا حَيُّ يَا قَيُّومُ</vt:lpstr>
      <vt:lpstr>يَا غَافِرَ الذَّنْبِ</vt:lpstr>
      <vt:lpstr>يَا قَابِلَ التَّوْبِ</vt:lpstr>
      <vt:lpstr>يَا عَظِيمَ الْمَنِّ</vt:lpstr>
      <vt:lpstr>يَا قَدِيمَ الإحْسَانِ</vt:lpstr>
      <vt:lpstr>أَيْنَ سِتْرُكَ الْجَمِيلُ؟</vt:lpstr>
      <vt:lpstr>أَيْنَ عَفْوُكَ الْجَلِيلُ؟</vt:lpstr>
      <vt:lpstr>أَيْنَ فَرَجُكَ الْقَرِيبُ؟</vt:lpstr>
      <vt:lpstr>أَيْنَ غِيَاثُكَ السَّرِيعُ؟</vt:lpstr>
      <vt:lpstr>أَيْنَ رَحْمَتُكَ الْوَاسِعَةُ؟</vt:lpstr>
      <vt:lpstr>أَيْنَ عَطَايَاكَ الْفَاضِلَةُ؟</vt:lpstr>
      <vt:lpstr>أَيْنَ مَوَاهِبُكَ الْهَنِيئَةُ؟</vt:lpstr>
      <vt:lpstr>أَيْنَ صَنَائِعُكَ السَّنِيَّةُ؟</vt:lpstr>
      <vt:lpstr>أَيْنَ فَضْلُكَ الْعَظِيمُ؟</vt:lpstr>
      <vt:lpstr>أَيْنَ مَنُّكَ الْجَسِيمُ؟</vt:lpstr>
      <vt:lpstr>أَيْنَ إحْسَانُكَ الْقَدِيمُ؟</vt:lpstr>
      <vt:lpstr>أَيْنَ كَرَمُكَ يَا كَرِيمُ؟</vt:lpstr>
      <vt:lpstr>بِهِ وَبِمُحَمَّدٍ وَآلِ مُحَمَّدٍ فَاسْتَنْقِذْنِي</vt:lpstr>
      <vt:lpstr>وَبِرَحْمَتِكَ فَخَلِّصْنِي</vt:lpstr>
      <vt:lpstr>يَا مُحْسِنُ</vt:lpstr>
      <vt:lpstr>يَا مُجْمِلُ</vt:lpstr>
      <vt:lpstr>يَا مُنْعِمُ يَا مُفْضِلُ</vt:lpstr>
      <vt:lpstr>لَسْتُ أَتَّكِلُ فِي النَّجَاةِ مِنْ عِقَابِكَ عَلَى أَعْمَالِنَا بَلْ بِفَضْلِكَ عَلَيْنَا </vt:lpstr>
      <vt:lpstr>لأنَّكَ أَهْلُ التَّقْوَى وَأَهْلُ الْمَغْفِرَةِ </vt:lpstr>
      <vt:lpstr>تُبْدِئُ بِالإحْسَانِ نِعَماً</vt:lpstr>
      <vt:lpstr>وَتَعْفُو عَنِ الذَّنْبِ كَرَماً</vt:lpstr>
      <vt:lpstr> فَمَا نَدْرِي مَا نَشْكُرُ؟</vt:lpstr>
      <vt:lpstr>أَجَمِيلَ مَا تَنْشُرُ أَمْ قَبِيحَ مَا تَسْتُرُ؟</vt:lpstr>
      <vt:lpstr>أَمْ عَظِيمَ مَا أَبْلَيْتَ وَأَوْلَيْتَ أَمْ كَثِيرَ مَا مِنْهُ نَجَّيْتَ وَعَافَيْتَ؟</vt:lpstr>
      <vt:lpstr>يَا حَبِيبَ مَنْ تَحَبَّبَ إلَيْكَ</vt:lpstr>
      <vt:lpstr>وَيَا قُرَّةَ عَيْنِ مَنْ لاذَ بِكَ وَانْقَطَعَ إلَيْكَ</vt:lpstr>
      <vt:lpstr>أَنْتَ الْمُحْسِنُ وَنَحْنُ الْمُسِيئُونَ</vt:lpstr>
      <vt:lpstr>فَتَجَاوَزْ يَا رَبِّ عَنْ قَبِيحِ مَا عِنْدَنَا بِجَمِيلِ مَا عِنْدَكَ</vt:lpstr>
      <vt:lpstr>وَأَيُّ جَهْلٍ يَا رَبِّ لا يَسَعُهُ جُودُكَ؟</vt:lpstr>
      <vt:lpstr>أَوْ أَيُّ زَمَانٍ أَطْوَلُ مِنْ أَنَاتِكَ؟</vt:lpstr>
      <vt:lpstr>وَمَا قَدْرُ أَعْمَالِنَا فِي جَنْبِ نِعَمِكَ؟</vt:lpstr>
      <vt:lpstr>وَكَيْفَ نَسْتَكْثِرُ أَعْمَالاً نُقَابِلُ بِهَا كَرَمَكَ؟ </vt:lpstr>
      <vt:lpstr>بَلْ كَيْفَ يَضِيقُ عَلَى الْمُذْنِبِينَ مَا وَسِعَهُمْ مِنْ رَحْمَتِكَ؟</vt:lpstr>
      <vt:lpstr>يَا وَاسِعَ الْمَغْفِرَةِ</vt:lpstr>
      <vt:lpstr>يَا بَاسِطَ الْيَدَيْنِ بِالرَّحْمَةِ</vt:lpstr>
      <vt:lpstr>فَوَعِزَّتِكَ يَا سَيِّدِي لَوْ نَهَرْتَنِي مَا بَرِحْتُ مِنْ بَابِكَ</vt:lpstr>
      <vt:lpstr> وَلا كَفَفْتُ عَنْ تَمَلُّقِكَ </vt:lpstr>
      <vt:lpstr>لِمَا انْتَهَى إلَيَّ مِنَ الْمَعْرِفَةِ بِجُودِكَ وَكَرَمِكَ</vt:lpstr>
      <vt:lpstr>وَ أَنْتَ الْفَاعِلُ لِمَا تَشَاءُ </vt:lpstr>
      <vt:lpstr>تُعَذِّبُ مَنْ تَشَاءُ بِمَا تَشَاءُ كَيْفَ تَشَاءُ</vt:lpstr>
      <vt:lpstr>وَتَرْحَمُ مَنْ تَشَاءُ بِمَا تشَاءُ كَيْفَ تَشَاءُ</vt:lpstr>
      <vt:lpstr>لا تُسْأَلُ عَنْ فِعْلِكَ</vt:lpstr>
      <vt:lpstr>وَلا تُنَازَعُ فِي مُلْكِكَ</vt:lpstr>
      <vt:lpstr>وَلا تُشَارَكُ فِي أَمْرِكَ</vt:lpstr>
      <vt:lpstr>وَلا تُضَادُّ فِي حُكْمِكَ</vt:lpstr>
      <vt:lpstr>وَلا يَعْتَرِضُ عَلَيْكَ أَحَدٌ فِي تَدْبِيرِكَ</vt:lpstr>
      <vt:lpstr> لَكَ الْخَلْقُ وَالأَمْرُ</vt:lpstr>
      <vt:lpstr>تَبَارَكَ اللّهُ رَبُّ الْعَالَمِينَ</vt:lpstr>
      <vt:lpstr>يَا رَبِّ هذَا مَقَامُ مَنْ لاذَ بِكَ </vt:lpstr>
      <vt:lpstr>وَاسْتَجَارَ بِكَرَمِكَ </vt:lpstr>
      <vt:lpstr>وَأَلِفَ إحْسَانَكَ وَنِعَمَكَ</vt:lpstr>
      <vt:lpstr>وَأَنْتَ الْجَوَادُ الَّذِي لا يَضِيقُ عَفْوُكَ</vt:lpstr>
      <vt:lpstr>وَلا يَنْقُصُ فَضْلُكَ</vt:lpstr>
      <vt:lpstr>وَلا تَقِلُّ رَحْمَتُكَ</vt:lpstr>
      <vt:lpstr>وَقَدْ تَوَثَّقْنَا مِنْكَ بِالصَّفْحِ الْقَدِيمِ</vt:lpstr>
      <vt:lpstr>وَالْفَضْلِ الْعَظِيمِ وَالرَّحْمَةِ الْوَاسِعَةِ</vt:lpstr>
      <vt:lpstr>أَفَتُرَاكَ يَا رَبِّ تُخْلِفُ ظُنُونَنَا أَوْ تُخَيِّبُ آمَالَنَا؟</vt:lpstr>
      <vt:lpstr>كَلاَّ يَا كَرِيمُ فَلَيْسَ هذَا ظَنُّنَا بِكَ وَلا هذَا فِيكَ طَمَعُنَا </vt:lpstr>
      <vt:lpstr>يَا رَبِّ إنَّ لَنَا فِيكَ أَمَلاً طَوِيلاً كَثِيراً</vt:lpstr>
      <vt:lpstr>إنَّ لَنَا فِيكَ رَجَاءً عَظِيماً</vt:lpstr>
      <vt:lpstr>عَصَيْنَاكَ وَنَحْنُ نَرْجُو أَنْ تَسْتُرَ عَلَيْنَا</vt:lpstr>
      <vt:lpstr>وَدَعَوْنَاكَ وَنَحْنُ نَرْجُو أَنْ تَسْتَجِيبَ لَنَا</vt:lpstr>
      <vt:lpstr>فَحَقِّقْ رَجَاءَنَا مَوْلانَا</vt:lpstr>
      <vt:lpstr> فَقَدْ عَلِمْنَا مَا نَسْتَوْجِبُ بِأَعْمَالِنَا </vt:lpstr>
      <vt:lpstr>وَلكِنْ عِلْمُكَ فِينَا وَعِلْمُنَا بِأَنَّكَ لا تَصْرِفُنَا عَنْكَ حَثَّنَا</vt:lpstr>
      <vt:lpstr> عَلَى الرَّغْبَةِ إلَيْكَ</vt:lpstr>
      <vt:lpstr>وَإنْ كُنَّا غَيْرَ مُسْتَوْجِبِينَ لِرَحْمَتِكَ </vt:lpstr>
      <vt:lpstr>فَأَنْتَ أَهْلٌ أَنْ تَجُودَ عَلَيْنَا وَعَلَى الْمُذْنِبِينَ بِفَضْلِ سَعَتِكَ</vt:lpstr>
      <vt:lpstr> فَامْنُنْ عَلَيْنَا بِمَا أَنْتَ أَهْلُهُ</vt:lpstr>
      <vt:lpstr>وَجُدْ عَلَيْنَا فَإنَّا مُحْتَاجُونَ إلَى نَيْلِكَ</vt:lpstr>
      <vt:lpstr>يَا غَفَّارُ بِنُورِكَ اهْتَدَيْنَا</vt:lpstr>
      <vt:lpstr>وَبِفَضْلِكَ اسْتَغْنَيْنَا</vt:lpstr>
      <vt:lpstr>وَبِنِعْمَتِكَ أَصْبَحْنَا وَأَمْسَيْنَا </vt:lpstr>
      <vt:lpstr>ذُنُوبُنَا بَيْنَ يَدَيْكَ</vt:lpstr>
      <vt:lpstr>نَسْتَغْفِرُكَ اللّهُمَّ مِنْهَا وَنَتُوبُ إلَيْكَ</vt:lpstr>
      <vt:lpstr>تَتَحَبَّبُ إلَيْنَا بِالنِّعَمِ وَنُعَارِضُكَ بِالذُّنُوبِ</vt:lpstr>
      <vt:lpstr> خَيْرُكَ إلَيْنَا نَازِلٌ</vt:lpstr>
      <vt:lpstr>وَشَرُّنَا إلَيْكَ صَاعِدٌ</vt:lpstr>
      <vt:lpstr>وَلَمْ يَزَلْ وَلا يَزَالُ مَلَكٌ كَرِيمٌ يَأْتِيكَ عَنَّا بِعَمَلٍ قَبِيحٍ</vt:lpstr>
      <vt:lpstr>فَلا يَمْنَعُكَ ذلِكَ مِنْ أَنْ تَحُوطَنَا بِنِعَمِكَ</vt:lpstr>
      <vt:lpstr>وتَتَفَضَّلَ عَلَيْنَا بِآلائِكَ </vt:lpstr>
      <vt:lpstr>فَسُبْحَانَكَ مَا أَحْلَمَكَ وَأَعْظَمَكَ وَأَكْرَمَكَ مُبْدِئاً وَمُعِيداً!</vt:lpstr>
      <vt:lpstr>تَقَدَّسَتْ أَسْمَاؤُكَ</vt:lpstr>
      <vt:lpstr>وَجَلَّ ثَنَاؤُكَ</vt:lpstr>
      <vt:lpstr>وَكَرُمَ صَنَائِعُكَ وَفِعَالُكَ</vt:lpstr>
      <vt:lpstr>أَنْتَ إلهِي أَوْسَعُ فَضْلاً وَأَعْظَمُ حِلْماً</vt:lpstr>
      <vt:lpstr>مِنْ أَنْ تُقَايِسَنِي بِفِعْلِي وَخَطِيئَتِي</vt:lpstr>
      <vt:lpstr> فَالْعَفْوَ الْعَفْوَ الْعَفْوَ</vt:lpstr>
      <vt:lpstr>سَيِّدِي سَيِّدِي سَيِّدِي.</vt:lpstr>
      <vt:lpstr>اللّهُمَّ اشْغَلْنَا بِذِكْرِكَ</vt:lpstr>
      <vt:lpstr>وَأَعِذْنَا مِنْ سَخَطِكَ</vt:lpstr>
      <vt:lpstr>وَأَجِرْنَا مِنْ عَذَابِكَ</vt:lpstr>
      <vt:lpstr>وَارْزُقْنَا مِنْ مَوَاهِبِكَ</vt:lpstr>
      <vt:lpstr>وَأَنْعِمْ عَلَيْنَا مِنْ فَضْلِكَ</vt:lpstr>
      <vt:lpstr>وَارْزُقْنَا حَجَّ بَيْتِكَ </vt:lpstr>
      <vt:lpstr>وَزِيَارَةَ قَبْرِ نَبِيِّكَ</vt:lpstr>
      <vt:lpstr>صَلَوَاتُكَ وَرَحْمَتُكَ وَمَغْفِرَتُكَ وَرِضْوَانُكَ عَلَيْهِ وَعَلَى أَهْلِ بَيْتِهِ</vt:lpstr>
      <vt:lpstr>إنَّكَ قَرِيبٌ مُجِيبٌ</vt:lpstr>
      <vt:lpstr>وَارْزُقْنَا عَمَلاً بِطَاعَتِكَ</vt:lpstr>
      <vt:lpstr>وَتَوَفَّنَا عَلَى مِلَّتِكَ وَسُنَّةِ نَبِيِّكَ</vt:lpstr>
      <vt:lpstr>صَلَّى اللهُ عَلَيْهِ وَعَلَى آلِهِ</vt:lpstr>
      <vt:lpstr>اللّهُمَّ اغْفِرْ لِي وَلِوَالِدَيَّ وَارْحَمْهُمَا كَمَا رَبَّيَانِي صَغِيراً</vt:lpstr>
      <vt:lpstr>اجْزِهِمَا بِالإحْسَانِ إحْسَاناً وَبِالسَّيِّئَاتِ غُفْرَاناً.</vt:lpstr>
      <vt:lpstr>اللّهُمَّ اغْفِرْ لِلْمُؤْمِنِينَ وَالْمُؤْمِنَاتِ الأَحْيَاءِ مِنْهُمْ وَالأَمْوَاتِ </vt:lpstr>
      <vt:lpstr>وَتَابِعْ بَيْنَنَا وَبَيْنَهُمْ بِالْخَيْرَاتِ.</vt:lpstr>
      <vt:lpstr>اللّهُمَّ اغْفِرْ لِحَيِّنَا وَمَيِّتِنَا</vt:lpstr>
      <vt:lpstr>وَشَاهِدِنَا وَغَائِبِنَا</vt:lpstr>
      <vt:lpstr>ذَكَرِنَا وَأُنْثَانَا </vt:lpstr>
      <vt:lpstr>صَغِيرِنَا وَكَبِيرِنَا </vt:lpstr>
      <vt:lpstr>حُرِّنَا وَمَمْلُوكِنَا </vt:lpstr>
      <vt:lpstr>كَذَبَ الْعَادِلُونَ بِاللّهِ</vt:lpstr>
      <vt:lpstr>وَضَلّوَا ضَلالاً بَعِيداً</vt:lpstr>
      <vt:lpstr>وَخَسِرُوَا خُسْرَاناً مُبِيناً</vt:lpstr>
      <vt:lpstr>اللّهُمَّ صَلِّ عَلَى مُحَمَّدٍ وَآلِ مُحَمَّدٍ</vt:lpstr>
      <vt:lpstr>وَاخْتِمْ لِي بِخَيْرٍ</vt:lpstr>
      <vt:lpstr>وَاكْفِنِي مَا أَهَمَّنِي مِنْ أَمْرِ دُنْيَايَ وَآخِرَتِي</vt:lpstr>
      <vt:lpstr>وَلا تُسَلِّطْ عَلَيَّ مَنْ لا يَرْحَمُنِي</vt:lpstr>
      <vt:lpstr>وَاجْعَلْ عَلَيَّ مِنْكَ وَاقِيَةً بَاقِيَةً</vt:lpstr>
      <vt:lpstr>وَلا تَسْلُبْنِي صَالِحَ مَا أَنْعَمْتَ بِهِ عَلَيَّ</vt:lpstr>
      <vt:lpstr>وَارْزُقْنِي مِنْ فَضْلِكَ رِزْقاً وَاسِعاً حَلالاً طَيِّباً.</vt:lpstr>
      <vt:lpstr>اللّهُمَّ احْرُسْنِي بِحَرَاسَتِكَ</vt:lpstr>
      <vt:lpstr>وَاحْفَظْنِي بِحِفْظِكَ</vt:lpstr>
      <vt:lpstr>وَاكْلأْنِي بِكَلاءَتِكَ</vt:lpstr>
      <vt:lpstr>وَارْزُقْنِي حَجَّ بَيْتِكَ الْحَرَامِ فِي عَامِنَا هذَا وَفِي كُلِّ عَامٍ </vt:lpstr>
      <vt:lpstr>وَزِيَارَةَ قَبْرِ نَبِيِّكَ وَالأَئِمَّةِ عَلَيْهِمُ السَّلامُ</vt:lpstr>
      <vt:lpstr>وَلا تُخْلِنِي يَا رَبِّ مِنْ تِلْكَ الْمَشَاهِدِ الشَّرِيفَةِ وَالْمَوَاقِفِ الْكَرِيمَةِ</vt:lpstr>
      <vt:lpstr>اللّهُمَّ تُبْ عَلَيَّ حَتَّى لا أَعْصِيَكَ</vt:lpstr>
      <vt:lpstr>وَأَلْهِمْنِي الْخَيْرَ وَالْعَمَلَ بِهِ</vt:lpstr>
      <vt:lpstr>وَخَشْيَتَكَ بِاللَّيْلِ وَالنَّهَارِ مَا أَبْقَيْتَنِي</vt:lpstr>
      <vt:lpstr>يَا رَبَّ الْعَالَمِينَ.</vt:lpstr>
      <vt:lpstr>اللّهُمَّ إنِّي كُلَّمَا قُلْتُ قَدْ تَهَيَّأْتُ وَتَعَبَّأْتُ وَقُمْتُ لِلصَّلاةِ</vt:lpstr>
      <vt:lpstr> بَيْنَ يَدَيْكَ وَنَاجَيْتُكَ</vt:lpstr>
      <vt:lpstr> أَلْقَيْتَ عَلَيَّ نُعَاساً إذَا أَنَا صَلَّيْتُ</vt:lpstr>
      <vt:lpstr>وَسَلَبْتَنِي مُنَاجَاتَكَ إذَا أَنَا نَاجَيْتُ</vt:lpstr>
      <vt:lpstr>مَالِي كُلَّمَا قُلْتُ قَدْ صَلُحَتْ سَرِيرَتِي</vt:lpstr>
      <vt:lpstr>وَقَرُبَ مِنْ مَجَالِسِ التَّوَّابِينَ مَجْلِسِي </vt:lpstr>
      <vt:lpstr>عَرَضَتْ لِي بَلِيَّةٌ أَزَالَتْ قَدَمِي وَحَالَتْ بَيْنِي وَبَيْنَ خِدْمَتِكَ؟</vt:lpstr>
      <vt:lpstr>سَيِّدِي لَعَلَّكَ عَنْ بَابِكَ طَرَدْتَنِي</vt:lpstr>
      <vt:lpstr>وَعَنْ خِدْمَتِكَ نَحَّيْتَنِي</vt:lpstr>
      <vt:lpstr>أَوْ لَعَلَّكَ رَأَيْتَنِي مُسْتَخِفّاً بِحَقِّكَ فَأَقْصَيْتَنِي</vt:lpstr>
      <vt:lpstr>أَوْ لَعَلَّكَ رَأَيْتَنِي مُعْرِضاً عَنْكَ فَقَلَيْتَنِي</vt:lpstr>
      <vt:lpstr>أَوْ لَعَلَّكَ وَجَدْتَنِي فِي مَقَامِ الْكَاذِبِينَ فَرَفَضْتَنِي</vt:lpstr>
      <vt:lpstr>أَوْ لَعَلَّكَ رَأَيْتَنِي غَيْرَ شَاكِرٍ لِنَعْمَائِكَ فَحَرَمْتَنِي</vt:lpstr>
      <vt:lpstr>أَوْ لَعَلَّكَ فَقَدْتَنِي مِنْ مَجَالِسِ الْعُلَمَاءِ فَخَذَلْتَنِي</vt:lpstr>
      <vt:lpstr>أَوْ لَعَلَّكَ رَأَيْتَنِي فِي الْغَافِلِينَ فَمِنْ رَحْمَتِكَ آيَسْتَنِي</vt:lpstr>
      <vt:lpstr>أَوْ لَعَلَّكَ رَأَيْتَنِي آلِفَ مَجَالِسِ الْبَطَّالِينَ فَبَيْنِي وَبَيْنَهُمْ خَلَّيْتَنِي</vt:lpstr>
      <vt:lpstr>أَوْ لَعَلَّكَ لَمْ تُحِبَّ أَنْ تَسْمَعَ دُعَائِي فَبَاعَدْتَنِي</vt:lpstr>
      <vt:lpstr>أَوْ لَعَلَّكَ بِجُرْمِي وَجَرِيرَتِي كَافَيْتَنِي</vt:lpstr>
      <vt:lpstr>أَوْ لَعَلَّكَ بِقِلَّةِ حَيَائِي مِنْكَ جَازَيْتَنِي</vt:lpstr>
      <vt:lpstr>فَإنْ عَفَوْتَ يَا رَبِّ فَطَالَمَا عَفَوْتَ عَنِ الْمُذْنِبِينَ قَبْلِي </vt:lpstr>
      <vt:lpstr>لأنَّ كَرَمَكَ أَيْ رَبِّ يَجِلُّ عَنْ مُكَافَاةِ الْمُقَصِّرِينَ</vt:lpstr>
      <vt:lpstr>وَأَنَا عَائِذٌ بِفَضْلِكَ هَارِبٌ مِنْكَ إلَيْكَ</vt:lpstr>
      <vt:lpstr>مُتَنَجِّزٌ مَا وَعَدْتَ مِنَ الصَّفْحِ عَمَّنْ أَحْسَنَ بِكَ ظَنّاً.</vt:lpstr>
      <vt:lpstr>إلهِي أَنْتَ أَوْسَعُ فَضْلاً</vt:lpstr>
      <vt:lpstr>وَأَعْظَمُ حِلْماً مِنْ أَنْ تُقَايِسَنِي بِعَمَلِي</vt:lpstr>
      <vt:lpstr>أَوْ أَنْ تَسْتَزِلَّنِي بِخَطِيئَتِي</vt:lpstr>
      <vt:lpstr>وَمَا أَنَا يَا سَيِّدِي وَمَا خَطَرِي؟</vt:lpstr>
      <vt:lpstr>هَبْنِي بِفَضْلِكَ سَيِّدِي</vt:lpstr>
      <vt:lpstr>وَتَصَدَّقْ عَلَيَّ بِعَفْوِكَ</vt:lpstr>
      <vt:lpstr>وَجَلِّلْنِي بِسِتْرِكَ</vt:lpstr>
      <vt:lpstr>وَاعْفُ عَنْ تَوْبِيخِي بِكَرَمِ وَجْهِكَ</vt:lpstr>
      <vt:lpstr>سَيِّدِي أَنَا الصَّغِيرُ الَّذِي رَبَّيْتَهُ</vt:lpstr>
      <vt:lpstr>وَأَنَا الْجَاهِلُ الَّذِي عَلَّمْتَهُ</vt:lpstr>
      <vt:lpstr>وَأَنَا الضَّالُّ الَّذِي هَدَيْتَهُ</vt:lpstr>
      <vt:lpstr>وَأَنَا الْوَضِيعُ الَّذِي رَفَعْتَهُ</vt:lpstr>
      <vt:lpstr>وَأَنَا الْخَائِفُ الَّذِي آمَنْتَهُ</vt:lpstr>
      <vt:lpstr>وَالْجَائِعُ الَّذِي أَشْبَعْتَهُ</vt:lpstr>
      <vt:lpstr>وَالْعَطْشَانُ الَّذِي أَرْوَيْتَهُ</vt:lpstr>
      <vt:lpstr>وَالْعَارِي الَّذِي كَسَوْتَهُ</vt:lpstr>
      <vt:lpstr>وَالْفَقِيرُ الَّذِي أَغْنَيْتَهُ</vt:lpstr>
      <vt:lpstr>وَالضَّعِيفُ الَّذِي قَوَّيْتَهُ</vt:lpstr>
      <vt:lpstr>وَالذَّلِيلُ الَّذِي أَعْزَزْتَهُ</vt:lpstr>
      <vt:lpstr>وَالسَّقِيمُ الَّذِي شَفَيْتَهُ</vt:lpstr>
      <vt:lpstr>وَالسَّائِلُ الَّذِي أَعْطَيْتَهُ</vt:lpstr>
      <vt:lpstr>وَالْمُذْنِبُ الَّذِي سَتَرْتَهُ</vt:lpstr>
      <vt:lpstr>وَالْخَاطِئُ الَّذِي أَقَلْتَهُ</vt:lpstr>
      <vt:lpstr>وَأَنَا الْقَلِيلُ الَّذِي كَثَّرْتَهُ</vt:lpstr>
      <vt:lpstr>وَالْمُسْتَضْعَفُ الَّذِي نَصَرْتَهُ</vt:lpstr>
      <vt:lpstr>وَأَنَا الطَّرِيدُ الَّذِي آوَيْتَهُ</vt:lpstr>
      <vt:lpstr>أَنَا يَا رَبِّ الَّذِي لَمْ أَسْتَحْيِكَ فِي الْخَلاءِ</vt:lpstr>
      <vt:lpstr>وَلَمْ أُرَاقِبْكَ فِي الْمَلاءِ</vt:lpstr>
      <vt:lpstr>أَنَا صَاحِبُ الدَّوَاهِي الْعُظْمَى</vt:lpstr>
      <vt:lpstr>أَنَا الَّذِي عَلَى سَيِّدِهِ اجْتَرأَ</vt:lpstr>
      <vt:lpstr>أَنَا الَّذِي عَصَيْتُ جَبَّارَ السَّمَاءِ</vt:lpstr>
      <vt:lpstr>أَنَا الَّذِي أَعْطَيْتُ عَلَى مَعَاصِي الْجَلِيلِ الرِّشَى</vt:lpstr>
      <vt:lpstr>أَنَا الَّذِي حِينَ بُشِّرْتُ بِهَا خَرَجْتُ إلَيْهَا أَسْعَى</vt:lpstr>
      <vt:lpstr>أَنَا الَّذِي أَمْهَلْتَنِي فَمَا ارْعَوَيْتُ</vt:lpstr>
      <vt:lpstr>وَسَتَرْتَ عَلَيَّ فَمَا اسْتَحْيَيْتُ</vt:lpstr>
      <vt:lpstr>وَعَمِلْتُ بِالْمَعَاصِي فَتَعَدَّيْتُ</vt:lpstr>
      <vt:lpstr>وَأَسْقَطْتَنِي مِنْ عَيْنِكَ فَمَا بَالَيْتُ </vt:lpstr>
      <vt:lpstr>فَبِحِلْمِكَ أَمْهَلْتَنِي</vt:lpstr>
      <vt:lpstr>وَبِسِتْرِكَ سَتَرْتَنِي حَتَّى كَأَنَّكَ أَغْفَلْتَنِي</vt:lpstr>
      <vt:lpstr>وَمِنْ عُقُوبَاتِ الْمَعَاصِي جَنَّبْتَنِي حَتَّى كَأَنَّكَ اسْتَحْيَيْتَنِي.</vt:lpstr>
      <vt:lpstr>إلهِي لَمْ أَعْصِكَ حِينَ عَصَيْتُكَ وَأَنَا بِرُبُوبِيَّتِكَ جَاحِدٌ</vt:lpstr>
      <vt:lpstr>وَلا بِأَمْرِكَ مُسْتَخِفٌّ</vt:lpstr>
      <vt:lpstr>وَلا لِعُقُوبَتِكَ مُتَعَرِّضٌ</vt:lpstr>
      <vt:lpstr>وَلا لِوَعِيدِكَ مُتَهَاوِنٌ</vt:lpstr>
      <vt:lpstr>لَكِنْ خَطِيئَةٌ عَرَضَتْ وَسَوَّلَتْ لِي نَفْسِي</vt:lpstr>
      <vt:lpstr>وَغَلَبَنِي هَوَايَ</vt:lpstr>
      <vt:lpstr>وَأَعَانَنِي عَلَيْهَا شِقْوَتِي</vt:lpstr>
      <vt:lpstr>وَغَرَّنِي سِتْرُكَ الْمُرْخَى عَلَيَّ </vt:lpstr>
      <vt:lpstr>فَقَدْ عَصَيْتُكَ وَخَالَفْتُكَ بِجُهْدِي</vt:lpstr>
      <vt:lpstr>فَالآنَ مِنْ عَذَابِكَ مَنْ يَسْتَنْقِذُنِي؟</vt:lpstr>
      <vt:lpstr>وَمِنْ أَيْدِي الْخُصَمَاءِ غَداً مَنْ يُخَلِّصُنِي؟</vt:lpstr>
      <vt:lpstr>وَبِحَبْلِ مَنْ أَتَّصِلُ إنْ أَنْتَ قَطَعْتَ حَبْلَكَ عَنِّي؟</vt:lpstr>
      <vt:lpstr>فَوَاسَوْأَتَا عَلَى مَا أَحْصَى كِتَابُكَ مِنْ عَمَلِي الَّذِي</vt:lpstr>
      <vt:lpstr> لَوْلا مَا أَرْجُو مِنْ كَرَمِكَ وَسَعَةِ رَحْمَتِكَ وَنَهْيِكَ إيَّايَ</vt:lpstr>
      <vt:lpstr>عَنِ الْقُنُوطِ لَقَنَطْتُ عِنْدَمَا أَتَذَكَّرُهَا</vt:lpstr>
      <vt:lpstr>يَا خَيْرَ مَنْ دَعَاهُ دَاعٍ</vt:lpstr>
      <vt:lpstr>وَأَفْضَلَ مَنْ رَجَاهُ رَاجٍ.</vt:lpstr>
      <vt:lpstr>اللّهُمَّ بِذِمَّةِ الإسْلامِ أَتَوَسَّلُ إلَيْكَ</vt:lpstr>
      <vt:lpstr>وَبِحُرْمَةِ الْقُرْآنِ أَعْتَمِدُ عَلَيْكَ</vt:lpstr>
      <vt:lpstr>وَبِحُبِّي النَّبِيَّ الأُمِّيَّ الْقُرَشِيَّ الْهَاشِمِيَّ</vt:lpstr>
      <vt:lpstr>الْعَرَبِيَّ التُّهَامِيَّ الْمَكِّيَّ الْمَدَنِيَّ أَرْجُو الزُّلْفَةَ لَدَيْكَ</vt:lpstr>
      <vt:lpstr>فَلا تُوحِشْ اسْتِينَاسَ إيمَانِي</vt:lpstr>
      <vt:lpstr>وَلا تَجْعَلْ ثَوَابِي ثَوَابَ مَنْ عَبَدَ سِوَاكَ</vt:lpstr>
      <vt:lpstr>فَإنَّ قَوْماً آمَنُوَا بِأَلْسِنَتِهِمْ لِيَحْقِنُوَا بِهِ دِمَاءَهُمْ</vt:lpstr>
      <vt:lpstr>فَأَدْرَكُوَا مَا أَمَّلُوَا</vt:lpstr>
      <vt:lpstr>وَإنَّا آمَنَّا بِكَ بِأَلْسِنَتِنَا وَقُلُوبِنَا لِتَعْفُوَ عَنَّا</vt:lpstr>
      <vt:lpstr>فَأَدْرِكْنَا مَا أَمَّلْنَا</vt:lpstr>
      <vt:lpstr>وَثَبِّتْ رَجَاءَكَ فِي صُدُورِنَا</vt:lpstr>
      <vt:lpstr>وَلا تُزِغْ قُلُوبَنَا بَعْدَ إذْ هَدَيْتَنَا</vt:lpstr>
      <vt:lpstr>وَهَبْ لَنَا مِنْ لَدُنْكَ رَحْمَةً</vt:lpstr>
      <vt:lpstr>إنَّكَ أَنْتَ الْوَهَّابُ</vt:lpstr>
      <vt:lpstr>فَوَعِزَّتِكَ لَوِ انْتَهَرْتَنِي مَا بَرِحْتُ مِنْ بَابِكَ وَلا كَفَفْتُ عَنْ تَمَلُّقِكَ</vt:lpstr>
      <vt:lpstr>لِمَا أُلْهِمَ قَلْبِي مِنَ الْمَعْرِفَةِ بِكَرَمِكَ وَسَعَةِ رَحْمَتِكَ</vt:lpstr>
      <vt:lpstr>إلَى مَنْ يَذْهَبُ الْعَبْدُ إلاّ إلَى مَوْلاهُ</vt:lpstr>
      <vt:lpstr>وَإلَى مَنْ يَلْتَجِئُ الْمَخْلُوقُ إلاّ إلَى خَالِقِهِ.</vt:lpstr>
      <vt:lpstr>إلهِي لَوْ قَرَنْتَنِي بِالأَصْفَادِ</vt:lpstr>
      <vt:lpstr>وَمَنَعْتَنِي سَيْبَكَ مِنْ بَيْنِ الأَشْهَادِ</vt:lpstr>
      <vt:lpstr>وَدَلَلْتَ عَلَى فَضَائِحِي عُيُونَ الْعِبَادِ</vt:lpstr>
      <vt:lpstr>وَأَمَرْتَ بِي إلَى النَّارِ</vt:lpstr>
      <vt:lpstr>وَحُلْتَ بَيْنِي وَبَيْنَ الأَبْرَارِ</vt:lpstr>
      <vt:lpstr>مَا قَطَعْتُ رَجَائِي مِنْكَ</vt:lpstr>
      <vt:lpstr>وَمَا صَرَفْتُ تَأْمِيلِي لِلْعَفْوِ عَنْكَ</vt:lpstr>
      <vt:lpstr>وَلا خَرَجَ حُبُّكَ مِنْ قَلْبِي</vt:lpstr>
      <vt:lpstr>أَنَا لا أَنْسَى أَيَادِيَكَ عِنْدِي</vt:lpstr>
      <vt:lpstr>وَسِتْرَكَ عَلَيَّ فِي دَارِ الدُّنْيَا</vt:lpstr>
      <vt:lpstr>سَيِّدِي أَخْرِجْ حُبَّ الدُّنْيَا مِنْ قَلْبِي</vt:lpstr>
      <vt:lpstr>وَاجْمَعْ بَيْنِي وَبَيْنَ الْمُصْطَفَى وَآلِهِ</vt:lpstr>
      <vt:lpstr>خِيَرَتِكَ مِنْ خَلْقِكَ وَخَاتَمِ النَّبِيِّينَ مُحَمَّدٍ</vt:lpstr>
      <vt:lpstr> صَلَّى اللهُ عَلَيْهِ وَعَلَى آلِهِ</vt:lpstr>
      <vt:lpstr>وَانْقُلْنِي إلَى دَرَجَةِ التَّوْبَةِ إلَيْكَ</vt:lpstr>
      <vt:lpstr>وَأَعِنِّي بِالْبُكَاءِ عَلَى نَفْسِي فَقَدْ أَفْنَيْتُ عُمْرِي</vt:lpstr>
      <vt:lpstr>وَقَدْ نَزَلْتُ مَنْزِلَةَ الآيِسِينَ مِنْ خَيْرِي </vt:lpstr>
      <vt:lpstr>فَمَنْ يَكُونُ أَسْوَأَ حَالاً مِنِّي</vt:lpstr>
      <vt:lpstr>إنْ أَنَا نُقِلْتُ عَلَى مِثْلِ حَالِي إلَى قَبْرٍ لَمْ أُمَهِّدْهُ لِرَقْدَتِي</vt:lpstr>
      <vt:lpstr>وَلَمْ أَفْرُشْهُ بِالْعَمَلِ الصَّالِحِ لِضَجْعَتِي؟</vt:lpstr>
      <vt:lpstr>وَمَا لِي لا أَبْكِي وَلا أَدْرِي إلَى مَا يَكُونُ مَصِيرِي</vt:lpstr>
      <vt:lpstr>وَأَرَى نَفْسِي تُخَادِعُنِي</vt:lpstr>
      <vt:lpstr>وَأَيَّامِي تُخَاتِلُنِي</vt:lpstr>
      <vt:lpstr>وَقَدْ خَفَقَتْ عِنْدَ رَأْسِي أَجْنِحَةُ الْمَوْتِ؟</vt:lpstr>
      <vt:lpstr>فَمَا لِي لا أَبْكِي؟</vt:lpstr>
      <vt:lpstr>أَبْكِي لِخُرُوجِ نَفْسِي</vt:lpstr>
      <vt:lpstr>أَبْكِي لِظُلْمَةِ قَبْرِي</vt:lpstr>
      <vt:lpstr>أَبْكِي لِضِيقِ لَحْدِي</vt:lpstr>
      <vt:lpstr>أَبْكِي لِسُؤَالِ مُنْكَرٍ وَنَكِيرٍ إيَّايَ</vt:lpstr>
      <vt:lpstr>أَبْكِي لِخُرُوجِي مِنْ قَبْرِي عُرْيَاناً ذَلِيلاً حَامِلاً ثِقْلِي عَلَى ظَهْرِي</vt:lpstr>
      <vt:lpstr> أَنْظُرُ مَرَّةً عَنْ يَمِينِي وَأُخْرَى عَنْ شِمَالِي</vt:lpstr>
      <vt:lpstr>إذِ الْخَلائِقُ فِي شَأْنٍ غَيْرِ شَأْنِي</vt:lpstr>
      <vt:lpstr>”لِكُلِّ ٱمْرِئٍ مِنْهُمْ يَوْمَئِذٍ شَانٌ يُغْنِيهِ“</vt:lpstr>
      <vt:lpstr>”وُجُوهٌ يَوْمَئِذٍ مُسْفِرَةٌ ضَاحِكَةٌ مُسْتَبْشِرَةٌ</vt:lpstr>
      <vt:lpstr>وَوُجُوهٌ يَوْمَئِذٍ عَلَيْهَا غَبَرَةٌ تَرْهَقُهَا قَتَرَةٌ“ وَذِلَّةٌ</vt:lpstr>
      <vt:lpstr>سَيِّدِي عَلَيْكَ مُعَوَّلِي وَمُعْتَمَدِي</vt:lpstr>
      <vt:lpstr>وَرَجَائِي وَتَوَكُّلِي</vt:lpstr>
      <vt:lpstr>وَبِرَحْمَتِكَ تَعَلُّقِي </vt:lpstr>
      <vt:lpstr>تُصِيبُ بِرَحْمَتِكَ مَنْ تَشَاءُ</vt:lpstr>
      <vt:lpstr>وَتَهْدِي بِكَرَامَتِكَ مَنْ تُحِبُّ</vt:lpstr>
      <vt:lpstr>فَلَكَ الْحَمْدُ عَلَى مَا نَقّيْتَ مِنَ الشّرْكِ قَلْبِي</vt:lpstr>
      <vt:lpstr>وَلَكَ الْحَمْدُ عَلَى بَسْطِ لِسَانِي</vt:lpstr>
      <vt:lpstr>أَفَبِلِسَانِي هذَا الْكَالِّ أَشْكُرُكَ؟</vt:lpstr>
      <vt:lpstr>أَمْ بِغَايَةِ جُهْدِي فِي عَمَلِي أُرْضِيكَ؟</vt:lpstr>
      <vt:lpstr>وَمَا قَدْرُ لِسَانِي يَا رَبِّ فِي جَنْبِ شُكْرِكَ؟</vt:lpstr>
      <vt:lpstr>وَمَا قَدْرُ عَمَلِي فِي جَنْبِ نِعَمِكَ وَإحْسَانِكَ؟</vt:lpstr>
      <vt:lpstr>إلهِي إنَّ جُودَكَ بَسَطَ أَمَلِي</vt:lpstr>
      <vt:lpstr>وَشُكْرَكَ قَبِلَ عَمَلِي</vt:lpstr>
      <vt:lpstr>سَيِّدِي إلَيْكَ رَغْبَتِي</vt:lpstr>
      <vt:lpstr>وَإلَيْكَ رَهْبَتِي</vt:lpstr>
      <vt:lpstr>وَإلَيْكَ تَأْمِيلِي</vt:lpstr>
      <vt:lpstr>وَقَدْ سَاقَنِي إلَيْكَ أَمَلِي</vt:lpstr>
      <vt:lpstr>وَعَلَيْكَ يَا وَاحِدِي عَكَفَتْ هِمَّتِي</vt:lpstr>
      <vt:lpstr>وَفِيمَا عِنْدَكَ انْبَسَطَتْ رَغْبَتِي</vt:lpstr>
      <vt:lpstr>وَلَكَ خَالِصُ رَجَائِي وَخَوْفِي</vt:lpstr>
      <vt:lpstr>وَبِكَ أَنِسَتْ مَحَبَّتِي</vt:lpstr>
      <vt:lpstr>وَإلَيْكَ أَلْقَيْتُ بِيَدِي</vt:lpstr>
      <vt:lpstr>وَبِحَبْلِ طَاعَتِكَ مَدَدْتُ رَهْبَتِي</vt:lpstr>
      <vt:lpstr>يَا مَوْلايَ بِذِكْرِكَ عَاشَ قَلْبِي</vt:lpstr>
      <vt:lpstr>وَبِمُنَاجَاتِكَ بَرَّدْتُ أَلَمَ الْخَوْفِ عَنِّي </vt:lpstr>
      <vt:lpstr>فَيَا مَوْلايَ وَيَا مُؤَمَّلِي وَيَا مُنْتَهَى سُؤْلِي</vt:lpstr>
      <vt:lpstr>فَرِّقْ بَيْنِي وَبَيْنَ ذَنْبِيَ الْمَانِعِ لِي مِنْ لُزُومِ طَاعَتِكَ</vt:lpstr>
      <vt:lpstr>فَإنَّمَا أَسْأَلُكَ لِقَدِيمِ الرَّجَاءِ فِيكَ</vt:lpstr>
      <vt:lpstr>وَعَظِيمِ الطَّمَعِ مِنْكَ الَّذِي أَوْجَبْتَهُ عَلَى نَفْسِكَ مِنَ الرَّأْفَةِ وَالرَّحْمَةِ</vt:lpstr>
      <vt:lpstr>فَالأَمْرُ لَكَ وَحْدَكَ لا شَرِيكَ لَكَ</vt:lpstr>
      <vt:lpstr>وَالْخَلْقُ كُلُّهُمْ عِيَالُكَ وَفِي قَبْضَتِكَ</vt:lpstr>
      <vt:lpstr>وَكُلُّ شَيْءٍ خَاضِعٌ لَكَ</vt:lpstr>
      <vt:lpstr>تَبَارَكْتَ يَا رَبَّ الْعَالَمِينَ.</vt:lpstr>
      <vt:lpstr>إلهِي ارْحَمْنِي إذَا انْقَطَعَتْ حُجَّتِي</vt:lpstr>
      <vt:lpstr>وَكَلَّ عَنْ جَوَابِكَ لِسَانِي</vt:lpstr>
      <vt:lpstr>وَطَاشَ عِنْدَ سُؤَالِكَ إيَّايَ لُبِّي </vt:lpstr>
      <vt:lpstr>فَيَا عَظِيمَ رَجَائِي لا تُخَيِّبْنِي إذَا اشْتَدَّتْ فَاقَتِي</vt:lpstr>
      <vt:lpstr>وَلا تَرُدَّنِي لِجَهْلِي</vt:lpstr>
      <vt:lpstr>وَلا تَمْنَعْنِي لِقِلَّةِ صَبْرِي</vt:lpstr>
      <vt:lpstr>أَعْطِنِي لِفَقْرِي</vt:lpstr>
      <vt:lpstr>وَارْحَمْنِي لِضَعْفِي</vt:lpstr>
      <vt:lpstr>سَيِّدِي عَلَيْكَ مُعْتَمَدِي وَمُعَوَّلِي</vt:lpstr>
      <vt:lpstr>وَرَجَائِي وَتَوَكُّلِي</vt:lpstr>
      <vt:lpstr>وَبِرَحْمَتِكَ تَعَلُّقِي</vt:lpstr>
      <vt:lpstr>وَبِفِنَائِكَ أَحُطُّ رَحْلِي</vt:lpstr>
      <vt:lpstr>وَبِجُودِكَ أَقْصِدُ طَلِبَتِي</vt:lpstr>
      <vt:lpstr>وَبِكَرَمِكَ أَيْ رَبِّ أَسْتَفْتِحُ دُعَائِي</vt:lpstr>
      <vt:lpstr>وَلَدَيْكَ أَرْجُو فَاقَتِي</vt:lpstr>
      <vt:lpstr>وَبِغِنَاكَ أَجْبُرُ عَيْلَتِي</vt:lpstr>
      <vt:lpstr>وَتَحْتَ ظِلِّ عَفْوِكَ قِيَامِي</vt:lpstr>
      <vt:lpstr>وَإلَى جُودِكَ وَكَرَمِكَ أَرْفَعُ بَصَرِي</vt:lpstr>
      <vt:lpstr>وَإلَى مَعْرُوفِكَ أُدِيمُ نَظَرِي</vt:lpstr>
      <vt:lpstr>فَلا تُحْرِقْنِي بِالنَّارِ وَأَنْتَ مَوْضِعُ أَمَلِي</vt:lpstr>
      <vt:lpstr>وَلا تُسْكِنِّي الْهَاوِيَةَ فَإنَّكَ قُرَّةُ عَيْنِي</vt:lpstr>
      <vt:lpstr>يَا سَيِّدِي لا تُكَذِّبْ ظَنِّي بِإحْسَانِكَ وَمَعْرُوفِكَ فَإنَّكَ ثِقَتِي</vt:lpstr>
      <vt:lpstr>وَلا تَحْرِمْنِي ثَوَابَكَ فَإنَّكَ الْعَارِفُ بِفَقْرِي.</vt:lpstr>
      <vt:lpstr>إلهِي إنْ كَانَ قَدْ دَنَا أَجَلِي وَلَمْ يُقَرِّبْنِي مِنْكَ عَمَلِي</vt:lpstr>
      <vt:lpstr>فَقَدْ جَعَلْتُ الإعْتِرَافَ إلَيْكَ بِذَنْبِي وَسَائِلَ عِلَلِي.</vt:lpstr>
      <vt:lpstr>إلهِي إنْ عَفَوْتَ فَمَنْ أَوْلَى مِنْكَ بِالْعَفْوِ؟</vt:lpstr>
      <vt:lpstr>وَإنْ عَذَّبْتَ فَمَنْ أَعْدَلُ مِنْكَ فِي الْحُكْمِ؟</vt:lpstr>
      <vt:lpstr>ارْحَمْ فِي هذِهِ الدُّنْيَا غُرْبَتِي</vt:lpstr>
      <vt:lpstr>وَعِنْدَ الْمَوْتِ كُرْبَتِي</vt:lpstr>
      <vt:lpstr>وَفِي الْقَبْرِ وَحْدَتِي</vt:lpstr>
      <vt:lpstr>وَفِي اللَّحْدِ وَحْشَتِي</vt:lpstr>
      <vt:lpstr>وَإذَا نُشِرْتُ لِلْحِسَابِ بَيْنَ يَدَيْكَ ذُلَّ مَوْقِفِي</vt:lpstr>
      <vt:lpstr>وَاغْفِرْ لِي مَا خَفِيَ عَلَى الآدَمِيِّينَ مِنْ عَمَلِي</vt:lpstr>
      <vt:lpstr>وَأَدِمْ لِي مَا بِهِ سَتَرْتَنِي</vt:lpstr>
      <vt:lpstr>وَارْحَمْنِي صَرِيعاً عَلَى الْفِرَاشِ تُقَلِّبُنِي أَيْدِي أَحِبَّتِي</vt:lpstr>
      <vt:lpstr>وَتَفَضَّلْ عَلَيَّ مَمْدُوداً عَلَى الْمُغْتَسَلِ يُقَلِّبُنِي صَالِحُ جِيرَتِي</vt:lpstr>
      <vt:lpstr>وَتَحَنَّنْ عَلَيَّ مَحْمُولاً قَدْ تَنَاوَلَ الأَقْرِبَاءُ أَطْرَافَ جِنَازَتِي</vt:lpstr>
      <vt:lpstr>وَجُدْ عَلَيَّ مَنْقُولاً قَدْ نَزَلْتُ بِكَ وَحِيداً فِي حُفْرَتِي</vt:lpstr>
      <vt:lpstr>وَارْحَمْ فِي ذَلِكَ الْبَيْتِ الْجَدِيدِ غُرْبَتِي حَتَّى لا أَسْتَأْنِسَ بِغَيْرِكَ</vt:lpstr>
      <vt:lpstr>يَا سَيِّدِي إنْ وَكَلْتَنِي إلَى نَفْسِي هَلَكْتُ</vt:lpstr>
      <vt:lpstr>سَيِّدِي فَبِمَنْ أَسْتَغِيثُ إنْ لَمْ تُقِلْنِي عَثْرَتِي؟</vt:lpstr>
      <vt:lpstr>فَإلَى مَنْ أَفْزَعُ إنْ فَقَدْتُ عِنَايَتَكَ فِي ضَجْعَتِي؟</vt:lpstr>
      <vt:lpstr>وَإلَى مَنْ أَلْتَجِئُ إنْ لَمْ تُنَفِّسْ كُرْبَتِي؟</vt:lpstr>
      <vt:lpstr>سَيِّدِي مَنْ لِي؟</vt:lpstr>
      <vt:lpstr>وَمَنْ يَرْحَمُنِي إنْ لَمْ تَرْحَمْنِي؟</vt:lpstr>
      <vt:lpstr>وَفَضْلَ مَنْ أُؤَمِّلُ إنْ عَدِمْتُ فَضْلَكَ يَوْمَ فَاقَتِي؟</vt:lpstr>
      <vt:lpstr>وَإلَى مَنِ الْفِرَارُ مِنَ الذُّنُوبِ إذَا انْقَضَى أَجَلِي؟</vt:lpstr>
      <vt:lpstr>سَيِّدِي لا تُعَذِّبْنِي وَأَنَا أَرْجُوكَ.</vt:lpstr>
      <vt:lpstr>إلهِي حَقِّقْ رَجَائِي</vt:lpstr>
      <vt:lpstr>وَآمِنْ خَوْفِي</vt:lpstr>
      <vt:lpstr>فَإنَّ كَثْرَةَ ذُنُوبِي لا أَرْجُو فِيهَا إلاّ عَفْوَكَ</vt:lpstr>
      <vt:lpstr>سَيِّدِي أَنَا أَسْأَلُكَ مَا لا أَسْتَحِقُّ</vt:lpstr>
      <vt:lpstr>وَأَنْتَ أَهْلُ التَّقْوَى وَأَهْلُ الْمَغْفِرَةِ </vt:lpstr>
      <vt:lpstr>فَاغْفِرْ لِي وَأَلْبِسْنِي مِنْ نَظَرِكَ ثَوْباً يُغَطِّي عَلَيَّ التَّبِعَاتِ</vt:lpstr>
      <vt:lpstr>وَتَغْفِرُهَا لِي وَلا أُطَالَبُ بِهَا</vt:lpstr>
      <vt:lpstr>إنَّكَ ذُو مَنٍّ قَدِيمٍ</vt:lpstr>
      <vt:lpstr>وَصَفْحٍ عَظِيمٍ</vt:lpstr>
      <vt:lpstr>وَتَجَاوُزٍ كَرِيمٍ.</vt:lpstr>
      <vt:lpstr>إلهِي أَنْتَ الَّذِي تُفِيضُ سَيْبَكَ عَلَى مَنْ لا يَسْأَلُكَ</vt:lpstr>
      <vt:lpstr> وَعَلَى الْجَاحِدِينَ بِرُبُوْبِيَّتِكَ</vt:lpstr>
      <vt:lpstr>فَكَيْفَ سَيِّدِي بِمَنْ سَأَلَكَ وَأَيْقَنَ أَنَّ الْخَلْقَ لَكَ وَالأَمْرَ إلَيْكَ؟</vt:lpstr>
      <vt:lpstr>تَبَارَكْتَ وَتَعَالَيْتَ يَا رَبَّ الْعَالَمِينَ</vt:lpstr>
      <vt:lpstr>سَيِّدِي عَبْدُكَ بِبَابِكَ أَقَامَتْهُ الْخَصَاصَةُ بَيْنَ يَدَيْكَ</vt:lpstr>
      <vt:lpstr>يَقْرَعُ بَابَ إحْسَانِكَ بِدُعَائِهِ</vt:lpstr>
      <vt:lpstr> فَلا تُعْرِضْ بِوَجْهِكَ الْكَرِيمِ عَنِّي</vt:lpstr>
      <vt:lpstr>وَاقْبَلْ مِنِّي مَا أَقُولُ فَقَدْ دَعَوْتُ بِهذَا الدُّعَاءِ</vt:lpstr>
      <vt:lpstr> وَأَنَا أَرْجُو أَنْ لا تَرُدَّنِي مَعْرِفَةً مِنِّي بِرَأْفَتِكَ وَرَحْمَتِكَ.</vt:lpstr>
      <vt:lpstr>إلهِي أَنْتَ الَّذِي لا يُحْفِيكَ سَائِلٌ</vt:lpstr>
      <vt:lpstr>وَلا يَنْقُصُكَ نَائِلٌ</vt:lpstr>
      <vt:lpstr>أَنْتَ كَمَا تَقُولُ وَفَوْقَ مَا نَقُولُ</vt:lpstr>
      <vt:lpstr>اللّهُمَّ إنِّي أَسْأَلُكَ صَبْراً جَمِيلاً</vt:lpstr>
      <vt:lpstr>وَفَرَجاً قَرِيباً</vt:lpstr>
      <vt:lpstr>وَقَوْلاً صَادِقاً</vt:lpstr>
      <vt:lpstr>وَأَجْراً عَظِيماً</vt:lpstr>
      <vt:lpstr>أَسْأَلُكَ يَا رَبِّ مِنَ الْخَيْرِ كُلِّهِ مَا عَلِمْتُ مِنْهُ وَمَا لَمْ أَعْلَمْ</vt:lpstr>
      <vt:lpstr>أَسْأَلُكَ اللّهُمَّ مِنْ خَيْرِ مَا سَأَلَكَ مِنْهُ عِبَادُكَ الصَّالِحُونَ</vt:lpstr>
      <vt:lpstr>يَا خَيْرَ مَنْ سُئِلَ</vt:lpstr>
      <vt:lpstr>وَأَجْوَدَ مَنْ أَعْطَى</vt:lpstr>
      <vt:lpstr>أَعْطِنِي سُؤْلِي فِي نَفْسِي وَأَهْلِي</vt:lpstr>
      <vt:lpstr>وَوَالِدَيَّ وَوُلْدِي</vt:lpstr>
      <vt:lpstr>وَأَهْلِ حُزَانَتِي وَإخْوَانِي فِيكَ</vt:lpstr>
      <vt:lpstr>وَأَرْغِدْ عَيْشِي</vt:lpstr>
      <vt:lpstr>وَأَظْهِرْ مُرُوَّتِي</vt:lpstr>
      <vt:lpstr>وَأَصْلِحْ جَمِيعَ أَحْوَالِي</vt:lpstr>
      <vt:lpstr>وَاجْعَلْنِي مِمَّنْ أَطَلْتَ عُمْرَهُ</vt:lpstr>
      <vt:lpstr>وَحَسَّنْتَ عَمَلَهُ</vt:lpstr>
      <vt:lpstr>وَأَتْمَمْتَ عَلَيْهِ نِعْمَتَكَ وَرَضِيتَ عَنْهُ</vt:lpstr>
      <vt:lpstr>وَأَحْيَيْتَهُ حَيَاةً طَيِّبَةً فِي أَدْوَمِ السُّرُورِ</vt:lpstr>
      <vt:lpstr>وَأَسْبَغِ الْكَرَامَةِ وَأَتَمِّ الْعَيْشِ</vt:lpstr>
      <vt:lpstr>إنَّكَ تَفْعَلُ مَا تَشَاءُ</vt:lpstr>
      <vt:lpstr>وَلا يَفْعَلُ مَا يَشَاءُ غَيْرُكَ.</vt:lpstr>
      <vt:lpstr>اللّهُمَّ خُصَّنِي مِنْكَ بِخَاصَّةِ ذِكْرِكَ</vt:lpstr>
      <vt:lpstr>وَلا تَجْعَلْ شَيْئاً مِمَّا أَتَقَرَّبُ بِهِ فِي آنَاءِ اللَّيْلِ وَأَطْرَافِ النَّهَارِ</vt:lpstr>
      <vt:lpstr>رِيَاءً وَلا سُمْعَةً</vt:lpstr>
      <vt:lpstr>وَلا أَشَراً وَلا بَطَراً</vt:lpstr>
      <vt:lpstr>وَاجْعَلْنِي لَكَ مِنَ الْخَاشِعِينَ</vt:lpstr>
      <vt:lpstr>اللّهُمَّ أَعْطِنِي السَّعَةَ فِي الرِّزْقِ</vt:lpstr>
      <vt:lpstr>وَالأَمْنَ فِي الْوَطَنِ</vt:lpstr>
      <vt:lpstr>وَقُرَّةَ الْعَيْنِ فِي الأَهْلِ وَالْمَالِ وَالْوَلَدِ</vt:lpstr>
      <vt:lpstr>وَالْمُقَامَ فِي نِعَمِكَ عِنْدِي</vt:lpstr>
      <vt:lpstr>وَالصِّحَّةَ فِي الْجِسْمِ</vt:lpstr>
      <vt:lpstr>وَالْقُوَّةَ فِي الْبَدَنِ</vt:lpstr>
      <vt:lpstr>وَالسَّلامَةَ فِي الدِّينِ</vt:lpstr>
      <vt:lpstr>وَاسْتَعْمِلْنِي بِطَاعَتِكَ وَطَاعَةِ رَسُولِكَ مُحَمَّدٍ</vt:lpstr>
      <vt:lpstr> صَلَّى اللهُ عَلَيْهِ وَعَلَى آلِهِ</vt:lpstr>
      <vt:lpstr>أَبَداً مَا اسْتَعْمَرْتَنِي</vt:lpstr>
      <vt:lpstr>وَاجْعَلْنِي مِنْ أَوْفَرِ عِبَادِكَ عِنْدَكَ نَصِيباً </vt:lpstr>
      <vt:lpstr>فِي كُلِّ خَيْرٍ أَنْزَلْتَهُ وَتُنْزِلُهُ فِي شَهْرِ رَمَضَانَ فِي لَيْلَةِ الْقَدْرِ </vt:lpstr>
      <vt:lpstr>وَمَا أَنْتَ مُنْزِلُهُ فِي كُلِّ سَنَةٍ مِنْ رَحْمَةٍ تَنْشُرُهَا</vt:lpstr>
      <vt:lpstr>وَعَافِيَةٍ تُلْبِسُهَا</vt:lpstr>
      <vt:lpstr>وَبَلِيَّةٍ تَدْفَعُهَا</vt:lpstr>
      <vt:lpstr>وَحَسَنَاتٍ تَتَقَبَّلُهَا</vt:lpstr>
      <vt:lpstr>وَسَيِّئَاتٍ تَتَجَاوَزُ عَنْهَا</vt:lpstr>
      <vt:lpstr>وَارْزُقْنِي حَجَّ بَيْتِكَ الْحَرَامِ فِي عَامِنَا هذَا وَفِي كُلِّ عَامٍ</vt:lpstr>
      <vt:lpstr>وَارْزُقْنِي رِزْقاً وَاسِعاً مِنْ فَضْلِكَ الْوَاسِعِ</vt:lpstr>
      <vt:lpstr>وَاصْرِفْ عَنِّي يَا سَيِّدِي الأَسْوَاءَ </vt:lpstr>
      <vt:lpstr>وَاقْضِ عَنِّي الدَّيْنَ وَالظُّلامَاتِ حَتَّى لا أَتَأَذَّى بِشَيْءٍ مِنْهُ</vt:lpstr>
      <vt:lpstr>وَخُذْ عَنِّي بِأَسْمَاعِ وَأَبْصَارِ أَعْدَائِي وَحُسَّادِي وَالْبَاغِينَ عَلَيَّ</vt:lpstr>
      <vt:lpstr>وَانْصُرْنِي عَلَيْهِمْ</vt:lpstr>
      <vt:lpstr>وَأَقِرَّ عَيْنِي وَفَرِّحْ قَلْبِي</vt:lpstr>
      <vt:lpstr>وَاجْعَلْ لِي مِنْ هَمِّي وَكَرْبِي فَرَجاً وَمَخْرَجاً</vt:lpstr>
      <vt:lpstr>وَاجْعَلْ مَنْ أَرَادَنِي بِسُوءٍ مِنْ جَمِيعِ خَلْقِكَ تَحْتَ قَدَمَيَّ</vt:lpstr>
      <vt:lpstr>وَاكْفِنِي شَرَّ الشَّيْطَانِ</vt:lpstr>
      <vt:lpstr>وَشَرَّ السُّلْطَانِ</vt:lpstr>
      <vt:lpstr>وَسَيِّئَاتِ عَمَلِي</vt:lpstr>
      <vt:lpstr>وَطَهِّرْنِي مِنَ الذُّنُوبِ كُلِّهَا</vt:lpstr>
      <vt:lpstr>وَأَجِرْنِي مِنَ النَّارِ بِعَفْوِكَ</vt:lpstr>
      <vt:lpstr>وَأَدْخِلْنِي الْجَنَّةَ بِرَحْمَتِكَ</vt:lpstr>
      <vt:lpstr>وَزَوِّجْنِي مِنَ الْحُورِ الْعِينِ بِفَضْلِكَ</vt:lpstr>
      <vt:lpstr>وَأَلْحِقْنِي بِأَوْلِيَائِكَ الصَّالِحِينَ مُحَمَّدٍ</vt:lpstr>
      <vt:lpstr>وَآلِهِ الأَبْرَارِ الطَّيِّبِينَ الطَّاهِرِينَ الأَخْيَارِ </vt:lpstr>
      <vt:lpstr>صَلَوَاتُكَ عَلَيْهِمْ وَعَلَى أَجْسَادِهِمْ وَأَرْوَاحِهِمْ وَرَحْمَةُ اللّهِ وَبَرَكَاتُهُ</vt:lpstr>
      <vt:lpstr>إلهِي وَسَيِّدِي وَعِزَّتِكَ وَجَلالِكَ لَئِنْ طَالَبْتَنِي بِذُنُوبِي</vt:lpstr>
      <vt:lpstr>لأُطَالِبَنَّكَ بِعَفْوِكَ</vt:lpstr>
      <vt:lpstr>وَلَئِنْ طَالَبْتَنِي بِلُؤْمِي لأُطَالِبَنَّكَ بِكَرَمِكَ</vt:lpstr>
      <vt:lpstr>وَلَئِنْ أَدْخَلْتَنِي النَّارَ لأُخْبِرَنَّ أَهْلَ النَّارِ بِحُبِّي لَكَ</vt:lpstr>
      <vt:lpstr>إلهِي وَسَيِّدِي إنْ كُنْتَ لا تَغْفِرُ إلاّ لأوْلِيَائِكَ وَأَهْلِ طَاعَتِكَ</vt:lpstr>
      <vt:lpstr> فَإلَى مَنْ يَفْزَعُ الْمُذْنِبُونَ؟</vt:lpstr>
      <vt:lpstr>وَإنْ كُنْتَ لا تُكْرِمُ إلاّ أَهْلَ الْوَفَاءِ بِكَ فَبِمَنْ يَسْتَغِيثُ الْمُسِيئُونَ؟</vt:lpstr>
      <vt:lpstr>إلهِي إنْ أَدْخَلْتَنِي النَّارَ فَفِي ذلِكَ سُرُورُ عَدُوِّكَ</vt:lpstr>
      <vt:lpstr>وَإنْ أَدْخَلْتَنِي الْجَنَّةَ فَفِي ذلِكَ سُرُورُ نَبِيِّكَ</vt:lpstr>
      <vt:lpstr>وَأَنَا وَاللّهِ أَعْلَمُ أَنَّ سُرُورَ نَبِيِّكَ أَحَبُّ إلَيْكَ مِنْ سُرُورِ عَدُوِّكَ</vt:lpstr>
      <vt:lpstr>اللّهُمَّ إنِّي أَسْأَلُكَ أَنْ تَمْلأ قَلْبِي حُبّاً لَكَ</vt:lpstr>
      <vt:lpstr>وَخَشْيَةً مِنْكَ</vt:lpstr>
      <vt:lpstr>وَتَصْدِيقاً بِكِتَابِكَ</vt:lpstr>
      <vt:lpstr>وَإيمَاناً بِكَ</vt:lpstr>
      <vt:lpstr>وَفَرَقاً مِنْكَ</vt:lpstr>
      <vt:lpstr>وَشَوْقاً إلَيْكَ</vt:lpstr>
      <vt:lpstr>يَا ذَا الْجَلالِ وَالإكْرَامِ حَبِّبْ إلَيَّ لِقَاءَكَ</vt:lpstr>
      <vt:lpstr>وَأَحْبِبْ لِقَائِي</vt:lpstr>
      <vt:lpstr>وَاجْعَلْ لِي فِي لِقَائِكَ الرَّاحَةَ وَالْفَرَجَ وَالْكَرَامَةَ</vt:lpstr>
      <vt:lpstr>اللّهُمَّ أَلْحِقْنِي بِصَالِحِ مَنْ مَضَى</vt:lpstr>
      <vt:lpstr>وَاجْعَلْنِي مِنْ صَالِحِ مَنْ بَقِيَ وَخُذْ بِي سَبِيلَ الصَّالِحِينَ</vt:lpstr>
      <vt:lpstr>وَأَعِنِّي عَلَى نَفْسِي بِمَا تُعِينُ بِهِ الصَّالِحِينَ عَلَى أَنْفُسِهِمْ</vt:lpstr>
      <vt:lpstr>وَاخْتِمْ عَمَلِي بِأَحْسَنِهِ</vt:lpstr>
      <vt:lpstr>وَاجْعَلْ ثَوَابِي مِنْهُ الْجَنَّةَ بِرَحْمَتِكَ</vt:lpstr>
      <vt:lpstr>وَأَعِنِّي عَلَى صَالِحِ مَا أَعْطَيْتَنِي</vt:lpstr>
      <vt:lpstr>وَثَبِّتْنِي يَا رَبِّ وَلا تَرُدَّنِي فِي سُوءٍ اسْتَنْقَذْتَنِي مِنْهُ يَا رَبَّ الْعَالَمِينَ.</vt:lpstr>
      <vt:lpstr>اللّهُمَّ إنِّي أَسْأَلُكَ إيمَاناً لا أَجَلَ لَهُ دُونَ لِقَائِكَ</vt:lpstr>
      <vt:lpstr>أَحْيِنِي مَا أَحْيَيْتَنِي عَلَيْهِ</vt:lpstr>
      <vt:lpstr>وَتَوَفَّنِي إذَا تَوَفَّيْتَنِي عَلَيْهِ</vt:lpstr>
      <vt:lpstr>وَابْعَثْنِي إذَا بَعَثْتَنِي عَلَيْهِ</vt:lpstr>
      <vt:lpstr>وَأَبْرِئْ قَلْبِي مِنَ الرِّيَاءِ وَالشَّكِّ وَالسُّمْعَةِ فِي دِينِكَ</vt:lpstr>
      <vt:lpstr>حَتَّى يَكُونَ عَمَلِي خَالِصاً لَكَ.</vt:lpstr>
      <vt:lpstr>اللّهُمَّ أَعْطِنِي بَصِيرَةً فِي دِينِكَ</vt:lpstr>
      <vt:lpstr>وَفَهْماً فِي حُكْمِكَ</vt:lpstr>
      <vt:lpstr>وَفِقْهاً فِي عِلْمِكَ</vt:lpstr>
      <vt:lpstr>وَكِفْلَيْنِ مِنْ رَحْمَتِكَ</vt:lpstr>
      <vt:lpstr>وَوَرَعاً يَحْجُزُنِي عَنْ مَعَاصِيكَ</vt:lpstr>
      <vt:lpstr>وَبَيِّضْ وَجْهِي بِنُورِكَ</vt:lpstr>
      <vt:lpstr>وَاجْعَلْ رَغْبَتِي فِيمَا عِنْدَكَ</vt:lpstr>
      <vt:lpstr>وَتَوَفَّنِي فِي سَبِيلِكَ وَعَلَى مِلَّةِ رَسُولِكَ صَلَّى اللهُ عَلَيْهِ وَعَلَى آلِهِ</vt:lpstr>
      <vt:lpstr>اللّهُمَّ إنِّي أَعُوذُ بِكَ مِنَ الْكَسَلِ وَالْفَشَلِ </vt:lpstr>
      <vt:lpstr>وَالْهَمِّ وَالْجُبْنِ وَالْبُخْلِ </vt:lpstr>
      <vt:lpstr>وَالْغَفْلَةِ وَالْقَسْوَةِ وَالْمَسْكَنَةِ </vt:lpstr>
      <vt:lpstr>وَالْفَقْرِ وَالْفَاقَةِ </vt:lpstr>
      <vt:lpstr>وَكُلِّ بَلِيَّةٍ وَالْفَوَاحِشِ مَا ظَهَرَ مِنْهَا وَمَا بَطَنَ</vt:lpstr>
      <vt:lpstr>وَأَعُوذُ بِكَ مِنْ نَفْسٍ لا تَقْنَعُ</vt:lpstr>
      <vt:lpstr>وَبَطْنٍ لا يَشْبَعُ</vt:lpstr>
      <vt:lpstr>وَقَلْبٍ لا يَخْشَعُ</vt:lpstr>
      <vt:lpstr>وَدُعَاءٍ لا يُسْمَعُ</vt:lpstr>
      <vt:lpstr>وَعَمَلٍ لا يَنْفَعُ</vt:lpstr>
      <vt:lpstr>وَأَعُوذُ بِكَ يَا رَبِّ عَلَى نَفْسِي وَدِينِي وَمَالِي</vt:lpstr>
      <vt:lpstr> وَعَلَى جَمِيعِ مَا رَزَقْتَنِي مِنَ الشَّيْطَانِ الرَّجِيمِ</vt:lpstr>
      <vt:lpstr>إنَّكَ أَنْتَ السَّمِيعُ الْعَلِيمُ.</vt:lpstr>
      <vt:lpstr>اللّهُمَّ إنَّهُ لا يُجِيرُنِي مِنْكَ أَحَدٌ</vt:lpstr>
      <vt:lpstr>وَلا أَجِدُ مِنْ دُونِكَ مُلْتَحَداً</vt:lpstr>
      <vt:lpstr>فَلا تَجْعَلْ نَفْسِي فِي شَيْءٍ مِنْ عَذَابِكَ</vt:lpstr>
      <vt:lpstr>وَلا تَرُدَّنِي بِهَلَكَةٍ</vt:lpstr>
      <vt:lpstr>وَلا تَرُدَّنِي بِعَذَابٍ أَلِيمٍ.</vt:lpstr>
      <vt:lpstr>اللّهُمَّ تَقَبَّلْ مِنِّي</vt:lpstr>
      <vt:lpstr>وَأَعْلِ ذِكْرِي</vt:lpstr>
      <vt:lpstr>وَارْفَعْ دَرَجَتِي</vt:lpstr>
      <vt:lpstr>وَحُطَّ وِزْرِي</vt:lpstr>
      <vt:lpstr>وَلا تَذْكُرْنِي بِخَطِيئَتِي</vt:lpstr>
      <vt:lpstr>وَاجْعَلْ ثَوَابَ مَجْلِسِي</vt:lpstr>
      <vt:lpstr>وَثَوَابَ مَنْطِقِي</vt:lpstr>
      <vt:lpstr>وَثَوَابَ دُعَائِي رِضَاكَ وَالْجَنَّةَ</vt:lpstr>
      <vt:lpstr>وَأَعْطِنِي يَا رَبِّ جَمِيعَ مَا سَأَلْتُكَ وَزِدْنِي مِنْ فَضْلِكَ</vt:lpstr>
      <vt:lpstr> إنِّي إلَيْكَ رَاغِبٌ</vt:lpstr>
      <vt:lpstr>يَا رَبَّ الْعَالَمِينَ.</vt:lpstr>
      <vt:lpstr>اللّهُمَّ إنَّكَ أَنْزَلْتَ فِي كِتَابِكَ أَنْ نَعْفُوَ عَمَّنْ ظَلَمَنَا</vt:lpstr>
      <vt:lpstr>وَقَدْ ظَلَمْنَا أَنْفُسَنَا فَاعْفُ عَنَّا فَإنَّكَ أَوْلَى بِذلِكَ مِنَّا</vt:lpstr>
      <vt:lpstr>وَأَمَرْتَنَا أَنْ لا نَرُدَّ سَائِلاً عَنْ أَبْوَابِنَا </vt:lpstr>
      <vt:lpstr>وَقَدْ جِئْتُكَ سَائِلاً فَلا تَرُدَّنِي إلاّ بِقَضَاءِ حَاجَتِي</vt:lpstr>
      <vt:lpstr>وَأَمَرْتَنَا بِالإحْسَانِ إلَى مَا مَلَكَتْ أَيْمَانُنَا </vt:lpstr>
      <vt:lpstr>وَنَحْنُ أَرِقَّاؤُكَ فَأَعْتِقْ رِقَابَنَا مِنَ النَّارِ</vt:lpstr>
      <vt:lpstr>يَا مَفْزَعِي عِنْدَ كُرْبَتِي</vt:lpstr>
      <vt:lpstr>وَيَا غَوْثِي عِنْدَ شِدَّتِي</vt:lpstr>
      <vt:lpstr>إلَيْكَ فَزِعْتُ</vt:lpstr>
      <vt:lpstr>وَبِكَ اسْتَغَثْتُ وَلُذْتُ</vt:lpstr>
      <vt:lpstr>لا أَلُوذُ بِسِوَاكَ</vt:lpstr>
      <vt:lpstr>وَلا أَطْلُبُ الْفَرَجَ إلاّ مِنْكَ </vt:lpstr>
      <vt:lpstr>فَأَغِثْنِي وَفَرِّجْ عَنِّي يَا مَنْ يَقْبَلُ الْيَسِيرَ وَيَعْفُو عَنِ الْكَثِيرِ</vt:lpstr>
      <vt:lpstr>اقْبَلْ مِنِّي الْيَسِيرَ وَاعْفُ عَنِّي الْكَثِيرَ</vt:lpstr>
      <vt:lpstr>إنَّكَ أَنْتَ الرَّحِيمُ الْغَفُورُ.</vt:lpstr>
      <vt:lpstr>اللّهُمَّ إنِّي أَسْأَلُكَ إيمَاناً تُبَاشِرُ بِهِ قَلْبِي</vt:lpstr>
      <vt:lpstr>وَيَقِيناً صَادِقاً حَتَّى أَعْلَمَ أَنَّهُ لَنْ يُصِيبَنِي إلاّ مَا كَتَبْتَ لِي</vt:lpstr>
      <vt:lpstr>وَرَضِّنِي مِنَ الْعَيْشِ بِمَا قَسَمْتَ لِي</vt:lpstr>
      <vt:lpstr>يَا أَرْحَمَ الرَّاحِمِينَ</vt:lpstr>
      <vt:lpstr>اَللَّهُمَّ صَلِّ عَلَى مُحَمَّدٍ وَ آلِ مُحَمَّد</vt:lpstr>
      <vt:lpstr>Please recite   Sūrat al-Fātiḥah for ALL MARHUMEEN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380</cp:revision>
  <cp:lastPrinted>1601-01-01T00:00:00Z</cp:lastPrinted>
  <dcterms:created xsi:type="dcterms:W3CDTF">1601-01-01T00:00:00Z</dcterms:created>
  <dcterms:modified xsi:type="dcterms:W3CDTF">2020-04-27T07:40:50Z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