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docProps/custom.xml" ContentType="application/vnd.openxmlformats-officedocument.custom-properties+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6"/>
  </p:notesMasterIdLst>
  <p:sldIdLst>
    <p:sldId id="3283" r:id="rId2"/>
    <p:sldId id="3313" r:id="rId3"/>
    <p:sldId id="3804" r:id="rId4"/>
    <p:sldId id="3419" r:id="rId5"/>
    <p:sldId id="3417" r:id="rId6"/>
    <p:sldId id="3805" r:id="rId7"/>
    <p:sldId id="3806" r:id="rId8"/>
    <p:sldId id="3807" r:id="rId9"/>
    <p:sldId id="3808" r:id="rId10"/>
    <p:sldId id="3809" r:id="rId11"/>
    <p:sldId id="3810" r:id="rId12"/>
    <p:sldId id="3811" r:id="rId13"/>
    <p:sldId id="3812" r:id="rId14"/>
    <p:sldId id="3813" r:id="rId15"/>
    <p:sldId id="3814" r:id="rId16"/>
    <p:sldId id="3815" r:id="rId17"/>
    <p:sldId id="3816" r:id="rId18"/>
    <p:sldId id="3817" r:id="rId19"/>
    <p:sldId id="3818" r:id="rId20"/>
    <p:sldId id="3819" r:id="rId21"/>
    <p:sldId id="3820" r:id="rId22"/>
    <p:sldId id="3821" r:id="rId23"/>
    <p:sldId id="3822" r:id="rId24"/>
    <p:sldId id="3823" r:id="rId25"/>
    <p:sldId id="3824" r:id="rId26"/>
    <p:sldId id="3825" r:id="rId27"/>
    <p:sldId id="3826" r:id="rId28"/>
    <p:sldId id="3827" r:id="rId29"/>
    <p:sldId id="3828" r:id="rId30"/>
    <p:sldId id="3829" r:id="rId31"/>
    <p:sldId id="3830" r:id="rId32"/>
    <p:sldId id="3831" r:id="rId33"/>
    <p:sldId id="3832" r:id="rId34"/>
    <p:sldId id="3833" r:id="rId35"/>
    <p:sldId id="3834" r:id="rId36"/>
    <p:sldId id="3835" r:id="rId37"/>
    <p:sldId id="3836" r:id="rId38"/>
    <p:sldId id="3837" r:id="rId39"/>
    <p:sldId id="3838" r:id="rId40"/>
    <p:sldId id="3839" r:id="rId41"/>
    <p:sldId id="3840" r:id="rId42"/>
    <p:sldId id="3841" r:id="rId43"/>
    <p:sldId id="3842" r:id="rId44"/>
    <p:sldId id="3843" r:id="rId45"/>
    <p:sldId id="3844" r:id="rId46"/>
    <p:sldId id="3845" r:id="rId47"/>
    <p:sldId id="3846" r:id="rId48"/>
    <p:sldId id="3847" r:id="rId49"/>
    <p:sldId id="3848" r:id="rId50"/>
    <p:sldId id="3849" r:id="rId51"/>
    <p:sldId id="3850" r:id="rId52"/>
    <p:sldId id="3851" r:id="rId53"/>
    <p:sldId id="3852" r:id="rId54"/>
    <p:sldId id="3853" r:id="rId55"/>
    <p:sldId id="3854" r:id="rId56"/>
    <p:sldId id="3855" r:id="rId57"/>
    <p:sldId id="3856" r:id="rId58"/>
    <p:sldId id="3857" r:id="rId59"/>
    <p:sldId id="3858" r:id="rId60"/>
    <p:sldId id="3859" r:id="rId61"/>
    <p:sldId id="3860" r:id="rId62"/>
    <p:sldId id="3861" r:id="rId63"/>
    <p:sldId id="3862" r:id="rId64"/>
    <p:sldId id="3863" r:id="rId65"/>
    <p:sldId id="3864" r:id="rId66"/>
    <p:sldId id="3865" r:id="rId67"/>
    <p:sldId id="3866" r:id="rId68"/>
    <p:sldId id="3867" r:id="rId69"/>
    <p:sldId id="3868" r:id="rId70"/>
    <p:sldId id="3869" r:id="rId71"/>
    <p:sldId id="3870" r:id="rId72"/>
    <p:sldId id="3871" r:id="rId73"/>
    <p:sldId id="3872" r:id="rId74"/>
    <p:sldId id="3873" r:id="rId75"/>
    <p:sldId id="3874" r:id="rId76"/>
    <p:sldId id="3875" r:id="rId77"/>
    <p:sldId id="3876" r:id="rId78"/>
    <p:sldId id="3877" r:id="rId79"/>
    <p:sldId id="3878" r:id="rId80"/>
    <p:sldId id="3879" r:id="rId81"/>
    <p:sldId id="3880" r:id="rId82"/>
    <p:sldId id="3881" r:id="rId83"/>
    <p:sldId id="3882" r:id="rId84"/>
    <p:sldId id="3883" r:id="rId85"/>
    <p:sldId id="3884" r:id="rId86"/>
    <p:sldId id="3885" r:id="rId87"/>
    <p:sldId id="3886" r:id="rId88"/>
    <p:sldId id="3887" r:id="rId89"/>
    <p:sldId id="3888" r:id="rId90"/>
    <p:sldId id="3889" r:id="rId91"/>
    <p:sldId id="3890" r:id="rId92"/>
    <p:sldId id="3891" r:id="rId93"/>
    <p:sldId id="3892" r:id="rId94"/>
    <p:sldId id="3893" r:id="rId95"/>
    <p:sldId id="3894" r:id="rId96"/>
    <p:sldId id="3895" r:id="rId97"/>
    <p:sldId id="3896" r:id="rId98"/>
    <p:sldId id="3897" r:id="rId99"/>
    <p:sldId id="3898" r:id="rId100"/>
    <p:sldId id="3899" r:id="rId101"/>
    <p:sldId id="3900" r:id="rId102"/>
    <p:sldId id="3901" r:id="rId103"/>
    <p:sldId id="3902" r:id="rId104"/>
    <p:sldId id="3903" r:id="rId105"/>
    <p:sldId id="3904" r:id="rId106"/>
    <p:sldId id="3905" r:id="rId107"/>
    <p:sldId id="3906" r:id="rId108"/>
    <p:sldId id="3907" r:id="rId109"/>
    <p:sldId id="3908" r:id="rId110"/>
    <p:sldId id="3909" r:id="rId111"/>
    <p:sldId id="3910" r:id="rId112"/>
    <p:sldId id="3911" r:id="rId113"/>
    <p:sldId id="3912" r:id="rId114"/>
    <p:sldId id="3913" r:id="rId115"/>
    <p:sldId id="3914" r:id="rId116"/>
    <p:sldId id="3915" r:id="rId117"/>
    <p:sldId id="3916" r:id="rId118"/>
    <p:sldId id="3917" r:id="rId119"/>
    <p:sldId id="3918" r:id="rId120"/>
    <p:sldId id="3919" r:id="rId121"/>
    <p:sldId id="3920" r:id="rId122"/>
    <p:sldId id="3921" r:id="rId123"/>
    <p:sldId id="3922" r:id="rId124"/>
    <p:sldId id="3923" r:id="rId125"/>
    <p:sldId id="3924" r:id="rId126"/>
    <p:sldId id="3925" r:id="rId127"/>
    <p:sldId id="3926" r:id="rId128"/>
    <p:sldId id="3927" r:id="rId129"/>
    <p:sldId id="3928" r:id="rId130"/>
    <p:sldId id="3929" r:id="rId131"/>
    <p:sldId id="3930" r:id="rId132"/>
    <p:sldId id="3931" r:id="rId133"/>
    <p:sldId id="3932" r:id="rId134"/>
    <p:sldId id="3933" r:id="rId135"/>
    <p:sldId id="3934" r:id="rId136"/>
    <p:sldId id="3935" r:id="rId137"/>
    <p:sldId id="3936" r:id="rId138"/>
    <p:sldId id="3937" r:id="rId139"/>
    <p:sldId id="3938" r:id="rId140"/>
    <p:sldId id="3939" r:id="rId141"/>
    <p:sldId id="3940" r:id="rId142"/>
    <p:sldId id="3941" r:id="rId143"/>
    <p:sldId id="3942" r:id="rId144"/>
    <p:sldId id="3943" r:id="rId145"/>
    <p:sldId id="3944" r:id="rId146"/>
    <p:sldId id="3945" r:id="rId147"/>
    <p:sldId id="3946" r:id="rId148"/>
    <p:sldId id="3947" r:id="rId149"/>
    <p:sldId id="3948" r:id="rId150"/>
    <p:sldId id="3949" r:id="rId151"/>
    <p:sldId id="3950" r:id="rId152"/>
    <p:sldId id="3951" r:id="rId153"/>
    <p:sldId id="3952" r:id="rId154"/>
    <p:sldId id="3953" r:id="rId155"/>
    <p:sldId id="3954" r:id="rId156"/>
    <p:sldId id="3955" r:id="rId157"/>
    <p:sldId id="3956" r:id="rId158"/>
    <p:sldId id="3957" r:id="rId159"/>
    <p:sldId id="3958" r:id="rId160"/>
    <p:sldId id="3959" r:id="rId161"/>
    <p:sldId id="3960" r:id="rId162"/>
    <p:sldId id="3961" r:id="rId163"/>
    <p:sldId id="3962" r:id="rId164"/>
    <p:sldId id="3963" r:id="rId165"/>
    <p:sldId id="3964" r:id="rId166"/>
    <p:sldId id="3965" r:id="rId167"/>
    <p:sldId id="3966" r:id="rId168"/>
    <p:sldId id="3967" r:id="rId169"/>
    <p:sldId id="3968" r:id="rId170"/>
    <p:sldId id="3969" r:id="rId171"/>
    <p:sldId id="3970" r:id="rId172"/>
    <p:sldId id="3971" r:id="rId173"/>
    <p:sldId id="3972" r:id="rId174"/>
    <p:sldId id="4082" r:id="rId175"/>
    <p:sldId id="3973" r:id="rId176"/>
    <p:sldId id="4081" r:id="rId177"/>
    <p:sldId id="3974" r:id="rId178"/>
    <p:sldId id="3975" r:id="rId179"/>
    <p:sldId id="3976" r:id="rId180"/>
    <p:sldId id="3977" r:id="rId181"/>
    <p:sldId id="3978" r:id="rId182"/>
    <p:sldId id="3979" r:id="rId183"/>
    <p:sldId id="3980" r:id="rId184"/>
    <p:sldId id="3981" r:id="rId185"/>
    <p:sldId id="3982" r:id="rId186"/>
    <p:sldId id="3983" r:id="rId187"/>
    <p:sldId id="4083" r:id="rId188"/>
    <p:sldId id="3984" r:id="rId189"/>
    <p:sldId id="3985" r:id="rId190"/>
    <p:sldId id="3986" r:id="rId191"/>
    <p:sldId id="3987" r:id="rId192"/>
    <p:sldId id="3988" r:id="rId193"/>
    <p:sldId id="3989" r:id="rId194"/>
    <p:sldId id="3990" r:id="rId195"/>
    <p:sldId id="3991" r:id="rId196"/>
    <p:sldId id="3992" r:id="rId197"/>
    <p:sldId id="3993" r:id="rId198"/>
    <p:sldId id="3994" r:id="rId199"/>
    <p:sldId id="3995" r:id="rId200"/>
    <p:sldId id="3996" r:id="rId201"/>
    <p:sldId id="3997" r:id="rId202"/>
    <p:sldId id="3998" r:id="rId203"/>
    <p:sldId id="3999" r:id="rId204"/>
    <p:sldId id="4000" r:id="rId205"/>
    <p:sldId id="4001" r:id="rId206"/>
    <p:sldId id="4002" r:id="rId207"/>
    <p:sldId id="4003" r:id="rId208"/>
    <p:sldId id="4004" r:id="rId209"/>
    <p:sldId id="4005" r:id="rId210"/>
    <p:sldId id="4006" r:id="rId211"/>
    <p:sldId id="4007" r:id="rId212"/>
    <p:sldId id="4008" r:id="rId213"/>
    <p:sldId id="4009" r:id="rId214"/>
    <p:sldId id="4010" r:id="rId215"/>
    <p:sldId id="4011" r:id="rId216"/>
    <p:sldId id="4012" r:id="rId217"/>
    <p:sldId id="4013" r:id="rId218"/>
    <p:sldId id="4014" r:id="rId219"/>
    <p:sldId id="4015" r:id="rId220"/>
    <p:sldId id="4016" r:id="rId221"/>
    <p:sldId id="4017" r:id="rId222"/>
    <p:sldId id="4018" r:id="rId223"/>
    <p:sldId id="4019" r:id="rId224"/>
    <p:sldId id="4020" r:id="rId225"/>
    <p:sldId id="4021" r:id="rId226"/>
    <p:sldId id="4022" r:id="rId227"/>
    <p:sldId id="4023" r:id="rId228"/>
    <p:sldId id="4024" r:id="rId229"/>
    <p:sldId id="4025" r:id="rId230"/>
    <p:sldId id="4026" r:id="rId231"/>
    <p:sldId id="4027" r:id="rId232"/>
    <p:sldId id="4028" r:id="rId233"/>
    <p:sldId id="3637" r:id="rId234"/>
    <p:sldId id="3415" r:id="rId235"/>
  </p:sldIdLst>
  <p:sldSz cx="10058400" cy="5943600"/>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66"/>
    <a:srgbClr val="000099"/>
    <a:srgbClr val="00642D"/>
    <a:srgbClr val="FFFF00"/>
    <a:srgbClr val="800000"/>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503" autoAdjust="0"/>
    <p:restoredTop sz="95204" autoAdjust="0"/>
  </p:normalViewPr>
  <p:slideViewPr>
    <p:cSldViewPr showGuides="1">
      <p:cViewPr>
        <p:scale>
          <a:sx n="100" d="100"/>
          <a:sy n="100" d="100"/>
        </p:scale>
        <p:origin x="-726" y="-228"/>
      </p:cViewPr>
      <p:guideLst>
        <p:guide orient="horz" pos="1872"/>
        <p:guide pos="3221"/>
      </p:guideLst>
    </p:cSldViewPr>
  </p:slideViewPr>
  <p:outlineViewPr>
    <p:cViewPr>
      <p:scale>
        <a:sx n="33" d="100"/>
        <a:sy n="33" d="100"/>
      </p:scale>
      <p:origin x="0" y="39768"/>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viewProps" Target="view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tableStyles" Target="tableStyle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notesMaster" Target="notesMasters/notesMaster1.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36192EA2-791B-42F0-AA95-732840772ABC}" type="datetimeFigureOut">
              <a:rPr lang="en-US"/>
              <a:pPr>
                <a:defRPr/>
              </a:pPr>
              <a:t>14-May-23</a:t>
            </a:fld>
            <a:endParaRPr lang="en-US"/>
          </a:p>
        </p:txBody>
      </p:sp>
      <p:sp>
        <p:nvSpPr>
          <p:cNvPr id="4" name="Slide Image Placeholder 3"/>
          <p:cNvSpPr>
            <a:spLocks noGrp="1" noRot="1" noChangeAspect="1"/>
          </p:cNvSpPr>
          <p:nvPr>
            <p:ph type="sldImg" idx="2"/>
          </p:nvPr>
        </p:nvSpPr>
        <p:spPr>
          <a:xfrm>
            <a:off x="528638" y="685800"/>
            <a:ext cx="5800725"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DAA813CC-AFD0-4F10-A0AC-B8057C6F6A59}" type="slidenum">
              <a:rPr lang="en-US"/>
              <a:pPr>
                <a:defRPr/>
              </a:pPr>
              <a:t>‹#›</a:t>
            </a:fld>
            <a:endParaRPr lang="en-US"/>
          </a:p>
        </p:txBody>
      </p:sp>
    </p:spTree>
    <p:extLst>
      <p:ext uri="{BB962C8B-B14F-4D97-AF65-F5344CB8AC3E}">
        <p14:creationId xmlns="" xmlns:p14="http://schemas.microsoft.com/office/powerpoint/2010/main" val="32796045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846369"/>
            <a:ext cx="8549640" cy="1274022"/>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3368040"/>
            <a:ext cx="7040880" cy="151892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028BBB-C686-4C26-9906-8FB5A83EF2BA}" type="slidenum">
              <a:rPr lang="ar-SA"/>
              <a:pPr>
                <a:defRPr/>
              </a:pPr>
              <a:t>‹#›</a:t>
            </a:fld>
            <a:endParaRPr lang="en-US"/>
          </a:p>
        </p:txBody>
      </p:sp>
    </p:spTree>
    <p:extLst>
      <p:ext uri="{BB962C8B-B14F-4D97-AF65-F5344CB8AC3E}">
        <p14:creationId xmlns="" xmlns:p14="http://schemas.microsoft.com/office/powerpoint/2010/main" val="134579713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4F3B53-4320-4A90-8C0B-F3D8BDAD6BDA}" type="slidenum">
              <a:rPr lang="ar-SA"/>
              <a:pPr>
                <a:defRPr/>
              </a:pPr>
              <a:t>‹#›</a:t>
            </a:fld>
            <a:endParaRPr lang="en-US"/>
          </a:p>
        </p:txBody>
      </p:sp>
    </p:spTree>
    <p:extLst>
      <p:ext uri="{BB962C8B-B14F-4D97-AF65-F5344CB8AC3E}">
        <p14:creationId xmlns="" xmlns:p14="http://schemas.microsoft.com/office/powerpoint/2010/main" val="334415014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38020"/>
            <a:ext cx="2263140" cy="507132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238020"/>
            <a:ext cx="6621780" cy="50713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7B2CF3-2BF6-463B-8E8F-F20DD76805F1}" type="slidenum">
              <a:rPr lang="ar-SA"/>
              <a:pPr>
                <a:defRPr/>
              </a:pPr>
              <a:t>‹#›</a:t>
            </a:fld>
            <a:endParaRPr lang="en-US"/>
          </a:p>
        </p:txBody>
      </p:sp>
    </p:spTree>
    <p:extLst>
      <p:ext uri="{BB962C8B-B14F-4D97-AF65-F5344CB8AC3E}">
        <p14:creationId xmlns="" xmlns:p14="http://schemas.microsoft.com/office/powerpoint/2010/main" val="229180603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5F06D0-783D-4490-B95F-C04893A66CD3}" type="slidenum">
              <a:rPr lang="ar-SA"/>
              <a:pPr>
                <a:defRPr/>
              </a:pPr>
              <a:t>‹#›</a:t>
            </a:fld>
            <a:endParaRPr lang="en-US"/>
          </a:p>
        </p:txBody>
      </p:sp>
    </p:spTree>
    <p:extLst>
      <p:ext uri="{BB962C8B-B14F-4D97-AF65-F5344CB8AC3E}">
        <p14:creationId xmlns="" xmlns:p14="http://schemas.microsoft.com/office/powerpoint/2010/main" val="278354302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3819314"/>
            <a:ext cx="8549640" cy="118046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2519152"/>
            <a:ext cx="8549640" cy="13001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8CEA6B-BE01-4445-9570-0090C0AE8814}" type="slidenum">
              <a:rPr lang="ar-SA"/>
              <a:pPr>
                <a:defRPr/>
              </a:pPr>
              <a:t>‹#›</a:t>
            </a:fld>
            <a:endParaRPr lang="en-US"/>
          </a:p>
        </p:txBody>
      </p:sp>
    </p:spTree>
    <p:extLst>
      <p:ext uri="{BB962C8B-B14F-4D97-AF65-F5344CB8AC3E}">
        <p14:creationId xmlns="" xmlns:p14="http://schemas.microsoft.com/office/powerpoint/2010/main" val="70472677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1386841"/>
            <a:ext cx="4442460"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386841"/>
            <a:ext cx="4442460"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F45709-4FA0-49DC-97AA-42B35358D6CD}" type="slidenum">
              <a:rPr lang="ar-SA"/>
              <a:pPr>
                <a:defRPr/>
              </a:pPr>
              <a:t>‹#›</a:t>
            </a:fld>
            <a:endParaRPr lang="en-US"/>
          </a:p>
        </p:txBody>
      </p:sp>
    </p:spTree>
    <p:extLst>
      <p:ext uri="{BB962C8B-B14F-4D97-AF65-F5344CB8AC3E}">
        <p14:creationId xmlns="" xmlns:p14="http://schemas.microsoft.com/office/powerpoint/2010/main" val="79490385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330431"/>
            <a:ext cx="4444207" cy="55446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2920" y="1884891"/>
            <a:ext cx="4444207" cy="34244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330431"/>
            <a:ext cx="4445953" cy="55446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09528" y="1884891"/>
            <a:ext cx="4445953" cy="34244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CA6BD56-DD53-4EA4-B2C9-0249024AB327}" type="slidenum">
              <a:rPr lang="ar-SA"/>
              <a:pPr>
                <a:defRPr/>
              </a:pPr>
              <a:t>‹#›</a:t>
            </a:fld>
            <a:endParaRPr lang="en-US"/>
          </a:p>
        </p:txBody>
      </p:sp>
    </p:spTree>
    <p:extLst>
      <p:ext uri="{BB962C8B-B14F-4D97-AF65-F5344CB8AC3E}">
        <p14:creationId xmlns="" xmlns:p14="http://schemas.microsoft.com/office/powerpoint/2010/main" val="176919375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8B6B70C-0FC7-476C-9FB3-F67385D47F2F}" type="slidenum">
              <a:rPr lang="ar-SA"/>
              <a:pPr>
                <a:defRPr/>
              </a:pPr>
              <a:t>‹#›</a:t>
            </a:fld>
            <a:endParaRPr lang="en-US"/>
          </a:p>
        </p:txBody>
      </p:sp>
    </p:spTree>
    <p:extLst>
      <p:ext uri="{BB962C8B-B14F-4D97-AF65-F5344CB8AC3E}">
        <p14:creationId xmlns="" xmlns:p14="http://schemas.microsoft.com/office/powerpoint/2010/main" val="92650297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F295376-9E78-464D-B2D6-951C65CB849C}" type="slidenum">
              <a:rPr lang="ar-SA"/>
              <a:pPr>
                <a:defRPr/>
              </a:pPr>
              <a:t>‹#›</a:t>
            </a:fld>
            <a:endParaRPr lang="en-US"/>
          </a:p>
        </p:txBody>
      </p:sp>
    </p:spTree>
    <p:extLst>
      <p:ext uri="{BB962C8B-B14F-4D97-AF65-F5344CB8AC3E}">
        <p14:creationId xmlns="" xmlns:p14="http://schemas.microsoft.com/office/powerpoint/2010/main" val="12420253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236643"/>
            <a:ext cx="3309144" cy="100711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555" y="236644"/>
            <a:ext cx="5622925" cy="50726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243754"/>
            <a:ext cx="3309144" cy="4065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DACCB1-C865-48FB-94B7-83CE79044AC2}" type="slidenum">
              <a:rPr lang="ar-SA"/>
              <a:pPr>
                <a:defRPr/>
              </a:pPr>
              <a:t>‹#›</a:t>
            </a:fld>
            <a:endParaRPr lang="en-US"/>
          </a:p>
        </p:txBody>
      </p:sp>
    </p:spTree>
    <p:extLst>
      <p:ext uri="{BB962C8B-B14F-4D97-AF65-F5344CB8AC3E}">
        <p14:creationId xmlns="" xmlns:p14="http://schemas.microsoft.com/office/powerpoint/2010/main" val="72705426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4160520"/>
            <a:ext cx="6035040" cy="49117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517" y="531072"/>
            <a:ext cx="6035040" cy="3566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71517" y="4651693"/>
            <a:ext cx="6035040" cy="6975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6983C1-0EA7-491B-A3FE-B8BB8DF3054C}" type="slidenum">
              <a:rPr lang="ar-SA"/>
              <a:pPr>
                <a:defRPr/>
              </a:pPr>
              <a:t>‹#›</a:t>
            </a:fld>
            <a:endParaRPr lang="en-US"/>
          </a:p>
        </p:txBody>
      </p:sp>
    </p:spTree>
    <p:extLst>
      <p:ext uri="{BB962C8B-B14F-4D97-AF65-F5344CB8AC3E}">
        <p14:creationId xmlns="" xmlns:p14="http://schemas.microsoft.com/office/powerpoint/2010/main" val="183201295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2920" y="238020"/>
            <a:ext cx="905256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02920" y="1386841"/>
            <a:ext cx="9052560" cy="39225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02920" y="5412528"/>
            <a:ext cx="2346960" cy="4127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436620" y="5412528"/>
            <a:ext cx="3185160" cy="4127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7208520" y="5412528"/>
            <a:ext cx="2346960" cy="4127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5B69C647-69DD-4FE5-BAA3-50CE101B0486}"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uas.org/"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6"/>
          <p:cNvSpPr>
            <a:spLocks noChangeArrowheads="1"/>
          </p:cNvSpPr>
          <p:nvPr/>
        </p:nvSpPr>
        <p:spPr bwMode="auto">
          <a:xfrm>
            <a:off x="0" y="-66040"/>
            <a:ext cx="248786"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2" name="Rectangle 7"/>
          <p:cNvSpPr>
            <a:spLocks noChangeArrowheads="1"/>
          </p:cNvSpPr>
          <p:nvPr/>
        </p:nvSpPr>
        <p:spPr bwMode="auto">
          <a:xfrm>
            <a:off x="0" y="-66040"/>
            <a:ext cx="248786"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3" name="Rectangle 9"/>
          <p:cNvSpPr>
            <a:spLocks noChangeArrowheads="1"/>
          </p:cNvSpPr>
          <p:nvPr/>
        </p:nvSpPr>
        <p:spPr bwMode="auto">
          <a:xfrm>
            <a:off x="0" y="-66040"/>
            <a:ext cx="248786"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4" name="Rectangle 3"/>
          <p:cNvSpPr>
            <a:spLocks noChangeArrowheads="1"/>
          </p:cNvSpPr>
          <p:nvPr/>
        </p:nvSpPr>
        <p:spPr bwMode="auto">
          <a:xfrm>
            <a:off x="1047750" y="2392740"/>
            <a:ext cx="8046720"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en-US" sz="4800" b="1" i="1" dirty="0" err="1">
                <a:solidFill>
                  <a:srgbClr val="0070C0"/>
                </a:solidFill>
                <a:latin typeface="Trebuchet MS" pitchFamily="34" charset="0"/>
              </a:rPr>
              <a:t>Dua’a</a:t>
            </a:r>
            <a:r>
              <a:rPr lang="en-US" sz="4800" b="1" i="1" dirty="0">
                <a:solidFill>
                  <a:srgbClr val="0070C0"/>
                </a:solidFill>
                <a:latin typeface="Trebuchet MS" pitchFamily="34" charset="0"/>
              </a:rPr>
              <a:t> for Farewell to the Month of Ramadan</a:t>
            </a:r>
          </a:p>
        </p:txBody>
      </p:sp>
      <p:sp>
        <p:nvSpPr>
          <p:cNvPr id="2056" name="Rectangle 1"/>
          <p:cNvSpPr>
            <a:spLocks noChangeArrowheads="1"/>
          </p:cNvSpPr>
          <p:nvPr/>
        </p:nvSpPr>
        <p:spPr bwMode="auto">
          <a:xfrm>
            <a:off x="1760220" y="4028440"/>
            <a:ext cx="662178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en-US" b="1">
                <a:solidFill>
                  <a:srgbClr val="002060"/>
                </a:solidFill>
              </a:rPr>
              <a:t>Supplication # 45 (Al-Sahifa Al-Kamilah Al-Sajjadiya)</a:t>
            </a:r>
          </a:p>
          <a:p>
            <a:pPr algn="ctr"/>
            <a:r>
              <a:rPr lang="en-US" b="1">
                <a:solidFill>
                  <a:srgbClr val="002060"/>
                </a:solidFill>
              </a:rPr>
              <a:t>Supplications by Imam Zain Al-Abideen (a.s)</a:t>
            </a:r>
          </a:p>
        </p:txBody>
      </p:sp>
      <p:sp>
        <p:nvSpPr>
          <p:cNvPr id="2057" name="Rectangle 8"/>
          <p:cNvSpPr>
            <a:spLocks noChangeArrowheads="1"/>
          </p:cNvSpPr>
          <p:nvPr/>
        </p:nvSpPr>
        <p:spPr bwMode="auto">
          <a:xfrm>
            <a:off x="1424940" y="4800600"/>
            <a:ext cx="720852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en-US" i="1">
                <a:solidFill>
                  <a:srgbClr val="0070C0"/>
                </a:solidFill>
              </a:rPr>
              <a:t>(Arabic text with English Translation and Transliteration)</a:t>
            </a:r>
          </a:p>
        </p:txBody>
      </p:sp>
      <p:sp>
        <p:nvSpPr>
          <p:cNvPr id="2058" name="Rectangle 5"/>
          <p:cNvSpPr>
            <a:spLocks noChangeArrowheads="1"/>
          </p:cNvSpPr>
          <p:nvPr/>
        </p:nvSpPr>
        <p:spPr bwMode="auto">
          <a:xfrm>
            <a:off x="150178" y="5076825"/>
            <a:ext cx="9777254" cy="6309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duas.org@gmail.com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a:solidFill>
                  <a:srgbClr val="000066"/>
                </a:solidFill>
                <a:latin typeface="Trebuchet MS" pitchFamily="34" charset="0"/>
              </a:rPr>
              <a:t>Sūrat</a:t>
            </a:r>
            <a:r>
              <a:rPr lang="en-US" sz="1200" b="1" dirty="0">
                <a:solidFill>
                  <a:srgbClr val="000066"/>
                </a:solidFill>
                <a:latin typeface="Trebuchet MS" pitchFamily="34" charset="0"/>
              </a:rPr>
              <a:t> </a:t>
            </a:r>
            <a:r>
              <a:rPr lang="en-US" sz="1200" b="1" dirty="0" smtClean="0">
                <a:solidFill>
                  <a:srgbClr val="000066"/>
                </a:solidFill>
                <a:latin typeface="Trebuchet MS" pitchFamily="34" charset="0"/>
              </a:rPr>
              <a:t>al-</a:t>
            </a:r>
            <a:r>
              <a:rPr lang="en-US" sz="1200" b="1" dirty="0" err="1" smtClean="0">
                <a:solidFill>
                  <a:srgbClr val="000066"/>
                </a:solidFill>
                <a:latin typeface="Trebuchet MS" pitchFamily="34" charset="0"/>
              </a:rPr>
              <a:t>Fātiḥah</a:t>
            </a:r>
            <a:r>
              <a:rPr lang="en-US" sz="1200" b="1" dirty="0" smtClean="0">
                <a:solidFill>
                  <a:srgbClr val="000066"/>
                </a:solidFill>
                <a:latin typeface="Trebuchet MS" pitchFamily="34" charset="0"/>
              </a:rPr>
              <a:t> 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r>
              <a:rPr lang="en-US" sz="1200" b="1" dirty="0" smtClean="0">
                <a:solidFill>
                  <a:srgbClr val="000066"/>
                </a:solidFill>
                <a:latin typeface="Trebuchet MS" pitchFamily="34" charset="0"/>
              </a:rPr>
              <a:t>.</a:t>
            </a:r>
            <a:endParaRPr lang="en-US" sz="1200" b="1" dirty="0">
              <a:solidFill>
                <a:srgbClr val="000066"/>
              </a:solidFill>
              <a:latin typeface="Trebuchet MS" pitchFamily="34" charset="0"/>
            </a:endParaRPr>
          </a:p>
        </p:txBody>
      </p:sp>
      <p:sp>
        <p:nvSpPr>
          <p:cNvPr id="11" name="Rectangle 1"/>
          <p:cNvSpPr>
            <a:spLocks noChangeArrowheads="1"/>
          </p:cNvSpPr>
          <p:nvPr/>
        </p:nvSpPr>
        <p:spPr bwMode="auto">
          <a:xfrm>
            <a:off x="-167640" y="774918"/>
            <a:ext cx="10226040" cy="18158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rtl="1"/>
            <a:r>
              <a:rPr lang="ar-SA" sz="11200" dirty="0">
                <a:solidFill>
                  <a:srgbClr val="002060"/>
                </a:solidFill>
                <a:latin typeface="Arabic Typesetting" panose="03020402040406030203" pitchFamily="66" charset="-78"/>
                <a:cs typeface="Arabic Typesetting" panose="03020402040406030203" pitchFamily="66" charset="-78"/>
              </a:rPr>
              <a:t>دُعَاؤُهُ لِوَدَاعِ شَهْرِ رَمَضَانَ</a:t>
            </a:r>
          </a:p>
        </p:txBody>
      </p:sp>
      <p:sp>
        <p:nvSpPr>
          <p:cNvPr id="13" name="TextBox 12"/>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إنْ أَعْطَيْتَ لَمْ تَشُبْ عَطَآءَكَ </a:t>
            </a:r>
            <a:r>
              <a:rPr lang="ar-SA" sz="9000" kern="1200" dirty="0" smtClean="0">
                <a:latin typeface="Arabic Typesetting" panose="03020402040406030203" pitchFamily="66" charset="-78"/>
                <a:ea typeface="+mn-ea"/>
                <a:cs typeface="Arabic Typesetting" panose="03020402040406030203" pitchFamily="66" charset="-78"/>
              </a:rPr>
              <a:t>بِمَنٍّ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2800" b="1" kern="1200" dirty="0">
                <a:solidFill>
                  <a:srgbClr val="0070C0"/>
                </a:solidFill>
                <a:ea typeface="MS Mincho" pitchFamily="49" charset="-128"/>
              </a:rPr>
              <a:t>If You bestow, You stain not Your bestowal with obligation</a:t>
            </a:r>
            <a:r>
              <a:rPr lang="en-US" sz="2800" b="1" kern="1200">
                <a:solidFill>
                  <a:srgbClr val="0070C0"/>
                </a:solidFill>
                <a:ea typeface="MS Mincho" pitchFamily="49" charset="-128"/>
              </a:rPr>
              <a:t>, </a:t>
            </a:r>
            <a:r>
              <a:rPr lang="en-US" sz="2800" b="1" kern="1200" smtClean="0">
                <a:solidFill>
                  <a:srgbClr val="0070C0"/>
                </a:solidFill>
                <a:ea typeface="MS Mincho" pitchFamily="49" charset="-128"/>
              </a:rPr>
              <a:t>and</a:t>
            </a:r>
            <a:endParaRPr lang="ar-OM" sz="2800" b="1" kern="1200" smtClean="0">
              <a:solidFill>
                <a:srgbClr val="0070C0"/>
              </a:solidFill>
              <a:ea typeface="MS Mincho" pitchFamily="49" charset="-128"/>
            </a:endParaRPr>
          </a:p>
          <a:p>
            <a:pPr marL="342900" indent="-342900" eaLnBrk="1" hangingPunct="1">
              <a:defRPr/>
            </a:pPr>
            <a:endParaRPr lang="en-US"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اگر دیتا ہے تو اپنی عطا کو منت گزاری سے آلودہ نہیں کرتا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1268"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in a'-tay-ta lam tashub `ata-aka biman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24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مُتَعَرِّضِينَ بِصِيَامِهِ وَقِيَامِهِ لِمَا عَرَّضْتَنَا لَهُ مِنْ </a:t>
            </a:r>
            <a:r>
              <a:rPr lang="ar-SA" sz="9000" kern="1200" dirty="0" smtClean="0">
                <a:latin typeface="Arabic Typesetting" panose="03020402040406030203" pitchFamily="66" charset="-78"/>
                <a:ea typeface="+mn-ea"/>
                <a:cs typeface="Arabic Typesetting" panose="03020402040406030203" pitchFamily="66" charset="-78"/>
              </a:rPr>
              <a:t>رَحْمَتِكَ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0480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presenting ourselves by its fasting and its standing to the mercy which </a:t>
            </a:r>
            <a:r>
              <a:rPr lang="en-US" sz="2800" b="1" kern="1200" dirty="0" smtClean="0">
                <a:solidFill>
                  <a:srgbClr val="0070C0"/>
                </a:solidFill>
                <a:ea typeface="MS Mincho" pitchFamily="49" charset="-128"/>
              </a:rPr>
              <a:t>You have held </a:t>
            </a:r>
            <a:r>
              <a:rPr lang="en-US" sz="2800" b="1" kern="1200" dirty="0">
                <a:solidFill>
                  <a:srgbClr val="0070C0"/>
                </a:solidFill>
                <a:ea typeface="MS Mincho" pitchFamily="49" charset="-128"/>
              </a:rPr>
              <a:t>up before </a:t>
            </a:r>
            <a:r>
              <a:rPr lang="en-US" sz="2800" b="1" kern="1200">
                <a:solidFill>
                  <a:srgbClr val="0070C0"/>
                </a:solidFill>
                <a:ea typeface="MS Mincho" pitchFamily="49" charset="-128"/>
              </a:rPr>
              <a:t>us</a:t>
            </a:r>
            <a:r>
              <a:rPr lang="en-US" sz="2800" b="1" kern="1200" smtClean="0">
                <a:solidFill>
                  <a:srgbClr val="0070C0"/>
                </a:solidFill>
                <a:ea typeface="MS Mincho" pitchFamily="49" charset="-128"/>
              </a:rPr>
              <a:t>,</a:t>
            </a:r>
            <a:endParaRPr lang="ar-OM" sz="28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اس حالت میں کہ ہم اس روزہ نماز کے ذریعہ تیری اس رحمت کے خواستگار تھے</a:t>
            </a:r>
            <a:endParaRPr lang="en-US" sz="4000" b="1" kern="1200" dirty="0">
              <a:latin typeface="Arabic Typesetting" pitchFamily="66" charset="-78"/>
              <a:ea typeface="MS Mincho" pitchFamily="49" charset="-128"/>
              <a:cs typeface="Arabic Typesetting" pitchFamily="66" charset="-78"/>
            </a:endParaRPr>
          </a:p>
        </p:txBody>
      </p:sp>
      <p:sp>
        <p:nvSpPr>
          <p:cNvPr id="103428"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2400" b="1" i="1">
                <a:solidFill>
                  <a:srgbClr val="0070C0"/>
                </a:solidFill>
                <a:ea typeface="MS Mincho" pitchFamily="49" charset="-128"/>
              </a:rPr>
              <a:t>muta'r-ridina bisiamihi waqiamihi lima `ar-rad-tana lahu mir-rah-matik</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وَتَسَبَّبْنَا إلَيْـهِ مِنْ </a:t>
            </a:r>
            <a:r>
              <a:rPr lang="ar-SA" sz="9000" kern="1200" dirty="0" smtClean="0">
                <a:latin typeface="Arabic Typesetting" panose="03020402040406030203" pitchFamily="66" charset="-78"/>
                <a:ea typeface="+mn-ea"/>
                <a:cs typeface="Arabic Typesetting" panose="03020402040406030203" pitchFamily="66" charset="-78"/>
              </a:rPr>
              <a:t>مَثُوبَتِكَ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62200"/>
            <a:ext cx="9555480" cy="1518920"/>
          </a:xfrm>
          <a:extLst/>
        </p:spPr>
        <p:txBody>
          <a:bodyPr/>
          <a:lstStyle/>
          <a:p>
            <a:pPr marL="342900" indent="-342900" eaLnBrk="1" hangingPunct="1">
              <a:defRPr/>
            </a:pPr>
            <a:r>
              <a:rPr lang="en-US" b="1" kern="1200" dirty="0">
                <a:solidFill>
                  <a:srgbClr val="0070C0"/>
                </a:solidFill>
                <a:ea typeface="MS Mincho" pitchFamily="49" charset="-128"/>
              </a:rPr>
              <a:t>and we found through it the means to Your </a:t>
            </a:r>
            <a:r>
              <a:rPr lang="en-US" b="1" kern="1200">
                <a:solidFill>
                  <a:srgbClr val="0070C0"/>
                </a:solidFill>
                <a:ea typeface="MS Mincho" pitchFamily="49" charset="-128"/>
              </a:rPr>
              <a:t>reward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2000" b="1" kern="1200" smtClean="0">
              <a:solidFill>
                <a:srgbClr val="0070C0"/>
              </a:solidFill>
              <a:ea typeface="MS Mincho" pitchFamily="49" charset="-128"/>
            </a:endParaRPr>
          </a:p>
          <a:p>
            <a:pPr marL="342900" indent="-342900" eaLnBrk="1" hangingPunct="1">
              <a:defRPr/>
            </a:pPr>
            <a:r>
              <a:rPr lang="ar-OM" sz="4000" b="1" kern="1200" smtClean="0">
                <a:latin typeface="Arabic Typesetting" pitchFamily="66" charset="-78"/>
                <a:ea typeface="MS Mincho" pitchFamily="49" charset="-128"/>
                <a:cs typeface="Arabic Typesetting" pitchFamily="66" charset="-78"/>
              </a:rPr>
              <a:t> </a:t>
            </a:r>
            <a:r>
              <a:rPr lang="ur-PK" sz="4000" b="1" kern="1200" smtClean="0">
                <a:latin typeface="Arabic Typesetting" pitchFamily="66" charset="-78"/>
                <a:ea typeface="MS Mincho" pitchFamily="49" charset="-128"/>
                <a:cs typeface="Arabic Typesetting" pitchFamily="66" charset="-78"/>
              </a:rPr>
              <a:t>جس کا دامن تو نے ہمارے لئے پھیلایا ہے</a:t>
            </a:r>
            <a:r>
              <a:rPr lang="ar-OM" sz="4000" b="1" kern="1200" smtClean="0">
                <a:latin typeface="Arabic Typesetting" pitchFamily="66" charset="-78"/>
                <a:ea typeface="MS Mincho" pitchFamily="49" charset="-128"/>
                <a:cs typeface="Arabic Typesetting" pitchFamily="66" charset="-78"/>
              </a:rPr>
              <a:t> </a:t>
            </a:r>
            <a:r>
              <a:rPr lang="ur-PK" sz="4000" b="1" kern="1200" smtClean="0">
                <a:latin typeface="Arabic Typesetting" pitchFamily="66" charset="-78"/>
                <a:ea typeface="MS Mincho" pitchFamily="49" charset="-128"/>
                <a:cs typeface="Arabic Typesetting" pitchFamily="66" charset="-78"/>
              </a:rPr>
              <a:t>اور اسے تیرے اجر وثواب کا وسیلہ قراردیا ۔</a:t>
            </a:r>
            <a:endParaRPr lang="en-US" sz="4000" b="1" kern="1200" smtClean="0">
              <a:latin typeface="Arabic Typesetting" pitchFamily="66" charset="-78"/>
              <a:ea typeface="MS Mincho" pitchFamily="49" charset="-128"/>
              <a:cs typeface="Arabic Typesetting" pitchFamily="66" charset="-78"/>
            </a:endParaRPr>
          </a:p>
          <a:p>
            <a:pPr marL="342900" indent="-342900" eaLnBrk="1" hangingPunct="1">
              <a:defRPr/>
            </a:pPr>
            <a:endParaRPr lang="en-US" sz="4000" b="1" kern="1200" dirty="0">
              <a:solidFill>
                <a:srgbClr val="0070C0"/>
              </a:solidFill>
              <a:latin typeface="Arabic Typesetting" pitchFamily="66" charset="-78"/>
              <a:ea typeface="MS Mincho" pitchFamily="49" charset="-128"/>
              <a:cs typeface="Arabic Typesetting" pitchFamily="66" charset="-78"/>
            </a:endParaRPr>
          </a:p>
        </p:txBody>
      </p:sp>
      <p:sp>
        <p:nvSpPr>
          <p:cNvPr id="104452"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tasab-bab-na ilay-hi mim-mathu-batika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وَأَنْتَ الْمَليءُ بِمَا رُغِبَ فِيهِ </a:t>
            </a:r>
            <a:r>
              <a:rPr lang="ar-SA" sz="9000" kern="1200" dirty="0" smtClean="0">
                <a:latin typeface="Arabic Typesetting" panose="03020402040406030203" pitchFamily="66" charset="-78"/>
                <a:ea typeface="+mn-ea"/>
                <a:cs typeface="Arabic Typesetting" panose="03020402040406030203" pitchFamily="66" charset="-78"/>
              </a:rPr>
              <a:t>إلَيْكَ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b="1" kern="1200" dirty="0">
                <a:solidFill>
                  <a:srgbClr val="0070C0"/>
                </a:solidFill>
                <a:ea typeface="MS Mincho" pitchFamily="49" charset="-128"/>
              </a:rPr>
              <a:t>And </a:t>
            </a:r>
            <a:r>
              <a:rPr lang="en-US" b="1" kern="1200" dirty="0" smtClean="0">
                <a:solidFill>
                  <a:srgbClr val="0070C0"/>
                </a:solidFill>
                <a:ea typeface="MS Mincho" pitchFamily="49" charset="-128"/>
              </a:rPr>
              <a:t>You are fully aware </a:t>
            </a:r>
            <a:r>
              <a:rPr lang="en-US" b="1" kern="1200" dirty="0">
                <a:solidFill>
                  <a:srgbClr val="0070C0"/>
                </a:solidFill>
                <a:ea typeface="MS Mincho" pitchFamily="49" charset="-128"/>
              </a:rPr>
              <a:t>of what is sought from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18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تو ہر اس چیز کے عطا کرنے پر قادر ہے جس کی تجھ سے خواہش کی جائے</a:t>
            </a:r>
            <a:endParaRPr lang="en-US" sz="4000" b="1" kern="1200" smtClean="0">
              <a:latin typeface="Arabic Typesetting" pitchFamily="66" charset="-78"/>
              <a:ea typeface="MS Mincho" pitchFamily="49" charset="-128"/>
              <a:cs typeface="Arabic Typesetting" pitchFamily="66" charset="-7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endParaRPr lang="ar-OM" sz="1800" b="1" kern="1200" smtClean="0">
              <a:solidFill>
                <a:srgbClr val="0070C0"/>
              </a:solidFill>
              <a:ea typeface="MS Mincho" pitchFamily="49" charset="-128"/>
            </a:endParaRPr>
          </a:p>
        </p:txBody>
      </p:sp>
      <p:sp>
        <p:nvSpPr>
          <p:cNvPr id="105476"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antal-mali-u bima rughiba fihie ilayk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الْجَوَادُ بِمـا سُئِلْتَ مِنْ </a:t>
            </a:r>
            <a:r>
              <a:rPr lang="ar-SA" sz="9000" kern="1200" dirty="0" smtClean="0">
                <a:latin typeface="Arabic Typesetting" panose="03020402040406030203" pitchFamily="66" charset="-78"/>
                <a:ea typeface="+mn-ea"/>
                <a:cs typeface="Arabic Typesetting" panose="03020402040406030203" pitchFamily="66" charset="-78"/>
              </a:rPr>
              <a:t>فَضْلِكَ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480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munificent with what is asked of Your </a:t>
            </a:r>
            <a:r>
              <a:rPr lang="en-US" b="1" kern="1200">
                <a:solidFill>
                  <a:srgbClr val="0070C0"/>
                </a:solidFill>
                <a:ea typeface="MS Mincho" pitchFamily="49" charset="-128"/>
              </a:rPr>
              <a:t>bounty</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ar-OM" sz="4000" b="1" kern="1200" smtClean="0">
                <a:latin typeface="Arabic Typesetting" pitchFamily="66" charset="-78"/>
                <a:ea typeface="MS Mincho" pitchFamily="49" charset="-128"/>
                <a:cs typeface="Arabic Typesetting" pitchFamily="66" charset="-78"/>
              </a:rPr>
              <a:t>اور ہر اس چیز کا بخشنے والا ہے جس کا تیرے فضل سے سوال کیا جائے </a:t>
            </a:r>
          </a:p>
          <a:p>
            <a:pPr marL="342900" indent="-342900" eaLnBrk="1" hangingPunct="1">
              <a:defRPr/>
            </a:pPr>
            <a:endParaRPr lang="ar-OM" b="1" kern="1200" smtClean="0">
              <a:solidFill>
                <a:srgbClr val="0070C0"/>
              </a:solidFill>
              <a:ea typeface="MS Mincho" pitchFamily="49" charset="-128"/>
            </a:endParaRPr>
          </a:p>
        </p:txBody>
      </p:sp>
      <p:sp>
        <p:nvSpPr>
          <p:cNvPr id="106500" name="Subtitle 4"/>
          <p:cNvSpPr txBox="1">
            <a:spLocks/>
          </p:cNvSpPr>
          <p:nvPr/>
        </p:nvSpPr>
        <p:spPr bwMode="auto">
          <a:xfrm>
            <a:off x="38862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3200" b="1" i="1">
                <a:solidFill>
                  <a:srgbClr val="0070C0"/>
                </a:solidFill>
                <a:ea typeface="MS Mincho" pitchFamily="49" charset="-128"/>
              </a:rPr>
              <a:t>al-jawadu bima su-il-ta min fad-lik</a:t>
            </a:r>
            <a:endParaRPr lang="fi-FI" sz="32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الْقَـرِيبُ إلَى مَنْ حَـاوَلَ </a:t>
            </a:r>
            <a:r>
              <a:rPr lang="ar-SA" sz="9000" kern="1200" dirty="0" smtClean="0">
                <a:latin typeface="Arabic Typesetting" panose="03020402040406030203" pitchFamily="66" charset="-78"/>
                <a:ea typeface="+mn-ea"/>
                <a:cs typeface="Arabic Typesetting" panose="03020402040406030203" pitchFamily="66" charset="-78"/>
              </a:rPr>
              <a:t>قُرْبَكَ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900680"/>
            <a:ext cx="9555480" cy="1518920"/>
          </a:xfrm>
          <a:extLst/>
        </p:spPr>
        <p:txBody>
          <a:bodyPr/>
          <a:lstStyle/>
          <a:p>
            <a:pPr marL="342900" indent="-342900" eaLnBrk="1" hangingPunct="1">
              <a:defRPr/>
            </a:pPr>
            <a:r>
              <a:rPr lang="en-US" b="1" kern="1200" dirty="0">
                <a:solidFill>
                  <a:srgbClr val="0070C0"/>
                </a:solidFill>
                <a:ea typeface="MS Mincho" pitchFamily="49" charset="-128"/>
              </a:rPr>
              <a:t>and near to him </a:t>
            </a:r>
            <a:r>
              <a:rPr lang="en-US" b="1" kern="1200">
                <a:solidFill>
                  <a:srgbClr val="0070C0"/>
                </a:solidFill>
                <a:ea typeface="MS Mincho" pitchFamily="49" charset="-128"/>
              </a:rPr>
              <a:t>who </a:t>
            </a:r>
            <a:r>
              <a:rPr lang="en-US" b="1" kern="1200" smtClean="0">
                <a:solidFill>
                  <a:srgbClr val="0070C0"/>
                </a:solidFill>
                <a:ea typeface="MS Mincho" pitchFamily="49" charset="-128"/>
              </a:rPr>
              <a:t>strives </a:t>
            </a:r>
            <a:r>
              <a:rPr lang="en-US" b="1" kern="1200" dirty="0">
                <a:solidFill>
                  <a:srgbClr val="0070C0"/>
                </a:solidFill>
                <a:ea typeface="MS Mincho" pitchFamily="49" charset="-128"/>
              </a:rPr>
              <a:t>for Your </a:t>
            </a:r>
            <a:r>
              <a:rPr lang="en-US" b="1" kern="1200">
                <a:solidFill>
                  <a:srgbClr val="0070C0"/>
                </a:solidFill>
                <a:ea typeface="MS Mincho" pitchFamily="49" charset="-128"/>
              </a:rPr>
              <a:t>nearness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تو ہر اس شخص سے قریب ہے جو تجھ سے قرب حاصل کرنا چاہے ۔</a:t>
            </a:r>
            <a:endParaRPr lang="en-US" sz="4000" b="1" kern="1200" dirty="0">
              <a:latin typeface="Arabic Typesetting" pitchFamily="66" charset="-78"/>
              <a:ea typeface="MS Mincho" pitchFamily="49" charset="-128"/>
              <a:cs typeface="Arabic Typesetting" pitchFamily="66" charset="-78"/>
            </a:endParaRPr>
          </a:p>
        </p:txBody>
      </p:sp>
      <p:sp>
        <p:nvSpPr>
          <p:cNvPr id="107524"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2800" b="1" i="1">
                <a:solidFill>
                  <a:srgbClr val="0070C0"/>
                </a:solidFill>
                <a:ea typeface="MS Mincho" pitchFamily="49" charset="-128"/>
              </a:rPr>
              <a:t>al-qaribu ila man hawala qur-bak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19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وَقَدْ أَقَامَ فِينَا هَذَا الشَّهْرُ مَقَامَ 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This month stood among us in a standing place of </a:t>
            </a:r>
            <a:r>
              <a:rPr lang="en-US" b="1" kern="1200">
                <a:solidFill>
                  <a:srgbClr val="0070C0"/>
                </a:solidFill>
                <a:ea typeface="MS Mincho" pitchFamily="49" charset="-128"/>
              </a:rPr>
              <a:t>praise</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20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اس مہینہ نے ہمارے درمیان قابل ستائش دن گزارے</a:t>
            </a:r>
            <a:endParaRPr lang="en-US" sz="4000" b="1" kern="1200" dirty="0">
              <a:latin typeface="Arabic Typesetting" pitchFamily="66" charset="-78"/>
              <a:ea typeface="MS Mincho" pitchFamily="49" charset="-128"/>
              <a:cs typeface="Arabic Typesetting" pitchFamily="66" charset="-78"/>
            </a:endParaRPr>
          </a:p>
        </p:txBody>
      </p:sp>
      <p:sp>
        <p:nvSpPr>
          <p:cNvPr id="108548" name="Subtitle 4"/>
          <p:cNvSpPr txBox="1">
            <a:spLocks/>
          </p:cNvSpPr>
          <p:nvPr/>
        </p:nvSpPr>
        <p:spPr bwMode="auto">
          <a:xfrm>
            <a:off x="33528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qad aqama fina hadhash-shah-ru maqama hamd</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وَصَحِبَنَا صُحْبَةَ </a:t>
            </a:r>
            <a:r>
              <a:rPr lang="ar-SA" sz="9000" kern="1200" dirty="0" smtClean="0">
                <a:latin typeface="Arabic Typesetting" panose="03020402040406030203" pitchFamily="66" charset="-78"/>
                <a:ea typeface="+mn-ea"/>
                <a:cs typeface="Arabic Typesetting" panose="03020402040406030203" pitchFamily="66" charset="-78"/>
              </a:rPr>
              <a:t>مَبْرُور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accompanied us with the companionship of one </a:t>
            </a:r>
            <a:r>
              <a:rPr lang="en-US" b="1" kern="1200">
                <a:solidFill>
                  <a:srgbClr val="0070C0"/>
                </a:solidFill>
                <a:ea typeface="MS Mincho" pitchFamily="49" charset="-128"/>
              </a:rPr>
              <a:t>approved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اچھی طرح حق رفاقت ادا کیا</a:t>
            </a:r>
            <a:endParaRPr lang="en-US" sz="4000" b="1" kern="1200" dirty="0">
              <a:latin typeface="Arabic Typesetting" pitchFamily="66" charset="-78"/>
              <a:ea typeface="MS Mincho" pitchFamily="49" charset="-128"/>
              <a:cs typeface="Arabic Typesetting" pitchFamily="66" charset="-78"/>
            </a:endParaRPr>
          </a:p>
        </p:txBody>
      </p:sp>
      <p:sp>
        <p:nvSpPr>
          <p:cNvPr id="109572"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sahibana suh-bata mab-rur</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وَأَرْبَحَنَا أَفْضَلَ أَرْبَاحِ </a:t>
            </a:r>
            <a:r>
              <a:rPr lang="ar-SA" sz="9000" kern="1200" dirty="0" smtClean="0">
                <a:latin typeface="Arabic Typesetting" panose="03020402040406030203" pitchFamily="66" charset="-78"/>
                <a:ea typeface="+mn-ea"/>
                <a:cs typeface="Arabic Typesetting" panose="03020402040406030203" pitchFamily="66" charset="-78"/>
              </a:rPr>
              <a:t>الْعَالَمِينَ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and profited us with the most excellent profit of the world's </a:t>
            </a:r>
            <a:r>
              <a:rPr lang="en-US" b="1" kern="1200">
                <a:solidFill>
                  <a:srgbClr val="0070C0"/>
                </a:solidFill>
                <a:ea typeface="MS Mincho" pitchFamily="49" charset="-128"/>
              </a:rPr>
              <a:t>creatures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16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 اور دنیا جہان کے بہترین فائدوں سے ہمیں مالا مال کیا ۔</a:t>
            </a:r>
          </a:p>
          <a:p>
            <a:pPr marL="342900" indent="-342900" eaLnBrk="1" hangingPunct="1">
              <a:defRPr/>
            </a:pPr>
            <a:endParaRPr lang="en-US" b="1" kern="1200" dirty="0">
              <a:solidFill>
                <a:srgbClr val="0070C0"/>
              </a:solidFill>
              <a:ea typeface="MS Mincho" pitchFamily="49" charset="-128"/>
            </a:endParaRPr>
          </a:p>
        </p:txBody>
      </p:sp>
      <p:sp>
        <p:nvSpPr>
          <p:cNvPr id="110596"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t-BR" sz="2800" b="1" i="1">
                <a:solidFill>
                  <a:srgbClr val="0070C0"/>
                </a:solidFill>
                <a:ea typeface="MS Mincho" pitchFamily="49" charset="-128"/>
              </a:rPr>
              <a:t>wa ar-bahana af-dala ar-bahil-`alamin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4432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ثُمَّ قَدْ فَارَقَنَا عِنْدَ تَمَامِ وَقْتِهِ وَانْقِطَاعِ مُدَّتِهِ وَوَفَاءِ </a:t>
            </a:r>
            <a:r>
              <a:rPr lang="ar-SA" sz="9000" kern="1200" dirty="0" smtClean="0">
                <a:latin typeface="Arabic Typesetting" panose="03020402040406030203" pitchFamily="66" charset="-78"/>
                <a:ea typeface="+mn-ea"/>
                <a:cs typeface="Arabic Typesetting" panose="03020402040406030203" pitchFamily="66" charset="-78"/>
              </a:rPr>
              <a:t>عَدَدِهِ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83820" y="3129280"/>
            <a:ext cx="10226040" cy="1518920"/>
          </a:xfrm>
          <a:extLst/>
        </p:spPr>
        <p:txBody>
          <a:bodyPr/>
          <a:lstStyle/>
          <a:p>
            <a:pPr marL="342900" indent="-342900" eaLnBrk="1" hangingPunct="1">
              <a:defRPr/>
            </a:pPr>
            <a:r>
              <a:rPr lang="en-US" sz="2800" b="1" kern="1200" dirty="0">
                <a:solidFill>
                  <a:srgbClr val="0070C0"/>
                </a:solidFill>
                <a:ea typeface="MS Mincho" pitchFamily="49" charset="-128"/>
              </a:rPr>
              <a:t>Then it parted from us at the completion of its time, the end of its term, and the </a:t>
            </a:r>
            <a:r>
              <a:rPr lang="en-US" sz="2800" b="1" kern="1200" dirty="0" err="1">
                <a:solidFill>
                  <a:srgbClr val="0070C0"/>
                </a:solidFill>
                <a:ea typeface="MS Mincho" pitchFamily="49" charset="-128"/>
              </a:rPr>
              <a:t>fulfilment</a:t>
            </a:r>
            <a:r>
              <a:rPr lang="en-US" sz="2800" b="1" kern="1200" dirty="0">
                <a:solidFill>
                  <a:srgbClr val="0070C0"/>
                </a:solidFill>
                <a:ea typeface="MS Mincho" pitchFamily="49" charset="-128"/>
              </a:rPr>
              <a:t> of its </a:t>
            </a:r>
            <a:r>
              <a:rPr lang="en-US" sz="2800" b="1" kern="1200">
                <a:solidFill>
                  <a:srgbClr val="0070C0"/>
                </a:solidFill>
                <a:ea typeface="MS Mincho" pitchFamily="49" charset="-128"/>
              </a:rPr>
              <a:t>number</a:t>
            </a:r>
            <a:r>
              <a:rPr lang="en-US" sz="2800" b="1" kern="1200" smtClean="0">
                <a:solidFill>
                  <a:srgbClr val="0070C0"/>
                </a:solidFill>
                <a:ea typeface="MS Mincho" pitchFamily="49" charset="-128"/>
              </a:rPr>
              <a:t>.</a:t>
            </a:r>
            <a:endParaRPr lang="ar-OM" sz="2800" b="1" kern="1200" smtClean="0">
              <a:solidFill>
                <a:srgbClr val="0070C0"/>
              </a:solidFill>
              <a:ea typeface="MS Mincho" pitchFamily="49" charset="-128"/>
            </a:endParaRPr>
          </a:p>
          <a:p>
            <a:pPr marL="342900" indent="-342900" eaLnBrk="1" hangingPunct="1">
              <a:defRPr/>
            </a:pPr>
            <a:r>
              <a:rPr lang="ur-PK" b="1" kern="1200" smtClean="0">
                <a:solidFill>
                  <a:srgbClr val="0070C0"/>
                </a:solidFill>
                <a:ea typeface="MS Mincho" pitchFamily="49" charset="-128"/>
              </a:rPr>
              <a:t> </a:t>
            </a:r>
            <a:r>
              <a:rPr lang="ur-PK" sz="4000" b="1" kern="1200" smtClean="0">
                <a:latin typeface="Arabic Typesetting" pitchFamily="66" charset="-78"/>
                <a:ea typeface="MS Mincho" pitchFamily="49" charset="-128"/>
                <a:cs typeface="Arabic Typesetting" pitchFamily="66" charset="-78"/>
              </a:rPr>
              <a:t>پھر جب اس کا زمانہ ختم ہو گیا، مدت بیت گئی اور گنتی تمام ہو گئی</a:t>
            </a:r>
            <a:endParaRPr lang="en-US" b="1" kern="1200" dirty="0">
              <a:latin typeface="Arabic Typesetting" pitchFamily="66" charset="-78"/>
              <a:ea typeface="MS Mincho" pitchFamily="49" charset="-128"/>
              <a:cs typeface="Arabic Typesetting" pitchFamily="66" charset="-78"/>
            </a:endParaRPr>
          </a:p>
        </p:txBody>
      </p:sp>
      <p:sp>
        <p:nvSpPr>
          <p:cNvPr id="111620" name="Subtitle 4"/>
          <p:cNvSpPr txBox="1">
            <a:spLocks/>
          </p:cNvSpPr>
          <p:nvPr/>
        </p:nvSpPr>
        <p:spPr bwMode="auto">
          <a:xfrm>
            <a:off x="335280" y="4800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thum-ma qad faraqana i'nda tamami waq-tihi wanqitai' mud-datihi wa wafa-i `adadih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فَنَحْنُ مُوَدِّعُوهُ وِدَاعَ مَنْ عَزَّ فِرَاقُهُ عَلَيْنَا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So we bid farewell to it with the farewell of one whose parting pains </a:t>
            </a:r>
            <a:r>
              <a:rPr lang="en-US" b="1" kern="1200">
                <a:solidFill>
                  <a:srgbClr val="0070C0"/>
                </a:solidFill>
                <a:ea typeface="MS Mincho" pitchFamily="49" charset="-128"/>
              </a:rPr>
              <a:t>us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6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تو وہ ہم سے جدا ہوگیا۔ اب ہم اسے رخصت کرتے ہیں اس شخص کے رخصت کرنے کی طرح جس کی جدائی ہم پر شاق ہو</a:t>
            </a:r>
            <a:endParaRPr lang="en-US" sz="4000" b="1" kern="1200" dirty="0">
              <a:solidFill>
                <a:srgbClr val="0070C0"/>
              </a:solidFill>
              <a:ea typeface="MS Mincho" pitchFamily="49" charset="-128"/>
            </a:endParaRPr>
          </a:p>
        </p:txBody>
      </p:sp>
      <p:sp>
        <p:nvSpPr>
          <p:cNvPr id="112644" name="Subtitle 4"/>
          <p:cNvSpPr txBox="1">
            <a:spLocks/>
          </p:cNvSpPr>
          <p:nvPr/>
        </p:nvSpPr>
        <p:spPr bwMode="auto">
          <a:xfrm>
            <a:off x="33528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fanah-nu muwaddi`uu wada' man-`az-za firaquhu `alay-na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وَإنْ مَنَعْتَ لَمْ يَكُنْ مَنْعُكَ تَعَدِّيا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if You withhold, You withhold not in </a:t>
            </a:r>
            <a:r>
              <a:rPr lang="en-US" b="1" kern="1200">
                <a:solidFill>
                  <a:srgbClr val="0070C0"/>
                </a:solidFill>
                <a:ea typeface="MS Mincho" pitchFamily="49" charset="-128"/>
              </a:rPr>
              <a:t>transgression</a:t>
            </a:r>
            <a:r>
              <a:rPr lang="en-US" b="1" kern="1200" smtClean="0">
                <a:solidFill>
                  <a:srgbClr val="0070C0"/>
                </a:solidFill>
                <a:ea typeface="MS Mincho" pitchFamily="49" charset="-128"/>
              </a:rPr>
              <a:t>.</a:t>
            </a:r>
          </a:p>
          <a:p>
            <a:pPr marL="342900" indent="-342900" eaLnBrk="1" hangingPunct="1">
              <a:defRPr/>
            </a:pPr>
            <a:endParaRPr lang="en-US"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اگر منع کر دیتا ہے تو یہ ظلم وزیادتی کی بنا پر نہیں ہوتا۔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2292"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wa im-man`ta lam yakum-man-`uka taa'd-deeaa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وَغَمَّنَا وَأَوْحَشَنَا انْصِرَافُهُ عَنَّا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whose leaving fills us with gloom and </a:t>
            </a:r>
            <a:r>
              <a:rPr lang="en-US" b="1" kern="1200">
                <a:solidFill>
                  <a:srgbClr val="0070C0"/>
                </a:solidFill>
                <a:ea typeface="MS Mincho" pitchFamily="49" charset="-128"/>
              </a:rPr>
              <a:t>loneliness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 اور جس کا جانا ہمارے لئے غم افزا اور وحشت انگیز ہو</a:t>
            </a:r>
            <a:endParaRPr lang="en-US" sz="4000" b="1" kern="1200" dirty="0">
              <a:latin typeface="Arabic Typesetting" pitchFamily="66" charset="-78"/>
              <a:ea typeface="MS Mincho" pitchFamily="49" charset="-128"/>
              <a:cs typeface="Arabic Typesetting" pitchFamily="66" charset="-78"/>
            </a:endParaRPr>
          </a:p>
        </p:txBody>
      </p:sp>
      <p:sp>
        <p:nvSpPr>
          <p:cNvPr id="113668"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gham-mana wa aw-hashana ansirafhu `an-na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وَلَزِمَنَا لَهُ الذِّمَامُ </a:t>
            </a:r>
            <a:r>
              <a:rPr lang="ar-SA" sz="9000" kern="1200" dirty="0" smtClean="0">
                <a:latin typeface="Arabic Typesetting" panose="03020402040406030203" pitchFamily="66" charset="-78"/>
                <a:ea typeface="+mn-ea"/>
                <a:cs typeface="Arabic Typesetting" panose="03020402040406030203" pitchFamily="66" charset="-78"/>
              </a:rPr>
              <a:t>الْمَحْفُوظُ</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to whom we have come to owe a safeguarded </a:t>
            </a:r>
            <a:r>
              <a:rPr lang="en-US" b="1" kern="1200">
                <a:solidFill>
                  <a:srgbClr val="0070C0"/>
                </a:solidFill>
                <a:ea typeface="MS Mincho" pitchFamily="49" charset="-128"/>
              </a:rPr>
              <a:t>claim</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جس کے عہد وپیمان کی نگہداشت عزت وحرمت کا پاس</a:t>
            </a:r>
            <a:endParaRPr lang="en-US" sz="4000" b="1" kern="1200" dirty="0">
              <a:latin typeface="Arabic Typesetting" pitchFamily="66" charset="-78"/>
              <a:ea typeface="MS Mincho" pitchFamily="49" charset="-128"/>
              <a:cs typeface="Arabic Typesetting" pitchFamily="66" charset="-78"/>
            </a:endParaRPr>
          </a:p>
        </p:txBody>
      </p:sp>
      <p:sp>
        <p:nvSpPr>
          <p:cNvPr id="114692"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lazimana lah adh-dhimamul-mah-fuz</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وَالْحُرْمَةُ </a:t>
            </a:r>
            <a:r>
              <a:rPr lang="ar-SA" sz="9000" kern="1200" dirty="0" smtClean="0">
                <a:latin typeface="Arabic Typesetting" panose="03020402040406030203" pitchFamily="66" charset="-78"/>
                <a:ea typeface="+mn-ea"/>
                <a:cs typeface="Arabic Typesetting" panose="03020402040406030203" pitchFamily="66" charset="-78"/>
              </a:rPr>
              <a:t>الْمَرْعِيَّةُ </a:t>
            </a:r>
            <a:r>
              <a:rPr lang="ar-SA" sz="9000" kern="1200" dirty="0">
                <a:latin typeface="Arabic Typesetting" panose="03020402040406030203" pitchFamily="66" charset="-78"/>
                <a:ea typeface="+mn-ea"/>
                <a:cs typeface="Arabic Typesetting" panose="03020402040406030203" pitchFamily="66" charset="-78"/>
              </a:rPr>
              <a:t>وَالْحَقُّ </a:t>
            </a:r>
            <a:r>
              <a:rPr lang="ar-SA" sz="9000" kern="1200" dirty="0" smtClean="0">
                <a:latin typeface="Arabic Typesetting" panose="03020402040406030203" pitchFamily="66" charset="-78"/>
                <a:ea typeface="+mn-ea"/>
                <a:cs typeface="Arabic Typesetting" panose="03020402040406030203" pitchFamily="66" charset="-78"/>
              </a:rPr>
              <a:t>الْمَقْضِيُّ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an observed inviolability, and a discharged </a:t>
            </a:r>
            <a:r>
              <a:rPr lang="en-US" b="1" kern="1200">
                <a:solidFill>
                  <a:srgbClr val="0070C0"/>
                </a:solidFill>
                <a:ea typeface="MS Mincho" pitchFamily="49" charset="-128"/>
              </a:rPr>
              <a:t>right</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20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اس کے واجب الادا حق سے سبکدوشی از بس ضروری ہو</a:t>
            </a:r>
            <a:endParaRPr lang="en-US" sz="4000" b="1" kern="1200" dirty="0">
              <a:latin typeface="Arabic Typesetting" pitchFamily="66" charset="-78"/>
              <a:ea typeface="MS Mincho" pitchFamily="49" charset="-128"/>
              <a:cs typeface="Arabic Typesetting" pitchFamily="66" charset="-78"/>
            </a:endParaRPr>
          </a:p>
        </p:txBody>
      </p:sp>
      <p:sp>
        <p:nvSpPr>
          <p:cNvPr id="115716"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wal-hur-matul-mar-e’e-yah wal-haq-qul-maq-di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فَنَحْنُ قَائِلُونَ: السَّلاَمُ عَلَيْكَ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b="1" kern="1200" dirty="0">
                <a:solidFill>
                  <a:srgbClr val="0070C0"/>
                </a:solidFill>
                <a:ea typeface="MS Mincho" pitchFamily="49" charset="-128"/>
              </a:rPr>
              <a:t>We say: Peace be upon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en-US" sz="4000" b="1" kern="1200" smtClean="0">
                <a:latin typeface="Arabic Typesetting" pitchFamily="66" charset="-78"/>
                <a:ea typeface="MS Mincho" pitchFamily="49" charset="-128"/>
                <a:cs typeface="Arabic Typesetting" pitchFamily="66" charset="-78"/>
              </a:rPr>
              <a:t> </a:t>
            </a:r>
            <a:r>
              <a:rPr lang="ur-PK" sz="4000" b="1" kern="1200" smtClean="0">
                <a:latin typeface="Arabic Typesetting" pitchFamily="66" charset="-78"/>
                <a:ea typeface="MS Mincho" pitchFamily="49" charset="-128"/>
                <a:cs typeface="Arabic Typesetting" pitchFamily="66" charset="-78"/>
              </a:rPr>
              <a:t> اس لیے ہم کہتے ہیں</a:t>
            </a:r>
            <a:r>
              <a:rPr lang="ar-OM" sz="4000" b="1" kern="1200" smtClean="0">
                <a:latin typeface="Arabic Typesetting" pitchFamily="66" charset="-78"/>
                <a:ea typeface="MS Mincho" pitchFamily="49" charset="-128"/>
                <a:cs typeface="Arabic Typesetting" pitchFamily="66" charset="-78"/>
              </a:rPr>
              <a:t> اے اللہ کے بزرگ ترین مہینے تجھ پر سلام </a:t>
            </a:r>
            <a:endParaRPr lang="en-US" sz="4000" b="1" kern="1200" dirty="0">
              <a:latin typeface="Arabic Typesetting" pitchFamily="66" charset="-78"/>
              <a:ea typeface="MS Mincho" pitchFamily="49" charset="-128"/>
              <a:cs typeface="Arabic Typesetting" pitchFamily="66" charset="-78"/>
            </a:endParaRPr>
          </a:p>
        </p:txBody>
      </p:sp>
      <p:sp>
        <p:nvSpPr>
          <p:cNvPr id="116740"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fanah-nu qa-iluna: as-salamu `alayka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4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يَا شَهْرَ اللهِ </a:t>
            </a:r>
            <a:r>
              <a:rPr lang="ar-SA" sz="9000" kern="1200" dirty="0" smtClean="0">
                <a:latin typeface="Arabic Typesetting" panose="03020402040406030203" pitchFamily="66" charset="-78"/>
                <a:ea typeface="+mn-ea"/>
                <a:cs typeface="Arabic Typesetting" panose="03020402040406030203" pitchFamily="66" charset="-78"/>
              </a:rPr>
              <a:t>الأكْبَرَ </a:t>
            </a:r>
            <a:r>
              <a:rPr lang="ar-SA" sz="9000" kern="1200" dirty="0">
                <a:latin typeface="Arabic Typesetting" panose="03020402040406030203" pitchFamily="66" charset="-78"/>
                <a:ea typeface="+mn-ea"/>
                <a:cs typeface="Arabic Typesetting" panose="03020402040406030203" pitchFamily="66" charset="-78"/>
              </a:rPr>
              <a:t>وَيَا عِيْدَ أَوْلِيَائِهِ.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29560"/>
            <a:ext cx="9555480" cy="1518920"/>
          </a:xfrm>
          <a:extLst/>
        </p:spPr>
        <p:txBody>
          <a:bodyPr/>
          <a:lstStyle/>
          <a:p>
            <a:pPr marL="342900" indent="-342900" eaLnBrk="1" hangingPunct="1">
              <a:defRPr/>
            </a:pPr>
            <a:r>
              <a:rPr lang="en-US" b="1" kern="1200" dirty="0">
                <a:solidFill>
                  <a:srgbClr val="0070C0"/>
                </a:solidFill>
                <a:ea typeface="MS Mincho" pitchFamily="49" charset="-128"/>
              </a:rPr>
              <a:t>O greatest month of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O festival of </a:t>
            </a:r>
            <a:r>
              <a:rPr lang="en-US" b="1" kern="1200">
                <a:solidFill>
                  <a:srgbClr val="0070C0"/>
                </a:solidFill>
                <a:ea typeface="MS Mincho" pitchFamily="49" charset="-128"/>
              </a:rPr>
              <a:t>His </a:t>
            </a:r>
            <a:r>
              <a:rPr lang="en-US" b="1" kern="1200" smtClean="0">
                <a:solidFill>
                  <a:srgbClr val="0070C0"/>
                </a:solidFill>
                <a:ea typeface="MS Mincho" pitchFamily="49" charset="-128"/>
              </a:rPr>
              <a:t>friends!</a:t>
            </a:r>
            <a:endParaRPr lang="ar-OM" b="1" kern="1200" smtClean="0">
              <a:solidFill>
                <a:srgbClr val="0070C0"/>
              </a:solidFill>
              <a:ea typeface="MS Mincho" pitchFamily="49" charset="-128"/>
            </a:endParaRPr>
          </a:p>
          <a:p>
            <a:pPr marL="342900" indent="-342900" eaLnBrk="1" hangingPunct="1">
              <a:defRPr/>
            </a:pPr>
            <a:endParaRPr lang="ar-OM" sz="1600" b="1" kern="1200" smtClean="0">
              <a:solidFill>
                <a:srgbClr val="0070C0"/>
              </a:solidFill>
              <a:ea typeface="MS Mincho" pitchFamily="49" charset="-128"/>
            </a:endParaRPr>
          </a:p>
          <a:p>
            <a:pPr marL="342900" indent="-342900" eaLnBrk="1" hangingPunct="1">
              <a:defRPr/>
            </a:pPr>
            <a:r>
              <a:rPr lang="ar-OM" sz="4000" b="1" kern="1200" smtClean="0">
                <a:latin typeface="Arabic Typesetting" pitchFamily="66" charset="-78"/>
                <a:ea typeface="MS Mincho" pitchFamily="49" charset="-128"/>
                <a:cs typeface="Arabic Typesetting" pitchFamily="66" charset="-78"/>
              </a:rPr>
              <a:t>اے دوستان خدا کی عید</a:t>
            </a:r>
            <a:endParaRPr lang="en-US" sz="4000" b="1" kern="1200" dirty="0">
              <a:latin typeface="Arabic Typesetting" pitchFamily="66" charset="-78"/>
              <a:ea typeface="MS Mincho" pitchFamily="49" charset="-128"/>
              <a:cs typeface="Arabic Typesetting" pitchFamily="66" charset="-78"/>
            </a:endParaRPr>
          </a:p>
        </p:txBody>
      </p:sp>
      <p:sp>
        <p:nvSpPr>
          <p:cNvPr id="117764"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ya shah-ral-lahil-akbar wa ya e’eda aw-lia-ih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21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السَّلاَمُ عَلَيْكَ يَـا أكْرَمَ مَصْحُـوب مِنَ </a:t>
            </a:r>
            <a:r>
              <a:rPr lang="ar-SA" sz="9000" kern="1200" dirty="0" smtClean="0">
                <a:latin typeface="Arabic Typesetting" panose="03020402040406030203" pitchFamily="66" charset="-78"/>
                <a:ea typeface="+mn-ea"/>
                <a:cs typeface="Arabic Typesetting" panose="03020402040406030203" pitchFamily="66" charset="-78"/>
              </a:rPr>
              <a:t>الأوْقَاتِ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292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O most noble of accompanying </a:t>
            </a:r>
            <a:r>
              <a:rPr lang="en-US" b="1" kern="1200">
                <a:solidFill>
                  <a:srgbClr val="0070C0"/>
                </a:solidFill>
                <a:ea typeface="MS Mincho" pitchFamily="49" charset="-128"/>
              </a:rPr>
              <a:t>times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r>
              <a:rPr lang="en-US" sz="4000" b="1" kern="1200" smtClean="0">
                <a:latin typeface="Arabic Typesetting" pitchFamily="66" charset="-78"/>
                <a:ea typeface="MS Mincho" pitchFamily="49" charset="-128"/>
                <a:cs typeface="Arabic Typesetting" pitchFamily="66" charset="-78"/>
              </a:rPr>
              <a:t> </a:t>
            </a:r>
            <a:r>
              <a:rPr lang="ar-OM" sz="4000" b="1" kern="1200" smtClean="0">
                <a:latin typeface="Arabic Typesetting" pitchFamily="66" charset="-78"/>
                <a:ea typeface="MS Mincho" pitchFamily="49" charset="-128"/>
                <a:cs typeface="Arabic Typesetting" pitchFamily="66" charset="-78"/>
              </a:rPr>
              <a:t>تجھ پر سلام </a:t>
            </a:r>
            <a:r>
              <a:rPr lang="ur-PK" sz="4000" b="1" kern="1200" smtClean="0">
                <a:latin typeface="Arabic Typesetting" pitchFamily="66" charset="-78"/>
                <a:ea typeface="MS Mincho" pitchFamily="49" charset="-128"/>
                <a:cs typeface="Arabic Typesetting" pitchFamily="66" charset="-78"/>
              </a:rPr>
              <a:t>اے اوقات میں بہترین رفیق</a:t>
            </a:r>
            <a:endParaRPr lang="en-US" sz="4000" b="1" kern="1200" dirty="0">
              <a:latin typeface="Arabic Typesetting" pitchFamily="66" charset="-78"/>
              <a:ea typeface="MS Mincho" pitchFamily="49" charset="-128"/>
              <a:cs typeface="Arabic Typesetting" pitchFamily="66" charset="-78"/>
            </a:endParaRPr>
          </a:p>
        </p:txBody>
      </p:sp>
      <p:sp>
        <p:nvSpPr>
          <p:cNvPr id="118788"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 ya ak-rama mas-hubim-minal-awqat</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وَيَا</a:t>
            </a:r>
            <a:r>
              <a:rPr lang="ar-SA" sz="9000" kern="1200" dirty="0">
                <a:latin typeface="Arabic Typesetting" panose="03020402040406030203" pitchFamily="66" charset="-78"/>
                <a:ea typeface="+mn-ea"/>
                <a:cs typeface="Arabic Typesetting" panose="03020402040406030203" pitchFamily="66" charset="-78"/>
              </a:rPr>
              <a:t> خَيْرَ شَهْر فِي الأيَّامِ وَالسَّاعَاتِ.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sz="3600" b="1" kern="1200" dirty="0">
                <a:solidFill>
                  <a:srgbClr val="0070C0"/>
                </a:solidFill>
                <a:ea typeface="MS Mincho" pitchFamily="49" charset="-128"/>
              </a:rPr>
              <a:t>O best of months in days and </a:t>
            </a:r>
            <a:r>
              <a:rPr lang="en-US" sz="3600" b="1" kern="1200">
                <a:solidFill>
                  <a:srgbClr val="0070C0"/>
                </a:solidFill>
                <a:ea typeface="MS Mincho" pitchFamily="49" charset="-128"/>
              </a:rPr>
              <a:t>hours</a:t>
            </a:r>
            <a:r>
              <a:rPr lang="en-US" sz="3600" b="1" kern="1200" smtClean="0">
                <a:solidFill>
                  <a:srgbClr val="0070C0"/>
                </a:solidFill>
                <a:ea typeface="MS Mincho" pitchFamily="49" charset="-128"/>
              </a:rPr>
              <a:t>!</a:t>
            </a:r>
            <a:endParaRPr lang="ar-OM" sz="3600" b="1" kern="1200" smtClean="0">
              <a:solidFill>
                <a:srgbClr val="0070C0"/>
              </a:solidFill>
              <a:ea typeface="MS Mincho" pitchFamily="49" charset="-128"/>
            </a:endParaRPr>
          </a:p>
          <a:p>
            <a:pPr marL="342900" indent="-342900" eaLnBrk="1" hangingPunct="1">
              <a:defRPr/>
            </a:pPr>
            <a:endParaRPr lang="ar-OM" sz="36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دنوں اور ساعتوں میں بہترین مہینے</a:t>
            </a:r>
            <a:endParaRPr lang="en-US" sz="4000" b="1" kern="1200" dirty="0">
              <a:latin typeface="Arabic Typesetting" pitchFamily="66" charset="-78"/>
              <a:ea typeface="MS Mincho" pitchFamily="49" charset="-128"/>
              <a:cs typeface="Arabic Typesetting" pitchFamily="66" charset="-78"/>
            </a:endParaRPr>
          </a:p>
        </p:txBody>
      </p:sp>
      <p:sp>
        <p:nvSpPr>
          <p:cNvPr id="119812"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ya khay-ra shah-rin fil-ay-yami was-sa'at</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240578"/>
            <a:ext cx="980694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السَّلاَمُ عَلَيْكَ مِنْ شَهْر قَرُبَتْ فِيهِ الآمالُ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month in which expectations </a:t>
            </a:r>
            <a:r>
              <a:rPr lang="en-US" b="1" kern="1200">
                <a:solidFill>
                  <a:srgbClr val="0070C0"/>
                </a:solidFill>
                <a:ea typeface="MS Mincho" pitchFamily="49" charset="-128"/>
              </a:rPr>
              <a:t>come </a:t>
            </a:r>
            <a:r>
              <a:rPr lang="en-US" b="1" kern="1200" smtClean="0">
                <a:solidFill>
                  <a:srgbClr val="0070C0"/>
                </a:solidFill>
                <a:ea typeface="MS Mincho" pitchFamily="49" charset="-128"/>
              </a:rPr>
              <a:t>near</a:t>
            </a:r>
            <a:endParaRPr lang="ar-OM" b="1" kern="1200" smtClean="0">
              <a:solidFill>
                <a:srgbClr val="0070C0"/>
              </a:solidFill>
              <a:ea typeface="MS Mincho" pitchFamily="49" charset="-128"/>
            </a:endParaRPr>
          </a:p>
          <a:p>
            <a:pPr marL="342900" indent="-342900" eaLnBrk="1" hangingPunct="1">
              <a:defRPr/>
            </a:pPr>
            <a:endParaRPr lang="ar-OM" sz="1600" b="1" kern="1200" smtClean="0">
              <a:solidFill>
                <a:srgbClr val="0070C0"/>
              </a:solidFill>
              <a:ea typeface="MS Mincho" pitchFamily="49" charset="-128"/>
            </a:endParaRPr>
          </a:p>
          <a:p>
            <a:pPr marL="342900" indent="-342900" eaLnBrk="1" hangingPunct="1">
              <a:defRPr/>
            </a:pPr>
            <a:r>
              <a:rPr lang="en-US" sz="4000" b="1" kern="1200" smtClean="0">
                <a:latin typeface="Arabic Typesetting" pitchFamily="66" charset="-78"/>
                <a:ea typeface="MS Mincho" pitchFamily="49" charset="-128"/>
                <a:cs typeface="Arabic Typesetting" pitchFamily="66" charset="-78"/>
              </a:rPr>
              <a:t> </a:t>
            </a:r>
            <a:r>
              <a:rPr lang="ur-PK" sz="4000" b="1" kern="1200" smtClean="0">
                <a:latin typeface="Arabic Typesetting" pitchFamily="66" charset="-78"/>
                <a:ea typeface="MS Mincho" pitchFamily="49" charset="-128"/>
                <a:cs typeface="Arabic Typesetting" pitchFamily="66" charset="-78"/>
              </a:rPr>
              <a:t>تجھ پر سلام ہو اے وہ مہینے جس میں امیدیں بر آتی ہیں</a:t>
            </a:r>
            <a:endParaRPr lang="en-US" sz="4000" b="1" kern="1200" dirty="0">
              <a:latin typeface="Arabic Typesetting" pitchFamily="66" charset="-78"/>
              <a:ea typeface="MS Mincho" pitchFamily="49" charset="-128"/>
              <a:cs typeface="Arabic Typesetting" pitchFamily="66" charset="-78"/>
            </a:endParaRPr>
          </a:p>
        </p:txBody>
      </p:sp>
      <p:sp>
        <p:nvSpPr>
          <p:cNvPr id="120836" name="Subtitle 4"/>
          <p:cNvSpPr txBox="1">
            <a:spLocks/>
          </p:cNvSpPr>
          <p:nvPr/>
        </p:nvSpPr>
        <p:spPr bwMode="auto">
          <a:xfrm>
            <a:off x="15240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min shah-rin qarubat fihil-amal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92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وَنُشِرَتْ فِيهِ الأَعْمَالُ.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7160"/>
            <a:ext cx="9555480" cy="1518920"/>
          </a:xfrm>
          <a:extLst/>
        </p:spPr>
        <p:txBody>
          <a:bodyPr/>
          <a:lstStyle/>
          <a:p>
            <a:pPr marL="342900" indent="-342900" eaLnBrk="1" hangingPunct="1">
              <a:defRPr/>
            </a:pPr>
            <a:r>
              <a:rPr lang="en-US" b="1" kern="1200" dirty="0">
                <a:solidFill>
                  <a:srgbClr val="0070C0"/>
                </a:solidFill>
                <a:ea typeface="MS Mincho" pitchFamily="49" charset="-128"/>
              </a:rPr>
              <a:t>and good works are scattered </a:t>
            </a:r>
            <a:r>
              <a:rPr lang="en-US" b="1" kern="1200">
                <a:solidFill>
                  <a:srgbClr val="0070C0"/>
                </a:solidFill>
                <a:ea typeface="MS Mincho" pitchFamily="49" charset="-128"/>
              </a:rPr>
              <a:t>about</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اعمال کی فراوانی ہوتی ہے</a:t>
            </a:r>
            <a:endParaRPr lang="en-US" sz="4000" b="1" kern="1200" dirty="0">
              <a:solidFill>
                <a:srgbClr val="0070C0"/>
              </a:solidFill>
              <a:ea typeface="MS Mincho" pitchFamily="49" charset="-128"/>
            </a:endParaRPr>
          </a:p>
        </p:txBody>
      </p:sp>
      <p:sp>
        <p:nvSpPr>
          <p:cNvPr id="121860"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nushirat fihil-a'-mal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24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السَّلاَمُ عَلَيْكَ مِنْ قَرِين جَلَّ قَدْرُهُ </a:t>
            </a:r>
            <a:r>
              <a:rPr lang="ar-SA" sz="9000" kern="1200" dirty="0" smtClean="0">
                <a:latin typeface="Arabic Typesetting" panose="03020402040406030203" pitchFamily="66" charset="-78"/>
                <a:ea typeface="+mn-ea"/>
                <a:cs typeface="Arabic Typesetting" panose="03020402040406030203" pitchFamily="66" charset="-78"/>
              </a:rPr>
              <a:t>مَوْجُوداً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3048000"/>
            <a:ext cx="9555480" cy="1518920"/>
          </a:xfrm>
          <a:extLst/>
        </p:spPr>
        <p:txBody>
          <a:bodyPr/>
          <a:lstStyle/>
          <a:p>
            <a:pPr marL="342900" indent="-342900" eaLnBrk="1" hangingPunct="1">
              <a:defRPr/>
            </a:pPr>
            <a:r>
              <a:rPr lang="en-US" sz="3600" b="1" kern="1200" dirty="0">
                <a:solidFill>
                  <a:srgbClr val="0070C0"/>
                </a:solidFill>
                <a:ea typeface="MS Mincho" pitchFamily="49" charset="-128"/>
              </a:rPr>
              <a:t>Peace be upon You, comrade who is great in worth </a:t>
            </a:r>
            <a:r>
              <a:rPr lang="en-US" sz="3600" b="1" kern="1200">
                <a:solidFill>
                  <a:srgbClr val="0070C0"/>
                </a:solidFill>
                <a:ea typeface="MS Mincho" pitchFamily="49" charset="-128"/>
              </a:rPr>
              <a:t>when </a:t>
            </a:r>
            <a:r>
              <a:rPr lang="en-US" sz="3600" b="1" kern="1200" smtClean="0">
                <a:solidFill>
                  <a:srgbClr val="0070C0"/>
                </a:solidFill>
                <a:ea typeface="MS Mincho" pitchFamily="49" charset="-128"/>
              </a:rPr>
              <a:t>found</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ہم نشین کہ جو موجود ہو تو اس کی بڑی قدرومنزلت ہوتی ہے</a:t>
            </a:r>
            <a:r>
              <a:rPr lang="en-US"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تجھ پر سلام</a:t>
            </a:r>
            <a:r>
              <a:rPr lang="en-US" sz="3600" b="1" kern="1200" smtClean="0">
                <a:solidFill>
                  <a:srgbClr val="002060"/>
                </a:solidFill>
                <a:latin typeface="Arabic Typesetting" pitchFamily="66" charset="-78"/>
                <a:ea typeface="MS Mincho" pitchFamily="49" charset="-128"/>
                <a:cs typeface="Arabic Typesetting" pitchFamily="66" charset="-78"/>
              </a:rPr>
              <a:t>  </a:t>
            </a:r>
            <a:endParaRPr lang="en-US" sz="3600" b="1" kern="1200" dirty="0">
              <a:solidFill>
                <a:srgbClr val="002060"/>
              </a:solidFill>
              <a:ea typeface="MS Mincho" pitchFamily="49" charset="-128"/>
            </a:endParaRPr>
          </a:p>
        </p:txBody>
      </p:sp>
      <p:sp>
        <p:nvSpPr>
          <p:cNvPr id="122884"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min qarin jal-la qad-ruhu maw-juda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تَشْكُرُ مَنْ شَكَرَكَ وَأَنْتَ أَلْهَمْتَهُ </a:t>
            </a:r>
            <a:r>
              <a:rPr lang="ar-SA" sz="9000" kern="1200" dirty="0" smtClean="0">
                <a:latin typeface="Arabic Typesetting" panose="03020402040406030203" pitchFamily="66" charset="-78"/>
                <a:ea typeface="+mn-ea"/>
                <a:cs typeface="Arabic Typesetting" panose="03020402040406030203" pitchFamily="66" charset="-78"/>
              </a:rPr>
              <a:t>شُكْرَكَ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2800" b="1" kern="1200" dirty="0">
                <a:solidFill>
                  <a:srgbClr val="0070C0"/>
                </a:solidFill>
                <a:ea typeface="MS Mincho" pitchFamily="49" charset="-128"/>
              </a:rPr>
              <a:t>You show gratitude to him who thanks You, while You have inspired him to thank </a:t>
            </a:r>
            <a:r>
              <a:rPr lang="en-US" sz="2800" b="1" kern="1200">
                <a:solidFill>
                  <a:srgbClr val="0070C0"/>
                </a:solidFill>
                <a:ea typeface="MS Mincho" pitchFamily="49" charset="-128"/>
              </a:rPr>
              <a:t>You</a:t>
            </a:r>
            <a:r>
              <a:rPr lang="en-US" sz="2800" b="1" kern="1200" smtClean="0">
                <a:solidFill>
                  <a:srgbClr val="0070C0"/>
                </a:solidFill>
                <a:ea typeface="MS Mincho" pitchFamily="49" charset="-128"/>
              </a:rPr>
              <a:t>.</a:t>
            </a:r>
          </a:p>
          <a:p>
            <a:pPr marL="342900" indent="-342900" eaLnBrk="1" hangingPunct="1">
              <a:defRPr/>
            </a:pPr>
            <a:endParaRPr lang="en-US"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جو تیرا شکر ادا کرتا ہے تو اس کے شکر کی جزا دیتا ہے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316"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tash-kuru man shkaraka wa anta al-ham-tahu shukrak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وَأَفْجَعَ فَقْدُهُ </a:t>
            </a:r>
            <a:r>
              <a:rPr lang="ar-SA" sz="9000" kern="1200" dirty="0" smtClean="0">
                <a:latin typeface="Arabic Typesetting" panose="03020402040406030203" pitchFamily="66" charset="-78"/>
                <a:ea typeface="+mn-ea"/>
                <a:cs typeface="Arabic Typesetting" panose="03020402040406030203" pitchFamily="66" charset="-78"/>
              </a:rPr>
              <a:t>مَفْقُوداً </a:t>
            </a:r>
            <a:r>
              <a:rPr lang="ar-SA" sz="9000" kern="1200" dirty="0">
                <a:latin typeface="Arabic Typesetting" panose="03020402040406030203" pitchFamily="66" charset="-78"/>
                <a:ea typeface="+mn-ea"/>
                <a:cs typeface="Arabic Typesetting" panose="03020402040406030203" pitchFamily="66" charset="-78"/>
              </a:rPr>
              <a:t>وَمَرْجُوٍّ آلَمَ فِرَاقُهُ.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who torments through absence when lost, anticipated friend whose parting gives </a:t>
            </a:r>
            <a:r>
              <a:rPr lang="en-US" b="1" kern="1200">
                <a:solidFill>
                  <a:srgbClr val="0070C0"/>
                </a:solidFill>
                <a:ea typeface="MS Mincho" pitchFamily="49" charset="-128"/>
              </a:rPr>
              <a:t>pain</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نہ ہونے پر بڑا دکھ ہوتا ہے اور اے وہ سر چشمہ امید ورجا جس کی جدائی الم انگیز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23908"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af-ja' faq-duhu maf-quda wa mar-ju-win alama firaquh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21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السَّلاَمُ عَلَيْكَ مِنْ أَلِيف آنَسَ مُقْبِلاً فَسَرَّ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76200" y="304800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familiar who brought comfort in coming, thus </a:t>
            </a:r>
            <a:r>
              <a:rPr lang="en-US" b="1" kern="1200">
                <a:solidFill>
                  <a:srgbClr val="0070C0"/>
                </a:solidFill>
                <a:ea typeface="MS Mincho" pitchFamily="49" charset="-128"/>
              </a:rPr>
              <a:t>making </a:t>
            </a:r>
            <a:r>
              <a:rPr lang="en-US" b="1" kern="1200" smtClean="0">
                <a:solidFill>
                  <a:srgbClr val="0070C0"/>
                </a:solidFill>
                <a:ea typeface="MS Mincho" pitchFamily="49" charset="-128"/>
              </a:rPr>
              <a:t>us happy,</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a:t>
            </a:r>
            <a:r>
              <a:rPr lang="ur-PK" sz="4000" b="1" kern="1200" smtClean="0">
                <a:solidFill>
                  <a:srgbClr val="002060"/>
                </a:solidFill>
                <a:latin typeface="Arabic Typesetting" pitchFamily="66" charset="-78"/>
                <a:ea typeface="MS Mincho" pitchFamily="49" charset="-128"/>
                <a:cs typeface="Arabic Typesetting" pitchFamily="66" charset="-78"/>
              </a:rPr>
              <a:t>وہ ہمدم جو انس ودل بستگی کا سامان لیے ہوئے </a:t>
            </a:r>
            <a:r>
              <a:rPr lang="ur-PK" sz="4000" b="1" kern="1200" smtClean="0">
                <a:solidFill>
                  <a:srgbClr val="002060"/>
                </a:solidFill>
                <a:latin typeface="Arabic Typesetting" pitchFamily="66" charset="-78"/>
                <a:ea typeface="MS Mincho" pitchFamily="49" charset="-128"/>
                <a:cs typeface="Arabic Typesetting" pitchFamily="66" charset="-78"/>
              </a:rPr>
              <a:t>آیا</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تو شادمانی کا سبب ہوا تجھ پر سلام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24932" name="Subtitle 4"/>
          <p:cNvSpPr txBox="1">
            <a:spLocks/>
          </p:cNvSpPr>
          <p:nvPr/>
        </p:nvSpPr>
        <p:spPr bwMode="auto">
          <a:xfrm>
            <a:off x="304800" y="5328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min alif anasa muq-bilana fasar</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وَأَوْحَشَ </a:t>
            </a:r>
            <a:r>
              <a:rPr lang="ar-SA" sz="9000" kern="1200" dirty="0" err="1">
                <a:latin typeface="Arabic Typesetting" panose="03020402040406030203" pitchFamily="66" charset="-78"/>
                <a:ea typeface="+mn-ea"/>
                <a:cs typeface="Arabic Typesetting" panose="03020402040406030203" pitchFamily="66" charset="-78"/>
              </a:rPr>
              <a:t>مُنْقَضِياً</a:t>
            </a:r>
            <a:r>
              <a:rPr lang="ar-SA" sz="9000" kern="1200" dirty="0">
                <a:latin typeface="Arabic Typesetting" panose="03020402040406030203" pitchFamily="66" charset="-78"/>
                <a:ea typeface="+mn-ea"/>
                <a:cs typeface="Arabic Typesetting" panose="03020402040406030203" pitchFamily="66" charset="-78"/>
              </a:rPr>
              <a:t> فَمَضَّ.</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who left loneliness in going, thus giving </a:t>
            </a:r>
            <a:r>
              <a:rPr lang="en-US" b="1" kern="1200" dirty="0" smtClean="0">
                <a:solidFill>
                  <a:srgbClr val="0070C0"/>
                </a:solidFill>
                <a:ea typeface="MS Mincho" pitchFamily="49" charset="-128"/>
              </a:rPr>
              <a:t>us </a:t>
            </a:r>
            <a:r>
              <a:rPr lang="en-US" b="1" kern="1200" smtClean="0">
                <a:solidFill>
                  <a:srgbClr val="0070C0"/>
                </a:solidFill>
                <a:ea typeface="MS Mincho" pitchFamily="49" charset="-128"/>
              </a:rPr>
              <a:t>anguish!</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واپس گیا تو وحشت بڑھا کر غمگین بنا گیا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25956" name="Subtitle 4"/>
          <p:cNvSpPr txBox="1">
            <a:spLocks/>
          </p:cNvSpPr>
          <p:nvPr/>
        </p:nvSpPr>
        <p:spPr bwMode="auto">
          <a:xfrm>
            <a:off x="33528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aw-hasha munqadia famad</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69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السَّلاَمُ عَلَيْكَ مِنْ مُجَاوِر رَقَّتْ فِيهِ </a:t>
            </a:r>
            <a:r>
              <a:rPr lang="ar-SA" sz="9000" kern="1200" dirty="0" smtClean="0">
                <a:latin typeface="Arabic Typesetting" panose="03020402040406030203" pitchFamily="66" charset="-78"/>
                <a:ea typeface="+mn-ea"/>
                <a:cs typeface="Arabic Typesetting" panose="03020402040406030203" pitchFamily="66" charset="-78"/>
              </a:rPr>
              <a:t>الْقُلُوبُ </a:t>
            </a:r>
            <a:r>
              <a:rPr lang="ar-SA" sz="9000" kern="1200" dirty="0">
                <a:latin typeface="Arabic Typesetting" panose="03020402040406030203" pitchFamily="66" charset="-78"/>
                <a:ea typeface="+mn-ea"/>
                <a:cs typeface="Arabic Typesetting" panose="03020402040406030203" pitchFamily="66" charset="-78"/>
              </a:rPr>
              <a:t>وَقَلَّتْ فِيهِ الذُّنُوبُ.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29768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a:t>
            </a:r>
            <a:r>
              <a:rPr lang="en-US" b="1" kern="1200" dirty="0" err="1">
                <a:solidFill>
                  <a:srgbClr val="0070C0"/>
                </a:solidFill>
                <a:ea typeface="MS Mincho" pitchFamily="49" charset="-128"/>
              </a:rPr>
              <a:t>neighbour</a:t>
            </a:r>
            <a:r>
              <a:rPr lang="en-US" b="1" kern="1200" dirty="0">
                <a:solidFill>
                  <a:srgbClr val="0070C0"/>
                </a:solidFill>
                <a:ea typeface="MS Mincho" pitchFamily="49" charset="-128"/>
              </a:rPr>
              <a:t> in whom hearts became tender and sins became </a:t>
            </a:r>
            <a:r>
              <a:rPr lang="en-US" b="1" kern="1200">
                <a:solidFill>
                  <a:srgbClr val="0070C0"/>
                </a:solidFill>
                <a:ea typeface="MS Mincho" pitchFamily="49" charset="-128"/>
              </a:rPr>
              <a:t>few</a:t>
            </a:r>
            <a:r>
              <a:rPr lang="en-US" b="1" kern="1200" smtClean="0">
                <a:solidFill>
                  <a:srgbClr val="0070C0"/>
                </a:solidFill>
                <a:ea typeface="MS Mincho" pitchFamily="49" charset="-128"/>
              </a:rPr>
              <a:t>!</a:t>
            </a:r>
          </a:p>
          <a:p>
            <a:pPr marL="342900" indent="-342900" eaLnBrk="1" hangingPunct="1">
              <a:defRPr/>
            </a:pPr>
            <a:r>
              <a:rPr lang="en-US" b="1" kern="1200" smtClean="0">
                <a:solidFill>
                  <a:srgbClr val="002060"/>
                </a:solidFill>
                <a:ea typeface="MS Mincho" pitchFamily="49" charset="-128"/>
              </a:rPr>
              <a:t> </a:t>
            </a:r>
            <a:r>
              <a:rPr lang="ur-PK" b="1" kern="1200" smtClean="0">
                <a:solidFill>
                  <a:srgbClr val="002060"/>
                </a:solidFill>
                <a:ea typeface="MS Mincho" pitchFamily="49" charset="-128"/>
              </a:rPr>
              <a:t> </a:t>
            </a:r>
            <a:r>
              <a:rPr lang="ur-PK" sz="4000" b="1" kern="1200" smtClean="0">
                <a:solidFill>
                  <a:srgbClr val="002060"/>
                </a:solidFill>
                <a:latin typeface="Arabic Typesetting" pitchFamily="66" charset="-78"/>
                <a:ea typeface="MS Mincho" pitchFamily="49" charset="-128"/>
                <a:cs typeface="Arabic Typesetting" pitchFamily="66" charset="-78"/>
              </a:rPr>
              <a:t>تجھ پر سلام اے وہ ہمسائے جس کی ہمسائیگی میں دل نرم اور گناہ کم ہو گئے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26980" name="Subtitle 4"/>
          <p:cNvSpPr txBox="1">
            <a:spLocks/>
          </p:cNvSpPr>
          <p:nvPr/>
        </p:nvSpPr>
        <p:spPr bwMode="auto">
          <a:xfrm>
            <a:off x="23622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mim-mujawirin raq-qat fihil-qulub wa qal-lat fihidh-dhunub</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45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السَّلاَمُ عَلَيْكَ مِنْ نَاصِر أَعَانَ عَلَى الشَّيْطَانِ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327660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helper who aided against </a:t>
            </a:r>
            <a:r>
              <a:rPr lang="en-US" b="1" kern="1200">
                <a:solidFill>
                  <a:srgbClr val="0070C0"/>
                </a:solidFill>
                <a:ea typeface="MS Mincho" pitchFamily="49" charset="-128"/>
              </a:rPr>
              <a:t>Satan</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a:t>
            </a:r>
            <a:r>
              <a:rPr lang="ur-PK" sz="4000" b="1" kern="1200" smtClean="0">
                <a:solidFill>
                  <a:srgbClr val="002060"/>
                </a:solidFill>
                <a:latin typeface="Arabic Typesetting" pitchFamily="66" charset="-78"/>
                <a:ea typeface="MS Mincho" pitchFamily="49" charset="-128"/>
                <a:cs typeface="Arabic Typesetting" pitchFamily="66" charset="-78"/>
              </a:rPr>
              <a:t>پر </a:t>
            </a:r>
            <a:r>
              <a:rPr lang="ur-PK" sz="4000" b="1" kern="1200" smtClean="0">
                <a:solidFill>
                  <a:srgbClr val="002060"/>
                </a:solidFill>
                <a:latin typeface="Arabic Typesetting" pitchFamily="66" charset="-78"/>
                <a:ea typeface="MS Mincho" pitchFamily="49" charset="-128"/>
                <a:cs typeface="Arabic Typesetting" pitchFamily="66" charset="-78"/>
              </a:rPr>
              <a:t>سلام</a:t>
            </a:r>
            <a:r>
              <a:rPr lang="en-US"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اے وہ مدد گار جس نے شیطان کے مقابلہ میں مدد واعانت کی</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b="1" kern="1200" smtClean="0">
              <a:solidFill>
                <a:srgbClr val="0070C0"/>
              </a:solidFill>
              <a:ea typeface="MS Mincho" pitchFamily="49" charset="-128"/>
            </a:endParaRPr>
          </a:p>
        </p:txBody>
      </p:sp>
      <p:sp>
        <p:nvSpPr>
          <p:cNvPr id="128004"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min  nasirin a'ana `alash-shay-tan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وَصَاحِب سَهَّلَ سُبُلَ الإحْسَانِ.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companion who made easy the paths of </a:t>
            </a:r>
            <a:r>
              <a:rPr lang="en-US" b="1" kern="1200">
                <a:solidFill>
                  <a:srgbClr val="0070C0"/>
                </a:solidFill>
                <a:ea typeface="MS Mincho" pitchFamily="49" charset="-128"/>
              </a:rPr>
              <a:t>good-doing</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ساتھی جس نے حسن عمل کی راہیں ہموار کیں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29028"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sahibin sah-hala subulal-ih-san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عَلَيْكَ مَا أكْثَرَ عُتَقَاءَ اللهِ فِيكَ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 How many became </a:t>
            </a:r>
            <a:r>
              <a:rPr lang="en-US" b="1" kern="1200" dirty="0" smtClean="0">
                <a:solidFill>
                  <a:srgbClr val="0070C0"/>
                </a:solidFill>
                <a:ea typeface="MS Mincho" pitchFamily="49" charset="-128"/>
              </a:rPr>
              <a:t>freed men </a:t>
            </a:r>
            <a:r>
              <a:rPr lang="en-US" b="1" kern="1200" dirty="0">
                <a:solidFill>
                  <a:srgbClr val="0070C0"/>
                </a:solidFill>
                <a:ea typeface="MS Mincho" pitchFamily="49" charset="-128"/>
              </a:rPr>
              <a:t>of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within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پر </a:t>
            </a:r>
            <a:r>
              <a:rPr lang="ur-PK" sz="4000" b="1" kern="1200" smtClean="0">
                <a:solidFill>
                  <a:srgbClr val="002060"/>
                </a:solidFill>
                <a:latin typeface="Arabic Typesetting" pitchFamily="66" charset="-78"/>
                <a:ea typeface="MS Mincho" pitchFamily="49" charset="-128"/>
                <a:cs typeface="Arabic Typesetting" pitchFamily="66" charset="-78"/>
              </a:rPr>
              <a:t>سلام </a:t>
            </a:r>
            <a:r>
              <a:rPr lang="ur-PK" sz="4000" b="1" kern="1200" smtClean="0">
                <a:solidFill>
                  <a:srgbClr val="002060"/>
                </a:solidFill>
                <a:latin typeface="Arabic Typesetting" pitchFamily="66" charset="-78"/>
                <a:ea typeface="MS Mincho" pitchFamily="49" charset="-128"/>
                <a:cs typeface="Arabic Typesetting" pitchFamily="66" charset="-78"/>
              </a:rPr>
              <a:t>( اے ماہ رمضان ) تجھ میں اللہ کے آزاد کیے ہوئے </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بندے </a:t>
            </a:r>
            <a:r>
              <a:rPr lang="ur-PK" sz="4000" b="1" kern="1200" smtClean="0">
                <a:solidFill>
                  <a:srgbClr val="002060"/>
                </a:solidFill>
                <a:latin typeface="Arabic Typesetting" pitchFamily="66" charset="-78"/>
                <a:ea typeface="MS Mincho" pitchFamily="49" charset="-128"/>
                <a:cs typeface="Arabic Typesetting" pitchFamily="66" charset="-78"/>
              </a:rPr>
              <a:t>کس قدر زیادہ ہیں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0052"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 ma ak-thara `utaqa-al-lahi fik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954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وَمَا أَسْعَدَ مَنْ رَعَى حُرْمَتَكَ بكَ!.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How happy those who observed the respect due to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p>
          <a:p>
            <a:pPr marL="342900" indent="-342900" eaLnBrk="1" hangingPunct="1">
              <a:defRPr/>
            </a:pPr>
            <a:endParaRPr lang="ur-PK"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جنہوں نے تیری حرمت وعزت کا پاس ولحاظ رکھا وہ کتنے خوش نصیب ہیں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1076"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t-BR" sz="2800" b="1" i="1">
                <a:solidFill>
                  <a:srgbClr val="0070C0"/>
                </a:solidFill>
                <a:ea typeface="MS Mincho" pitchFamily="49" charset="-128"/>
              </a:rPr>
              <a:t>wa ma as-`ada mar-ra'a hur-mataka bik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71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أَلسَّلاَمُ عَلَيْكَ مَا كَانَ أَمْحَاكَ </a:t>
            </a:r>
            <a:r>
              <a:rPr lang="ar-SA" sz="9000" kern="1200" dirty="0" smtClean="0">
                <a:latin typeface="Arabic Typesetting" panose="03020402040406030203" pitchFamily="66" charset="-78"/>
                <a:ea typeface="+mn-ea"/>
                <a:cs typeface="Arabic Typesetting" panose="03020402040406030203" pitchFamily="66" charset="-78"/>
              </a:rPr>
              <a:t>لِلذُّنُوبِ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 How many the sins Your </a:t>
            </a:r>
            <a:r>
              <a:rPr lang="en-US" b="1" kern="1200">
                <a:solidFill>
                  <a:srgbClr val="0070C0"/>
                </a:solidFill>
                <a:ea typeface="MS Mincho" pitchFamily="49" charset="-128"/>
              </a:rPr>
              <a:t>erased</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b="1" kern="1200" smtClean="0">
                <a:solidFill>
                  <a:srgbClr val="002060"/>
                </a:solidFill>
                <a:ea typeface="MS Mincho" pitchFamily="49" charset="-128"/>
              </a:rPr>
              <a:t> </a:t>
            </a:r>
            <a:r>
              <a:rPr lang="ur-PK" sz="4000" b="1" kern="1200" smtClean="0">
                <a:solidFill>
                  <a:srgbClr val="002060"/>
                </a:solidFill>
                <a:latin typeface="Arabic Typesetting" pitchFamily="66" charset="-78"/>
                <a:ea typeface="MS Mincho" pitchFamily="49" charset="-128"/>
                <a:cs typeface="Arabic Typesetting" pitchFamily="66" charset="-78"/>
              </a:rPr>
              <a:t>تجھ پر سلام تو کس قدر گناہوں کو محو کرنے والا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2100" name="Subtitle 4"/>
          <p:cNvSpPr txBox="1">
            <a:spLocks/>
          </p:cNvSpPr>
          <p:nvPr/>
        </p:nvSpPr>
        <p:spPr bwMode="auto">
          <a:xfrm>
            <a:off x="33528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ma kana am-haka lildh-dhunub</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وَأَسْتَرَكَ لأِنْوَاعِ الْعُيُوبِ!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67000"/>
            <a:ext cx="9555480" cy="1518920"/>
          </a:xfrm>
          <a:extLst/>
        </p:spPr>
        <p:txBody>
          <a:bodyPr/>
          <a:lstStyle/>
          <a:p>
            <a:pPr marL="342900" indent="-342900" eaLnBrk="1" hangingPunct="1">
              <a:defRPr/>
            </a:pPr>
            <a:r>
              <a:rPr lang="en-US" b="1" kern="1200" dirty="0">
                <a:solidFill>
                  <a:srgbClr val="0070C0"/>
                </a:solidFill>
                <a:ea typeface="MS Mincho" pitchFamily="49" charset="-128"/>
              </a:rPr>
              <a:t>How many the kinds of faults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covered </a:t>
            </a:r>
            <a:r>
              <a:rPr lang="en-US" b="1" kern="1200">
                <a:solidFill>
                  <a:srgbClr val="0070C0"/>
                </a:solidFill>
                <a:ea typeface="MS Mincho" pitchFamily="49" charset="-128"/>
              </a:rPr>
              <a:t>over</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قسم قسم کے عیبوں کو چھپانے والا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3124"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as-taraka lianwai'l-`uyub</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وَتُكَافِئُ مَنْ حَمِدَكَ وَأَنْتَ عَلَّمْتَهُ </a:t>
            </a:r>
            <a:r>
              <a:rPr lang="ar-SA" sz="9000" kern="1200" dirty="0" smtClean="0">
                <a:latin typeface="Arabic Typesetting" panose="03020402040406030203" pitchFamily="66" charset="-78"/>
                <a:ea typeface="+mn-ea"/>
                <a:cs typeface="Arabic Typesetting" panose="03020402040406030203" pitchFamily="66" charset="-78"/>
              </a:rPr>
              <a:t>حَمْدَكَ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2800" b="1" kern="1200" dirty="0">
                <a:solidFill>
                  <a:srgbClr val="0070C0"/>
                </a:solidFill>
                <a:ea typeface="MS Mincho" pitchFamily="49" charset="-128"/>
              </a:rPr>
              <a:t>You reward him who praises You, while though You have taught him Your </a:t>
            </a:r>
            <a:r>
              <a:rPr lang="en-US" sz="2800" b="1" kern="1200">
                <a:solidFill>
                  <a:srgbClr val="0070C0"/>
                </a:solidFill>
                <a:ea typeface="MS Mincho" pitchFamily="49" charset="-128"/>
              </a:rPr>
              <a:t>praise</a:t>
            </a:r>
            <a:r>
              <a:rPr lang="en-US" sz="2800" b="1" kern="1200" smtClean="0">
                <a:solidFill>
                  <a:srgbClr val="0070C0"/>
                </a:solidFill>
                <a:ea typeface="MS Mincho" pitchFamily="49" charset="-128"/>
              </a:rPr>
              <a:t>.</a:t>
            </a:r>
            <a:endParaRPr lang="ar-OM" sz="2800" b="1" kern="1200" smtClean="0">
              <a:solidFill>
                <a:srgbClr val="0070C0"/>
              </a:solidFill>
              <a:ea typeface="MS Mincho" pitchFamily="49" charset="-128"/>
            </a:endParaRP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حالانکہ تو ہی نے اس کے دل میں شکرگزاری کا القاء کیا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340" name="Subtitle 4"/>
          <p:cNvSpPr txBox="1">
            <a:spLocks/>
          </p:cNvSpPr>
          <p:nvPr/>
        </p:nvSpPr>
        <p:spPr bwMode="auto">
          <a:xfrm>
            <a:off x="335280" y="4719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tukafi-u man hamidaka wa anta `al-lam-tahu hamdak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45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أَلسَّلاَمُ عَلَيْكَ مَا كَانَ أَطْوَلَكَ عَلَى </a:t>
            </a:r>
            <a:r>
              <a:rPr lang="ar-SA" sz="9000" kern="1200" dirty="0" smtClean="0">
                <a:latin typeface="Arabic Typesetting" panose="03020402040406030203" pitchFamily="66" charset="-78"/>
                <a:ea typeface="+mn-ea"/>
                <a:cs typeface="Arabic Typesetting" panose="03020402040406030203" pitchFamily="66" charset="-78"/>
              </a:rPr>
              <a:t>الْمُجْرِمِينَ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327660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 How </a:t>
            </a:r>
            <a:r>
              <a:rPr lang="en-US" b="1" kern="1200" dirty="0" smtClean="0">
                <a:solidFill>
                  <a:srgbClr val="0070C0"/>
                </a:solidFill>
                <a:ea typeface="MS Mincho" pitchFamily="49" charset="-128"/>
              </a:rPr>
              <a:t>have you drawn out the </a:t>
            </a:r>
            <a:r>
              <a:rPr lang="en-US" b="1" kern="1200">
                <a:solidFill>
                  <a:srgbClr val="0070C0"/>
                </a:solidFill>
                <a:ea typeface="MS Mincho" pitchFamily="49" charset="-128"/>
              </a:rPr>
              <a:t>sinners</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پر سلام ۔ تو گنہگاروں کے لیے کتنا طویل</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4148" name="Subtitle 4"/>
          <p:cNvSpPr txBox="1">
            <a:spLocks/>
          </p:cNvSpPr>
          <p:nvPr/>
        </p:nvSpPr>
        <p:spPr bwMode="auto">
          <a:xfrm>
            <a:off x="33528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ma kana at-walaka `alal-muj-rimin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وَأَهْيَبَكَ فِي صُدُورِ الْمُؤْمِنِينَ!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How awesome </a:t>
            </a:r>
            <a:r>
              <a:rPr lang="en-US" b="1" kern="1200" dirty="0" smtClean="0">
                <a:solidFill>
                  <a:srgbClr val="0070C0"/>
                </a:solidFill>
                <a:ea typeface="MS Mincho" pitchFamily="49" charset="-128"/>
              </a:rPr>
              <a:t>were </a:t>
            </a:r>
            <a:r>
              <a:rPr lang="en-US" b="1" kern="1200" dirty="0">
                <a:solidFill>
                  <a:srgbClr val="0070C0"/>
                </a:solidFill>
                <a:ea typeface="MS Mincho" pitchFamily="49" charset="-128"/>
              </a:rPr>
              <a:t>Your </a:t>
            </a:r>
            <a:r>
              <a:rPr lang="en-US" b="1" kern="1200" dirty="0" smtClean="0">
                <a:solidFill>
                  <a:srgbClr val="0070C0"/>
                </a:solidFill>
                <a:ea typeface="MS Mincho" pitchFamily="49" charset="-128"/>
              </a:rPr>
              <a:t> remembrance in </a:t>
            </a:r>
            <a:r>
              <a:rPr lang="en-US" b="1" kern="1200" dirty="0">
                <a:solidFill>
                  <a:srgbClr val="0070C0"/>
                </a:solidFill>
                <a:ea typeface="MS Mincho" pitchFamily="49" charset="-128"/>
              </a:rPr>
              <a:t>the hearts of the </a:t>
            </a:r>
            <a:r>
              <a:rPr lang="en-US" b="1" kern="1200">
                <a:solidFill>
                  <a:srgbClr val="0070C0"/>
                </a:solidFill>
                <a:ea typeface="MS Mincho" pitchFamily="49" charset="-128"/>
              </a:rPr>
              <a:t>faithful</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مومنوں کے دلوں میں کتنا پر ہبیت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5172"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ah-yabaka fi suduril-mu-minin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21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عَلَيْكَ مِنْ شَهْر لا تُنَافِسُهُ الأيَّامُ.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292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month </a:t>
            </a:r>
            <a:r>
              <a:rPr lang="en-US" b="1" kern="1200" dirty="0" smtClean="0">
                <a:solidFill>
                  <a:srgbClr val="0070C0"/>
                </a:solidFill>
                <a:ea typeface="MS Mincho" pitchFamily="49" charset="-128"/>
              </a:rPr>
              <a:t>in </a:t>
            </a:r>
            <a:r>
              <a:rPr lang="en-US" b="1" kern="1200" dirty="0">
                <a:solidFill>
                  <a:srgbClr val="0070C0"/>
                </a:solidFill>
                <a:ea typeface="MS Mincho" pitchFamily="49" charset="-128"/>
              </a:rPr>
              <a:t>which no days </a:t>
            </a:r>
            <a:r>
              <a:rPr lang="en-US" b="1" kern="1200" dirty="0" smtClean="0">
                <a:solidFill>
                  <a:srgbClr val="0070C0"/>
                </a:solidFill>
                <a:ea typeface="MS Mincho" pitchFamily="49" charset="-128"/>
              </a:rPr>
              <a:t>compete with its </a:t>
            </a:r>
            <a:r>
              <a:rPr lang="en-US" b="1" kern="1200" smtClean="0">
                <a:solidFill>
                  <a:srgbClr val="0070C0"/>
                </a:solidFill>
                <a:ea typeface="MS Mincho" pitchFamily="49" charset="-128"/>
              </a:rPr>
              <a:t>days!</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پر سلام اے وہ مہینے جس سے دوسرے ایام ہمسری کا دعوی نہیں کرسکتے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6196" name="Subtitle 4"/>
          <p:cNvSpPr txBox="1">
            <a:spLocks/>
          </p:cNvSpPr>
          <p:nvPr/>
        </p:nvSpPr>
        <p:spPr bwMode="auto">
          <a:xfrm>
            <a:off x="33528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min shah-ril-la tunafisuhul-ayyam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00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عَلَيْكَ مِنْ شَهْر هُوَ مِنْ كُلِّ أَمْر سَلاَمٌ.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8516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month which </a:t>
            </a:r>
            <a:r>
              <a:rPr lang="en-US" b="1" kern="1200" dirty="0" smtClean="0">
                <a:solidFill>
                  <a:srgbClr val="0070C0"/>
                </a:solidFill>
                <a:ea typeface="MS Mincho" pitchFamily="49" charset="-128"/>
              </a:rPr>
              <a:t>has </a:t>
            </a:r>
            <a:r>
              <a:rPr lang="en-US" b="1" kern="1200" dirty="0">
                <a:solidFill>
                  <a:srgbClr val="0070C0"/>
                </a:solidFill>
                <a:ea typeface="MS Mincho" pitchFamily="49" charset="-128"/>
              </a:rPr>
              <a:t>peace in all </a:t>
            </a:r>
            <a:r>
              <a:rPr lang="en-US" b="1" kern="1200">
                <a:solidFill>
                  <a:srgbClr val="0070C0"/>
                </a:solidFill>
                <a:ea typeface="MS Mincho" pitchFamily="49" charset="-128"/>
              </a:rPr>
              <a:t>affairs</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مہینے جو ہر امر سے سلامتی کا باعث ہے تجھ پر سلام</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7220" name="Subtitle 4"/>
          <p:cNvSpPr txBox="1">
            <a:spLocks/>
          </p:cNvSpPr>
          <p:nvPr/>
        </p:nvSpPr>
        <p:spPr bwMode="auto">
          <a:xfrm>
            <a:off x="335280" y="4800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min shah-rin huwa min kul-li am-rin salam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عَلَيْكَ غَيْرَ كَرِيهِ الْمُصَاحَبَةِ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a:t>
            </a:r>
            <a:r>
              <a:rPr lang="en-US" b="1" kern="1200" dirty="0" smtClean="0">
                <a:solidFill>
                  <a:srgbClr val="0070C0"/>
                </a:solidFill>
                <a:ea typeface="MS Mincho" pitchFamily="49" charset="-128"/>
              </a:rPr>
              <a:t>whose </a:t>
            </a:r>
            <a:r>
              <a:rPr lang="en-US" b="1" kern="1200" dirty="0">
                <a:solidFill>
                  <a:srgbClr val="0070C0"/>
                </a:solidFill>
                <a:ea typeface="MS Mincho" pitchFamily="49" charset="-128"/>
              </a:rPr>
              <a:t>companionship is not </a:t>
            </a:r>
            <a:r>
              <a:rPr lang="en-US" b="1" kern="1200">
                <a:solidFill>
                  <a:srgbClr val="0070C0"/>
                </a:solidFill>
                <a:ea typeface="MS Mincho" pitchFamily="49" charset="-128"/>
              </a:rPr>
              <a:t>disliked</a:t>
            </a:r>
            <a:r>
              <a:rPr lang="en-US" b="1" kern="1200" smtClean="0">
                <a:solidFill>
                  <a:srgbClr val="0070C0"/>
                </a:solidFill>
                <a:ea typeface="MS Mincho" pitchFamily="49" charset="-128"/>
              </a:rPr>
              <a:t>,</a:t>
            </a:r>
            <a:r>
              <a:rPr lang="ur-PK" b="1" kern="1200" smtClean="0">
                <a:solidFill>
                  <a:srgbClr val="0070C0"/>
                </a:solidFill>
                <a:ea typeface="MS Mincho" pitchFamily="49" charset="-128"/>
              </a:rPr>
              <a:t> </a:t>
            </a:r>
            <a:endParaRPr lang="ur-PK"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پر سلام</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جس کی ہم نشینی بار خاطر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38244" name="Subtitle 4"/>
          <p:cNvSpPr txBox="1">
            <a:spLocks/>
          </p:cNvSpPr>
          <p:nvPr/>
        </p:nvSpPr>
        <p:spPr bwMode="auto">
          <a:xfrm>
            <a:off x="33528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ghay-ra karihil-musahabati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600" kern="1200" dirty="0">
                <a:latin typeface="Arabic Typesetting" panose="03020402040406030203" pitchFamily="66" charset="-78"/>
                <a:ea typeface="+mn-ea"/>
                <a:cs typeface="Arabic Typesetting" panose="03020402040406030203" pitchFamily="66" charset="-78"/>
              </a:rPr>
              <a:t>وَلاَ ذَمِيمِ الْمُلاَبَسَةِ.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2080"/>
            <a:ext cx="9555480" cy="1518920"/>
          </a:xfrm>
          <a:extLst/>
        </p:spPr>
        <p:txBody>
          <a:bodyPr/>
          <a:lstStyle/>
          <a:p>
            <a:pPr marL="342900" indent="-342900" eaLnBrk="1" hangingPunct="1">
              <a:defRPr/>
            </a:pPr>
            <a:r>
              <a:rPr lang="en-US" sz="2800" b="1" kern="1200" dirty="0" smtClean="0">
                <a:solidFill>
                  <a:srgbClr val="0070C0"/>
                </a:solidFill>
                <a:ea typeface="MS Mincho" pitchFamily="49" charset="-128"/>
              </a:rPr>
              <a:t>And whose </a:t>
            </a:r>
            <a:r>
              <a:rPr lang="en-US" sz="2800" b="1" kern="1200" dirty="0">
                <a:solidFill>
                  <a:srgbClr val="0070C0"/>
                </a:solidFill>
                <a:ea typeface="MS Mincho" pitchFamily="49" charset="-128"/>
              </a:rPr>
              <a:t>friendly mixing is not </a:t>
            </a:r>
            <a:r>
              <a:rPr lang="en-US" sz="2800" b="1" kern="1200">
                <a:solidFill>
                  <a:srgbClr val="0070C0"/>
                </a:solidFill>
                <a:ea typeface="MS Mincho" pitchFamily="49" charset="-128"/>
              </a:rPr>
              <a:t>blamed</a:t>
            </a:r>
            <a:r>
              <a:rPr lang="en-US" sz="2800" b="1" kern="1200" smtClean="0">
                <a:solidFill>
                  <a:srgbClr val="0070C0"/>
                </a:solidFill>
                <a:ea typeface="MS Mincho" pitchFamily="49" charset="-128"/>
              </a:rPr>
              <a:t>!</a:t>
            </a:r>
          </a:p>
          <a:p>
            <a:pPr marL="342900" indent="-342900" eaLnBrk="1" hangingPunct="1">
              <a:defRPr/>
            </a:pPr>
            <a:endParaRPr lang="ur-PK"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معاشرت ناگوار نہیں ۔ </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3600" b="1" kern="1200" dirty="0">
              <a:solidFill>
                <a:srgbClr val="0070C0"/>
              </a:solidFill>
              <a:ea typeface="MS Mincho" pitchFamily="49" charset="-128"/>
            </a:endParaRPr>
          </a:p>
        </p:txBody>
      </p:sp>
      <p:sp>
        <p:nvSpPr>
          <p:cNvPr id="139268"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la dhamimil-mulabasah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167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أَلسَّلاَمُ عَلَيْكَ كَمَا وَفَدْتَ عَلَيْنَا </a:t>
            </a:r>
            <a:r>
              <a:rPr lang="ar-SA" sz="9000" kern="1200" dirty="0" smtClean="0">
                <a:latin typeface="Arabic Typesetting" panose="03020402040406030203" pitchFamily="66" charset="-78"/>
                <a:ea typeface="+mn-ea"/>
                <a:cs typeface="Arabic Typesetting" panose="03020402040406030203" pitchFamily="66" charset="-78"/>
              </a:rPr>
              <a:t>بِالْبَرَكَاتِ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just as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entered upon us </a:t>
            </a:r>
            <a:r>
              <a:rPr lang="en-US" b="1" kern="1200">
                <a:solidFill>
                  <a:srgbClr val="0070C0"/>
                </a:solidFill>
                <a:ea typeface="MS Mincho" pitchFamily="49" charset="-128"/>
              </a:rPr>
              <a:t>with </a:t>
            </a:r>
            <a:r>
              <a:rPr lang="en-US" b="1" kern="1200" smtClean="0">
                <a:solidFill>
                  <a:srgbClr val="0070C0"/>
                </a:solidFill>
                <a:ea typeface="MS Mincho" pitchFamily="49" charset="-128"/>
              </a:rPr>
              <a:t>blessings</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پر سلام جب کہ تو برکتوں کے ساتھ ہمارے پاس آیا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0292"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kama wafat-ta `alay-na bil-barakat</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وَغَسَلْتَ عَنَّا دَنَسَ الْخَطِيئاتِ.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3600" b="1" kern="1200" dirty="0">
                <a:solidFill>
                  <a:srgbClr val="0070C0"/>
                </a:solidFill>
                <a:ea typeface="MS Mincho" pitchFamily="49" charset="-128"/>
              </a:rPr>
              <a:t>and cleansed us of the defilement of </a:t>
            </a:r>
            <a:r>
              <a:rPr lang="en-US" sz="3600" b="1" kern="1200">
                <a:solidFill>
                  <a:srgbClr val="0070C0"/>
                </a:solidFill>
                <a:ea typeface="MS Mincho" pitchFamily="49" charset="-128"/>
              </a:rPr>
              <a:t>offenses</a:t>
            </a:r>
            <a:r>
              <a:rPr lang="en-US" sz="3600" b="1" kern="1200" smtClean="0">
                <a:solidFill>
                  <a:srgbClr val="0070C0"/>
                </a:solidFill>
                <a:ea typeface="MS Mincho" pitchFamily="49" charset="-128"/>
              </a:rPr>
              <a:t>!</a:t>
            </a:r>
            <a:endParaRPr lang="ur-PK" sz="3600" b="1" kern="1200" smtClean="0">
              <a:solidFill>
                <a:srgbClr val="0070C0"/>
              </a:solidFill>
              <a:ea typeface="MS Mincho" pitchFamily="49" charset="-128"/>
            </a:endParaRPr>
          </a:p>
          <a:p>
            <a:pPr marL="342900" indent="-342900" eaLnBrk="1" hangingPunct="1">
              <a:defRPr/>
            </a:pPr>
            <a:endParaRPr lang="ur-PK"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گناہوں کی آلودگیوں کو دھویا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1316"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ghasal-ta `an-na danasal-khati-at</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عَلَيْكَ غَيْرَ مُوَدَّع بَرَماً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a:t>
            </a:r>
            <a:r>
              <a:rPr lang="en-US" b="1" kern="1200" dirty="0" smtClean="0">
                <a:solidFill>
                  <a:srgbClr val="0070C0"/>
                </a:solidFill>
                <a:ea typeface="MS Mincho" pitchFamily="49" charset="-128"/>
              </a:rPr>
              <a:t>– You will </a:t>
            </a:r>
            <a:r>
              <a:rPr lang="en-US" b="1" kern="1200" dirty="0">
                <a:solidFill>
                  <a:srgbClr val="0070C0"/>
                </a:solidFill>
                <a:ea typeface="MS Mincho" pitchFamily="49" charset="-128"/>
              </a:rPr>
              <a:t>not bid farewell </a:t>
            </a:r>
            <a:r>
              <a:rPr lang="en-US" b="1" kern="1200">
                <a:solidFill>
                  <a:srgbClr val="0070C0"/>
                </a:solidFill>
                <a:ea typeface="MS Mincho" pitchFamily="49" charset="-128"/>
              </a:rPr>
              <a:t>in </a:t>
            </a:r>
            <a:r>
              <a:rPr lang="en-US" b="1" kern="1200" smtClean="0">
                <a:solidFill>
                  <a:srgbClr val="0070C0"/>
                </a:solidFill>
                <a:ea typeface="MS Mincho" pitchFamily="49" charset="-128"/>
              </a:rPr>
              <a:t>annoyance</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جسے دل تنگی کی وجہ سے رخصت نہیں کیا گیا۔تجھ پر سلام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2340"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ghay-ra muwad-dai'm-barama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وَلاَ مَتْرُوك صِيَامُهُ سَأَماً.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sz="3600" b="1" kern="1200" dirty="0">
                <a:solidFill>
                  <a:srgbClr val="0070C0"/>
                </a:solidFill>
                <a:ea typeface="MS Mincho" pitchFamily="49" charset="-128"/>
              </a:rPr>
              <a:t>nor is Your fasting left in </a:t>
            </a:r>
            <a:r>
              <a:rPr lang="en-US" sz="3600" b="1" kern="1200">
                <a:solidFill>
                  <a:srgbClr val="0070C0"/>
                </a:solidFill>
                <a:ea typeface="MS Mincho" pitchFamily="49" charset="-128"/>
              </a:rPr>
              <a:t>weariness</a:t>
            </a:r>
            <a:r>
              <a:rPr lang="en-US" sz="3600" b="1" kern="1200" smtClean="0">
                <a:solidFill>
                  <a:srgbClr val="0070C0"/>
                </a:solidFill>
                <a:ea typeface="MS Mincho" pitchFamily="49" charset="-128"/>
              </a:rPr>
              <a:t>!</a:t>
            </a:r>
          </a:p>
          <a:p>
            <a:pPr marL="342900" indent="-342900" eaLnBrk="1" hangingPunct="1">
              <a:defRPr/>
            </a:pPr>
            <a:endParaRPr lang="ur-PK"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نہ خستگی کی وجہ سے اس کے روزے چھوڑے گئے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3364"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3200" b="1" i="1">
                <a:solidFill>
                  <a:srgbClr val="0070C0"/>
                </a:solidFill>
                <a:ea typeface="MS Mincho" pitchFamily="49" charset="-128"/>
              </a:rPr>
              <a:t>wa la mat-rukin siamuhu sama</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تَسْتُرُ عَلَى مَنْ لَوْ شِئْتَ فَضَحْتَهُ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You </a:t>
            </a:r>
            <a:r>
              <a:rPr lang="en-US" b="1" kern="1200" dirty="0" smtClean="0">
                <a:solidFill>
                  <a:srgbClr val="0070C0"/>
                </a:solidFill>
                <a:ea typeface="MS Mincho" pitchFamily="49" charset="-128"/>
              </a:rPr>
              <a:t>cover </a:t>
            </a:r>
            <a:r>
              <a:rPr lang="en-US" b="1" kern="1200" dirty="0">
                <a:solidFill>
                  <a:srgbClr val="0070C0"/>
                </a:solidFill>
                <a:ea typeface="MS Mincho" pitchFamily="49" charset="-128"/>
              </a:rPr>
              <a:t>him whom, if You willed, You </a:t>
            </a:r>
            <a:r>
              <a:rPr lang="en-US" b="1" kern="1200" dirty="0" smtClean="0">
                <a:solidFill>
                  <a:srgbClr val="0070C0"/>
                </a:solidFill>
                <a:ea typeface="MS Mincho" pitchFamily="49" charset="-128"/>
              </a:rPr>
              <a:t>would </a:t>
            </a:r>
            <a:r>
              <a:rPr lang="en-US" b="1" kern="1200">
                <a:solidFill>
                  <a:srgbClr val="0070C0"/>
                </a:solidFill>
                <a:ea typeface="MS Mincho" pitchFamily="49" charset="-128"/>
              </a:rPr>
              <a:t>expose</a:t>
            </a:r>
            <a:r>
              <a:rPr lang="en-US" b="1" kern="1200" smtClean="0">
                <a:solidFill>
                  <a:srgbClr val="0070C0"/>
                </a:solidFill>
                <a:ea typeface="MS Mincho" pitchFamily="49" charset="-128"/>
              </a:rPr>
              <a:t>,</a:t>
            </a:r>
          </a:p>
          <a:p>
            <a:pPr marL="342900" indent="-342900" eaLnBrk="1" hangingPunct="1">
              <a:defRPr/>
            </a:pPr>
            <a:endParaRPr lang="en-US" sz="1400" b="1" kern="1200" smtClean="0">
              <a:solidFill>
                <a:srgbClr val="0070C0"/>
              </a:solidFill>
              <a:ea typeface="MS Mincho" pitchFamily="49" charset="-128"/>
            </a:endParaRPr>
          </a:p>
          <a:p>
            <a:pPr marL="342900" indent="-342900" eaLnBrk="1" hangingPunct="1">
              <a:defRPr/>
            </a:pPr>
            <a:r>
              <a:rPr lang="ar-OM" sz="4000" b="1" kern="1200" smtClean="0">
                <a:solidFill>
                  <a:srgbClr val="002060"/>
                </a:solidFill>
                <a:latin typeface="Arabic Typesetting" pitchFamily="66" charset="-78"/>
                <a:ea typeface="MS Mincho" pitchFamily="49" charset="-128"/>
                <a:cs typeface="Arabic Typesetting" pitchFamily="66" charset="-78"/>
              </a:rPr>
              <a:t>ا</a:t>
            </a:r>
            <a:r>
              <a:rPr lang="ur-PK" sz="4000" b="1" kern="1200" smtClean="0">
                <a:solidFill>
                  <a:srgbClr val="002060"/>
                </a:solidFill>
                <a:latin typeface="Arabic Typesetting" pitchFamily="66" charset="-78"/>
                <a:ea typeface="MS Mincho" pitchFamily="49" charset="-128"/>
                <a:cs typeface="Arabic Typesetting" pitchFamily="66" charset="-78"/>
              </a:rPr>
              <a:t>ور جو تیری حمد کرتا ہے اسے بدلہ دیتا ہے حالانکہ تو ہی نے اسے حمد کی تعلیم دی ہے</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3600" b="1" kern="1200" dirty="0">
              <a:solidFill>
                <a:srgbClr val="0070C0"/>
              </a:solidFill>
              <a:ea typeface="MS Mincho" pitchFamily="49" charset="-128"/>
            </a:endParaRPr>
          </a:p>
        </p:txBody>
      </p:sp>
      <p:sp>
        <p:nvSpPr>
          <p:cNvPr id="15364" name="Subtitle 4"/>
          <p:cNvSpPr txBox="1">
            <a:spLocks/>
          </p:cNvSpPr>
          <p:nvPr/>
        </p:nvSpPr>
        <p:spPr bwMode="auto">
          <a:xfrm>
            <a:off x="4572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wa </a:t>
            </a:r>
            <a:r>
              <a:rPr lang="sv-SE" sz="2800" b="1" i="1" smtClean="0">
                <a:solidFill>
                  <a:srgbClr val="0070C0"/>
                </a:solidFill>
                <a:ea typeface="MS Mincho" pitchFamily="49" charset="-128"/>
              </a:rPr>
              <a:t>tas-turu </a:t>
            </a:r>
            <a:r>
              <a:rPr lang="sv-SE" sz="2800" b="1" i="1">
                <a:solidFill>
                  <a:srgbClr val="0070C0"/>
                </a:solidFill>
                <a:ea typeface="MS Mincho" pitchFamily="49" charset="-128"/>
              </a:rPr>
              <a:t>`ala mal-law shi-ta fadahtah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167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عَلَيْكَ مِنْ مَطْلُوبِ قَبْلَ وَقْتِهِ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4572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object of seeking before Your </a:t>
            </a:r>
            <a:r>
              <a:rPr lang="en-US" b="1" kern="1200">
                <a:solidFill>
                  <a:srgbClr val="0070C0"/>
                </a:solidFill>
                <a:ea typeface="MS Mincho" pitchFamily="49" charset="-128"/>
              </a:rPr>
              <a:t>time</a:t>
            </a:r>
            <a:r>
              <a:rPr lang="en-US" b="1" kern="1200" smtClean="0">
                <a:solidFill>
                  <a:srgbClr val="0070C0"/>
                </a:solidFill>
                <a:ea typeface="MS Mincho" pitchFamily="49" charset="-128"/>
              </a:rPr>
              <a:t>,</a:t>
            </a:r>
          </a:p>
          <a:p>
            <a:pPr marL="342900" indent="-342900" eaLnBrk="1" hangingPunct="1">
              <a:defRPr/>
            </a:pPr>
            <a:endParaRPr lang="ur-PK"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a:t>
            </a:r>
            <a:r>
              <a:rPr lang="ur-PK" sz="4000" b="1" kern="1200" smtClean="0">
                <a:solidFill>
                  <a:srgbClr val="002060"/>
                </a:solidFill>
                <a:latin typeface="Arabic Typesetting" pitchFamily="66" charset="-78"/>
                <a:ea typeface="MS Mincho" pitchFamily="49" charset="-128"/>
                <a:cs typeface="Arabic Typesetting" pitchFamily="66" charset="-78"/>
              </a:rPr>
              <a:t>پر </a:t>
            </a:r>
            <a:r>
              <a:rPr lang="ur-PK" sz="4000" b="1" kern="1200" smtClean="0">
                <a:solidFill>
                  <a:srgbClr val="002060"/>
                </a:solidFill>
                <a:latin typeface="Arabic Typesetting" pitchFamily="66" charset="-78"/>
                <a:ea typeface="MS Mincho" pitchFamily="49" charset="-128"/>
                <a:cs typeface="Arabic Typesetting" pitchFamily="66" charset="-78"/>
              </a:rPr>
              <a:t>سلام</a:t>
            </a:r>
            <a:r>
              <a:rPr lang="en-US"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اے </a:t>
            </a:r>
            <a:r>
              <a:rPr lang="ur-PK" sz="4000" b="1" kern="1200" smtClean="0">
                <a:solidFill>
                  <a:srgbClr val="002060"/>
                </a:solidFill>
                <a:latin typeface="Arabic Typesetting" pitchFamily="66" charset="-78"/>
                <a:ea typeface="MS Mincho" pitchFamily="49" charset="-128"/>
                <a:cs typeface="Arabic Typesetting" pitchFamily="66" charset="-78"/>
              </a:rPr>
              <a:t>وہ کہ جس کے آنے کی پہلے سے خواہش تھی</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4388" name="Subtitle 4"/>
          <p:cNvSpPr txBox="1">
            <a:spLocks/>
          </p:cNvSpPr>
          <p:nvPr/>
        </p:nvSpPr>
        <p:spPr bwMode="auto">
          <a:xfrm>
            <a:off x="8382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min mat-lubin qab-la waq-tih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وَمَحْزُون عَلَيْهِ قَبْلَ فَوْتِهِ.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3600" b="1" kern="1200" dirty="0">
                <a:solidFill>
                  <a:srgbClr val="0070C0"/>
                </a:solidFill>
                <a:ea typeface="MS Mincho" pitchFamily="49" charset="-128"/>
              </a:rPr>
              <a:t>object of sorrow before Your </a:t>
            </a:r>
            <a:r>
              <a:rPr lang="en-US" sz="3600" b="1" kern="1200">
                <a:solidFill>
                  <a:srgbClr val="0070C0"/>
                </a:solidFill>
                <a:ea typeface="MS Mincho" pitchFamily="49" charset="-128"/>
              </a:rPr>
              <a:t>passing</a:t>
            </a:r>
            <a:r>
              <a:rPr lang="en-US" sz="3600" b="1" kern="1200" smtClean="0">
                <a:solidFill>
                  <a:srgbClr val="0070C0"/>
                </a:solidFill>
                <a:ea typeface="MS Mincho" pitchFamily="49" charset="-128"/>
              </a:rPr>
              <a:t>!</a:t>
            </a:r>
          </a:p>
          <a:p>
            <a:pPr marL="342900" indent="-342900" eaLnBrk="1" hangingPunct="1">
              <a:defRPr/>
            </a:pPr>
            <a:endParaRPr lang="ur-PK"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جس کے ختم ہونے سے قبل ہی دل رنجیدہ ہیں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5412"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mah-zunin `alay-hi qab-la faw-tih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45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عَلَيْكَ كَمْ مِنْ سُوء صُرِفَ بِكَ عَنَّا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9006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 How much evil was turned away from us through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پر سلام تیری وجہ سے کتنی برائیاں ہم سے دور ہو گئیں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6436" name="Subtitle 4"/>
          <p:cNvSpPr txBox="1">
            <a:spLocks/>
          </p:cNvSpPr>
          <p:nvPr/>
        </p:nvSpPr>
        <p:spPr bwMode="auto">
          <a:xfrm>
            <a:off x="76200" y="5024120"/>
            <a:ext cx="989076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 </a:t>
            </a:r>
            <a:r>
              <a:rPr lang="de-DE" sz="2800" b="1" i="1">
                <a:solidFill>
                  <a:srgbClr val="0070C0"/>
                </a:solidFill>
                <a:ea typeface="MS Mincho" pitchFamily="49" charset="-128"/>
              </a:rPr>
              <a:t>kam min su-in surifa bika `an-na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وَكَمْ مِنْ خَيْر أُفِيضَ بِكَ عَلَيْنَا.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667000"/>
            <a:ext cx="9555480" cy="1518920"/>
          </a:xfrm>
          <a:extLst/>
        </p:spPr>
        <p:txBody>
          <a:bodyPr/>
          <a:lstStyle/>
          <a:p>
            <a:pPr marL="342900" indent="-342900" eaLnBrk="1" hangingPunct="1">
              <a:defRPr/>
            </a:pPr>
            <a:r>
              <a:rPr lang="en-US" b="1" kern="1200" dirty="0">
                <a:solidFill>
                  <a:srgbClr val="0070C0"/>
                </a:solidFill>
                <a:ea typeface="MS Mincho" pitchFamily="49" charset="-128"/>
              </a:rPr>
              <a:t>How much good flowed upon us because of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کتنی بھلائیوں کے سر چشمے ہمارے لیے جاری ہو گئے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7460" name="Subtitle 4"/>
          <p:cNvSpPr txBox="1">
            <a:spLocks/>
          </p:cNvSpPr>
          <p:nvPr/>
        </p:nvSpPr>
        <p:spPr bwMode="auto">
          <a:xfrm>
            <a:off x="33528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wa kam min khay-rin ufida bika `alay-na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عَلَيْـكَ وَعَلَى لَيْلَةِ الْقَدْرِ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and upon the Night </a:t>
            </a:r>
            <a:r>
              <a:rPr lang="en-US" b="1" kern="1200">
                <a:solidFill>
                  <a:srgbClr val="0070C0"/>
                </a:solidFill>
                <a:ea typeface="MS Mincho" pitchFamily="49" charset="-128"/>
              </a:rPr>
              <a:t>of </a:t>
            </a:r>
            <a:r>
              <a:rPr lang="en-US" b="1" kern="1200" smtClean="0">
                <a:solidFill>
                  <a:srgbClr val="0070C0"/>
                </a:solidFill>
                <a:ea typeface="MS Mincho" pitchFamily="49" charset="-128"/>
              </a:rPr>
              <a:t>Decree</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پر سلام اے ماہ رمضان تجھ پر اور اس شب قدر پر</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8484"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wa'la lay-latil-qad-ril-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الَّتِي هِيَ خَيْرٌ مِنْ أَلْفِ شَهْر.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which is </a:t>
            </a:r>
            <a:r>
              <a:rPr lang="en-US" b="1" i="1" kern="1200" dirty="0">
                <a:solidFill>
                  <a:srgbClr val="0070C0"/>
                </a:solidFill>
                <a:ea typeface="MS Mincho" pitchFamily="49" charset="-128"/>
              </a:rPr>
              <a:t>"better than a </a:t>
            </a:r>
            <a:r>
              <a:rPr lang="en-US" b="1" i="1" kern="1200" dirty="0" smtClean="0">
                <a:solidFill>
                  <a:srgbClr val="0070C0"/>
                </a:solidFill>
                <a:ea typeface="MS Mincho" pitchFamily="49" charset="-128"/>
              </a:rPr>
              <a:t>Thousand </a:t>
            </a:r>
            <a:r>
              <a:rPr lang="en-US" b="1" i="1" kern="1200" dirty="0">
                <a:solidFill>
                  <a:srgbClr val="0070C0"/>
                </a:solidFill>
                <a:ea typeface="MS Mincho" pitchFamily="49" charset="-128"/>
              </a:rPr>
              <a:t>months</a:t>
            </a:r>
            <a:r>
              <a:rPr lang="en-US" b="1" i="1" kern="1200" dirty="0" smtClean="0">
                <a:solidFill>
                  <a:srgbClr val="0070C0"/>
                </a:solidFill>
                <a:ea typeface="MS Mincho" pitchFamily="49" charset="-128"/>
              </a:rPr>
              <a:t>"</a:t>
            </a:r>
            <a:r>
              <a:rPr lang="en-US" b="1" kern="1200" dirty="0" smtClean="0">
                <a:solidFill>
                  <a:srgbClr val="0070C0"/>
                </a:solidFill>
                <a:ea typeface="MS Mincho" pitchFamily="49" charset="-128"/>
              </a:rPr>
              <a:t>! Holy Quran - (</a:t>
            </a:r>
            <a:r>
              <a:rPr lang="en-US" b="1" kern="1200" smtClean="0">
                <a:solidFill>
                  <a:srgbClr val="0070C0"/>
                </a:solidFill>
                <a:ea typeface="MS Mincho" pitchFamily="49" charset="-128"/>
              </a:rPr>
              <a:t>97:3)</a:t>
            </a:r>
          </a:p>
          <a:p>
            <a:pPr marL="342900" indent="-342900" eaLnBrk="1" hangingPunct="1">
              <a:defRPr/>
            </a:pPr>
            <a:endParaRPr lang="ur-PK"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جو ہزار مہینوں سے بہتر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49508" name="Subtitle 4"/>
          <p:cNvSpPr txBox="1">
            <a:spLocks/>
          </p:cNvSpPr>
          <p:nvPr/>
        </p:nvSpPr>
        <p:spPr bwMode="auto">
          <a:xfrm>
            <a:off x="33528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al-lati hia khay-rum-min al-fi shah-r</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977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أَلسَّلاَمُ</a:t>
            </a:r>
            <a:r>
              <a:rPr lang="ar-SA" sz="9000" kern="1200" dirty="0">
                <a:latin typeface="Arabic Typesetting" panose="03020402040406030203" pitchFamily="66" charset="-78"/>
                <a:ea typeface="+mn-ea"/>
                <a:cs typeface="Arabic Typesetting" panose="03020402040406030203" pitchFamily="66" charset="-78"/>
              </a:rPr>
              <a:t> عَلَيْكَ ما كَانَ أَحْرَصَنَا بِالأمْسِ عَلَيْكَ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2054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 How much we craved You </a:t>
            </a:r>
            <a:r>
              <a:rPr lang="en-US" b="1" kern="1200">
                <a:solidFill>
                  <a:srgbClr val="0070C0"/>
                </a:solidFill>
                <a:ea typeface="MS Mincho" pitchFamily="49" charset="-128"/>
              </a:rPr>
              <a:t>yesterday</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تجھ پر سلام ۔ ابھی کل ہم کتنے تجھ پر وا رفتہ تھے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0532"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ma kana ah-rasana bil-am-si `alay-k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وَأَشَدَّ شَوْقَنَا غَدَاً إلَيْكَ.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How intensely we shall yearn for You </a:t>
            </a:r>
            <a:r>
              <a:rPr lang="en-US" b="1" kern="1200">
                <a:solidFill>
                  <a:srgbClr val="0070C0"/>
                </a:solidFill>
                <a:ea typeface="MS Mincho" pitchFamily="49" charset="-128"/>
              </a:rPr>
              <a:t>tomorrow</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آنے والے کل میں ہمارے شوق کی کتنی فراوانی ہو گئی</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1556"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ashad-da shaw-qana ghadan ilay-k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91099"/>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أَلسَلاَمُ عَلَيْكَ وَعَلَى فَضْلِكَ الَّذِي حُرِمْنَاهُ </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29280"/>
            <a:ext cx="9555480" cy="1518920"/>
          </a:xfrm>
          <a:extLst/>
        </p:spPr>
        <p:txBody>
          <a:bodyPr/>
          <a:lstStyle/>
          <a:p>
            <a:pPr marL="342900" indent="-342900" eaLnBrk="1" hangingPunct="1">
              <a:defRPr/>
            </a:pPr>
            <a:r>
              <a:rPr lang="en-US" b="1" kern="1200" dirty="0">
                <a:solidFill>
                  <a:srgbClr val="0070C0"/>
                </a:solidFill>
                <a:ea typeface="MS Mincho" pitchFamily="49" charset="-128"/>
              </a:rPr>
              <a:t>Peace be upon You and upon Your bounty which has now been made unlawful </a:t>
            </a:r>
            <a:r>
              <a:rPr lang="en-US" b="1" kern="1200">
                <a:solidFill>
                  <a:srgbClr val="0070C0"/>
                </a:solidFill>
                <a:ea typeface="MS Mincho" pitchFamily="49" charset="-128"/>
              </a:rPr>
              <a:t>to </a:t>
            </a:r>
            <a:r>
              <a:rPr lang="en-US" b="1" kern="1200" smtClean="0">
                <a:solidFill>
                  <a:srgbClr val="0070C0"/>
                </a:solidFill>
                <a:ea typeface="MS Mincho" pitchFamily="49" charset="-128"/>
              </a:rPr>
              <a:t>us</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سلام ہو اے ماہ مبارک تجھ پر اور تیری ان فضیلتوں پر جن سے ہم محروم ہو گئے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2580"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as-salamu `alay-ka wa'la fad-likal-ladhi hurimnah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وَعَلَى مَاض مِنْ بَرَكَاتِكَ سُلِبْنَاهُ.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62200"/>
            <a:ext cx="9555480" cy="1518920"/>
          </a:xfrm>
          <a:extLst/>
        </p:spPr>
        <p:txBody>
          <a:bodyPr/>
          <a:lstStyle/>
          <a:p>
            <a:pPr marL="342900" indent="-342900" eaLnBrk="1" hangingPunct="1">
              <a:defRPr/>
            </a:pPr>
            <a:r>
              <a:rPr lang="en-US" b="1" kern="1200" dirty="0">
                <a:solidFill>
                  <a:srgbClr val="0070C0"/>
                </a:solidFill>
                <a:ea typeface="MS Mincho" pitchFamily="49" charset="-128"/>
              </a:rPr>
              <a:t>and upon Your blessings gone by which have now been stripped away from </a:t>
            </a:r>
            <a:r>
              <a:rPr lang="en-US" b="1" kern="1200">
                <a:solidFill>
                  <a:srgbClr val="0070C0"/>
                </a:solidFill>
                <a:ea typeface="MS Mincho" pitchFamily="49" charset="-128"/>
              </a:rPr>
              <a:t>us</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تیری گزشتہ برکتوں پر جو ہمارے ہاتھ سے جاتی رہیں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3604" name="Subtitle 4"/>
          <p:cNvSpPr txBox="1">
            <a:spLocks/>
          </p:cNvSpPr>
          <p:nvPr/>
        </p:nvSpPr>
        <p:spPr bwMode="auto">
          <a:xfrm>
            <a:off x="33528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`ala madim-mim-barakatika sulib-nah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وَتَجُودُ عَلَى مَنْ لَوْ شِئْتَ </a:t>
            </a:r>
            <a:r>
              <a:rPr lang="ar-SA" sz="9000" kern="1200" dirty="0" smtClean="0">
                <a:latin typeface="Arabic Typesetting" panose="03020402040406030203" pitchFamily="66" charset="-78"/>
                <a:ea typeface="+mn-ea"/>
                <a:cs typeface="Arabic Typesetting" panose="03020402040406030203" pitchFamily="66" charset="-78"/>
              </a:rPr>
              <a:t>مَنَعْتَهُ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2514600"/>
            <a:ext cx="9555480" cy="1518920"/>
          </a:xfrm>
          <a:extLst/>
        </p:spPr>
        <p:txBody>
          <a:bodyPr/>
          <a:lstStyle/>
          <a:p>
            <a:pPr marL="342900" indent="-342900" eaLnBrk="1" hangingPunct="1">
              <a:defRPr/>
            </a:pPr>
            <a:r>
              <a:rPr lang="en-US" sz="2800" b="1" kern="1200" smtClean="0">
                <a:solidFill>
                  <a:srgbClr val="0070C0"/>
                </a:solidFill>
                <a:ea typeface="MS Mincho" pitchFamily="49" charset="-128"/>
              </a:rPr>
              <a:t>and You are generous toward him from whom, if You willed, You wouldst withhold.</a:t>
            </a:r>
            <a:endParaRPr lang="ar-OM" sz="2800" b="1" kern="1200" smtClean="0">
              <a:solidFill>
                <a:srgbClr val="0070C0"/>
              </a:solidFill>
              <a:ea typeface="MS Mincho" pitchFamily="49" charset="-128"/>
            </a:endParaRP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اورایسے شخص کی پردہ پوشی کرتا ہے کہ اگرچاہتا تو اسے رسوا کر دیتا ہے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388" name="Subtitle 4"/>
          <p:cNvSpPr txBox="1">
            <a:spLocks/>
          </p:cNvSpPr>
          <p:nvPr/>
        </p:nvSpPr>
        <p:spPr bwMode="auto">
          <a:xfrm>
            <a:off x="381000" y="5105400"/>
            <a:ext cx="89458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tajudu `ala mal-law shi-ta mana'-tah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295400"/>
            <a:ext cx="980694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إنَّا أَهْلُ هَذَا الشَّهْرِ الِّذِي شَرَّفْتَنَا بِهِ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460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O'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we are the people of this month. Through it </a:t>
            </a:r>
            <a:r>
              <a:rPr lang="en-US" b="1" kern="1200" dirty="0" smtClean="0">
                <a:solidFill>
                  <a:srgbClr val="0070C0"/>
                </a:solidFill>
                <a:ea typeface="MS Mincho" pitchFamily="49" charset="-128"/>
              </a:rPr>
              <a:t>You have </a:t>
            </a:r>
            <a:r>
              <a:rPr lang="en-US" b="1" kern="1200" smtClean="0">
                <a:solidFill>
                  <a:srgbClr val="0070C0"/>
                </a:solidFill>
                <a:ea typeface="MS Mincho" pitchFamily="49" charset="-128"/>
              </a:rPr>
              <a:t>ennobled </a:t>
            </a:r>
            <a:r>
              <a:rPr lang="en-US" b="1" kern="1200" smtClean="0">
                <a:solidFill>
                  <a:srgbClr val="0070C0"/>
                </a:solidFill>
                <a:ea typeface="MS Mincho" pitchFamily="49" charset="-128"/>
              </a:rPr>
              <a:t>us</a:t>
            </a:r>
          </a:p>
          <a:p>
            <a:pPr marL="342900" indent="-342900" eaLnBrk="1" hangingPunct="1">
              <a:defRPr/>
            </a:pPr>
            <a:endParaRPr lang="ur-PK" sz="11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ہم اس مہینے سے مخصوص ہیں جس کی وجہ سے تو نے ہمیں شرف بخشا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4628"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in-</a:t>
            </a:r>
            <a:r>
              <a:rPr lang="es-ES" sz="2800" b="1" i="1" dirty="0" err="1">
                <a:solidFill>
                  <a:srgbClr val="0070C0"/>
                </a:solidFill>
                <a:ea typeface="MS Mincho" pitchFamily="49" charset="-128"/>
              </a:rPr>
              <a:t>na</a:t>
            </a:r>
            <a:r>
              <a:rPr lang="es-ES" sz="2800" b="1" i="1" dirty="0">
                <a:solidFill>
                  <a:srgbClr val="0070C0"/>
                </a:solidFill>
                <a:ea typeface="MS Mincho" pitchFamily="49" charset="-128"/>
              </a:rPr>
              <a:t> ah-</a:t>
            </a:r>
            <a:r>
              <a:rPr lang="es-ES" sz="2800" b="1" i="1" dirty="0" err="1">
                <a:solidFill>
                  <a:srgbClr val="0070C0"/>
                </a:solidFill>
                <a:ea typeface="MS Mincho" pitchFamily="49" charset="-128"/>
              </a:rPr>
              <a:t>lu</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hadhash-shah-ril-ladhi</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shar-raftana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bihi</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وَوَفّقتَنَا بِمَنِّكَ لَهُ حِينَ جَهِلَ </a:t>
            </a:r>
            <a:r>
              <a:rPr lang="ar-SA" sz="9000" kern="1200" dirty="0" err="1">
                <a:latin typeface="Arabic Typesetting" panose="03020402040406030203" pitchFamily="66" charset="-78"/>
                <a:ea typeface="+mn-ea"/>
                <a:cs typeface="Arabic Typesetting" panose="03020402040406030203" pitchFamily="66" charset="-78"/>
              </a:rPr>
              <a:t>الاَشْقِيَا</a:t>
            </a:r>
            <a:r>
              <a:rPr lang="ar-SA" sz="9000" kern="1200" dirty="0">
                <a:latin typeface="Arabic Typesetting" panose="03020402040406030203" pitchFamily="66" charset="-78"/>
                <a:ea typeface="+mn-ea"/>
                <a:cs typeface="Arabic Typesetting" panose="03020402040406030203" pitchFamily="66" charset="-78"/>
              </a:rPr>
              <a:t> وَقْتَهُ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given us success because of Your kindness, while the wretched are ignorant of its </a:t>
            </a:r>
            <a:r>
              <a:rPr lang="en-US" b="1" kern="1200">
                <a:solidFill>
                  <a:srgbClr val="0070C0"/>
                </a:solidFill>
                <a:ea typeface="MS Mincho" pitchFamily="49" charset="-128"/>
              </a:rPr>
              <a:t>time</a:t>
            </a:r>
            <a:r>
              <a:rPr lang="en-US" b="1" kern="1200" smtClean="0">
                <a:solidFill>
                  <a:srgbClr val="0070C0"/>
                </a:solidFill>
                <a:ea typeface="MS Mincho" pitchFamily="49" charset="-128"/>
              </a:rPr>
              <a:t>.</a:t>
            </a:r>
            <a:endParaRPr lang="ur-PK"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اپنے لطف واحسان سے اس کی حق شناسی کی توفیق دی جبکہ بد نصیب لوگ اس کے وقت ( کی قدر وقیمت)سے بے خبر تھے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5652"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 wa waf-faqtana biman-nika lahu hina jahilal-ash-qia-u waqtah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وَحُرِمُوا لِشَقَائِهِم </a:t>
            </a:r>
            <a:r>
              <a:rPr lang="ar-SA" sz="9000" kern="1200" dirty="0" smtClean="0">
                <a:latin typeface="Arabic Typesetting" panose="03020402040406030203" pitchFamily="66" charset="-78"/>
                <a:ea typeface="+mn-ea"/>
                <a:cs typeface="Arabic Typesetting" panose="03020402040406030203" pitchFamily="66" charset="-78"/>
              </a:rPr>
              <a:t>فَضْلَهُ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Made unlawful to them is its bounty because of their </a:t>
            </a:r>
            <a:r>
              <a:rPr lang="en-US" b="1" kern="1200">
                <a:solidFill>
                  <a:srgbClr val="0070C0"/>
                </a:solidFill>
                <a:ea typeface="MS Mincho" pitchFamily="49" charset="-128"/>
              </a:rPr>
              <a:t>wretchedness</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اوراپنی بد بختی کی وجہ سے اس کے فضل سے محروم رہ گئے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6676"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3200" b="1" i="1">
                <a:solidFill>
                  <a:srgbClr val="0070C0"/>
                </a:solidFill>
                <a:ea typeface="MS Mincho" pitchFamily="49" charset="-128"/>
              </a:rPr>
              <a:t>wa hurimu lishaqa-ihim fad-lah</a:t>
            </a:r>
            <a:endParaRPr lang="fi-FI" sz="32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أَنْتَ وَلِيُّ مَا اثَرْتَنَا بِهِ مِنْ </a:t>
            </a:r>
            <a:r>
              <a:rPr lang="ar-SA" sz="9000" kern="1200" dirty="0" smtClean="0">
                <a:latin typeface="Arabic Typesetting" panose="03020402040406030203" pitchFamily="66" charset="-78"/>
                <a:ea typeface="+mn-ea"/>
                <a:cs typeface="Arabic Typesetting" panose="03020402040406030203" pitchFamily="66" charset="-78"/>
              </a:rPr>
              <a:t>مَعْرِفَتِهِ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Your </a:t>
            </a:r>
            <a:r>
              <a:rPr lang="en-US" b="1" kern="1200" dirty="0" smtClean="0">
                <a:solidFill>
                  <a:srgbClr val="0070C0"/>
                </a:solidFill>
                <a:ea typeface="MS Mincho" pitchFamily="49" charset="-128"/>
              </a:rPr>
              <a:t>are </a:t>
            </a:r>
            <a:r>
              <a:rPr lang="en-US" b="1" kern="1200" dirty="0">
                <a:solidFill>
                  <a:srgbClr val="0070C0"/>
                </a:solidFill>
                <a:ea typeface="MS Mincho" pitchFamily="49" charset="-128"/>
              </a:rPr>
              <a:t>the patron of the knowledge of it by which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preferred </a:t>
            </a:r>
            <a:r>
              <a:rPr lang="en-US" b="1" kern="1200">
                <a:solidFill>
                  <a:srgbClr val="0070C0"/>
                </a:solidFill>
                <a:ea typeface="MS Mincho" pitchFamily="49" charset="-128"/>
              </a:rPr>
              <a:t>us</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تو ہی ولی وصاحب اختیار ہے کہ ہمیں اس کی حق شناسی کے لیے منتخب کیا اوراس کے احکام کی ہدایت فرمائی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7700" name="Subtitle 4"/>
          <p:cNvSpPr txBox="1">
            <a:spLocks/>
          </p:cNvSpPr>
          <p:nvPr/>
        </p:nvSpPr>
        <p:spPr bwMode="auto">
          <a:xfrm>
            <a:off x="30480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anta wali-yu ma athar-tana bihi mim-ma'-rifatihi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وَهَدَيْتَنَا مِنْ </a:t>
            </a:r>
            <a:r>
              <a:rPr lang="ar-SA" sz="9000" kern="1200" dirty="0" smtClean="0">
                <a:latin typeface="Arabic Typesetting" panose="03020402040406030203" pitchFamily="66" charset="-78"/>
                <a:ea typeface="+mn-ea"/>
                <a:cs typeface="Arabic Typesetting" panose="03020402040406030203" pitchFamily="66" charset="-78"/>
              </a:rPr>
              <a:t>سُنَّتِهِ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453640"/>
            <a:ext cx="9555480" cy="1518920"/>
          </a:xfrm>
          <a:extLst/>
        </p:spPr>
        <p:txBody>
          <a:bodyPr/>
          <a:lstStyle/>
          <a:p>
            <a:pPr marL="342900" indent="-342900" eaLnBrk="1" hangingPunct="1">
              <a:defRPr/>
            </a:pPr>
            <a:r>
              <a:rPr lang="en-US" b="1" kern="1200" dirty="0">
                <a:solidFill>
                  <a:srgbClr val="0070C0"/>
                </a:solidFill>
                <a:ea typeface="MS Mincho" pitchFamily="49" charset="-128"/>
              </a:rPr>
              <a:t>and its prescribed practices to which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guided </a:t>
            </a:r>
            <a:r>
              <a:rPr lang="en-US" b="1" kern="1200">
                <a:solidFill>
                  <a:srgbClr val="0070C0"/>
                </a:solidFill>
                <a:ea typeface="MS Mincho" pitchFamily="49" charset="-128"/>
              </a:rPr>
              <a:t>us</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بے شک تیری توفیق سے ہم نے احکام کی ہدایت فرمائی۔</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8724"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2800" b="1" i="1">
                <a:solidFill>
                  <a:srgbClr val="0070C0"/>
                </a:solidFill>
                <a:ea typeface="MS Mincho" pitchFamily="49" charset="-128"/>
              </a:rPr>
              <a:t>wa haday-tana min sun-natih</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544320"/>
            <a:ext cx="100584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وَقَدْ تَوَلَّيْنَا بِتَوْفِيقِكَ صِيَامَهُ وَقِيَامَهُ عَلى </a:t>
            </a:r>
            <a:r>
              <a:rPr lang="ar-SA" sz="9000" kern="1200" dirty="0" smtClean="0">
                <a:latin typeface="Arabic Typesetting" panose="03020402040406030203" pitchFamily="66" charset="-78"/>
                <a:ea typeface="+mn-ea"/>
                <a:cs typeface="Arabic Typesetting" panose="03020402040406030203" pitchFamily="66" charset="-78"/>
              </a:rPr>
              <a:t>تَقْصِير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976880"/>
            <a:ext cx="10058400" cy="1518920"/>
          </a:xfrm>
          <a:extLst/>
        </p:spPr>
        <p:txBody>
          <a:bodyPr/>
          <a:lstStyle/>
          <a:p>
            <a:pPr marL="342900" indent="-342900" eaLnBrk="1" hangingPunct="1">
              <a:defRPr/>
            </a:pPr>
            <a:r>
              <a:rPr lang="en-US" sz="2400" b="1" kern="1200" dirty="0">
                <a:solidFill>
                  <a:srgbClr val="0070C0"/>
                </a:solidFill>
                <a:ea typeface="MS Mincho" pitchFamily="49" charset="-128"/>
              </a:rPr>
              <a:t>We have undertaken, through Your giving success</a:t>
            </a:r>
            <a:r>
              <a:rPr lang="en-US" sz="2400" b="1" kern="1200">
                <a:solidFill>
                  <a:srgbClr val="0070C0"/>
                </a:solidFill>
                <a:ea typeface="MS Mincho" pitchFamily="49" charset="-128"/>
              </a:rPr>
              <a:t>, </a:t>
            </a:r>
            <a:r>
              <a:rPr lang="en-US" sz="2400" b="1" kern="1200" smtClean="0">
                <a:solidFill>
                  <a:srgbClr val="0070C0"/>
                </a:solidFill>
                <a:ea typeface="MS Mincho" pitchFamily="49" charset="-128"/>
              </a:rPr>
              <a:t>its fasting </a:t>
            </a:r>
            <a:r>
              <a:rPr lang="en-US" sz="2400" b="1" kern="1200" dirty="0">
                <a:solidFill>
                  <a:srgbClr val="0070C0"/>
                </a:solidFill>
                <a:ea typeface="MS Mincho" pitchFamily="49" charset="-128"/>
              </a:rPr>
              <a:t>and its standing in prayer, but with </a:t>
            </a:r>
            <a:r>
              <a:rPr lang="en-US" sz="2400" b="1" kern="1200">
                <a:solidFill>
                  <a:srgbClr val="0070C0"/>
                </a:solidFill>
                <a:ea typeface="MS Mincho" pitchFamily="49" charset="-128"/>
              </a:rPr>
              <a:t>shortcomings</a:t>
            </a:r>
            <a:r>
              <a:rPr lang="en-US" sz="2400" b="1" kern="1200" smtClean="0">
                <a:solidFill>
                  <a:srgbClr val="0070C0"/>
                </a:solidFill>
                <a:ea typeface="MS Mincho" pitchFamily="49" charset="-128"/>
              </a:rPr>
              <a:t>,</a:t>
            </a:r>
            <a:endParaRPr lang="ur-PK" sz="36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بے شک تیری توفیق سے ہم نے اس مہینے میں روزے رکھے، </a:t>
            </a:r>
          </a:p>
          <a:p>
            <a:pPr marL="342900" indent="-342900" eaLnBrk="1" hangingPunct="1">
              <a:defRPr/>
            </a:pPr>
            <a:r>
              <a:rPr lang="en-US"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مگر کمی وکوتاہی کے ساتھ</a:t>
            </a:r>
            <a:r>
              <a:rPr lang="en-US"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عبادت کے لیے قیام کیا ۔</a:t>
            </a:r>
            <a:r>
              <a:rPr lang="en-US" sz="4000" b="1" kern="1200" smtClean="0">
                <a:solidFill>
                  <a:srgbClr val="002060"/>
                </a:solidFill>
                <a:latin typeface="Arabic Typesetting" pitchFamily="66" charset="-78"/>
                <a:ea typeface="MS Mincho" pitchFamily="49" charset="-128"/>
                <a:cs typeface="Arabic Typesetting" pitchFamily="66" charset="-78"/>
              </a:rPr>
              <a:t>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59748"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wa qad t-tawal-lay-na bitaw-fiqika siamahu waqiamahu `ala taq-sir</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وَأَدَّيْنَا فِيهِ قَلِيلاً مِنْ كَثِيـر.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67000"/>
            <a:ext cx="9555480" cy="1518920"/>
          </a:xfrm>
          <a:extLst/>
        </p:spPr>
        <p:txBody>
          <a:bodyPr/>
          <a:lstStyle/>
          <a:p>
            <a:pPr marL="342900" indent="-342900" eaLnBrk="1" hangingPunct="1">
              <a:defRPr/>
            </a:pPr>
            <a:r>
              <a:rPr lang="en-US" b="1" kern="1200" dirty="0">
                <a:solidFill>
                  <a:srgbClr val="0070C0"/>
                </a:solidFill>
                <a:ea typeface="MS Mincho" pitchFamily="49" charset="-128"/>
              </a:rPr>
              <a:t>and we have performed little of </a:t>
            </a:r>
            <a:r>
              <a:rPr lang="en-US" b="1" kern="1200">
                <a:solidFill>
                  <a:srgbClr val="0070C0"/>
                </a:solidFill>
                <a:ea typeface="MS Mincho" pitchFamily="49" charset="-128"/>
              </a:rPr>
              <a:t>much</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مشتے ازخروار سے زیادہ نہ بجا لاسکے۔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0772" name="Subtitle 4"/>
          <p:cNvSpPr txBox="1">
            <a:spLocks/>
          </p:cNvSpPr>
          <p:nvPr/>
        </p:nvSpPr>
        <p:spPr bwMode="auto">
          <a:xfrm>
            <a:off x="33528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ad-day-na fihi qalilam-min kathir</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اللَّهُمَّ فَلَكَ الْحمدُ إقْـرَاراً بِـالإسَاءَةَ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O'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so to You belongs praise, in admission of </a:t>
            </a:r>
            <a:r>
              <a:rPr lang="en-US" b="1" kern="1200">
                <a:solidFill>
                  <a:srgbClr val="0070C0"/>
                </a:solidFill>
                <a:ea typeface="MS Mincho" pitchFamily="49" charset="-128"/>
              </a:rPr>
              <a:t>evil </a:t>
            </a:r>
            <a:r>
              <a:rPr lang="en-US" b="1" kern="1200" smtClean="0">
                <a:solidFill>
                  <a:srgbClr val="0070C0"/>
                </a:solidFill>
                <a:ea typeface="MS Mincho" pitchFamily="49" charset="-128"/>
              </a:rPr>
              <a:t>doing</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 ہم اپنی بد اعمالی کا اقرار اورسہل انگاری کا اعتراف کرتے ہوئے تیری حمد کرتے ہیں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1796"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falakal</a:t>
            </a:r>
            <a:r>
              <a:rPr lang="es-ES" sz="2800" b="1" i="1" dirty="0">
                <a:solidFill>
                  <a:srgbClr val="0070C0"/>
                </a:solidFill>
                <a:ea typeface="MS Mincho" pitchFamily="49" charset="-128"/>
              </a:rPr>
              <a:t>-</a:t>
            </a:r>
            <a:r>
              <a:rPr lang="es-ES" sz="2800" b="1" i="1" dirty="0" err="1">
                <a:solidFill>
                  <a:srgbClr val="0070C0"/>
                </a:solidFill>
                <a:ea typeface="MS Mincho" pitchFamily="49" charset="-128"/>
              </a:rPr>
              <a:t>ham</a:t>
            </a:r>
            <a:r>
              <a:rPr lang="es-ES" sz="2800" b="1" i="1" dirty="0">
                <a:solidFill>
                  <a:srgbClr val="0070C0"/>
                </a:solidFill>
                <a:ea typeface="MS Mincho" pitchFamily="49" charset="-128"/>
              </a:rPr>
              <a:t>-du </a:t>
            </a:r>
            <a:r>
              <a:rPr lang="es-ES" sz="2800" b="1" i="1" dirty="0" err="1">
                <a:solidFill>
                  <a:srgbClr val="0070C0"/>
                </a:solidFill>
                <a:ea typeface="MS Mincho" pitchFamily="49" charset="-128"/>
              </a:rPr>
              <a:t>iq</a:t>
            </a:r>
            <a:r>
              <a:rPr lang="es-ES" sz="2800" b="1" i="1" dirty="0">
                <a:solidFill>
                  <a:srgbClr val="0070C0"/>
                </a:solidFill>
                <a:ea typeface="MS Mincho" pitchFamily="49" charset="-128"/>
              </a:rPr>
              <a:t>-</a:t>
            </a:r>
            <a:r>
              <a:rPr lang="es-ES" sz="2800" b="1" i="1" dirty="0" err="1">
                <a:solidFill>
                  <a:srgbClr val="0070C0"/>
                </a:solidFill>
                <a:ea typeface="MS Mincho" pitchFamily="49" charset="-128"/>
              </a:rPr>
              <a:t>raram</a:t>
            </a:r>
            <a:r>
              <a:rPr lang="es-ES" sz="2800" b="1" i="1" dirty="0">
                <a:solidFill>
                  <a:srgbClr val="0070C0"/>
                </a:solidFill>
                <a:ea typeface="MS Mincho" pitchFamily="49" charset="-128"/>
              </a:rPr>
              <a:t>-</a:t>
            </a:r>
            <a:r>
              <a:rPr lang="es-ES" sz="2800" b="1" i="1" dirty="0" err="1">
                <a:solidFill>
                  <a:srgbClr val="0070C0"/>
                </a:solidFill>
                <a:ea typeface="MS Mincho" pitchFamily="49" charset="-128"/>
              </a:rPr>
              <a:t>bil</a:t>
            </a:r>
            <a:r>
              <a:rPr lang="es-ES" sz="2800" b="1" i="1" dirty="0">
                <a:solidFill>
                  <a:srgbClr val="0070C0"/>
                </a:solidFill>
                <a:ea typeface="MS Mincho" pitchFamily="49" charset="-128"/>
              </a:rPr>
              <a:t>-isa-ah</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92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وَاعْتِرَافاً </a:t>
            </a:r>
            <a:r>
              <a:rPr lang="ar-SA" sz="9000" kern="1200" dirty="0" smtClean="0">
                <a:latin typeface="Arabic Typesetting" panose="03020402040406030203" pitchFamily="66" charset="-78"/>
                <a:ea typeface="+mn-ea"/>
                <a:cs typeface="Arabic Typesetting" panose="03020402040406030203" pitchFamily="66" charset="-78"/>
              </a:rPr>
              <a:t>بِالإضَاعَةِ </a:t>
            </a:r>
            <a:r>
              <a:rPr lang="ar-SA" sz="9000" kern="1200" dirty="0">
                <a:latin typeface="Arabic Typesetting" panose="03020402040406030203" pitchFamily="66" charset="-78"/>
                <a:ea typeface="+mn-ea"/>
                <a:cs typeface="Arabic Typesetting" panose="03020402040406030203" pitchFamily="66" charset="-78"/>
              </a:rPr>
              <a:t>وَلَك مِنْ قُلُوبِنَا عَقْدُ </a:t>
            </a:r>
            <a:r>
              <a:rPr lang="ar-SA" sz="9000" kern="1200" dirty="0" smtClean="0">
                <a:latin typeface="Arabic Typesetting" panose="03020402040406030203" pitchFamily="66" charset="-78"/>
                <a:ea typeface="+mn-ea"/>
                <a:cs typeface="Arabic Typesetting" panose="03020402040406030203" pitchFamily="66" charset="-78"/>
              </a:rPr>
              <a:t>النَّدَمِ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95600"/>
            <a:ext cx="9555480" cy="1518920"/>
          </a:xfrm>
          <a:extLst/>
        </p:spPr>
        <p:txBody>
          <a:bodyPr/>
          <a:lstStyle/>
          <a:p>
            <a:pPr marL="342900" indent="-342900" eaLnBrk="1" hangingPunct="1">
              <a:defRPr/>
            </a:pPr>
            <a:r>
              <a:rPr lang="en-US" b="1" kern="1200" dirty="0">
                <a:solidFill>
                  <a:srgbClr val="0070C0"/>
                </a:solidFill>
                <a:ea typeface="MS Mincho" pitchFamily="49" charset="-128"/>
              </a:rPr>
              <a:t>and confession of negligence, and to You belongs remorse firmly knitted in </a:t>
            </a:r>
            <a:r>
              <a:rPr lang="en-US" b="1" kern="1200">
                <a:solidFill>
                  <a:srgbClr val="0070C0"/>
                </a:solidFill>
                <a:ea typeface="MS Mincho" pitchFamily="49" charset="-128"/>
              </a:rPr>
              <a:t>our </a:t>
            </a:r>
            <a:r>
              <a:rPr lang="en-US" b="1" kern="1200" smtClean="0">
                <a:solidFill>
                  <a:srgbClr val="0070C0"/>
                </a:solidFill>
                <a:ea typeface="MS Mincho" pitchFamily="49" charset="-128"/>
              </a:rPr>
              <a:t>hearts</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اوراب تیرے لیے کچھ ہے تو وہ ہمارے دلوں کی واقعی شرمساری</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2820"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wa'-tirafam-bil-ida'h wa laka min qulubina `aq-dun-nadam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وَمِنْ أَلْسِنَتِنَا صِدْقُ </a:t>
            </a:r>
            <a:r>
              <a:rPr lang="ar-SA" sz="9000" kern="1200" dirty="0" smtClean="0">
                <a:latin typeface="Arabic Typesetting" panose="03020402040406030203" pitchFamily="66" charset="-78"/>
                <a:ea typeface="+mn-ea"/>
                <a:cs typeface="Arabic Typesetting" panose="03020402040406030203" pitchFamily="66" charset="-78"/>
              </a:rPr>
              <a:t>الاعْتِذَارِ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seeking of pardon sincerely uttered by our </a:t>
            </a:r>
            <a:r>
              <a:rPr lang="en-US" b="1" kern="1200">
                <a:solidFill>
                  <a:srgbClr val="0070C0"/>
                </a:solidFill>
                <a:ea typeface="MS Mincho" pitchFamily="49" charset="-128"/>
              </a:rPr>
              <a:t>tongues</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ہماری زبانوں کی سچی معذرت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3844"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min al-sinatina sid-quli`tidhar</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وَكِلاَهُمَا أَهْلٌ مِنْكَ لِلْفَضِيحَةِ </a:t>
            </a:r>
            <a:r>
              <a:rPr lang="ar-SA" sz="9000" kern="1200" dirty="0" smtClean="0">
                <a:latin typeface="Arabic Typesetting" panose="03020402040406030203" pitchFamily="66" charset="-78"/>
                <a:ea typeface="+mn-ea"/>
                <a:cs typeface="Arabic Typesetting" panose="03020402040406030203" pitchFamily="66" charset="-78"/>
              </a:rPr>
              <a:t>وَالْمَنْعِ</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smtClean="0">
                <a:solidFill>
                  <a:srgbClr val="0070C0"/>
                </a:solidFill>
                <a:ea typeface="MS Mincho" pitchFamily="49" charset="-128"/>
              </a:rPr>
              <a:t>Both are worthy of Your exposure and withholding, </a:t>
            </a:r>
            <a:endParaRPr lang="ar-OM" b="1" kern="1200" smtClean="0">
              <a:solidFill>
                <a:srgbClr val="0070C0"/>
              </a:solidFill>
              <a:ea typeface="MS Mincho" pitchFamily="49" charset="-128"/>
            </a:endParaRPr>
          </a:p>
          <a:p>
            <a:pPr marL="342900" indent="-342900" eaLnBrk="1" hangingPunct="1">
              <a:defRPr/>
            </a:pPr>
            <a:endParaRPr lang="en-US" sz="1800" b="1" kern="1200" smtClean="0">
              <a:solidFill>
                <a:srgbClr val="0070C0"/>
              </a:solidFill>
              <a:ea typeface="MS Mincho" pitchFamily="49" charset="-128"/>
            </a:endParaRPr>
          </a:p>
          <a:p>
            <a:pPr marL="342900" indent="-342900" eaLnBrk="1" hangingPunct="1">
              <a:defRPr/>
            </a:pPr>
            <a:r>
              <a:rPr lang="ar-OM" sz="4000" b="1" kern="1200" smtClean="0">
                <a:solidFill>
                  <a:srgbClr val="002060"/>
                </a:solidFill>
                <a:latin typeface="Arabic Typesetting" pitchFamily="66" charset="-78"/>
                <a:ea typeface="MS Mincho" pitchFamily="49" charset="-128"/>
                <a:cs typeface="Arabic Typesetting" pitchFamily="66" charset="-78"/>
              </a:rPr>
              <a:t>ا</a:t>
            </a:r>
            <a:r>
              <a:rPr lang="ur-PK" sz="4000" b="1" kern="1200" smtClean="0">
                <a:solidFill>
                  <a:srgbClr val="002060"/>
                </a:solidFill>
                <a:latin typeface="Arabic Typesetting" pitchFamily="66" charset="-78"/>
                <a:ea typeface="MS Mincho" pitchFamily="49" charset="-128"/>
                <a:cs typeface="Arabic Typesetting" pitchFamily="66" charset="-78"/>
              </a:rPr>
              <a:t>ورایسے شخص کو دیتا ہے کہ اگر چاہتا تو اسے نہ دیتا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412" name="Subtitle 4"/>
          <p:cNvSpPr txBox="1">
            <a:spLocks/>
          </p:cNvSpPr>
          <p:nvPr/>
        </p:nvSpPr>
        <p:spPr bwMode="auto">
          <a:xfrm>
            <a:off x="7620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kilahuma ah-lum-minka lil-fadihati wal-man`i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فَاْجُرْنَا عَلَى مَا أَصَابَنَا فِيهِ مِنَ التَّفْرِيطِ</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098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Reward us, in spite of the neglect that befell us in this </a:t>
            </a:r>
            <a:r>
              <a:rPr lang="en-US" b="1" kern="1200">
                <a:solidFill>
                  <a:srgbClr val="0070C0"/>
                </a:solidFill>
                <a:ea typeface="MS Mincho" pitchFamily="49" charset="-128"/>
              </a:rPr>
              <a:t>month</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لہذا اس کمی و کوتاہی کے باوجود جو ہم سے ہوئی ہے </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ہمیں ایسا اجر عطا کر کہ ہم اس کے ذریعہ دلخواہ فضیلت وسعادت کو پا سکیں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4868" name="Subtitle 4"/>
          <p:cNvSpPr txBox="1">
            <a:spLocks/>
          </p:cNvSpPr>
          <p:nvPr/>
        </p:nvSpPr>
        <p:spPr bwMode="auto">
          <a:xfrm>
            <a:off x="30480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2800" b="1" i="1">
                <a:solidFill>
                  <a:srgbClr val="0070C0"/>
                </a:solidFill>
                <a:ea typeface="MS Mincho" pitchFamily="49" charset="-128"/>
              </a:rPr>
              <a:t>fa-jur-na `ala ma ssabana fihi minat-taf-riti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أَجْرَاً نَسْتَدْركُ بِهِ الْفَضْلَ الْمَرْغُوبَ </a:t>
            </a:r>
            <a:r>
              <a:rPr lang="ar-SA" sz="9000" kern="1200" dirty="0" smtClean="0">
                <a:latin typeface="Arabic Typesetting" panose="03020402040406030203" pitchFamily="66" charset="-78"/>
                <a:ea typeface="+mn-ea"/>
                <a:cs typeface="Arabic Typesetting" panose="03020402040406030203" pitchFamily="66" charset="-78"/>
              </a:rPr>
              <a:t>فِيهِ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with a reward through which we may reach the bounty desired </a:t>
            </a:r>
            <a:r>
              <a:rPr lang="en-US" b="1" kern="1200">
                <a:solidFill>
                  <a:srgbClr val="0070C0"/>
                </a:solidFill>
                <a:ea typeface="MS Mincho" pitchFamily="49" charset="-128"/>
              </a:rPr>
              <a:t>from </a:t>
            </a:r>
            <a:r>
              <a:rPr lang="en-US" b="1" kern="1200" smtClean="0">
                <a:solidFill>
                  <a:srgbClr val="0070C0"/>
                </a:solidFill>
                <a:ea typeface="MS Mincho" pitchFamily="49" charset="-128"/>
              </a:rPr>
              <a:t>it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طرح طرح کے اجر وثواب کے ذخیرے</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b="1" kern="1200" dirty="0">
              <a:solidFill>
                <a:srgbClr val="0070C0"/>
              </a:solidFill>
              <a:ea typeface="MS Mincho" pitchFamily="49" charset="-128"/>
            </a:endParaRPr>
          </a:p>
        </p:txBody>
      </p:sp>
      <p:sp>
        <p:nvSpPr>
          <p:cNvPr id="165892"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aj-ra nas-tad-riku bihil-fad-lal-mar-ghuba fih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45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وَنَعْتَاضُ بِهِ مِنْ أَنْوَاعِ الذُّخْرِ الْمَحْرُوصِ عَلَيْهِ </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29280"/>
            <a:ext cx="9555480" cy="1518920"/>
          </a:xfrm>
          <a:extLst/>
        </p:spPr>
        <p:txBody>
          <a:bodyPr/>
          <a:lstStyle/>
          <a:p>
            <a:pPr marL="342900" indent="-342900" eaLnBrk="1" hangingPunct="1">
              <a:defRPr/>
            </a:pPr>
            <a:r>
              <a:rPr lang="en-US" b="1" kern="1200" dirty="0">
                <a:solidFill>
                  <a:srgbClr val="0070C0"/>
                </a:solidFill>
                <a:ea typeface="MS Mincho" pitchFamily="49" charset="-128"/>
              </a:rPr>
              <a:t>and win the varieties of its craved </a:t>
            </a:r>
            <a:r>
              <a:rPr lang="en-US" b="1" kern="1200">
                <a:solidFill>
                  <a:srgbClr val="0070C0"/>
                </a:solidFill>
                <a:ea typeface="MS Mincho" pitchFamily="49" charset="-128"/>
              </a:rPr>
              <a:t>stores</a:t>
            </a:r>
            <a:r>
              <a:rPr lang="en-US" b="1" kern="1200" smtClean="0">
                <a:solidFill>
                  <a:srgbClr val="0070C0"/>
                </a:solidFill>
                <a:ea typeface="MS Mincho" pitchFamily="49" charset="-128"/>
              </a:rPr>
              <a:t>!</a:t>
            </a:r>
          </a:p>
          <a:p>
            <a:pPr marL="342900" indent="-342900" eaLnBrk="1" hangingPunct="1">
              <a:defRPr/>
            </a:pPr>
            <a:endParaRPr lang="ur-PK"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جن کے ہم آرزو مند تھے اس کے عوض حاصل کر سکیں</a:t>
            </a:r>
            <a:endParaRPr lang="en-US" sz="4000" b="1" kern="1200" smtClean="0">
              <a:solidFill>
                <a:srgbClr val="002060"/>
              </a:solidFill>
              <a:latin typeface="Arabic Typesetting" pitchFamily="66" charset="-78"/>
              <a:ea typeface="MS Mincho" pitchFamily="49" charset="-128"/>
              <a:cs typeface="Arabic Typesetting" pitchFamily="66" charset="-78"/>
            </a:endParaRPr>
          </a:p>
        </p:txBody>
      </p:sp>
      <p:sp>
        <p:nvSpPr>
          <p:cNvPr id="166916" name="Subtitle 4"/>
          <p:cNvSpPr txBox="1">
            <a:spLocks/>
          </p:cNvSpPr>
          <p:nvPr/>
        </p:nvSpPr>
        <p:spPr bwMode="auto">
          <a:xfrm>
            <a:off x="152400" y="5176520"/>
            <a:ext cx="973836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na'-tadu bihi min anwai'dh-dhukh-ril-mah-rusi `alay-h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24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وَأَوْجِبْ لَنَا عُذْرَكَ عَلَى مَا قَصَّرْنَا فِيهِ مِنْ </a:t>
            </a:r>
            <a:r>
              <a:rPr lang="ar-SA" sz="9000" kern="1200" dirty="0" smtClean="0">
                <a:latin typeface="Arabic Typesetting" panose="03020402040406030203" pitchFamily="66" charset="-78"/>
                <a:ea typeface="+mn-ea"/>
                <a:cs typeface="Arabic Typesetting" panose="03020402040406030203" pitchFamily="66" charset="-78"/>
              </a:rPr>
              <a:t>حَقِّكَ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9718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Make incumbent upon us Your pardon for our falling short of Your right in </a:t>
            </a:r>
            <a:r>
              <a:rPr lang="en-US" sz="2800" b="1" kern="1200">
                <a:solidFill>
                  <a:srgbClr val="0070C0"/>
                </a:solidFill>
                <a:ea typeface="MS Mincho" pitchFamily="49" charset="-128"/>
              </a:rPr>
              <a:t>this </a:t>
            </a:r>
            <a:r>
              <a:rPr lang="en-US" sz="2800" b="1" kern="1200" smtClean="0">
                <a:solidFill>
                  <a:srgbClr val="0070C0"/>
                </a:solidFill>
                <a:ea typeface="MS Mincho" pitchFamily="49" charset="-128"/>
              </a:rPr>
              <a:t>month</a:t>
            </a:r>
            <a:endParaRPr lang="ur-PK"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ہم نے تیرے حق میں جو کمی کوتاہی کی ہے اس میں ہمارے عذر کو قبول فرما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7940"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aw-jib lana `udh-raka `ala ma qas-sar-na fihi min haq-qik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47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وَابْلُغْ بِأَعْمَارِنَا مَا بَيْنَ أَيْديْنَا مِنْ شَهْرِ رَمَضَانَ </a:t>
            </a:r>
            <a:r>
              <a:rPr lang="ar-SA" sz="9000" kern="1200" dirty="0" smtClean="0">
                <a:latin typeface="Arabic Typesetting" panose="03020402040406030203" pitchFamily="66" charset="-78"/>
                <a:ea typeface="+mn-ea"/>
                <a:cs typeface="Arabic Typesetting" panose="03020402040406030203" pitchFamily="66" charset="-78"/>
              </a:rPr>
              <a:t>الْمُقْبِلِ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053080"/>
            <a:ext cx="9555480" cy="1518920"/>
          </a:xfrm>
          <a:extLst/>
        </p:spPr>
        <p:txBody>
          <a:bodyPr/>
          <a:lstStyle/>
          <a:p>
            <a:pPr marL="342900" indent="-342900" eaLnBrk="1" hangingPunct="1">
              <a:defRPr/>
            </a:pPr>
            <a:r>
              <a:rPr lang="en-US" b="1" kern="1200" dirty="0">
                <a:solidFill>
                  <a:srgbClr val="0070C0"/>
                </a:solidFill>
                <a:ea typeface="MS Mincho" pitchFamily="49" charset="-128"/>
              </a:rPr>
              <a:t>and make our lives which lie before us reach the coming month of </a:t>
            </a:r>
            <a:r>
              <a:rPr lang="en-US" b="1" kern="1200">
                <a:solidFill>
                  <a:srgbClr val="0070C0"/>
                </a:solidFill>
                <a:ea typeface="MS Mincho" pitchFamily="49" charset="-128"/>
              </a:rPr>
              <a:t>Ramadan</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ہماری عمر آئندہ کا رشتہ آنے والے ماہ رمضان سے جوڑ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8964"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ab-lugh bi `marina ma bay-na ay-dina min shah-ri ramadanal-muq-bil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19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فَإذَا </a:t>
            </a:r>
            <a:r>
              <a:rPr lang="ar-SA" sz="9000" kern="1200" dirty="0" err="1">
                <a:latin typeface="Arabic Typesetting" panose="03020402040406030203" pitchFamily="66" charset="-78"/>
                <a:ea typeface="+mn-ea"/>
                <a:cs typeface="Arabic Typesetting" panose="03020402040406030203" pitchFamily="66" charset="-78"/>
              </a:rPr>
              <a:t>بَلَّغْتَنَاهُ</a:t>
            </a:r>
            <a:r>
              <a:rPr lang="ar-SA" sz="9000" kern="1200" dirty="0">
                <a:latin typeface="Arabic Typesetting" panose="03020402040406030203" pitchFamily="66" charset="-78"/>
                <a:ea typeface="+mn-ea"/>
                <a:cs typeface="Arabic Typesetting" panose="03020402040406030203" pitchFamily="66" charset="-78"/>
              </a:rPr>
              <a:t> فَأَعِنَّا عَلَى تَنَاوُلِ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b="1" kern="1200" dirty="0">
                <a:solidFill>
                  <a:srgbClr val="0070C0"/>
                </a:solidFill>
                <a:ea typeface="MS Mincho" pitchFamily="49" charset="-128"/>
              </a:rPr>
              <a:t>Once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made us reach it, help </a:t>
            </a:r>
            <a:r>
              <a:rPr lang="en-US" b="1" kern="1200">
                <a:solidFill>
                  <a:srgbClr val="0070C0"/>
                </a:solidFill>
                <a:ea typeface="MS Mincho" pitchFamily="49" charset="-128"/>
              </a:rPr>
              <a:t>us </a:t>
            </a:r>
            <a:r>
              <a:rPr lang="en-US" b="1" kern="1200" smtClean="0">
                <a:solidFill>
                  <a:srgbClr val="0070C0"/>
                </a:solidFill>
                <a:ea typeface="MS Mincho" pitchFamily="49" charset="-128"/>
              </a:rPr>
              <a:t>perform</a:t>
            </a:r>
          </a:p>
          <a:p>
            <a:pPr marL="342900" indent="-342900" eaLnBrk="1" hangingPunct="1">
              <a:defRPr/>
            </a:pPr>
            <a:endParaRPr lang="ur-PK" sz="1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جب اس تک پہنچا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69988" name="Subtitle 4"/>
          <p:cNvSpPr txBox="1">
            <a:spLocks/>
          </p:cNvSpPr>
          <p:nvPr/>
        </p:nvSpPr>
        <p:spPr bwMode="auto">
          <a:xfrm>
            <a:off x="33528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fadha bal-lagh-tanah fai'n-na `ala tanawuli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مَا أَنْتَ أَهْلُهُ مِنَ الْعِبَادَةِ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453640"/>
            <a:ext cx="9555480" cy="1518920"/>
          </a:xfrm>
          <a:extLst/>
        </p:spPr>
        <p:txBody>
          <a:bodyPr/>
          <a:lstStyle/>
          <a:p>
            <a:pPr marL="342900" indent="-342900" eaLnBrk="1" hangingPunct="1">
              <a:defRPr/>
            </a:pPr>
            <a:r>
              <a:rPr lang="en-US" b="1" kern="1200" dirty="0">
                <a:solidFill>
                  <a:srgbClr val="0070C0"/>
                </a:solidFill>
                <a:ea typeface="MS Mincho" pitchFamily="49" charset="-128"/>
              </a:rPr>
              <a:t>the worship of which </a:t>
            </a:r>
            <a:r>
              <a:rPr lang="en-US" b="1" kern="1200" dirty="0" smtClean="0">
                <a:solidFill>
                  <a:srgbClr val="0070C0"/>
                </a:solidFill>
                <a:ea typeface="MS Mincho" pitchFamily="49" charset="-128"/>
              </a:rPr>
              <a:t>You are </a:t>
            </a:r>
            <a:r>
              <a:rPr lang="en-US" b="1" kern="1200" smtClean="0">
                <a:solidFill>
                  <a:srgbClr val="0070C0"/>
                </a:solidFill>
                <a:ea typeface="MS Mincho" pitchFamily="49" charset="-128"/>
              </a:rPr>
              <a:t>worthy</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جو عبادت تیرے شایان شان ہو اس کے بجا لانے پر ہماری اعانت فرمانا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1012"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ma anta ah-luhu minal-i'badah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167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وَأَدِّنَا إلَى الْقِيَامِ بِمَا يَسْتَحِقُّهُ مِنَ الطَّاعَةِ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cause us to undertake the obedience which Your </a:t>
            </a:r>
            <a:r>
              <a:rPr lang="en-US" b="1" kern="1200" smtClean="0">
                <a:solidFill>
                  <a:srgbClr val="0070C0"/>
                </a:solidFill>
                <a:ea typeface="MS Mincho" pitchFamily="49" charset="-128"/>
              </a:rPr>
              <a:t>deserve</a:t>
            </a:r>
            <a:r>
              <a:rPr lang="en-US" b="1" kern="1200" smtClean="0">
                <a:solidFill>
                  <a:srgbClr val="0070C0"/>
                </a:solidFill>
                <a:ea typeface="MS Mincho" pitchFamily="49" charset="-128"/>
              </a:rPr>
              <a:t>,</a:t>
            </a:r>
          </a:p>
          <a:p>
            <a:pPr marL="342900" indent="-342900" eaLnBrk="1" hangingPunct="1">
              <a:defRPr/>
            </a:pPr>
            <a:endParaRPr lang="ur-PK"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اوراس اطاعت پر جس کا وہ مہینہ سزاوار ہے عمل پیرا ہونے کی توفیق دینا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2036"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ad-dina ilal-qiami bima yas-tahiq-quhu minat-ta'h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092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وَأجْرِ لنا مِنْ صَالِحِ العَمَلِ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and grant us </a:t>
            </a:r>
            <a:r>
              <a:rPr lang="en-US" b="1" kern="1200">
                <a:solidFill>
                  <a:srgbClr val="0070C0"/>
                </a:solidFill>
                <a:ea typeface="MS Mincho" pitchFamily="49" charset="-128"/>
              </a:rPr>
              <a:t>righteous </a:t>
            </a:r>
            <a:r>
              <a:rPr lang="en-US" b="1" kern="1200" smtClean="0">
                <a:solidFill>
                  <a:srgbClr val="0070C0"/>
                </a:solidFill>
                <a:ea typeface="MS Mincho" pitchFamily="49" charset="-128"/>
              </a:rPr>
              <a:t>works</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ہمارے لئے ایسے نیک اعمال کا سلسلہ جاری رکھنا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3060"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aj-ri lana min salihil-`amali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24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مَا يَكون دَرَكاً لِحَقِّكَ فِي الشَّهْرَيْنِ مِنْ شُهُورِ الدَّهْرِ.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205480"/>
            <a:ext cx="9555480" cy="1518920"/>
          </a:xfrm>
          <a:extLst/>
        </p:spPr>
        <p:txBody>
          <a:bodyPr/>
          <a:lstStyle/>
          <a:p>
            <a:pPr marL="342900" indent="-342900" eaLnBrk="1" hangingPunct="1">
              <a:defRPr/>
            </a:pPr>
            <a:r>
              <a:rPr lang="en-US" sz="2400" b="1" kern="1200" dirty="0">
                <a:solidFill>
                  <a:srgbClr val="0070C0"/>
                </a:solidFill>
                <a:ea typeface="MS Mincho" pitchFamily="49" charset="-128"/>
              </a:rPr>
              <a:t>that we may </a:t>
            </a:r>
            <a:r>
              <a:rPr lang="en-US" sz="2400" b="1" kern="1200" dirty="0" err="1">
                <a:solidFill>
                  <a:srgbClr val="0070C0"/>
                </a:solidFill>
                <a:ea typeface="MS Mincho" pitchFamily="49" charset="-128"/>
              </a:rPr>
              <a:t>fulfil</a:t>
            </a:r>
            <a:r>
              <a:rPr lang="en-US" sz="2400" b="1" kern="1200" dirty="0">
                <a:solidFill>
                  <a:srgbClr val="0070C0"/>
                </a:solidFill>
                <a:ea typeface="MS Mincho" pitchFamily="49" charset="-128"/>
              </a:rPr>
              <a:t> Your right in these two months of the months of </a:t>
            </a:r>
            <a:r>
              <a:rPr lang="en-US" sz="2400" b="1" kern="1200">
                <a:solidFill>
                  <a:srgbClr val="0070C0"/>
                </a:solidFill>
                <a:ea typeface="MS Mincho" pitchFamily="49" charset="-128"/>
              </a:rPr>
              <a:t>time</a:t>
            </a:r>
            <a:r>
              <a:rPr lang="en-US" sz="2400" b="1" kern="1200" smtClean="0">
                <a:solidFill>
                  <a:srgbClr val="0070C0"/>
                </a:solidFill>
                <a:ea typeface="MS Mincho" pitchFamily="49" charset="-128"/>
              </a:rPr>
              <a:t>.</a:t>
            </a:r>
            <a:endParaRPr lang="ur-PK"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کہ </a:t>
            </a:r>
            <a:r>
              <a:rPr lang="ur-PK" sz="4000" b="1" kern="1200" smtClean="0">
                <a:solidFill>
                  <a:srgbClr val="002060"/>
                </a:solidFill>
                <a:latin typeface="Arabic Typesetting" pitchFamily="66" charset="-78"/>
                <a:ea typeface="MS Mincho" pitchFamily="49" charset="-128"/>
                <a:cs typeface="Arabic Typesetting" pitchFamily="66" charset="-78"/>
              </a:rPr>
              <a:t>جو زمانہ زیست کے مہینوں میں ایک کے بعد دوسرے ماہ ماہ رمضان میں تیری حق ادائیگی کا باعث ہوں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4084" name="Subtitle 4"/>
          <p:cNvSpPr txBox="1">
            <a:spLocks/>
          </p:cNvSpPr>
          <p:nvPr/>
        </p:nvSpPr>
        <p:spPr bwMode="auto">
          <a:xfrm>
            <a:off x="335280" y="5328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000" b="1" i="1">
                <a:solidFill>
                  <a:srgbClr val="0070C0"/>
                </a:solidFill>
                <a:ea typeface="MS Mincho" pitchFamily="49" charset="-128"/>
              </a:rPr>
              <a:t>ma yakwnu darakal-lihaq-qika fish-shah-ray-ni min shuhurid-dah-r</a:t>
            </a:r>
            <a:endParaRPr lang="fi-FI" sz="20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غَيْرَ أَنَّكَ بَنَيْتَ أَفْعَالَكَ عَلَى </a:t>
            </a:r>
            <a:r>
              <a:rPr lang="ar-SA" sz="9000" kern="1200" dirty="0" smtClean="0">
                <a:latin typeface="Arabic Typesetting" panose="03020402040406030203" pitchFamily="66" charset="-78"/>
                <a:ea typeface="+mn-ea"/>
                <a:cs typeface="Arabic Typesetting" panose="03020402040406030203" pitchFamily="66" charset="-78"/>
              </a:rPr>
              <a:t>التَّفَضُّلِ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but You have founded Your acts upon gratuitous bounty</a:t>
            </a:r>
            <a:r>
              <a:rPr lang="en-US" b="1" kern="1200">
                <a:solidFill>
                  <a:srgbClr val="0070C0"/>
                </a:solidFill>
                <a:ea typeface="MS Mincho" pitchFamily="49" charset="-128"/>
              </a:rPr>
              <a:t>, </a:t>
            </a:r>
            <a:endParaRPr lang="en-US" b="1" kern="1200" smtClean="0">
              <a:solidFill>
                <a:srgbClr val="0070C0"/>
              </a:solidFill>
              <a:ea typeface="MS Mincho" pitchFamily="49" charset="-128"/>
            </a:endParaRPr>
          </a:p>
          <a:p>
            <a:pPr marL="342900" indent="-342900" eaLnBrk="1" hangingPunct="1">
              <a:defRPr/>
            </a:pPr>
            <a:endParaRPr lang="en-US" sz="11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حالانکہ وہ دونوں تیری بارگاہ عدالت میں رسوا ومحروم کیے جانے ہی کے قابل تھے مگر تو نے اپنے افعال کی بنیاد تفضل واحسان پر رکھی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8436" name="Subtitle 4"/>
          <p:cNvSpPr txBox="1">
            <a:spLocks/>
          </p:cNvSpPr>
          <p:nvPr/>
        </p:nvSpPr>
        <p:spPr bwMode="auto">
          <a:xfrm>
            <a:off x="15240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ghay-ra an-nak banay-ta afa'alaka `alat-tafaddul</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21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وَمَا أَلْمَمْنَا بِهِ فِي شَهْرِنَا هَذَا مِنْ لَمَم أَوْ </a:t>
            </a:r>
            <a:r>
              <a:rPr lang="ar-SA" sz="9000" kern="1200" dirty="0" smtClean="0">
                <a:latin typeface="Arabic Typesetting" panose="03020402040406030203" pitchFamily="66" charset="-78"/>
                <a:ea typeface="+mn-ea"/>
                <a:cs typeface="Arabic Typesetting" panose="03020402040406030203" pitchFamily="66" charset="-78"/>
              </a:rPr>
              <a:t>إثْم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276600"/>
            <a:ext cx="9555480" cy="1518920"/>
          </a:xfrm>
          <a:extLst/>
        </p:spPr>
        <p:txBody>
          <a:bodyPr/>
          <a:lstStyle/>
          <a:p>
            <a:pPr marL="342900" indent="-342900" eaLnBrk="1" hangingPunct="1">
              <a:defRPr/>
            </a:pPr>
            <a:r>
              <a:rPr lang="en-US" sz="2800" b="1" kern="1200" dirty="0" smtClean="0">
                <a:solidFill>
                  <a:srgbClr val="0070C0"/>
                </a:solidFill>
                <a:ea typeface="MS Mincho" pitchFamily="49" charset="-128"/>
              </a:rPr>
              <a:t>O' </a:t>
            </a:r>
            <a:r>
              <a:rPr lang="en-US" sz="2800" b="1" kern="1200" dirty="0" err="1" smtClean="0">
                <a:solidFill>
                  <a:srgbClr val="0070C0"/>
                </a:solidFill>
                <a:ea typeface="MS Mincho" pitchFamily="49" charset="-128"/>
              </a:rPr>
              <a:t>Allāh</a:t>
            </a:r>
            <a:r>
              <a:rPr lang="en-US" sz="2800" b="1" kern="1200" dirty="0" smtClean="0">
                <a:solidFill>
                  <a:srgbClr val="0070C0"/>
                </a:solidFill>
                <a:ea typeface="MS Mincho" pitchFamily="49" charset="-128"/>
              </a:rPr>
              <a:t>, </a:t>
            </a:r>
            <a:r>
              <a:rPr lang="en-US" sz="2800" b="1" kern="1200" dirty="0">
                <a:solidFill>
                  <a:srgbClr val="0070C0"/>
                </a:solidFill>
                <a:ea typeface="MS Mincho" pitchFamily="49" charset="-128"/>
              </a:rPr>
              <a:t>as for the small and large sins which we have committed in this our </a:t>
            </a:r>
            <a:r>
              <a:rPr lang="en-US" sz="2800" b="1" kern="1200">
                <a:solidFill>
                  <a:srgbClr val="0070C0"/>
                </a:solidFill>
                <a:ea typeface="MS Mincho" pitchFamily="49" charset="-128"/>
              </a:rPr>
              <a:t>month</a:t>
            </a:r>
            <a:r>
              <a:rPr lang="en-US" sz="2800" b="1" kern="1200" smtClean="0">
                <a:solidFill>
                  <a:srgbClr val="0070C0"/>
                </a:solidFill>
                <a:ea typeface="MS Mincho" pitchFamily="49" charset="-128"/>
              </a:rPr>
              <a:t>,</a:t>
            </a:r>
            <a:endParaRPr lang="ur-PK"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 ے اللہ ! ہم نے اس مہینہ میں جو صغیرہ یا کبیرہ معصیت کی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5108"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dirty="0" err="1">
                <a:solidFill>
                  <a:srgbClr val="0070C0"/>
                </a:solidFill>
                <a:ea typeface="MS Mincho" pitchFamily="49" charset="-128"/>
              </a:rPr>
              <a:t>allahumma</a:t>
            </a:r>
            <a:r>
              <a:rPr lang="es-ES" sz="2400" b="1" i="1" dirty="0">
                <a:solidFill>
                  <a:srgbClr val="0070C0"/>
                </a:solidFill>
                <a:ea typeface="MS Mincho" pitchFamily="49" charset="-128"/>
              </a:rPr>
              <a:t> </a:t>
            </a:r>
            <a:r>
              <a:rPr lang="es-ES" sz="2400" b="1" i="1" dirty="0" err="1">
                <a:solidFill>
                  <a:srgbClr val="0070C0"/>
                </a:solidFill>
                <a:ea typeface="MS Mincho" pitchFamily="49" charset="-128"/>
              </a:rPr>
              <a:t>wa</a:t>
            </a:r>
            <a:r>
              <a:rPr lang="es-ES" sz="2400" b="1" i="1" dirty="0">
                <a:solidFill>
                  <a:srgbClr val="0070C0"/>
                </a:solidFill>
                <a:ea typeface="MS Mincho" pitchFamily="49" charset="-128"/>
              </a:rPr>
              <a:t> </a:t>
            </a:r>
            <a:r>
              <a:rPr lang="es-ES" sz="2400" b="1" i="1" dirty="0" err="1">
                <a:solidFill>
                  <a:srgbClr val="0070C0"/>
                </a:solidFill>
                <a:ea typeface="MS Mincho" pitchFamily="49" charset="-128"/>
              </a:rPr>
              <a:t>ma</a:t>
            </a:r>
            <a:r>
              <a:rPr lang="es-ES" sz="2400" b="1" i="1" dirty="0">
                <a:solidFill>
                  <a:srgbClr val="0070C0"/>
                </a:solidFill>
                <a:ea typeface="MS Mincho" pitchFamily="49" charset="-128"/>
              </a:rPr>
              <a:t> al-</a:t>
            </a:r>
            <a:r>
              <a:rPr lang="es-ES" sz="2400" b="1" i="1" dirty="0" err="1">
                <a:solidFill>
                  <a:srgbClr val="0070C0"/>
                </a:solidFill>
                <a:ea typeface="MS Mincho" pitchFamily="49" charset="-128"/>
              </a:rPr>
              <a:t>mam</a:t>
            </a:r>
            <a:r>
              <a:rPr lang="es-ES" sz="2400" b="1" i="1" dirty="0">
                <a:solidFill>
                  <a:srgbClr val="0070C0"/>
                </a:solidFill>
                <a:ea typeface="MS Mincho" pitchFamily="49" charset="-128"/>
              </a:rPr>
              <a:t>-</a:t>
            </a:r>
            <a:r>
              <a:rPr lang="es-ES" sz="2400" b="1" i="1" dirty="0" err="1">
                <a:solidFill>
                  <a:srgbClr val="0070C0"/>
                </a:solidFill>
                <a:ea typeface="MS Mincho" pitchFamily="49" charset="-128"/>
              </a:rPr>
              <a:t>na</a:t>
            </a:r>
            <a:r>
              <a:rPr lang="es-ES" sz="2400" b="1" i="1" dirty="0">
                <a:solidFill>
                  <a:srgbClr val="0070C0"/>
                </a:solidFill>
                <a:ea typeface="MS Mincho" pitchFamily="49" charset="-128"/>
              </a:rPr>
              <a:t> </a:t>
            </a:r>
            <a:r>
              <a:rPr lang="es-ES" sz="2400" b="1" i="1" dirty="0" err="1">
                <a:solidFill>
                  <a:srgbClr val="0070C0"/>
                </a:solidFill>
                <a:ea typeface="MS Mincho" pitchFamily="49" charset="-128"/>
              </a:rPr>
              <a:t>bihi</a:t>
            </a:r>
            <a:r>
              <a:rPr lang="es-ES" sz="2400" b="1" i="1" dirty="0">
                <a:solidFill>
                  <a:srgbClr val="0070C0"/>
                </a:solidFill>
                <a:ea typeface="MS Mincho" pitchFamily="49" charset="-128"/>
              </a:rPr>
              <a:t> fi </a:t>
            </a:r>
            <a:r>
              <a:rPr lang="es-ES" sz="2400" b="1" i="1" dirty="0" err="1">
                <a:solidFill>
                  <a:srgbClr val="0070C0"/>
                </a:solidFill>
                <a:ea typeface="MS Mincho" pitchFamily="49" charset="-128"/>
              </a:rPr>
              <a:t>shah-rina</a:t>
            </a:r>
            <a:r>
              <a:rPr lang="es-ES" sz="2400" b="1" i="1" dirty="0">
                <a:solidFill>
                  <a:srgbClr val="0070C0"/>
                </a:solidFill>
                <a:ea typeface="MS Mincho" pitchFamily="49" charset="-128"/>
              </a:rPr>
              <a:t> </a:t>
            </a:r>
            <a:r>
              <a:rPr lang="es-ES" sz="2400" b="1" i="1" dirty="0" err="1">
                <a:solidFill>
                  <a:srgbClr val="0070C0"/>
                </a:solidFill>
                <a:ea typeface="MS Mincho" pitchFamily="49" charset="-128"/>
              </a:rPr>
              <a:t>hadha</a:t>
            </a:r>
            <a:r>
              <a:rPr lang="es-ES" sz="2400" b="1" i="1" dirty="0">
                <a:solidFill>
                  <a:srgbClr val="0070C0"/>
                </a:solidFill>
                <a:ea typeface="MS Mincho" pitchFamily="49" charset="-128"/>
              </a:rPr>
              <a:t> mil-</a:t>
            </a:r>
            <a:r>
              <a:rPr lang="es-ES" sz="2400" b="1" i="1" dirty="0" err="1">
                <a:solidFill>
                  <a:srgbClr val="0070C0"/>
                </a:solidFill>
                <a:ea typeface="MS Mincho" pitchFamily="49" charset="-128"/>
              </a:rPr>
              <a:t>lamamin</a:t>
            </a:r>
            <a:r>
              <a:rPr lang="es-ES" sz="2400" b="1" i="1" dirty="0">
                <a:solidFill>
                  <a:srgbClr val="0070C0"/>
                </a:solidFill>
                <a:ea typeface="MS Mincho" pitchFamily="49" charset="-128"/>
              </a:rPr>
              <a:t> </a:t>
            </a:r>
            <a:r>
              <a:rPr lang="es-ES" sz="2400" b="1" i="1" dirty="0" err="1">
                <a:solidFill>
                  <a:srgbClr val="0070C0"/>
                </a:solidFill>
                <a:ea typeface="MS Mincho" pitchFamily="49" charset="-128"/>
              </a:rPr>
              <a:t>aw</a:t>
            </a:r>
            <a:r>
              <a:rPr lang="es-ES" sz="2400" b="1" i="1" dirty="0">
                <a:solidFill>
                  <a:srgbClr val="0070C0"/>
                </a:solidFill>
                <a:ea typeface="MS Mincho" pitchFamily="49" charset="-128"/>
              </a:rPr>
              <a:t> </a:t>
            </a:r>
            <a:r>
              <a:rPr lang="es-ES" sz="2400" b="1" i="1" dirty="0" err="1">
                <a:solidFill>
                  <a:srgbClr val="0070C0"/>
                </a:solidFill>
                <a:ea typeface="MS Mincho" pitchFamily="49" charset="-128"/>
              </a:rPr>
              <a:t>ithm</a:t>
            </a:r>
            <a:endParaRPr lang="fi-FI" sz="24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977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أَوْ وَاقَعْنَا فِيهِ مِنْ ذَنْبِ وَاكْتَسَبْنَا فِيهِ مِنْ خَطِيئَة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357880"/>
            <a:ext cx="9555480" cy="1518920"/>
          </a:xfrm>
          <a:extLst/>
        </p:spPr>
        <p:txBody>
          <a:bodyPr/>
          <a:lstStyle/>
          <a:p>
            <a:pPr marL="342900" indent="-342900" eaLnBrk="1" hangingPunct="1">
              <a:defRPr/>
            </a:pPr>
            <a:r>
              <a:rPr lang="en-US" sz="2800" b="1" kern="1200" dirty="0">
                <a:solidFill>
                  <a:srgbClr val="0070C0"/>
                </a:solidFill>
                <a:ea typeface="MS Mincho" pitchFamily="49" charset="-128"/>
              </a:rPr>
              <a:t>the misdeeds into which we have fallen, and the offenses which we </a:t>
            </a:r>
            <a:r>
              <a:rPr lang="en-US" sz="2800" b="1" kern="1200">
                <a:solidFill>
                  <a:srgbClr val="0070C0"/>
                </a:solidFill>
                <a:ea typeface="MS Mincho" pitchFamily="49" charset="-128"/>
              </a:rPr>
              <a:t>have </a:t>
            </a:r>
            <a:r>
              <a:rPr lang="en-US" sz="2800" b="1" kern="1200" smtClean="0">
                <a:solidFill>
                  <a:srgbClr val="0070C0"/>
                </a:solidFill>
                <a:ea typeface="MS Mincho" pitchFamily="49" charset="-128"/>
              </a:rPr>
              <a:t>earned</a:t>
            </a:r>
            <a:endParaRPr lang="ur-PK"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یا کسی گناہ سے آلودہ اورکسی خطا کے مرتکب ہوئے ہوں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6132"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aw waqa'-na fihi min dhambin wak-tasab-na fihi min khati-ah</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عَلَى تَعَمُّد مِنَّا أو عَلى نِسيانٍ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480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purposefully or in </a:t>
            </a:r>
            <a:r>
              <a:rPr lang="en-US" b="1" kern="1200">
                <a:solidFill>
                  <a:srgbClr val="0070C0"/>
                </a:solidFill>
                <a:ea typeface="MS Mincho" pitchFamily="49" charset="-128"/>
              </a:rPr>
              <a:t>forgetfulness</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جان بوجھ کر یا بھولے چوکے</a:t>
            </a:r>
            <a:r>
              <a:rPr lang="en-US" sz="4000" b="1" kern="1200" smtClean="0">
                <a:solidFill>
                  <a:srgbClr val="002060"/>
                </a:solidFill>
                <a:latin typeface="Arabic Typesetting" pitchFamily="66" charset="-78"/>
                <a:ea typeface="MS Mincho" pitchFamily="49" charset="-128"/>
                <a:cs typeface="Arabic Typesetting" pitchFamily="66" charset="-78"/>
              </a:rPr>
              <a:t>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7156"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l-PL" sz="2800" b="1" i="1">
                <a:solidFill>
                  <a:srgbClr val="0070C0"/>
                </a:solidFill>
                <a:ea typeface="MS Mincho" pitchFamily="49" charset="-128"/>
              </a:rPr>
              <a:t>`ala ta'm-mudim-min-na aw `ala nis-yan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ظَلَمنا فيه أنفُسَنا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wronging </a:t>
            </a:r>
            <a:r>
              <a:rPr lang="en-US" b="1" kern="1200">
                <a:solidFill>
                  <a:srgbClr val="0070C0"/>
                </a:solidFill>
                <a:ea typeface="MS Mincho" pitchFamily="49" charset="-128"/>
              </a:rPr>
              <a:t>ourselves </a:t>
            </a:r>
            <a:r>
              <a:rPr lang="en-US" b="1" kern="1200" smtClean="0">
                <a:solidFill>
                  <a:srgbClr val="0070C0"/>
                </a:solidFill>
                <a:ea typeface="MS Mincho" pitchFamily="49" charset="-128"/>
              </a:rPr>
              <a:t>thereby</a:t>
            </a:r>
            <a:endParaRPr lang="ur-PK" b="1" kern="1200" smtClean="0">
              <a:solidFill>
                <a:srgbClr val="0070C0"/>
              </a:solidFill>
              <a:ea typeface="MS Mincho" pitchFamily="49" charset="-128"/>
            </a:endParaRP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خود اپنے نفس پر ظلم کیا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78180"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zalam-na fihie anfusana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 أَوِ انْتَهَكْنَا بِهِ حُرْمَةً مِنْ غَيْرِنَا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24480"/>
            <a:ext cx="9555480" cy="1518920"/>
          </a:xfrm>
          <a:extLst/>
        </p:spPr>
        <p:txBody>
          <a:bodyPr/>
          <a:lstStyle/>
          <a:p>
            <a:pPr marL="342900" indent="-342900" eaLnBrk="1" hangingPunct="1">
              <a:defRPr/>
            </a:pPr>
            <a:r>
              <a:rPr lang="en-US" b="1" kern="1200" dirty="0">
                <a:solidFill>
                  <a:srgbClr val="0070C0"/>
                </a:solidFill>
                <a:ea typeface="MS Mincho" pitchFamily="49" charset="-128"/>
              </a:rPr>
              <a:t> or violating the respect due to </a:t>
            </a:r>
            <a:r>
              <a:rPr lang="en-US" b="1" kern="1200">
                <a:solidFill>
                  <a:srgbClr val="0070C0"/>
                </a:solidFill>
                <a:ea typeface="MS Mincho" pitchFamily="49" charset="-128"/>
              </a:rPr>
              <a:t>others</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یا دوسرے کا دامن حرمت چاک کیا ہو</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b="1" kern="1200" dirty="0">
              <a:solidFill>
                <a:srgbClr val="0070C0"/>
              </a:solidFill>
              <a:ea typeface="MS Mincho" pitchFamily="49" charset="-128"/>
            </a:endParaRPr>
          </a:p>
        </p:txBody>
      </p:sp>
      <p:sp>
        <p:nvSpPr>
          <p:cNvPr id="179204"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awi antahak-na bihi hur-matam-min ghay-rina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فَصَلِّ عَلَى مُحَمَّد </a:t>
            </a:r>
            <a:r>
              <a:rPr lang="ar-SA" sz="9000" kern="1200" dirty="0" err="1">
                <a:latin typeface="Arabic Typesetting" panose="03020402040406030203" pitchFamily="66" charset="-78"/>
                <a:ea typeface="+mn-ea"/>
                <a:cs typeface="Arabic Typesetting" panose="03020402040406030203" pitchFamily="66" charset="-78"/>
              </a:rPr>
              <a:t>وَآلِهِ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b="1" kern="1200" dirty="0">
                <a:solidFill>
                  <a:srgbClr val="0070C0"/>
                </a:solidFill>
                <a:ea typeface="MS Mincho" pitchFamily="49" charset="-128"/>
              </a:rPr>
              <a:t>bless Muhammad and his </a:t>
            </a:r>
            <a:r>
              <a:rPr lang="en-US" b="1" kern="1200">
                <a:solidFill>
                  <a:srgbClr val="0070C0"/>
                </a:solidFill>
                <a:ea typeface="MS Mincho" pitchFamily="49" charset="-128"/>
              </a:rPr>
              <a:t>Household</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محمد اور ان کی آل پر رحمت نازل فرما</a:t>
            </a:r>
            <a:r>
              <a:rPr lang="en-US" b="1" kern="1200" smtClean="0">
                <a:solidFill>
                  <a:srgbClr val="002060"/>
                </a:solidFill>
                <a:ea typeface="MS Mincho" pitchFamily="49" charset="-128"/>
              </a:rPr>
              <a:t> </a:t>
            </a:r>
            <a:endParaRPr lang="en-US" b="1" kern="1200" dirty="0">
              <a:solidFill>
                <a:srgbClr val="002060"/>
              </a:solidFill>
              <a:ea typeface="MS Mincho" pitchFamily="49" charset="-128"/>
            </a:endParaRPr>
          </a:p>
        </p:txBody>
      </p:sp>
      <p:sp>
        <p:nvSpPr>
          <p:cNvPr id="180228"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2800" b="1" i="1">
                <a:solidFill>
                  <a:srgbClr val="0070C0"/>
                </a:solidFill>
                <a:ea typeface="MS Mincho" pitchFamily="49" charset="-128"/>
              </a:rPr>
              <a:t>fasal-li `ala muham-madiw-wa alih</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وَاسْتُرْنَا </a:t>
            </a:r>
            <a:r>
              <a:rPr lang="ar-SA" sz="9000" kern="1200" dirty="0" smtClean="0">
                <a:latin typeface="Arabic Typesetting" panose="03020402040406030203" pitchFamily="66" charset="-78"/>
                <a:ea typeface="+mn-ea"/>
                <a:cs typeface="Arabic Typesetting" panose="03020402040406030203" pitchFamily="66" charset="-78"/>
              </a:rPr>
              <a:t>بِسِتْرِكَ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453640"/>
            <a:ext cx="9555480" cy="1518920"/>
          </a:xfrm>
          <a:extLst/>
        </p:spPr>
        <p:txBody>
          <a:bodyPr/>
          <a:lstStyle/>
          <a:p>
            <a:pPr marL="342900" indent="-342900" eaLnBrk="1" hangingPunct="1">
              <a:defRPr/>
            </a:pPr>
            <a:r>
              <a:rPr lang="en-US" b="1" kern="1200" dirty="0">
                <a:solidFill>
                  <a:srgbClr val="0070C0"/>
                </a:solidFill>
                <a:ea typeface="MS Mincho" pitchFamily="49" charset="-128"/>
              </a:rPr>
              <a:t>cover us over with Your </a:t>
            </a:r>
            <a:r>
              <a:rPr lang="en-US" b="1" kern="1200">
                <a:solidFill>
                  <a:srgbClr val="0070C0"/>
                </a:solidFill>
                <a:ea typeface="MS Mincho" pitchFamily="49" charset="-128"/>
              </a:rPr>
              <a:t>covering</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ہمیں اپنے پردہ میں ڈھانپ لے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81252"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2800" b="1" i="1">
                <a:solidFill>
                  <a:srgbClr val="0070C0"/>
                </a:solidFill>
                <a:ea typeface="MS Mincho" pitchFamily="49" charset="-128"/>
              </a:rPr>
              <a:t>was-tur-na bisit-rik</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وَاعْفُ عَنَّا </a:t>
            </a:r>
            <a:r>
              <a:rPr lang="ar-SA" sz="9000" kern="1200" dirty="0" smtClean="0">
                <a:latin typeface="Arabic Typesetting" panose="03020402040406030203" pitchFamily="66" charset="-78"/>
                <a:ea typeface="+mn-ea"/>
                <a:cs typeface="Arabic Typesetting" panose="03020402040406030203" pitchFamily="66" charset="-78"/>
              </a:rPr>
              <a:t>بِعَفْوِكَ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24480"/>
            <a:ext cx="9555480" cy="1518920"/>
          </a:xfrm>
          <a:extLst/>
        </p:spPr>
        <p:txBody>
          <a:bodyPr/>
          <a:lstStyle/>
          <a:p>
            <a:pPr marL="342900" indent="-342900" eaLnBrk="1" hangingPunct="1">
              <a:defRPr/>
            </a:pPr>
            <a:r>
              <a:rPr lang="en-US" b="1" kern="1200" dirty="0">
                <a:solidFill>
                  <a:srgbClr val="0070C0"/>
                </a:solidFill>
                <a:ea typeface="MS Mincho" pitchFamily="49" charset="-128"/>
              </a:rPr>
              <a:t>pardon us through Your </a:t>
            </a:r>
            <a:r>
              <a:rPr lang="en-US" b="1" kern="1200">
                <a:solidFill>
                  <a:srgbClr val="0070C0"/>
                </a:solidFill>
                <a:ea typeface="MS Mincho" pitchFamily="49" charset="-128"/>
              </a:rPr>
              <a:t>pardoning</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اپنے عفو ودرگزر سے کام لیتے ہوئے معاف کر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82276"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de-DE" sz="2800" b="1" i="1">
                <a:solidFill>
                  <a:srgbClr val="0070C0"/>
                </a:solidFill>
                <a:ea typeface="MS Mincho" pitchFamily="49" charset="-128"/>
              </a:rPr>
              <a:t>wa'-fu `an-na bi 'f-wik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وَلاَ تَنْصِبْنَا فِيهِ لاِعْيُنِ </a:t>
            </a:r>
            <a:r>
              <a:rPr lang="ar-SA" sz="9000" kern="1200" dirty="0" smtClean="0">
                <a:latin typeface="Arabic Typesetting" panose="03020402040406030203" pitchFamily="66" charset="-78"/>
                <a:ea typeface="+mn-ea"/>
                <a:cs typeface="Arabic Typesetting" panose="03020402040406030203" pitchFamily="66" charset="-78"/>
              </a:rPr>
              <a:t>الشَّامِتِينَ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6220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and place </a:t>
            </a:r>
            <a:r>
              <a:rPr lang="en-US" b="1" kern="1200" dirty="0">
                <a:solidFill>
                  <a:srgbClr val="0070C0"/>
                </a:solidFill>
                <a:ea typeface="MS Mincho" pitchFamily="49" charset="-128"/>
              </a:rPr>
              <a:t>us not before the eyes of the gloaters because of </a:t>
            </a:r>
            <a:r>
              <a:rPr lang="en-US" b="1" kern="1200">
                <a:solidFill>
                  <a:srgbClr val="0070C0"/>
                </a:solidFill>
                <a:ea typeface="MS Mincho" pitchFamily="49" charset="-128"/>
              </a:rPr>
              <a:t>that</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b="1" kern="1200" smtClean="0">
                <a:solidFill>
                  <a:srgbClr val="002060"/>
                </a:solidFill>
                <a:ea typeface="MS Mincho" pitchFamily="49" charset="-128"/>
              </a:rPr>
              <a:t> </a:t>
            </a:r>
            <a:r>
              <a:rPr lang="ur-PK" sz="4000" b="1" kern="1200" smtClean="0">
                <a:solidFill>
                  <a:srgbClr val="002060"/>
                </a:solidFill>
                <a:latin typeface="Arabic Typesetting" pitchFamily="66" charset="-78"/>
                <a:ea typeface="MS Mincho" pitchFamily="49" charset="-128"/>
                <a:cs typeface="Arabic Typesetting" pitchFamily="66" charset="-78"/>
              </a:rPr>
              <a:t>اور ایسا نہ ہو کہ اس گناہ کی وجہ سے طنز کرنے والوں کی آنکھیں ہمیں گھوریں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83300"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la tansib-na fihi lia'-yunish-shamitin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167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وَلاَ تَبْسُطْ عَلَيْنَا فِيهِ أَلْسُنَ </a:t>
            </a:r>
            <a:r>
              <a:rPr lang="ar-SA" sz="9000" kern="1200" dirty="0" smtClean="0">
                <a:latin typeface="Arabic Typesetting" panose="03020402040406030203" pitchFamily="66" charset="-78"/>
                <a:ea typeface="+mn-ea"/>
                <a:cs typeface="Arabic Typesetting" panose="03020402040406030203" pitchFamily="66" charset="-78"/>
              </a:rPr>
              <a:t>الطَّاعِنينَ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stretch not toward us the tongues of the </a:t>
            </a:r>
            <a:r>
              <a:rPr lang="en-US" b="1" kern="1200">
                <a:solidFill>
                  <a:srgbClr val="0070C0"/>
                </a:solidFill>
                <a:ea typeface="MS Mincho" pitchFamily="49" charset="-128"/>
              </a:rPr>
              <a:t>defamers</a:t>
            </a:r>
            <a:r>
              <a:rPr lang="en-US" b="1" kern="1200" smtClean="0">
                <a:solidFill>
                  <a:srgbClr val="0070C0"/>
                </a:solidFill>
                <a:ea typeface="MS Mincho" pitchFamily="49" charset="-128"/>
              </a:rPr>
              <a:t>,</a:t>
            </a:r>
          </a:p>
          <a:p>
            <a:pPr marL="342900" indent="-342900" eaLnBrk="1" hangingPunct="1">
              <a:defRPr/>
            </a:pPr>
            <a:endParaRPr lang="en-US" sz="1800" b="1" kern="1200" smtClean="0">
              <a:solidFill>
                <a:schemeClr val="accent2"/>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a:t>
            </a:r>
            <a:r>
              <a:rPr lang="ur-PK" sz="4000" b="1" kern="1200" smtClean="0">
                <a:solidFill>
                  <a:srgbClr val="002060"/>
                </a:solidFill>
                <a:latin typeface="Arabic Typesetting" pitchFamily="66" charset="-78"/>
                <a:ea typeface="MS Mincho" pitchFamily="49" charset="-128"/>
                <a:cs typeface="Arabic Typesetting" pitchFamily="66" charset="-78"/>
              </a:rPr>
              <a:t>طعنہ زنی کرنے والوں کی زبانیں ہم پر کھلیں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84324"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la tab-sut `alay-na fihie al-sunat-tai'nin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وَأَجْرَيْتَ قُدْرَتَكَ عَلَى </a:t>
            </a:r>
            <a:r>
              <a:rPr lang="ar-SA" sz="9000" kern="1200" dirty="0" smtClean="0">
                <a:latin typeface="Arabic Typesetting" panose="03020402040406030203" pitchFamily="66" charset="-78"/>
                <a:ea typeface="+mn-ea"/>
                <a:cs typeface="Arabic Typesetting" panose="03020402040406030203" pitchFamily="66" charset="-78"/>
              </a:rPr>
              <a:t>التَّجَاوُزِ</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4800" y="259080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and channeled </a:t>
            </a:r>
            <a:r>
              <a:rPr lang="en-US" b="1" kern="1200" dirty="0">
                <a:solidFill>
                  <a:srgbClr val="0070C0"/>
                </a:solidFill>
                <a:ea typeface="MS Mincho" pitchFamily="49" charset="-128"/>
              </a:rPr>
              <a:t>Your power into forbearance</a:t>
            </a:r>
            <a:r>
              <a:rPr lang="en-US" b="1" kern="1200">
                <a:solidFill>
                  <a:srgbClr val="0070C0"/>
                </a:solidFill>
                <a:ea typeface="MS Mincho" pitchFamily="49" charset="-128"/>
              </a:rPr>
              <a:t>, </a:t>
            </a:r>
            <a:endParaRPr lang="ar-OM" b="1" kern="1200" smtClean="0">
              <a:solidFill>
                <a:srgbClr val="0070C0"/>
              </a:solidFill>
              <a:ea typeface="MS Mincho" pitchFamily="49" charset="-128"/>
            </a:endParaRPr>
          </a:p>
          <a:p>
            <a:pPr marL="342900" indent="-342900" eaLnBrk="1" hangingPunct="1">
              <a:defRPr/>
            </a:pPr>
            <a:endParaRPr lang="en-US"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اپنے اقتدار کو عفو ودرگزر کی راہ پر لگایا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460"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aj-ray-ta qud-rataka `alat-tajawz</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وَاسْتَعْمِلْنَا بِمَا يَكُونُ حِطَّةً وَكَفَّارَةً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employ us in that which will alleviate </a:t>
            </a:r>
            <a:r>
              <a:rPr lang="en-US" b="1" kern="1200">
                <a:solidFill>
                  <a:srgbClr val="0070C0"/>
                </a:solidFill>
                <a:ea typeface="MS Mincho" pitchFamily="49" charset="-128"/>
              </a:rPr>
              <a:t>and </a:t>
            </a:r>
            <a:r>
              <a:rPr lang="en-US" b="1" kern="1200" smtClean="0">
                <a:solidFill>
                  <a:srgbClr val="0070C0"/>
                </a:solidFill>
                <a:ea typeface="MS Mincho" pitchFamily="49" charset="-128"/>
              </a:rPr>
              <a:t>expiate</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اپنی شفقت بے پایاں سے اور مرحمت روز افزوں سے ہمیں ان اعمال پر کار بند کر کہ جو ان چیزوں کو بر طرف کریں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85348"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was-ta'-mil-na bima yakunu hit-tataw-wakaf-faratal-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لِمَا أَنْكَرْتَ مِنَّا فِيهِ بِرَأْفَتِكَ الَّتِي لاَ </a:t>
            </a:r>
            <a:r>
              <a:rPr lang="ar-SA" sz="9000" kern="1200" dirty="0" smtClean="0">
                <a:latin typeface="Arabic Typesetting" panose="03020402040406030203" pitchFamily="66" charset="-78"/>
                <a:ea typeface="+mn-ea"/>
                <a:cs typeface="Arabic Typesetting" panose="03020402040406030203" pitchFamily="66" charset="-78"/>
              </a:rPr>
              <a:t>تَنْفَدُ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0980" y="2595880"/>
            <a:ext cx="9555480" cy="1518920"/>
          </a:xfrm>
          <a:extLst/>
        </p:spPr>
        <p:txBody>
          <a:bodyPr/>
          <a:lstStyle/>
          <a:p>
            <a:pPr marL="342900" indent="-342900" eaLnBrk="1" hangingPunct="1">
              <a:defRPr/>
            </a:pPr>
            <a:r>
              <a:rPr lang="en-US" sz="2800" b="1" kern="1200" dirty="0">
                <a:solidFill>
                  <a:srgbClr val="0070C0"/>
                </a:solidFill>
                <a:ea typeface="MS Mincho" pitchFamily="49" charset="-128"/>
              </a:rPr>
              <a:t>whatever Your </a:t>
            </a:r>
            <a:r>
              <a:rPr lang="en-US" sz="2800" b="1" kern="1200" dirty="0" smtClean="0">
                <a:solidFill>
                  <a:srgbClr val="0070C0"/>
                </a:solidFill>
                <a:ea typeface="MS Mincho" pitchFamily="49" charset="-128"/>
              </a:rPr>
              <a:t>disapprove </a:t>
            </a:r>
            <a:r>
              <a:rPr lang="en-US" sz="2800" b="1" kern="1200" dirty="0">
                <a:solidFill>
                  <a:srgbClr val="0070C0"/>
                </a:solidFill>
                <a:ea typeface="MS Mincho" pitchFamily="49" charset="-128"/>
              </a:rPr>
              <a:t>from us within it through Your clemency which does not run </a:t>
            </a:r>
            <a:r>
              <a:rPr lang="en-US" sz="2800" b="1" kern="1200">
                <a:solidFill>
                  <a:srgbClr val="0070C0"/>
                </a:solidFill>
                <a:ea typeface="MS Mincho" pitchFamily="49" charset="-128"/>
              </a:rPr>
              <a:t>out</a:t>
            </a:r>
            <a:r>
              <a:rPr lang="en-US" sz="2800"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ان کی تلافی کریں جنہیں تو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86372" name="Subtitle 4"/>
          <p:cNvSpPr txBox="1">
            <a:spLocks/>
          </p:cNvSpPr>
          <p:nvPr/>
        </p:nvSpPr>
        <p:spPr bwMode="auto">
          <a:xfrm>
            <a:off x="12192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lima ankar-ta min-na fih bira-fatikal-lati la tanfad</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وَفَضْلِكَ الَّذِي لا يَنْقُصُ.</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Your bounty which does not </a:t>
            </a:r>
            <a:r>
              <a:rPr lang="en-US" b="1" kern="1200">
                <a:solidFill>
                  <a:srgbClr val="0070C0"/>
                </a:solidFill>
                <a:ea typeface="MS Mincho" pitchFamily="49" charset="-128"/>
              </a:rPr>
              <a:t>diminish</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اس ماہ میں ہمارے لئے نا پسند کرتا ہے۔</a:t>
            </a:r>
            <a:endParaRPr lang="en-US" sz="4000" b="1" kern="1200" smtClean="0">
              <a:solidFill>
                <a:srgbClr val="002060"/>
              </a:solidFill>
              <a:latin typeface="Arabic Typesetting" pitchFamily="66" charset="-78"/>
              <a:ea typeface="MS Mincho" pitchFamily="49" charset="-128"/>
              <a:cs typeface="Arabic Typesetting" pitchFamily="66" charset="-78"/>
            </a:endParaRPr>
          </a:p>
        </p:txBody>
      </p:sp>
      <p:sp>
        <p:nvSpPr>
          <p:cNvPr id="187396" name="Subtitle 4"/>
          <p:cNvSpPr txBox="1">
            <a:spLocks/>
          </p:cNvSpPr>
          <p:nvPr/>
        </p:nvSpPr>
        <p:spPr bwMode="auto">
          <a:xfrm>
            <a:off x="335280" y="4800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fad-likal-ladhi la yanqus</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صَلِّ عَلَى مُحَمَّد </a:t>
            </a:r>
            <a:r>
              <a:rPr lang="ar-SA" sz="9000" kern="1200" dirty="0" err="1">
                <a:latin typeface="Arabic Typesetting" panose="03020402040406030203" pitchFamily="66" charset="-78"/>
                <a:ea typeface="+mn-ea"/>
                <a:cs typeface="Arabic Typesetting" panose="03020402040406030203" pitchFamily="66" charset="-78"/>
              </a:rPr>
              <a:t>وَآلِهِ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O'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bless Muhammad and his </a:t>
            </a:r>
            <a:r>
              <a:rPr lang="en-US" b="1" kern="1200">
                <a:solidFill>
                  <a:srgbClr val="0070C0"/>
                </a:solidFill>
                <a:ea typeface="MS Mincho" pitchFamily="49" charset="-128"/>
              </a:rPr>
              <a:t>Household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!محمد اور ان کی آل پر رحمت نازل فرما</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endParaRPr lang="en-US" b="1" kern="1200" dirty="0">
              <a:solidFill>
                <a:srgbClr val="0070C0"/>
              </a:solidFill>
              <a:ea typeface="MS Mincho" pitchFamily="49" charset="-128"/>
            </a:endParaRPr>
          </a:p>
        </p:txBody>
      </p:sp>
      <p:sp>
        <p:nvSpPr>
          <p:cNvPr id="188420"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2800" b="1" i="1" dirty="0">
                <a:solidFill>
                  <a:srgbClr val="0070C0"/>
                </a:solidFill>
                <a:ea typeface="MS Mincho" pitchFamily="49" charset="-128"/>
              </a:rPr>
              <a:t>allahumma sal-li `ala muham-madiw-wa alih</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وَاجْبُرْ مُصِيبَتنَا بِشَهْرِنَا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7432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redress our being afflicted by our </a:t>
            </a:r>
            <a:r>
              <a:rPr lang="en-US" b="1" kern="1200">
                <a:solidFill>
                  <a:srgbClr val="0070C0"/>
                </a:solidFill>
                <a:ea typeface="MS Mincho" pitchFamily="49" charset="-128"/>
              </a:rPr>
              <a:t>month</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اوراس مہینہ کے رخصت ہونے سے جو قلق ہمیں ہوا ہے اس کا چارہ کر</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89444" name="Subtitle 4"/>
          <p:cNvSpPr txBox="1">
            <a:spLocks/>
          </p:cNvSpPr>
          <p:nvPr/>
        </p:nvSpPr>
        <p:spPr bwMode="auto">
          <a:xfrm>
            <a:off x="38100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waj-bur musibatana bishah-rina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وَبَارِكْ فِي يَوْمِ عِيْدِنَا وَفِطْرِنَا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bless us in this day of our festival and </a:t>
            </a:r>
            <a:r>
              <a:rPr lang="en-US" b="1" kern="1200">
                <a:solidFill>
                  <a:srgbClr val="0070C0"/>
                </a:solidFill>
                <a:ea typeface="MS Mincho" pitchFamily="49" charset="-128"/>
              </a:rPr>
              <a:t>our </a:t>
            </a:r>
            <a:r>
              <a:rPr lang="en-US" b="1" kern="1200" smtClean="0">
                <a:solidFill>
                  <a:srgbClr val="0070C0"/>
                </a:solidFill>
                <a:ea typeface="MS Mincho" pitchFamily="49" charset="-128"/>
              </a:rPr>
              <a:t>fast-breaking, </a:t>
            </a:r>
            <a:endParaRPr lang="en-US" b="1" kern="1200" smtClean="0">
              <a:solidFill>
                <a:srgbClr val="0070C0"/>
              </a:solidFill>
              <a:ea typeface="MS Mincho" pitchFamily="49" charset="-128"/>
            </a:endParaRP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en-US" b="1" kern="1200" smtClean="0">
                <a:solidFill>
                  <a:srgbClr val="002060"/>
                </a:solidFill>
                <a:ea typeface="MS Mincho" pitchFamily="49" charset="-128"/>
              </a:rPr>
              <a:t> </a:t>
            </a:r>
            <a:r>
              <a:rPr lang="ur-PK" sz="4000" b="1" kern="1200" smtClean="0">
                <a:solidFill>
                  <a:srgbClr val="002060"/>
                </a:solidFill>
                <a:latin typeface="Arabic Typesetting" pitchFamily="66" charset="-78"/>
                <a:ea typeface="MS Mincho" pitchFamily="49" charset="-128"/>
                <a:cs typeface="Arabic Typesetting" pitchFamily="66" charset="-78"/>
              </a:rPr>
              <a:t>اور عید اور روزہ چھوڑنے کے دن کو ہمارے لیے مبارک قرار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0468"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barik lana fi yaw-mi e’edina wafit-rina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وَاجْعَلْهُ مِنْ خَيْرِ يَوْم مَرَّ عَلَيْنَا </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make it one of the best of days that have passed over us</a:t>
            </a:r>
            <a:r>
              <a:rPr lang="en-US" b="1" kern="1200">
                <a:solidFill>
                  <a:srgbClr val="0070C0"/>
                </a:solidFill>
                <a:ea typeface="MS Mincho" pitchFamily="49" charset="-128"/>
              </a:rPr>
              <a:t>, </a:t>
            </a:r>
            <a:endParaRPr lang="en-US" b="1" kern="1200" smtClean="0">
              <a:solidFill>
                <a:srgbClr val="0070C0"/>
              </a:solidFill>
              <a:ea typeface="MS Mincho" pitchFamily="49" charset="-128"/>
            </a:endParaRP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اسے ہمارے گزرے ہوئے دنوں میں بہترین دن قرار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1492" name="Subtitle 4"/>
          <p:cNvSpPr txBox="1">
            <a:spLocks/>
          </p:cNvSpPr>
          <p:nvPr/>
        </p:nvSpPr>
        <p:spPr bwMode="auto">
          <a:xfrm>
            <a:off x="50292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waj-`al-hu min khay-ri yaw-mim-mar-ra `alayna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أَجْلَبِهِ </a:t>
            </a:r>
            <a:r>
              <a:rPr lang="ar-SA" sz="9000" kern="1200" dirty="0" smtClean="0">
                <a:latin typeface="Arabic Typesetting" panose="03020402040406030203" pitchFamily="66" charset="-78"/>
                <a:ea typeface="+mn-ea"/>
                <a:cs typeface="Arabic Typesetting" panose="03020402040406030203" pitchFamily="66" charset="-78"/>
              </a:rPr>
              <a:t>لِعَفْو </a:t>
            </a:r>
            <a:r>
              <a:rPr lang="ar-SA" sz="9000" kern="1200" dirty="0">
                <a:latin typeface="Arabic Typesetting" panose="03020402040406030203" pitchFamily="66" charset="-78"/>
                <a:ea typeface="+mn-ea"/>
                <a:cs typeface="Arabic Typesetting" panose="03020402040406030203" pitchFamily="66" charset="-78"/>
              </a:rPr>
              <a:t>وَأَمْحَاهُ </a:t>
            </a:r>
            <a:r>
              <a:rPr lang="ar-SA" sz="9000" kern="1200" dirty="0" smtClean="0">
                <a:latin typeface="Arabic Typesetting" panose="03020402040406030203" pitchFamily="66" charset="-78"/>
                <a:ea typeface="+mn-ea"/>
                <a:cs typeface="Arabic Typesetting" panose="03020402040406030203" pitchFamily="66" charset="-78"/>
              </a:rPr>
              <a:t>لِذَنْبِ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the greatest in attracting Your pardon, and the most effacing toward </a:t>
            </a:r>
            <a:r>
              <a:rPr lang="en-US" b="1" kern="1200">
                <a:solidFill>
                  <a:srgbClr val="0070C0"/>
                </a:solidFill>
                <a:ea typeface="MS Mincho" pitchFamily="49" charset="-128"/>
              </a:rPr>
              <a:t>sins</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en-US" b="1" kern="1200" smtClean="0">
                <a:solidFill>
                  <a:srgbClr val="002060"/>
                </a:solidFill>
                <a:ea typeface="MS Mincho" pitchFamily="49" charset="-128"/>
              </a:rPr>
              <a:t> </a:t>
            </a:r>
            <a:r>
              <a:rPr lang="ur-PK" sz="4000" b="1" kern="1200" smtClean="0">
                <a:solidFill>
                  <a:srgbClr val="002060"/>
                </a:solidFill>
                <a:latin typeface="Arabic Typesetting" pitchFamily="66" charset="-78"/>
                <a:ea typeface="MS Mincho" pitchFamily="49" charset="-128"/>
                <a:cs typeface="Arabic Typesetting" pitchFamily="66" charset="-78"/>
              </a:rPr>
              <a:t>جو عفو ودرگزر کو سمیٹنے والا اور گناہوں کو محو کرنے والا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2516"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aj-labihi li`af-wiw-wa am-hahu lidhamb</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وَاغْفِرْ لَنا ما خَفِيَ مِنْ ذُنُوبِنَا وَمَا عَلَنَ.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41910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and forgive us our sins, both the concealed and the </a:t>
            </a:r>
            <a:r>
              <a:rPr lang="en-US" b="1" kern="1200">
                <a:solidFill>
                  <a:srgbClr val="0070C0"/>
                </a:solidFill>
                <a:ea typeface="MS Mincho" pitchFamily="49" charset="-128"/>
              </a:rPr>
              <a:t>public</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تو ہمارے ظاہر وپوشیدہ گناہوں کو بخش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3540" name="Subtitle 4"/>
          <p:cNvSpPr txBox="1">
            <a:spLocks/>
          </p:cNvSpPr>
          <p:nvPr/>
        </p:nvSpPr>
        <p:spPr bwMode="auto">
          <a:xfrm>
            <a:off x="22860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l-PL" sz="2800" b="1" i="1">
                <a:solidFill>
                  <a:srgbClr val="0070C0"/>
                </a:solidFill>
                <a:ea typeface="MS Mincho" pitchFamily="49" charset="-128"/>
              </a:rPr>
              <a:t>wagh-fir lana ma khafia min dhunubina wa ma `alan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21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اسلَخْنَا بِانْسِلاَخِ هَذَا الشَّهْرِ مِنْ خَطَايَانَا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90068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O'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with the passing of this month make us pass forth from our </a:t>
            </a:r>
            <a:r>
              <a:rPr lang="en-US" b="1" kern="1200">
                <a:solidFill>
                  <a:srgbClr val="0070C0"/>
                </a:solidFill>
                <a:ea typeface="MS Mincho" pitchFamily="49" charset="-128"/>
              </a:rPr>
              <a:t>offenses</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بارالہا اس مہینہ سے الگ ہونے کے ساتھ تو ہمیں گناہوں سے الگ کر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4564" name="Subtitle 4"/>
          <p:cNvSpPr txBox="1">
            <a:spLocks/>
          </p:cNvSpPr>
          <p:nvPr/>
        </p:nvSpPr>
        <p:spPr bwMode="auto">
          <a:xfrm>
            <a:off x="33528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as-</a:t>
            </a:r>
            <a:r>
              <a:rPr lang="es-ES" sz="2800" b="1" i="1" dirty="0" err="1">
                <a:solidFill>
                  <a:srgbClr val="0070C0"/>
                </a:solidFill>
                <a:ea typeface="MS Mincho" pitchFamily="49" charset="-128"/>
              </a:rPr>
              <a:t>lakh</a:t>
            </a:r>
            <a:r>
              <a:rPr lang="es-ES" sz="2800" b="1" i="1" dirty="0">
                <a:solidFill>
                  <a:srgbClr val="0070C0"/>
                </a:solidFill>
                <a:ea typeface="MS Mincho" pitchFamily="49" charset="-128"/>
              </a:rPr>
              <a:t>-</a:t>
            </a:r>
            <a:r>
              <a:rPr lang="es-ES" sz="2800" b="1" i="1" dirty="0" err="1">
                <a:solidFill>
                  <a:srgbClr val="0070C0"/>
                </a:solidFill>
                <a:ea typeface="MS Mincho" pitchFamily="49" charset="-128"/>
              </a:rPr>
              <a:t>na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binsilakhi</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hadhash-shah-ri</a:t>
            </a:r>
            <a:r>
              <a:rPr lang="es-ES" sz="2800" b="1" i="1" dirty="0">
                <a:solidFill>
                  <a:srgbClr val="0070C0"/>
                </a:solidFill>
                <a:ea typeface="MS Mincho" pitchFamily="49" charset="-128"/>
              </a:rPr>
              <a:t> min </a:t>
            </a:r>
            <a:r>
              <a:rPr lang="es-ES" sz="2800" b="1" i="1" dirty="0" err="1">
                <a:solidFill>
                  <a:srgbClr val="0070C0"/>
                </a:solidFill>
                <a:ea typeface="MS Mincho" pitchFamily="49" charset="-128"/>
              </a:rPr>
              <a:t>khatayana</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وَتَلَقَّيْتَ مَنْ عَصَاكَ </a:t>
            </a:r>
            <a:r>
              <a:rPr lang="ar-SA" sz="9000" kern="1200" dirty="0" smtClean="0">
                <a:latin typeface="Arabic Typesetting" panose="03020402040406030203" pitchFamily="66" charset="-78"/>
                <a:ea typeface="+mn-ea"/>
                <a:cs typeface="Arabic Typesetting" panose="03020402040406030203" pitchFamily="66" charset="-78"/>
              </a:rPr>
              <a:t>بِالحِلْمِ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4800" y="25146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received him who disobeyed You </a:t>
            </a:r>
            <a:r>
              <a:rPr lang="en-US" sz="2800" b="1" kern="1200">
                <a:solidFill>
                  <a:srgbClr val="0070C0"/>
                </a:solidFill>
                <a:ea typeface="MS Mincho" pitchFamily="49" charset="-128"/>
              </a:rPr>
              <a:t>with </a:t>
            </a:r>
            <a:r>
              <a:rPr lang="en-US" sz="2800" b="1" kern="1200" smtClean="0">
                <a:solidFill>
                  <a:srgbClr val="0070C0"/>
                </a:solidFill>
                <a:ea typeface="MS Mincho" pitchFamily="49" charset="-128"/>
              </a:rPr>
              <a:t>clemaency,</a:t>
            </a:r>
          </a:p>
          <a:p>
            <a:pPr marL="342900" indent="-342900" eaLnBrk="1" hangingPunct="1">
              <a:defRPr/>
            </a:pPr>
            <a:endParaRPr lang="en-US" sz="2800" b="1" kern="1200" smtClean="0">
              <a:solidFill>
                <a:srgbClr val="0070C0"/>
              </a:solidFill>
              <a:ea typeface="MS Mincho" pitchFamily="49" charset="-128"/>
            </a:endParaRPr>
          </a:p>
          <a:p>
            <a:pPr marL="342900" indent="-342900" eaLnBrk="1" hangingPunct="1">
              <a:defRPr/>
            </a:pPr>
            <a:r>
              <a:rPr lang="ar-OM" sz="4000" b="1" kern="1200" smtClean="0">
                <a:solidFill>
                  <a:srgbClr val="002060"/>
                </a:solidFill>
                <a:latin typeface="Arabic Typesetting" pitchFamily="66" charset="-78"/>
                <a:ea typeface="MS Mincho" pitchFamily="49" charset="-128"/>
                <a:cs typeface="Arabic Typesetting" pitchFamily="66" charset="-78"/>
              </a:rPr>
              <a:t>ا</a:t>
            </a:r>
            <a:r>
              <a:rPr lang="ur-PK" sz="4000" b="1" kern="1200" smtClean="0">
                <a:solidFill>
                  <a:srgbClr val="002060"/>
                </a:solidFill>
                <a:latin typeface="Arabic Typesetting" pitchFamily="66" charset="-78"/>
                <a:ea typeface="MS Mincho" pitchFamily="49" charset="-128"/>
                <a:cs typeface="Arabic Typesetting" pitchFamily="66" charset="-78"/>
              </a:rPr>
              <a:t>ور جس کسی نے تیری نافرمانی کی تو نے اس سے بردباری کا رویہ اختیار کیا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0484"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wa talaq-qay-ta man `asaka bil-hilm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وَأَخْرِجْنَا بُخُرُوجِهِ مِنْ سَيِّئاتِنَا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with its departure make us depart from our evil </a:t>
            </a:r>
            <a:r>
              <a:rPr lang="en-US" b="1" kern="1200">
                <a:solidFill>
                  <a:srgbClr val="0070C0"/>
                </a:solidFill>
                <a:ea typeface="MS Mincho" pitchFamily="49" charset="-128"/>
              </a:rPr>
              <a:t>deeds</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اس کے نکلنے کے ساتھ تو ہمیں برائیوں سے نکال لے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5588"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wa akh-rij-na bikhurujihi min say-yi-atina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وَاجْعَلْنَا مِنْ أَسْعَدِ أَهْلِهِ بِهِ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appoint us thereby among its most felicitous </a:t>
            </a:r>
            <a:r>
              <a:rPr lang="en-US" b="1" kern="1200">
                <a:solidFill>
                  <a:srgbClr val="0070C0"/>
                </a:solidFill>
                <a:ea typeface="MS Mincho" pitchFamily="49" charset="-128"/>
              </a:rPr>
              <a:t>people</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اوراس مہینہ کی بدولت اس کو آباد کرنے والوں میں ہمیں سب سے بڑھ کر خوش بخت با نصیب</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6612"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waj-`al-na min as-`adi ah-lihi bih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3952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وَأَجْزَلِهِمْ</a:t>
            </a:r>
            <a:r>
              <a:rPr lang="ar-SA" sz="9000" kern="1200" dirty="0">
                <a:latin typeface="Arabic Typesetting" panose="03020402040406030203" pitchFamily="66" charset="-78"/>
                <a:ea typeface="+mn-ea"/>
                <a:cs typeface="Arabic Typesetting" panose="03020402040406030203" pitchFamily="66" charset="-78"/>
              </a:rPr>
              <a:t> قِسَمَاً فِيـهِ وَأَوْفَـرِهِمْ حَظّاً مِنْـهُ.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24480"/>
            <a:ext cx="9555480" cy="1518920"/>
          </a:xfrm>
          <a:extLst/>
        </p:spPr>
        <p:txBody>
          <a:bodyPr/>
          <a:lstStyle/>
          <a:p>
            <a:pPr marL="342900" indent="-342900" eaLnBrk="1" hangingPunct="1">
              <a:defRPr/>
            </a:pPr>
            <a:r>
              <a:rPr lang="en-US" b="1" kern="1200" dirty="0">
                <a:solidFill>
                  <a:srgbClr val="0070C0"/>
                </a:solidFill>
                <a:ea typeface="MS Mincho" pitchFamily="49" charset="-128"/>
              </a:rPr>
              <a:t>the most plentiful of them in portion, and the fullest of them in </a:t>
            </a:r>
            <a:r>
              <a:rPr lang="en-US" b="1" kern="1200">
                <a:solidFill>
                  <a:srgbClr val="0070C0"/>
                </a:solidFill>
                <a:ea typeface="MS Mincho" pitchFamily="49" charset="-128"/>
              </a:rPr>
              <a:t>share</a:t>
            </a:r>
            <a:r>
              <a:rPr lang="en-US" b="1" kern="1200" smtClean="0">
                <a:solidFill>
                  <a:srgbClr val="0070C0"/>
                </a:solidFill>
                <a:ea typeface="MS Mincho" pitchFamily="49" charset="-128"/>
              </a:rPr>
              <a:t>!</a:t>
            </a:r>
          </a:p>
          <a:p>
            <a:pPr marL="342900" indent="-342900" eaLnBrk="1" hangingPunct="1">
              <a:defRPr/>
            </a:pPr>
            <a:endParaRPr lang="ur-PK"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بہرہ مند قرار دے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7636"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aj-zalihim qis-man fih wa aw-farihim haz-zam-min-h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47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وَمَنْ رَعَى حَقّ هَذَا الشَّهْرِ حَقَّ رِعَايَتِهِ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97688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O'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when any person observes this month as it should be </a:t>
            </a:r>
            <a:r>
              <a:rPr lang="en-US" b="1" kern="1200">
                <a:solidFill>
                  <a:srgbClr val="0070C0"/>
                </a:solidFill>
                <a:ea typeface="MS Mincho" pitchFamily="49" charset="-128"/>
              </a:rPr>
              <a:t>observed</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a:t>
            </a:r>
            <a:r>
              <a:rPr lang="ur-PK" sz="4000" b="1" kern="1200" smtClean="0">
                <a:solidFill>
                  <a:srgbClr val="002060"/>
                </a:solidFill>
                <a:latin typeface="Arabic Typesetting" pitchFamily="66" charset="-78"/>
                <a:ea typeface="MS Mincho" pitchFamily="49" charset="-128"/>
                <a:cs typeface="Arabic Typesetting" pitchFamily="66" charset="-78"/>
              </a:rPr>
              <a:t>اللہ ! جس کسی نے جیسا چاہیے اس مہینے کا پاس ولحاظ کیا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8660"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waman</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ra'a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haq-qa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hadhash-shah-ri</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haq-qa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ri`ayatih</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47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وَحَفِظَ حُرْمَتَهُ حَقَّ حِفْظِهَا وَقَامَ بِحُدُودِهِ حَقَّ </a:t>
            </a:r>
            <a:r>
              <a:rPr lang="ar-SA" sz="9000" kern="1200" dirty="0" smtClean="0">
                <a:latin typeface="Arabic Typesetting" panose="03020402040406030203" pitchFamily="66" charset="-78"/>
                <a:ea typeface="+mn-ea"/>
                <a:cs typeface="Arabic Typesetting" panose="03020402040406030203" pitchFamily="66" charset="-78"/>
              </a:rPr>
              <a:t>قِيَامِهَا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900680"/>
            <a:ext cx="10058400" cy="1518920"/>
          </a:xfrm>
          <a:extLst/>
        </p:spPr>
        <p:txBody>
          <a:bodyPr/>
          <a:lstStyle/>
          <a:p>
            <a:pPr marL="342900" indent="-342900" eaLnBrk="1" hangingPunct="1">
              <a:defRPr/>
            </a:pPr>
            <a:r>
              <a:rPr lang="en-US" sz="2800" b="1" kern="1200" dirty="0">
                <a:solidFill>
                  <a:srgbClr val="0070C0"/>
                </a:solidFill>
                <a:ea typeface="MS Mincho" pitchFamily="49" charset="-128"/>
              </a:rPr>
              <a:t>safeguards its inviolability as it should be safeguarded, attends to its bounds as they should be attended </a:t>
            </a:r>
            <a:r>
              <a:rPr lang="en-US" sz="2800" b="1" kern="1200">
                <a:solidFill>
                  <a:srgbClr val="0070C0"/>
                </a:solidFill>
                <a:ea typeface="MS Mincho" pitchFamily="49" charset="-128"/>
              </a:rPr>
              <a:t>to</a:t>
            </a:r>
            <a:r>
              <a:rPr lang="en-US" sz="2800" b="1" kern="1200" smtClean="0">
                <a:solidFill>
                  <a:srgbClr val="0070C0"/>
                </a:solidFill>
                <a:ea typeface="MS Mincho" pitchFamily="49" charset="-128"/>
              </a:rPr>
              <a:t>,</a:t>
            </a:r>
            <a:endParaRPr lang="ur-PK"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  اور کماحقہ اس کا احترام ملحوظ رکھا ہو </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اوراس کے احکام پر پوری طرح عمل پیرا رہا </a:t>
            </a:r>
            <a:r>
              <a:rPr lang="ur-PK" sz="4000" b="1" kern="1200" smtClean="0">
                <a:solidFill>
                  <a:srgbClr val="002060"/>
                </a:solidFill>
                <a:latin typeface="Arabic Typesetting" pitchFamily="66" charset="-78"/>
                <a:ea typeface="MS Mincho" pitchFamily="49" charset="-128"/>
                <a:cs typeface="Arabic Typesetting" pitchFamily="66" charset="-78"/>
              </a:rPr>
              <a:t>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99684" name="Subtitle 4"/>
          <p:cNvSpPr txBox="1">
            <a:spLocks/>
          </p:cNvSpPr>
          <p:nvPr/>
        </p:nvSpPr>
        <p:spPr bwMode="auto">
          <a:xfrm>
            <a:off x="335280" y="5328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000" b="1" i="1">
                <a:solidFill>
                  <a:srgbClr val="0070C0"/>
                </a:solidFill>
                <a:ea typeface="MS Mincho" pitchFamily="49" charset="-128"/>
              </a:rPr>
              <a:t>wa hafiza hur-matahu haq-qa hifziha wa qama bihududihi haq-qa qiyamiha</a:t>
            </a:r>
            <a:endParaRPr lang="fi-FI" sz="20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447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وَأتَّقَى ذُنُوبَهُ حَقَّ تُقَاتِهَا أَوْ تَقَرَّبَ إلَيْكَ بِقُرْبَة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2976880"/>
            <a:ext cx="9555480" cy="1518920"/>
          </a:xfrm>
          <a:extLst/>
        </p:spPr>
        <p:txBody>
          <a:bodyPr/>
          <a:lstStyle/>
          <a:p>
            <a:pPr marL="342900" indent="-342900" eaLnBrk="1" hangingPunct="1">
              <a:defRPr/>
            </a:pPr>
            <a:r>
              <a:rPr lang="en-US" sz="2800" b="1" kern="1200" dirty="0">
                <a:solidFill>
                  <a:srgbClr val="0070C0"/>
                </a:solidFill>
                <a:ea typeface="MS Mincho" pitchFamily="49" charset="-128"/>
              </a:rPr>
              <a:t>fears its misdeeds as they should be feared, or seeks nearness to You with any act </a:t>
            </a:r>
            <a:r>
              <a:rPr lang="en-US" sz="2800" b="1" kern="1200">
                <a:solidFill>
                  <a:srgbClr val="0070C0"/>
                </a:solidFill>
                <a:ea typeface="MS Mincho" pitchFamily="49" charset="-128"/>
              </a:rPr>
              <a:t>of </a:t>
            </a:r>
            <a:r>
              <a:rPr lang="en-US" sz="2800" b="1" kern="1200" smtClean="0">
                <a:solidFill>
                  <a:srgbClr val="0070C0"/>
                </a:solidFill>
                <a:ea typeface="MS Mincho" pitchFamily="49" charset="-128"/>
              </a:rPr>
              <a:t>nearness-seeking</a:t>
            </a:r>
            <a:endParaRPr lang="ur-PK"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گناہوں </a:t>
            </a:r>
            <a:r>
              <a:rPr lang="ur-PK" sz="4000" b="1" kern="1200" smtClean="0">
                <a:solidFill>
                  <a:srgbClr val="002060"/>
                </a:solidFill>
                <a:latin typeface="Arabic Typesetting" pitchFamily="66" charset="-78"/>
                <a:ea typeface="MS Mincho" pitchFamily="49" charset="-128"/>
                <a:cs typeface="Arabic Typesetting" pitchFamily="66" charset="-78"/>
              </a:rPr>
              <a:t>سے جس طرح بچنا چاہیے اس طرح بچا ہو بہ نیت تقرب ایسا عمل خیر بجا لایا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00708" name="Subtitle 4"/>
          <p:cNvSpPr txBox="1">
            <a:spLocks/>
          </p:cNvSpPr>
          <p:nvPr/>
        </p:nvSpPr>
        <p:spPr bwMode="auto">
          <a:xfrm>
            <a:off x="22860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wa at-taqa dhunubahu haq-qa tuqatiha aw taqarraba ilayka biqur-batin</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أَوْجَبَتْ رِضَاكَ لَهُ وَعَطَفَتْ رَحْمَتَكَ </a:t>
            </a:r>
            <a:r>
              <a:rPr lang="ar-SA" sz="9000" kern="1200" dirty="0" smtClean="0">
                <a:latin typeface="Arabic Typesetting" panose="03020402040406030203" pitchFamily="66" charset="-78"/>
                <a:ea typeface="+mn-ea"/>
                <a:cs typeface="Arabic Typesetting" panose="03020402040406030203" pitchFamily="66" charset="-78"/>
              </a:rPr>
              <a:t>عَلَيْهِ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2800" b="1" kern="1200" dirty="0">
                <a:solidFill>
                  <a:srgbClr val="0070C0"/>
                </a:solidFill>
                <a:ea typeface="MS Mincho" pitchFamily="49" charset="-128"/>
              </a:rPr>
              <a:t>which makes incumbent upon him Your good pleasure and bends toward him Your </a:t>
            </a:r>
            <a:r>
              <a:rPr lang="en-US" sz="2800" b="1" kern="1200">
                <a:solidFill>
                  <a:srgbClr val="0070C0"/>
                </a:solidFill>
                <a:ea typeface="MS Mincho" pitchFamily="49" charset="-128"/>
              </a:rPr>
              <a:t>mercy</a:t>
            </a:r>
            <a:r>
              <a:rPr lang="en-US" sz="2800" b="1" kern="1200" smtClean="0">
                <a:solidFill>
                  <a:srgbClr val="0070C0"/>
                </a:solidFill>
                <a:ea typeface="MS Mincho" pitchFamily="49" charset="-128"/>
              </a:rPr>
              <a:t>,</a:t>
            </a:r>
          </a:p>
          <a:p>
            <a:pPr marL="342900" indent="-342900" eaLnBrk="1" hangingPunct="1">
              <a:defRPr/>
            </a:pPr>
            <a:endParaRPr lang="en-US"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جس </a:t>
            </a:r>
            <a:r>
              <a:rPr lang="ur-PK" sz="4000" b="1" kern="1200" smtClean="0">
                <a:solidFill>
                  <a:srgbClr val="002060"/>
                </a:solidFill>
                <a:latin typeface="Arabic Typesetting" pitchFamily="66" charset="-78"/>
                <a:ea typeface="MS Mincho" pitchFamily="49" charset="-128"/>
                <a:cs typeface="Arabic Typesetting" pitchFamily="66" charset="-78"/>
              </a:rPr>
              <a:t>نے تیری خوشنودی اس کے لیے ضروری قرار دی ہو </a:t>
            </a:r>
          </a:p>
        </p:txBody>
      </p:sp>
      <p:sp>
        <p:nvSpPr>
          <p:cNvPr id="201732" name="Subtitle 4"/>
          <p:cNvSpPr txBox="1">
            <a:spLocks/>
          </p:cNvSpPr>
          <p:nvPr/>
        </p:nvSpPr>
        <p:spPr bwMode="auto">
          <a:xfrm>
            <a:off x="22860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aw-jabat ridaka lah wa `atafat rah-mataka `alayh</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فَهَبْ لَنَا مِثْلَهُ مِنْ وُجْدِكَ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3200"/>
            <a:ext cx="9555480" cy="1518920"/>
          </a:xfrm>
          <a:extLst/>
        </p:spPr>
        <p:txBody>
          <a:bodyPr/>
          <a:lstStyle/>
          <a:p>
            <a:pPr marL="342900" indent="-342900" eaLnBrk="1" hangingPunct="1">
              <a:defRPr/>
            </a:pPr>
            <a:r>
              <a:rPr lang="en-US" b="1" kern="1200" dirty="0">
                <a:solidFill>
                  <a:srgbClr val="0070C0"/>
                </a:solidFill>
                <a:ea typeface="MS Mincho" pitchFamily="49" charset="-128"/>
              </a:rPr>
              <a:t>give to us the like [of that] from </a:t>
            </a:r>
            <a:r>
              <a:rPr lang="en-US" b="1" kern="1200">
                <a:solidFill>
                  <a:srgbClr val="0070C0"/>
                </a:solidFill>
                <a:ea typeface="MS Mincho" pitchFamily="49" charset="-128"/>
              </a:rPr>
              <a:t>Your </a:t>
            </a:r>
            <a:r>
              <a:rPr lang="en-US" b="1" kern="1200" smtClean="0">
                <a:solidFill>
                  <a:srgbClr val="0070C0"/>
                </a:solidFill>
                <a:ea typeface="MS Mincho" pitchFamily="49" charset="-128"/>
              </a:rPr>
              <a:t>wealth</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تیری رحمت کو اس کی طرف متوجہ </a:t>
            </a:r>
            <a:r>
              <a:rPr lang="ur-PK" sz="4000" b="1" kern="1200" smtClean="0">
                <a:solidFill>
                  <a:srgbClr val="002060"/>
                </a:solidFill>
                <a:latin typeface="Arabic Typesetting" pitchFamily="66" charset="-78"/>
                <a:ea typeface="MS Mincho" pitchFamily="49" charset="-128"/>
                <a:cs typeface="Arabic Typesetting" pitchFamily="66" charset="-78"/>
              </a:rPr>
              <a:t>کردیا </a:t>
            </a:r>
            <a:r>
              <a:rPr lang="ur-PK" sz="4000" b="1" kern="1200" smtClean="0">
                <a:solidFill>
                  <a:srgbClr val="002060"/>
                </a:solidFill>
                <a:latin typeface="Arabic Typesetting" pitchFamily="66" charset="-78"/>
                <a:ea typeface="MS Mincho" pitchFamily="49" charset="-128"/>
                <a:cs typeface="Arabic Typesetting" pitchFamily="66" charset="-78"/>
              </a:rPr>
              <a:t>ہو</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b="1" kern="1200" smtClean="0">
              <a:solidFill>
                <a:srgbClr val="002060"/>
              </a:solidFill>
              <a:latin typeface="Arabic Typesetting" pitchFamily="66" charset="-78"/>
              <a:ea typeface="MS Mincho" pitchFamily="49" charset="-128"/>
              <a:cs typeface="Arabic Typesetting" pitchFamily="66" charset="-78"/>
            </a:endParaRPr>
          </a:p>
        </p:txBody>
      </p:sp>
      <p:sp>
        <p:nvSpPr>
          <p:cNvPr id="202756" name="Subtitle 4"/>
          <p:cNvSpPr txBox="1">
            <a:spLocks/>
          </p:cNvSpPr>
          <p:nvPr/>
        </p:nvSpPr>
        <p:spPr bwMode="auto">
          <a:xfrm>
            <a:off x="30480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fahab lana mith-lahu miw-wuj-dik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وَأَعْطِنَا أَضْعَافَهُ مِنْ فَضْلِكَ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bestow it upon us in multiples through Your </a:t>
            </a:r>
            <a:r>
              <a:rPr lang="en-US" b="1" kern="1200">
                <a:solidFill>
                  <a:srgbClr val="0070C0"/>
                </a:solidFill>
                <a:ea typeface="MS Mincho" pitchFamily="49" charset="-128"/>
              </a:rPr>
              <a:t>bounty</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اس لیے کہ تیرے خزانے کم ہونے میں نہیں آتے بلکہ بڑھتے ہی جاتے ہیں</a:t>
            </a:r>
            <a:r>
              <a:rPr lang="en-US" sz="4000" b="1" kern="1200" smtClean="0">
                <a:solidFill>
                  <a:srgbClr val="002060"/>
                </a:solidFill>
                <a:latin typeface="Arabic Typesetting" pitchFamily="66" charset="-78"/>
                <a:ea typeface="MS Mincho" pitchFamily="49" charset="-128"/>
                <a:cs typeface="Arabic Typesetting" pitchFamily="66" charset="-78"/>
              </a:rPr>
              <a:t> </a:t>
            </a:r>
          </a:p>
          <a:p>
            <a:pPr marL="342900" indent="-342900" eaLnBrk="1" hangingPunct="1">
              <a:defRPr/>
            </a:pPr>
            <a:endParaRPr lang="ur-PK" b="1" kern="1200" smtClean="0">
              <a:solidFill>
                <a:srgbClr val="0070C0"/>
              </a:solidFill>
              <a:ea typeface="MS Mincho" pitchFamily="49" charset="-128"/>
            </a:endParaRPr>
          </a:p>
        </p:txBody>
      </p:sp>
      <p:sp>
        <p:nvSpPr>
          <p:cNvPr id="203780" name="Subtitle 4"/>
          <p:cNvSpPr txBox="1">
            <a:spLocks/>
          </p:cNvSpPr>
          <p:nvPr/>
        </p:nvSpPr>
        <p:spPr bwMode="auto">
          <a:xfrm>
            <a:off x="30480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wa a'-tina ad-`afahu min fad-lik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524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فَإنَّ </a:t>
            </a:r>
            <a:r>
              <a:rPr lang="ar-SA" sz="9000" kern="1200" dirty="0" smtClean="0">
                <a:latin typeface="Arabic Typesetting" panose="03020402040406030203" pitchFamily="66" charset="-78"/>
                <a:ea typeface="+mn-ea"/>
                <a:cs typeface="Arabic Typesetting" panose="03020402040406030203" pitchFamily="66" charset="-78"/>
              </a:rPr>
              <a:t>فَضْلَكَ </a:t>
            </a:r>
            <a:r>
              <a:rPr lang="ar-SA" sz="9000" kern="1200" dirty="0">
                <a:latin typeface="Arabic Typesetting" panose="03020402040406030203" pitchFamily="66" charset="-78"/>
                <a:ea typeface="+mn-ea"/>
                <a:cs typeface="Arabic Typesetting" panose="03020402040406030203" pitchFamily="66" charset="-78"/>
              </a:rPr>
              <a:t>لا يَغِيْضُ وَإنَّ خَـزَائِنَكَ لا </a:t>
            </a:r>
            <a:r>
              <a:rPr lang="ar-SA" sz="9000" kern="1200" dirty="0" smtClean="0">
                <a:latin typeface="Arabic Typesetting" panose="03020402040406030203" pitchFamily="66" charset="-78"/>
                <a:ea typeface="+mn-ea"/>
                <a:cs typeface="Arabic Typesetting" panose="03020402040406030203" pitchFamily="66" charset="-78"/>
              </a:rPr>
              <a:t>تَنْقُصُ </a:t>
            </a:r>
            <a:r>
              <a:rPr lang="ar-SA" sz="9000" kern="1200" dirty="0">
                <a:latin typeface="Arabic Typesetting" panose="03020402040406030203" pitchFamily="66" charset="-78"/>
                <a:ea typeface="+mn-ea"/>
                <a:cs typeface="Arabic Typesetting" panose="03020402040406030203" pitchFamily="66" charset="-78"/>
              </a:rPr>
              <a:t>بَـلْ تَفِيضُ</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2004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for Your bounty does not diminish, Your treasuries do not decrease but </a:t>
            </a:r>
            <a:r>
              <a:rPr lang="en-US" sz="2800" b="1" kern="1200">
                <a:solidFill>
                  <a:srgbClr val="0070C0"/>
                </a:solidFill>
                <a:ea typeface="MS Mincho" pitchFamily="49" charset="-128"/>
              </a:rPr>
              <a:t>overflow</a:t>
            </a:r>
            <a:r>
              <a:rPr lang="en-US" sz="2800"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نہ تیرے احسانات کی کانیں فنا ہوتی ہیں</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2800" b="1" kern="1200" dirty="0">
              <a:solidFill>
                <a:srgbClr val="0070C0"/>
              </a:solidFill>
              <a:ea typeface="MS Mincho" pitchFamily="49" charset="-128"/>
            </a:endParaRPr>
          </a:p>
        </p:txBody>
      </p:sp>
      <p:sp>
        <p:nvSpPr>
          <p:cNvPr id="204804" name="Subtitle 4"/>
          <p:cNvSpPr txBox="1">
            <a:spLocks/>
          </p:cNvSpPr>
          <p:nvPr/>
        </p:nvSpPr>
        <p:spPr bwMode="auto">
          <a:xfrm>
            <a:off x="30480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2800" b="1" i="1">
                <a:solidFill>
                  <a:srgbClr val="0070C0"/>
                </a:solidFill>
                <a:ea typeface="MS Mincho" pitchFamily="49" charset="-128"/>
              </a:rPr>
              <a:t>fa in-na fad-laka la yaghid wa in-na khaza-inaka la tanqusu bal tafid</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956846"/>
            <a:ext cx="9387840" cy="338554"/>
          </a:xfrm>
          <a:prstGeom prst="rect">
            <a:avLst/>
          </a:prstGeom>
          <a:noFill/>
          <a:ln>
            <a:noFill/>
          </a:ln>
          <a:extLst>
            <a:ext uri="{91240B29-F687-4F45-9708-019B960494DF}">
              <a14:hiddenLine xmlns=""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GB" sz="1600" b="1">
                <a:solidFill>
                  <a:srgbClr val="000099"/>
                </a:solidFill>
                <a:latin typeface="Trebuchet MS" pitchFamily="34" charset="0"/>
              </a:rPr>
              <a:t>Merits of </a:t>
            </a:r>
            <a:r>
              <a:rPr lang="en-US" sz="1600" b="1">
                <a:solidFill>
                  <a:srgbClr val="000099"/>
                </a:solidFill>
                <a:latin typeface="Trebuchet MS" pitchFamily="34" charset="0"/>
              </a:rPr>
              <a:t>Imam Sajjad’s (A) Supplication 45- Farewell to the Month of Ramadan</a:t>
            </a:r>
            <a:endParaRPr lang="en-GB" sz="1600" b="1">
              <a:solidFill>
                <a:srgbClr val="000099"/>
              </a:solidFill>
              <a:latin typeface="Trebuchet MS" pitchFamily="34" charset="0"/>
            </a:endParaRPr>
          </a:p>
        </p:txBody>
      </p:sp>
      <p:sp>
        <p:nvSpPr>
          <p:cNvPr id="3075" name="Text Box 2"/>
          <p:cNvSpPr txBox="1">
            <a:spLocks noChangeArrowheads="1"/>
          </p:cNvSpPr>
          <p:nvPr/>
        </p:nvSpPr>
        <p:spPr bwMode="auto">
          <a:xfrm>
            <a:off x="304800" y="1219200"/>
            <a:ext cx="9387840" cy="452431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pitchFamily="34" charset="0"/>
                <a:cs typeface="Arial" pitchFamily="34" charset="0"/>
              </a:defRPr>
            </a:lvl1pPr>
            <a:lvl2pPr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lvl="1" algn="ctr" eaLnBrk="1" hangingPunct="1"/>
            <a:r>
              <a:rPr lang="en-US" sz="3200" b="1" dirty="0">
                <a:solidFill>
                  <a:srgbClr val="000099"/>
                </a:solidFill>
              </a:rPr>
              <a:t>It is recommended to bid farewell to the </a:t>
            </a:r>
            <a:r>
              <a:rPr lang="en-US" sz="3200" b="1" dirty="0">
                <a:solidFill>
                  <a:srgbClr val="0070C0"/>
                </a:solidFill>
              </a:rPr>
              <a:t>month of Ramadan through the</a:t>
            </a:r>
            <a:r>
              <a:rPr lang="en-US" sz="3200" b="1" dirty="0">
                <a:solidFill>
                  <a:srgbClr val="FFFF00"/>
                </a:solidFill>
              </a:rPr>
              <a:t> </a:t>
            </a:r>
            <a:r>
              <a:rPr lang="en-US" sz="3200" b="1" dirty="0">
                <a:solidFill>
                  <a:srgbClr val="000099"/>
                </a:solidFill>
              </a:rPr>
              <a:t>supplications dedicated to this purpose and </a:t>
            </a:r>
            <a:r>
              <a:rPr lang="en-US" sz="3200" b="1" dirty="0">
                <a:solidFill>
                  <a:srgbClr val="0070C0"/>
                </a:solidFill>
              </a:rPr>
              <a:t>are mentioned by al-</a:t>
            </a:r>
            <a:r>
              <a:rPr lang="en-US" sz="3200" b="1" dirty="0" err="1">
                <a:solidFill>
                  <a:srgbClr val="0070C0"/>
                </a:solidFill>
              </a:rPr>
              <a:t>Kulayniy</a:t>
            </a:r>
            <a:r>
              <a:rPr lang="en-US" sz="3200" b="1" dirty="0">
                <a:solidFill>
                  <a:srgbClr val="0070C0"/>
                </a:solidFill>
              </a:rPr>
              <a:t>, al-</a:t>
            </a:r>
            <a:r>
              <a:rPr lang="en-US" sz="3200" b="1" dirty="0" err="1">
                <a:solidFill>
                  <a:srgbClr val="0070C0"/>
                </a:solidFill>
              </a:rPr>
              <a:t>Saduq</a:t>
            </a:r>
            <a:r>
              <a:rPr lang="en-US" sz="3200" b="1" dirty="0">
                <a:solidFill>
                  <a:srgbClr val="0070C0"/>
                </a:solidFill>
              </a:rPr>
              <a:t>, al-</a:t>
            </a:r>
            <a:r>
              <a:rPr lang="en-US" sz="3200" b="1" dirty="0" err="1">
                <a:solidFill>
                  <a:srgbClr val="000099"/>
                </a:solidFill>
              </a:rPr>
              <a:t>Mufid</a:t>
            </a:r>
            <a:r>
              <a:rPr lang="en-US" sz="3200" b="1" dirty="0">
                <a:solidFill>
                  <a:srgbClr val="000099"/>
                </a:solidFill>
              </a:rPr>
              <a:t>, al-</a:t>
            </a:r>
            <a:r>
              <a:rPr lang="en-US" sz="3200" b="1" dirty="0" err="1">
                <a:solidFill>
                  <a:srgbClr val="000099"/>
                </a:solidFill>
              </a:rPr>
              <a:t>Tusiy</a:t>
            </a:r>
            <a:r>
              <a:rPr lang="en-US" sz="3200" b="1" dirty="0">
                <a:solidFill>
                  <a:srgbClr val="000099"/>
                </a:solidFill>
              </a:rPr>
              <a:t>, and </a:t>
            </a:r>
            <a:r>
              <a:rPr lang="en-US" sz="3200" b="1" dirty="0" err="1">
                <a:solidFill>
                  <a:srgbClr val="000099"/>
                </a:solidFill>
              </a:rPr>
              <a:t>Sayyid</a:t>
            </a:r>
            <a:r>
              <a:rPr lang="en-US" sz="3200" b="1" dirty="0">
                <a:solidFill>
                  <a:srgbClr val="000099"/>
                </a:solidFill>
              </a:rPr>
              <a:t> </a:t>
            </a:r>
            <a:r>
              <a:rPr lang="en-US" sz="3200" b="1" dirty="0" err="1">
                <a:solidFill>
                  <a:srgbClr val="000099"/>
                </a:solidFill>
              </a:rPr>
              <a:t>Ibn</a:t>
            </a:r>
            <a:r>
              <a:rPr lang="en-US" sz="3200" b="1" dirty="0">
                <a:solidFill>
                  <a:srgbClr val="000099"/>
                </a:solidFill>
              </a:rPr>
              <a:t> </a:t>
            </a:r>
            <a:r>
              <a:rPr lang="en-US" sz="3200" b="1" dirty="0" err="1">
                <a:solidFill>
                  <a:srgbClr val="000099"/>
                </a:solidFill>
              </a:rPr>
              <a:t>Tawus</a:t>
            </a:r>
            <a:r>
              <a:rPr lang="en-US" sz="3200" b="1" dirty="0">
                <a:solidFill>
                  <a:srgbClr val="000099"/>
                </a:solidFill>
              </a:rPr>
              <a:t> (may </a:t>
            </a:r>
            <a:r>
              <a:rPr lang="en-US" sz="3200" b="1" dirty="0" err="1" smtClean="0">
                <a:solidFill>
                  <a:srgbClr val="0070C0"/>
                </a:solidFill>
              </a:rPr>
              <a:t>Allāh</a:t>
            </a:r>
            <a:r>
              <a:rPr lang="en-US" sz="3200" b="1" dirty="0" smtClean="0">
                <a:solidFill>
                  <a:srgbClr val="0070C0"/>
                </a:solidFill>
              </a:rPr>
              <a:t> </a:t>
            </a:r>
            <a:r>
              <a:rPr lang="en-US" sz="3200" b="1" dirty="0">
                <a:solidFill>
                  <a:srgbClr val="0070C0"/>
                </a:solidFill>
              </a:rPr>
              <a:t>be pleased with them all). Yet, the best </a:t>
            </a:r>
            <a:r>
              <a:rPr lang="en-US" sz="3200" b="1" dirty="0">
                <a:solidFill>
                  <a:srgbClr val="000099"/>
                </a:solidFill>
              </a:rPr>
              <a:t>supplication in this respect may be this forty-</a:t>
            </a:r>
            <a:r>
              <a:rPr lang="en-US" sz="3200" b="1" dirty="0">
                <a:solidFill>
                  <a:srgbClr val="0070C0"/>
                </a:solidFill>
              </a:rPr>
              <a:t>fifth supplication of the </a:t>
            </a:r>
            <a:r>
              <a:rPr lang="en-US" sz="3200" b="1" i="1" dirty="0">
                <a:solidFill>
                  <a:srgbClr val="0070C0"/>
                </a:solidFill>
              </a:rPr>
              <a:t>al-</a:t>
            </a:r>
            <a:r>
              <a:rPr lang="en-US" sz="3200" b="1" i="1" dirty="0" err="1">
                <a:solidFill>
                  <a:srgbClr val="0070C0"/>
                </a:solidFill>
              </a:rPr>
              <a:t>Sahifah</a:t>
            </a:r>
            <a:r>
              <a:rPr lang="en-US" sz="3200" b="1" i="1" dirty="0">
                <a:solidFill>
                  <a:srgbClr val="0070C0"/>
                </a:solidFill>
              </a:rPr>
              <a:t> al-</a:t>
            </a:r>
            <a:r>
              <a:rPr lang="en-US" sz="3200" b="1" i="1" dirty="0" err="1">
                <a:solidFill>
                  <a:srgbClr val="0070C0"/>
                </a:solidFill>
              </a:rPr>
              <a:t>Kamilah</a:t>
            </a:r>
            <a:r>
              <a:rPr lang="en-US" sz="3200" b="1" i="1" dirty="0">
                <a:solidFill>
                  <a:srgbClr val="FFFF00"/>
                </a:solidFill>
              </a:rPr>
              <a:t> </a:t>
            </a:r>
            <a:r>
              <a:rPr lang="en-US" sz="3200" b="1" i="1" dirty="0">
                <a:solidFill>
                  <a:srgbClr val="000099"/>
                </a:solidFill>
              </a:rPr>
              <a:t>al-</a:t>
            </a:r>
            <a:r>
              <a:rPr lang="en-US" sz="3200" b="1" i="1" dirty="0" err="1">
                <a:solidFill>
                  <a:srgbClr val="000099"/>
                </a:solidFill>
              </a:rPr>
              <a:t>Sajjadiyyah</a:t>
            </a:r>
            <a:r>
              <a:rPr lang="en-US" sz="3200" b="1" dirty="0">
                <a:solidFill>
                  <a:srgbClr val="000099"/>
                </a:solidFill>
              </a:rPr>
              <a:t>, which is as follows:</a:t>
            </a:r>
          </a:p>
        </p:txBody>
      </p:sp>
      <p:sp>
        <p:nvSpPr>
          <p:cNvPr id="4" name="TextBox 3"/>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وَأمْهَلْتَ مَنْ قَصَدَ لِنَفْسِهِ بِالظُّلْمِ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2800" b="1" kern="1200" smtClean="0">
                <a:solidFill>
                  <a:srgbClr val="0070C0"/>
                </a:solidFill>
                <a:ea typeface="MS Mincho" pitchFamily="49" charset="-128"/>
              </a:rPr>
              <a:t>and disregarded him who intended wrongdoing against himself.</a:t>
            </a:r>
            <a:endParaRPr lang="ar-OM" sz="2800" b="1" kern="1200" smtClean="0">
              <a:solidFill>
                <a:srgbClr val="0070C0"/>
              </a:solidFill>
              <a:ea typeface="MS Mincho" pitchFamily="49" charset="-128"/>
            </a:endParaRPr>
          </a:p>
          <a:p>
            <a:pPr marL="342900" indent="-342900" eaLnBrk="1" hangingPunct="1">
              <a:defRPr/>
            </a:pPr>
            <a:endParaRPr lang="en-US"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 ورجس کسی نے اپنے نفس پر ظلم کا ارادہ کیا تو نے اسے مہلت دی</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1508" name="Subtitle 4"/>
          <p:cNvSpPr txBox="1">
            <a:spLocks/>
          </p:cNvSpPr>
          <p:nvPr/>
        </p:nvSpPr>
        <p:spPr bwMode="auto">
          <a:xfrm>
            <a:off x="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am-hal-ta man qasada linaf-sihi biz-zulm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وَإنَّ مَعَـادِنَ إحْسَانِكَ لا </a:t>
            </a:r>
            <a:r>
              <a:rPr lang="ar-SA" sz="9000" kern="1200" dirty="0" smtClean="0">
                <a:latin typeface="Arabic Typesetting" panose="03020402040406030203" pitchFamily="66" charset="-78"/>
                <a:ea typeface="+mn-ea"/>
                <a:cs typeface="Arabic Typesetting" panose="03020402040406030203" pitchFamily="66" charset="-78"/>
              </a:rPr>
              <a:t>تَفْنَى</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3600" b="1" kern="1200" dirty="0">
                <a:solidFill>
                  <a:srgbClr val="0070C0"/>
                </a:solidFill>
                <a:ea typeface="MS Mincho" pitchFamily="49" charset="-128"/>
              </a:rPr>
              <a:t>the mines of Your beneficence are not </a:t>
            </a:r>
            <a:r>
              <a:rPr lang="en-US" sz="3600" b="1" kern="1200">
                <a:solidFill>
                  <a:srgbClr val="0070C0"/>
                </a:solidFill>
                <a:ea typeface="MS Mincho" pitchFamily="49" charset="-128"/>
              </a:rPr>
              <a:t>exhausted</a:t>
            </a:r>
            <a:r>
              <a:rPr lang="en-US" sz="3600" b="1" kern="1200" smtClean="0">
                <a:solidFill>
                  <a:srgbClr val="0070C0"/>
                </a:solidFill>
                <a:ea typeface="MS Mincho" pitchFamily="49" charset="-128"/>
              </a:rPr>
              <a:t>,</a:t>
            </a:r>
          </a:p>
          <a:p>
            <a:pPr marL="342900" indent="-342900" eaLnBrk="1" hangingPunct="1">
              <a:defRPr/>
            </a:pPr>
            <a:endParaRPr lang="ur-PK"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جو اسے بخشے ویسا ہی ہمیں بھی اپنی دولت بے پایاں میں سے بخش</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05828" name="Subtitle 4"/>
          <p:cNvSpPr txBox="1">
            <a:spLocks/>
          </p:cNvSpPr>
          <p:nvPr/>
        </p:nvSpPr>
        <p:spPr bwMode="auto">
          <a:xfrm>
            <a:off x="502920" y="5334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3200" b="1" i="1">
                <a:solidFill>
                  <a:srgbClr val="0070C0"/>
                </a:solidFill>
                <a:ea typeface="MS Mincho" pitchFamily="49" charset="-128"/>
              </a:rPr>
              <a:t>wa in-na ma'adina ih-sanika la tafna</a:t>
            </a:r>
            <a:endParaRPr lang="fi-FI" sz="32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وَإنَّ عَطَاءَكَ لَلْعَطَآءُ </a:t>
            </a:r>
            <a:r>
              <a:rPr lang="ar-SA" sz="9000" kern="1200" dirty="0" smtClean="0">
                <a:latin typeface="Arabic Typesetting" panose="03020402040406030203" pitchFamily="66" charset="-78"/>
                <a:ea typeface="+mn-ea"/>
                <a:cs typeface="Arabic Typesetting" panose="03020402040406030203" pitchFamily="66" charset="-78"/>
              </a:rPr>
              <a:t>الْمُهَنَّا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Your bestowal is the bestowal full of </a:t>
            </a:r>
            <a:r>
              <a:rPr lang="en-US" b="1" kern="1200">
                <a:solidFill>
                  <a:srgbClr val="0070C0"/>
                </a:solidFill>
                <a:ea typeface="MS Mincho" pitchFamily="49" charset="-128"/>
              </a:rPr>
              <a:t>delight</a:t>
            </a:r>
            <a:r>
              <a:rPr lang="en-US" b="1" kern="1200" smtClean="0">
                <a:solidFill>
                  <a:srgbClr val="0070C0"/>
                </a:solidFill>
                <a:ea typeface="MS Mincho" pitchFamily="49" charset="-128"/>
              </a:rPr>
              <a:t>!</a:t>
            </a: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اپنے فضل وکرم سے اس سے بھی کئی گنا زائد عطا کر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06852" name="Subtitle 4"/>
          <p:cNvSpPr txBox="1">
            <a:spLocks/>
          </p:cNvSpPr>
          <p:nvPr/>
        </p:nvSpPr>
        <p:spPr bwMode="auto">
          <a:xfrm>
            <a:off x="304800" y="5334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l-PL" sz="2800" b="1" i="1">
                <a:solidFill>
                  <a:srgbClr val="0070C0"/>
                </a:solidFill>
                <a:ea typeface="MS Mincho" pitchFamily="49" charset="-128"/>
              </a:rPr>
              <a:t>wa in-na `ata-aka lal-`ata-ul-muhanna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204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صَلِّ عَلَى مُحَمَّد </a:t>
            </a:r>
            <a:r>
              <a:rPr lang="ar-SA" sz="9000" kern="1200" dirty="0" err="1">
                <a:latin typeface="Arabic Typesetting" panose="03020402040406030203" pitchFamily="66" charset="-78"/>
                <a:ea typeface="+mn-ea"/>
                <a:cs typeface="Arabic Typesetting" panose="03020402040406030203" pitchFamily="66" charset="-78"/>
              </a:rPr>
              <a:t>وَآلِهِ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67000"/>
            <a:ext cx="9555480" cy="1518920"/>
          </a:xfrm>
          <a:extLst/>
        </p:spPr>
        <p:txBody>
          <a:bodyPr/>
          <a:lstStyle/>
          <a:p>
            <a:pPr marL="342900" indent="-342900" eaLnBrk="1" hangingPunct="1">
              <a:defRPr/>
            </a:pPr>
            <a:r>
              <a:rPr lang="en-US" sz="3600" b="1" kern="1200" dirty="0" smtClean="0">
                <a:solidFill>
                  <a:srgbClr val="0070C0"/>
                </a:solidFill>
                <a:ea typeface="MS Mincho" pitchFamily="49" charset="-128"/>
              </a:rPr>
              <a:t>O' </a:t>
            </a:r>
            <a:r>
              <a:rPr lang="en-US" sz="3600" b="1" kern="1200" dirty="0" err="1" smtClean="0">
                <a:solidFill>
                  <a:srgbClr val="0070C0"/>
                </a:solidFill>
                <a:ea typeface="MS Mincho" pitchFamily="49" charset="-128"/>
              </a:rPr>
              <a:t>Allāh</a:t>
            </a:r>
            <a:r>
              <a:rPr lang="en-US" sz="3600" b="1" kern="1200" dirty="0" smtClean="0">
                <a:solidFill>
                  <a:srgbClr val="0070C0"/>
                </a:solidFill>
                <a:ea typeface="MS Mincho" pitchFamily="49" charset="-128"/>
              </a:rPr>
              <a:t>, </a:t>
            </a:r>
            <a:r>
              <a:rPr lang="en-US" sz="3600" b="1" kern="1200" dirty="0">
                <a:solidFill>
                  <a:srgbClr val="0070C0"/>
                </a:solidFill>
                <a:ea typeface="MS Mincho" pitchFamily="49" charset="-128"/>
              </a:rPr>
              <a:t>bless Muhammad and </a:t>
            </a:r>
            <a:r>
              <a:rPr lang="en-US" sz="3600" b="1" kern="1200">
                <a:solidFill>
                  <a:srgbClr val="0070C0"/>
                </a:solidFill>
                <a:ea typeface="MS Mincho" pitchFamily="49" charset="-128"/>
              </a:rPr>
              <a:t>his </a:t>
            </a:r>
            <a:r>
              <a:rPr lang="en-US" sz="3600" b="1" kern="1200" smtClean="0">
                <a:solidFill>
                  <a:srgbClr val="0070C0"/>
                </a:solidFill>
                <a:ea typeface="MS Mincho" pitchFamily="49" charset="-128"/>
              </a:rPr>
              <a:t>Household</a:t>
            </a:r>
            <a:endParaRPr lang="ar-OM" sz="3600" b="1" kern="1200" smtClean="0">
              <a:solidFill>
                <a:srgbClr val="0070C0"/>
              </a:solidFill>
              <a:ea typeface="MS Mincho" pitchFamily="49" charset="-128"/>
            </a:endParaRP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!محمد اور ان کی آل پر رحمت نازل فرما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07876" name="Subtitle 4"/>
          <p:cNvSpPr txBox="1">
            <a:spLocks/>
          </p:cNvSpPr>
          <p:nvPr/>
        </p:nvSpPr>
        <p:spPr bwMode="auto">
          <a:xfrm>
            <a:off x="38100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2800" b="1" i="1" dirty="0">
                <a:solidFill>
                  <a:srgbClr val="0070C0"/>
                </a:solidFill>
                <a:ea typeface="MS Mincho" pitchFamily="49" charset="-128"/>
              </a:rPr>
              <a:t>allahumma sal-li `ala muham-madiw-wa alih</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وَاكْتُبْ لَنَا مِثْلَ أجُورِ مَنْ </a:t>
            </a:r>
            <a:r>
              <a:rPr lang="ar-SA" sz="9000" kern="1200" dirty="0" err="1">
                <a:latin typeface="Arabic Typesetting" panose="03020402040406030203" pitchFamily="66" charset="-78"/>
                <a:ea typeface="+mn-ea"/>
                <a:cs typeface="Arabic Typesetting" panose="03020402040406030203" pitchFamily="66" charset="-78"/>
              </a:rPr>
              <a:t>صَامَهُ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0800"/>
            <a:ext cx="9555480" cy="1518920"/>
          </a:xfrm>
          <a:extLst/>
        </p:spPr>
        <p:txBody>
          <a:bodyPr/>
          <a:lstStyle/>
          <a:p>
            <a:pPr marL="342900" indent="-342900" eaLnBrk="1" hangingPunct="1">
              <a:defRPr/>
            </a:pPr>
            <a:r>
              <a:rPr lang="en-US" b="1" kern="1200" dirty="0">
                <a:solidFill>
                  <a:srgbClr val="0070C0"/>
                </a:solidFill>
                <a:ea typeface="MS Mincho" pitchFamily="49" charset="-128"/>
              </a:rPr>
              <a:t>and write for us the like of the wages of him who fasted </a:t>
            </a:r>
            <a:r>
              <a:rPr lang="en-US" b="1" kern="1200">
                <a:solidFill>
                  <a:srgbClr val="0070C0"/>
                </a:solidFill>
                <a:ea typeface="MS Mincho" pitchFamily="49" charset="-128"/>
              </a:rPr>
              <a:t>in </a:t>
            </a:r>
            <a:r>
              <a:rPr lang="en-US" b="1" kern="1200" smtClean="0">
                <a:solidFill>
                  <a:srgbClr val="0070C0"/>
                </a:solidFill>
                <a:ea typeface="MS Mincho" pitchFamily="49" charset="-128"/>
              </a:rPr>
              <a:t>it</a:t>
            </a:r>
            <a:endParaRPr lang="ar-OM" b="1" kern="1200" smtClean="0">
              <a:solidFill>
                <a:srgbClr val="0070C0"/>
              </a:solidFill>
              <a:ea typeface="MS Mincho" pitchFamily="49" charset="-128"/>
            </a:endParaRPr>
          </a:p>
          <a:p>
            <a:pPr marL="342900" indent="-342900" eaLnBrk="1" hangingPunct="1">
              <a:defRPr/>
            </a:pPr>
            <a:endParaRPr lang="en-US"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یا تیری عبادت کریں ان کے اجر وثواب کے مانند ہمارے لیے اجر وثواب ثبت فرما۔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08900" name="Subtitle 4"/>
          <p:cNvSpPr txBox="1">
            <a:spLocks/>
          </p:cNvSpPr>
          <p:nvPr/>
        </p:nvSpPr>
        <p:spPr bwMode="auto">
          <a:xfrm>
            <a:off x="30480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3200" b="1" i="1">
                <a:solidFill>
                  <a:srgbClr val="0070C0"/>
                </a:solidFill>
                <a:ea typeface="MS Mincho" pitchFamily="49" charset="-128"/>
              </a:rPr>
              <a:t>wak-tub lana mith-la ujuri man samahu</a:t>
            </a:r>
            <a:endParaRPr lang="fi-FI" sz="32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204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أَوْ تَعَبَّدَ لَكَ فِيْهِ إلَى يَوْمِ الْقِيَامَةِ.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67000"/>
            <a:ext cx="9555480" cy="1518920"/>
          </a:xfrm>
          <a:extLst/>
        </p:spPr>
        <p:txBody>
          <a:bodyPr/>
          <a:lstStyle/>
          <a:p>
            <a:pPr marL="342900" indent="-342900" eaLnBrk="1" hangingPunct="1">
              <a:defRPr/>
            </a:pPr>
            <a:r>
              <a:rPr lang="en-US" b="1" kern="1200" dirty="0">
                <a:solidFill>
                  <a:srgbClr val="0070C0"/>
                </a:solidFill>
                <a:ea typeface="MS Mincho" pitchFamily="49" charset="-128"/>
              </a:rPr>
              <a:t>or worshipped You within it until the Day of </a:t>
            </a:r>
            <a:r>
              <a:rPr lang="en-US" b="1" kern="1200">
                <a:solidFill>
                  <a:srgbClr val="0070C0"/>
                </a:solidFill>
                <a:ea typeface="MS Mincho" pitchFamily="49" charset="-128"/>
              </a:rPr>
              <a:t>Resurrection</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جو لوگ روز قیامت تک اس ماہ کے روزے رکھیں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09924" name="Subtitle 4"/>
          <p:cNvSpPr txBox="1">
            <a:spLocks/>
          </p:cNvSpPr>
          <p:nvPr/>
        </p:nvSpPr>
        <p:spPr bwMode="auto">
          <a:xfrm>
            <a:off x="38100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aw ta'b-bada laka fihie ila yaw-mil-qiyamah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إنَّا نَتُوبُ إلَيْكَ فِي يَوْمِ فِطْرِنَا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080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O'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we repent to You in our day of </a:t>
            </a:r>
            <a:r>
              <a:rPr lang="en-US" b="1" kern="1200">
                <a:solidFill>
                  <a:srgbClr val="0070C0"/>
                </a:solidFill>
                <a:ea typeface="MS Mincho" pitchFamily="49" charset="-128"/>
              </a:rPr>
              <a:t>fast-breaking</a:t>
            </a:r>
            <a:r>
              <a:rPr lang="en-US" b="1" kern="1200" smtClean="0">
                <a:solidFill>
                  <a:srgbClr val="0070C0"/>
                </a:solidFill>
                <a:ea typeface="MS Mincho" pitchFamily="49" charset="-128"/>
              </a:rPr>
              <a:t>,</a:t>
            </a: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 ہم اس روز فطر میں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10948" name="Subtitle 4"/>
          <p:cNvSpPr txBox="1">
            <a:spLocks/>
          </p:cNvSpPr>
          <p:nvPr/>
        </p:nvSpPr>
        <p:spPr bwMode="auto">
          <a:xfrm>
            <a:off x="30480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in-</a:t>
            </a:r>
            <a:r>
              <a:rPr lang="es-ES" sz="2800" b="1" i="1" dirty="0" err="1">
                <a:solidFill>
                  <a:srgbClr val="0070C0"/>
                </a:solidFill>
                <a:ea typeface="MS Mincho" pitchFamily="49" charset="-128"/>
              </a:rPr>
              <a:t>na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natubu</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ilay-ka</a:t>
            </a:r>
            <a:r>
              <a:rPr lang="es-ES" sz="2800" b="1" i="1" dirty="0">
                <a:solidFill>
                  <a:srgbClr val="0070C0"/>
                </a:solidFill>
                <a:ea typeface="MS Mincho" pitchFamily="49" charset="-128"/>
              </a:rPr>
              <a:t> fi </a:t>
            </a:r>
            <a:r>
              <a:rPr lang="es-ES" sz="2800" b="1" i="1" dirty="0" err="1">
                <a:solidFill>
                  <a:srgbClr val="0070C0"/>
                </a:solidFill>
                <a:ea typeface="MS Mincho" pitchFamily="49" charset="-128"/>
              </a:rPr>
              <a:t>yaw</a:t>
            </a:r>
            <a:r>
              <a:rPr lang="es-ES" sz="2800" b="1" i="1" dirty="0">
                <a:solidFill>
                  <a:srgbClr val="0070C0"/>
                </a:solidFill>
                <a:ea typeface="MS Mincho" pitchFamily="49" charset="-128"/>
              </a:rPr>
              <a:t>-mi </a:t>
            </a:r>
            <a:r>
              <a:rPr lang="es-ES" sz="2800" b="1" i="1" dirty="0" err="1">
                <a:solidFill>
                  <a:srgbClr val="0070C0"/>
                </a:solidFill>
                <a:ea typeface="MS Mincho" pitchFamily="49" charset="-128"/>
              </a:rPr>
              <a:t>fit-rinal</a:t>
            </a:r>
            <a:r>
              <a:rPr lang="es-ES" sz="2800" b="1" i="1" dirty="0">
                <a:solidFill>
                  <a:srgbClr val="0070C0"/>
                </a:solidFill>
                <a:ea typeface="MS Mincho" pitchFamily="49" charset="-128"/>
              </a:rPr>
              <a:t>-</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الّذِي جَعَلْتَهُ لِلْمُؤْمِنِينَ عِيداً وَسُـرُوراً.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4600"/>
            <a:ext cx="9555480" cy="1518920"/>
          </a:xfrm>
          <a:extLst/>
        </p:spPr>
        <p:txBody>
          <a:bodyPr/>
          <a:lstStyle/>
          <a:p>
            <a:pPr marL="342900" indent="-342900" eaLnBrk="1" hangingPunct="1">
              <a:defRPr/>
            </a:pPr>
            <a:r>
              <a:rPr lang="en-US" b="1" kern="1200" dirty="0">
                <a:solidFill>
                  <a:srgbClr val="0070C0"/>
                </a:solidFill>
                <a:ea typeface="MS Mincho" pitchFamily="49" charset="-128"/>
              </a:rPr>
              <a:t>which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appointed for the faithful a festival and </a:t>
            </a:r>
            <a:r>
              <a:rPr lang="en-US" b="1" kern="1200">
                <a:solidFill>
                  <a:srgbClr val="0070C0"/>
                </a:solidFill>
                <a:ea typeface="MS Mincho" pitchFamily="49" charset="-128"/>
              </a:rPr>
              <a:t>a </a:t>
            </a:r>
            <a:r>
              <a:rPr lang="en-US" b="1" kern="1200" smtClean="0">
                <a:solidFill>
                  <a:srgbClr val="0070C0"/>
                </a:solidFill>
                <a:ea typeface="MS Mincho" pitchFamily="49" charset="-128"/>
              </a:rPr>
              <a:t>joy</a:t>
            </a:r>
          </a:p>
          <a:p>
            <a:pPr marL="342900" indent="-342900" eaLnBrk="1" hangingPunct="1">
              <a:defRPr/>
            </a:pPr>
            <a:endParaRPr lang="ur-PK"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جسے تو نے اہل ایمان کے لیے عید ومسرت کا روز</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11972" name="Subtitle 4"/>
          <p:cNvSpPr txBox="1">
            <a:spLocks/>
          </p:cNvSpPr>
          <p:nvPr/>
        </p:nvSpPr>
        <p:spPr bwMode="auto">
          <a:xfrm>
            <a:off x="38100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al-ladhi ja'l-tahu lil-mu-minina e’edaw-wasurura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00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وَلأِهْلِ مِلَّتِكَ مَجْمَعاً وَمُحْتشداً مِنْ كُلِّ ذَنْب </a:t>
            </a:r>
            <a:r>
              <a:rPr lang="ar-SA" sz="9000" kern="1200" dirty="0" smtClean="0">
                <a:latin typeface="Arabic Typesetting" panose="03020402040406030203" pitchFamily="66" charset="-78"/>
                <a:ea typeface="+mn-ea"/>
                <a:cs typeface="Arabic Typesetting" panose="03020402040406030203" pitchFamily="66" charset="-78"/>
              </a:rPr>
              <a:t>أَذْنَبْنَاهُ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0480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and for the people of Your creed a time of assembly and gathering, from every misdeed we </a:t>
            </a:r>
            <a:r>
              <a:rPr lang="en-US" sz="2800" b="1" kern="1200">
                <a:solidFill>
                  <a:srgbClr val="0070C0"/>
                </a:solidFill>
                <a:ea typeface="MS Mincho" pitchFamily="49" charset="-128"/>
              </a:rPr>
              <a:t>did</a:t>
            </a:r>
            <a:r>
              <a:rPr lang="en-US" sz="2800" b="1" kern="1200" smtClean="0">
                <a:solidFill>
                  <a:srgbClr val="0070C0"/>
                </a:solidFill>
                <a:ea typeface="MS Mincho" pitchFamily="49" charset="-128"/>
              </a:rPr>
              <a:t>,</a:t>
            </a:r>
            <a:endParaRPr lang="ur-PK"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اہل اسلام کے لیے اجتماع وتعاون کا دن قرار دیا ہے ہر اس گناہ سے جس کے ہم مرتکب ہوئے ہوں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12996" name="Subtitle 4"/>
          <p:cNvSpPr txBox="1">
            <a:spLocks/>
          </p:cNvSpPr>
          <p:nvPr/>
        </p:nvSpPr>
        <p:spPr bwMode="auto">
          <a:xfrm>
            <a:off x="22860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wa liah-li mil-latika maj-ma'w-wamuh-tashada min kul-li dhambin adh-nab-nah</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469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أَوْ سُوْء </a:t>
            </a:r>
            <a:r>
              <a:rPr lang="ar-SA" sz="9000" kern="1200" dirty="0" smtClean="0">
                <a:latin typeface="Arabic Typesetting" panose="03020402040406030203" pitchFamily="66" charset="-78"/>
                <a:ea typeface="+mn-ea"/>
                <a:cs typeface="Arabic Typesetting" panose="03020402040406030203" pitchFamily="66" charset="-78"/>
              </a:rPr>
              <a:t>أَسْلَفْنَاهُ </a:t>
            </a:r>
            <a:r>
              <a:rPr lang="ar-SA" sz="9000" kern="1200" dirty="0">
                <a:latin typeface="Arabic Typesetting" panose="03020402040406030203" pitchFamily="66" charset="-78"/>
                <a:ea typeface="+mn-ea"/>
                <a:cs typeface="Arabic Typesetting" panose="03020402040406030203" pitchFamily="66" charset="-78"/>
              </a:rPr>
              <a:t>أَوْ خَاطِرِ شَرٍّ </a:t>
            </a:r>
            <a:r>
              <a:rPr lang="ar-SA" sz="9000" kern="1200" dirty="0" smtClean="0">
                <a:latin typeface="Arabic Typesetting" panose="03020402040406030203" pitchFamily="66" charset="-78"/>
                <a:ea typeface="+mn-ea"/>
                <a:cs typeface="Arabic Typesetting" panose="03020402040406030203" pitchFamily="66" charset="-78"/>
              </a:rPr>
              <a:t>أَضْمَرْنَاهُ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824480"/>
            <a:ext cx="9555480" cy="1518920"/>
          </a:xfrm>
          <a:extLst/>
        </p:spPr>
        <p:txBody>
          <a:bodyPr/>
          <a:lstStyle/>
          <a:p>
            <a:pPr marL="342900" indent="-342900" eaLnBrk="1" hangingPunct="1">
              <a:defRPr/>
            </a:pPr>
            <a:r>
              <a:rPr lang="en-US" b="1" kern="1200" dirty="0">
                <a:solidFill>
                  <a:srgbClr val="0070C0"/>
                </a:solidFill>
                <a:ea typeface="MS Mincho" pitchFamily="49" charset="-128"/>
              </a:rPr>
              <a:t>ill work we sent ahead, or evil </a:t>
            </a:r>
            <a:r>
              <a:rPr lang="en-US" b="1" kern="1200" dirty="0" smtClean="0">
                <a:solidFill>
                  <a:srgbClr val="0070C0"/>
                </a:solidFill>
                <a:ea typeface="MS Mincho" pitchFamily="49" charset="-128"/>
              </a:rPr>
              <a:t>Thoughts </a:t>
            </a:r>
            <a:r>
              <a:rPr lang="en-US" b="1" kern="1200" dirty="0">
                <a:solidFill>
                  <a:srgbClr val="0070C0"/>
                </a:solidFill>
                <a:ea typeface="MS Mincho" pitchFamily="49" charset="-128"/>
              </a:rPr>
              <a:t>we secretly </a:t>
            </a:r>
            <a:r>
              <a:rPr lang="en-US" b="1" kern="1200">
                <a:solidFill>
                  <a:srgbClr val="0070C0"/>
                </a:solidFill>
                <a:ea typeface="MS Mincho" pitchFamily="49" charset="-128"/>
              </a:rPr>
              <a:t>conceived</a:t>
            </a:r>
            <a:r>
              <a:rPr lang="en-US" b="1" kern="1200" smtClean="0">
                <a:solidFill>
                  <a:srgbClr val="0070C0"/>
                </a:solidFill>
                <a:ea typeface="MS Mincho" pitchFamily="49" charset="-128"/>
              </a:rPr>
              <a:t>,</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اوراس برائی سے جسے پہلے کر چکے ہوں اورہر بری نیت سے جسے دل میں لیے ہوئے ہوں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14020"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aw su-in as-laf-nah aw khatiri shar-rin ad-mar-nah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 y="1219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تَوْبَةَ مَنْ لاَ يَنْطَوِيْ عَلَى رُجُوع إلَى ذَنْب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the repentance of one who does not </a:t>
            </a:r>
            <a:r>
              <a:rPr lang="en-US" b="1" kern="1200" dirty="0" err="1">
                <a:solidFill>
                  <a:srgbClr val="0070C0"/>
                </a:solidFill>
                <a:ea typeface="MS Mincho" pitchFamily="49" charset="-128"/>
              </a:rPr>
              <a:t>harbour</a:t>
            </a:r>
            <a:r>
              <a:rPr lang="en-US" b="1" kern="1200" dirty="0">
                <a:solidFill>
                  <a:srgbClr val="0070C0"/>
                </a:solidFill>
                <a:ea typeface="MS Mincho" pitchFamily="49" charset="-128"/>
              </a:rPr>
              <a:t> a return </a:t>
            </a:r>
            <a:r>
              <a:rPr lang="en-US" b="1" kern="1200">
                <a:solidFill>
                  <a:srgbClr val="0070C0"/>
                </a:solidFill>
                <a:ea typeface="MS Mincho" pitchFamily="49" charset="-128"/>
              </a:rPr>
              <a:t>to </a:t>
            </a:r>
            <a:r>
              <a:rPr lang="en-US" b="1" kern="1200" smtClean="0">
                <a:solidFill>
                  <a:srgbClr val="0070C0"/>
                </a:solidFill>
                <a:ea typeface="MS Mincho" pitchFamily="49" charset="-128"/>
              </a:rPr>
              <a:t>sin</a:t>
            </a:r>
            <a:endParaRPr lang="ur-PK"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اس </a:t>
            </a:r>
            <a:r>
              <a:rPr lang="ur-PK" sz="4000" b="1" kern="1200" smtClean="0">
                <a:solidFill>
                  <a:srgbClr val="002060"/>
                </a:solidFill>
                <a:latin typeface="Arabic Typesetting" pitchFamily="66" charset="-78"/>
                <a:ea typeface="MS Mincho" pitchFamily="49" charset="-128"/>
                <a:cs typeface="Arabic Typesetting" pitchFamily="66" charset="-78"/>
              </a:rPr>
              <a:t>شخص کی طرح توبہ کرتے ہیں جو گناہوں کی طرف دوبارہ پلٹنے کا ارادہ نہ رکھتا ہو</a:t>
            </a:r>
          </a:p>
        </p:txBody>
      </p:sp>
      <p:sp>
        <p:nvSpPr>
          <p:cNvPr id="215044" name="Subtitle 4"/>
          <p:cNvSpPr txBox="1">
            <a:spLocks/>
          </p:cNvSpPr>
          <p:nvPr/>
        </p:nvSpPr>
        <p:spPr bwMode="auto">
          <a:xfrm>
            <a:off x="228600" y="5328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taw-bata mal-la yantawi `ala rujui'n ila dhamb</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تَسْتَنْظِرُهُمْ بِأناتِكَ إلى الإنَابَةِ </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You </a:t>
            </a:r>
            <a:r>
              <a:rPr lang="en-US" b="1" kern="1200" dirty="0" smtClean="0">
                <a:solidFill>
                  <a:srgbClr val="0070C0"/>
                </a:solidFill>
                <a:ea typeface="MS Mincho" pitchFamily="49" charset="-128"/>
              </a:rPr>
              <a:t>await </a:t>
            </a:r>
            <a:r>
              <a:rPr lang="en-US" b="1" kern="1200" dirty="0">
                <a:solidFill>
                  <a:srgbClr val="0070C0"/>
                </a:solidFill>
                <a:ea typeface="MS Mincho" pitchFamily="49" charset="-128"/>
              </a:rPr>
              <a:t>their turning back without </a:t>
            </a:r>
            <a:r>
              <a:rPr lang="en-US" b="1" kern="1200">
                <a:solidFill>
                  <a:srgbClr val="0070C0"/>
                </a:solidFill>
                <a:ea typeface="MS Mincho" pitchFamily="49" charset="-128"/>
              </a:rPr>
              <a:t>haste </a:t>
            </a:r>
            <a:r>
              <a:rPr lang="en-US" b="1" kern="1200" smtClean="0">
                <a:solidFill>
                  <a:srgbClr val="0070C0"/>
                </a:solidFill>
                <a:ea typeface="MS Mincho" pitchFamily="49" charset="-128"/>
              </a:rPr>
              <a:t>and</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ان کے رجوع ہونے تک اپنے حلم کی بنا پر مہلت دیتا ہے</a:t>
            </a:r>
            <a:endParaRPr lang="en-US" sz="4000" b="1" kern="1200" smtClean="0">
              <a:solidFill>
                <a:srgbClr val="002060"/>
              </a:solidFill>
              <a:latin typeface="Arabic Typesetting" pitchFamily="66" charset="-78"/>
              <a:ea typeface="MS Mincho" pitchFamily="49" charset="-128"/>
              <a:cs typeface="Arabic Typesetting" pitchFamily="66" charset="-78"/>
            </a:endParaRPr>
          </a:p>
        </p:txBody>
      </p:sp>
      <p:sp>
        <p:nvSpPr>
          <p:cNvPr id="22532"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tastanziruhum bi natika ilal-inabah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وَلا يَعُودُ بَعْدَهَا فِي </a:t>
            </a:r>
            <a:r>
              <a:rPr lang="ar-SA" sz="9000" kern="1200" dirty="0" smtClean="0">
                <a:latin typeface="Arabic Typesetting" panose="03020402040406030203" pitchFamily="66" charset="-78"/>
                <a:ea typeface="+mn-ea"/>
                <a:cs typeface="Arabic Typesetting" panose="03020402040406030203" pitchFamily="66" charset="-78"/>
              </a:rPr>
              <a:t>خَطِيئَة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who afterwards will not go back to </a:t>
            </a:r>
            <a:r>
              <a:rPr lang="en-US" b="1" kern="1200">
                <a:solidFill>
                  <a:srgbClr val="0070C0"/>
                </a:solidFill>
                <a:ea typeface="MS Mincho" pitchFamily="49" charset="-128"/>
              </a:rPr>
              <a:t>offense</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نہ توبہ کے بعد خطا کا مرتکب ہوتا ہو</a:t>
            </a:r>
            <a:endParaRPr lang="en-US" sz="4000" b="1" kern="1200" dirty="0">
              <a:solidFill>
                <a:srgbClr val="0070C0"/>
              </a:solidFill>
              <a:ea typeface="MS Mincho" pitchFamily="49" charset="-128"/>
            </a:endParaRPr>
          </a:p>
        </p:txBody>
      </p:sp>
      <p:sp>
        <p:nvSpPr>
          <p:cNvPr id="216068"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la ya`uwdu ba'-daha fi khati-ah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00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تَوْبَةً نَصوحاً خَلَصَتْ مِنَ الشَّكِّ </a:t>
            </a:r>
            <a:r>
              <a:rPr lang="ar-SA" sz="9000" kern="1200" dirty="0" smtClean="0">
                <a:latin typeface="Arabic Typesetting" panose="03020402040406030203" pitchFamily="66" charset="-78"/>
                <a:ea typeface="+mn-ea"/>
                <a:cs typeface="Arabic Typesetting" panose="03020402040406030203" pitchFamily="66" charset="-78"/>
              </a:rPr>
              <a:t>وَالارْتِيَابِ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85160"/>
            <a:ext cx="9555480" cy="1518920"/>
          </a:xfrm>
          <a:extLst/>
        </p:spPr>
        <p:txBody>
          <a:bodyPr/>
          <a:lstStyle/>
          <a:p>
            <a:pPr marL="342900" indent="-342900" eaLnBrk="1" hangingPunct="1">
              <a:defRPr/>
            </a:pPr>
            <a:r>
              <a:rPr lang="en-US" b="1" kern="1200" dirty="0">
                <a:solidFill>
                  <a:srgbClr val="0070C0"/>
                </a:solidFill>
                <a:ea typeface="MS Mincho" pitchFamily="49" charset="-128"/>
              </a:rPr>
              <a:t>an unswerving repentance rid of doubt and </a:t>
            </a:r>
            <a:r>
              <a:rPr lang="en-US" b="1" kern="1200">
                <a:solidFill>
                  <a:srgbClr val="0070C0"/>
                </a:solidFill>
                <a:ea typeface="MS Mincho" pitchFamily="49" charset="-128"/>
              </a:rPr>
              <a:t>wavering</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ایسی سچی توبہ تو ہر شک وشبہ سے پاک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17092" name="Subtitle 4"/>
          <p:cNvSpPr txBox="1">
            <a:spLocks/>
          </p:cNvSpPr>
          <p:nvPr/>
        </p:nvSpPr>
        <p:spPr bwMode="auto">
          <a:xfrm>
            <a:off x="335280" y="5405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taw-batan-nasuhana khalasat minash-shak-ki walir-tiab</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5824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فَتَقَبَّلْهَا مِنَّا وَارْضَ عَنَّا وَثَبِّتنَا عَلَيْهَا.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438400"/>
            <a:ext cx="9555480" cy="1518920"/>
          </a:xfrm>
          <a:extLst/>
        </p:spPr>
        <p:txBody>
          <a:bodyPr/>
          <a:lstStyle/>
          <a:p>
            <a:pPr marL="342900" indent="-342900" eaLnBrk="1" hangingPunct="1">
              <a:defRPr/>
            </a:pPr>
            <a:r>
              <a:rPr lang="en-US" b="1" kern="1200" dirty="0">
                <a:solidFill>
                  <a:srgbClr val="0070C0"/>
                </a:solidFill>
                <a:ea typeface="MS Mincho" pitchFamily="49" charset="-128"/>
              </a:rPr>
              <a:t>So accept it from us, be pleased with us, and fix us within </a:t>
            </a:r>
            <a:r>
              <a:rPr lang="en-US" b="1" kern="1200">
                <a:solidFill>
                  <a:srgbClr val="0070C0"/>
                </a:solidFill>
                <a:ea typeface="MS Mincho" pitchFamily="49" charset="-128"/>
              </a:rPr>
              <a:t>it</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اب ہماری توبہ کو قبول فرما </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ہم سے راضی وخوشنود ہو جا اورہمیں اس پر ثابت قدم رکھ</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18116" name="Subtitle 4"/>
          <p:cNvSpPr txBox="1">
            <a:spLocks/>
          </p:cNvSpPr>
          <p:nvPr/>
        </p:nvSpPr>
        <p:spPr bwMode="auto">
          <a:xfrm>
            <a:off x="33528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fataqab-bal-ha min-na war-da `an-na wa thab-bit-na `alay-ha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ارْزُقْنَا خَوْفَ عِقَابِ </a:t>
            </a:r>
            <a:r>
              <a:rPr lang="ar-SA" sz="9000" kern="1200" dirty="0" smtClean="0">
                <a:latin typeface="Arabic Typesetting" panose="03020402040406030203" pitchFamily="66" charset="-78"/>
                <a:ea typeface="+mn-ea"/>
                <a:cs typeface="Arabic Typesetting" panose="03020402040406030203" pitchFamily="66" charset="-78"/>
              </a:rPr>
              <a:t>الْوَعِيدِ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O' </a:t>
            </a:r>
            <a:r>
              <a:rPr lang="en-US" b="1" kern="1200" dirty="0" err="1">
                <a:solidFill>
                  <a:srgbClr val="0070C0"/>
                </a:solidFill>
                <a:ea typeface="MS Mincho" pitchFamily="49" charset="-128"/>
              </a:rPr>
              <a:t>Allāh</a:t>
            </a:r>
            <a:r>
              <a:rPr lang="en-US" b="1" kern="1200" dirty="0">
                <a:solidFill>
                  <a:srgbClr val="0070C0"/>
                </a:solidFill>
                <a:ea typeface="MS Mincho" pitchFamily="49" charset="-128"/>
              </a:rPr>
              <a:t>, provide us with fear of the </a:t>
            </a:r>
            <a:r>
              <a:rPr lang="en-US" b="1" kern="1200">
                <a:solidFill>
                  <a:srgbClr val="0070C0"/>
                </a:solidFill>
                <a:ea typeface="MS Mincho" pitchFamily="49" charset="-128"/>
              </a:rPr>
              <a:t>threatened </a:t>
            </a:r>
            <a:r>
              <a:rPr lang="en-US" b="1" kern="1200" smtClean="0">
                <a:solidFill>
                  <a:srgbClr val="0070C0"/>
                </a:solidFill>
                <a:ea typeface="MS Mincho" pitchFamily="49" charset="-128"/>
              </a:rPr>
              <a:t>punishment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 گناہوں کی سزا کا خوف</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19140"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ar-zuq-na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khaw</a:t>
            </a:r>
            <a:r>
              <a:rPr lang="es-ES" sz="2800" b="1" i="1" dirty="0">
                <a:solidFill>
                  <a:srgbClr val="0070C0"/>
                </a:solidFill>
                <a:ea typeface="MS Mincho" pitchFamily="49" charset="-128"/>
              </a:rPr>
              <a:t>-fa </a:t>
            </a:r>
            <a:r>
              <a:rPr lang="es-ES" sz="2800" b="1" i="1" dirty="0" err="1">
                <a:solidFill>
                  <a:srgbClr val="0070C0"/>
                </a:solidFill>
                <a:ea typeface="MS Mincho" pitchFamily="49" charset="-128"/>
              </a:rPr>
              <a:t>i'qabil-wae’ed</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47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وَشَوْقَ ثَوَابِ الْمَوْعُودِ حَتّى نَجِدَ لَذَّةَ مَا نَدْعُوكَ </a:t>
            </a:r>
            <a:r>
              <a:rPr lang="ar-SA" sz="9000" kern="1200" dirty="0" smtClean="0">
                <a:latin typeface="Arabic Typesetting" panose="03020402040406030203" pitchFamily="66" charset="-78"/>
                <a:ea typeface="+mn-ea"/>
                <a:cs typeface="Arabic Typesetting" panose="03020402040406030203" pitchFamily="66" charset="-78"/>
              </a:rPr>
              <a:t>بِهِ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9718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and yearning for the promised reward, so that we may find the pleasure of that for which we </a:t>
            </a:r>
            <a:r>
              <a:rPr lang="en-US" sz="2800" b="1" kern="1200">
                <a:solidFill>
                  <a:srgbClr val="0070C0"/>
                </a:solidFill>
                <a:ea typeface="MS Mincho" pitchFamily="49" charset="-128"/>
              </a:rPr>
              <a:t>supplicate </a:t>
            </a:r>
            <a:r>
              <a:rPr lang="en-US" sz="2800" b="1" kern="1200" smtClean="0">
                <a:solidFill>
                  <a:srgbClr val="0070C0"/>
                </a:solidFill>
                <a:ea typeface="MS Mincho" pitchFamily="49" charset="-128"/>
              </a:rPr>
              <a:t>You</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جس ثواب کا تو نے وعدہ کیا ہے اس کا شوق ہمیں نصیب فرما تا کہ جس ثواب کے تجھ سے خواہش مند ہیں اس کی لذت</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0164"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wa shaw-qa thawabil-maw`uwd hat-ta najid </a:t>
            </a:r>
            <a:r>
              <a:rPr lang="pl-PL" sz="2400" b="1" i="1">
                <a:solidFill>
                  <a:srgbClr val="0070C0"/>
                </a:solidFill>
                <a:ea typeface="MS Mincho" pitchFamily="49" charset="-128"/>
              </a:rPr>
              <a:t>ladh-dhata ma nad-`uwka bih</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وكَأْبَةَ مَا نَسْتَجِيْرُكَ </a:t>
            </a:r>
            <a:r>
              <a:rPr lang="ar-SA" sz="9000" kern="1200" dirty="0" smtClean="0">
                <a:latin typeface="Arabic Typesetting" panose="03020402040406030203" pitchFamily="66" charset="-78"/>
                <a:ea typeface="+mn-ea"/>
                <a:cs typeface="Arabic Typesetting" panose="03020402040406030203" pitchFamily="66" charset="-78"/>
              </a:rPr>
              <a:t>مِنْهُ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the sorrow of that from which we seek sanctuary in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sz="1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اورجس عذاب سے پناہ مانگ رہے ہیں اس کی تکلیف واذیت پوری طرح جان سکیں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1188"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l-PL" sz="2800" b="1" i="1">
                <a:solidFill>
                  <a:srgbClr val="0070C0"/>
                </a:solidFill>
                <a:ea typeface="MS Mincho" pitchFamily="49" charset="-128"/>
              </a:rPr>
              <a:t>wa ka-bata ma nas-tajiruka min-h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47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وَاجْعَلْنَا عِنْدَكَ مِنَ التَّوَّابِيْنَ الَّذِينَ أَوْجَبْتَ لَهُمْ </a:t>
            </a:r>
            <a:r>
              <a:rPr lang="ar-SA" sz="9000" kern="1200" dirty="0" smtClean="0">
                <a:latin typeface="Arabic Typesetting" panose="03020402040406030203" pitchFamily="66" charset="-78"/>
                <a:ea typeface="+mn-ea"/>
                <a:cs typeface="Arabic Typesetting" panose="03020402040406030203" pitchFamily="66" charset="-78"/>
              </a:rPr>
              <a:t>مَحَبَّتَكَ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9718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And place us with You among the </a:t>
            </a:r>
            <a:r>
              <a:rPr lang="en-US" sz="2800" b="1" kern="1200" dirty="0" err="1">
                <a:solidFill>
                  <a:srgbClr val="0070C0"/>
                </a:solidFill>
                <a:ea typeface="MS Mincho" pitchFamily="49" charset="-128"/>
              </a:rPr>
              <a:t>repenters</a:t>
            </a:r>
            <a:r>
              <a:rPr lang="en-US" sz="2800" b="1" kern="1200" dirty="0">
                <a:solidFill>
                  <a:srgbClr val="0070C0"/>
                </a:solidFill>
                <a:ea typeface="MS Mincho" pitchFamily="49" charset="-128"/>
              </a:rPr>
              <a:t>, those upon whom </a:t>
            </a:r>
            <a:r>
              <a:rPr lang="en-US" sz="2800" b="1" kern="1200" dirty="0" smtClean="0">
                <a:solidFill>
                  <a:srgbClr val="0070C0"/>
                </a:solidFill>
                <a:ea typeface="MS Mincho" pitchFamily="49" charset="-128"/>
              </a:rPr>
              <a:t>You have </a:t>
            </a:r>
            <a:r>
              <a:rPr lang="en-US" sz="2800" b="1" kern="1200" dirty="0">
                <a:solidFill>
                  <a:srgbClr val="0070C0"/>
                </a:solidFill>
                <a:ea typeface="MS Mincho" pitchFamily="49" charset="-128"/>
              </a:rPr>
              <a:t>made Your </a:t>
            </a:r>
            <a:r>
              <a:rPr lang="en-US" sz="2800" b="1" kern="1200">
                <a:solidFill>
                  <a:srgbClr val="0070C0"/>
                </a:solidFill>
                <a:ea typeface="MS Mincho" pitchFamily="49" charset="-128"/>
              </a:rPr>
              <a:t>love </a:t>
            </a:r>
            <a:r>
              <a:rPr lang="en-US" sz="2800" b="1" kern="1200" smtClean="0">
                <a:solidFill>
                  <a:srgbClr val="0070C0"/>
                </a:solidFill>
                <a:ea typeface="MS Mincho" pitchFamily="49" charset="-128"/>
              </a:rPr>
              <a:t>obligatory</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اورہمیں اپنے نزدیک ان توبہ گزاروں میں قرار دے جن کے لیے تو نے اپنی محبت کو لازم کر دیا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2212"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waj-`al-na i'ndaka minat-taw-wabinal-ladhina aw-jab-ta lahum mahab-batak</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وَقَبِلْتَ مِنْهُمْ مُرَاجَعَةَ </a:t>
            </a:r>
            <a:r>
              <a:rPr lang="ar-SA" sz="9000" kern="1200" dirty="0" smtClean="0">
                <a:latin typeface="Arabic Typesetting" panose="03020402040406030203" pitchFamily="66" charset="-78"/>
                <a:ea typeface="+mn-ea"/>
                <a:cs typeface="Arabic Typesetting" panose="03020402040406030203" pitchFamily="66" charset="-78"/>
              </a:rPr>
              <a:t>طَاعَتِكَ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51760"/>
            <a:ext cx="9555480" cy="1518920"/>
          </a:xfrm>
          <a:extLst/>
        </p:spPr>
        <p:txBody>
          <a:bodyPr/>
          <a:lstStyle/>
          <a:p>
            <a:pPr marL="342900" indent="-342900" eaLnBrk="1" hangingPunct="1">
              <a:defRPr/>
            </a:pPr>
            <a:r>
              <a:rPr lang="en-US" b="1" kern="1200" dirty="0">
                <a:solidFill>
                  <a:srgbClr val="0070C0"/>
                </a:solidFill>
                <a:ea typeface="MS Mincho" pitchFamily="49" charset="-128"/>
              </a:rPr>
              <a:t>and from whom Your hast accepted the return to obeying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اورجن سے فرمانبرداری واطاعت کی طرف رجوع ہونے کو تو نے قبول فرمایا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3236"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qabil-ta min-hum muraja'ta ta'tik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734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 يَا أَعْدَلَ الْعَادِلِينَ.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58440"/>
            <a:ext cx="9555480" cy="1518920"/>
          </a:xfrm>
          <a:extLst/>
        </p:spPr>
        <p:txBody>
          <a:bodyPr/>
          <a:lstStyle/>
          <a:p>
            <a:pPr marL="342900" indent="-342900" eaLnBrk="1" hangingPunct="1">
              <a:defRPr/>
            </a:pPr>
            <a:r>
              <a:rPr lang="en-US" b="1" kern="1200" dirty="0">
                <a:solidFill>
                  <a:srgbClr val="0070C0"/>
                </a:solidFill>
                <a:ea typeface="MS Mincho" pitchFamily="49" charset="-128"/>
              </a:rPr>
              <a:t> O Most Just of the </a:t>
            </a:r>
            <a:r>
              <a:rPr lang="en-US" b="1" kern="1200">
                <a:solidFill>
                  <a:srgbClr val="0070C0"/>
                </a:solidFill>
                <a:ea typeface="MS Mincho" pitchFamily="49" charset="-128"/>
              </a:rPr>
              <a:t>just</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عدل کرنے والوں میں سب سے زیادہ عدل کرنے والے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4260"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ya a'-dalal-`adilin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24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تَجَاوَزْ عَنْ </a:t>
            </a:r>
            <a:r>
              <a:rPr lang="ar-SA" sz="9000" kern="1200" dirty="0" err="1">
                <a:latin typeface="Arabic Typesetting" panose="03020402040406030203" pitchFamily="66" charset="-78"/>
                <a:ea typeface="+mn-ea"/>
                <a:cs typeface="Arabic Typesetting" panose="03020402040406030203" pitchFamily="66" charset="-78"/>
              </a:rPr>
              <a:t>آبآئِنَا</a:t>
            </a:r>
            <a:r>
              <a:rPr lang="ar-SA" sz="9000" kern="1200" dirty="0">
                <a:latin typeface="Arabic Typesetting" panose="03020402040406030203" pitchFamily="66" charset="-78"/>
                <a:ea typeface="+mn-ea"/>
                <a:cs typeface="Arabic Typesetting" panose="03020402040406030203" pitchFamily="66" charset="-78"/>
              </a:rPr>
              <a:t> وَأُمَّهَاتِنَا وَأَهْلِ دِيْنِنَا جَمِيعاً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08960"/>
            <a:ext cx="9555480" cy="1518920"/>
          </a:xfrm>
          <a:extLst/>
        </p:spPr>
        <p:txBody>
          <a:bodyPr/>
          <a:lstStyle/>
          <a:p>
            <a:pPr marL="342900" indent="-342900" eaLnBrk="1" hangingPunct="1">
              <a:defRPr/>
            </a:pPr>
            <a:r>
              <a:rPr lang="en-US" sz="2800" b="1" kern="1200" dirty="0" smtClean="0">
                <a:solidFill>
                  <a:srgbClr val="0070C0"/>
                </a:solidFill>
                <a:ea typeface="MS Mincho" pitchFamily="49" charset="-128"/>
              </a:rPr>
              <a:t>O' </a:t>
            </a:r>
            <a:r>
              <a:rPr lang="en-US" sz="2800" b="1" kern="1200" dirty="0" err="1" smtClean="0">
                <a:solidFill>
                  <a:srgbClr val="0070C0"/>
                </a:solidFill>
                <a:ea typeface="MS Mincho" pitchFamily="49" charset="-128"/>
              </a:rPr>
              <a:t>Allāh</a:t>
            </a:r>
            <a:r>
              <a:rPr lang="en-US" sz="2800" b="1" kern="1200" dirty="0" smtClean="0">
                <a:solidFill>
                  <a:srgbClr val="0070C0"/>
                </a:solidFill>
                <a:ea typeface="MS Mincho" pitchFamily="49" charset="-128"/>
              </a:rPr>
              <a:t>, </a:t>
            </a:r>
            <a:r>
              <a:rPr lang="en-US" sz="2800" b="1" kern="1200" dirty="0">
                <a:solidFill>
                  <a:srgbClr val="0070C0"/>
                </a:solidFill>
                <a:ea typeface="MS Mincho" pitchFamily="49" charset="-128"/>
              </a:rPr>
              <a:t>show forbearance </a:t>
            </a:r>
            <a:r>
              <a:rPr lang="en-US" sz="2800" b="1" kern="1200" dirty="0" smtClean="0">
                <a:solidFill>
                  <a:srgbClr val="0070C0"/>
                </a:solidFill>
                <a:ea typeface="MS Mincho" pitchFamily="49" charset="-128"/>
              </a:rPr>
              <a:t>towards </a:t>
            </a:r>
            <a:r>
              <a:rPr lang="en-US" sz="2800" b="1" kern="1200" dirty="0">
                <a:solidFill>
                  <a:srgbClr val="0070C0"/>
                </a:solidFill>
                <a:ea typeface="MS Mincho" pitchFamily="49" charset="-128"/>
              </a:rPr>
              <a:t>our fathers and our mothers and all the people of our </a:t>
            </a:r>
            <a:r>
              <a:rPr lang="en-US" sz="2800" b="1" kern="1200">
                <a:solidFill>
                  <a:srgbClr val="0070C0"/>
                </a:solidFill>
                <a:ea typeface="MS Mincho" pitchFamily="49" charset="-128"/>
              </a:rPr>
              <a:t>religion</a:t>
            </a:r>
            <a:r>
              <a:rPr lang="en-US" sz="2800"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 ہمارے ماں باپ اورہمارے تمام اہل مذہب وملت</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5284" name="Subtitle 4"/>
          <p:cNvSpPr txBox="1">
            <a:spLocks/>
          </p:cNvSpPr>
          <p:nvPr/>
        </p:nvSpPr>
        <p:spPr bwMode="auto">
          <a:xfrm>
            <a:off x="33528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t-BR" sz="2400" b="1" i="1" dirty="0">
                <a:solidFill>
                  <a:srgbClr val="0070C0"/>
                </a:solidFill>
                <a:ea typeface="MS Mincho" pitchFamily="49" charset="-128"/>
              </a:rPr>
              <a:t>allahumma tajawaz `an aba-ina wa um-mahatina wa ah-li dinina jami`am-</a:t>
            </a:r>
            <a:endParaRPr lang="fi-FI" sz="24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وَتَتْرُكُ مُعَاجَلَتَهُمْ إلَى التَّوْبَةِ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a:t>
            </a:r>
            <a:r>
              <a:rPr lang="en-US" b="1" kern="1200" dirty="0" smtClean="0">
                <a:solidFill>
                  <a:srgbClr val="0070C0"/>
                </a:solidFill>
                <a:ea typeface="MS Mincho" pitchFamily="49" charset="-128"/>
              </a:rPr>
              <a:t>refrain </a:t>
            </a:r>
            <a:r>
              <a:rPr lang="en-US" b="1" kern="1200" dirty="0">
                <a:solidFill>
                  <a:srgbClr val="0070C0"/>
                </a:solidFill>
                <a:ea typeface="MS Mincho" pitchFamily="49" charset="-128"/>
              </a:rPr>
              <a:t>from rushing them toward repentance</a:t>
            </a:r>
            <a:r>
              <a:rPr lang="en-US" b="1" kern="1200">
                <a:solidFill>
                  <a:srgbClr val="0070C0"/>
                </a:solidFill>
                <a:ea typeface="MS Mincho" pitchFamily="49" charset="-128"/>
              </a:rPr>
              <a:t>, </a:t>
            </a:r>
            <a:endParaRPr lang="en-US" b="1" kern="1200" smtClean="0">
              <a:solidFill>
                <a:srgbClr val="0070C0"/>
              </a:solidFill>
              <a:ea typeface="MS Mincho" pitchFamily="49" charset="-128"/>
            </a:endParaRPr>
          </a:p>
          <a:p>
            <a:pPr marL="342900" indent="-342900" eaLnBrk="1" hangingPunct="1">
              <a:defRPr/>
            </a:pPr>
            <a:endParaRPr lang="en-US" sz="1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توبہ کرنے تک انہیں سزا دینے میں جلدی نہیں کرتا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3556" name="Subtitle 4"/>
          <p:cNvSpPr txBox="1">
            <a:spLocks/>
          </p:cNvSpPr>
          <p:nvPr/>
        </p:nvSpPr>
        <p:spPr bwMode="auto">
          <a:xfrm>
            <a:off x="335280" y="4795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wtat-ruku mu`ajalatahum ilat-taw-bah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6304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مَنْ سَلَفَ مِنْهُمْ وَمَنْ غَبَرَ إلَى يَوْمِ الْقِيَامَةِ.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048000"/>
            <a:ext cx="9806940" cy="1518920"/>
          </a:xfrm>
          <a:extLst/>
        </p:spPr>
        <p:txBody>
          <a:bodyPr/>
          <a:lstStyle/>
          <a:p>
            <a:pPr marL="342900" indent="-342900" eaLnBrk="1" hangingPunct="1">
              <a:defRPr/>
            </a:pPr>
            <a:r>
              <a:rPr lang="en-US" sz="2800" b="1" kern="1200" dirty="0">
                <a:solidFill>
                  <a:srgbClr val="0070C0"/>
                </a:solidFill>
                <a:ea typeface="MS Mincho" pitchFamily="49" charset="-128"/>
              </a:rPr>
              <a:t>those who have gone and those who will pass by, until the Day of </a:t>
            </a:r>
            <a:r>
              <a:rPr lang="en-US" sz="2800" b="1" kern="1200">
                <a:solidFill>
                  <a:srgbClr val="0070C0"/>
                </a:solidFill>
                <a:ea typeface="MS Mincho" pitchFamily="49" charset="-128"/>
              </a:rPr>
              <a:t>Resurrection</a:t>
            </a:r>
            <a:r>
              <a:rPr lang="en-US" sz="2800"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خواہ وہ گزر چکے ہوں یا قیامت کے دن تک آیندہ آنے والے ہوں سب سے درگزر فرما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6308" name="Subtitle 4"/>
          <p:cNvSpPr txBox="1">
            <a:spLocks/>
          </p:cNvSpPr>
          <p:nvPr/>
        </p:nvSpPr>
        <p:spPr bwMode="auto">
          <a:xfrm>
            <a:off x="152400" y="5100320"/>
            <a:ext cx="989076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man salafa min-hum waman ghabara ila yaw-mil-qiyamah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صَلِّ عَلَى مُحَمَّد نَبِيِّنَا </a:t>
            </a:r>
            <a:r>
              <a:rPr lang="ar-SA" sz="9000" kern="1200" dirty="0" smtClean="0">
                <a:latin typeface="Arabic Typesetting" panose="03020402040406030203" pitchFamily="66" charset="-78"/>
                <a:ea typeface="+mn-ea"/>
                <a:cs typeface="Arabic Typesetting" panose="03020402040406030203" pitchFamily="66" charset="-78"/>
              </a:rPr>
              <a:t>وَآلِهِ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O'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bless our prophet Muhammad and his </a:t>
            </a:r>
            <a:r>
              <a:rPr lang="en-US" b="1" kern="1200">
                <a:solidFill>
                  <a:srgbClr val="0070C0"/>
                </a:solidFill>
                <a:ea typeface="MS Mincho" pitchFamily="49" charset="-128"/>
              </a:rPr>
              <a:t>Household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2400" b="1" kern="1200" smtClean="0">
              <a:solidFill>
                <a:srgbClr val="0070C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 ہمارے نبی محمد اور ان کی آل پر ایسی رحمت نازل فرما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7332"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sal-li `ala </a:t>
            </a:r>
            <a:r>
              <a:rPr lang="es-ES" sz="2800" b="1" i="1" dirty="0" err="1">
                <a:solidFill>
                  <a:srgbClr val="0070C0"/>
                </a:solidFill>
                <a:ea typeface="MS Mincho" pitchFamily="49" charset="-128"/>
              </a:rPr>
              <a:t>muham</a:t>
            </a:r>
            <a:r>
              <a:rPr lang="es-ES" sz="2800" b="1" i="1" dirty="0">
                <a:solidFill>
                  <a:srgbClr val="0070C0"/>
                </a:solidFill>
                <a:ea typeface="MS Mincho" pitchFamily="49" charset="-128"/>
              </a:rPr>
              <a:t>-</a:t>
            </a:r>
            <a:r>
              <a:rPr lang="es-ES" sz="2800" b="1" i="1" dirty="0" err="1">
                <a:solidFill>
                  <a:srgbClr val="0070C0"/>
                </a:solidFill>
                <a:ea typeface="MS Mincho" pitchFamily="49" charset="-128"/>
              </a:rPr>
              <a:t>madin</a:t>
            </a:r>
            <a:r>
              <a:rPr lang="es-ES" sz="2800" b="1" i="1" dirty="0">
                <a:solidFill>
                  <a:srgbClr val="0070C0"/>
                </a:solidFill>
                <a:ea typeface="MS Mincho" pitchFamily="49" charset="-128"/>
              </a:rPr>
              <a:t>-</a:t>
            </a:r>
            <a:r>
              <a:rPr lang="es-ES" sz="2800" b="1" i="1" dirty="0" err="1">
                <a:solidFill>
                  <a:srgbClr val="0070C0"/>
                </a:solidFill>
                <a:ea typeface="MS Mincho" pitchFamily="49" charset="-128"/>
              </a:rPr>
              <a:t>nabi</a:t>
            </a:r>
            <a:r>
              <a:rPr lang="es-ES" sz="2800" b="1" i="1" dirty="0">
                <a:solidFill>
                  <a:srgbClr val="0070C0"/>
                </a:solidFill>
                <a:ea typeface="MS Mincho" pitchFamily="49" charset="-128"/>
              </a:rPr>
              <a:t>-yina </a:t>
            </a:r>
            <a:r>
              <a:rPr lang="es-ES" sz="2800" b="1" i="1" dirty="0" err="1">
                <a:solidFill>
                  <a:srgbClr val="0070C0"/>
                </a:solidFill>
                <a:ea typeface="MS Mincho" pitchFamily="49" charset="-128"/>
              </a:rPr>
              <a:t>wa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alihi</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71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كَمَا صَلَّيْتَ عَلَى مَلائِكَتِكَ الْمُقَرَّبِينَ.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67000"/>
            <a:ext cx="9555480" cy="1518920"/>
          </a:xfrm>
          <a:extLst/>
        </p:spPr>
        <p:txBody>
          <a:bodyPr/>
          <a:lstStyle/>
          <a:p>
            <a:pPr marL="342900" indent="-342900" eaLnBrk="1" hangingPunct="1">
              <a:defRPr/>
            </a:pPr>
            <a:r>
              <a:rPr lang="en-US" b="1" kern="1200" dirty="0">
                <a:solidFill>
                  <a:srgbClr val="0070C0"/>
                </a:solidFill>
                <a:ea typeface="MS Mincho" pitchFamily="49" charset="-128"/>
              </a:rPr>
              <a:t>as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blessed Your angels brought </a:t>
            </a:r>
            <a:r>
              <a:rPr lang="en-US" b="1" kern="1200" smtClean="0">
                <a:solidFill>
                  <a:srgbClr val="0070C0"/>
                </a:solidFill>
                <a:ea typeface="MS Mincho" pitchFamily="49" charset="-128"/>
              </a:rPr>
              <a:t>closer,</a:t>
            </a:r>
            <a:endParaRPr lang="ar-OM" b="1" kern="1200" smtClean="0">
              <a:solidFill>
                <a:srgbClr val="0070C0"/>
              </a:solidFill>
              <a:ea typeface="MS Mincho" pitchFamily="49" charset="-128"/>
            </a:endParaRPr>
          </a:p>
          <a:p>
            <a:pPr marL="342900" indent="-342900" eaLnBrk="1" hangingPunct="1">
              <a:defRPr/>
            </a:pPr>
            <a:endParaRPr lang="en-US"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جیسی رحمت تو نے اپنے مقرب فرشتوں پر کی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8356"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kama sal-lay-ta `ala mala-ikatikal-muqar-rabin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734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وَصَلِّ عَلَيْهِ </a:t>
            </a:r>
            <a:r>
              <a:rPr lang="ar-SA" sz="9000" kern="1200" dirty="0" smtClean="0">
                <a:latin typeface="Arabic Typesetting" panose="03020402040406030203" pitchFamily="66" charset="-78"/>
                <a:ea typeface="+mn-ea"/>
                <a:cs typeface="Arabic Typesetting" panose="03020402040406030203" pitchFamily="66" charset="-78"/>
              </a:rPr>
              <a:t>وَآلِهِ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58440"/>
            <a:ext cx="9555480" cy="1518920"/>
          </a:xfrm>
          <a:extLst/>
        </p:spPr>
        <p:txBody>
          <a:bodyPr/>
          <a:lstStyle/>
          <a:p>
            <a:pPr marL="342900" indent="-342900" eaLnBrk="1" hangingPunct="1">
              <a:defRPr/>
            </a:pPr>
            <a:r>
              <a:rPr lang="en-US" b="1" kern="1200" dirty="0">
                <a:solidFill>
                  <a:srgbClr val="0070C0"/>
                </a:solidFill>
                <a:ea typeface="MS Mincho" pitchFamily="49" charset="-128"/>
              </a:rPr>
              <a:t>bless him and his </a:t>
            </a:r>
            <a:r>
              <a:rPr lang="en-US" b="1" kern="1200">
                <a:solidFill>
                  <a:srgbClr val="0070C0"/>
                </a:solidFill>
                <a:ea typeface="MS Mincho" pitchFamily="49" charset="-128"/>
              </a:rPr>
              <a:t>Household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ان پر اور ان کی آل پر ایسی رحمت نازل فرما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29380" name="Subtitle 4"/>
          <p:cNvSpPr txBox="1">
            <a:spLocks/>
          </p:cNvSpPr>
          <p:nvPr/>
        </p:nvSpPr>
        <p:spPr bwMode="auto">
          <a:xfrm>
            <a:off x="15240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sal-li `alay-hi wa alihi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19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كَمَا صَلَّيْتَ عَلَى أَنْبِيَائِكَ </a:t>
            </a:r>
            <a:r>
              <a:rPr lang="ar-SA" sz="9000" kern="1200" dirty="0" smtClean="0">
                <a:latin typeface="Arabic Typesetting" panose="03020402040406030203" pitchFamily="66" charset="-78"/>
                <a:ea typeface="+mn-ea"/>
                <a:cs typeface="Arabic Typesetting" panose="03020402040406030203" pitchFamily="66" charset="-78"/>
              </a:rPr>
              <a:t>الْمُرْسَلِينَ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75560"/>
            <a:ext cx="9555480" cy="1518920"/>
          </a:xfrm>
          <a:extLst/>
        </p:spPr>
        <p:txBody>
          <a:bodyPr/>
          <a:lstStyle/>
          <a:p>
            <a:pPr marL="342900" indent="-342900" eaLnBrk="1" hangingPunct="1">
              <a:defRPr/>
            </a:pPr>
            <a:r>
              <a:rPr lang="en-US" b="1" kern="1200" dirty="0">
                <a:solidFill>
                  <a:srgbClr val="0070C0"/>
                </a:solidFill>
                <a:ea typeface="MS Mincho" pitchFamily="49" charset="-128"/>
              </a:rPr>
              <a:t>as Your hast blessed Your prophets sent </a:t>
            </a:r>
            <a:r>
              <a:rPr lang="en-US" b="1" kern="1200">
                <a:solidFill>
                  <a:srgbClr val="0070C0"/>
                </a:solidFill>
                <a:ea typeface="MS Mincho" pitchFamily="49" charset="-128"/>
              </a:rPr>
              <a:t>out</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جیسی تو نے اپنے فرستادہ نبیوں پر نازل فرمائی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30404" name="Subtitle 4"/>
          <p:cNvSpPr txBox="1">
            <a:spLocks/>
          </p:cNvSpPr>
          <p:nvPr/>
        </p:nvSpPr>
        <p:spPr bwMode="auto">
          <a:xfrm>
            <a:off x="33528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kama sal-lay-ta `ala ambia-ikal-mur-salin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7200" kern="1200" dirty="0">
                <a:latin typeface="Arabic Typesetting" panose="03020402040406030203" pitchFamily="66" charset="-78"/>
                <a:ea typeface="+mn-ea"/>
                <a:cs typeface="Arabic Typesetting" panose="03020402040406030203" pitchFamily="66" charset="-78"/>
              </a:rPr>
              <a:t>وَصَلِّ عَلَيْهِ </a:t>
            </a:r>
            <a:r>
              <a:rPr lang="ar-SA" sz="7200" kern="1200" dirty="0" smtClean="0">
                <a:latin typeface="Arabic Typesetting" panose="03020402040406030203" pitchFamily="66" charset="-78"/>
                <a:ea typeface="+mn-ea"/>
                <a:cs typeface="Arabic Typesetting" panose="03020402040406030203" pitchFamily="66" charset="-78"/>
              </a:rPr>
              <a:t>وَآلِهِ </a:t>
            </a:r>
            <a:r>
              <a:rPr lang="ar-SA" sz="7200" kern="1200" dirty="0">
                <a:latin typeface="Arabic Typesetting" panose="03020402040406030203" pitchFamily="66" charset="-78"/>
                <a:ea typeface="+mn-ea"/>
                <a:cs typeface="Arabic Typesetting" panose="03020402040406030203" pitchFamily="66" charset="-78"/>
              </a:rPr>
              <a:t>كَمَا صَلَّيْتَ عَلَى عِبَادِكَ </a:t>
            </a:r>
            <a:r>
              <a:rPr lang="ar-SA" sz="7200" kern="1200" dirty="0" smtClean="0">
                <a:latin typeface="Arabic Typesetting" panose="03020402040406030203" pitchFamily="66" charset="-78"/>
                <a:ea typeface="+mn-ea"/>
                <a:cs typeface="Arabic Typesetting" panose="03020402040406030203" pitchFamily="66" charset="-78"/>
              </a:rPr>
              <a:t>الصَّالِحِينَ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62200"/>
            <a:ext cx="9555480" cy="1518920"/>
          </a:xfrm>
          <a:extLst/>
        </p:spPr>
        <p:txBody>
          <a:bodyPr/>
          <a:lstStyle/>
          <a:p>
            <a:pPr marL="342900" indent="-342900" eaLnBrk="1" hangingPunct="1">
              <a:defRPr/>
            </a:pPr>
            <a:r>
              <a:rPr lang="en-US" b="1" kern="1200" dirty="0">
                <a:solidFill>
                  <a:srgbClr val="0070C0"/>
                </a:solidFill>
                <a:ea typeface="MS Mincho" pitchFamily="49" charset="-128"/>
              </a:rPr>
              <a:t>bless him and his Household, as Your hast blessed Your </a:t>
            </a:r>
            <a:r>
              <a:rPr lang="en-US" b="1" kern="1200">
                <a:solidFill>
                  <a:srgbClr val="0070C0"/>
                </a:solidFill>
                <a:ea typeface="MS Mincho" pitchFamily="49" charset="-128"/>
              </a:rPr>
              <a:t>righteous </a:t>
            </a:r>
            <a:r>
              <a:rPr lang="en-US" b="1" kern="1200" smtClean="0">
                <a:solidFill>
                  <a:srgbClr val="0070C0"/>
                </a:solidFill>
                <a:ea typeface="MS Mincho" pitchFamily="49" charset="-128"/>
              </a:rPr>
              <a:t>servants</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ان پر او ر ان کی آل پر ایسی رحمت نازل فرما جیسی تو نے اپنے نیکو کار بندوں پر نازل کی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31428" name="Subtitle 4"/>
          <p:cNvSpPr txBox="1">
            <a:spLocks/>
          </p:cNvSpPr>
          <p:nvPr/>
        </p:nvSpPr>
        <p:spPr bwMode="auto">
          <a:xfrm>
            <a:off x="0" y="4876800"/>
            <a:ext cx="1005840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sal-li `alay-hi wa alihi kama sal-lay-ta `ala i'badikas-salihin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وَأَفْضَلَ مِنْ ذَلِكَ يَا رَبَّ </a:t>
            </a:r>
            <a:r>
              <a:rPr lang="ar-SA" sz="9000" kern="1200" dirty="0" smtClean="0">
                <a:latin typeface="Arabic Typesetting" panose="03020402040406030203" pitchFamily="66" charset="-78"/>
                <a:ea typeface="+mn-ea"/>
                <a:cs typeface="Arabic Typesetting" panose="03020402040406030203" pitchFamily="66" charset="-78"/>
              </a:rPr>
              <a:t>الْعَالَمِينَ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buFontTx/>
              <a:buChar char="-"/>
              <a:defRPr/>
            </a:pPr>
            <a:r>
              <a:rPr lang="en-US" b="1" kern="1200" smtClean="0">
                <a:solidFill>
                  <a:srgbClr val="0070C0"/>
                </a:solidFill>
                <a:ea typeface="MS Mincho" pitchFamily="49" charset="-128"/>
              </a:rPr>
              <a:t>and better than that</a:t>
            </a:r>
            <a:r>
              <a:rPr lang="en-US" b="1" kern="1200" dirty="0">
                <a:solidFill>
                  <a:srgbClr val="0070C0"/>
                </a:solidFill>
                <a:ea typeface="MS Mincho" pitchFamily="49" charset="-128"/>
              </a:rPr>
              <a:t>, O Lord of the </a:t>
            </a:r>
            <a:r>
              <a:rPr lang="en-US" b="1" kern="1200">
                <a:solidFill>
                  <a:srgbClr val="0070C0"/>
                </a:solidFill>
                <a:ea typeface="MS Mincho" pitchFamily="49" charset="-128"/>
              </a:rPr>
              <a:t>worlds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buFontTx/>
              <a:buChar char="-"/>
              <a:defRPr/>
            </a:pPr>
            <a:endParaRPr lang="ar-OM" b="1" kern="1200" smtClean="0">
              <a:solidFill>
                <a:srgbClr val="0070C0"/>
              </a:solidFill>
              <a:ea typeface="MS Mincho" pitchFamily="49" charset="-128"/>
            </a:endParaRPr>
          </a:p>
          <a:p>
            <a:pPr marL="342900" indent="-342900" eaLnBrk="1" hangingPunct="1">
              <a:buFontTx/>
              <a:buChar char="-"/>
              <a:defRPr/>
            </a:pPr>
            <a:r>
              <a:rPr lang="ur-PK" sz="4000" b="1" kern="1200" smtClean="0">
                <a:latin typeface="Arabic Typesetting" pitchFamily="66" charset="-78"/>
                <a:ea typeface="MS Mincho" pitchFamily="49" charset="-128"/>
                <a:cs typeface="Arabic Typesetting" pitchFamily="66" charset="-78"/>
              </a:rPr>
              <a:t>( بلکہ ) اس سے بہتر وبرتر ، اے تمام جہان کے پروردگار</a:t>
            </a:r>
            <a:endParaRPr lang="en-US" sz="4000" b="1" kern="1200" dirty="0">
              <a:latin typeface="Arabic Typesetting" pitchFamily="66" charset="-78"/>
              <a:ea typeface="MS Mincho" pitchFamily="49" charset="-128"/>
              <a:cs typeface="Arabic Typesetting" pitchFamily="66" charset="-78"/>
            </a:endParaRPr>
          </a:p>
        </p:txBody>
      </p:sp>
      <p:sp>
        <p:nvSpPr>
          <p:cNvPr id="232452" name="Subtitle 4"/>
          <p:cNvSpPr txBox="1">
            <a:spLocks/>
          </p:cNvSpPr>
          <p:nvPr/>
        </p:nvSpPr>
        <p:spPr bwMode="auto">
          <a:xfrm>
            <a:off x="33528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af-dal min dhalika ya rab-bal-`alamina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صَلاَةً تَبْلُغُنَا </a:t>
            </a:r>
            <a:r>
              <a:rPr lang="ar-SA" sz="9000" kern="1200" dirty="0" smtClean="0">
                <a:latin typeface="Arabic Typesetting" panose="03020402040406030203" pitchFamily="66" charset="-78"/>
                <a:ea typeface="+mn-ea"/>
                <a:cs typeface="Arabic Typesetting" panose="03020402040406030203" pitchFamily="66" charset="-78"/>
              </a:rPr>
              <a:t>بَرَكَتُهَا </a:t>
            </a:r>
            <a:r>
              <a:rPr lang="ar-SA" sz="9000" kern="1200" dirty="0">
                <a:latin typeface="Arabic Typesetting" panose="03020402040406030203" pitchFamily="66" charset="-78"/>
                <a:ea typeface="+mn-ea"/>
                <a:cs typeface="Arabic Typesetting" panose="03020402040406030203" pitchFamily="66" charset="-78"/>
              </a:rPr>
              <a:t>وَيَنَالُنَا </a:t>
            </a:r>
            <a:r>
              <a:rPr lang="ar-SA" sz="9000" kern="1200" dirty="0" smtClean="0">
                <a:latin typeface="Arabic Typesetting" panose="03020402040406030203" pitchFamily="66" charset="-78"/>
                <a:ea typeface="+mn-ea"/>
                <a:cs typeface="Arabic Typesetting" panose="03020402040406030203" pitchFamily="66" charset="-78"/>
              </a:rPr>
              <a:t>نَفْعُهَا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a blessing whose benediction will reach us, whose benefit will attain to </a:t>
            </a:r>
            <a:r>
              <a:rPr lang="en-US" b="1" kern="1200">
                <a:solidFill>
                  <a:srgbClr val="0070C0"/>
                </a:solidFill>
                <a:ea typeface="MS Mincho" pitchFamily="49" charset="-128"/>
              </a:rPr>
              <a:t>us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ایسی رحمت جس کی برکت ہم تک پہنچے جس کی منفعت ہمیں حاصل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33476"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salatan tab-lughuna barakatuha wa yanaluna naf-`uha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وَيُسْتَجَابُ لَهَا </a:t>
            </a:r>
            <a:r>
              <a:rPr lang="ar-SA" sz="9000" kern="1200" dirty="0" smtClean="0">
                <a:latin typeface="Arabic Typesetting" panose="03020402040406030203" pitchFamily="66" charset="-78"/>
                <a:ea typeface="+mn-ea"/>
                <a:cs typeface="Arabic Typesetting" panose="03020402040406030203" pitchFamily="66" charset="-78"/>
              </a:rPr>
              <a:t>دُعَاؤُنَا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through which our supplication may be </a:t>
            </a:r>
            <a:r>
              <a:rPr lang="en-US" b="1" kern="1200">
                <a:solidFill>
                  <a:srgbClr val="0070C0"/>
                </a:solidFill>
                <a:ea typeface="MS Mincho" pitchFamily="49" charset="-128"/>
              </a:rPr>
              <a:t>granted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جس کی وجہ سے ہماری دعائیں قبول ہوں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34500"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yus-tajabu laha du`aaw-una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19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إنَّكَ أكْرَمُ مَنْ رُغِبَ إلَيْهِ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4600"/>
            <a:ext cx="9555480" cy="1518920"/>
          </a:xfrm>
          <a:extLst/>
        </p:spPr>
        <p:txBody>
          <a:bodyPr/>
          <a:lstStyle/>
          <a:p>
            <a:pPr marL="342900" indent="-342900" eaLnBrk="1" hangingPunct="1">
              <a:defRPr/>
            </a:pPr>
            <a:r>
              <a:rPr lang="en-US" b="1" kern="1200" dirty="0">
                <a:solidFill>
                  <a:srgbClr val="0070C0"/>
                </a:solidFill>
                <a:ea typeface="MS Mincho" pitchFamily="49" charset="-128"/>
              </a:rPr>
              <a:t>Your </a:t>
            </a:r>
            <a:r>
              <a:rPr lang="en-US" b="1" kern="1200" dirty="0" smtClean="0">
                <a:solidFill>
                  <a:srgbClr val="0070C0"/>
                </a:solidFill>
                <a:ea typeface="MS Mincho" pitchFamily="49" charset="-128"/>
              </a:rPr>
              <a:t>are </a:t>
            </a:r>
            <a:r>
              <a:rPr lang="en-US" b="1" kern="1200" dirty="0">
                <a:solidFill>
                  <a:srgbClr val="0070C0"/>
                </a:solidFill>
                <a:ea typeface="MS Mincho" pitchFamily="49" charset="-128"/>
              </a:rPr>
              <a:t>the most generous of those who are </a:t>
            </a:r>
            <a:r>
              <a:rPr lang="en-US" b="1" kern="1200">
                <a:solidFill>
                  <a:srgbClr val="0070C0"/>
                </a:solidFill>
                <a:ea typeface="MS Mincho" pitchFamily="49" charset="-128"/>
              </a:rPr>
              <a:t>beseeched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اس لیے کہ تو ان لوگوں سے جن کی طرف رجوع ہوا جاتا ہے زیادہ کریم</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35524" name="Subtitle 4"/>
          <p:cNvSpPr txBox="1">
            <a:spLocks/>
          </p:cNvSpPr>
          <p:nvPr/>
        </p:nvSpPr>
        <p:spPr bwMode="auto">
          <a:xfrm>
            <a:off x="335280" y="5334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in-naka ak-ramu mar-rughiba ilay-h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لِكَيْلاَ يَهْلِكَ عَلَيْكَ </a:t>
            </a:r>
            <a:r>
              <a:rPr lang="ar-SA" sz="9000" kern="1200" dirty="0" smtClean="0">
                <a:latin typeface="Arabic Typesetting" panose="03020402040406030203" pitchFamily="66" charset="-78"/>
                <a:ea typeface="+mn-ea"/>
                <a:cs typeface="Arabic Typesetting" panose="03020402040406030203" pitchFamily="66" charset="-78"/>
              </a:rPr>
              <a:t>هَالِكُهُمْ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so that the </a:t>
            </a:r>
            <a:r>
              <a:rPr lang="en-US" b="1" kern="1200" dirty="0" err="1">
                <a:solidFill>
                  <a:srgbClr val="0070C0"/>
                </a:solidFill>
                <a:ea typeface="MS Mincho" pitchFamily="49" charset="-128"/>
              </a:rPr>
              <a:t>perisher</a:t>
            </a:r>
            <a:r>
              <a:rPr lang="en-US" b="1" kern="1200" dirty="0">
                <a:solidFill>
                  <a:srgbClr val="0070C0"/>
                </a:solidFill>
                <a:ea typeface="MS Mincho" pitchFamily="49" charset="-128"/>
              </a:rPr>
              <a:t> among them may not perish because </a:t>
            </a:r>
            <a:r>
              <a:rPr lang="en-US" b="1" kern="1200">
                <a:solidFill>
                  <a:srgbClr val="0070C0"/>
                </a:solidFill>
                <a:ea typeface="MS Mincho" pitchFamily="49" charset="-128"/>
              </a:rPr>
              <a:t>of </a:t>
            </a:r>
            <a:r>
              <a:rPr lang="en-US" b="1" kern="1200" smtClean="0">
                <a:solidFill>
                  <a:srgbClr val="0070C0"/>
                </a:solidFill>
                <a:ea typeface="MS Mincho" pitchFamily="49" charset="-128"/>
              </a:rPr>
              <a:t>You</a:t>
            </a:r>
          </a:p>
          <a:p>
            <a:pPr marL="342900" indent="-342900" eaLnBrk="1" hangingPunct="1">
              <a:defRPr/>
            </a:pPr>
            <a:endParaRPr lang="en-US" sz="1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تا کہ تیری منشاء کے خلاف تباہ ہونے والا تباہ نہ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4580" name="Subtitle 4"/>
          <p:cNvSpPr txBox="1">
            <a:spLocks/>
          </p:cNvSpPr>
          <p:nvPr/>
        </p:nvSpPr>
        <p:spPr bwMode="auto">
          <a:xfrm>
            <a:off x="335280" y="4795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likay-la yah-lika `alay-ka halikuhum-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وَأكْفَى مَنْ تُوُكِّلَ عَلَيْهِ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sz="2800" b="1" kern="1200" dirty="0">
                <a:solidFill>
                  <a:srgbClr val="0070C0"/>
                </a:solidFill>
                <a:ea typeface="MS Mincho" pitchFamily="49" charset="-128"/>
              </a:rPr>
              <a:t>the most sufficient of those in whom confidence is </a:t>
            </a:r>
            <a:r>
              <a:rPr lang="en-US" sz="2800" b="1" kern="1200" smtClean="0">
                <a:solidFill>
                  <a:srgbClr val="0070C0"/>
                </a:solidFill>
                <a:ea typeface="MS Mincho" pitchFamily="49" charset="-128"/>
              </a:rPr>
              <a:t>secured,</a:t>
            </a:r>
            <a:endParaRPr lang="ar-OM" sz="2800" b="1" kern="1200" smtClean="0">
              <a:solidFill>
                <a:srgbClr val="0070C0"/>
              </a:solidFill>
              <a:ea typeface="MS Mincho" pitchFamily="49" charset="-128"/>
            </a:endParaRPr>
          </a:p>
          <a:p>
            <a:pPr marL="342900" indent="-342900" eaLnBrk="1" hangingPunct="1">
              <a:defRPr/>
            </a:pPr>
            <a:endParaRPr lang="en-US" sz="2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اوران لوگوں سے جن پر بھروسا کیا جاتا ہے زیادہ بے نیاز کرنے والا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36548" name="Subtitle 4"/>
          <p:cNvSpPr txBox="1">
            <a:spLocks/>
          </p:cNvSpPr>
          <p:nvPr/>
        </p:nvSpPr>
        <p:spPr bwMode="auto">
          <a:xfrm>
            <a:off x="38100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2800" b="1" i="1">
                <a:solidFill>
                  <a:srgbClr val="0070C0"/>
                </a:solidFill>
                <a:ea typeface="MS Mincho" pitchFamily="49" charset="-128"/>
              </a:rPr>
              <a:t>wa ak-fa man tuk-kila `alay-h</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وَأَعْطَى مَنْ سُئِلَ مِنْ </a:t>
            </a:r>
            <a:r>
              <a:rPr lang="ar-SA" sz="9000" kern="1200" dirty="0" smtClean="0">
                <a:latin typeface="Arabic Typesetting" panose="03020402040406030203" pitchFamily="66" charset="-78"/>
                <a:ea typeface="+mn-ea"/>
                <a:cs typeface="Arabic Typesetting" panose="03020402040406030203" pitchFamily="66" charset="-78"/>
              </a:rPr>
              <a:t>فَضْلِهِ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the most bestowing of those from whom bounty is </a:t>
            </a:r>
            <a:r>
              <a:rPr lang="en-US" b="1" kern="1200">
                <a:solidFill>
                  <a:srgbClr val="0070C0"/>
                </a:solidFill>
                <a:ea typeface="MS Mincho" pitchFamily="49" charset="-128"/>
              </a:rPr>
              <a:t>asked</a:t>
            </a:r>
            <a:r>
              <a:rPr lang="en-US" b="1" kern="1200" smtClean="0">
                <a:solidFill>
                  <a:srgbClr val="0070C0"/>
                </a:solidFill>
                <a:ea typeface="MS Mincho" pitchFamily="49" charset="-128"/>
              </a:rPr>
              <a:t>,</a:t>
            </a:r>
          </a:p>
          <a:p>
            <a:pPr marL="342900" indent="-342900" eaLnBrk="1" hangingPunct="1">
              <a:defRPr/>
            </a:pPr>
            <a:endParaRPr lang="en-US"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ان لوگوں سے جن کے فضل کی بنا پر سوال کیا جاتا ہے زیادہ عطا کرنے والا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37572"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2800" b="1" i="1">
                <a:solidFill>
                  <a:srgbClr val="0070C0"/>
                </a:solidFill>
                <a:ea typeface="MS Mincho" pitchFamily="49" charset="-128"/>
              </a:rPr>
              <a:t>wa a'-ta man su-ila min fad-lih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وَأَنْتَ عَلَى كُلِّ شَيْء قَدِيرٌ.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75560"/>
            <a:ext cx="9555480" cy="1518920"/>
          </a:xfrm>
          <a:extLst/>
        </p:spPr>
        <p:txBody>
          <a:bodyPr/>
          <a:lstStyle/>
          <a:p>
            <a:pPr marL="342900" indent="-342900" eaLnBrk="1" hangingPunct="1">
              <a:defRPr/>
            </a:pPr>
            <a:r>
              <a:rPr lang="en-US" b="1" kern="1200" dirty="0">
                <a:solidFill>
                  <a:srgbClr val="0070C0"/>
                </a:solidFill>
                <a:ea typeface="MS Mincho" pitchFamily="49" charset="-128"/>
              </a:rPr>
              <a:t>and Your </a:t>
            </a:r>
            <a:r>
              <a:rPr lang="en-US" b="1" kern="1200" dirty="0" smtClean="0">
                <a:solidFill>
                  <a:srgbClr val="0070C0"/>
                </a:solidFill>
                <a:ea typeface="MS Mincho" pitchFamily="49" charset="-128"/>
              </a:rPr>
              <a:t>are indeed </a:t>
            </a:r>
            <a:r>
              <a:rPr lang="en-US" b="1" kern="1200" dirty="0">
                <a:solidFill>
                  <a:srgbClr val="0070C0"/>
                </a:solidFill>
                <a:ea typeface="MS Mincho" pitchFamily="49" charset="-128"/>
              </a:rPr>
              <a:t>powerful over </a:t>
            </a:r>
            <a:r>
              <a:rPr lang="en-US" b="1" kern="1200">
                <a:solidFill>
                  <a:srgbClr val="0070C0"/>
                </a:solidFill>
                <a:ea typeface="MS Mincho" pitchFamily="49" charset="-128"/>
              </a:rPr>
              <a:t>everything</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تو ہر چیز پر قادر وتوانا ہے۔</a:t>
            </a:r>
          </a:p>
          <a:p>
            <a:pPr marL="342900" indent="-342900" eaLnBrk="1" hangingPunct="1">
              <a:defRPr/>
            </a:pPr>
            <a:endParaRPr lang="en-US" b="1" kern="1200" dirty="0">
              <a:solidFill>
                <a:srgbClr val="0070C0"/>
              </a:solidFill>
              <a:ea typeface="MS Mincho" pitchFamily="49" charset="-128"/>
            </a:endParaRPr>
          </a:p>
        </p:txBody>
      </p:sp>
      <p:sp>
        <p:nvSpPr>
          <p:cNvPr id="238596"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2800" b="1" i="1">
                <a:solidFill>
                  <a:srgbClr val="0070C0"/>
                </a:solidFill>
                <a:ea typeface="MS Mincho" pitchFamily="49" charset="-128"/>
              </a:rPr>
              <a:t>Wa anta `ala kul-li shay-in qadir</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صَلِّ عَلَى مُحَمَّد وَآلِ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133600"/>
            <a:ext cx="9555480" cy="1518920"/>
          </a:xfrm>
          <a:extLst/>
        </p:spPr>
        <p:txBody>
          <a:bodyPr/>
          <a:lstStyle/>
          <a:p>
            <a:pPr marL="342900" indent="-342900" eaLnBrk="1" hangingPunct="1">
              <a:defRPr/>
            </a:pPr>
            <a:r>
              <a:rPr lang="en-US" b="1" kern="1200" dirty="0">
                <a:solidFill>
                  <a:srgbClr val="0070C0"/>
                </a:solidFill>
                <a:ea typeface="MS Mincho" pitchFamily="49" charset="-128"/>
              </a:rPr>
              <a:t>O' </a:t>
            </a:r>
            <a:r>
              <a:rPr lang="en-US" b="1" kern="1200" dirty="0" err="1">
                <a:solidFill>
                  <a:srgbClr val="0070C0"/>
                </a:solidFill>
                <a:ea typeface="MS Mincho" pitchFamily="49" charset="-128"/>
              </a:rPr>
              <a:t>Allāh</a:t>
            </a:r>
            <a:r>
              <a:rPr lang="en-US" b="1" kern="1200" dirty="0">
                <a:solidFill>
                  <a:srgbClr val="0070C0"/>
                </a:solidFill>
                <a:ea typeface="MS Mincho" pitchFamily="49" charset="-128"/>
              </a:rPr>
              <a:t> send Your blessings on Muhammad</a:t>
            </a:r>
          </a:p>
          <a:p>
            <a:pPr marL="342900" indent="-342900" eaLnBrk="1" hangingPunct="1">
              <a:defRPr/>
            </a:pPr>
            <a:r>
              <a:rPr lang="en-US" b="1" kern="1200" dirty="0">
                <a:solidFill>
                  <a:srgbClr val="0070C0"/>
                </a:solidFill>
                <a:ea typeface="MS Mincho" pitchFamily="49" charset="-128"/>
              </a:rPr>
              <a:t>and the family of </a:t>
            </a:r>
            <a:r>
              <a:rPr lang="en-US" b="1" kern="1200">
                <a:solidFill>
                  <a:srgbClr val="0070C0"/>
                </a:solidFill>
                <a:ea typeface="MS Mincho" pitchFamily="49" charset="-128"/>
              </a:rPr>
              <a:t>Muhammad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!محمد اور ان کی آل پر رحمت نازل فرما</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b="1" kern="1200" dirty="0">
              <a:solidFill>
                <a:srgbClr val="0070C0"/>
              </a:solidFill>
              <a:ea typeface="MS Mincho" pitchFamily="49" charset="-128"/>
            </a:endParaRPr>
          </a:p>
        </p:txBody>
      </p:sp>
      <p:sp>
        <p:nvSpPr>
          <p:cNvPr id="239620" name="Subtitle 4"/>
          <p:cNvSpPr txBox="1">
            <a:spLocks/>
          </p:cNvSpPr>
          <p:nvPr/>
        </p:nvSpPr>
        <p:spPr bwMode="auto">
          <a:xfrm>
            <a:off x="0" y="5100320"/>
            <a:ext cx="1005840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2800" b="1" i="1" dirty="0">
                <a:solidFill>
                  <a:srgbClr val="0070C0"/>
                </a:solidFill>
                <a:ea typeface="MS Mincho" pitchFamily="49" charset="-128"/>
              </a:rPr>
              <a:t>allahumma salli `ala muhammadin wa ali muhammadin</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3" name="Rectangle 13"/>
          <p:cNvSpPr>
            <a:spLocks noGrp="1" noChangeArrowheads="1"/>
          </p:cNvSpPr>
          <p:nvPr>
            <p:ph type="ctrTitle"/>
          </p:nvPr>
        </p:nvSpPr>
        <p:spPr>
          <a:xfrm>
            <a:off x="754380" y="2729653"/>
            <a:ext cx="8549640" cy="990600"/>
          </a:xfrm>
        </p:spPr>
        <p:txBody>
          <a:bodyPr/>
          <a:lstStyle/>
          <a:p>
            <a:pPr eaLnBrk="1" hangingPunct="1"/>
            <a:r>
              <a:rPr lang="en-US" sz="6000" b="1" smtClean="0">
                <a:solidFill>
                  <a:srgbClr val="002060"/>
                </a:solidFill>
              </a:rPr>
              <a:t>Please recite  </a:t>
            </a:r>
            <a:r>
              <a:rPr lang="en-US" sz="6000" b="1" smtClean="0">
                <a:solidFill>
                  <a:srgbClr val="FFFF00"/>
                </a:solidFill>
              </a:rPr>
              <a:t/>
            </a:r>
            <a:br>
              <a:rPr lang="en-US" sz="6000" b="1" smtClean="0">
                <a:solidFill>
                  <a:srgbClr val="FFFF00"/>
                </a:solidFill>
              </a:rPr>
            </a:br>
            <a:r>
              <a:rPr lang="en-US" sz="6000" b="1" smtClean="0">
                <a:solidFill>
                  <a:srgbClr val="0070C0"/>
                </a:solidFill>
              </a:rPr>
              <a:t>Sūrat al-Fātiḥah</a:t>
            </a:r>
            <a:r>
              <a:rPr lang="en-US" sz="6000" b="1" smtClean="0">
                <a:solidFill>
                  <a:srgbClr val="FFFF00"/>
                </a:solidFill>
              </a:rPr>
              <a:t/>
            </a:r>
            <a:br>
              <a:rPr lang="en-US" sz="6000" b="1" smtClean="0">
                <a:solidFill>
                  <a:srgbClr val="FFFF00"/>
                </a:solidFill>
              </a:rPr>
            </a:br>
            <a:r>
              <a:rPr lang="en-US" sz="6000" b="1" smtClean="0">
                <a:solidFill>
                  <a:srgbClr val="002060"/>
                </a:solidFill>
              </a:rPr>
              <a:t>for</a:t>
            </a:r>
            <a:r>
              <a:rPr lang="en-US" sz="6000" b="1" smtClean="0">
                <a:solidFill>
                  <a:srgbClr val="FFFF00"/>
                </a:solidFill>
              </a:rPr>
              <a:t/>
            </a:r>
            <a:br>
              <a:rPr lang="en-US" sz="6000" b="1" smtClean="0">
                <a:solidFill>
                  <a:srgbClr val="FFFF00"/>
                </a:solidFill>
              </a:rPr>
            </a:br>
            <a:r>
              <a:rPr lang="en-US" sz="6000" b="1" smtClean="0">
                <a:solidFill>
                  <a:srgbClr val="0070C0"/>
                </a:solidFill>
              </a:rPr>
              <a:t>ALL MARHUMEEN</a:t>
            </a:r>
            <a:r>
              <a:rPr lang="en-US" sz="6000" b="1" smtClean="0">
                <a:solidFill>
                  <a:srgbClr val="FFFF00"/>
                </a:solidFill>
              </a:rPr>
              <a:t/>
            </a:r>
            <a:br>
              <a:rPr lang="en-US" sz="6000" b="1" smtClean="0">
                <a:solidFill>
                  <a:srgbClr val="FFFF00"/>
                </a:solidFill>
              </a:rPr>
            </a:br>
            <a:endParaRPr lang="en-GB" sz="6000" b="1" smtClean="0">
              <a:solidFill>
                <a:srgbClr val="FFFF00"/>
              </a:solidFill>
            </a:endParaRPr>
          </a:p>
        </p:txBody>
      </p:sp>
      <p:sp>
        <p:nvSpPr>
          <p:cNvPr id="7" name="Rectangle 5"/>
          <p:cNvSpPr>
            <a:spLocks noChangeArrowheads="1"/>
          </p:cNvSpPr>
          <p:nvPr/>
        </p:nvSpPr>
        <p:spPr bwMode="auto">
          <a:xfrm>
            <a:off x="150178" y="5076825"/>
            <a:ext cx="9777254"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smtClean="0">
                <a:solidFill>
                  <a:srgbClr val="000066"/>
                </a:solidFill>
                <a:latin typeface="Trebuchet MS" panose="020B0603020202020204" pitchFamily="34" charset="0"/>
              </a:rPr>
              <a:t>Sūrat</a:t>
            </a:r>
            <a:r>
              <a:rPr lang="en-US" altLang="en-US" sz="1200" b="1" dirty="0" smtClean="0">
                <a:solidFill>
                  <a:srgbClr val="000066"/>
                </a:solidFill>
                <a:latin typeface="Trebuchet MS" panose="020B0603020202020204" pitchFamily="34" charset="0"/>
              </a:rPr>
              <a:t> al-</a:t>
            </a:r>
            <a:r>
              <a:rPr lang="en-US" altLang="en-US" sz="1200" b="1" dirty="0" err="1" smtClean="0">
                <a:solidFill>
                  <a:srgbClr val="000066"/>
                </a:solidFill>
                <a:latin typeface="Trebuchet MS" panose="020B0603020202020204" pitchFamily="34" charset="0"/>
              </a:rPr>
              <a:t>Fātiḥah</a:t>
            </a:r>
            <a:r>
              <a:rPr lang="en-US" altLang="en-US" sz="1200" b="1" dirty="0" smtClean="0">
                <a:solidFill>
                  <a:srgbClr val="000066"/>
                </a:solidFill>
                <a:latin typeface="Trebuchet MS" panose="020B0603020202020204" pitchFamily="34" charset="0"/>
              </a:rPr>
              <a:t> </a:t>
            </a:r>
            <a:r>
              <a:rPr lang="en-US" altLang="en-US" sz="1200" b="1" dirty="0">
                <a:solidFill>
                  <a:srgbClr val="000066"/>
                </a:solidFill>
                <a:latin typeface="Trebuchet MS" panose="020B0603020202020204" pitchFamily="34" charset="0"/>
              </a:rPr>
              <a:t>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pic>
        <p:nvPicPr>
          <p:cNvPr id="8" name="Picture 1">
            <a:hlinkClick r:id="rId2"/>
          </p:cNvPr>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4107180" y="4654371"/>
            <a:ext cx="2011680" cy="3770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Box 8"/>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وَلا يَشْقَى بِنِعْمَتِكَ شَقِيُّهُمْ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the wretched may not be wretched through Your favor</a:t>
            </a:r>
            <a:r>
              <a:rPr lang="en-US" b="1" kern="1200">
                <a:solidFill>
                  <a:srgbClr val="0070C0"/>
                </a:solidFill>
                <a:ea typeface="MS Mincho" pitchFamily="49" charset="-128"/>
              </a:rPr>
              <a:t>, </a:t>
            </a:r>
            <a:endParaRPr lang="en-US" b="1" kern="1200" smtClean="0">
              <a:solidFill>
                <a:srgbClr val="0070C0"/>
              </a:solidFill>
              <a:ea typeface="MS Mincho" pitchFamily="49" charset="-128"/>
            </a:endParaRPr>
          </a:p>
          <a:p>
            <a:pPr marL="342900" indent="-342900" eaLnBrk="1" hangingPunct="1">
              <a:defRPr/>
            </a:pPr>
            <a:endParaRPr lang="en-US" sz="1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تیری نعمت کی وجہ سے بدبخت ہونے والا بد بخت نہ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5604" name="Subtitle 4"/>
          <p:cNvSpPr txBox="1">
            <a:spLocks/>
          </p:cNvSpPr>
          <p:nvPr/>
        </p:nvSpPr>
        <p:spPr bwMode="auto">
          <a:xfrm>
            <a:off x="335280" y="4719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la yash-qa bini`matika shaqiyuhum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solidFill>
                  <a:srgbClr val="002060"/>
                </a:solidFill>
                <a:latin typeface="Arabic Typesetting" panose="03020402040406030203" pitchFamily="66" charset="-78"/>
                <a:ea typeface="+mn-ea"/>
                <a:cs typeface="Arabic Typesetting" panose="03020402040406030203" pitchFamily="66" charset="-78"/>
              </a:rPr>
              <a:t>إلاَّ عَنْ طُولِ الإِعْذَارِ </a:t>
            </a:r>
            <a:r>
              <a:rPr lang="ar-SA" sz="9000" kern="1200" dirty="0" smtClean="0">
                <a:solidFill>
                  <a:srgbClr val="002060"/>
                </a:solidFill>
                <a:latin typeface="Arabic Typesetting" panose="03020402040406030203" pitchFamily="66" charset="-78"/>
                <a:ea typeface="+mn-ea"/>
                <a:cs typeface="Arabic Typesetting" panose="03020402040406030203" pitchFamily="66" charset="-78"/>
              </a:rPr>
              <a:t>إلَيْهِ</a:t>
            </a:r>
            <a:endParaRPr lang="en-US" sz="9000" kern="1200" dirty="0">
              <a:solidFill>
                <a:srgbClr val="002060"/>
              </a:solidFill>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but only after Your prolonged excusing </a:t>
            </a:r>
            <a:r>
              <a:rPr lang="en-US" b="1" kern="1200">
                <a:solidFill>
                  <a:srgbClr val="0070C0"/>
                </a:solidFill>
                <a:ea typeface="MS Mincho" pitchFamily="49" charset="-128"/>
              </a:rPr>
              <a:t>him </a:t>
            </a:r>
            <a:endParaRPr lang="en-US"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مگر اس وقت کہ جب اس پر پوری عذر داری</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6628" name="Subtitle 4"/>
          <p:cNvSpPr txBox="1">
            <a:spLocks/>
          </p:cNvSpPr>
          <p:nvPr/>
        </p:nvSpPr>
        <p:spPr bwMode="auto">
          <a:xfrm>
            <a:off x="335280" y="4719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il-la `an tulil-i`dhari ilay-h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solidFill>
                  <a:srgbClr val="002060"/>
                </a:solidFill>
                <a:latin typeface="Arabic Typesetting" panose="03020402040406030203" pitchFamily="66" charset="-78"/>
                <a:ea typeface="+mn-ea"/>
                <a:cs typeface="Arabic Typesetting" panose="03020402040406030203" pitchFamily="66" charset="-78"/>
              </a:rPr>
              <a:t>وَبَعْدَ تَرَادُفِ الْحُجَّةِ عَلَيْهِ</a:t>
            </a:r>
            <a:endParaRPr lang="en-US" sz="9000" kern="1200" dirty="0">
              <a:solidFill>
                <a:srgbClr val="002060"/>
              </a:solidFill>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successive arguments against </a:t>
            </a:r>
            <a:r>
              <a:rPr lang="en-US" b="1" kern="1200">
                <a:solidFill>
                  <a:srgbClr val="0070C0"/>
                </a:solidFill>
                <a:ea typeface="MS Mincho" pitchFamily="49" charset="-128"/>
              </a:rPr>
              <a:t>him</a:t>
            </a:r>
            <a:r>
              <a:rPr lang="en-US" b="1" kern="1200" smtClean="0">
                <a:solidFill>
                  <a:srgbClr val="0070C0"/>
                </a:solidFill>
                <a:ea typeface="MS Mincho" pitchFamily="49" charset="-128"/>
              </a:rPr>
              <a:t>,</a:t>
            </a:r>
          </a:p>
          <a:p>
            <a:pPr marL="342900" indent="-342900" eaLnBrk="1" hangingPunct="1">
              <a:defRPr/>
            </a:pPr>
            <a:endParaRPr lang="en-US"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اتمام حجت ہوجائے ۔</a:t>
            </a:r>
            <a:r>
              <a:rPr lang="en-US" sz="4000" b="1" kern="1200" smtClean="0">
                <a:solidFill>
                  <a:srgbClr val="002060"/>
                </a:solidFill>
                <a:latin typeface="Arabic Typesetting" pitchFamily="66" charset="-78"/>
                <a:ea typeface="MS Mincho" pitchFamily="49" charset="-128"/>
                <a:cs typeface="Arabic Typesetting" pitchFamily="66" charset="-78"/>
              </a:rPr>
              <a:t>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7652" name="Subtitle 4"/>
          <p:cNvSpPr txBox="1">
            <a:spLocks/>
          </p:cNvSpPr>
          <p:nvPr/>
        </p:nvSpPr>
        <p:spPr bwMode="auto">
          <a:xfrm>
            <a:off x="335280" y="4719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t-BR" sz="2800" b="1" i="1">
                <a:solidFill>
                  <a:srgbClr val="0070C0"/>
                </a:solidFill>
                <a:ea typeface="MS Mincho" pitchFamily="49" charset="-128"/>
              </a:rPr>
              <a:t>wa ba'-da taradufil-huj-jati `alayh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كَرَماً مِنْ عَفْوِكَ يَا </a:t>
            </a:r>
            <a:r>
              <a:rPr lang="ar-SA" sz="9000" kern="1200" dirty="0" smtClean="0">
                <a:latin typeface="Arabic Typesetting" panose="03020402040406030203" pitchFamily="66" charset="-78"/>
                <a:ea typeface="+mn-ea"/>
                <a:cs typeface="Arabic Typesetting" panose="03020402040406030203" pitchFamily="66" charset="-78"/>
              </a:rPr>
              <a:t>كَرِيْمُ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as an act of generosity through Your </a:t>
            </a:r>
            <a:r>
              <a:rPr lang="en-US" b="1" kern="1200">
                <a:solidFill>
                  <a:srgbClr val="0070C0"/>
                </a:solidFill>
                <a:ea typeface="MS Mincho" pitchFamily="49" charset="-128"/>
              </a:rPr>
              <a:t>pardon</a:t>
            </a:r>
            <a:r>
              <a:rPr lang="en-US" b="1" kern="1200" smtClean="0">
                <a:solidFill>
                  <a:srgbClr val="0070C0"/>
                </a:solidFill>
                <a:ea typeface="MS Mincho" pitchFamily="49" charset="-128"/>
              </a:rPr>
              <a:t>,</a:t>
            </a:r>
          </a:p>
          <a:p>
            <a:pPr marL="342900" indent="-342900" eaLnBrk="1" hangingPunct="1">
              <a:defRPr/>
            </a:pPr>
            <a:r>
              <a:rPr lang="en-US" b="1" kern="1200" smtClean="0">
                <a:solidFill>
                  <a:srgbClr val="0070C0"/>
                </a:solidFill>
                <a:ea typeface="MS Mincho" pitchFamily="49" charset="-128"/>
              </a:rPr>
              <a:t> </a:t>
            </a:r>
            <a:r>
              <a:rPr lang="en-US" b="1" kern="1200" dirty="0">
                <a:solidFill>
                  <a:srgbClr val="0070C0"/>
                </a:solidFill>
                <a:ea typeface="MS Mincho" pitchFamily="49" charset="-128"/>
              </a:rPr>
              <a:t>O </a:t>
            </a:r>
            <a:r>
              <a:rPr lang="en-US" b="1" kern="1200">
                <a:solidFill>
                  <a:srgbClr val="0070C0"/>
                </a:solidFill>
                <a:ea typeface="MS Mincho" pitchFamily="49" charset="-128"/>
              </a:rPr>
              <a:t>Generous</a:t>
            </a:r>
            <a:r>
              <a:rPr lang="en-US" b="1" kern="1200" smtClean="0">
                <a:solidFill>
                  <a:srgbClr val="0070C0"/>
                </a:solidFill>
                <a:ea typeface="MS Mincho" pitchFamily="49" charset="-128"/>
              </a:rPr>
              <a:t>,</a:t>
            </a:r>
          </a:p>
          <a:p>
            <a:pPr marL="342900" indent="-342900" eaLnBrk="1" hangingPunct="1">
              <a:defRPr/>
            </a:pPr>
            <a:endParaRPr lang="en-US"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کریم ! یہ ( اتمام حجت) تیرے عفو ودرگزر کا کرم</a:t>
            </a:r>
            <a:r>
              <a:rPr lang="en-US" sz="4000" b="1" kern="1200" smtClean="0">
                <a:solidFill>
                  <a:srgbClr val="002060"/>
                </a:solidFill>
                <a:latin typeface="Arabic Typesetting" pitchFamily="66" charset="-78"/>
                <a:ea typeface="MS Mincho" pitchFamily="49" charset="-128"/>
                <a:cs typeface="Arabic Typesetting" pitchFamily="66" charset="-78"/>
              </a:rPr>
              <a:t>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8676" name="Subtitle 4"/>
          <p:cNvSpPr txBox="1">
            <a:spLocks/>
          </p:cNvSpPr>
          <p:nvPr/>
        </p:nvSpPr>
        <p:spPr bwMode="auto">
          <a:xfrm>
            <a:off x="335280" y="4795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smtClean="0">
                <a:solidFill>
                  <a:srgbClr val="0070C0"/>
                </a:solidFill>
                <a:ea typeface="MS Mincho" pitchFamily="49" charset="-128"/>
              </a:rPr>
              <a:t>kaaramam-min </a:t>
            </a:r>
            <a:r>
              <a:rPr lang="es-ES" sz="2800" b="1" i="1">
                <a:solidFill>
                  <a:srgbClr val="0070C0"/>
                </a:solidFill>
                <a:ea typeface="MS Mincho" pitchFamily="49" charset="-128"/>
              </a:rPr>
              <a:t>`af-wika ya karim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وَعَائِدَةً مِنْ عَطْفِكَ يَا حَلِيمُ.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an act of kindliness through </a:t>
            </a:r>
            <a:r>
              <a:rPr lang="en-US" b="1" kern="1200">
                <a:solidFill>
                  <a:srgbClr val="0070C0"/>
                </a:solidFill>
                <a:ea typeface="MS Mincho" pitchFamily="49" charset="-128"/>
              </a:rPr>
              <a:t>Your </a:t>
            </a:r>
            <a:r>
              <a:rPr lang="en-US" b="1" kern="1200" smtClean="0">
                <a:solidFill>
                  <a:srgbClr val="0070C0"/>
                </a:solidFill>
                <a:ea typeface="MS Mincho" pitchFamily="49" charset="-128"/>
              </a:rPr>
              <a:t>tendaerness</a:t>
            </a:r>
            <a:r>
              <a:rPr lang="en-US" b="1" kern="1200" dirty="0">
                <a:solidFill>
                  <a:srgbClr val="0070C0"/>
                </a:solidFill>
                <a:ea typeface="MS Mincho" pitchFamily="49" charset="-128"/>
              </a:rPr>
              <a:t>, O </a:t>
            </a:r>
            <a:r>
              <a:rPr lang="en-US" b="1" kern="1200">
                <a:solidFill>
                  <a:srgbClr val="0070C0"/>
                </a:solidFill>
                <a:ea typeface="MS Mincho" pitchFamily="49" charset="-128"/>
              </a:rPr>
              <a:t>Clement</a:t>
            </a:r>
            <a:r>
              <a:rPr lang="en-US" b="1" kern="1200" smtClean="0">
                <a:solidFill>
                  <a:srgbClr val="0070C0"/>
                </a:solidFill>
                <a:ea typeface="MS Mincho" pitchFamily="49" charset="-128"/>
              </a:rPr>
              <a:t>!</a:t>
            </a:r>
          </a:p>
          <a:p>
            <a:pPr marL="342900" indent="-342900" eaLnBrk="1" hangingPunct="1">
              <a:defRPr/>
            </a:pPr>
            <a:endParaRPr lang="en-US" sz="1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اے بردبار تیری شفقت ومہربانی کا فیض ہے تو ہی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29700" name="Subtitle 4"/>
          <p:cNvSpPr txBox="1">
            <a:spLocks/>
          </p:cNvSpPr>
          <p:nvPr/>
        </p:nvSpPr>
        <p:spPr bwMode="auto">
          <a:xfrm>
            <a:off x="335280" y="4795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`aa-idatam-min `at-fika ya halim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أَنْتَ الَّذِيْ فَتَحْتَ لِعِبَادِكَ بَاباً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It is You who hast opened for Your servants </a:t>
            </a:r>
            <a:r>
              <a:rPr lang="en-US" b="1" kern="1200">
                <a:solidFill>
                  <a:srgbClr val="0070C0"/>
                </a:solidFill>
                <a:ea typeface="MS Mincho" pitchFamily="49" charset="-128"/>
              </a:rPr>
              <a:t>a </a:t>
            </a:r>
            <a:r>
              <a:rPr lang="en-US" b="1" kern="1200" smtClean="0">
                <a:solidFill>
                  <a:srgbClr val="0070C0"/>
                </a:solidFill>
                <a:ea typeface="MS Mincho" pitchFamily="49" charset="-128"/>
              </a:rPr>
              <a:t>door</a:t>
            </a: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وہ جس نے اپنے بندوں کے لیے عفووبخشش کا دروازہ کھولا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0724"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antal-ladhi fatah-ta lii'badika baban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90600"/>
            <a:ext cx="9639300" cy="1274022"/>
          </a:xfrm>
          <a:extLst/>
        </p:spPr>
        <p:txBody>
          <a:bodyPr/>
          <a:lstStyle/>
          <a:p>
            <a:pPr rtl="1" eaLnBrk="1" hangingPunct="1">
              <a:lnSpc>
                <a:spcPts val="8500"/>
              </a:lnSpc>
              <a:defRPr/>
            </a:pPr>
            <a:r>
              <a:rPr lang="ar-SA" sz="9000" kern="1200" dirty="0">
                <a:latin typeface="Arabic Typesetting" panose="03020402040406030203" pitchFamily="66" charset="-78"/>
                <a:ea typeface="+mn-ea"/>
                <a:cs typeface="Arabic Typesetting" panose="03020402040406030203" pitchFamily="66" charset="-78"/>
              </a:rPr>
              <a:t>أللَّهُمَّ صَلِّ عَلَى مُحَمَّد وَآلِ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O' </a:t>
            </a:r>
            <a:r>
              <a:rPr lang="en-US" b="1" kern="1200" dirty="0" err="1">
                <a:solidFill>
                  <a:srgbClr val="0070C0"/>
                </a:solidFill>
                <a:ea typeface="MS Mincho" pitchFamily="49" charset="-128"/>
              </a:rPr>
              <a:t>Allāh</a:t>
            </a:r>
            <a:r>
              <a:rPr lang="en-US" b="1" kern="1200" dirty="0">
                <a:solidFill>
                  <a:srgbClr val="0070C0"/>
                </a:solidFill>
                <a:ea typeface="MS Mincho" pitchFamily="49" charset="-128"/>
              </a:rPr>
              <a:t> send Your blessings on Muhammad</a:t>
            </a:r>
          </a:p>
          <a:p>
            <a:pPr marL="342900" indent="-342900" eaLnBrk="1" hangingPunct="1">
              <a:defRPr/>
            </a:pPr>
            <a:r>
              <a:rPr lang="en-US" b="1" kern="1200" dirty="0">
                <a:solidFill>
                  <a:srgbClr val="0070C0"/>
                </a:solidFill>
                <a:ea typeface="MS Mincho" pitchFamily="49" charset="-128"/>
              </a:rPr>
              <a:t>and the family of </a:t>
            </a:r>
            <a:r>
              <a:rPr lang="en-US" b="1" kern="1200">
                <a:solidFill>
                  <a:srgbClr val="0070C0"/>
                </a:solidFill>
                <a:ea typeface="MS Mincho" pitchFamily="49" charset="-128"/>
              </a:rPr>
              <a:t>Muhammad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!محمد اور ان کی آل پر رحمت نازل فرما</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3600" b="1" kern="1200" smtClean="0">
              <a:solidFill>
                <a:srgbClr val="0070C0"/>
              </a:solidFill>
              <a:ea typeface="MS Mincho" pitchFamily="49" charset="-128"/>
            </a:endParaRPr>
          </a:p>
          <a:p>
            <a:pPr marL="342900" indent="-342900" eaLnBrk="1" hangingPunct="1">
              <a:defRPr/>
            </a:pPr>
            <a:endParaRPr lang="en-US" sz="3600" b="1" kern="1200" dirty="0">
              <a:solidFill>
                <a:srgbClr val="0070C0"/>
              </a:solidFill>
              <a:ea typeface="MS Mincho" pitchFamily="49" charset="-128"/>
            </a:endParaRPr>
          </a:p>
        </p:txBody>
      </p:sp>
      <p:sp>
        <p:nvSpPr>
          <p:cNvPr id="4100" name="Subtitle 4"/>
          <p:cNvSpPr txBox="1">
            <a:spLocks/>
          </p:cNvSpPr>
          <p:nvPr/>
        </p:nvSpPr>
        <p:spPr bwMode="auto">
          <a:xfrm>
            <a:off x="0" y="5029200"/>
            <a:ext cx="1005840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2800" b="1" i="1" dirty="0">
                <a:solidFill>
                  <a:srgbClr val="0070C0"/>
                </a:solidFill>
                <a:ea typeface="MS Mincho" pitchFamily="49" charset="-128"/>
              </a:rPr>
              <a:t>allahumma salli `ala muhammadin wa ali muhammadin</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إلَى عَفْوِكَ وَسَمَّيْتَهُ </a:t>
            </a:r>
            <a:r>
              <a:rPr lang="ar-SA" sz="9000" kern="1200" dirty="0" smtClean="0">
                <a:latin typeface="Arabic Typesetting" panose="03020402040406030203" pitchFamily="66" charset="-78"/>
                <a:ea typeface="+mn-ea"/>
                <a:cs typeface="Arabic Typesetting" panose="03020402040406030203" pitchFamily="66" charset="-78"/>
              </a:rPr>
              <a:t>التَّوْبَـةَ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to Your pardon, which You have named </a:t>
            </a:r>
            <a:r>
              <a:rPr lang="en-US" b="1" kern="1200">
                <a:solidFill>
                  <a:srgbClr val="0070C0"/>
                </a:solidFill>
                <a:ea typeface="MS Mincho" pitchFamily="49" charset="-128"/>
              </a:rPr>
              <a:t>'repentance</a:t>
            </a:r>
            <a:r>
              <a:rPr lang="en-US" b="1" kern="1200" smtClean="0">
                <a:solidFill>
                  <a:srgbClr val="0070C0"/>
                </a:solidFill>
                <a:ea typeface="MS Mincho" pitchFamily="49" charset="-128"/>
              </a:rPr>
              <a:t>'.</a:t>
            </a:r>
          </a:p>
          <a:p>
            <a:pPr marL="342900" indent="-342900" eaLnBrk="1" hangingPunct="1">
              <a:defRPr/>
            </a:pPr>
            <a:endParaRPr lang="en-US"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اس کا نام توبہ رکھا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1748" name="Subtitle 4"/>
          <p:cNvSpPr txBox="1">
            <a:spLocks/>
          </p:cNvSpPr>
          <p:nvPr/>
        </p:nvSpPr>
        <p:spPr bwMode="auto">
          <a:xfrm>
            <a:off x="335280" y="4719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ila `af-wika wasam-may-tahut-taw-bah</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524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وَجَعَلْتَ عَلَى ذلِكَ البَابِ دَلِيلاً مِنْ وَحْيِكَ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24200"/>
            <a:ext cx="9555480" cy="1518920"/>
          </a:xfrm>
          <a:extLst/>
        </p:spPr>
        <p:txBody>
          <a:bodyPr/>
          <a:lstStyle/>
          <a:p>
            <a:pPr marL="342900" indent="-342900" eaLnBrk="1" hangingPunct="1">
              <a:defRPr/>
            </a:pPr>
            <a:r>
              <a:rPr lang="en-US" b="1" kern="1200" dirty="0">
                <a:solidFill>
                  <a:srgbClr val="0070C0"/>
                </a:solidFill>
                <a:ea typeface="MS Mincho" pitchFamily="49" charset="-128"/>
              </a:rPr>
              <a:t>You have placed upon that door a pointer from Your </a:t>
            </a:r>
            <a:r>
              <a:rPr lang="en-US" b="1" kern="1200">
                <a:solidFill>
                  <a:srgbClr val="0070C0"/>
                </a:solidFill>
                <a:ea typeface="MS Mincho" pitchFamily="49" charset="-128"/>
              </a:rPr>
              <a:t>revelation</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ور تو نے اس دروازہ کی نشان دہی کے لیے اپنی وحی کو رہبر قراردیا ہے</a:t>
            </a:r>
            <a:r>
              <a:rPr lang="en-US"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2772" name="Subtitle 4"/>
          <p:cNvSpPr txBox="1">
            <a:spLocks/>
          </p:cNvSpPr>
          <p:nvPr/>
        </p:nvSpPr>
        <p:spPr bwMode="auto">
          <a:xfrm>
            <a:off x="19812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ja'l-ta `ala dhalikal-babi dalilam-miw-wah-yika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لِئَلاَّ يَضِلُّوا عَنْهُ فَقُلْتَ تَبَارَكَ اسْمُكَ :</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lest they stray from it: You have said (blessed are Your names</a:t>
            </a:r>
            <a:r>
              <a:rPr lang="en-US" b="1" kern="1200">
                <a:solidFill>
                  <a:srgbClr val="0070C0"/>
                </a:solidFill>
                <a:ea typeface="MS Mincho" pitchFamily="49" charset="-128"/>
              </a:rPr>
              <a:t>), </a:t>
            </a:r>
            <a:endParaRPr lang="en-US" b="1" kern="1200" smtClean="0">
              <a:solidFill>
                <a:srgbClr val="0070C0"/>
              </a:solidFill>
              <a:ea typeface="MS Mincho" pitchFamily="49" charset="-128"/>
            </a:endParaRPr>
          </a:p>
          <a:p>
            <a:pPr marL="342900" indent="-342900" eaLnBrk="1" hangingPunct="1">
              <a:defRPr/>
            </a:pPr>
            <a:endParaRPr lang="ur-PK" sz="1800" b="1" kern="1200" smtClean="0">
              <a:solidFill>
                <a:srgbClr val="0070C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چنانچہ اے مبارک نام والے تونے فرمایا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3796" name="Subtitle 4"/>
          <p:cNvSpPr txBox="1">
            <a:spLocks/>
          </p:cNvSpPr>
          <p:nvPr/>
        </p:nvSpPr>
        <p:spPr bwMode="auto">
          <a:xfrm>
            <a:off x="121920" y="4800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li-al-la yadil-lu `an-hu faqul-ta tabaraka as-muka: </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(تُوبُوا إلَى الله تَوْبَةً نَصُوحاً عَسَى رَبُّكُمْ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2800" b="1" kern="1200" dirty="0">
                <a:solidFill>
                  <a:srgbClr val="0070C0"/>
                </a:solidFill>
                <a:ea typeface="MS Mincho" pitchFamily="49" charset="-128"/>
              </a:rPr>
              <a:t>(Repent toward </a:t>
            </a:r>
            <a:r>
              <a:rPr lang="en-US" sz="2800" b="1" kern="1200" dirty="0" err="1" smtClean="0">
                <a:solidFill>
                  <a:srgbClr val="0070C0"/>
                </a:solidFill>
                <a:ea typeface="MS Mincho" pitchFamily="49" charset="-128"/>
              </a:rPr>
              <a:t>Allāh</a:t>
            </a:r>
            <a:r>
              <a:rPr lang="en-US" sz="2800" b="1" kern="1200" dirty="0" smtClean="0">
                <a:solidFill>
                  <a:srgbClr val="0070C0"/>
                </a:solidFill>
                <a:ea typeface="MS Mincho" pitchFamily="49" charset="-128"/>
              </a:rPr>
              <a:t> </a:t>
            </a:r>
            <a:r>
              <a:rPr lang="en-US" sz="2800" b="1" kern="1200" dirty="0">
                <a:solidFill>
                  <a:srgbClr val="0070C0"/>
                </a:solidFill>
                <a:ea typeface="MS Mincho" pitchFamily="49" charset="-128"/>
              </a:rPr>
              <a:t>with unswerving repentance! It may be that </a:t>
            </a:r>
            <a:r>
              <a:rPr lang="en-US" sz="2800" b="1" kern="1200">
                <a:solidFill>
                  <a:srgbClr val="0070C0"/>
                </a:solidFill>
                <a:ea typeface="MS Mincho" pitchFamily="49" charset="-128"/>
              </a:rPr>
              <a:t>Your </a:t>
            </a:r>
            <a:r>
              <a:rPr lang="en-US" sz="2800" b="1" kern="1200" smtClean="0">
                <a:solidFill>
                  <a:srgbClr val="0070C0"/>
                </a:solidFill>
                <a:ea typeface="MS Mincho" pitchFamily="49" charset="-128"/>
              </a:rPr>
              <a:t>Lord</a:t>
            </a: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کہ خدا کی بارگاہ میں سچے دل سے توبہ کرو۔</a:t>
            </a:r>
            <a:r>
              <a:rPr lang="en-US" sz="4000" b="1" kern="1200" smtClean="0">
                <a:solidFill>
                  <a:srgbClr val="002060"/>
                </a:solidFill>
                <a:latin typeface="Arabic Typesetting" pitchFamily="66" charset="-78"/>
                <a:ea typeface="MS Mincho" pitchFamily="49" charset="-128"/>
                <a:cs typeface="Arabic Typesetting" pitchFamily="66" charset="-78"/>
              </a:rPr>
              <a:t>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4820" name="Subtitle 4"/>
          <p:cNvSpPr txBox="1">
            <a:spLocks/>
          </p:cNvSpPr>
          <p:nvPr/>
        </p:nvSpPr>
        <p:spPr bwMode="auto">
          <a:xfrm>
            <a:off x="152400" y="4643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(tubu ilal-lahi taw-batan-nasuhana `asa rab-bukum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أَنْ يُكَفِّـرَ عَنْكُمْ سَيِّئاتِكُمْ وَيُدْخِلَكُمْ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sz="2800" b="1" kern="1200" dirty="0">
                <a:solidFill>
                  <a:srgbClr val="0070C0"/>
                </a:solidFill>
                <a:ea typeface="MS Mincho" pitchFamily="49" charset="-128"/>
              </a:rPr>
              <a:t>will acquit you of your evil deeds and will admit </a:t>
            </a:r>
            <a:r>
              <a:rPr lang="en-US" sz="2800" b="1" kern="1200">
                <a:solidFill>
                  <a:srgbClr val="0070C0"/>
                </a:solidFill>
                <a:ea typeface="MS Mincho" pitchFamily="49" charset="-128"/>
              </a:rPr>
              <a:t>you </a:t>
            </a:r>
            <a:r>
              <a:rPr lang="en-US" sz="2800" b="1" kern="1200" smtClean="0">
                <a:solidFill>
                  <a:srgbClr val="0070C0"/>
                </a:solidFill>
                <a:ea typeface="MS Mincho" pitchFamily="49" charset="-128"/>
              </a:rPr>
              <a:t>into</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امید ہے کہ تمہارا پروردگار تمہارے گناہوں کو محو کر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5844" name="Subtitle 4"/>
          <p:cNvSpPr txBox="1">
            <a:spLocks/>
          </p:cNvSpPr>
          <p:nvPr/>
        </p:nvSpPr>
        <p:spPr bwMode="auto">
          <a:xfrm>
            <a:off x="152400" y="4724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ay-yukaf-fira `ankum say-yi-atikum wayud-khilakum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جَنَّات تَجْرِي مِنْ تَحْتِهَا الأنْهَارُ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2800" b="1" kern="1200" dirty="0">
                <a:solidFill>
                  <a:srgbClr val="0070C0"/>
                </a:solidFill>
                <a:ea typeface="MS Mincho" pitchFamily="49" charset="-128"/>
              </a:rPr>
              <a:t>gardens beneath which rivers flow</a:t>
            </a:r>
            <a:r>
              <a:rPr lang="en-US" sz="2800" b="1" kern="1200">
                <a:solidFill>
                  <a:srgbClr val="0070C0"/>
                </a:solidFill>
                <a:ea typeface="MS Mincho" pitchFamily="49" charset="-128"/>
              </a:rPr>
              <a:t>, </a:t>
            </a:r>
            <a:endParaRPr lang="en-US" sz="2800" b="1" kern="1200" smtClean="0">
              <a:solidFill>
                <a:srgbClr val="0070C0"/>
              </a:solidFill>
              <a:ea typeface="MS Mincho" pitchFamily="49" charset="-128"/>
            </a:endParaRPr>
          </a:p>
          <a:p>
            <a:pPr marL="342900" indent="-342900" eaLnBrk="1" hangingPunct="1">
              <a:defRPr/>
            </a:pPr>
            <a:endParaRPr lang="ur-PK" sz="3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 اور تمہیں اس بہشت میں داخل کرے جس کے (محلات وباغات) کے نیچے نہریں بہتی ہیں۔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6868"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jan-natin taj-ri min tah-tihal-an-haru </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يَوْمَ لاَ يُخْزِي اللهُ النَّبِيَّ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upon the day when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will not degrade </a:t>
            </a:r>
            <a:r>
              <a:rPr lang="en-US" b="1" kern="1200">
                <a:solidFill>
                  <a:srgbClr val="0070C0"/>
                </a:solidFill>
                <a:ea typeface="MS Mincho" pitchFamily="49" charset="-128"/>
              </a:rPr>
              <a:t>the </a:t>
            </a:r>
            <a:r>
              <a:rPr lang="en-US" b="1" kern="1200" smtClean="0">
                <a:solidFill>
                  <a:srgbClr val="0070C0"/>
                </a:solidFill>
                <a:ea typeface="MS Mincho" pitchFamily="49" charset="-128"/>
              </a:rPr>
              <a:t>Prophet</a:t>
            </a:r>
          </a:p>
          <a:p>
            <a:pPr marL="342900" indent="-342900" eaLnBrk="1" hangingPunct="1">
              <a:defRPr/>
            </a:pPr>
            <a:endParaRPr lang="en-US"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اس دن جب خدا اپنے رسول</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7892" name="Subtitle 4"/>
          <p:cNvSpPr txBox="1">
            <a:spLocks/>
          </p:cNvSpPr>
          <p:nvPr/>
        </p:nvSpPr>
        <p:spPr bwMode="auto">
          <a:xfrm>
            <a:off x="335280" y="4719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yaw-ma la yukh-zil-lahun-nabi-ya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219200"/>
            <a:ext cx="99060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7200" kern="1200" dirty="0">
                <a:latin typeface="Arabic Typesetting" panose="03020402040406030203" pitchFamily="66" charset="-78"/>
                <a:ea typeface="+mn-ea"/>
                <a:cs typeface="Arabic Typesetting" panose="03020402040406030203" pitchFamily="66" charset="-78"/>
              </a:rPr>
              <a:t>وَالَّذِينَ آمَنُوا مَعَهُ نُورُهُمْ يَسْعَى بَيْنَ أَيْدِيهِمْ وَبِأَيْمَانِهِمْ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2590800"/>
            <a:ext cx="9502140" cy="1356360"/>
          </a:xfrm>
          <a:extLst/>
        </p:spPr>
        <p:txBody>
          <a:bodyPr/>
          <a:lstStyle/>
          <a:p>
            <a:pPr marL="342900" indent="-342900" eaLnBrk="1" hangingPunct="1">
              <a:defRPr/>
            </a:pPr>
            <a:r>
              <a:rPr lang="en-US" sz="2800" b="1" kern="1200" dirty="0">
                <a:solidFill>
                  <a:srgbClr val="0070C0"/>
                </a:solidFill>
                <a:ea typeface="MS Mincho" pitchFamily="49" charset="-128"/>
              </a:rPr>
              <a:t>and those who have faith along with him, their light running before them and on their right </a:t>
            </a:r>
            <a:r>
              <a:rPr lang="en-US" sz="2800" b="1" kern="1200">
                <a:solidFill>
                  <a:srgbClr val="0070C0"/>
                </a:solidFill>
                <a:ea typeface="MS Mincho" pitchFamily="49" charset="-128"/>
              </a:rPr>
              <a:t>hands</a:t>
            </a:r>
            <a:r>
              <a:rPr lang="en-US" sz="2800"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ان لوگوں کو جو اس پر ایمان لائے ہیں رسوا نہیں کرے گا</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 بلکہ ان کا نور ان کے آگے آگے اور ان کی دائیں جانب چلتا ہو گا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38916" name="Subtitle 4"/>
          <p:cNvSpPr txBox="1">
            <a:spLocks/>
          </p:cNvSpPr>
          <p:nvPr/>
        </p:nvSpPr>
        <p:spPr bwMode="auto">
          <a:xfrm>
            <a:off x="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wal-ladhina amanu ma'hu nuruhum yas-`a bay-na ay-dihim wabiay-manihim </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يَقُولُونَ رَبَّنَا أَتْمِمْ لَنا نُورَنَا وَاغْفِرْ لَنَا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they say: 'Our Lord, complete for us our light, and forgive </a:t>
            </a:r>
            <a:r>
              <a:rPr lang="en-US" b="1" kern="1200">
                <a:solidFill>
                  <a:srgbClr val="0070C0"/>
                </a:solidFill>
                <a:ea typeface="MS Mincho" pitchFamily="49" charset="-128"/>
              </a:rPr>
              <a:t>us</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وہ لوگ یہ کہتے ہوں گے کہ اے ہمارے پروردگار!ہمارے لیے ہمارے نور کو کامل فرما اور ہمیں بخش دے ۔</a:t>
            </a:r>
          </a:p>
          <a:p>
            <a:pPr marL="342900" indent="-342900" eaLnBrk="1" hangingPunct="1">
              <a:defRPr/>
            </a:pPr>
            <a:r>
              <a:rPr lang="en-US" sz="3600" b="1" kern="1200" smtClean="0">
                <a:solidFill>
                  <a:srgbClr val="0070C0"/>
                </a:solidFill>
                <a:ea typeface="MS Mincho" pitchFamily="49" charset="-128"/>
              </a:rPr>
              <a:t> </a:t>
            </a:r>
            <a:endParaRPr lang="en-US" sz="3600" b="1" kern="1200" dirty="0">
              <a:solidFill>
                <a:srgbClr val="0070C0"/>
              </a:solidFill>
              <a:ea typeface="MS Mincho" pitchFamily="49" charset="-128"/>
            </a:endParaRPr>
          </a:p>
        </p:txBody>
      </p:sp>
      <p:sp>
        <p:nvSpPr>
          <p:cNvPr id="39940" name="Subtitle 4"/>
          <p:cNvSpPr txBox="1">
            <a:spLocks/>
          </p:cNvSpPr>
          <p:nvPr/>
        </p:nvSpPr>
        <p:spPr bwMode="auto">
          <a:xfrm>
            <a:off x="335280" y="4800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yaquluna rab-bana at-mim lana nurana wagh-fir lana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إنَّكَ عَلَى كُلِّ </a:t>
            </a:r>
            <a:r>
              <a:rPr lang="ar-SA" sz="9000" kern="1200">
                <a:latin typeface="Arabic Typesetting" panose="03020402040406030203" pitchFamily="66" charset="-78"/>
                <a:ea typeface="+mn-ea"/>
                <a:cs typeface="Arabic Typesetting" panose="03020402040406030203" pitchFamily="66" charset="-78"/>
              </a:rPr>
              <a:t>شَيْء </a:t>
            </a:r>
            <a:r>
              <a:rPr lang="ar-SA" sz="9000" kern="1200" smtClean="0">
                <a:latin typeface="Arabic Typesetting" panose="03020402040406030203" pitchFamily="66" charset="-78"/>
                <a:ea typeface="+mn-ea"/>
                <a:cs typeface="Arabic Typesetting" panose="03020402040406030203" pitchFamily="66" charset="-78"/>
              </a:rPr>
              <a:t>قَدِيرٌ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4800" y="2514600"/>
            <a:ext cx="9555480" cy="1518920"/>
          </a:xfrm>
          <a:extLst/>
        </p:spPr>
        <p:txBody>
          <a:bodyPr/>
          <a:lstStyle/>
          <a:p>
            <a:pPr marL="342900" indent="-342900" eaLnBrk="1" hangingPunct="1">
              <a:defRPr/>
            </a:pPr>
            <a:r>
              <a:rPr lang="en-US" b="1" kern="1200" dirty="0">
                <a:solidFill>
                  <a:srgbClr val="0070C0"/>
                </a:solidFill>
                <a:ea typeface="MS Mincho" pitchFamily="49" charset="-128"/>
              </a:rPr>
              <a:t>Surely You are powerful over </a:t>
            </a:r>
            <a:r>
              <a:rPr lang="en-US" b="1" kern="1200">
                <a:solidFill>
                  <a:srgbClr val="0070C0"/>
                </a:solidFill>
                <a:ea typeface="MS Mincho" pitchFamily="49" charset="-128"/>
              </a:rPr>
              <a:t>everything</a:t>
            </a:r>
            <a:r>
              <a:rPr lang="en-US" b="1" kern="1200" smtClean="0">
                <a:solidFill>
                  <a:srgbClr val="0070C0"/>
                </a:solidFill>
                <a:ea typeface="MS Mincho" pitchFamily="49" charset="-128"/>
              </a:rPr>
              <a:t>.)‘</a:t>
            </a:r>
          </a:p>
          <a:p>
            <a:pPr marL="342900" indent="-342900" eaLnBrk="1" hangingPunct="1">
              <a:defRPr/>
            </a:pP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اس لیے کہ تو ہر چیز پر قادر ہے</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40964" name="Subtitle 4"/>
          <p:cNvSpPr txBox="1">
            <a:spLocks/>
          </p:cNvSpPr>
          <p:nvPr/>
        </p:nvSpPr>
        <p:spPr bwMode="auto">
          <a:xfrm>
            <a:off x="30480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 in-naka `ala kul-li shay-in qadirun)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بِسْمِ اللَّهِ </a:t>
            </a:r>
            <a:r>
              <a:rPr lang="ar-SA" sz="9000" kern="1200" dirty="0" err="1">
                <a:latin typeface="Arabic Typesetting" panose="03020402040406030203" pitchFamily="66" charset="-78"/>
                <a:ea typeface="+mn-ea"/>
                <a:cs typeface="Arabic Typesetting" panose="03020402040406030203" pitchFamily="66" charset="-78"/>
              </a:rPr>
              <a:t>الرَّحْمَٰنِ</a:t>
            </a:r>
            <a:r>
              <a:rPr lang="ar-SA" sz="9000" kern="1200" dirty="0">
                <a:latin typeface="Arabic Typesetting" panose="03020402040406030203" pitchFamily="66" charset="-78"/>
                <a:ea typeface="+mn-ea"/>
                <a:cs typeface="Arabic Typesetting" panose="03020402040406030203" pitchFamily="66" charset="-78"/>
              </a:rPr>
              <a:t> الرَّحِيمِ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In the Name of </a:t>
            </a:r>
            <a:r>
              <a:rPr lang="en-US" b="1" kern="1200" dirty="0" err="1">
                <a:solidFill>
                  <a:srgbClr val="0070C0"/>
                </a:solidFill>
                <a:ea typeface="MS Mincho" pitchFamily="49" charset="-128"/>
              </a:rPr>
              <a:t>Allāh</a:t>
            </a:r>
            <a:r>
              <a:rPr lang="en-US" b="1" kern="1200" dirty="0">
                <a:solidFill>
                  <a:srgbClr val="0070C0"/>
                </a:solidFill>
                <a:ea typeface="MS Mincho" pitchFamily="49" charset="-128"/>
              </a:rPr>
              <a:t>, </a:t>
            </a:r>
          </a:p>
          <a:p>
            <a:pPr marL="342900" indent="-342900" eaLnBrk="1" hangingPunct="1">
              <a:defRPr/>
            </a:pPr>
            <a:r>
              <a:rPr lang="en-US" b="1" kern="1200" dirty="0">
                <a:solidFill>
                  <a:srgbClr val="0070C0"/>
                </a:solidFill>
                <a:ea typeface="MS Mincho" pitchFamily="49" charset="-128"/>
              </a:rPr>
              <a:t>the All-beneficent, the </a:t>
            </a:r>
            <a:r>
              <a:rPr lang="en-US" b="1" kern="1200">
                <a:solidFill>
                  <a:srgbClr val="0070C0"/>
                </a:solidFill>
                <a:ea typeface="MS Mincho" pitchFamily="49" charset="-128"/>
              </a:rPr>
              <a:t>All-merciful</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smtClean="0">
                <a:solidFill>
                  <a:schemeClr val="accent2"/>
                </a:solidFill>
                <a:latin typeface="Arabic Typesetting" pitchFamily="66" charset="-78"/>
                <a:cs typeface="Arabic Typesetting" pitchFamily="66" charset="-78"/>
              </a:rPr>
              <a:t>شُروع اَللہ کے پاک نام سے جو بڑا مہر بان نہايت رحم والا ہے</a:t>
            </a:r>
            <a:r>
              <a:rPr lang="ur-PK" smtClean="0"/>
              <a:t> </a:t>
            </a:r>
            <a:endParaRPr lang="en-US" b="1" kern="1200" dirty="0">
              <a:solidFill>
                <a:srgbClr val="0070C0"/>
              </a:solidFill>
              <a:ea typeface="MS Mincho" pitchFamily="49" charset="-128"/>
            </a:endParaRPr>
          </a:p>
        </p:txBody>
      </p:sp>
      <p:sp>
        <p:nvSpPr>
          <p:cNvPr id="5124"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2800" b="1" i="1">
                <a:solidFill>
                  <a:srgbClr val="0070C0"/>
                </a:solidFill>
                <a:ea typeface="MS Mincho" pitchFamily="49" charset="-128"/>
              </a:rPr>
              <a:t>bi-smi llahi r-rahmani r-rahimi</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فَمَا عُذْرُ مَنْ أَغْفَلَ دُخُولَ ذلِكَ الْمَنْزِلِ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4800" y="2590800"/>
            <a:ext cx="9555480" cy="1518920"/>
          </a:xfrm>
          <a:extLst/>
        </p:spPr>
        <p:txBody>
          <a:bodyPr/>
          <a:lstStyle/>
          <a:p>
            <a:pPr marL="342900" indent="-342900" eaLnBrk="1" hangingPunct="1">
              <a:defRPr/>
            </a:pPr>
            <a:r>
              <a:rPr lang="en-US" b="1" kern="1200" dirty="0">
                <a:solidFill>
                  <a:srgbClr val="0070C0"/>
                </a:solidFill>
                <a:ea typeface="MS Mincho" pitchFamily="49" charset="-128"/>
              </a:rPr>
              <a:t>What is the excuse of him who remains heedless of entering </a:t>
            </a:r>
            <a:r>
              <a:rPr lang="en-US" b="1" kern="1200">
                <a:solidFill>
                  <a:srgbClr val="0070C0"/>
                </a:solidFill>
                <a:ea typeface="MS Mincho" pitchFamily="49" charset="-128"/>
              </a:rPr>
              <a:t>that </a:t>
            </a:r>
            <a:r>
              <a:rPr lang="en-US" b="1" kern="1200" smtClean="0">
                <a:solidFill>
                  <a:srgbClr val="0070C0"/>
                </a:solidFill>
                <a:ea typeface="MS Mincho" pitchFamily="49" charset="-128"/>
              </a:rPr>
              <a:t>house</a:t>
            </a:r>
          </a:p>
          <a:p>
            <a:pPr marL="342900" indent="-342900" eaLnBrk="1" hangingPunct="1">
              <a:defRPr/>
            </a:pPr>
            <a:endParaRPr lang="en-US" sz="1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اب جو اس گھر میں داخل ہونے سے غفلت کرے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41988" name="Subtitle 4"/>
          <p:cNvSpPr txBox="1">
            <a:spLocks/>
          </p:cNvSpPr>
          <p:nvPr/>
        </p:nvSpPr>
        <p:spPr bwMode="auto">
          <a:xfrm>
            <a:off x="15240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fama `udh-ru man agh-fala dukhula dhalikal-manzili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143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بَعْدَ فَتْحِ الْبَابِ وَإقَامَةِ </a:t>
            </a:r>
            <a:r>
              <a:rPr lang="ar-SA" sz="9000" kern="1200" dirty="0" smtClean="0">
                <a:latin typeface="Arabic Typesetting" panose="03020402040406030203" pitchFamily="66" charset="-78"/>
                <a:ea typeface="+mn-ea"/>
                <a:cs typeface="Arabic Typesetting" panose="03020402040406030203" pitchFamily="66" charset="-78"/>
              </a:rPr>
              <a:t>الدَّلِيْلِ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b="1" kern="1200" dirty="0">
                <a:solidFill>
                  <a:srgbClr val="0070C0"/>
                </a:solidFill>
                <a:ea typeface="MS Mincho" pitchFamily="49" charset="-128"/>
              </a:rPr>
              <a:t>after the opening of the door and the setting up of the </a:t>
            </a:r>
            <a:r>
              <a:rPr lang="en-US" b="1" kern="1200">
                <a:solidFill>
                  <a:srgbClr val="0070C0"/>
                </a:solidFill>
                <a:ea typeface="MS Mincho" pitchFamily="49" charset="-128"/>
              </a:rPr>
              <a:t>pointer</a:t>
            </a:r>
            <a:r>
              <a:rPr lang="en-US" b="1" kern="1200" smtClean="0">
                <a:solidFill>
                  <a:srgbClr val="0070C0"/>
                </a:solidFill>
                <a:ea typeface="MS Mincho" pitchFamily="49" charset="-128"/>
              </a:rPr>
              <a:t>?</a:t>
            </a:r>
          </a:p>
          <a:p>
            <a:pPr marL="342900" indent="-342900" eaLnBrk="1" hangingPunct="1">
              <a:defRPr/>
            </a:pPr>
            <a:endParaRPr lang="en-US" sz="1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جب کہ دروازہ کھولا</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3600" b="1" kern="1200" dirty="0">
              <a:solidFill>
                <a:srgbClr val="0070C0"/>
              </a:solidFill>
              <a:ea typeface="MS Mincho" pitchFamily="49" charset="-128"/>
            </a:endParaRPr>
          </a:p>
        </p:txBody>
      </p:sp>
      <p:sp>
        <p:nvSpPr>
          <p:cNvPr id="43012" name="Subtitle 4"/>
          <p:cNvSpPr txBox="1">
            <a:spLocks/>
          </p:cNvSpPr>
          <p:nvPr/>
        </p:nvSpPr>
        <p:spPr bwMode="auto">
          <a:xfrm>
            <a:off x="30480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ba'-da fat-hil-babi wa iqamatid-dalili?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00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وَأَنْتَ الَّذِي زِدْتَ فِي السَّوْمِ عَلَى نَفْسِكَ لِعِبَادِكَ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4800" y="3129280"/>
            <a:ext cx="9555480" cy="1518920"/>
          </a:xfrm>
          <a:extLst/>
        </p:spPr>
        <p:txBody>
          <a:bodyPr/>
          <a:lstStyle/>
          <a:p>
            <a:pPr marL="342900" indent="-342900" eaLnBrk="1" hangingPunct="1">
              <a:defRPr/>
            </a:pPr>
            <a:r>
              <a:rPr lang="en-US" b="1" kern="1200" dirty="0">
                <a:solidFill>
                  <a:srgbClr val="0070C0"/>
                </a:solidFill>
                <a:ea typeface="MS Mincho" pitchFamily="49" charset="-128"/>
              </a:rPr>
              <a:t>It is </a:t>
            </a:r>
            <a:r>
              <a:rPr lang="en-US" b="1" kern="1200" dirty="0" smtClean="0">
                <a:solidFill>
                  <a:srgbClr val="0070C0"/>
                </a:solidFill>
                <a:ea typeface="MS Mincho" pitchFamily="49" charset="-128"/>
              </a:rPr>
              <a:t>You who have </a:t>
            </a:r>
            <a:r>
              <a:rPr lang="en-US" b="1" kern="1200" dirty="0">
                <a:solidFill>
                  <a:srgbClr val="0070C0"/>
                </a:solidFill>
                <a:ea typeface="MS Mincho" pitchFamily="49" charset="-128"/>
              </a:rPr>
              <a:t>raised the price against </a:t>
            </a:r>
            <a:r>
              <a:rPr lang="en-US" b="1" kern="1200" dirty="0" smtClean="0">
                <a:solidFill>
                  <a:srgbClr val="0070C0"/>
                </a:solidFill>
                <a:ea typeface="MS Mincho" pitchFamily="49" charset="-128"/>
              </a:rPr>
              <a:t>Yourself </a:t>
            </a:r>
            <a:r>
              <a:rPr lang="en-US" b="1" kern="1200" dirty="0">
                <a:solidFill>
                  <a:srgbClr val="0070C0"/>
                </a:solidFill>
                <a:ea typeface="MS Mincho" pitchFamily="49" charset="-128"/>
              </a:rPr>
              <a:t>to the advantage of </a:t>
            </a:r>
            <a:r>
              <a:rPr lang="en-US" b="1" kern="1200" dirty="0" smtClean="0">
                <a:solidFill>
                  <a:srgbClr val="0070C0"/>
                </a:solidFill>
                <a:ea typeface="MS Mincho" pitchFamily="49" charset="-128"/>
              </a:rPr>
              <a:t>Your </a:t>
            </a:r>
            <a:r>
              <a:rPr lang="en-US" b="1" kern="1200" smtClean="0">
                <a:solidFill>
                  <a:srgbClr val="0070C0"/>
                </a:solidFill>
                <a:ea typeface="MS Mincho" pitchFamily="49" charset="-128"/>
              </a:rPr>
              <a:t>servants,</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رہبر مقرر کیا جا چکا ہے تواس کا عذروبہانہ کیا ہو سکتا ہے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44036"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antal-ladhi zit-ta fis-saw-mi `ala naf-sika lii'badika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تُرِيدُ رِبْحَهُمْ فِي مُتَاجَرَتِهِمْ </a:t>
            </a:r>
            <a:r>
              <a:rPr lang="ar-SA" sz="9000" kern="1200" dirty="0" smtClean="0">
                <a:latin typeface="Arabic Typesetting" panose="03020402040406030203" pitchFamily="66" charset="-78"/>
                <a:ea typeface="+mn-ea"/>
                <a:cs typeface="Arabic Typesetting" panose="03020402040406030203" pitchFamily="66" charset="-78"/>
              </a:rPr>
              <a:t>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desiring their profit in their trade with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وہ ہے جس نے اپنے بندوں کے لیے لین دین میں اونچے نرخوں کا ذمہ لے لیا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45060"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 turid rib-hahum fi mutajaratihm lak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وَفَوْزَهُمْ بِالْوِفَادَةِ عَلَيْكَ وَالزِّيادَةِ مِنْكَ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their triumph through reaching You, and their increase on account of </a:t>
            </a:r>
            <a:r>
              <a:rPr lang="en-US" b="1" kern="1200">
                <a:solidFill>
                  <a:srgbClr val="0070C0"/>
                </a:solidFill>
                <a:ea typeface="MS Mincho" pitchFamily="49" charset="-128"/>
              </a:rPr>
              <a:t>You</a:t>
            </a:r>
            <a:r>
              <a:rPr lang="en-US" b="1" kern="1200" smtClean="0">
                <a:solidFill>
                  <a:srgbClr val="0070C0"/>
                </a:solidFill>
                <a:ea typeface="MS Mincho" pitchFamily="49" charset="-128"/>
              </a:rPr>
              <a:t>,</a:t>
            </a: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یہ چاہا ہے کہ وہ جو سودا تجھ سے کریں اس میں انہیں نفع ہو</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46084" name="Subtitle 4"/>
          <p:cNvSpPr txBox="1">
            <a:spLocks/>
          </p:cNvSpPr>
          <p:nvPr/>
        </p:nvSpPr>
        <p:spPr bwMode="auto">
          <a:xfrm>
            <a:off x="33528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faw-zahum bil-wifadati `alay-ka waz-ziadati mink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فَقُلْتَ تَبَارَكَ اسْمُكَ وَتَعَالَيْتَ: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for </a:t>
            </a:r>
            <a:r>
              <a:rPr lang="en-US" b="1" kern="1200" dirty="0" smtClean="0">
                <a:solidFill>
                  <a:srgbClr val="0070C0"/>
                </a:solidFill>
                <a:ea typeface="MS Mincho" pitchFamily="49" charset="-128"/>
              </a:rPr>
              <a:t>You have said </a:t>
            </a:r>
            <a:r>
              <a:rPr lang="en-US" b="1" kern="1200" dirty="0">
                <a:solidFill>
                  <a:srgbClr val="0070C0"/>
                </a:solidFill>
                <a:ea typeface="MS Mincho" pitchFamily="49" charset="-128"/>
              </a:rPr>
              <a:t>(blessed is Your Name and </a:t>
            </a:r>
            <a:r>
              <a:rPr lang="en-US" b="1" kern="1200" dirty="0" smtClean="0">
                <a:solidFill>
                  <a:srgbClr val="0070C0"/>
                </a:solidFill>
                <a:ea typeface="MS Mincho" pitchFamily="49" charset="-128"/>
              </a:rPr>
              <a:t>indeed You are </a:t>
            </a:r>
            <a:r>
              <a:rPr lang="en-US" b="1" kern="1200" smtClean="0">
                <a:solidFill>
                  <a:srgbClr val="0070C0"/>
                </a:solidFill>
                <a:ea typeface="MS Mincho" pitchFamily="49" charset="-128"/>
              </a:rPr>
              <a:t>exalted),</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تیری طرف بڑھنے اور زیادہ حاصل کرنے میں کامیاب ہوں چنانچہ تو نے کہ جو مبار ک نام والا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47108"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l-PL" sz="2800" b="1" i="1">
                <a:solidFill>
                  <a:srgbClr val="0070C0"/>
                </a:solidFill>
                <a:ea typeface="MS Mincho" pitchFamily="49" charset="-128"/>
              </a:rPr>
              <a:t>faqul-ta tabaraka as-muka wa ta'alay-ta: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(مَنْ جَاءَ بِالْحَسَنَةِ فَلَهُ عَشْرُ أَمْثَالِهَا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i="1" kern="1200" dirty="0">
                <a:solidFill>
                  <a:srgbClr val="0070C0"/>
                </a:solidFill>
                <a:ea typeface="MS Mincho" pitchFamily="49" charset="-128"/>
              </a:rPr>
              <a:t>"Whoso brings a good deed shall have ten the like of </a:t>
            </a:r>
            <a:r>
              <a:rPr lang="en-US" b="1" i="1" kern="1200">
                <a:solidFill>
                  <a:srgbClr val="0070C0"/>
                </a:solidFill>
                <a:ea typeface="MS Mincho" pitchFamily="49" charset="-128"/>
              </a:rPr>
              <a:t>it</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اوربلند مقام والا ہے فرمایا ہے جو میرے پاس نیکی لے کر آئے گا اسے اس کا دس گنا اجر ملے گا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48132" name="Subtitle 4"/>
          <p:cNvSpPr txBox="1">
            <a:spLocks/>
          </p:cNvSpPr>
          <p:nvPr/>
        </p:nvSpPr>
        <p:spPr bwMode="auto">
          <a:xfrm>
            <a:off x="15240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(man ja-a bil-hasanati falahu `ash-ru am-thaliha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وَمَنْ جَاءَ بِالسَّيِّئَةِ فَلاَ يُجْزى إلاّ مِثْلَهَا)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291080"/>
            <a:ext cx="9555480" cy="1518920"/>
          </a:xfrm>
          <a:extLst/>
        </p:spPr>
        <p:txBody>
          <a:bodyPr/>
          <a:lstStyle/>
          <a:p>
            <a:pPr marL="342900" indent="-342900" eaLnBrk="1" hangingPunct="1">
              <a:defRPr/>
            </a:pPr>
            <a:r>
              <a:rPr lang="en-US" sz="2800" b="1" i="1" kern="1200" dirty="0">
                <a:solidFill>
                  <a:srgbClr val="0070C0"/>
                </a:solidFill>
                <a:ea typeface="MS Mincho" pitchFamily="49" charset="-128"/>
              </a:rPr>
              <a:t>and whoso brings an evil deed shall only be recompensed the like of it"</a:t>
            </a:r>
            <a:r>
              <a:rPr lang="en-US" sz="2800" b="1" kern="1200" dirty="0">
                <a:solidFill>
                  <a:srgbClr val="0070C0"/>
                </a:solidFill>
                <a:ea typeface="MS Mincho" pitchFamily="49" charset="-128"/>
              </a:rPr>
              <a:t> </a:t>
            </a:r>
            <a:r>
              <a:rPr lang="en-US" sz="2800" b="1" kern="1200" dirty="0" smtClean="0">
                <a:solidFill>
                  <a:srgbClr val="0070C0"/>
                </a:solidFill>
                <a:ea typeface="MS Mincho" pitchFamily="49" charset="-128"/>
              </a:rPr>
              <a:t>Holy Quran (</a:t>
            </a:r>
            <a:r>
              <a:rPr lang="en-US" sz="2800" b="1" kern="1200" smtClean="0">
                <a:solidFill>
                  <a:srgbClr val="0070C0"/>
                </a:solidFill>
                <a:ea typeface="MS Mincho" pitchFamily="49" charset="-128"/>
              </a:rPr>
              <a:t>6:160).</a:t>
            </a: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جو برائی کا مرتکب ہو گا تو اس کو برائی کا بدلہ بس اتنا ہی ملے گا جتنی برائی ہے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49156" name="Subtitle 4"/>
          <p:cNvSpPr txBox="1">
            <a:spLocks/>
          </p:cNvSpPr>
          <p:nvPr/>
        </p:nvSpPr>
        <p:spPr bwMode="auto">
          <a:xfrm>
            <a:off x="15240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waman ja-a bis-say-yi-ati fala yuj-za il-la mith-laha)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47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وَقُلْتَ: (مَثَلُ الَّذِينَ يُنْفِقُونَ أَمْوَالَهُمْ فِي سَبِيلِ الله كَمَثَلِ حَبَّة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3032760"/>
            <a:ext cx="9906000" cy="1518920"/>
          </a:xfrm>
          <a:extLst/>
        </p:spPr>
        <p:txBody>
          <a:bodyPr/>
          <a:lstStyle/>
          <a:p>
            <a:pPr marL="342900" indent="-342900" eaLnBrk="1" hangingPunct="1">
              <a:defRPr/>
            </a:pPr>
            <a:r>
              <a:rPr lang="en-US" sz="2000" b="1" kern="1200" dirty="0">
                <a:solidFill>
                  <a:srgbClr val="0070C0"/>
                </a:solidFill>
                <a:ea typeface="MS Mincho" pitchFamily="49" charset="-128"/>
              </a:rPr>
              <a:t>Your </a:t>
            </a:r>
            <a:r>
              <a:rPr lang="en-US" sz="2000" b="1" kern="1200" dirty="0" smtClean="0">
                <a:solidFill>
                  <a:srgbClr val="0070C0"/>
                </a:solidFill>
                <a:ea typeface="MS Mincho" pitchFamily="49" charset="-128"/>
              </a:rPr>
              <a:t>have </a:t>
            </a:r>
            <a:r>
              <a:rPr lang="en-US" sz="2000" b="1" kern="1200" dirty="0">
                <a:solidFill>
                  <a:srgbClr val="0070C0"/>
                </a:solidFill>
                <a:ea typeface="MS Mincho" pitchFamily="49" charset="-128"/>
              </a:rPr>
              <a:t>said, </a:t>
            </a:r>
            <a:r>
              <a:rPr lang="en-US" sz="2000" b="1" i="1" kern="1200" dirty="0">
                <a:solidFill>
                  <a:srgbClr val="0070C0"/>
                </a:solidFill>
                <a:ea typeface="MS Mincho" pitchFamily="49" charset="-128"/>
              </a:rPr>
              <a:t>"The likeness of those who expend their wealth in the way of </a:t>
            </a:r>
            <a:r>
              <a:rPr lang="en-US" sz="2000" b="1" i="1" kern="1200" dirty="0" err="1" smtClean="0">
                <a:solidFill>
                  <a:srgbClr val="0070C0"/>
                </a:solidFill>
                <a:ea typeface="MS Mincho" pitchFamily="49" charset="-128"/>
              </a:rPr>
              <a:t>Allāh</a:t>
            </a:r>
            <a:r>
              <a:rPr lang="en-US" sz="2000" b="1" i="1" kern="1200" dirty="0" smtClean="0">
                <a:solidFill>
                  <a:srgbClr val="0070C0"/>
                </a:solidFill>
                <a:ea typeface="MS Mincho" pitchFamily="49" charset="-128"/>
              </a:rPr>
              <a:t> </a:t>
            </a:r>
            <a:r>
              <a:rPr lang="en-US" sz="2000" b="1" i="1" kern="1200" dirty="0">
                <a:solidFill>
                  <a:srgbClr val="0070C0"/>
                </a:solidFill>
                <a:ea typeface="MS Mincho" pitchFamily="49" charset="-128"/>
              </a:rPr>
              <a:t>is as the likeness of a grain </a:t>
            </a:r>
            <a:r>
              <a:rPr lang="en-US" sz="2000" b="1" i="1" kern="1200">
                <a:solidFill>
                  <a:srgbClr val="0070C0"/>
                </a:solidFill>
                <a:ea typeface="MS Mincho" pitchFamily="49" charset="-128"/>
              </a:rPr>
              <a:t>of </a:t>
            </a:r>
            <a:r>
              <a:rPr lang="en-US" sz="2000" b="1" i="1" kern="1200" smtClean="0">
                <a:solidFill>
                  <a:srgbClr val="0070C0"/>
                </a:solidFill>
                <a:ea typeface="MS Mincho" pitchFamily="49" charset="-128"/>
              </a:rPr>
              <a:t>corn</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تیرا ارشاد ہے کہ ۔۔ جو لوگ اللہ تعالی کی راہ میں اپنا مال خرچ کرتے ہیں ان کی مثال اس بیج کی سی ہے جس سے سات بالیاں نکلیں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50180" name="Subtitle 4"/>
          <p:cNvSpPr txBox="1">
            <a:spLocks/>
          </p:cNvSpPr>
          <p:nvPr/>
        </p:nvSpPr>
        <p:spPr bwMode="auto">
          <a:xfrm>
            <a:off x="33528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n-US" sz="2400" b="1" i="1">
                <a:solidFill>
                  <a:srgbClr val="0070C0"/>
                </a:solidFill>
                <a:ea typeface="MS Mincho" pitchFamily="49" charset="-128"/>
              </a:rPr>
              <a:t>wa qult: (mathalul-ladhina yunfiquna am-walahum fi sabilil-lahi kamathali hab-batin </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469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أَنْبَتَتْ سَبْعَ سَنَابِلَ فِي كُلِّ سُنْبُلَة مَائَةُ حَبَّة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24480"/>
            <a:ext cx="9555480" cy="1518920"/>
          </a:xfrm>
          <a:extLst/>
        </p:spPr>
        <p:txBody>
          <a:bodyPr/>
          <a:lstStyle/>
          <a:p>
            <a:pPr marL="342900" indent="-342900" eaLnBrk="1" hangingPunct="1">
              <a:defRPr/>
            </a:pPr>
            <a:r>
              <a:rPr lang="en-US" b="1" i="1" kern="1200" dirty="0">
                <a:solidFill>
                  <a:srgbClr val="0070C0"/>
                </a:solidFill>
                <a:ea typeface="MS Mincho" pitchFamily="49" charset="-128"/>
              </a:rPr>
              <a:t>that sprouts seven ears, in every ear a hundred </a:t>
            </a:r>
            <a:r>
              <a:rPr lang="en-US" b="1" i="1" kern="1200">
                <a:solidFill>
                  <a:srgbClr val="0070C0"/>
                </a:solidFill>
                <a:ea typeface="MS Mincho" pitchFamily="49" charset="-128"/>
              </a:rPr>
              <a:t>grains</a:t>
            </a:r>
            <a:r>
              <a:rPr lang="en-US" b="1" i="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ہر بالی میں سو سو دانے ہوں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51204" name="Subtitle 4"/>
          <p:cNvSpPr txBox="1">
            <a:spLocks/>
          </p:cNvSpPr>
          <p:nvPr/>
        </p:nvSpPr>
        <p:spPr bwMode="auto">
          <a:xfrm>
            <a:off x="76200" y="4724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ambatat sab-`a sanabila fi kul-li sumbulatim-mia-atu hab-batiw-</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يَا مَنْ لا يَرْغَبُ فِي </a:t>
            </a:r>
            <a:r>
              <a:rPr lang="ar-SA" sz="9000" kern="1200" dirty="0" smtClean="0">
                <a:latin typeface="Arabic Typesetting" panose="03020402040406030203" pitchFamily="66" charset="-78"/>
                <a:ea typeface="+mn-ea"/>
                <a:cs typeface="Arabic Typesetting" panose="03020402040406030203" pitchFamily="66" charset="-78"/>
              </a:rPr>
              <a:t>الْجَزَاءِ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4800" y="2590800"/>
            <a:ext cx="9555480" cy="1518920"/>
          </a:xfrm>
          <a:extLst/>
        </p:spPr>
        <p:txBody>
          <a:bodyPr/>
          <a:lstStyle/>
          <a:p>
            <a:pPr marL="342900" indent="-342900" eaLnBrk="1" hangingPunct="1">
              <a:defRPr/>
            </a:pPr>
            <a:r>
              <a:rPr lang="en-US" b="1" kern="1200" dirty="0">
                <a:solidFill>
                  <a:srgbClr val="0070C0"/>
                </a:solidFill>
                <a:ea typeface="MS Mincho" pitchFamily="49" charset="-128"/>
              </a:rPr>
              <a:t>O </a:t>
            </a:r>
            <a:r>
              <a:rPr lang="en-US" sz="3600"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a:t>
            </a:r>
            <a:r>
              <a:rPr lang="en-US" b="1" kern="1200" dirty="0">
                <a:solidFill>
                  <a:srgbClr val="0070C0"/>
                </a:solidFill>
                <a:ea typeface="MS Mincho" pitchFamily="49" charset="-128"/>
              </a:rPr>
              <a:t>O He who desires no </a:t>
            </a:r>
            <a:r>
              <a:rPr lang="en-US" b="1" kern="1200">
                <a:solidFill>
                  <a:srgbClr val="0070C0"/>
                </a:solidFill>
                <a:ea typeface="MS Mincho" pitchFamily="49" charset="-128"/>
              </a:rPr>
              <a:t>repayment</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اللہ ! اے وہ جو ( اپنے احسانات کا ) بدلہ نہیں چاہتا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6148"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ya mal-la </a:t>
            </a:r>
            <a:r>
              <a:rPr lang="es-ES" sz="2800" b="1" i="1" dirty="0" err="1">
                <a:solidFill>
                  <a:srgbClr val="0070C0"/>
                </a:solidFill>
                <a:ea typeface="MS Mincho" pitchFamily="49" charset="-128"/>
              </a:rPr>
              <a:t>yar-ghabu</a:t>
            </a:r>
            <a:r>
              <a:rPr lang="es-ES" sz="2800" b="1" i="1" dirty="0">
                <a:solidFill>
                  <a:srgbClr val="0070C0"/>
                </a:solidFill>
                <a:ea typeface="MS Mincho" pitchFamily="49" charset="-128"/>
              </a:rPr>
              <a:t> fil-</a:t>
            </a:r>
            <a:r>
              <a:rPr lang="es-ES" sz="2800" b="1" i="1" dirty="0" err="1">
                <a:solidFill>
                  <a:srgbClr val="0070C0"/>
                </a:solidFill>
                <a:ea typeface="MS Mincho" pitchFamily="49" charset="-128"/>
              </a:rPr>
              <a:t>jaza</a:t>
            </a:r>
            <a:r>
              <a:rPr lang="es-ES" sz="2800" b="1" i="1" dirty="0">
                <a:solidFill>
                  <a:srgbClr val="0070C0"/>
                </a:solidFill>
                <a:ea typeface="MS Mincho" pitchFamily="49" charset="-128"/>
              </a:rPr>
              <a:t>-i</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وَالله يُضَاعِفُ لِمَنْ يَشَاءُ)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i="1" kern="1200" dirty="0">
                <a:solidFill>
                  <a:srgbClr val="0070C0"/>
                </a:solidFill>
                <a:ea typeface="MS Mincho" pitchFamily="49" charset="-128"/>
              </a:rPr>
              <a:t>so </a:t>
            </a:r>
            <a:r>
              <a:rPr lang="en-US" b="1" i="1" kern="1200" dirty="0" err="1" smtClean="0">
                <a:solidFill>
                  <a:srgbClr val="0070C0"/>
                </a:solidFill>
                <a:ea typeface="MS Mincho" pitchFamily="49" charset="-128"/>
              </a:rPr>
              <a:t>Allāh</a:t>
            </a:r>
            <a:r>
              <a:rPr lang="en-US" b="1" i="1" kern="1200" dirty="0" smtClean="0">
                <a:solidFill>
                  <a:srgbClr val="0070C0"/>
                </a:solidFill>
                <a:ea typeface="MS Mincho" pitchFamily="49" charset="-128"/>
              </a:rPr>
              <a:t> </a:t>
            </a:r>
            <a:r>
              <a:rPr lang="en-US" b="1" i="1" kern="1200" dirty="0">
                <a:solidFill>
                  <a:srgbClr val="0070C0"/>
                </a:solidFill>
                <a:ea typeface="MS Mincho" pitchFamily="49" charset="-128"/>
              </a:rPr>
              <a:t>multiplies unto whom He wills"</a:t>
            </a:r>
            <a:r>
              <a:rPr lang="en-US" b="1" kern="1200" dirty="0">
                <a:solidFill>
                  <a:srgbClr val="0070C0"/>
                </a:solidFill>
                <a:ea typeface="MS Mincho" pitchFamily="49" charset="-128"/>
              </a:rPr>
              <a:t> </a:t>
            </a:r>
            <a:r>
              <a:rPr lang="en-US" b="1" kern="1200" dirty="0" smtClean="0">
                <a:solidFill>
                  <a:srgbClr val="0070C0"/>
                </a:solidFill>
                <a:ea typeface="MS Mincho" pitchFamily="49" charset="-128"/>
              </a:rPr>
              <a:t>Holy Quran - (</a:t>
            </a:r>
            <a:r>
              <a:rPr lang="en-US" b="1" kern="1200" smtClean="0">
                <a:solidFill>
                  <a:srgbClr val="0070C0"/>
                </a:solidFill>
                <a:ea typeface="MS Mincho" pitchFamily="49" charset="-128"/>
              </a:rPr>
              <a:t>2:261).</a:t>
            </a:r>
          </a:p>
          <a:p>
            <a:pPr marL="342900" indent="-342900" eaLnBrk="1" hangingPunct="1">
              <a:defRPr/>
            </a:pPr>
            <a:endParaRPr lang="en-US" sz="2000" b="1" kern="1200" smtClean="0">
              <a:solidFill>
                <a:srgbClr val="0070C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خدا جس کے لیے چاہتا ہے دگنا کردیتا ہے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52228"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wal-lahu yudai'fu limay-yasha-u)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469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وَقُلْتَ: (مَنْ ذَا الَّذِيْ يُقْرِضُ الله قَرْضاً حَسَنَاً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2748280"/>
            <a:ext cx="9555480" cy="1518920"/>
          </a:xfrm>
          <a:extLst/>
        </p:spPr>
        <p:txBody>
          <a:bodyPr/>
          <a:lstStyle/>
          <a:p>
            <a:pPr marL="342900" indent="-342900" eaLnBrk="1" hangingPunct="1">
              <a:defRPr/>
            </a:pPr>
            <a:r>
              <a:rPr lang="en-US" b="1" kern="1200" dirty="0">
                <a:solidFill>
                  <a:srgbClr val="0070C0"/>
                </a:solidFill>
                <a:ea typeface="MS Mincho" pitchFamily="49" charset="-128"/>
              </a:rPr>
              <a:t>You have said: </a:t>
            </a:r>
            <a:r>
              <a:rPr lang="en-US" b="1" i="1" kern="1200" dirty="0">
                <a:solidFill>
                  <a:srgbClr val="0070C0"/>
                </a:solidFill>
                <a:ea typeface="MS Mincho" pitchFamily="49" charset="-128"/>
              </a:rPr>
              <a:t>(Who is he that will lend to </a:t>
            </a:r>
            <a:r>
              <a:rPr lang="en-US" b="1" i="1" kern="1200" dirty="0" err="1" smtClean="0">
                <a:solidFill>
                  <a:srgbClr val="0070C0"/>
                </a:solidFill>
                <a:ea typeface="MS Mincho" pitchFamily="49" charset="-128"/>
              </a:rPr>
              <a:t>Allāh</a:t>
            </a:r>
            <a:r>
              <a:rPr lang="en-US" b="1" i="1" kern="1200" dirty="0" smtClean="0">
                <a:solidFill>
                  <a:srgbClr val="0070C0"/>
                </a:solidFill>
                <a:ea typeface="MS Mincho" pitchFamily="49" charset="-128"/>
              </a:rPr>
              <a:t> </a:t>
            </a:r>
            <a:r>
              <a:rPr lang="en-US" b="1" i="1" kern="1200" dirty="0">
                <a:solidFill>
                  <a:srgbClr val="0070C0"/>
                </a:solidFill>
                <a:ea typeface="MS Mincho" pitchFamily="49" charset="-128"/>
              </a:rPr>
              <a:t>a good loan</a:t>
            </a:r>
            <a:r>
              <a:rPr lang="en-US" b="1" i="1" kern="1200">
                <a:solidFill>
                  <a:srgbClr val="0070C0"/>
                </a:solidFill>
                <a:ea typeface="MS Mincho" pitchFamily="49" charset="-128"/>
              </a:rPr>
              <a:t>, </a:t>
            </a:r>
            <a:endParaRPr lang="en-US" b="1" i="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اورتیرا ارشاد ہے کہ ۔۔۔۔کو ن ہے جو اللہ کو قرض حسنہ دے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53252" name="Subtitle 4"/>
          <p:cNvSpPr txBox="1">
            <a:spLocks/>
          </p:cNvSpPr>
          <p:nvPr/>
        </p:nvSpPr>
        <p:spPr bwMode="auto">
          <a:xfrm>
            <a:off x="76200" y="4719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waqul-ta: (man dhal-ladhi yuq-ridul-laha qar-dana hasanana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فَيُضَاعِفَهُ لَهُ أضْعَافاً كَثِيرَةً)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i="1" kern="1200" dirty="0">
                <a:solidFill>
                  <a:srgbClr val="0070C0"/>
                </a:solidFill>
                <a:ea typeface="MS Mincho" pitchFamily="49" charset="-128"/>
              </a:rPr>
              <a:t>and He will multiply it for him manifold</a:t>
            </a:r>
            <a:r>
              <a:rPr lang="en-US" b="1" i="1" kern="1200" dirty="0" smtClean="0">
                <a:solidFill>
                  <a:srgbClr val="0070C0"/>
                </a:solidFill>
                <a:ea typeface="MS Mincho" pitchFamily="49" charset="-128"/>
              </a:rPr>
              <a:t>?)</a:t>
            </a:r>
          </a:p>
          <a:p>
            <a:pPr marL="342900" indent="-342900" eaLnBrk="1" hangingPunct="1">
              <a:defRPr/>
            </a:pPr>
            <a:r>
              <a:rPr lang="en-US" b="1" kern="1200" dirty="0">
                <a:solidFill>
                  <a:srgbClr val="0070C0"/>
                </a:solidFill>
                <a:ea typeface="MS Mincho" pitchFamily="49" charset="-128"/>
              </a:rPr>
              <a:t>Holy Quran - (</a:t>
            </a:r>
            <a:r>
              <a:rPr lang="en-US" b="1" kern="1200" smtClean="0">
                <a:solidFill>
                  <a:srgbClr val="0070C0"/>
                </a:solidFill>
                <a:ea typeface="MS Mincho" pitchFamily="49" charset="-128"/>
              </a:rPr>
              <a:t>2:245).</a:t>
            </a: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تاکہ خدا اس کے مال کو کئی گناہ زیادہ کرکے ادا کرے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54276"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fayudai'fahu lahu ad-`afana kathiratah)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92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وَمَا أَنْزَلْتَ مِنْ نَظَائِرِهِنَّ فِي الْقُرْآنِ مِنْ تَضَاعِيفِ </a:t>
            </a:r>
            <a:r>
              <a:rPr lang="ar-SA" sz="9000" kern="1200" dirty="0" smtClean="0">
                <a:latin typeface="Arabic Typesetting" panose="03020402040406030203" pitchFamily="66" charset="-78"/>
                <a:ea typeface="+mn-ea"/>
                <a:cs typeface="Arabic Typesetting" panose="03020402040406030203" pitchFamily="66" charset="-78"/>
              </a:rPr>
              <a:t>الْحَسَنَاتِ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28194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And You have sent down in the Qur’an similar verses on the multiplying of good </a:t>
            </a:r>
            <a:r>
              <a:rPr lang="en-US" sz="2800" b="1" kern="1200">
                <a:solidFill>
                  <a:srgbClr val="0070C0"/>
                </a:solidFill>
                <a:ea typeface="MS Mincho" pitchFamily="49" charset="-128"/>
              </a:rPr>
              <a:t>deeds</a:t>
            </a:r>
            <a:r>
              <a:rPr lang="en-US" sz="2800"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ایسی ہی افزائش حسنات کے وعدہ پر مشتمل دوسری آیتیں کہ جو تو نے قرآن مجید میں نازل کی ہیں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55300" name="Subtitle 4"/>
          <p:cNvSpPr txBox="1">
            <a:spLocks/>
          </p:cNvSpPr>
          <p:nvPr/>
        </p:nvSpPr>
        <p:spPr bwMode="auto">
          <a:xfrm>
            <a:off x="7620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ma anzal-ta min naza-irihin-na fil-qur-ani min tadae’efil-hasanat</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600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وَأَنْتَ الَّذِي دَلَلْتَهُمْ بِقَوْلِكَ مِنْ غَيْبِكَ وَتَرْغِيْبِكَ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3114040"/>
            <a:ext cx="9906000" cy="1610360"/>
          </a:xfrm>
          <a:extLst/>
        </p:spPr>
        <p:txBody>
          <a:bodyPr/>
          <a:lstStyle/>
          <a:p>
            <a:pPr marL="342900" indent="-342900" eaLnBrk="1" hangingPunct="1">
              <a:defRPr/>
            </a:pPr>
            <a:r>
              <a:rPr lang="en-US" sz="2800" b="1" kern="1200" dirty="0">
                <a:solidFill>
                  <a:srgbClr val="0070C0"/>
                </a:solidFill>
                <a:ea typeface="MS Mincho" pitchFamily="49" charset="-128"/>
              </a:rPr>
              <a:t>It is </a:t>
            </a:r>
            <a:r>
              <a:rPr lang="en-US" sz="2800" b="1" kern="1200" dirty="0" smtClean="0">
                <a:solidFill>
                  <a:srgbClr val="0070C0"/>
                </a:solidFill>
                <a:ea typeface="MS Mincho" pitchFamily="49" charset="-128"/>
              </a:rPr>
              <a:t>You </a:t>
            </a:r>
            <a:r>
              <a:rPr lang="en-US" sz="2800" b="1" kern="1200" dirty="0">
                <a:solidFill>
                  <a:srgbClr val="0070C0"/>
                </a:solidFill>
                <a:ea typeface="MS Mincho" pitchFamily="49" charset="-128"/>
              </a:rPr>
              <a:t>who </a:t>
            </a:r>
            <a:r>
              <a:rPr lang="en-US" sz="2800" b="1" kern="1200" dirty="0" smtClean="0">
                <a:solidFill>
                  <a:srgbClr val="0070C0"/>
                </a:solidFill>
                <a:ea typeface="MS Mincho" pitchFamily="49" charset="-128"/>
              </a:rPr>
              <a:t>have pointed </a:t>
            </a:r>
            <a:r>
              <a:rPr lang="en-US" sz="2800" b="1" kern="1200" dirty="0">
                <a:solidFill>
                  <a:srgbClr val="0070C0"/>
                </a:solidFill>
                <a:ea typeface="MS Mincho" pitchFamily="49" charset="-128"/>
              </a:rPr>
              <a:t>them through Your speech from Your Unseen and </a:t>
            </a:r>
            <a:r>
              <a:rPr lang="en-US" sz="2800" b="1" kern="1200">
                <a:solidFill>
                  <a:srgbClr val="0070C0"/>
                </a:solidFill>
                <a:ea typeface="MS Mincho" pitchFamily="49" charset="-128"/>
              </a:rPr>
              <a:t>Your </a:t>
            </a:r>
            <a:r>
              <a:rPr lang="en-US" sz="2800" b="1" kern="1200" smtClean="0">
                <a:solidFill>
                  <a:srgbClr val="0070C0"/>
                </a:solidFill>
                <a:ea typeface="MS Mincho" pitchFamily="49" charset="-128"/>
              </a:rPr>
              <a:t>encouragement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تو ہی وہ ہے جس نے وحی وغیب کے کلام اور ایسی ترغیب کے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56324"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antal-ladhi dalal-tahum </a:t>
            </a:r>
            <a:r>
              <a:rPr lang="es-ES" sz="2800" b="1" i="1" smtClean="0">
                <a:solidFill>
                  <a:srgbClr val="0070C0"/>
                </a:solidFill>
                <a:ea typeface="MS Mincho" pitchFamily="49" charset="-128"/>
              </a:rPr>
              <a:t>biqaw-lika </a:t>
            </a:r>
            <a:r>
              <a:rPr lang="es-ES" sz="2800" b="1" i="1">
                <a:solidFill>
                  <a:srgbClr val="0070C0"/>
                </a:solidFill>
                <a:ea typeface="MS Mincho" pitchFamily="49" charset="-128"/>
              </a:rPr>
              <a:t>min ghay-bika wa tar-ghibikal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الَّذِي فِيهِ حَظُّهُمْ عَلَى مَا لَوْ سَتَرْتَهُ عَنْهُمْ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291080"/>
            <a:ext cx="9555480" cy="1518920"/>
          </a:xfrm>
          <a:extLst/>
        </p:spPr>
        <p:txBody>
          <a:bodyPr/>
          <a:lstStyle/>
          <a:p>
            <a:pPr marL="342900" indent="-342900" eaLnBrk="1" hangingPunct="1">
              <a:defRPr/>
            </a:pPr>
            <a:r>
              <a:rPr lang="en-US" b="1" kern="1200" dirty="0">
                <a:solidFill>
                  <a:srgbClr val="0070C0"/>
                </a:solidFill>
                <a:ea typeface="MS Mincho" pitchFamily="49" charset="-128"/>
              </a:rPr>
              <a:t>in which </a:t>
            </a:r>
            <a:r>
              <a:rPr lang="en-US" b="1" kern="1200" dirty="0" smtClean="0">
                <a:solidFill>
                  <a:srgbClr val="0070C0"/>
                </a:solidFill>
                <a:ea typeface="MS Mincho" pitchFamily="49" charset="-128"/>
              </a:rPr>
              <a:t>lays their </a:t>
            </a:r>
            <a:r>
              <a:rPr lang="en-US" b="1" kern="1200" dirty="0">
                <a:solidFill>
                  <a:srgbClr val="0070C0"/>
                </a:solidFill>
                <a:ea typeface="MS Mincho" pitchFamily="49" charset="-128"/>
              </a:rPr>
              <a:t>good fortune toward that which </a:t>
            </a:r>
            <a:r>
              <a:rPr lang="en-US" b="1" kern="1200" dirty="0" smtClean="0">
                <a:solidFill>
                  <a:srgbClr val="0070C0"/>
                </a:solidFill>
                <a:ea typeface="MS Mincho" pitchFamily="49" charset="-128"/>
              </a:rPr>
              <a:t>– You have covered </a:t>
            </a:r>
            <a:r>
              <a:rPr lang="en-US" b="1" kern="1200" dirty="0">
                <a:solidFill>
                  <a:srgbClr val="0070C0"/>
                </a:solidFill>
                <a:ea typeface="MS Mincho" pitchFamily="49" charset="-128"/>
              </a:rPr>
              <a:t>it </a:t>
            </a:r>
            <a:r>
              <a:rPr lang="en-US" b="1" kern="1200">
                <a:solidFill>
                  <a:srgbClr val="0070C0"/>
                </a:solidFill>
                <a:ea typeface="MS Mincho" pitchFamily="49" charset="-128"/>
              </a:rPr>
              <a:t>from </a:t>
            </a:r>
            <a:r>
              <a:rPr lang="en-US" b="1" kern="1200" smtClean="0">
                <a:solidFill>
                  <a:srgbClr val="0070C0"/>
                </a:solidFill>
                <a:ea typeface="MS Mincho" pitchFamily="49" charset="-128"/>
              </a:rPr>
              <a:t>them</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ذریعہ کہ جو ان کے فائدہ پر مشتمل ہے</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 ایسے امور کی طرف ان کی رہنمائی کی کہ اگر ان سے پوشیدہ رکھتا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57348"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-ladhi fihi haz-zuhum `ala ma law satar-tahu `an-hum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لَمْ تُدْرِكْهُ أَبْصَارُهُمْ وَلَمْ تَعِـهِ أَسْمَاعُهُمْ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24480"/>
            <a:ext cx="9555480" cy="1518920"/>
          </a:xfrm>
          <a:extLst/>
        </p:spPr>
        <p:txBody>
          <a:bodyPr/>
          <a:lstStyle/>
          <a:p>
            <a:pPr marL="342900" indent="-342900" eaLnBrk="1" hangingPunct="1">
              <a:defRPr/>
            </a:pPr>
            <a:r>
              <a:rPr lang="en-US" b="1" kern="1200" dirty="0">
                <a:solidFill>
                  <a:srgbClr val="0070C0"/>
                </a:solidFill>
                <a:ea typeface="MS Mincho" pitchFamily="49" charset="-128"/>
              </a:rPr>
              <a:t>their eyes would not have perceived, their ears would not have </a:t>
            </a:r>
            <a:r>
              <a:rPr lang="en-US" b="1" kern="1200">
                <a:solidFill>
                  <a:srgbClr val="0070C0"/>
                </a:solidFill>
                <a:ea typeface="MS Mincho" pitchFamily="49" charset="-128"/>
              </a:rPr>
              <a:t>heard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نہ ان کی آنکھیں دیکھ سکتیں ، نہ ان کے کان سن سکتے</a:t>
            </a:r>
            <a:endParaRPr lang="en-US" sz="4000" kern="1200" dirty="0">
              <a:solidFill>
                <a:srgbClr val="002060"/>
              </a:solidFill>
              <a:latin typeface="Arabic Typesetting" pitchFamily="66" charset="-78"/>
              <a:ea typeface="MS Mincho" pitchFamily="49" charset="-128"/>
              <a:cs typeface="Arabic Typesetting" pitchFamily="66" charset="-78"/>
            </a:endParaRPr>
          </a:p>
        </p:txBody>
      </p:sp>
      <p:sp>
        <p:nvSpPr>
          <p:cNvPr id="58372" name="Subtitle 4"/>
          <p:cNvSpPr txBox="1">
            <a:spLocks/>
          </p:cNvSpPr>
          <p:nvPr/>
        </p:nvSpPr>
        <p:spPr bwMode="auto">
          <a:xfrm>
            <a:off x="27432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lam tud-rik-hu ab-saruhum- wa lam tai'hie as-ma`uhum-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وَلَمْ تَلْحَقْـهُ أَوْهَامُهُمْ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and their imaginations would not have </a:t>
            </a:r>
            <a:r>
              <a:rPr lang="en-US" b="1" kern="1200">
                <a:solidFill>
                  <a:srgbClr val="0070C0"/>
                </a:solidFill>
                <a:ea typeface="MS Mincho" pitchFamily="49" charset="-128"/>
              </a:rPr>
              <a:t>grasped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نہ ان کے تصورات وہاں تک پہنچ سکتے</a:t>
            </a:r>
            <a:endParaRPr lang="ar-OM" sz="4000" b="1" kern="1200" smtClean="0">
              <a:solidFill>
                <a:srgbClr val="002060"/>
              </a:solidFill>
              <a:latin typeface="Arabic Typesetting" pitchFamily="66" charset="-78"/>
              <a:ea typeface="MS Mincho" pitchFamily="49" charset="-128"/>
              <a:cs typeface="Arabic Typesetting" pitchFamily="66" charset="-78"/>
            </a:endParaRPr>
          </a:p>
        </p:txBody>
      </p:sp>
      <p:sp>
        <p:nvSpPr>
          <p:cNvPr id="59396"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lam tal-haq-hu aw-hamuhum-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 y="1143000"/>
            <a:ext cx="103632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7200" kern="1200" dirty="0">
                <a:latin typeface="Arabic Typesetting" panose="03020402040406030203" pitchFamily="66" charset="-78"/>
                <a:ea typeface="+mn-ea"/>
                <a:cs typeface="Arabic Typesetting" panose="03020402040406030203" pitchFamily="66" charset="-78"/>
              </a:rPr>
              <a:t>فَقُلْتَ: (اذْكُرُونِي أَذْكُرْكُمْ وَاشْكُرُوا لِيْ وَلا تَكْفُرُونِ)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286000"/>
            <a:ext cx="10058400" cy="1518920"/>
          </a:xfrm>
          <a:extLst/>
        </p:spPr>
        <p:txBody>
          <a:bodyPr/>
          <a:lstStyle/>
          <a:p>
            <a:pPr marL="342900" indent="-342900" eaLnBrk="1" hangingPunct="1">
              <a:defRPr/>
            </a:pPr>
            <a:r>
              <a:rPr lang="en-US" sz="2800" b="1" kern="1200" dirty="0">
                <a:solidFill>
                  <a:srgbClr val="0070C0"/>
                </a:solidFill>
                <a:ea typeface="MS Mincho" pitchFamily="49" charset="-128"/>
              </a:rPr>
              <a:t>for </a:t>
            </a:r>
            <a:r>
              <a:rPr lang="en-US" sz="2800" b="1" kern="1200" dirty="0" smtClean="0">
                <a:solidFill>
                  <a:srgbClr val="0070C0"/>
                </a:solidFill>
                <a:ea typeface="MS Mincho" pitchFamily="49" charset="-128"/>
              </a:rPr>
              <a:t>You have said</a:t>
            </a:r>
            <a:r>
              <a:rPr lang="en-US" sz="2800" b="1" kern="1200" dirty="0">
                <a:solidFill>
                  <a:srgbClr val="0070C0"/>
                </a:solidFill>
                <a:ea typeface="MS Mincho" pitchFamily="49" charset="-128"/>
              </a:rPr>
              <a:t>, "Remember Me and I will remember you be thankful to Me, and be you not thankless towards </a:t>
            </a:r>
            <a:r>
              <a:rPr lang="en-US" sz="2800" b="1" kern="1200" dirty="0" smtClean="0">
                <a:solidFill>
                  <a:srgbClr val="0070C0"/>
                </a:solidFill>
                <a:ea typeface="MS Mincho" pitchFamily="49" charset="-128"/>
              </a:rPr>
              <a:t>Me"!</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چنانچہ تیرا ارشاد ہے کہ تم مجھے یاد رکھو میں تمہاری طرف سے غافل نہیں ہوں گا ۔</a:t>
            </a:r>
            <a:r>
              <a:rPr lang="ar-OM"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اورمیرا شکر ادا کرتے رہو اور ناشکری نہ کرو۔۔۔</a:t>
            </a:r>
          </a:p>
          <a:p>
            <a:pPr marL="342900" indent="-342900" eaLnBrk="1" hangingPunct="1">
              <a:defRPr/>
            </a:pPr>
            <a:endParaRPr lang="en-US" sz="3600" b="1" kern="1200" dirty="0">
              <a:solidFill>
                <a:srgbClr val="0070C0"/>
              </a:solidFill>
              <a:ea typeface="MS Mincho" pitchFamily="49" charset="-128"/>
            </a:endParaRPr>
          </a:p>
        </p:txBody>
      </p:sp>
      <p:sp>
        <p:nvSpPr>
          <p:cNvPr id="60420" name="Subtitle 4"/>
          <p:cNvSpPr txBox="1">
            <a:spLocks/>
          </p:cNvSpPr>
          <p:nvPr/>
        </p:nvSpPr>
        <p:spPr bwMode="auto">
          <a:xfrm>
            <a:off x="22860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faqul-ta:  (udh-kurunie adh-kur-kum-</a:t>
            </a:r>
            <a:r>
              <a:rPr lang="pl-PL" sz="2800" b="1" i="1">
                <a:solidFill>
                  <a:srgbClr val="0070C0"/>
                </a:solidFill>
                <a:ea typeface="MS Mincho" pitchFamily="49" charset="-128"/>
              </a:rPr>
              <a:t>wa ash-kuru li wa la tak-furun)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وَقُلْتَ: (لَئِنْ شَكَـرْتُمْ </a:t>
            </a:r>
            <a:r>
              <a:rPr lang="ar-SA" sz="9000" kern="1200" dirty="0" err="1">
                <a:latin typeface="Arabic Typesetting" panose="03020402040406030203" pitchFamily="66" charset="-78"/>
                <a:ea typeface="+mn-ea"/>
                <a:cs typeface="Arabic Typesetting" panose="03020402040406030203" pitchFamily="66" charset="-78"/>
              </a:rPr>
              <a:t>لازِيدَنَّكمْ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Your </a:t>
            </a:r>
            <a:r>
              <a:rPr lang="en-US" b="1" kern="1200" dirty="0" smtClean="0">
                <a:solidFill>
                  <a:srgbClr val="0070C0"/>
                </a:solidFill>
                <a:ea typeface="MS Mincho" pitchFamily="49" charset="-128"/>
              </a:rPr>
              <a:t>have said</a:t>
            </a:r>
            <a:r>
              <a:rPr lang="en-US" b="1" kern="1200" dirty="0">
                <a:solidFill>
                  <a:srgbClr val="0070C0"/>
                </a:solidFill>
                <a:ea typeface="MS Mincho" pitchFamily="49" charset="-128"/>
              </a:rPr>
              <a:t>, </a:t>
            </a:r>
            <a:r>
              <a:rPr lang="en-US" b="1" i="1" kern="1200" dirty="0">
                <a:solidFill>
                  <a:srgbClr val="0070C0"/>
                </a:solidFill>
                <a:ea typeface="MS Mincho" pitchFamily="49" charset="-128"/>
              </a:rPr>
              <a:t>"If you are thankful, surely I will increase </a:t>
            </a:r>
            <a:r>
              <a:rPr lang="en-US" b="1" i="1" kern="1200">
                <a:solidFill>
                  <a:srgbClr val="0070C0"/>
                </a:solidFill>
                <a:ea typeface="MS Mincho" pitchFamily="49" charset="-128"/>
              </a:rPr>
              <a:t>you</a:t>
            </a:r>
            <a:r>
              <a:rPr lang="en-US" b="1" i="1" kern="1200" smtClean="0">
                <a:solidFill>
                  <a:srgbClr val="0070C0"/>
                </a:solidFill>
                <a:ea typeface="MS Mincho" pitchFamily="49" charset="-128"/>
              </a:rPr>
              <a:t>,</a:t>
            </a:r>
            <a:endParaRPr lang="ar-OM" b="1" i="1" kern="1200" smtClean="0">
              <a:solidFill>
                <a:srgbClr val="0070C0"/>
              </a:solidFill>
              <a:ea typeface="MS Mincho" pitchFamily="49" charset="-128"/>
            </a:endParaRPr>
          </a:p>
          <a:p>
            <a:pPr marL="342900" indent="-342900" eaLnBrk="1" hangingPunct="1">
              <a:defRPr/>
            </a:pPr>
            <a:endParaRPr lang="ar-OM" sz="2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اورتیرا ارشاد ہے کہ اگر میرا شکر کرو گے تو میں یقینا تمہیں زیادہ دوں گا</a:t>
            </a:r>
            <a:endParaRPr lang="en-US" sz="4000" b="1" kern="1200" smtClean="0">
              <a:solidFill>
                <a:srgbClr val="002060"/>
              </a:solidFill>
              <a:latin typeface="Arabic Typesetting" pitchFamily="66" charset="-78"/>
              <a:ea typeface="MS Mincho" pitchFamily="49" charset="-128"/>
              <a:cs typeface="Arabic Typesetting" pitchFamily="66" charset="-78"/>
            </a:endParaRPr>
          </a:p>
        </p:txBody>
      </p:sp>
      <p:sp>
        <p:nvSpPr>
          <p:cNvPr id="61444"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waqul-ta: (la-in shakar-tum lazidannakum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972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وَلاَ يَنْدَمُ عَلَى </a:t>
            </a:r>
            <a:r>
              <a:rPr lang="ar-SA" sz="9000" kern="1200" dirty="0" smtClean="0">
                <a:latin typeface="Arabic Typesetting" panose="03020402040406030203" pitchFamily="66" charset="-78"/>
                <a:ea typeface="+mn-ea"/>
                <a:cs typeface="Arabic Typesetting" panose="03020402040406030203" pitchFamily="66" charset="-78"/>
              </a:rPr>
              <a:t>الْعَطَآءِ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82240"/>
            <a:ext cx="9555480" cy="1518920"/>
          </a:xfrm>
          <a:extLst/>
        </p:spPr>
        <p:txBody>
          <a:bodyPr/>
          <a:lstStyle/>
          <a:p>
            <a:pPr marL="342900" indent="-342900" eaLnBrk="1" hangingPunct="1">
              <a:defRPr/>
            </a:pPr>
            <a:r>
              <a:rPr lang="en-US" b="1" kern="1200" dirty="0">
                <a:solidFill>
                  <a:srgbClr val="0070C0"/>
                </a:solidFill>
                <a:ea typeface="MS Mincho" pitchFamily="49" charset="-128"/>
              </a:rPr>
              <a:t>He who shows no remorse at </a:t>
            </a:r>
            <a:r>
              <a:rPr lang="en-US" b="1" kern="1200">
                <a:solidFill>
                  <a:srgbClr val="0070C0"/>
                </a:solidFill>
                <a:ea typeface="MS Mincho" pitchFamily="49" charset="-128"/>
              </a:rPr>
              <a:t>bestowal</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جو عطا وبخشش پر پشیمان نہیں ہوتا۔</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endParaRPr lang="en-US" b="1" kern="1200" dirty="0">
              <a:solidFill>
                <a:srgbClr val="0070C0"/>
              </a:solidFill>
              <a:ea typeface="MS Mincho" pitchFamily="49" charset="-128"/>
            </a:endParaRPr>
          </a:p>
        </p:txBody>
      </p:sp>
      <p:sp>
        <p:nvSpPr>
          <p:cNvPr id="7172"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ya mal-la yandamu `alal-`atai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وَلَئِنْ كَفَـرْتُمْ إنَّ عَذابِيْ لَشَدِيدٌ)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209800"/>
            <a:ext cx="9555480" cy="1518920"/>
          </a:xfrm>
          <a:extLst/>
        </p:spPr>
        <p:txBody>
          <a:bodyPr/>
          <a:lstStyle/>
          <a:p>
            <a:pPr marL="342900" indent="-342900" eaLnBrk="1" hangingPunct="1">
              <a:defRPr/>
            </a:pPr>
            <a:r>
              <a:rPr lang="en-US" b="1" i="1" kern="1200" dirty="0">
                <a:solidFill>
                  <a:srgbClr val="0070C0"/>
                </a:solidFill>
                <a:ea typeface="MS Mincho" pitchFamily="49" charset="-128"/>
              </a:rPr>
              <a:t>but if you are thankless, My chastisement is surely </a:t>
            </a:r>
            <a:r>
              <a:rPr lang="en-US" b="1" i="1" kern="1200" dirty="0" smtClean="0">
                <a:solidFill>
                  <a:srgbClr val="0070C0"/>
                </a:solidFill>
                <a:ea typeface="MS Mincho" pitchFamily="49" charset="-128"/>
              </a:rPr>
              <a:t>terrible"; </a:t>
            </a:r>
          </a:p>
          <a:p>
            <a:pPr marL="342900" indent="-342900" eaLnBrk="1" hangingPunct="1">
              <a:defRPr/>
            </a:pPr>
            <a:r>
              <a:rPr lang="en-US" b="1" kern="1200" dirty="0" smtClean="0">
                <a:solidFill>
                  <a:srgbClr val="0070C0"/>
                </a:solidFill>
                <a:ea typeface="MS Mincho" pitchFamily="49" charset="-128"/>
              </a:rPr>
              <a:t>Holy Quran (</a:t>
            </a:r>
            <a:r>
              <a:rPr lang="en-US" b="1" kern="1200" smtClean="0">
                <a:solidFill>
                  <a:srgbClr val="0070C0"/>
                </a:solidFill>
                <a:ea typeface="MS Mincho" pitchFamily="49" charset="-128"/>
              </a:rPr>
              <a:t>14:7)</a:t>
            </a:r>
            <a:endParaRPr lang="ar-OM" b="1" kern="1200" smtClean="0">
              <a:solidFill>
                <a:srgbClr val="0070C0"/>
              </a:solidFill>
              <a:ea typeface="MS Mincho" pitchFamily="49" charset="-128"/>
            </a:endParaRPr>
          </a:p>
          <a:p>
            <a:pPr marL="342900" indent="-342900" eaLnBrk="1" hangingPunct="1">
              <a:defRPr/>
            </a:pPr>
            <a:endParaRPr lang="en-US" sz="2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اگر نا شکری کی تو یاد رکھو کہ میرا عذاب سخت عذاب ہے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62468" name="Subtitle 4"/>
          <p:cNvSpPr txBox="1">
            <a:spLocks/>
          </p:cNvSpPr>
          <p:nvPr/>
        </p:nvSpPr>
        <p:spPr bwMode="auto">
          <a:xfrm>
            <a:off x="7620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wala-in kafar-tum in-na `adhabi lashadid)</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167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وَقُلْتَ : (ادْعُونِيْ أَسْتَجِبْ لَكُمْ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b="1" kern="1200" dirty="0">
                <a:solidFill>
                  <a:srgbClr val="0070C0"/>
                </a:solidFill>
                <a:ea typeface="MS Mincho" pitchFamily="49" charset="-128"/>
              </a:rPr>
              <a:t>And </a:t>
            </a:r>
            <a:r>
              <a:rPr lang="en-US" b="1" kern="1200" dirty="0" smtClean="0">
                <a:solidFill>
                  <a:srgbClr val="0070C0"/>
                </a:solidFill>
                <a:ea typeface="MS Mincho" pitchFamily="49" charset="-128"/>
              </a:rPr>
              <a:t>You have said</a:t>
            </a:r>
            <a:r>
              <a:rPr lang="en-US" b="1" i="1" kern="1200" dirty="0">
                <a:solidFill>
                  <a:srgbClr val="0070C0"/>
                </a:solidFill>
                <a:ea typeface="MS Mincho" pitchFamily="49" charset="-128"/>
              </a:rPr>
              <a:t>, ‘Call Me, and I will hear </a:t>
            </a:r>
            <a:r>
              <a:rPr lang="en-US" b="1" i="1" kern="1200">
                <a:solidFill>
                  <a:srgbClr val="0070C0"/>
                </a:solidFill>
                <a:ea typeface="MS Mincho" pitchFamily="49" charset="-128"/>
              </a:rPr>
              <a:t>you</a:t>
            </a:r>
            <a:r>
              <a:rPr lang="en-US" b="1" i="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تیرا ارشاد ہے کہ مجھ سے دعا مانگو تو میں قبول کروں گا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63492"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qul-ta: (ud-`uwnie as-tajib lakum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إنَّ الَّذِينَ يَسْتَكْبِرُونَ عَنْ عِبَادَتِي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i="1" kern="1200" dirty="0">
                <a:solidFill>
                  <a:srgbClr val="0070C0"/>
                </a:solidFill>
                <a:ea typeface="MS Mincho" pitchFamily="49" charset="-128"/>
              </a:rPr>
              <a:t>Indeed those who are disdainful of </a:t>
            </a:r>
            <a:r>
              <a:rPr lang="en-US" b="1" i="1" kern="1200">
                <a:solidFill>
                  <a:srgbClr val="0070C0"/>
                </a:solidFill>
                <a:ea typeface="MS Mincho" pitchFamily="49" charset="-128"/>
              </a:rPr>
              <a:t>My </a:t>
            </a:r>
            <a:r>
              <a:rPr lang="en-US" b="1" i="1" kern="1200" smtClean="0">
                <a:solidFill>
                  <a:srgbClr val="0070C0"/>
                </a:solidFill>
                <a:ea typeface="MS Mincho" pitchFamily="49" charset="-128"/>
              </a:rPr>
              <a:t>worship</a:t>
            </a:r>
            <a:endParaRPr lang="ar-OM" b="1" i="1" kern="1200" smtClean="0">
              <a:solidFill>
                <a:srgbClr val="0070C0"/>
              </a:solidFill>
              <a:ea typeface="MS Mincho" pitchFamily="49" charset="-128"/>
            </a:endParaRPr>
          </a:p>
          <a:p>
            <a:pPr marL="342900" indent="-342900" eaLnBrk="1" hangingPunct="1">
              <a:defRPr/>
            </a:pPr>
            <a:endParaRPr lang="en-US" b="1" i="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وہ لوگ جو غرور کی بنا پر میری عبادت سے منہ موڑ لیتے ہیں</a:t>
            </a:r>
          </a:p>
          <a:p>
            <a:pPr marL="342900" indent="-342900" eaLnBrk="1" hangingPunct="1">
              <a:defRPr/>
            </a:pP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64516" name="Subtitle 4"/>
          <p:cNvSpPr txBox="1">
            <a:spLocks/>
          </p:cNvSpPr>
          <p:nvPr/>
        </p:nvSpPr>
        <p:spPr bwMode="auto">
          <a:xfrm>
            <a:off x="15240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in-nal-ladhina yas-tak-biruna `an i'badati</a:t>
            </a: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سَيَدْخُلُونَ جَهَنَّمَ دَاخِرِينَ)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i="1" kern="1200" dirty="0">
                <a:solidFill>
                  <a:srgbClr val="0070C0"/>
                </a:solidFill>
                <a:ea typeface="MS Mincho" pitchFamily="49" charset="-128"/>
              </a:rPr>
              <a:t>will enter hell in utter humiliation" </a:t>
            </a:r>
            <a:endParaRPr lang="en-US" b="1" i="1" kern="1200" dirty="0" smtClean="0">
              <a:solidFill>
                <a:srgbClr val="0070C0"/>
              </a:solidFill>
              <a:ea typeface="MS Mincho" pitchFamily="49" charset="-128"/>
            </a:endParaRPr>
          </a:p>
          <a:p>
            <a:pPr marL="342900" indent="-342900" eaLnBrk="1" hangingPunct="1">
              <a:defRPr/>
            </a:pPr>
            <a:r>
              <a:rPr lang="en-US" b="1" i="1" kern="1200" dirty="0" smtClean="0">
                <a:solidFill>
                  <a:srgbClr val="0070C0"/>
                </a:solidFill>
                <a:ea typeface="MS Mincho" pitchFamily="49" charset="-128"/>
              </a:rPr>
              <a:t>Holy Quran - </a:t>
            </a:r>
            <a:r>
              <a:rPr lang="en-US" b="1" kern="1200" dirty="0" smtClean="0">
                <a:solidFill>
                  <a:srgbClr val="0070C0"/>
                </a:solidFill>
                <a:ea typeface="MS Mincho" pitchFamily="49" charset="-128"/>
              </a:rPr>
              <a:t>(</a:t>
            </a:r>
            <a:r>
              <a:rPr lang="en-US" b="1" kern="1200" smtClean="0">
                <a:solidFill>
                  <a:srgbClr val="0070C0"/>
                </a:solidFill>
                <a:ea typeface="MS Mincho" pitchFamily="49" charset="-128"/>
              </a:rPr>
              <a:t>40:60).</a:t>
            </a:r>
            <a:endParaRPr lang="ar-OM" b="1" kern="1200" smtClean="0">
              <a:solidFill>
                <a:srgbClr val="0070C0"/>
              </a:solidFill>
              <a:ea typeface="MS Mincho" pitchFamily="49" charset="-128"/>
            </a:endParaRP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وہ عنقریب ذلیل ہو کر جہنم میں داخل ہوں گے۔</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3600" b="1" kern="1200" dirty="0">
              <a:solidFill>
                <a:srgbClr val="0070C0"/>
              </a:solidFill>
              <a:ea typeface="MS Mincho" pitchFamily="49" charset="-128"/>
            </a:endParaRPr>
          </a:p>
        </p:txBody>
      </p:sp>
      <p:sp>
        <p:nvSpPr>
          <p:cNvPr id="65540"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sayad-khuluna jahan-nama dakhirin)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فَسَمَّيْتَ دُعَاءَكَ </a:t>
            </a:r>
            <a:r>
              <a:rPr lang="ar-SA" sz="9000" kern="1200" dirty="0" smtClean="0">
                <a:latin typeface="Arabic Typesetting" panose="03020402040406030203" pitchFamily="66" charset="-78"/>
                <a:ea typeface="+mn-ea"/>
                <a:cs typeface="Arabic Typesetting" panose="03020402040406030203" pitchFamily="66" charset="-78"/>
              </a:rPr>
              <a:t>عِبَادَةً </a:t>
            </a:r>
            <a:r>
              <a:rPr lang="ar-SA" sz="9000" kern="1200" dirty="0">
                <a:latin typeface="Arabic Typesetting" panose="03020402040406030203" pitchFamily="66" charset="-78"/>
                <a:ea typeface="+mn-ea"/>
                <a:cs typeface="Arabic Typesetting" panose="03020402040406030203" pitchFamily="66" charset="-78"/>
              </a:rPr>
              <a:t>وَتَرْكَهُ </a:t>
            </a:r>
            <a:r>
              <a:rPr lang="ar-SA" sz="9000" kern="1200" dirty="0" smtClean="0">
                <a:latin typeface="Arabic Typesetting" panose="03020402040406030203" pitchFamily="66" charset="-78"/>
                <a:ea typeface="+mn-ea"/>
                <a:cs typeface="Arabic Typesetting" panose="03020402040406030203" pitchFamily="66" charset="-78"/>
              </a:rPr>
              <a:t>اسْتِكْبَاراً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514600"/>
            <a:ext cx="9555480" cy="1518920"/>
          </a:xfrm>
          <a:extLst/>
        </p:spPr>
        <p:txBody>
          <a:bodyPr/>
          <a:lstStyle/>
          <a:p>
            <a:pPr marL="342900" indent="-342900" eaLnBrk="1" hangingPunct="1">
              <a:defRPr/>
            </a:pPr>
            <a:r>
              <a:rPr lang="en-US" b="1" kern="1200" dirty="0">
                <a:solidFill>
                  <a:srgbClr val="0070C0"/>
                </a:solidFill>
                <a:ea typeface="MS Mincho" pitchFamily="49" charset="-128"/>
              </a:rPr>
              <a:t>Hence </a:t>
            </a:r>
            <a:r>
              <a:rPr lang="en-US" b="1" kern="1200" dirty="0" smtClean="0">
                <a:solidFill>
                  <a:srgbClr val="0070C0"/>
                </a:solidFill>
                <a:ea typeface="MS Mincho" pitchFamily="49" charset="-128"/>
              </a:rPr>
              <a:t>You have named </a:t>
            </a:r>
            <a:r>
              <a:rPr lang="en-US" b="1" kern="1200" dirty="0">
                <a:solidFill>
                  <a:srgbClr val="0070C0"/>
                </a:solidFill>
                <a:ea typeface="MS Mincho" pitchFamily="49" charset="-128"/>
              </a:rPr>
              <a:t>supplicating You </a:t>
            </a:r>
            <a:r>
              <a:rPr lang="en-US" b="1" kern="1200" dirty="0" smtClean="0">
                <a:solidFill>
                  <a:srgbClr val="0070C0"/>
                </a:solidFill>
                <a:ea typeface="MS Mincho" pitchFamily="49" charset="-128"/>
              </a:rPr>
              <a:t>‘worship’ </a:t>
            </a:r>
            <a:r>
              <a:rPr lang="en-US" b="1" kern="1200" dirty="0">
                <a:solidFill>
                  <a:srgbClr val="0070C0"/>
                </a:solidFill>
                <a:ea typeface="MS Mincho" pitchFamily="49" charset="-128"/>
              </a:rPr>
              <a:t>and refraining from it </a:t>
            </a:r>
            <a:r>
              <a:rPr lang="en-US" b="1" kern="1200" dirty="0" smtClean="0">
                <a:solidFill>
                  <a:srgbClr val="0070C0"/>
                </a:solidFill>
                <a:ea typeface="MS Mincho" pitchFamily="49" charset="-128"/>
              </a:rPr>
              <a:t>as ‘</a:t>
            </a:r>
            <a:r>
              <a:rPr lang="en-US" b="1" kern="1200" smtClean="0">
                <a:solidFill>
                  <a:srgbClr val="0070C0"/>
                </a:solidFill>
                <a:ea typeface="MS Mincho" pitchFamily="49" charset="-128"/>
              </a:rPr>
              <a:t>pride’,</a:t>
            </a:r>
            <a:endParaRPr lang="ar-OM" b="1" kern="1200" smtClean="0">
              <a:solidFill>
                <a:srgbClr val="0070C0"/>
              </a:solidFill>
              <a:ea typeface="MS Mincho" pitchFamily="49" charset="-128"/>
            </a:endParaRPr>
          </a:p>
          <a:p>
            <a:pPr marL="342900" indent="-342900" eaLnBrk="1" hangingPunct="1">
              <a:defRPr/>
            </a:pPr>
            <a:endParaRPr lang="en-US" sz="20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چنانچہ تو نے دعا کا نام عبادت رکھا اور اس کے ترک کو غرور سے تعبیر کیا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66564" name="Subtitle 4"/>
          <p:cNvSpPr txBox="1">
            <a:spLocks/>
          </p:cNvSpPr>
          <p:nvPr/>
        </p:nvSpPr>
        <p:spPr bwMode="auto">
          <a:xfrm>
            <a:off x="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fasam-may-ta du`aa-aka i'badah wa tar-kahu as-tik-bara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وَتَوَعَّدْتَ عَلَى تَرْكِهِ دُخُولَ جَهَنَّمَ </a:t>
            </a:r>
            <a:r>
              <a:rPr lang="ar-SA" sz="9000" kern="1200" dirty="0" smtClean="0">
                <a:latin typeface="Arabic Typesetting" panose="03020402040406030203" pitchFamily="66" charset="-78"/>
                <a:ea typeface="+mn-ea"/>
                <a:cs typeface="Arabic Typesetting" panose="03020402040406030203" pitchFamily="66" charset="-78"/>
              </a:rPr>
              <a:t>دَاخِرِينَ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76200" y="2443480"/>
            <a:ext cx="9555480" cy="1518920"/>
          </a:xfrm>
          <a:extLst/>
        </p:spPr>
        <p:txBody>
          <a:bodyPr/>
          <a:lstStyle/>
          <a:p>
            <a:pPr marL="342900" indent="-342900" eaLnBrk="1" hangingPunct="1">
              <a:defRPr/>
            </a:pPr>
            <a:r>
              <a:rPr lang="en-US" b="1" kern="1200" dirty="0">
                <a:solidFill>
                  <a:srgbClr val="0070C0"/>
                </a:solidFill>
                <a:ea typeface="MS Mincho" pitchFamily="49" charset="-128"/>
              </a:rPr>
              <a:t>and </a:t>
            </a:r>
            <a:r>
              <a:rPr lang="en-US" b="1" kern="1200" dirty="0" smtClean="0">
                <a:solidFill>
                  <a:srgbClr val="0070C0"/>
                </a:solidFill>
                <a:ea typeface="MS Mincho" pitchFamily="49" charset="-128"/>
              </a:rPr>
              <a:t>You have warned </a:t>
            </a:r>
            <a:r>
              <a:rPr lang="en-US" b="1" kern="1200" dirty="0">
                <a:solidFill>
                  <a:srgbClr val="0070C0"/>
                </a:solidFill>
                <a:ea typeface="MS Mincho" pitchFamily="49" charset="-128"/>
              </a:rPr>
              <a:t>that </a:t>
            </a:r>
            <a:r>
              <a:rPr lang="en-US" b="1" kern="1200" dirty="0" smtClean="0">
                <a:solidFill>
                  <a:srgbClr val="0070C0"/>
                </a:solidFill>
                <a:ea typeface="MS Mincho" pitchFamily="49" charset="-128"/>
              </a:rPr>
              <a:t>refraining </a:t>
            </a:r>
            <a:r>
              <a:rPr lang="en-US" b="1" kern="1200" dirty="0">
                <a:solidFill>
                  <a:srgbClr val="0070C0"/>
                </a:solidFill>
                <a:ea typeface="MS Mincho" pitchFamily="49" charset="-128"/>
              </a:rPr>
              <a:t>from it would yield entrance into </a:t>
            </a:r>
            <a:r>
              <a:rPr lang="en-US" b="1" kern="1200" dirty="0" smtClean="0">
                <a:solidFill>
                  <a:srgbClr val="0070C0"/>
                </a:solidFill>
                <a:ea typeface="MS Mincho" pitchFamily="49" charset="-128"/>
              </a:rPr>
              <a:t>hell in </a:t>
            </a:r>
            <a:r>
              <a:rPr lang="en-US" b="1" kern="1200" dirty="0">
                <a:solidFill>
                  <a:srgbClr val="0070C0"/>
                </a:solidFill>
                <a:ea typeface="MS Mincho" pitchFamily="49" charset="-128"/>
              </a:rPr>
              <a:t>utter </a:t>
            </a:r>
            <a:r>
              <a:rPr lang="en-US" b="1" kern="1200" smtClean="0">
                <a:solidFill>
                  <a:srgbClr val="0070C0"/>
                </a:solidFill>
                <a:ea typeface="MS Mincho" pitchFamily="49" charset="-128"/>
              </a:rPr>
              <a:t>humiliation.</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  اور اس کے ترک پر جہنم میں ذلیل ہو کر داخل ہونے سے ڈرایا!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67588" name="Subtitle 4"/>
          <p:cNvSpPr txBox="1">
            <a:spLocks/>
          </p:cNvSpPr>
          <p:nvPr/>
        </p:nvSpPr>
        <p:spPr bwMode="auto">
          <a:xfrm>
            <a:off x="-7620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tawa'-`at-ta `ala tar-kihi dukhula jahan-nama dakhirin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فَذَكَرُوكَ بِمَنِّكَ وَشَكَرُوكَ </a:t>
            </a:r>
            <a:r>
              <a:rPr lang="ar-SA" sz="9000" kern="1200" dirty="0" smtClean="0">
                <a:latin typeface="Arabic Typesetting" panose="03020402040406030203" pitchFamily="66" charset="-78"/>
                <a:ea typeface="+mn-ea"/>
                <a:cs typeface="Arabic Typesetting" panose="03020402040406030203" pitchFamily="66" charset="-78"/>
              </a:rPr>
              <a:t>بِفَضْلِكَ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So they remember You for Your kindness, they thank You for Your </a:t>
            </a:r>
            <a:r>
              <a:rPr lang="en-US" b="1" kern="1200">
                <a:solidFill>
                  <a:srgbClr val="0070C0"/>
                </a:solidFill>
                <a:ea typeface="MS Mincho" pitchFamily="49" charset="-128"/>
              </a:rPr>
              <a:t>bounty</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24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اس لئے انہوں نے تیری نعمتوں کی وجہ سے تجھے یاد کیا۔ تیرے فضل وکرم کی بنا پر تیرا شکریہ اد اکیا </a:t>
            </a:r>
            <a:endParaRPr lang="en-US" sz="4000" b="1" kern="1200" dirty="0">
              <a:latin typeface="Arabic Typesetting" pitchFamily="66" charset="-78"/>
              <a:ea typeface="MS Mincho" pitchFamily="49" charset="-128"/>
              <a:cs typeface="Arabic Typesetting" pitchFamily="66" charset="-78"/>
            </a:endParaRPr>
          </a:p>
        </p:txBody>
      </p:sp>
      <p:sp>
        <p:nvSpPr>
          <p:cNvPr id="68612" name="Subtitle 4"/>
          <p:cNvSpPr txBox="1">
            <a:spLocks/>
          </p:cNvSpPr>
          <p:nvPr/>
        </p:nvSpPr>
        <p:spPr bwMode="auto">
          <a:xfrm>
            <a:off x="4572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fadhakaruka biman-nik wa shakaruka bifad-lik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وَدَعَوْكَ </a:t>
            </a:r>
            <a:r>
              <a:rPr lang="ar-SA" sz="9000" kern="1200" dirty="0" smtClean="0">
                <a:latin typeface="Arabic Typesetting" panose="03020402040406030203" pitchFamily="66" charset="-78"/>
                <a:ea typeface="+mn-ea"/>
                <a:cs typeface="Arabic Typesetting" panose="03020402040406030203" pitchFamily="66" charset="-78"/>
              </a:rPr>
              <a:t>بِأَمْرِكَ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they supplicate You by Your </a:t>
            </a:r>
            <a:r>
              <a:rPr lang="en-US" b="1" kern="1200">
                <a:solidFill>
                  <a:srgbClr val="0070C0"/>
                </a:solidFill>
                <a:ea typeface="MS Mincho" pitchFamily="49" charset="-128"/>
              </a:rPr>
              <a:t>command</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اورتیرے حکم سے تجھے پکارا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69636"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da'w-ka bi m-rik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وَتَصَدَّقُوا لَكَ طَلَباً </a:t>
            </a:r>
            <a:r>
              <a:rPr lang="ar-SA" sz="9000" kern="1200" dirty="0" smtClean="0">
                <a:latin typeface="Arabic Typesetting" panose="03020402040406030203" pitchFamily="66" charset="-78"/>
                <a:ea typeface="+mn-ea"/>
                <a:cs typeface="Arabic Typesetting" panose="03020402040406030203" pitchFamily="66" charset="-78"/>
              </a:rPr>
              <a:t>لِمَزِيدِكَ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they donate for You in order to seek Your </a:t>
            </a:r>
            <a:r>
              <a:rPr lang="en-US" b="1" kern="1200">
                <a:solidFill>
                  <a:srgbClr val="0070C0"/>
                </a:solidFill>
                <a:ea typeface="MS Mincho" pitchFamily="49" charset="-128"/>
              </a:rPr>
              <a:t>increase</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اور(نعمتوں میں ) طلب افزائش کے لیے تیری راہ میں صدقہ دیا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70660" name="Subtitle 4"/>
          <p:cNvSpPr txBox="1">
            <a:spLocks/>
          </p:cNvSpPr>
          <p:nvPr/>
        </p:nvSpPr>
        <p:spPr bwMode="auto">
          <a:xfrm>
            <a:off x="15240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tasad-daqu laka talabal-limazidik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وَفِيهَا كَانَتْ نَجَاتُهُمْ مِنْ </a:t>
            </a:r>
            <a:r>
              <a:rPr lang="ar-SA" sz="9000" kern="1200" dirty="0" smtClean="0">
                <a:latin typeface="Arabic Typesetting" panose="03020402040406030203" pitchFamily="66" charset="-78"/>
                <a:ea typeface="+mn-ea"/>
                <a:cs typeface="Arabic Typesetting" panose="03020402040406030203" pitchFamily="66" charset="-78"/>
              </a:rPr>
              <a:t>غَضَبِكَ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in all this </a:t>
            </a:r>
            <a:r>
              <a:rPr lang="en-US" b="1" kern="1200" dirty="0" smtClean="0">
                <a:solidFill>
                  <a:srgbClr val="0070C0"/>
                </a:solidFill>
                <a:ea typeface="MS Mincho" pitchFamily="49" charset="-128"/>
              </a:rPr>
              <a:t>lays their </a:t>
            </a:r>
            <a:r>
              <a:rPr lang="en-US" b="1" kern="1200" dirty="0">
                <a:solidFill>
                  <a:srgbClr val="0070C0"/>
                </a:solidFill>
                <a:ea typeface="MS Mincho" pitchFamily="49" charset="-128"/>
              </a:rPr>
              <a:t>deliverance from </a:t>
            </a:r>
            <a:r>
              <a:rPr lang="en-US" b="1" kern="1200">
                <a:solidFill>
                  <a:srgbClr val="0070C0"/>
                </a:solidFill>
                <a:ea typeface="MS Mincho" pitchFamily="49" charset="-128"/>
              </a:rPr>
              <a:t>Your </a:t>
            </a:r>
            <a:r>
              <a:rPr lang="en-US" b="1" kern="1200" smtClean="0">
                <a:solidFill>
                  <a:srgbClr val="0070C0"/>
                </a:solidFill>
                <a:ea typeface="MS Mincho" pitchFamily="49" charset="-128"/>
              </a:rPr>
              <a:t>wrath</a:t>
            </a:r>
            <a:endParaRPr lang="ar-OM" b="1" kern="1200" smtClean="0">
              <a:solidFill>
                <a:srgbClr val="0070C0"/>
              </a:solidFill>
              <a:ea typeface="MS Mincho" pitchFamily="49" charset="-128"/>
            </a:endParaRPr>
          </a:p>
          <a:p>
            <a:pPr marL="342900" indent="-342900" eaLnBrk="1" hangingPunct="1">
              <a:defRPr/>
            </a:pPr>
            <a:endParaRPr lang="en-US" sz="2400" b="1" kern="1200" smtClean="0">
              <a:solidFill>
                <a:srgbClr val="0070C0"/>
              </a:solidFill>
              <a:ea typeface="MS Mincho" pitchFamily="49" charset="-128"/>
            </a:endParaRPr>
          </a:p>
          <a:p>
            <a:pPr marL="342900" indent="-342900" eaLnBrk="1" hangingPunct="1">
              <a:defRPr/>
            </a:pPr>
            <a:r>
              <a:rPr lang="ar-OM"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اور تیری یہ رہنمائی ہی ان کے لیے تیرے غضب سے بچاؤ</a:t>
            </a:r>
            <a:r>
              <a:rPr lang="ar-OM"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اور تیری خوشنودی تک رسائی کی صورت تھی</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71684" name="Subtitle 4"/>
          <p:cNvSpPr txBox="1">
            <a:spLocks/>
          </p:cNvSpPr>
          <p:nvPr/>
        </p:nvSpPr>
        <p:spPr bwMode="auto">
          <a:xfrm>
            <a:off x="22860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fiha kanat najatuhum min ghadabik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وَيَا مَنْ لاَ يُكَافِئُ عَبْدَهُ عَلَى </a:t>
            </a:r>
            <a:r>
              <a:rPr lang="ar-SA" sz="9000" kern="1200" dirty="0" smtClean="0">
                <a:latin typeface="Arabic Typesetting" panose="03020402040406030203" pitchFamily="66" charset="-78"/>
                <a:ea typeface="+mn-ea"/>
                <a:cs typeface="Arabic Typesetting" panose="03020402040406030203" pitchFamily="66" charset="-78"/>
              </a:rPr>
              <a:t>السَّوآءِ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0800"/>
            <a:ext cx="9555480" cy="1518920"/>
          </a:xfrm>
          <a:extLst/>
        </p:spPr>
        <p:txBody>
          <a:bodyPr/>
          <a:lstStyle/>
          <a:p>
            <a:pPr marL="342900" indent="-342900" eaLnBrk="1" hangingPunct="1">
              <a:defRPr/>
            </a:pPr>
            <a:r>
              <a:rPr lang="en-US" b="1" kern="1200" dirty="0">
                <a:solidFill>
                  <a:srgbClr val="0070C0"/>
                </a:solidFill>
                <a:ea typeface="MS Mincho" pitchFamily="49" charset="-128"/>
              </a:rPr>
              <a:t>He who rewards not His servant tit for </a:t>
            </a:r>
            <a:r>
              <a:rPr lang="en-US" b="1" kern="1200">
                <a:solidFill>
                  <a:srgbClr val="0070C0"/>
                </a:solidFill>
                <a:ea typeface="MS Mincho" pitchFamily="49" charset="-128"/>
              </a:rPr>
              <a:t>tat</a:t>
            </a:r>
            <a:r>
              <a:rPr lang="en-US" b="1" kern="1200" smtClean="0">
                <a:solidFill>
                  <a:srgbClr val="0070C0"/>
                </a:solidFill>
                <a:ea typeface="MS Mincho" pitchFamily="49" charset="-128"/>
              </a:rPr>
              <a:t>!</a:t>
            </a:r>
          </a:p>
          <a:p>
            <a:pPr marL="342900" indent="-342900" eaLnBrk="1" hangingPunct="1">
              <a:defRPr/>
            </a:pPr>
            <a:endParaRPr lang="en-US" sz="1400" b="1" kern="1200" smtClean="0">
              <a:solidFill>
                <a:srgbClr val="0070C0"/>
              </a:solidFill>
              <a:ea typeface="MS Mincho" pitchFamily="49" charset="-128"/>
            </a:endParaRPr>
          </a:p>
          <a:p>
            <a:pPr marL="342900" indent="-342900" eaLnBrk="1" hangingPunct="1">
              <a:defRPr/>
            </a:pPr>
            <a:endParaRPr lang="en-US" sz="14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جو اپنے بندوں کو ( ان کے عمل کے مقابلہ میں ) نپا تلا اجر نہیں دیتا۔</a:t>
            </a:r>
            <a:endParaRPr lang="en-US" sz="4000" b="1" kern="1200" smtClean="0">
              <a:solidFill>
                <a:srgbClr val="002060"/>
              </a:solidFill>
              <a:latin typeface="Arabic Typesetting" pitchFamily="66" charset="-78"/>
              <a:ea typeface="MS Mincho" pitchFamily="49" charset="-128"/>
              <a:cs typeface="Arabic Typesetting" pitchFamily="66" charset="-78"/>
            </a:endParaRPr>
          </a:p>
        </p:txBody>
      </p:sp>
      <p:sp>
        <p:nvSpPr>
          <p:cNvPr id="8196" name="Subtitle 4"/>
          <p:cNvSpPr txBox="1">
            <a:spLocks/>
          </p:cNvSpPr>
          <p:nvPr/>
        </p:nvSpPr>
        <p:spPr bwMode="auto">
          <a:xfrm>
            <a:off x="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ya mal-la yukafi-u `ab-dahu `alas-sawai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وَفَوْزُهُمْ </a:t>
            </a:r>
            <a:r>
              <a:rPr lang="ar-SA" sz="9000" kern="1200" dirty="0" smtClean="0">
                <a:latin typeface="Arabic Typesetting" panose="03020402040406030203" pitchFamily="66" charset="-78"/>
                <a:ea typeface="+mn-ea"/>
                <a:cs typeface="Arabic Typesetting" panose="03020402040406030203" pitchFamily="66" charset="-78"/>
              </a:rPr>
              <a:t>بِرِضَاكَ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and their triumph through Your good </a:t>
            </a:r>
            <a:r>
              <a:rPr lang="en-US" b="1" kern="1200">
                <a:solidFill>
                  <a:srgbClr val="0070C0"/>
                </a:solidFill>
                <a:ea typeface="MS Mincho" pitchFamily="49" charset="-128"/>
              </a:rPr>
              <a:t>pleasure</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اورجن باتوں کی تو نے اپنی جانب سے اپنے بندوں کی رہنمائی کی ہے</a:t>
            </a:r>
            <a:endParaRPr lang="ar-OM"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en-US" b="1" kern="1200" smtClean="0">
              <a:solidFill>
                <a:srgbClr val="0070C0"/>
              </a:solidFill>
              <a:ea typeface="MS Mincho" pitchFamily="49" charset="-128"/>
            </a:endParaRPr>
          </a:p>
        </p:txBody>
      </p:sp>
      <p:sp>
        <p:nvSpPr>
          <p:cNvPr id="72708" name="Subtitle 4"/>
          <p:cNvSpPr txBox="1">
            <a:spLocks/>
          </p:cNvSpPr>
          <p:nvPr/>
        </p:nvSpPr>
        <p:spPr bwMode="auto">
          <a:xfrm>
            <a:off x="335280" y="50241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faw-zuhum biridak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وَلَوْ دَلَّ مَخْلُوقٌ مَخْلُوقاً مِنْ نَفْسِهِ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Were any creature himself to direct </a:t>
            </a:r>
            <a:r>
              <a:rPr lang="en-US" b="1" kern="1200">
                <a:solidFill>
                  <a:srgbClr val="0070C0"/>
                </a:solidFill>
                <a:ea typeface="MS Mincho" pitchFamily="49" charset="-128"/>
              </a:rPr>
              <a:t>another </a:t>
            </a:r>
            <a:r>
              <a:rPr lang="en-US" b="1" kern="1200" smtClean="0">
                <a:solidFill>
                  <a:srgbClr val="0070C0"/>
                </a:solidFill>
                <a:ea typeface="MS Mincho" pitchFamily="49" charset="-128"/>
              </a:rPr>
              <a:t>creature</a:t>
            </a:r>
            <a:endParaRPr lang="ar-OM" b="1" kern="1200" smtClean="0">
              <a:solidFill>
                <a:srgbClr val="0070C0"/>
              </a:solidFill>
              <a:ea typeface="MS Mincho" pitchFamily="49" charset="-128"/>
            </a:endParaRPr>
          </a:p>
          <a:p>
            <a:pPr marL="342900" indent="-342900" eaLnBrk="1" hangingPunct="1">
              <a:defRPr/>
            </a:pPr>
            <a:endParaRPr lang="en-US" sz="11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اگر کوئی مخلوق اپنی طرف سے دوسرے مخلوق کی ایسی ہی چیزوں کی طرف راہنمائی    کرتا</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73732" name="Subtitle 4"/>
          <p:cNvSpPr txBox="1">
            <a:spLocks/>
          </p:cNvSpPr>
          <p:nvPr/>
        </p:nvSpPr>
        <p:spPr bwMode="auto">
          <a:xfrm>
            <a:off x="15240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law dal-la makh-luqum-makh-luqam-min-naf-sihi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05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عَلَى مِثْلِ الَّذِيْ دَلَلْتَ عَلَيْهِ عِبَادَكَ مِنْكَ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8280"/>
            <a:ext cx="9555480" cy="1518920"/>
          </a:xfrm>
          <a:extLst/>
        </p:spPr>
        <p:txBody>
          <a:bodyPr/>
          <a:lstStyle/>
          <a:p>
            <a:pPr marL="342900" indent="-342900" eaLnBrk="1" hangingPunct="1">
              <a:defRPr/>
            </a:pPr>
            <a:r>
              <a:rPr lang="en-US" b="1" kern="1200" dirty="0">
                <a:solidFill>
                  <a:srgbClr val="0070C0"/>
                </a:solidFill>
                <a:ea typeface="MS Mincho" pitchFamily="49" charset="-128"/>
              </a:rPr>
              <a:t>to the like of that to which </a:t>
            </a:r>
            <a:r>
              <a:rPr lang="en-US" b="1" kern="1200" dirty="0" smtClean="0">
                <a:solidFill>
                  <a:srgbClr val="0070C0"/>
                </a:solidFill>
                <a:ea typeface="MS Mincho" pitchFamily="49" charset="-128"/>
              </a:rPr>
              <a:t>You </a:t>
            </a:r>
            <a:r>
              <a:rPr lang="en-US" b="1" kern="1200" dirty="0">
                <a:solidFill>
                  <a:srgbClr val="0070C0"/>
                </a:solidFill>
                <a:ea typeface="MS Mincho" pitchFamily="49" charset="-128"/>
              </a:rPr>
              <a:t>Yourself </a:t>
            </a:r>
            <a:r>
              <a:rPr lang="en-US" b="1" kern="1200" dirty="0" smtClean="0">
                <a:solidFill>
                  <a:srgbClr val="0070C0"/>
                </a:solidFill>
                <a:ea typeface="MS Mincho" pitchFamily="49" charset="-128"/>
              </a:rPr>
              <a:t>have directed </a:t>
            </a:r>
            <a:r>
              <a:rPr lang="en-US" b="1" kern="1200" dirty="0">
                <a:solidFill>
                  <a:srgbClr val="0070C0"/>
                </a:solidFill>
                <a:ea typeface="MS Mincho" pitchFamily="49" charset="-128"/>
              </a:rPr>
              <a:t>Your </a:t>
            </a:r>
            <a:r>
              <a:rPr lang="en-US" b="1" kern="1200">
                <a:solidFill>
                  <a:srgbClr val="0070C0"/>
                </a:solidFill>
                <a:ea typeface="MS Mincho" pitchFamily="49" charset="-128"/>
              </a:rPr>
              <a:t>servants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11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تو وہ قابل تحسین ہوتا توپھر تیرے ہی لئے حمد ستائش ہے</a:t>
            </a:r>
            <a:r>
              <a:rPr lang="ar-OM" sz="4000" b="1" kern="1200" smtClean="0">
                <a:latin typeface="Arabic Typesetting" pitchFamily="66" charset="-78"/>
                <a:ea typeface="MS Mincho" pitchFamily="49" charset="-128"/>
                <a:cs typeface="Arabic Typesetting" pitchFamily="66" charset="-78"/>
              </a:rPr>
              <a:t> ہم پر تیری نعمتیں کتنی آشکار ہیں</a:t>
            </a:r>
            <a:endParaRPr lang="en-US" sz="4000" b="1" kern="1200" dirty="0">
              <a:latin typeface="Arabic Typesetting" pitchFamily="66" charset="-78"/>
              <a:ea typeface="MS Mincho" pitchFamily="49" charset="-128"/>
              <a:cs typeface="Arabic Typesetting" pitchFamily="66" charset="-78"/>
            </a:endParaRPr>
          </a:p>
        </p:txBody>
      </p:sp>
      <p:sp>
        <p:nvSpPr>
          <p:cNvPr id="74756" name="Subtitle 4"/>
          <p:cNvSpPr txBox="1">
            <a:spLocks/>
          </p:cNvSpPr>
          <p:nvPr/>
        </p:nvSpPr>
        <p:spPr bwMode="auto">
          <a:xfrm>
            <a:off x="228600" y="5252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`ala mith-lil-ladhi dalal-ta `alay-hi i'badaka minka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كَانَ مَوْصُوْفَاً بالإحْسَان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he would </a:t>
            </a:r>
            <a:r>
              <a:rPr lang="en-US" b="1" kern="1200">
                <a:solidFill>
                  <a:srgbClr val="0070C0"/>
                </a:solidFill>
                <a:ea typeface="MS Mincho" pitchFamily="49" charset="-128"/>
              </a:rPr>
              <a:t>be </a:t>
            </a:r>
            <a:r>
              <a:rPr lang="en-US" b="1" kern="1200" smtClean="0">
                <a:solidFill>
                  <a:srgbClr val="0070C0"/>
                </a:solidFill>
                <a:ea typeface="MS Mincho" pitchFamily="49" charset="-128"/>
              </a:rPr>
              <a:t>described </a:t>
            </a:r>
            <a:r>
              <a:rPr lang="en-US" b="1" kern="1200" dirty="0">
                <a:solidFill>
                  <a:srgbClr val="0070C0"/>
                </a:solidFill>
                <a:ea typeface="MS Mincho" pitchFamily="49" charset="-128"/>
              </a:rPr>
              <a:t>by </a:t>
            </a:r>
            <a:r>
              <a:rPr lang="en-US" b="1" kern="1200">
                <a:solidFill>
                  <a:srgbClr val="0070C0"/>
                </a:solidFill>
                <a:ea typeface="MS Mincho" pitchFamily="49" charset="-128"/>
              </a:rPr>
              <a:t>beneficence</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 اور تیرا انعام کتنا فراواں ہے اور کس قدر ہم تیرے انعام واحسان سے مخصوص ہیں تو نے اس دین کی جسے منتخب فرمایا</a:t>
            </a:r>
            <a:endParaRPr lang="en-US" sz="4000" b="1" kern="1200" dirty="0">
              <a:latin typeface="Arabic Typesetting" pitchFamily="66" charset="-78"/>
              <a:ea typeface="MS Mincho" pitchFamily="49" charset="-128"/>
              <a:cs typeface="Arabic Typesetting" pitchFamily="66" charset="-78"/>
            </a:endParaRPr>
          </a:p>
        </p:txBody>
      </p:sp>
      <p:sp>
        <p:nvSpPr>
          <p:cNvPr id="75780" name="Subtitle 4"/>
          <p:cNvSpPr txBox="1">
            <a:spLocks/>
          </p:cNvSpPr>
          <p:nvPr/>
        </p:nvSpPr>
        <p:spPr bwMode="auto">
          <a:xfrm>
            <a:off x="335280" y="51765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 kana maw-sufam-bil-ih-san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وَمَنْعُوتاً بِالامْتِثَال ومحمُوداً بكلِّ </a:t>
            </a:r>
            <a:r>
              <a:rPr lang="ar-SA" sz="9000" kern="1200" dirty="0" smtClean="0">
                <a:latin typeface="Arabic Typesetting" panose="03020402040406030203" pitchFamily="66" charset="-78"/>
                <a:ea typeface="+mn-ea"/>
                <a:cs typeface="Arabic Typesetting" panose="03020402040406030203" pitchFamily="66" charset="-78"/>
              </a:rPr>
              <a:t>لِسَان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502920" y="2438400"/>
            <a:ext cx="9555480" cy="1518920"/>
          </a:xfrm>
          <a:extLst/>
        </p:spPr>
        <p:txBody>
          <a:bodyPr/>
          <a:lstStyle/>
          <a:p>
            <a:pPr marL="342900" indent="-342900" eaLnBrk="1" hangingPunct="1">
              <a:defRPr/>
            </a:pPr>
            <a:r>
              <a:rPr lang="en-US" b="1" kern="1200" dirty="0">
                <a:solidFill>
                  <a:srgbClr val="0070C0"/>
                </a:solidFill>
                <a:ea typeface="MS Mincho" pitchFamily="49" charset="-128"/>
              </a:rPr>
              <a:t>qualified by kindness, and praised by every </a:t>
            </a:r>
            <a:r>
              <a:rPr lang="en-US" b="1" kern="1200">
                <a:solidFill>
                  <a:srgbClr val="0070C0"/>
                </a:solidFill>
                <a:ea typeface="MS Mincho" pitchFamily="49" charset="-128"/>
              </a:rPr>
              <a:t>tongue</a:t>
            </a:r>
            <a:r>
              <a:rPr lang="en-US" b="1" kern="1200" smtClean="0">
                <a:solidFill>
                  <a:srgbClr val="0070C0"/>
                </a:solidFill>
                <a:ea typeface="MS Mincho" pitchFamily="49" charset="-128"/>
              </a:rPr>
              <a:t>.</a:t>
            </a:r>
          </a:p>
          <a:p>
            <a:pPr marL="342900" indent="-342900" eaLnBrk="1" hangingPunct="1">
              <a:defRPr/>
            </a:pPr>
            <a:endParaRPr lang="en-US" sz="1600" b="1" kern="1200" smtClean="0">
              <a:solidFill>
                <a:srgbClr val="0070C0"/>
              </a:solidFill>
              <a:ea typeface="MS Mincho" pitchFamily="49" charset="-128"/>
            </a:endParaRPr>
          </a:p>
          <a:p>
            <a:pPr marL="342900" indent="-342900" eaLnBrk="1" hangingPunct="1">
              <a:defRPr/>
            </a:pPr>
            <a:r>
              <a:rPr lang="ur-PK" sz="4000" b="1" smtClean="0">
                <a:latin typeface="Arabic Typesetting" pitchFamily="66" charset="-78"/>
                <a:cs typeface="Arabic Typesetting" pitchFamily="66" charset="-78"/>
              </a:rPr>
              <a:t>اور ہر زبان میں قابل تعریف</a:t>
            </a:r>
            <a:endParaRPr lang="en-US" sz="4000" b="1" kern="1200" dirty="0">
              <a:solidFill>
                <a:srgbClr val="0070C0"/>
              </a:solidFill>
              <a:latin typeface="Arabic Typesetting" pitchFamily="66" charset="-78"/>
              <a:ea typeface="MS Mincho" pitchFamily="49" charset="-128"/>
              <a:cs typeface="Arabic Typesetting" pitchFamily="66" charset="-78"/>
            </a:endParaRPr>
          </a:p>
        </p:txBody>
      </p:sp>
      <p:sp>
        <p:nvSpPr>
          <p:cNvPr id="76804"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man-`uwtam-biiam-tinan wa mah-mudam-bikul-li lisan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3167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فَلَكَ الْحَمْدُ مَا وُجِدَ فِي حَمْدِكَ </a:t>
            </a:r>
            <a:r>
              <a:rPr lang="ar-SA" sz="9000" kern="1200" dirty="0" smtClean="0">
                <a:latin typeface="Arabic Typesetting" panose="03020402040406030203" pitchFamily="66" charset="-78"/>
                <a:ea typeface="+mn-ea"/>
                <a:cs typeface="Arabic Typesetting" panose="03020402040406030203" pitchFamily="66" charset="-78"/>
              </a:rPr>
              <a:t>مَذْهَبٌ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So to You belongs praise as long as there is </a:t>
            </a:r>
            <a:r>
              <a:rPr lang="en-US" b="1" kern="1200" dirty="0" smtClean="0">
                <a:solidFill>
                  <a:srgbClr val="0070C0"/>
                </a:solidFill>
                <a:ea typeface="MS Mincho" pitchFamily="49" charset="-128"/>
              </a:rPr>
              <a:t>way found </a:t>
            </a:r>
            <a:r>
              <a:rPr lang="en-US" b="1" kern="1200" dirty="0">
                <a:solidFill>
                  <a:srgbClr val="0070C0"/>
                </a:solidFill>
                <a:ea typeface="MS Mincho" pitchFamily="49" charset="-128"/>
              </a:rPr>
              <a:t>to </a:t>
            </a:r>
            <a:r>
              <a:rPr lang="en-US" b="1" kern="1200">
                <a:solidFill>
                  <a:srgbClr val="0070C0"/>
                </a:solidFill>
                <a:ea typeface="MS Mincho" pitchFamily="49" charset="-128"/>
              </a:rPr>
              <a:t>praise </a:t>
            </a:r>
            <a:r>
              <a:rPr lang="en-US" b="1" kern="1200" smtClean="0">
                <a:solidFill>
                  <a:srgbClr val="0070C0"/>
                </a:solidFill>
                <a:ea typeface="MS Mincho" pitchFamily="49" charset="-128"/>
              </a:rPr>
              <a:t>You</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جب تک تیری حمد کے لیے راہ پیدا ہوتی رہے اور جب تک حمد کے وہ الفا ظ جن سے تیری تحمید کی جا سکے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77828" name="Subtitle 4"/>
          <p:cNvSpPr txBox="1">
            <a:spLocks/>
          </p:cNvSpPr>
          <p:nvPr/>
        </p:nvSpPr>
        <p:spPr bwMode="auto">
          <a:xfrm>
            <a:off x="22860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falakal-ham-du ma wujida fi ham-dika madh-hab</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5240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وَمَا بَقِيَ لِلْحَمْدِ لَفْظٌ تُحْمَدُ بِهِ وَمَعْنىً يَنْصَرفُ إلَيْهِ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 y="2910840"/>
            <a:ext cx="10226040" cy="1661160"/>
          </a:xfrm>
          <a:extLst/>
        </p:spPr>
        <p:txBody>
          <a:bodyPr/>
          <a:lstStyle/>
          <a:p>
            <a:pPr marL="342900" indent="-342900" eaLnBrk="1" hangingPunct="1">
              <a:defRPr/>
            </a:pPr>
            <a:r>
              <a:rPr lang="en-US" sz="2400" b="1" kern="1200" dirty="0">
                <a:solidFill>
                  <a:srgbClr val="0070C0"/>
                </a:solidFill>
                <a:ea typeface="MS Mincho" pitchFamily="49" charset="-128"/>
              </a:rPr>
              <a:t>and as long as there remains for praising words by which </a:t>
            </a:r>
            <a:r>
              <a:rPr lang="en-US" sz="2400" b="1" kern="1200" dirty="0" smtClean="0">
                <a:solidFill>
                  <a:srgbClr val="0070C0"/>
                </a:solidFill>
                <a:ea typeface="MS Mincho" pitchFamily="49" charset="-128"/>
              </a:rPr>
              <a:t>You </a:t>
            </a:r>
            <a:r>
              <a:rPr lang="en-US" sz="2400" b="1" kern="1200" dirty="0">
                <a:solidFill>
                  <a:srgbClr val="0070C0"/>
                </a:solidFill>
                <a:ea typeface="MS Mincho" pitchFamily="49" charset="-128"/>
              </a:rPr>
              <a:t>may be praised and meanings which may be spent in </a:t>
            </a:r>
            <a:r>
              <a:rPr lang="en-US" sz="2400" b="1" kern="1200">
                <a:solidFill>
                  <a:srgbClr val="0070C0"/>
                </a:solidFill>
                <a:ea typeface="MS Mincho" pitchFamily="49" charset="-128"/>
              </a:rPr>
              <a:t>praise</a:t>
            </a:r>
            <a:r>
              <a:rPr lang="en-US" sz="2400"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حمد کے وہ معنی جو تیری حمد کی طرف پلٹ سکیں باقی رہیں۔ </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معنی جو تیری حمد کی طرف پلٹ سکیں باقی رہیں</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78852"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wa ma baqi lil-ham-di laf-zun tuh-madu bihi wa ma'-nana yansarifu ilay-h</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447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يَـا مَنْ تَحَمَّدَ إلَى عِبَـادِهِ بِالإِحْسَـانِ </a:t>
            </a:r>
            <a:r>
              <a:rPr lang="ar-SA" sz="9000" kern="1200" dirty="0" smtClean="0">
                <a:latin typeface="Arabic Typesetting" panose="03020402040406030203" pitchFamily="66" charset="-78"/>
                <a:ea typeface="+mn-ea"/>
                <a:cs typeface="Arabic Typesetting" panose="03020402040406030203" pitchFamily="66" charset="-78"/>
              </a:rPr>
              <a:t>وَالْفَضْل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3124200"/>
            <a:ext cx="9555480" cy="1518920"/>
          </a:xfrm>
          <a:extLst/>
        </p:spPr>
        <p:txBody>
          <a:bodyPr/>
          <a:lstStyle/>
          <a:p>
            <a:pPr marL="342900" indent="-342900" eaLnBrk="1" hangingPunct="1">
              <a:defRPr/>
            </a:pPr>
            <a:r>
              <a:rPr lang="en-US" b="1" kern="1200" dirty="0">
                <a:solidFill>
                  <a:srgbClr val="0070C0"/>
                </a:solidFill>
                <a:ea typeface="MS Mincho" pitchFamily="49" charset="-128"/>
              </a:rPr>
              <a:t>O He who shows Himself </a:t>
            </a:r>
            <a:r>
              <a:rPr lang="en-US" b="1" kern="1200" dirty="0" smtClean="0">
                <a:solidFill>
                  <a:srgbClr val="0070C0"/>
                </a:solidFill>
                <a:ea typeface="MS Mincho" pitchFamily="49" charset="-128"/>
              </a:rPr>
              <a:t>praiseworthy </a:t>
            </a:r>
            <a:r>
              <a:rPr lang="en-US" b="1" kern="1200" dirty="0">
                <a:solidFill>
                  <a:srgbClr val="0070C0"/>
                </a:solidFill>
                <a:ea typeface="MS Mincho" pitchFamily="49" charset="-128"/>
              </a:rPr>
              <a:t>to His servants through beneficence and </a:t>
            </a:r>
            <a:r>
              <a:rPr lang="en-US" b="1" kern="1200">
                <a:solidFill>
                  <a:srgbClr val="0070C0"/>
                </a:solidFill>
                <a:ea typeface="MS Mincho" pitchFamily="49" charset="-128"/>
              </a:rPr>
              <a:t>bounty</a:t>
            </a:r>
            <a:r>
              <a:rPr lang="en-US" b="1" kern="1200" smtClean="0">
                <a:solidFill>
                  <a:srgbClr val="0070C0"/>
                </a:solidFill>
                <a:ea typeface="MS Mincho" pitchFamily="49" charset="-128"/>
              </a:rPr>
              <a:t>,</a:t>
            </a: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اے وہ جو اپنے فضل واحسان سے بندوں کی حمد کا سزا وار ہوا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79876" name="Subtitle 4"/>
          <p:cNvSpPr txBox="1">
            <a:spLocks/>
          </p:cNvSpPr>
          <p:nvPr/>
        </p:nvSpPr>
        <p:spPr bwMode="auto">
          <a:xfrm>
            <a:off x="335280" y="51003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ya man taham-mada ila i'badihi bil-ih-sani wal-fadli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119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وَغَمَرَهُمْ بِالْمَنِّ </a:t>
            </a:r>
            <a:r>
              <a:rPr lang="ar-SA" sz="9000" kern="1200" dirty="0" smtClean="0">
                <a:latin typeface="Arabic Typesetting" panose="03020402040406030203" pitchFamily="66" charset="-78"/>
                <a:ea typeface="+mn-ea"/>
                <a:cs typeface="Arabic Typesetting" panose="03020402040406030203" pitchFamily="66" charset="-78"/>
              </a:rPr>
              <a:t>وَالطَّوْلِ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19680"/>
            <a:ext cx="9555480" cy="1518920"/>
          </a:xfrm>
          <a:extLst/>
        </p:spPr>
        <p:txBody>
          <a:bodyPr/>
          <a:lstStyle/>
          <a:p>
            <a:pPr marL="342900" indent="-342900" eaLnBrk="1" hangingPunct="1">
              <a:defRPr/>
            </a:pPr>
            <a:r>
              <a:rPr lang="en-US" b="1" kern="1200" dirty="0">
                <a:solidFill>
                  <a:srgbClr val="0070C0"/>
                </a:solidFill>
                <a:ea typeface="MS Mincho" pitchFamily="49" charset="-128"/>
              </a:rPr>
              <a:t>flooding them with kindness and </a:t>
            </a:r>
            <a:r>
              <a:rPr lang="en-US" b="1" kern="1200">
                <a:solidFill>
                  <a:srgbClr val="0070C0"/>
                </a:solidFill>
                <a:ea typeface="MS Mincho" pitchFamily="49" charset="-128"/>
              </a:rPr>
              <a:t>graciousness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انہیں اپنی نعمت وبخشش سے ڈھانپ لیا ہے</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80900" name="Subtitle 4"/>
          <p:cNvSpPr txBox="1">
            <a:spLocks/>
          </p:cNvSpPr>
          <p:nvPr/>
        </p:nvSpPr>
        <p:spPr bwMode="auto">
          <a:xfrm>
            <a:off x="335280" y="49479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ghamarahum bil-man-ni wat-taw-l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مَا أَفْشَى فِيْنَا نِعْمَتَكَ وَأَسْبَغَ عَلَيْنَا </a:t>
            </a:r>
            <a:r>
              <a:rPr lang="ar-SA" sz="9000" kern="1200" dirty="0" smtClean="0">
                <a:latin typeface="Arabic Typesetting" panose="03020402040406030203" pitchFamily="66" charset="-78"/>
                <a:ea typeface="+mn-ea"/>
                <a:cs typeface="Arabic Typesetting" panose="03020402040406030203" pitchFamily="66" charset="-78"/>
              </a:rPr>
              <a:t>مِنَّتَكَ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 y="2595880"/>
            <a:ext cx="9555480" cy="1518920"/>
          </a:xfrm>
          <a:extLst/>
        </p:spPr>
        <p:txBody>
          <a:bodyPr/>
          <a:lstStyle/>
          <a:p>
            <a:pPr marL="342900" indent="-342900" eaLnBrk="1" hangingPunct="1">
              <a:defRPr/>
            </a:pPr>
            <a:r>
              <a:rPr lang="en-US" b="1" kern="1200" dirty="0">
                <a:solidFill>
                  <a:srgbClr val="0070C0"/>
                </a:solidFill>
                <a:ea typeface="MS Mincho" pitchFamily="49" charset="-128"/>
              </a:rPr>
              <a:t>How much Your </a:t>
            </a:r>
            <a:r>
              <a:rPr lang="en-US" b="1" kern="1200" dirty="0" err="1">
                <a:solidFill>
                  <a:srgbClr val="0070C0"/>
                </a:solidFill>
                <a:ea typeface="MS Mincho" pitchFamily="49" charset="-128"/>
              </a:rPr>
              <a:t>favour</a:t>
            </a:r>
            <a:r>
              <a:rPr lang="en-US" b="1" kern="1200" dirty="0">
                <a:solidFill>
                  <a:srgbClr val="0070C0"/>
                </a:solidFill>
                <a:ea typeface="MS Mincho" pitchFamily="49" charset="-128"/>
              </a:rPr>
              <a:t> has been spread about among us, Your kindness lavished </a:t>
            </a:r>
            <a:r>
              <a:rPr lang="en-US" b="1" kern="1200">
                <a:solidFill>
                  <a:srgbClr val="0070C0"/>
                </a:solidFill>
                <a:ea typeface="MS Mincho" pitchFamily="49" charset="-128"/>
              </a:rPr>
              <a:t>upon </a:t>
            </a:r>
            <a:r>
              <a:rPr lang="en-US" b="1" kern="1200" smtClean="0">
                <a:solidFill>
                  <a:srgbClr val="0070C0"/>
                </a:solidFill>
                <a:ea typeface="MS Mincho" pitchFamily="49" charset="-128"/>
              </a:rPr>
              <a:t>us,</a:t>
            </a:r>
            <a:r>
              <a:rPr lang="ur-PK" b="1" kern="1200" smtClean="0">
                <a:solidFill>
                  <a:srgbClr val="0070C0"/>
                </a:solidFill>
                <a:ea typeface="MS Mincho" pitchFamily="49" charset="-128"/>
              </a:rPr>
              <a:t> </a:t>
            </a:r>
          </a:p>
          <a:p>
            <a:pPr marL="342900" indent="-342900" eaLnBrk="1" hangingPunct="1">
              <a:defRPr/>
            </a:pPr>
            <a:r>
              <a:rPr lang="ur-PK" b="1" kern="1200" smtClean="0">
                <a:solidFill>
                  <a:srgbClr val="002060"/>
                </a:solidFill>
                <a:ea typeface="MS Mincho" pitchFamily="49" charset="-128"/>
              </a:rPr>
              <a:t> </a:t>
            </a:r>
            <a:r>
              <a:rPr lang="en-US" b="1" kern="1200" smtClean="0">
                <a:solidFill>
                  <a:srgbClr val="002060"/>
                </a:solidFill>
                <a:ea typeface="MS Mincho" pitchFamily="49" charset="-128"/>
              </a:rPr>
              <a:t> </a:t>
            </a:r>
            <a:r>
              <a:rPr lang="ur-PK" sz="4000" b="1" kern="1200" smtClean="0">
                <a:solidFill>
                  <a:srgbClr val="002060"/>
                </a:solidFill>
                <a:latin typeface="Arabic Typesetting" pitchFamily="66" charset="-78"/>
                <a:ea typeface="MS Mincho" pitchFamily="49" charset="-128"/>
                <a:cs typeface="Arabic Typesetting" pitchFamily="66" charset="-78"/>
              </a:rPr>
              <a:t>ہم پر تیری نعمتیں کتنی آشکار ہیں اور تیرا انعام کتنا فراواں ہے اور کس قدر ہم تیرے انعام</a:t>
            </a:r>
          </a:p>
        </p:txBody>
      </p:sp>
      <p:sp>
        <p:nvSpPr>
          <p:cNvPr id="81924" name="Subtitle 4"/>
          <p:cNvSpPr txBox="1">
            <a:spLocks/>
          </p:cNvSpPr>
          <p:nvPr/>
        </p:nvSpPr>
        <p:spPr bwMode="auto">
          <a:xfrm>
            <a:off x="335280" y="487172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ma af-sha fina ni`mataka? wa as-bagha `alay-na min-nataka? </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600" kern="1200" dirty="0">
                <a:latin typeface="Arabic Typesetting" panose="03020402040406030203" pitchFamily="66" charset="-78"/>
                <a:ea typeface="+mn-ea"/>
                <a:cs typeface="Arabic Typesetting" panose="03020402040406030203" pitchFamily="66" charset="-78"/>
              </a:rPr>
              <a:t>مِنَّتُكَ </a:t>
            </a:r>
            <a:r>
              <a:rPr lang="ar-SA" sz="9600" kern="1200" dirty="0" smtClean="0">
                <a:latin typeface="Arabic Typesetting" panose="03020402040406030203" pitchFamily="66" charset="-78"/>
                <a:ea typeface="+mn-ea"/>
                <a:cs typeface="Arabic Typesetting" panose="03020402040406030203" pitchFamily="66" charset="-78"/>
              </a:rPr>
              <a:t>ابْتِدَاءٌ </a:t>
            </a:r>
            <a:r>
              <a:rPr lang="ar-SA" sz="9600" kern="1200" dirty="0">
                <a:latin typeface="Arabic Typesetting" panose="03020402040406030203" pitchFamily="66" charset="-78"/>
                <a:ea typeface="+mn-ea"/>
                <a:cs typeface="Arabic Typesetting" panose="03020402040406030203" pitchFamily="66" charset="-78"/>
              </a:rPr>
              <a:t>وَعَفْوُكَ </a:t>
            </a:r>
            <a:r>
              <a:rPr lang="ar-SA" sz="9600" kern="1200" dirty="0" smtClean="0">
                <a:latin typeface="Arabic Typesetting" panose="03020402040406030203" pitchFamily="66" charset="-78"/>
                <a:ea typeface="+mn-ea"/>
                <a:cs typeface="Arabic Typesetting" panose="03020402040406030203" pitchFamily="66" charset="-78"/>
              </a:rPr>
              <a:t>تَفَضُّلٌ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Your kindness is a new beginning, Your pardon gratuitous bounty</a:t>
            </a:r>
            <a:r>
              <a:rPr lang="en-US" b="1" kern="1200">
                <a:solidFill>
                  <a:srgbClr val="0070C0"/>
                </a:solidFill>
                <a:ea typeface="MS Mincho" pitchFamily="49" charset="-128"/>
              </a:rPr>
              <a:t>, </a:t>
            </a:r>
            <a:endParaRPr lang="en-US" b="1" kern="1200" smtClean="0">
              <a:solidFill>
                <a:srgbClr val="0070C0"/>
              </a:solidFill>
              <a:ea typeface="MS Mincho" pitchFamily="49" charset="-128"/>
            </a:endParaRPr>
          </a:p>
          <a:p>
            <a:pPr marL="342900" indent="-342900" eaLnBrk="1" hangingPunct="1">
              <a:defRPr/>
            </a:pPr>
            <a:endParaRPr lang="en-US" sz="16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تیری نعمتیں بغیر کسی سابقہ استحقاق کے ہیں اور تیرا عفو ودرگزر تفضل</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9220"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min-natuka ab-tida- wa `af-wuka tafaddul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وَأَخَصَّنَا بِبِرِّكَ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72080"/>
            <a:ext cx="9555480" cy="1518920"/>
          </a:xfrm>
          <a:extLst/>
        </p:spPr>
        <p:txBody>
          <a:bodyPr/>
          <a:lstStyle/>
          <a:p>
            <a:pPr marL="342900" indent="-342900" eaLnBrk="1" hangingPunct="1">
              <a:defRPr/>
            </a:pPr>
            <a:r>
              <a:rPr lang="en-US" b="1" kern="1200" dirty="0">
                <a:solidFill>
                  <a:srgbClr val="0070C0"/>
                </a:solidFill>
                <a:ea typeface="MS Mincho" pitchFamily="49" charset="-128"/>
              </a:rPr>
              <a:t>and Your goodness singled out for </a:t>
            </a:r>
            <a:r>
              <a:rPr lang="en-US" b="1" kern="1200">
                <a:solidFill>
                  <a:srgbClr val="0070C0"/>
                </a:solidFill>
                <a:ea typeface="MS Mincho" pitchFamily="49" charset="-128"/>
              </a:rPr>
              <a:t>us</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واحسان سے مخصوص ہیں</a:t>
            </a:r>
            <a:endParaRPr lang="en-US" sz="4000" b="1" kern="1200" smtClean="0">
              <a:solidFill>
                <a:srgbClr val="002060"/>
              </a:solidFill>
              <a:latin typeface="Arabic Typesetting" pitchFamily="66" charset="-78"/>
              <a:ea typeface="MS Mincho" pitchFamily="49" charset="-128"/>
              <a:cs typeface="Arabic Typesetting" pitchFamily="66" charset="-78"/>
            </a:endParaRPr>
          </a:p>
          <a:p>
            <a:pPr marL="342900" indent="-342900" eaLnBrk="1" hangingPunct="1">
              <a:defRPr/>
            </a:pPr>
            <a:endParaRPr lang="ur-PK" b="1" kern="1200" smtClean="0">
              <a:solidFill>
                <a:srgbClr val="0070C0"/>
              </a:solidFill>
              <a:ea typeface="MS Mincho" pitchFamily="49" charset="-128"/>
            </a:endParaRPr>
          </a:p>
          <a:p>
            <a:pPr marL="342900" indent="-342900" eaLnBrk="1" hangingPunct="1">
              <a:defRPr/>
            </a:pPr>
            <a:endParaRPr lang="en-US" sz="4000" b="1" kern="1200" smtClean="0">
              <a:solidFill>
                <a:srgbClr val="0070C0"/>
              </a:solidFill>
              <a:ea typeface="MS Mincho" pitchFamily="49" charset="-128"/>
            </a:endParaRPr>
          </a:p>
          <a:p>
            <a:pPr marL="342900" indent="-342900" eaLnBrk="1" hangingPunct="1">
              <a:defRPr/>
            </a:pPr>
            <a:endParaRPr lang="en-US" b="1" kern="1200" dirty="0">
              <a:solidFill>
                <a:srgbClr val="0070C0"/>
              </a:solidFill>
              <a:ea typeface="MS Mincho" pitchFamily="49" charset="-128"/>
            </a:endParaRPr>
          </a:p>
        </p:txBody>
      </p:sp>
      <p:sp>
        <p:nvSpPr>
          <p:cNvPr id="82948"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akhas-sana bibir-rika?</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643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هَدْيَتَنَا لِدِيْنِكَ الَّـذِي </a:t>
            </a:r>
            <a:r>
              <a:rPr lang="ar-SA" sz="9000" kern="1200" dirty="0" smtClean="0">
                <a:latin typeface="Arabic Typesetting" panose="03020402040406030203" pitchFamily="66" charset="-78"/>
                <a:ea typeface="+mn-ea"/>
                <a:cs typeface="Arabic Typesetting" panose="03020402040406030203" pitchFamily="66" charset="-78"/>
              </a:rPr>
              <a:t>اصْطَفَيْتَ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guided us to Your religion which </a:t>
            </a:r>
            <a:r>
              <a:rPr lang="en-US" b="1" kern="1200" dirty="0" smtClean="0">
                <a:solidFill>
                  <a:srgbClr val="0070C0"/>
                </a:solidFill>
                <a:ea typeface="MS Mincho" pitchFamily="49" charset="-128"/>
              </a:rPr>
              <a:t>You have </a:t>
            </a:r>
            <a:r>
              <a:rPr lang="en-US" b="1" kern="1200">
                <a:solidFill>
                  <a:srgbClr val="0070C0"/>
                </a:solidFill>
                <a:ea typeface="MS Mincho" pitchFamily="49" charset="-128"/>
              </a:rPr>
              <a:t>chosen</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تو نے اس دین کی جسے منتخب فرمایا</a:t>
            </a:r>
            <a:endParaRPr lang="en-US" b="1" kern="1200" dirty="0">
              <a:solidFill>
                <a:srgbClr val="002060"/>
              </a:solidFill>
              <a:ea typeface="MS Mincho" pitchFamily="49" charset="-128"/>
            </a:endParaRPr>
          </a:p>
        </p:txBody>
      </p:sp>
      <p:sp>
        <p:nvSpPr>
          <p:cNvPr id="83972"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haday-tana lidinikal-ladhi as-tafay-t</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192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وَمِلَّتِـكَ الَّتِي </a:t>
            </a:r>
            <a:r>
              <a:rPr lang="ar-SA" sz="9000" kern="1200" dirty="0" smtClean="0">
                <a:latin typeface="Arabic Typesetting" panose="03020402040406030203" pitchFamily="66" charset="-78"/>
                <a:ea typeface="+mn-ea"/>
                <a:cs typeface="Arabic Typesetting" panose="03020402040406030203" pitchFamily="66" charset="-78"/>
              </a:rPr>
              <a:t>ارْتَضَيْتَ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04160"/>
            <a:ext cx="9555480" cy="1518920"/>
          </a:xfrm>
          <a:extLst/>
        </p:spPr>
        <p:txBody>
          <a:bodyPr/>
          <a:lstStyle/>
          <a:p>
            <a:pPr marL="342900" indent="-342900" eaLnBrk="1" hangingPunct="1">
              <a:defRPr/>
            </a:pPr>
            <a:r>
              <a:rPr lang="en-US" b="1" kern="1200" dirty="0">
                <a:solidFill>
                  <a:srgbClr val="0070C0"/>
                </a:solidFill>
                <a:ea typeface="MS Mincho" pitchFamily="49" charset="-128"/>
              </a:rPr>
              <a:t>Your creed with which </a:t>
            </a:r>
            <a:r>
              <a:rPr lang="en-US" b="1" kern="1200" dirty="0" smtClean="0">
                <a:solidFill>
                  <a:srgbClr val="0070C0"/>
                </a:solidFill>
                <a:ea typeface="MS Mincho" pitchFamily="49" charset="-128"/>
              </a:rPr>
              <a:t>You are </a:t>
            </a:r>
            <a:r>
              <a:rPr lang="en-US" b="1" kern="1200">
                <a:solidFill>
                  <a:srgbClr val="0070C0"/>
                </a:solidFill>
                <a:ea typeface="MS Mincho" pitchFamily="49" charset="-128"/>
              </a:rPr>
              <a:t>pleased</a:t>
            </a:r>
            <a:r>
              <a:rPr lang="en-US" b="1" kern="1200" smtClean="0">
                <a:solidFill>
                  <a:srgbClr val="0070C0"/>
                </a:solidFill>
                <a:ea typeface="MS Mincho" pitchFamily="49" charset="-128"/>
              </a:rPr>
              <a:t>,</a:t>
            </a:r>
          </a:p>
          <a:p>
            <a:pPr marL="342900" indent="-342900" eaLnBrk="1" hangingPunct="1">
              <a:defRPr/>
            </a:pPr>
            <a:endParaRPr lang="en-US"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اور اس طریقہ کی جسے پسند فرمایا ہمیں ہدایت کی </a:t>
            </a:r>
          </a:p>
          <a:p>
            <a:pPr marL="342900" indent="-342900" eaLnBrk="1" hangingPunct="1">
              <a:defRPr/>
            </a:pPr>
            <a:endParaRPr lang="en-US" b="1" kern="1200" dirty="0">
              <a:solidFill>
                <a:srgbClr val="0070C0"/>
              </a:solidFill>
              <a:ea typeface="MS Mincho" pitchFamily="49" charset="-128"/>
            </a:endParaRPr>
          </a:p>
        </p:txBody>
      </p:sp>
      <p:sp>
        <p:nvSpPr>
          <p:cNvPr id="84996"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n-US" sz="2800" b="1" i="1">
                <a:solidFill>
                  <a:srgbClr val="0070C0"/>
                </a:solidFill>
                <a:ea typeface="MS Mincho" pitchFamily="49" charset="-128"/>
              </a:rPr>
              <a:t>wa mil-latikal-lati ar-taday-t</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972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وَسَبِيلِكَ الَّذِي </a:t>
            </a:r>
            <a:r>
              <a:rPr lang="ar-SA" sz="9000" kern="1200" dirty="0" smtClean="0">
                <a:latin typeface="Arabic Typesetting" panose="03020402040406030203" pitchFamily="66" charset="-78"/>
                <a:ea typeface="+mn-ea"/>
                <a:cs typeface="Arabic Typesetting" panose="03020402040406030203" pitchFamily="66" charset="-78"/>
              </a:rPr>
              <a:t>سَهَّلْتَ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82240"/>
            <a:ext cx="9555480" cy="1518920"/>
          </a:xfrm>
          <a:extLst/>
        </p:spPr>
        <p:txBody>
          <a:bodyPr/>
          <a:lstStyle/>
          <a:p>
            <a:pPr marL="342900" indent="-342900" eaLnBrk="1" hangingPunct="1">
              <a:defRPr/>
            </a:pPr>
            <a:r>
              <a:rPr lang="en-US" b="1" kern="1200" dirty="0">
                <a:solidFill>
                  <a:srgbClr val="0070C0"/>
                </a:solidFill>
                <a:ea typeface="MS Mincho" pitchFamily="49" charset="-128"/>
              </a:rPr>
              <a:t>and Your path which </a:t>
            </a:r>
            <a:r>
              <a:rPr lang="en-US" b="1" kern="1200" dirty="0" smtClean="0">
                <a:solidFill>
                  <a:srgbClr val="0070C0"/>
                </a:solidFill>
                <a:ea typeface="MS Mincho" pitchFamily="49" charset="-128"/>
              </a:rPr>
              <a:t>You have made </a:t>
            </a:r>
            <a:r>
              <a:rPr lang="en-US" b="1" kern="1200">
                <a:solidFill>
                  <a:srgbClr val="0070C0"/>
                </a:solidFill>
                <a:ea typeface="MS Mincho" pitchFamily="49" charset="-128"/>
              </a:rPr>
              <a:t>smooth</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اس راستہ کی جسے آسان کر دیا</a:t>
            </a:r>
            <a:endParaRPr lang="en-US" sz="4000" b="1" kern="1200" dirty="0">
              <a:solidFill>
                <a:srgbClr val="0070C0"/>
              </a:solidFill>
              <a:ea typeface="MS Mincho" pitchFamily="49" charset="-128"/>
            </a:endParaRPr>
          </a:p>
        </p:txBody>
      </p:sp>
      <p:sp>
        <p:nvSpPr>
          <p:cNvPr id="86020"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sabilikal-ladhi sah-hal-t</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544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وَبَصَّرْتَنَا الزُّلْفَةَ لَدَيْكَ وَالوُصُولَ إلَى كَـرَامَتِكَ.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39440"/>
            <a:ext cx="9555480" cy="1518920"/>
          </a:xfrm>
          <a:extLst/>
        </p:spPr>
        <p:txBody>
          <a:bodyPr/>
          <a:lstStyle/>
          <a:p>
            <a:pPr marL="342900" indent="-342900" eaLnBrk="1" hangingPunct="1">
              <a:defRPr/>
            </a:pPr>
            <a:r>
              <a:rPr lang="en-US" b="1" kern="1200" dirty="0">
                <a:solidFill>
                  <a:srgbClr val="0070C0"/>
                </a:solidFill>
                <a:ea typeface="MS Mincho" pitchFamily="49" charset="-128"/>
              </a:rPr>
              <a:t>and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shown us proximity to You and arrival at Your </a:t>
            </a:r>
            <a:r>
              <a:rPr lang="en-US" b="1" kern="1200">
                <a:solidFill>
                  <a:srgbClr val="0070C0"/>
                </a:solidFill>
                <a:ea typeface="MS Mincho" pitchFamily="49" charset="-128"/>
              </a:rPr>
              <a:t>generosity</a:t>
            </a:r>
            <a:r>
              <a:rPr lang="en-US" b="1" kern="1200" smtClean="0">
                <a:solidFill>
                  <a:srgbClr val="0070C0"/>
                </a:solidFill>
                <a:ea typeface="MS Mincho" pitchFamily="49" charset="-128"/>
              </a:rPr>
              <a:t>!</a:t>
            </a:r>
            <a:endParaRPr lang="ar-OM" sz="2400" b="1" kern="1200" smtClean="0">
              <a:latin typeface="Arabic Typesetting" pitchFamily="66" charset="-78"/>
              <a:ea typeface="MS Mincho" pitchFamily="49" charset="-128"/>
              <a:cs typeface="Arabic Typesetting" pitchFamily="66" charset="-7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اپنے ہاں قرب حاصل کرنے اور عزت وبزرگی تک پہنچنے کے لئے بصیرت دی ۔</a:t>
            </a:r>
          </a:p>
          <a:p>
            <a:pPr marL="342900" indent="-342900" eaLnBrk="1" hangingPunct="1">
              <a:defRPr/>
            </a:pPr>
            <a:endParaRPr lang="en-US" b="1" kern="1200" dirty="0">
              <a:solidFill>
                <a:srgbClr val="0070C0"/>
              </a:solidFill>
              <a:ea typeface="MS Mincho" pitchFamily="49" charset="-128"/>
            </a:endParaRPr>
          </a:p>
        </p:txBody>
      </p:sp>
      <p:sp>
        <p:nvSpPr>
          <p:cNvPr id="87044"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bas-sar-tanaz-zul-fata laday-ka wal-wusula ila karamatik</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53924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أللَّهُمَّ وَأَنْتَ جَعَلْتَ مِنْ صَفَـايَـا تِلْكَ الْوَظَائِفِ</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3124200"/>
            <a:ext cx="9555480" cy="1518920"/>
          </a:xfrm>
          <a:extLst/>
        </p:spPr>
        <p:txBody>
          <a:bodyPr/>
          <a:lstStyle/>
          <a:p>
            <a:pPr marL="342900" indent="-342900" eaLnBrk="1" hangingPunct="1">
              <a:defRPr/>
            </a:pPr>
            <a:r>
              <a:rPr lang="en-US" b="1" kern="1200" dirty="0" smtClean="0">
                <a:solidFill>
                  <a:srgbClr val="0070C0"/>
                </a:solidFill>
                <a:ea typeface="MS Mincho" pitchFamily="49" charset="-128"/>
              </a:rPr>
              <a:t>O' </a:t>
            </a:r>
            <a:r>
              <a:rPr lang="en-US" b="1" kern="1200" dirty="0" err="1" smtClean="0">
                <a:solidFill>
                  <a:srgbClr val="0070C0"/>
                </a:solidFill>
                <a:ea typeface="MS Mincho" pitchFamily="49" charset="-128"/>
              </a:rPr>
              <a:t>Allāh</a:t>
            </a:r>
            <a:r>
              <a:rPr lang="en-US" b="1" kern="1200" dirty="0" smtClean="0">
                <a:solidFill>
                  <a:srgbClr val="0070C0"/>
                </a:solidFill>
                <a:ea typeface="MS Mincho" pitchFamily="49" charset="-128"/>
              </a:rPr>
              <a:t>, You have </a:t>
            </a:r>
            <a:r>
              <a:rPr lang="en-US" b="1" kern="1200" dirty="0">
                <a:solidFill>
                  <a:srgbClr val="0070C0"/>
                </a:solidFill>
                <a:ea typeface="MS Mincho" pitchFamily="49" charset="-128"/>
              </a:rPr>
              <a:t>appointed among the choicest of </a:t>
            </a:r>
            <a:r>
              <a:rPr lang="en-US" b="1" kern="1200">
                <a:solidFill>
                  <a:srgbClr val="0070C0"/>
                </a:solidFill>
                <a:ea typeface="MS Mincho" pitchFamily="49" charset="-128"/>
              </a:rPr>
              <a:t>those </a:t>
            </a:r>
            <a:r>
              <a:rPr lang="en-US" b="1" kern="1200" smtClean="0">
                <a:solidFill>
                  <a:srgbClr val="0070C0"/>
                </a:solidFill>
                <a:ea typeface="MS Mincho" pitchFamily="49" charset="-128"/>
              </a:rPr>
              <a:t>duties</a:t>
            </a: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بارالہا!تو ان منتخب فرائض</a:t>
            </a:r>
            <a:endParaRPr lang="en-US" sz="4000" b="1" kern="1200" dirty="0">
              <a:latin typeface="Arabic Typesetting" pitchFamily="66" charset="-78"/>
              <a:ea typeface="MS Mincho" pitchFamily="49" charset="-128"/>
              <a:cs typeface="Arabic Typesetting" pitchFamily="66" charset="-78"/>
            </a:endParaRPr>
          </a:p>
        </p:txBody>
      </p:sp>
      <p:sp>
        <p:nvSpPr>
          <p:cNvPr id="88068"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dirty="0" err="1">
                <a:solidFill>
                  <a:srgbClr val="0070C0"/>
                </a:solidFill>
                <a:ea typeface="MS Mincho" pitchFamily="49" charset="-128"/>
              </a:rPr>
              <a:t>allahumma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wa</a:t>
            </a:r>
            <a:r>
              <a:rPr lang="es-ES" sz="2800" b="1" i="1" dirty="0">
                <a:solidFill>
                  <a:srgbClr val="0070C0"/>
                </a:solidFill>
                <a:ea typeface="MS Mincho" pitchFamily="49" charset="-128"/>
              </a:rPr>
              <a:t> anta </a:t>
            </a:r>
            <a:r>
              <a:rPr lang="es-ES" sz="2800" b="1" i="1" dirty="0" err="1">
                <a:solidFill>
                  <a:srgbClr val="0070C0"/>
                </a:solidFill>
                <a:ea typeface="MS Mincho" pitchFamily="49" charset="-128"/>
              </a:rPr>
              <a:t>ja'l-ta</a:t>
            </a:r>
            <a:r>
              <a:rPr lang="es-ES" sz="2800" b="1" i="1" dirty="0">
                <a:solidFill>
                  <a:srgbClr val="0070C0"/>
                </a:solidFill>
                <a:ea typeface="MS Mincho" pitchFamily="49" charset="-128"/>
              </a:rPr>
              <a:t> min </a:t>
            </a:r>
            <a:r>
              <a:rPr lang="es-ES" sz="2800" b="1" i="1" dirty="0" err="1">
                <a:solidFill>
                  <a:srgbClr val="0070C0"/>
                </a:solidFill>
                <a:ea typeface="MS Mincho" pitchFamily="49" charset="-128"/>
              </a:rPr>
              <a:t>safaya</a:t>
            </a:r>
            <a:r>
              <a:rPr lang="es-ES" sz="2800" b="1" i="1" dirty="0">
                <a:solidFill>
                  <a:srgbClr val="0070C0"/>
                </a:solidFill>
                <a:ea typeface="MS Mincho" pitchFamily="49" charset="-128"/>
              </a:rPr>
              <a:t> </a:t>
            </a:r>
            <a:r>
              <a:rPr lang="es-ES" sz="2800" b="1" i="1" dirty="0" err="1">
                <a:solidFill>
                  <a:srgbClr val="0070C0"/>
                </a:solidFill>
                <a:ea typeface="MS Mincho" pitchFamily="49" charset="-128"/>
              </a:rPr>
              <a:t>til-kal-waza-ifi</a:t>
            </a:r>
            <a:endParaRPr lang="fi-FI" sz="2800" b="1" i="1" dirty="0">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2496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وَخَصَائِصِ تِلْكَ الْفُرُوضِ</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34640"/>
            <a:ext cx="9555480" cy="1518920"/>
          </a:xfrm>
          <a:extLst/>
        </p:spPr>
        <p:txBody>
          <a:bodyPr/>
          <a:lstStyle/>
          <a:p>
            <a:pPr marL="342900" indent="-342900" eaLnBrk="1" hangingPunct="1">
              <a:defRPr/>
            </a:pPr>
            <a:r>
              <a:rPr lang="en-US" b="1" kern="1200" dirty="0">
                <a:solidFill>
                  <a:srgbClr val="0070C0"/>
                </a:solidFill>
                <a:ea typeface="MS Mincho" pitchFamily="49" charset="-128"/>
              </a:rPr>
              <a:t>and the </a:t>
            </a:r>
            <a:r>
              <a:rPr lang="en-US" b="1" kern="1200">
                <a:solidFill>
                  <a:srgbClr val="0070C0"/>
                </a:solidFill>
                <a:ea typeface="MS Mincho" pitchFamily="49" charset="-128"/>
              </a:rPr>
              <a:t>most </a:t>
            </a:r>
            <a:r>
              <a:rPr lang="en-US" b="1" kern="1200" smtClean="0">
                <a:solidFill>
                  <a:srgbClr val="0070C0"/>
                </a:solidFill>
                <a:ea typeface="MS Mincho" pitchFamily="49" charset="-128"/>
              </a:rPr>
              <a:t>special </a:t>
            </a:r>
            <a:r>
              <a:rPr lang="en-US" b="1" kern="1200" dirty="0">
                <a:solidFill>
                  <a:srgbClr val="0070C0"/>
                </a:solidFill>
                <a:ea typeface="MS Mincho" pitchFamily="49" charset="-128"/>
              </a:rPr>
              <a:t>of </a:t>
            </a:r>
            <a:r>
              <a:rPr lang="en-US" b="1" kern="1200">
                <a:solidFill>
                  <a:srgbClr val="0070C0"/>
                </a:solidFill>
                <a:ea typeface="MS Mincho" pitchFamily="49" charset="-128"/>
              </a:rPr>
              <a:t>those </a:t>
            </a:r>
            <a:r>
              <a:rPr lang="en-US" b="1" kern="1200" smtClean="0">
                <a:solidFill>
                  <a:srgbClr val="0070C0"/>
                </a:solidFill>
                <a:ea typeface="MS Mincho" pitchFamily="49" charset="-128"/>
              </a:rPr>
              <a:t>obligations</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مخصوص واجبات میں سے</a:t>
            </a:r>
            <a:endParaRPr lang="en-US" sz="4000" b="1" kern="1200" dirty="0">
              <a:solidFill>
                <a:srgbClr val="0070C0"/>
              </a:solidFill>
              <a:ea typeface="MS Mincho" pitchFamily="49" charset="-128"/>
            </a:endParaRPr>
          </a:p>
        </p:txBody>
      </p:sp>
      <p:sp>
        <p:nvSpPr>
          <p:cNvPr id="89092" name="Subtitle 4"/>
          <p:cNvSpPr txBox="1">
            <a:spLocks/>
          </p:cNvSpPr>
          <p:nvPr/>
        </p:nvSpPr>
        <p:spPr bwMode="auto">
          <a:xfrm>
            <a:off x="33528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khasa-isi til-kal-furudi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371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7200" kern="1200" dirty="0">
                <a:latin typeface="Arabic Typesetting" panose="03020402040406030203" pitchFamily="66" charset="-78"/>
                <a:ea typeface="+mn-ea"/>
                <a:cs typeface="Arabic Typesetting" panose="03020402040406030203" pitchFamily="66" charset="-78"/>
              </a:rPr>
              <a:t>شَهْرَ رَمَضَانَ الَّذِي اخْتَصَصْتَهُ مِنْ سَائِرِ </a:t>
            </a:r>
            <a:r>
              <a:rPr lang="ar-SA" sz="7200" kern="1200" dirty="0" smtClean="0">
                <a:latin typeface="Arabic Typesetting" panose="03020402040406030203" pitchFamily="66" charset="-78"/>
                <a:ea typeface="+mn-ea"/>
                <a:cs typeface="Arabic Typesetting" panose="03020402040406030203" pitchFamily="66" charset="-78"/>
              </a:rPr>
              <a:t>الشُّهُورِ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43200"/>
            <a:ext cx="9555480" cy="1518920"/>
          </a:xfrm>
          <a:extLst/>
        </p:spPr>
        <p:txBody>
          <a:bodyPr/>
          <a:lstStyle/>
          <a:p>
            <a:pPr marL="342900" indent="-342900" eaLnBrk="1" hangingPunct="1">
              <a:defRPr/>
            </a:pPr>
            <a:r>
              <a:rPr lang="en-US" sz="2800" b="1" kern="1200" dirty="0">
                <a:solidFill>
                  <a:srgbClr val="0070C0"/>
                </a:solidFill>
                <a:ea typeface="MS Mincho" pitchFamily="49" charset="-128"/>
              </a:rPr>
              <a:t>the month of Ramadan, which </a:t>
            </a:r>
            <a:r>
              <a:rPr lang="en-US" sz="2800" b="1" kern="1200" dirty="0" smtClean="0">
                <a:solidFill>
                  <a:srgbClr val="0070C0"/>
                </a:solidFill>
                <a:ea typeface="MS Mincho" pitchFamily="49" charset="-128"/>
              </a:rPr>
              <a:t>You have </a:t>
            </a:r>
            <a:r>
              <a:rPr lang="en-US" sz="2800" b="1" kern="1200" dirty="0">
                <a:solidFill>
                  <a:srgbClr val="0070C0"/>
                </a:solidFill>
                <a:ea typeface="MS Mincho" pitchFamily="49" charset="-128"/>
              </a:rPr>
              <a:t>singled out from other </a:t>
            </a:r>
            <a:r>
              <a:rPr lang="en-US" sz="2800" b="1" kern="1200">
                <a:solidFill>
                  <a:srgbClr val="0070C0"/>
                </a:solidFill>
                <a:ea typeface="MS Mincho" pitchFamily="49" charset="-128"/>
              </a:rPr>
              <a:t>months</a:t>
            </a:r>
            <a:r>
              <a:rPr lang="en-US" sz="2800" b="1" kern="1200" smtClean="0">
                <a:solidFill>
                  <a:srgbClr val="0070C0"/>
                </a:solidFill>
                <a:ea typeface="MS Mincho" pitchFamily="49" charset="-128"/>
              </a:rPr>
              <a:t>,</a:t>
            </a:r>
            <a:endParaRPr lang="ar-OM" sz="2800" b="1" kern="1200" smtClean="0">
              <a:solidFill>
                <a:srgbClr val="0070C0"/>
              </a:solidFill>
              <a:ea typeface="MS Mincho" pitchFamily="49" charset="-128"/>
            </a:endParaRPr>
          </a:p>
          <a:p>
            <a:pPr marL="342900" indent="-342900" eaLnBrk="1" hangingPunct="1">
              <a:defRPr/>
            </a:pPr>
            <a:endParaRPr lang="ar-OM" sz="28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ماہ رمضان کو قرار دیا ہے جسے تو نے تمام مہینوں میں امتیاز بخشا</a:t>
            </a:r>
            <a:endParaRPr lang="en-US" sz="4000" b="1" kern="1200" dirty="0">
              <a:ea typeface="MS Mincho" pitchFamily="49" charset="-128"/>
            </a:endParaRPr>
          </a:p>
        </p:txBody>
      </p:sp>
      <p:sp>
        <p:nvSpPr>
          <p:cNvPr id="90116" name="Subtitle 4"/>
          <p:cNvSpPr txBox="1">
            <a:spLocks/>
          </p:cNvSpPr>
          <p:nvPr/>
        </p:nvSpPr>
        <p:spPr bwMode="auto">
          <a:xfrm>
            <a:off x="22860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400" b="1" i="1">
                <a:solidFill>
                  <a:srgbClr val="0070C0"/>
                </a:solidFill>
                <a:ea typeface="MS Mincho" pitchFamily="49" charset="-128"/>
              </a:rPr>
              <a:t>shah-ra ramadanal-ladhi akh-tasas-tahu min sa-irish-shuhur</a:t>
            </a:r>
            <a:endParaRPr lang="fi-FI" sz="24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0584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وَتَخَيَّرْتَهُ مِن جَمِيعِ الأزْمِنَةِ </a:t>
            </a:r>
            <a:r>
              <a:rPr lang="ar-SA" sz="9000" kern="1200" dirty="0" smtClean="0">
                <a:latin typeface="Arabic Typesetting" panose="03020402040406030203" pitchFamily="66" charset="-78"/>
                <a:ea typeface="+mn-ea"/>
                <a:cs typeface="Arabic Typesetting" panose="03020402040406030203" pitchFamily="66" charset="-78"/>
              </a:rPr>
              <a:t>وَالدُّهُورِ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0800"/>
            <a:ext cx="9555480" cy="1518920"/>
          </a:xfrm>
          <a:extLst/>
        </p:spPr>
        <p:txBody>
          <a:bodyPr/>
          <a:lstStyle/>
          <a:p>
            <a:pPr marL="342900" indent="-342900" eaLnBrk="1" hangingPunct="1">
              <a:defRPr/>
            </a:pPr>
            <a:r>
              <a:rPr lang="en-US" sz="3600" b="1" kern="1200" dirty="0">
                <a:solidFill>
                  <a:srgbClr val="0070C0"/>
                </a:solidFill>
                <a:ea typeface="MS Mincho" pitchFamily="49" charset="-128"/>
              </a:rPr>
              <a:t>chosen </a:t>
            </a:r>
            <a:r>
              <a:rPr lang="en-US" sz="3600" b="1" kern="1200">
                <a:solidFill>
                  <a:srgbClr val="0070C0"/>
                </a:solidFill>
                <a:ea typeface="MS Mincho" pitchFamily="49" charset="-128"/>
              </a:rPr>
              <a:t>from </a:t>
            </a:r>
            <a:r>
              <a:rPr lang="en-US" sz="3600" b="1" kern="1200" smtClean="0">
                <a:solidFill>
                  <a:srgbClr val="0070C0"/>
                </a:solidFill>
                <a:ea typeface="MS Mincho" pitchFamily="49" charset="-128"/>
              </a:rPr>
              <a:t>among </a:t>
            </a:r>
            <a:r>
              <a:rPr lang="en-US" sz="3600" b="1" kern="1200" dirty="0">
                <a:solidFill>
                  <a:srgbClr val="0070C0"/>
                </a:solidFill>
                <a:ea typeface="MS Mincho" pitchFamily="49" charset="-128"/>
              </a:rPr>
              <a:t>all periods and </a:t>
            </a:r>
            <a:r>
              <a:rPr lang="en-US" sz="3600" b="1" kern="1200">
                <a:solidFill>
                  <a:srgbClr val="0070C0"/>
                </a:solidFill>
                <a:ea typeface="MS Mincho" pitchFamily="49" charset="-128"/>
              </a:rPr>
              <a:t>eras</a:t>
            </a:r>
            <a:r>
              <a:rPr lang="en-US" sz="3600" b="1" kern="1200" smtClean="0">
                <a:solidFill>
                  <a:srgbClr val="0070C0"/>
                </a:solidFill>
                <a:ea typeface="MS Mincho" pitchFamily="49" charset="-128"/>
              </a:rPr>
              <a:t>,</a:t>
            </a:r>
            <a:endParaRPr lang="ar-OM" sz="3600" b="1" kern="1200" smtClean="0">
              <a:solidFill>
                <a:srgbClr val="0070C0"/>
              </a:solidFill>
              <a:ea typeface="MS Mincho" pitchFamily="49" charset="-128"/>
            </a:endParaRPr>
          </a:p>
          <a:p>
            <a:pPr marL="342900" indent="-342900" eaLnBrk="1" hangingPunct="1">
              <a:defRPr/>
            </a:pPr>
            <a:endParaRPr lang="ar-OM" sz="36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تمام وقتوں اور زمانوں میں سے اسے منتخب فرمایا ہے</a:t>
            </a:r>
            <a:endParaRPr lang="en-US" sz="4000" b="1" kern="1200" dirty="0">
              <a:latin typeface="Arabic Typesetting" pitchFamily="66" charset="-78"/>
              <a:ea typeface="MS Mincho" pitchFamily="49" charset="-128"/>
              <a:cs typeface="Arabic Typesetting" pitchFamily="66" charset="-78"/>
            </a:endParaRPr>
          </a:p>
        </p:txBody>
      </p:sp>
      <p:sp>
        <p:nvSpPr>
          <p:cNvPr id="91140"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takhay-yar-tahu min jamii'l-az-minati wad-duhur</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734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وَآثَرْتَهُ عَلَى كُلِّ أَوْقَاتِ السَّنَةِ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58440"/>
            <a:ext cx="9555480" cy="1518920"/>
          </a:xfrm>
          <a:extLst/>
        </p:spPr>
        <p:txBody>
          <a:bodyPr/>
          <a:lstStyle/>
          <a:p>
            <a:pPr marL="342900" indent="-342900" eaLnBrk="1" hangingPunct="1">
              <a:defRPr/>
            </a:pPr>
            <a:r>
              <a:rPr lang="en-US" sz="3600" b="1" kern="1200" dirty="0">
                <a:solidFill>
                  <a:srgbClr val="0070C0"/>
                </a:solidFill>
                <a:ea typeface="MS Mincho" pitchFamily="49" charset="-128"/>
              </a:rPr>
              <a:t>and preferred over all times of </a:t>
            </a:r>
            <a:r>
              <a:rPr lang="en-US" sz="3600" b="1" kern="1200">
                <a:solidFill>
                  <a:srgbClr val="0070C0"/>
                </a:solidFill>
                <a:ea typeface="MS Mincho" pitchFamily="49" charset="-128"/>
              </a:rPr>
              <a:t>the </a:t>
            </a:r>
            <a:r>
              <a:rPr lang="en-US" sz="3600" b="1" kern="1200" smtClean="0">
                <a:solidFill>
                  <a:srgbClr val="0070C0"/>
                </a:solidFill>
                <a:ea typeface="MS Mincho" pitchFamily="49" charset="-128"/>
              </a:rPr>
              <a:t>year</a:t>
            </a:r>
            <a:endParaRPr lang="ar-OM" sz="3600" b="1" kern="1200" smtClean="0">
              <a:solidFill>
                <a:srgbClr val="0070C0"/>
              </a:solidFill>
              <a:ea typeface="MS Mincho" pitchFamily="49" charset="-128"/>
            </a:endParaRPr>
          </a:p>
          <a:p>
            <a:pPr marL="342900" indent="-342900" eaLnBrk="1" hangingPunct="1">
              <a:defRPr/>
            </a:pPr>
            <a:endParaRPr lang="ar-OM" sz="36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 اسے سال کے تمام اوقات پر فضیلت دی</a:t>
            </a:r>
            <a:endParaRPr lang="en-US" sz="4000" b="1" kern="1200" dirty="0">
              <a:latin typeface="Arabic Typesetting" pitchFamily="66" charset="-78"/>
              <a:ea typeface="MS Mincho" pitchFamily="49" charset="-128"/>
              <a:cs typeface="Arabic Typesetting" pitchFamily="66" charset="-78"/>
            </a:endParaRPr>
          </a:p>
        </p:txBody>
      </p:sp>
      <p:sp>
        <p:nvSpPr>
          <p:cNvPr id="92164" name="Subtitle 4"/>
          <p:cNvSpPr txBox="1">
            <a:spLocks/>
          </p:cNvSpPr>
          <p:nvPr/>
        </p:nvSpPr>
        <p:spPr bwMode="auto">
          <a:xfrm>
            <a:off x="33528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athar-tahu `ala kul-li aw-qatis-sanati</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وَعُقُوبَتُكَ </a:t>
            </a:r>
            <a:r>
              <a:rPr lang="ar-SA" sz="9000" kern="1200" dirty="0" smtClean="0">
                <a:latin typeface="Arabic Typesetting" panose="03020402040406030203" pitchFamily="66" charset="-78"/>
                <a:ea typeface="+mn-ea"/>
                <a:cs typeface="Arabic Typesetting" panose="03020402040406030203" pitchFamily="66" charset="-78"/>
              </a:rPr>
              <a:t>عَـدْلٌ </a:t>
            </a:r>
            <a:r>
              <a:rPr lang="ar-SA" sz="9000" kern="1200" dirty="0">
                <a:latin typeface="Arabic Typesetting" panose="03020402040406030203" pitchFamily="66" charset="-78"/>
                <a:ea typeface="+mn-ea"/>
                <a:cs typeface="Arabic Typesetting" panose="03020402040406030203" pitchFamily="66" charset="-78"/>
              </a:rPr>
              <a:t>وَقَضَاؤُكَ </a:t>
            </a:r>
            <a:r>
              <a:rPr lang="ar-SA" sz="9000" kern="1200" dirty="0" smtClean="0">
                <a:latin typeface="Arabic Typesetting" panose="03020402040406030203" pitchFamily="66" charset="-78"/>
                <a:ea typeface="+mn-ea"/>
                <a:cs typeface="Arabic Typesetting" panose="03020402040406030203" pitchFamily="66" charset="-78"/>
              </a:rPr>
              <a:t>خِيَرَةٌ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51760"/>
            <a:ext cx="9555480" cy="1518920"/>
          </a:xfrm>
          <a:extLst/>
        </p:spPr>
        <p:txBody>
          <a:bodyPr/>
          <a:lstStyle/>
          <a:p>
            <a:pPr marL="342900" indent="-342900" eaLnBrk="1" hangingPunct="1">
              <a:defRPr/>
            </a:pPr>
            <a:r>
              <a:rPr lang="en-US" sz="2800" b="1" kern="1200" dirty="0">
                <a:solidFill>
                  <a:srgbClr val="0070C0"/>
                </a:solidFill>
                <a:ea typeface="MS Mincho" pitchFamily="49" charset="-128"/>
              </a:rPr>
              <a:t>Your punishment justice, Your decree a choice for </a:t>
            </a:r>
            <a:r>
              <a:rPr lang="en-US" sz="2800" b="1" kern="1200">
                <a:solidFill>
                  <a:srgbClr val="0070C0"/>
                </a:solidFill>
                <a:ea typeface="MS Mincho" pitchFamily="49" charset="-128"/>
              </a:rPr>
              <a:t>the </a:t>
            </a:r>
            <a:r>
              <a:rPr lang="en-US" sz="2800" b="1" kern="1200" smtClean="0">
                <a:solidFill>
                  <a:srgbClr val="0070C0"/>
                </a:solidFill>
                <a:ea typeface="MS Mincho" pitchFamily="49" charset="-128"/>
              </a:rPr>
              <a:t>best</a:t>
            </a:r>
          </a:p>
          <a:p>
            <a:pPr marL="342900" indent="-342900" eaLnBrk="1" hangingPunct="1">
              <a:defRPr/>
            </a:pPr>
            <a:endParaRPr lang="en-US" sz="1800" b="1" kern="1200" smtClean="0">
              <a:solidFill>
                <a:srgbClr val="0070C0"/>
              </a:solidFill>
              <a:ea typeface="MS Mincho" pitchFamily="49" charset="-128"/>
            </a:endParaRPr>
          </a:p>
          <a:p>
            <a:pPr marL="342900" indent="-342900" eaLnBrk="1" hangingPunct="1">
              <a:defRPr/>
            </a:pPr>
            <a:r>
              <a:rPr lang="ur-PK" sz="4000" b="1" kern="1200" smtClean="0">
                <a:solidFill>
                  <a:srgbClr val="002060"/>
                </a:solidFill>
                <a:latin typeface="Arabic Typesetting" pitchFamily="66" charset="-78"/>
                <a:ea typeface="MS Mincho" pitchFamily="49" charset="-128"/>
                <a:cs typeface="Arabic Typesetting" pitchFamily="66" charset="-78"/>
              </a:rPr>
              <a:t>تیرا سزا دینا عین عدل</a:t>
            </a:r>
            <a:r>
              <a:rPr lang="ar-OM" sz="4000" b="1" kern="1200" smtClean="0">
                <a:solidFill>
                  <a:srgbClr val="002060"/>
                </a:solidFill>
                <a:latin typeface="Arabic Typesetting" pitchFamily="66" charset="-78"/>
                <a:ea typeface="MS Mincho" pitchFamily="49" charset="-128"/>
                <a:cs typeface="Arabic Typesetting" pitchFamily="66" charset="-78"/>
              </a:rPr>
              <a:t> </a:t>
            </a:r>
            <a:r>
              <a:rPr lang="ur-PK" sz="4000" b="1" kern="1200" smtClean="0">
                <a:solidFill>
                  <a:srgbClr val="002060"/>
                </a:solidFill>
                <a:latin typeface="Arabic Typesetting" pitchFamily="66" charset="-78"/>
                <a:ea typeface="MS Mincho" pitchFamily="49" charset="-128"/>
                <a:cs typeface="Arabic Typesetting" pitchFamily="66" charset="-78"/>
              </a:rPr>
              <a:t>اور تیرا فیصلہ خیر وبہبودی کا حامل ہے </a:t>
            </a:r>
            <a:endParaRPr lang="en-US" sz="4000" b="1" kern="1200" dirty="0">
              <a:solidFill>
                <a:srgbClr val="002060"/>
              </a:solidFill>
              <a:latin typeface="Arabic Typesetting" pitchFamily="66" charset="-78"/>
              <a:ea typeface="MS Mincho" pitchFamily="49" charset="-128"/>
              <a:cs typeface="Arabic Typesetting" pitchFamily="66" charset="-78"/>
            </a:endParaRPr>
          </a:p>
        </p:txBody>
      </p:sp>
      <p:sp>
        <p:nvSpPr>
          <p:cNvPr id="10244" name="Subtitle 4"/>
          <p:cNvSpPr txBox="1">
            <a:spLocks/>
          </p:cNvSpPr>
          <p:nvPr/>
        </p:nvSpPr>
        <p:spPr bwMode="auto">
          <a:xfrm>
            <a:off x="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`uqubatuka `adl wa qadaw-uka khiyarah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972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بِمَا أَنْزَلْتَ فِيهِ مِنَ الْقُرْآنِ </a:t>
            </a:r>
            <a:r>
              <a:rPr lang="ar-SA" sz="9000" kern="1200" dirty="0" smtClean="0">
                <a:latin typeface="Arabic Typesetting" panose="03020402040406030203" pitchFamily="66" charset="-78"/>
                <a:ea typeface="+mn-ea"/>
                <a:cs typeface="Arabic Typesetting" panose="03020402040406030203" pitchFamily="66" charset="-78"/>
              </a:rPr>
              <a:t>وَالنُّورِ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82240"/>
            <a:ext cx="9555480" cy="1518920"/>
          </a:xfrm>
          <a:extLst/>
        </p:spPr>
        <p:txBody>
          <a:bodyPr/>
          <a:lstStyle/>
          <a:p>
            <a:pPr marL="342900" indent="-342900" eaLnBrk="1" hangingPunct="1">
              <a:defRPr/>
            </a:pPr>
            <a:r>
              <a:rPr lang="en-US" b="1" kern="1200" dirty="0">
                <a:solidFill>
                  <a:srgbClr val="0070C0"/>
                </a:solidFill>
                <a:ea typeface="MS Mincho" pitchFamily="49" charset="-128"/>
              </a:rPr>
              <a:t>through the Qur'an and the Light which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sent down within </a:t>
            </a:r>
            <a:r>
              <a:rPr lang="en-US" b="1" kern="1200">
                <a:solidFill>
                  <a:srgbClr val="0070C0"/>
                </a:solidFill>
                <a:ea typeface="MS Mincho" pitchFamily="49" charset="-128"/>
              </a:rPr>
              <a:t>it</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20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اس میں قرآن اور نور کو نازل فرما کر</a:t>
            </a:r>
            <a:endParaRPr lang="en-US" sz="4000" b="1" kern="1200" dirty="0">
              <a:latin typeface="Arabic Typesetting" pitchFamily="66" charset="-78"/>
              <a:ea typeface="MS Mincho" pitchFamily="49" charset="-128"/>
              <a:cs typeface="Arabic Typesetting" pitchFamily="66" charset="-78"/>
            </a:endParaRPr>
          </a:p>
        </p:txBody>
      </p:sp>
      <p:sp>
        <p:nvSpPr>
          <p:cNvPr id="93188"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bima anzal-ta fihi minal-qur-ani wan-nur</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وَضَاعَفْتَ فِيهِ مِنَ </a:t>
            </a:r>
            <a:r>
              <a:rPr lang="ar-SA" sz="9000" kern="1200" dirty="0" smtClean="0">
                <a:latin typeface="Arabic Typesetting" panose="03020402040406030203" pitchFamily="66" charset="-78"/>
                <a:ea typeface="+mn-ea"/>
                <a:cs typeface="Arabic Typesetting" panose="03020402040406030203" pitchFamily="66" charset="-78"/>
              </a:rPr>
              <a:t>الإيْمَانِ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sz="3600" b="1" kern="1200" dirty="0">
                <a:solidFill>
                  <a:srgbClr val="0070C0"/>
                </a:solidFill>
                <a:ea typeface="MS Mincho" pitchFamily="49" charset="-128"/>
              </a:rPr>
              <a:t>the faith which </a:t>
            </a:r>
            <a:r>
              <a:rPr lang="en-US" sz="3600" b="1" kern="1200" dirty="0" smtClean="0">
                <a:solidFill>
                  <a:srgbClr val="0070C0"/>
                </a:solidFill>
                <a:ea typeface="MS Mincho" pitchFamily="49" charset="-128"/>
              </a:rPr>
              <a:t>You have </a:t>
            </a:r>
            <a:r>
              <a:rPr lang="en-US" sz="3600" b="1" kern="1200" dirty="0">
                <a:solidFill>
                  <a:srgbClr val="0070C0"/>
                </a:solidFill>
                <a:ea typeface="MS Mincho" pitchFamily="49" charset="-128"/>
              </a:rPr>
              <a:t>multiplied by means of </a:t>
            </a:r>
            <a:r>
              <a:rPr lang="en-US" sz="3600" b="1" kern="1200">
                <a:solidFill>
                  <a:srgbClr val="0070C0"/>
                </a:solidFill>
                <a:ea typeface="MS Mincho" pitchFamily="49" charset="-128"/>
              </a:rPr>
              <a:t>it</a:t>
            </a:r>
            <a:r>
              <a:rPr lang="en-US" sz="3600" b="1" kern="1200" smtClean="0">
                <a:solidFill>
                  <a:srgbClr val="0070C0"/>
                </a:solidFill>
                <a:ea typeface="MS Mincho" pitchFamily="49" charset="-128"/>
              </a:rPr>
              <a:t>,</a:t>
            </a:r>
            <a:endParaRPr lang="ar-OM" sz="3600" b="1" kern="1200" smtClean="0">
              <a:solidFill>
                <a:srgbClr val="0070C0"/>
              </a:solidFill>
              <a:ea typeface="MS Mincho" pitchFamily="49" charset="-128"/>
            </a:endParaRPr>
          </a:p>
          <a:p>
            <a:pPr marL="342900" indent="-342900" eaLnBrk="1" hangingPunct="1">
              <a:defRPr/>
            </a:pPr>
            <a:endParaRPr lang="ar-OM" sz="36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ایمان کو فروغ وترقی بخش کر</a:t>
            </a:r>
            <a:endParaRPr lang="en-US" sz="4000" b="1" kern="1200" dirty="0">
              <a:latin typeface="Arabic Typesetting" pitchFamily="66" charset="-78"/>
              <a:ea typeface="MS Mincho" pitchFamily="49" charset="-128"/>
              <a:cs typeface="Arabic Typesetting" pitchFamily="66" charset="-78"/>
            </a:endParaRPr>
          </a:p>
        </p:txBody>
      </p:sp>
      <p:sp>
        <p:nvSpPr>
          <p:cNvPr id="94212"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da'f-ta fihi minal-iman</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88178"/>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وَفَرَضْتَ فِيْهِ مِنَ </a:t>
            </a:r>
            <a:r>
              <a:rPr lang="ar-SA" sz="9000" kern="1200" dirty="0" smtClean="0">
                <a:latin typeface="Arabic Typesetting" panose="03020402040406030203" pitchFamily="66" charset="-78"/>
                <a:ea typeface="+mn-ea"/>
                <a:cs typeface="Arabic Typesetting" panose="03020402040406030203" pitchFamily="66" charset="-78"/>
              </a:rPr>
              <a:t>الصِّيَامِ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824480"/>
            <a:ext cx="9555480" cy="1518920"/>
          </a:xfrm>
          <a:extLst/>
        </p:spPr>
        <p:txBody>
          <a:bodyPr/>
          <a:lstStyle/>
          <a:p>
            <a:pPr marL="342900" indent="-342900" eaLnBrk="1" hangingPunct="1">
              <a:defRPr/>
            </a:pPr>
            <a:r>
              <a:rPr lang="en-US" b="1" kern="1200" dirty="0">
                <a:solidFill>
                  <a:srgbClr val="0070C0"/>
                </a:solidFill>
                <a:ea typeface="MS Mincho" pitchFamily="49" charset="-128"/>
              </a:rPr>
              <a:t>the fasting which </a:t>
            </a:r>
            <a:r>
              <a:rPr lang="en-US" b="1" kern="1200" smtClean="0">
                <a:solidFill>
                  <a:srgbClr val="0070C0"/>
                </a:solidFill>
                <a:ea typeface="MS Mincho" pitchFamily="49" charset="-128"/>
              </a:rPr>
              <a:t>You have </a:t>
            </a:r>
            <a:r>
              <a:rPr lang="en-US" b="1" kern="1200" dirty="0">
                <a:solidFill>
                  <a:srgbClr val="0070C0"/>
                </a:solidFill>
                <a:ea typeface="MS Mincho" pitchFamily="49" charset="-128"/>
              </a:rPr>
              <a:t>obligated </a:t>
            </a:r>
            <a:r>
              <a:rPr lang="en-US" b="1" kern="1200">
                <a:solidFill>
                  <a:srgbClr val="0070C0"/>
                </a:solidFill>
                <a:ea typeface="MS Mincho" pitchFamily="49" charset="-128"/>
              </a:rPr>
              <a:t>therein</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اس میں روزے واجب کئے</a:t>
            </a:r>
            <a:endParaRPr lang="en-US" sz="4000" b="1" kern="1200" dirty="0">
              <a:latin typeface="Arabic Typesetting" pitchFamily="66" charset="-78"/>
              <a:ea typeface="MS Mincho" pitchFamily="49" charset="-128"/>
              <a:cs typeface="Arabic Typesetting" pitchFamily="66" charset="-78"/>
            </a:endParaRPr>
          </a:p>
        </p:txBody>
      </p:sp>
      <p:sp>
        <p:nvSpPr>
          <p:cNvPr id="95236" name="Subtitle 4"/>
          <p:cNvSpPr txBox="1">
            <a:spLocks/>
          </p:cNvSpPr>
          <p:nvPr/>
        </p:nvSpPr>
        <p:spPr bwMode="auto">
          <a:xfrm>
            <a:off x="22860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farad-ta fihi minas-siam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وَرَغَّبْتَ فِيهِ مِنَ </a:t>
            </a:r>
            <a:r>
              <a:rPr lang="ar-SA" sz="9000" kern="1200" dirty="0" smtClean="0">
                <a:latin typeface="Arabic Typesetting" panose="03020402040406030203" pitchFamily="66" charset="-78"/>
                <a:ea typeface="+mn-ea"/>
                <a:cs typeface="Arabic Typesetting" panose="03020402040406030203" pitchFamily="66" charset="-78"/>
              </a:rPr>
              <a:t>القِيَامِ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438400"/>
            <a:ext cx="9555480" cy="1518920"/>
          </a:xfrm>
          <a:extLst/>
        </p:spPr>
        <p:txBody>
          <a:bodyPr/>
          <a:lstStyle/>
          <a:p>
            <a:pPr marL="342900" indent="-342900" eaLnBrk="1" hangingPunct="1">
              <a:defRPr/>
            </a:pPr>
            <a:r>
              <a:rPr lang="en-US" b="1" kern="1200" dirty="0">
                <a:solidFill>
                  <a:srgbClr val="0070C0"/>
                </a:solidFill>
                <a:ea typeface="MS Mincho" pitchFamily="49" charset="-128"/>
              </a:rPr>
              <a:t>the standing in prayer which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encouraged at its </a:t>
            </a:r>
            <a:r>
              <a:rPr lang="en-US" b="1" kern="1200">
                <a:solidFill>
                  <a:srgbClr val="0070C0"/>
                </a:solidFill>
                <a:ea typeface="MS Mincho" pitchFamily="49" charset="-128"/>
              </a:rPr>
              <a:t>time</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ar-OM" sz="4000" b="1" kern="1200" smtClean="0">
                <a:latin typeface="Arabic Typesetting" pitchFamily="66" charset="-78"/>
                <a:ea typeface="MS Mincho" pitchFamily="49" charset="-128"/>
                <a:cs typeface="Arabic Typesetting" pitchFamily="66" charset="-78"/>
              </a:rPr>
              <a:t>اور نمازوں کی ترغیب دی</a:t>
            </a:r>
          </a:p>
        </p:txBody>
      </p:sp>
      <p:sp>
        <p:nvSpPr>
          <p:cNvPr id="96260" name="Subtitle 4"/>
          <p:cNvSpPr txBox="1">
            <a:spLocks/>
          </p:cNvSpPr>
          <p:nvPr/>
        </p:nvSpPr>
        <p:spPr bwMode="auto">
          <a:xfrm>
            <a:off x="312420" y="51054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ragh-ghab-ta fihi minal-qiam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err="1">
                <a:latin typeface="Arabic Typesetting" panose="03020402040406030203" pitchFamily="66" charset="-78"/>
                <a:ea typeface="+mn-ea"/>
                <a:cs typeface="Arabic Typesetting" panose="03020402040406030203" pitchFamily="66" charset="-78"/>
              </a:rPr>
              <a:t>وَأَجْلَلْتَ</a:t>
            </a:r>
            <a:r>
              <a:rPr lang="ar-SA" sz="9000" kern="1200" dirty="0">
                <a:latin typeface="Arabic Typesetting" panose="03020402040406030203" pitchFamily="66" charset="-78"/>
                <a:ea typeface="+mn-ea"/>
                <a:cs typeface="Arabic Typesetting" panose="03020402040406030203" pitchFamily="66" charset="-78"/>
              </a:rPr>
              <a:t> فِيهِ مِنْ لَيْلَةِ الْقَدْرِ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377440"/>
            <a:ext cx="9555480" cy="1518920"/>
          </a:xfrm>
          <a:extLst/>
        </p:spPr>
        <p:txBody>
          <a:bodyPr/>
          <a:lstStyle/>
          <a:p>
            <a:pPr marL="342900" indent="-342900" eaLnBrk="1" hangingPunct="1">
              <a:defRPr/>
            </a:pPr>
            <a:r>
              <a:rPr lang="en-US" b="1" kern="1200" dirty="0">
                <a:solidFill>
                  <a:srgbClr val="0070C0"/>
                </a:solidFill>
                <a:ea typeface="MS Mincho" pitchFamily="49" charset="-128"/>
              </a:rPr>
              <a:t>and the </a:t>
            </a:r>
            <a:r>
              <a:rPr lang="en-US" b="1" i="1" kern="1200" dirty="0">
                <a:solidFill>
                  <a:srgbClr val="0070C0"/>
                </a:solidFill>
                <a:ea typeface="MS Mincho" pitchFamily="49" charset="-128"/>
              </a:rPr>
              <a:t>Night of Decree</a:t>
            </a:r>
            <a:r>
              <a:rPr lang="en-US" b="1" kern="1200" dirty="0">
                <a:solidFill>
                  <a:srgbClr val="0070C0"/>
                </a:solidFill>
                <a:ea typeface="MS Mincho" pitchFamily="49" charset="-128"/>
              </a:rPr>
              <a:t> which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magnified </a:t>
            </a:r>
            <a:r>
              <a:rPr lang="en-US" b="1" kern="1200">
                <a:solidFill>
                  <a:srgbClr val="0070C0"/>
                </a:solidFill>
                <a:ea typeface="MS Mincho" pitchFamily="49" charset="-128"/>
              </a:rPr>
              <a:t>therein</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اس میں شب قدر کو بزرگی بخشی</a:t>
            </a:r>
            <a:endParaRPr lang="en-US" sz="4000" b="1" kern="1200" dirty="0">
              <a:latin typeface="Arabic Typesetting" pitchFamily="66" charset="-78"/>
              <a:ea typeface="MS Mincho" pitchFamily="49" charset="-128"/>
              <a:cs typeface="Arabic Typesetting" pitchFamily="66" charset="-78"/>
            </a:endParaRPr>
          </a:p>
        </p:txBody>
      </p:sp>
      <p:sp>
        <p:nvSpPr>
          <p:cNvPr id="97284"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 aj-lal-ta fihi mil-lay-latil-qad-ril-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الَّتِي هِيَ خَيْرٌ مِنْ أَلْفِ </a:t>
            </a:r>
            <a:r>
              <a:rPr lang="ar-SA" sz="9000" kern="1200" dirty="0" smtClean="0">
                <a:latin typeface="Arabic Typesetting" panose="03020402040406030203" pitchFamily="66" charset="-78"/>
                <a:ea typeface="+mn-ea"/>
                <a:cs typeface="Arabic Typesetting" panose="03020402040406030203" pitchFamily="66" charset="-78"/>
              </a:rPr>
              <a:t>شَهْر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51760"/>
            <a:ext cx="9555480" cy="1518920"/>
          </a:xfrm>
          <a:extLst/>
        </p:spPr>
        <p:txBody>
          <a:bodyPr/>
          <a:lstStyle/>
          <a:p>
            <a:pPr marL="342900" indent="-342900" eaLnBrk="1" hangingPunct="1">
              <a:defRPr/>
            </a:pPr>
            <a:r>
              <a:rPr lang="en-US" b="1" kern="1200" dirty="0">
                <a:solidFill>
                  <a:srgbClr val="0070C0"/>
                </a:solidFill>
                <a:ea typeface="MS Mincho" pitchFamily="49" charset="-128"/>
              </a:rPr>
              <a:t>the night which is </a:t>
            </a:r>
            <a:r>
              <a:rPr lang="en-US" b="1" i="1" kern="1200" dirty="0" smtClean="0">
                <a:solidFill>
                  <a:srgbClr val="0070C0"/>
                </a:solidFill>
                <a:ea typeface="MS Mincho" pitchFamily="49" charset="-128"/>
              </a:rPr>
              <a:t>“better </a:t>
            </a:r>
            <a:r>
              <a:rPr lang="en-US" b="1" i="1" kern="1200" dirty="0">
                <a:solidFill>
                  <a:srgbClr val="0070C0"/>
                </a:solidFill>
                <a:ea typeface="MS Mincho" pitchFamily="49" charset="-128"/>
              </a:rPr>
              <a:t>than a </a:t>
            </a:r>
            <a:r>
              <a:rPr lang="en-US" b="1" i="1" kern="1200" dirty="0" smtClean="0">
                <a:solidFill>
                  <a:srgbClr val="0070C0"/>
                </a:solidFill>
                <a:ea typeface="MS Mincho" pitchFamily="49" charset="-128"/>
              </a:rPr>
              <a:t>Thousand months”</a:t>
            </a:r>
            <a:r>
              <a:rPr lang="en-US" b="1" kern="1200" dirty="0" smtClean="0">
                <a:solidFill>
                  <a:srgbClr val="0070C0"/>
                </a:solidFill>
                <a:ea typeface="MS Mincho" pitchFamily="49" charset="-128"/>
              </a:rPr>
              <a:t>.</a:t>
            </a:r>
          </a:p>
          <a:p>
            <a:pPr marL="342900" indent="-342900" eaLnBrk="1" hangingPunct="1">
              <a:defRPr/>
            </a:pPr>
            <a:r>
              <a:rPr lang="en-US" b="1" kern="1200" dirty="0" smtClean="0">
                <a:solidFill>
                  <a:srgbClr val="0070C0"/>
                </a:solidFill>
                <a:ea typeface="MS Mincho" pitchFamily="49" charset="-128"/>
              </a:rPr>
              <a:t>Holy Quran (</a:t>
            </a:r>
            <a:r>
              <a:rPr lang="en-US" b="1" kern="1200" smtClean="0">
                <a:solidFill>
                  <a:srgbClr val="0070C0"/>
                </a:solidFill>
                <a:ea typeface="MS Mincho" pitchFamily="49" charset="-128"/>
              </a:rPr>
              <a:t>97:3)</a:t>
            </a: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جو خود ہزار مہینوں سے بہتر ہے۔</a:t>
            </a:r>
            <a:endParaRPr lang="en-US" sz="4000" b="1" kern="1200" smtClean="0">
              <a:latin typeface="Arabic Typesetting" pitchFamily="66" charset="-78"/>
              <a:ea typeface="MS Mincho" pitchFamily="49" charset="-128"/>
              <a:cs typeface="Arabic Typesetting" pitchFamily="66" charset="-78"/>
            </a:endParaRPr>
          </a:p>
          <a:p>
            <a:pPr marL="342900" indent="-342900" eaLnBrk="1" hangingPunct="1">
              <a:defRPr/>
            </a:pPr>
            <a:endParaRPr lang="en-US" b="1" kern="1200" dirty="0">
              <a:solidFill>
                <a:srgbClr val="0070C0"/>
              </a:solidFill>
              <a:ea typeface="MS Mincho" pitchFamily="49" charset="-128"/>
            </a:endParaRPr>
          </a:p>
        </p:txBody>
      </p:sp>
      <p:sp>
        <p:nvSpPr>
          <p:cNvPr id="98308" name="Subtitle 4"/>
          <p:cNvSpPr txBox="1">
            <a:spLocks/>
          </p:cNvSpPr>
          <p:nvPr/>
        </p:nvSpPr>
        <p:spPr bwMode="auto">
          <a:xfrm>
            <a:off x="335280" y="5257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al-lati hia khay-rum-min al-fi shahr</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972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ثُمَّ آثَرْتَنَا بِهِ عَلَى سَائِرِ الأُمَمِ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82240"/>
            <a:ext cx="9555480" cy="1518920"/>
          </a:xfrm>
          <a:extLst/>
        </p:spPr>
        <p:txBody>
          <a:bodyPr/>
          <a:lstStyle/>
          <a:p>
            <a:pPr marL="342900" indent="-342900" eaLnBrk="1" hangingPunct="1">
              <a:defRPr/>
            </a:pPr>
            <a:r>
              <a:rPr lang="en-US" b="1" kern="1200" dirty="0">
                <a:solidFill>
                  <a:srgbClr val="0070C0"/>
                </a:solidFill>
                <a:ea typeface="MS Mincho" pitchFamily="49" charset="-128"/>
              </a:rPr>
              <a:t>Through it </a:t>
            </a:r>
            <a:r>
              <a:rPr lang="en-US" b="1" kern="1200" dirty="0" smtClean="0">
                <a:solidFill>
                  <a:srgbClr val="0070C0"/>
                </a:solidFill>
                <a:ea typeface="MS Mincho" pitchFamily="49" charset="-128"/>
              </a:rPr>
              <a:t>You have preferred </a:t>
            </a:r>
            <a:r>
              <a:rPr lang="en-US" b="1" kern="1200" dirty="0">
                <a:solidFill>
                  <a:srgbClr val="0070C0"/>
                </a:solidFill>
                <a:ea typeface="MS Mincho" pitchFamily="49" charset="-128"/>
              </a:rPr>
              <a:t>us over the </a:t>
            </a:r>
            <a:r>
              <a:rPr lang="en-US" b="1" kern="1200">
                <a:solidFill>
                  <a:srgbClr val="0070C0"/>
                </a:solidFill>
                <a:ea typeface="MS Mincho" pitchFamily="49" charset="-128"/>
              </a:rPr>
              <a:t>other </a:t>
            </a:r>
            <a:r>
              <a:rPr lang="en-US" b="1" kern="1200" smtClean="0">
                <a:solidFill>
                  <a:srgbClr val="0070C0"/>
                </a:solidFill>
                <a:ea typeface="MS Mincho" pitchFamily="49" charset="-128"/>
              </a:rPr>
              <a:t>communities</a:t>
            </a:r>
            <a:endParaRPr lang="ar-OM" b="1" kern="1200" smtClean="0">
              <a:solidFill>
                <a:srgbClr val="0070C0"/>
              </a:solidFill>
              <a:ea typeface="MS Mincho" pitchFamily="49" charset="-128"/>
            </a:endParaRPr>
          </a:p>
          <a:p>
            <a:pPr marL="342900" indent="-342900" eaLnBrk="1" hangingPunct="1">
              <a:defRPr/>
            </a:pPr>
            <a:endParaRPr lang="ar-OM" sz="18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پھر اس مہینہ کی وجہ سے تو نے ہمیں تمام امتوں پر ترجیح دی </a:t>
            </a:r>
            <a:endParaRPr lang="en-US" sz="4000" b="1" kern="1200" dirty="0">
              <a:latin typeface="Arabic Typesetting" pitchFamily="66" charset="-78"/>
              <a:ea typeface="MS Mincho" pitchFamily="49" charset="-128"/>
              <a:cs typeface="Arabic Typesetting" pitchFamily="66" charset="-78"/>
            </a:endParaRPr>
          </a:p>
        </p:txBody>
      </p:sp>
      <p:sp>
        <p:nvSpPr>
          <p:cNvPr id="99332" name="Subtitle 4"/>
          <p:cNvSpPr txBox="1">
            <a:spLocks/>
          </p:cNvSpPr>
          <p:nvPr/>
        </p:nvSpPr>
        <p:spPr bwMode="auto">
          <a:xfrm>
            <a:off x="335280" y="50292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thum-ma athar-tana bihi `ala sa-iril-umam</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0668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وَاصْطَفَيْتَنَا بِفَضْلِهِ دُوْنَ أَهْلِ </a:t>
            </a:r>
            <a:r>
              <a:rPr lang="ar-SA" sz="9000" kern="1200" dirty="0" smtClean="0">
                <a:latin typeface="Arabic Typesetting" panose="03020402040406030203" pitchFamily="66" charset="-78"/>
                <a:ea typeface="+mn-ea"/>
                <a:cs typeface="Arabic Typesetting" panose="03020402040406030203" pitchFamily="66" charset="-78"/>
              </a:rPr>
              <a:t>الْمِلَلِ</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667000"/>
            <a:ext cx="9555480" cy="1518920"/>
          </a:xfrm>
          <a:extLst/>
        </p:spPr>
        <p:txBody>
          <a:bodyPr/>
          <a:lstStyle/>
          <a:p>
            <a:pPr marL="342900" indent="-342900" eaLnBrk="1" hangingPunct="1">
              <a:defRPr/>
            </a:pPr>
            <a:r>
              <a:rPr lang="en-US" b="1" kern="1200" dirty="0">
                <a:solidFill>
                  <a:srgbClr val="0070C0"/>
                </a:solidFill>
                <a:ea typeface="MS Mincho" pitchFamily="49" charset="-128"/>
              </a:rPr>
              <a:t>and through its excellence </a:t>
            </a:r>
            <a:r>
              <a:rPr lang="en-US" b="1" kern="1200" dirty="0" smtClean="0">
                <a:solidFill>
                  <a:srgbClr val="0070C0"/>
                </a:solidFill>
                <a:ea typeface="MS Mincho" pitchFamily="49" charset="-128"/>
              </a:rPr>
              <a:t>You have </a:t>
            </a:r>
            <a:r>
              <a:rPr lang="en-US" b="1" kern="1200" dirty="0">
                <a:solidFill>
                  <a:srgbClr val="0070C0"/>
                </a:solidFill>
                <a:ea typeface="MS Mincho" pitchFamily="49" charset="-128"/>
              </a:rPr>
              <a:t>chosen us to the exclusion of the people of the </a:t>
            </a:r>
            <a:r>
              <a:rPr lang="en-US" b="1" kern="1200">
                <a:solidFill>
                  <a:srgbClr val="0070C0"/>
                </a:solidFill>
                <a:ea typeface="MS Mincho" pitchFamily="49" charset="-128"/>
              </a:rPr>
              <a:t>creeds</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sz="1800"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دوسری امتوں کے بجائے ہمیں اس کی فضلیت کے باعث منتخب کیا ۔</a:t>
            </a:r>
            <a:endParaRPr lang="en-US" sz="4000" b="1" kern="1200" dirty="0">
              <a:latin typeface="Arabic Typesetting" pitchFamily="66" charset="-78"/>
              <a:ea typeface="MS Mincho" pitchFamily="49" charset="-128"/>
              <a:cs typeface="Arabic Typesetting" pitchFamily="66" charset="-78"/>
            </a:endParaRPr>
          </a:p>
        </p:txBody>
      </p:sp>
      <p:sp>
        <p:nvSpPr>
          <p:cNvPr id="100356" name="Subtitle 4"/>
          <p:cNvSpPr txBox="1">
            <a:spLocks/>
          </p:cNvSpPr>
          <p:nvPr/>
        </p:nvSpPr>
        <p:spPr bwMode="auto">
          <a:xfrm>
            <a:off x="335280" y="51816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was-tafay-tana bifad-lihi duna ah-lil-milal</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117348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فَصُمْنَا بِأَمْرِكَ </a:t>
            </a:r>
            <a:r>
              <a:rPr lang="ar-SA" sz="9000" kern="1200" dirty="0" smtClean="0">
                <a:latin typeface="Arabic Typesetting" panose="03020402040406030203" pitchFamily="66" charset="-78"/>
                <a:ea typeface="+mn-ea"/>
                <a:cs typeface="Arabic Typesetting" panose="03020402040406030203" pitchFamily="66" charset="-78"/>
              </a:rPr>
              <a:t>نَهَارَهُ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758440"/>
            <a:ext cx="9555480" cy="1518920"/>
          </a:xfrm>
          <a:extLst/>
        </p:spPr>
        <p:txBody>
          <a:bodyPr/>
          <a:lstStyle/>
          <a:p>
            <a:pPr marL="342900" indent="-342900" eaLnBrk="1" hangingPunct="1">
              <a:defRPr/>
            </a:pPr>
            <a:r>
              <a:rPr lang="en-US" b="1" kern="1200" dirty="0">
                <a:solidFill>
                  <a:srgbClr val="0070C0"/>
                </a:solidFill>
                <a:ea typeface="MS Mincho" pitchFamily="49" charset="-128"/>
              </a:rPr>
              <a:t>We fasted by Your command in its </a:t>
            </a:r>
            <a:r>
              <a:rPr lang="en-US" b="1" kern="1200">
                <a:solidFill>
                  <a:srgbClr val="0070C0"/>
                </a:solidFill>
                <a:ea typeface="MS Mincho" pitchFamily="49" charset="-128"/>
              </a:rPr>
              <a:t>daylight</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چنانچہ ہم نے تیرے حکم سے اس کے دنوں میں روزے رکھے</a:t>
            </a:r>
            <a:endParaRPr lang="en-US" sz="4000" b="1" kern="1200" dirty="0">
              <a:latin typeface="Arabic Typesetting" pitchFamily="66" charset="-78"/>
              <a:ea typeface="MS Mincho" pitchFamily="49" charset="-128"/>
              <a:cs typeface="Arabic Typesetting" pitchFamily="66" charset="-78"/>
            </a:endParaRPr>
          </a:p>
        </p:txBody>
      </p:sp>
      <p:sp>
        <p:nvSpPr>
          <p:cNvPr id="101380" name="Subtitle 4"/>
          <p:cNvSpPr txBox="1">
            <a:spLocks/>
          </p:cNvSpPr>
          <p:nvPr/>
        </p:nvSpPr>
        <p:spPr bwMode="auto">
          <a:xfrm>
            <a:off x="335280" y="49530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es-ES" sz="2800" b="1" i="1">
                <a:solidFill>
                  <a:srgbClr val="0070C0"/>
                </a:solidFill>
                <a:ea typeface="MS Mincho" pitchFamily="49" charset="-128"/>
              </a:rPr>
              <a:t>fasum-na bi m-rika naharah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1460" y="990600"/>
            <a:ext cx="9639300" cy="1274022"/>
          </a:xfr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8500"/>
              </a:lnSpc>
            </a:pPr>
            <a:r>
              <a:rPr lang="ar-SA" sz="9000" kern="1200" dirty="0">
                <a:latin typeface="Arabic Typesetting" panose="03020402040406030203" pitchFamily="66" charset="-78"/>
                <a:ea typeface="+mn-ea"/>
                <a:cs typeface="Arabic Typesetting" panose="03020402040406030203" pitchFamily="66" charset="-78"/>
              </a:rPr>
              <a:t>وَقُمْنَا بِعَوْنِكَ لَيْلَهُ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51460" y="2590800"/>
            <a:ext cx="9555480" cy="1518920"/>
          </a:xfrm>
          <a:extLst/>
        </p:spPr>
        <p:txBody>
          <a:bodyPr/>
          <a:lstStyle/>
          <a:p>
            <a:pPr marL="342900" indent="-342900" eaLnBrk="1" hangingPunct="1">
              <a:defRPr/>
            </a:pPr>
            <a:r>
              <a:rPr lang="en-US" b="1" kern="1200" dirty="0">
                <a:solidFill>
                  <a:srgbClr val="0070C0"/>
                </a:solidFill>
                <a:ea typeface="MS Mincho" pitchFamily="49" charset="-128"/>
              </a:rPr>
              <a:t>we stood in prayer with Your help in its </a:t>
            </a:r>
            <a:r>
              <a:rPr lang="en-US" b="1" kern="1200">
                <a:solidFill>
                  <a:srgbClr val="0070C0"/>
                </a:solidFill>
                <a:ea typeface="MS Mincho" pitchFamily="49" charset="-128"/>
              </a:rPr>
              <a:t>night</a:t>
            </a:r>
            <a:r>
              <a:rPr lang="en-US" b="1" kern="1200" smtClean="0">
                <a:solidFill>
                  <a:srgbClr val="0070C0"/>
                </a:solidFill>
                <a:ea typeface="MS Mincho" pitchFamily="49" charset="-128"/>
              </a:rPr>
              <a:t>,</a:t>
            </a:r>
            <a:endParaRPr lang="ar-OM" b="1" kern="1200" smtClean="0">
              <a:solidFill>
                <a:srgbClr val="0070C0"/>
              </a:solidFill>
              <a:ea typeface="MS Mincho" pitchFamily="49" charset="-128"/>
            </a:endParaRPr>
          </a:p>
          <a:p>
            <a:pPr marL="342900" indent="-342900" eaLnBrk="1" hangingPunct="1">
              <a:defRPr/>
            </a:pPr>
            <a:endParaRPr lang="ar-OM" b="1" kern="1200" smtClean="0">
              <a:solidFill>
                <a:srgbClr val="0070C0"/>
              </a:solidFill>
              <a:ea typeface="MS Mincho" pitchFamily="49" charset="-128"/>
            </a:endParaRPr>
          </a:p>
          <a:p>
            <a:pPr marL="342900" indent="-342900" eaLnBrk="1" hangingPunct="1">
              <a:defRPr/>
            </a:pPr>
            <a:r>
              <a:rPr lang="ur-PK" sz="4000" b="1" kern="1200" smtClean="0">
                <a:latin typeface="Arabic Typesetting" pitchFamily="66" charset="-78"/>
                <a:ea typeface="MS Mincho" pitchFamily="49" charset="-128"/>
                <a:cs typeface="Arabic Typesetting" pitchFamily="66" charset="-78"/>
              </a:rPr>
              <a:t>اور تیری مدد سے اس کی راتیں عبادت میں بسر کیں ۔</a:t>
            </a:r>
            <a:endParaRPr lang="en-US" sz="4000" b="1" kern="1200" dirty="0">
              <a:latin typeface="Arabic Typesetting" pitchFamily="66" charset="-78"/>
              <a:ea typeface="MS Mincho" pitchFamily="49" charset="-128"/>
              <a:cs typeface="Arabic Typesetting" pitchFamily="66" charset="-78"/>
            </a:endParaRPr>
          </a:p>
        </p:txBody>
      </p:sp>
      <p:sp>
        <p:nvSpPr>
          <p:cNvPr id="102404" name="Subtitle 4"/>
          <p:cNvSpPr txBox="1">
            <a:spLocks/>
          </p:cNvSpPr>
          <p:nvPr/>
        </p:nvSpPr>
        <p:spPr bwMode="auto">
          <a:xfrm>
            <a:off x="335280" y="4876800"/>
            <a:ext cx="9555480" cy="462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pl-PL" sz="2800" b="1" i="1">
                <a:solidFill>
                  <a:srgbClr val="0070C0"/>
                </a:solidFill>
                <a:ea typeface="MS Mincho" pitchFamily="49" charset="-128"/>
              </a:rPr>
              <a:t>wa qum-na bi 'w-nika lay-lah</a:t>
            </a:r>
            <a:endParaRPr lang="fi-FI" sz="2800" b="1" i="1">
              <a:solidFill>
                <a:srgbClr val="0070C0"/>
              </a:solidFill>
              <a:ea typeface="MS Mincho" pitchFamily="49" charset="-128"/>
            </a:endParaRPr>
          </a:p>
        </p:txBody>
      </p:sp>
      <p:sp>
        <p:nvSpPr>
          <p:cNvPr id="7" name="TextBox 6"/>
          <p:cNvSpPr txBox="1"/>
          <p:nvPr/>
        </p:nvSpPr>
        <p:spPr>
          <a:xfrm>
            <a:off x="5791200" y="152401"/>
            <a:ext cx="2209800" cy="954107"/>
          </a:xfrm>
          <a:prstGeom prst="rect">
            <a:avLst/>
          </a:prstGeom>
          <a:noFill/>
        </p:spPr>
        <p:txBody>
          <a:bodyPr wrap="square" rtlCol="0">
            <a:spAutoFit/>
          </a:bodyPr>
          <a:lstStyle/>
          <a:p>
            <a:pPr algn="ctr"/>
            <a:r>
              <a:rPr lang="en-US" sz="1400" b="1" smtClean="0">
                <a:solidFill>
                  <a:srgbClr val="00642D"/>
                </a:solidFill>
                <a:latin typeface="Trebuchet MS" pitchFamily="34" charset="0"/>
              </a:rPr>
              <a:t>4</a:t>
            </a:r>
            <a:r>
              <a:rPr lang="en-US" sz="1400" b="1" baseline="30000" smtClean="0">
                <a:solidFill>
                  <a:srgbClr val="00642D"/>
                </a:solidFill>
                <a:latin typeface="Trebuchet MS" pitchFamily="34" charset="0"/>
              </a:rPr>
              <a:t>th</a:t>
            </a:r>
            <a:r>
              <a:rPr lang="en-US" sz="1400" b="1" smtClean="0">
                <a:solidFill>
                  <a:srgbClr val="00642D"/>
                </a:solidFill>
                <a:latin typeface="Trebuchet MS" pitchFamily="34" charset="0"/>
              </a:rPr>
              <a:t> Imam’s – Dua</a:t>
            </a:r>
          </a:p>
          <a:p>
            <a:pPr algn="ctr"/>
            <a:r>
              <a:rPr lang="en-US" sz="1400" b="1" smtClean="0">
                <a:solidFill>
                  <a:srgbClr val="00642D"/>
                </a:solidFill>
                <a:latin typeface="Trebuchet MS" pitchFamily="34" charset="0"/>
              </a:rPr>
              <a:t>Farewell to the </a:t>
            </a:r>
          </a:p>
          <a:p>
            <a:pPr algn="ctr"/>
            <a:r>
              <a:rPr lang="en-US" sz="1400" b="1" smtClean="0">
                <a:solidFill>
                  <a:srgbClr val="00642D"/>
                </a:solidFill>
                <a:latin typeface="Trebuchet MS" pitchFamily="34" charset="0"/>
              </a:rPr>
              <a:t>Month of Ramadan</a:t>
            </a:r>
          </a:p>
          <a:p>
            <a:pPr algn="ctr"/>
            <a:endParaRPr lang="en-US" sz="1400">
              <a:solidFill>
                <a:srgbClr val="00642D"/>
              </a:solidFill>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16559</TotalTime>
  <Words>11399</Words>
  <Application>Microsoft Office PowerPoint</Application>
  <PresentationFormat>Custom</PresentationFormat>
  <Paragraphs>1827</Paragraphs>
  <Slides>234</Slides>
  <Notes>0</Notes>
  <HiddenSlides>0</HiddenSlides>
  <MMClips>0</MMClips>
  <ScaleCrop>false</ScaleCrop>
  <HeadingPairs>
    <vt:vector size="4" baseType="variant">
      <vt:variant>
        <vt:lpstr>Theme</vt:lpstr>
      </vt:variant>
      <vt:variant>
        <vt:i4>1</vt:i4>
      </vt:variant>
      <vt:variant>
        <vt:lpstr>Slide Titles</vt:lpstr>
      </vt:variant>
      <vt:variant>
        <vt:i4>234</vt:i4>
      </vt:variant>
    </vt:vector>
  </HeadingPairs>
  <TitlesOfParts>
    <vt:vector size="235" baseType="lpstr">
      <vt:lpstr>Default Design</vt:lpstr>
      <vt:lpstr>Slide 1</vt:lpstr>
      <vt:lpstr>Slide 2</vt:lpstr>
      <vt:lpstr>أللَّهُمَّ صَلِّ عَلَى مُحَمَّد وَآلِ مُحَمَّد</vt:lpstr>
      <vt:lpstr>بِسْمِ اللَّهِ الرَّحْمَٰنِ الرَّحِيمِ</vt:lpstr>
      <vt:lpstr>أللَّهُمَّ يَا مَنْ لا يَرْغَبُ فِي الْجَزَاءِ</vt:lpstr>
      <vt:lpstr>وَلاَ يَنْدَمُ عَلَى الْعَطَآءِ</vt:lpstr>
      <vt:lpstr>وَيَا مَنْ لاَ يُكَافِئُ عَبْدَهُ عَلَى السَّوآءِ</vt:lpstr>
      <vt:lpstr>مِنَّتُكَ ابْتِدَاءٌ وَعَفْوُكَ تَفَضُّلٌ</vt:lpstr>
      <vt:lpstr>وَعُقُوبَتُكَ عَـدْلٌ وَقَضَاؤُكَ خِيَرَةٌ</vt:lpstr>
      <vt:lpstr>إنْ أَعْطَيْتَ لَمْ تَشُبْ عَطَآءَكَ بِمَنٍّ</vt:lpstr>
      <vt:lpstr>وَإنْ مَنَعْتَ لَمْ يَكُنْ مَنْعُكَ تَعَدِّيا</vt:lpstr>
      <vt:lpstr>تَشْكُرُ مَنْ شَكَرَكَ وَأَنْتَ أَلْهَمْتَهُ شُكْرَكَ</vt:lpstr>
      <vt:lpstr>وَتُكَافِئُ مَنْ حَمِدَكَ وَأَنْتَ عَلَّمْتَهُ حَمْدَكَ</vt:lpstr>
      <vt:lpstr>تَسْتُرُ عَلَى مَنْ لَوْ شِئْتَ فَضَحْتَهُ</vt:lpstr>
      <vt:lpstr>وَتَجُودُ عَلَى مَنْ لَوْ شِئْتَ مَنَعْتَهُ</vt:lpstr>
      <vt:lpstr>وَكِلاَهُمَا أَهْلٌ مِنْكَ لِلْفَضِيحَةِ وَالْمَنْعِ</vt:lpstr>
      <vt:lpstr>غَيْرَ أَنَّكَ بَنَيْتَ أَفْعَالَكَ عَلَى التَّفَضُّلِ</vt:lpstr>
      <vt:lpstr>وَأَجْرَيْتَ قُدْرَتَكَ عَلَى التَّجَاوُزِ</vt:lpstr>
      <vt:lpstr>وَتَلَقَّيْتَ مَنْ عَصَاكَ بِالحِلْمِ</vt:lpstr>
      <vt:lpstr>وَأمْهَلْتَ مَنْ قَصَدَ لِنَفْسِهِ بِالظُّلْمِ</vt:lpstr>
      <vt:lpstr>تَسْتَنْظِرُهُمْ بِأناتِكَ إلى الإنَابَةِ </vt:lpstr>
      <vt:lpstr>وَتَتْرُكُ مُعَاجَلَتَهُمْ إلَى التَّوْبَةِ</vt:lpstr>
      <vt:lpstr>لِكَيْلاَ يَهْلِكَ عَلَيْكَ هَالِكُهُمْ</vt:lpstr>
      <vt:lpstr>وَلا يَشْقَى بِنِعْمَتِكَ شَقِيُّهُمْ</vt:lpstr>
      <vt:lpstr>إلاَّ عَنْ طُولِ الإِعْذَارِ إلَيْهِ</vt:lpstr>
      <vt:lpstr>وَبَعْدَ تَرَادُفِ الْحُجَّةِ عَلَيْهِ</vt:lpstr>
      <vt:lpstr>كَرَماً مِنْ عَفْوِكَ يَا كَرِيْمُ</vt:lpstr>
      <vt:lpstr>وَعَائِدَةً مِنْ عَطْفِكَ يَا حَلِيمُ.</vt:lpstr>
      <vt:lpstr>أَنْتَ الَّذِيْ فَتَحْتَ لِعِبَادِكَ بَاباً</vt:lpstr>
      <vt:lpstr>إلَى عَفْوِكَ وَسَمَّيْتَهُ التَّوْبَـةَ</vt:lpstr>
      <vt:lpstr>وَجَعَلْتَ عَلَى ذلِكَ البَابِ دَلِيلاً مِنْ وَحْيِكَ</vt:lpstr>
      <vt:lpstr>لِئَلاَّ يَضِلُّوا عَنْهُ فَقُلْتَ تَبَارَكَ اسْمُكَ :</vt:lpstr>
      <vt:lpstr>(تُوبُوا إلَى الله تَوْبَةً نَصُوحاً عَسَى رَبُّكُمْ</vt:lpstr>
      <vt:lpstr>أَنْ يُكَفِّـرَ عَنْكُمْ سَيِّئاتِكُمْ وَيُدْخِلَكُمْ</vt:lpstr>
      <vt:lpstr>جَنَّات تَجْرِي مِنْ تَحْتِهَا الأنْهَارُ</vt:lpstr>
      <vt:lpstr>يَوْمَ لاَ يُخْزِي اللهُ النَّبِيَّ</vt:lpstr>
      <vt:lpstr>وَالَّذِينَ آمَنُوا مَعَهُ نُورُهُمْ يَسْعَى بَيْنَ أَيْدِيهِمْ وَبِأَيْمَانِهِمْ</vt:lpstr>
      <vt:lpstr>يَقُولُونَ رَبَّنَا أَتْمِمْ لَنا نُورَنَا وَاغْفِرْ لَنَا</vt:lpstr>
      <vt:lpstr>إنَّكَ عَلَى كُلِّ شَيْء قَدِيرٌ</vt:lpstr>
      <vt:lpstr>فَمَا عُذْرُ مَنْ أَغْفَلَ دُخُولَ ذلِكَ الْمَنْزِلِ</vt:lpstr>
      <vt:lpstr>بَعْدَ فَتْحِ الْبَابِ وَإقَامَةِ الدَّلِيْلِ</vt:lpstr>
      <vt:lpstr>وَأَنْتَ الَّذِي زِدْتَ فِي السَّوْمِ عَلَى نَفْسِكَ لِعِبَادِكَ</vt:lpstr>
      <vt:lpstr>تُرِيدُ رِبْحَهُمْ فِي مُتَاجَرَتِهِمْ لَكَ</vt:lpstr>
      <vt:lpstr>وَفَوْزَهُمْ بِالْوِفَادَةِ عَلَيْكَ وَالزِّيادَةِ مِنْكَ</vt:lpstr>
      <vt:lpstr>فَقُلْتَ تَبَارَكَ اسْمُكَ وَتَعَالَيْتَ:</vt:lpstr>
      <vt:lpstr>(مَنْ جَاءَ بِالْحَسَنَةِ فَلَهُ عَشْرُ أَمْثَالِهَا</vt:lpstr>
      <vt:lpstr>وَمَنْ جَاءَ بِالسَّيِّئَةِ فَلاَ يُجْزى إلاّ مِثْلَهَا)</vt:lpstr>
      <vt:lpstr>وَقُلْتَ: (مَثَلُ الَّذِينَ يُنْفِقُونَ أَمْوَالَهُمْ فِي سَبِيلِ الله كَمَثَلِ حَبَّة</vt:lpstr>
      <vt:lpstr>أَنْبَتَتْ سَبْعَ سَنَابِلَ فِي كُلِّ سُنْبُلَة مَائَةُ حَبَّة</vt:lpstr>
      <vt:lpstr>وَالله يُضَاعِفُ لِمَنْ يَشَاءُ)</vt:lpstr>
      <vt:lpstr>وَقُلْتَ: (مَنْ ذَا الَّذِيْ يُقْرِضُ الله قَرْضاً حَسَنَاً</vt:lpstr>
      <vt:lpstr>فَيُضَاعِفَهُ لَهُ أضْعَافاً كَثِيرَةً)</vt:lpstr>
      <vt:lpstr>وَمَا أَنْزَلْتَ مِنْ نَظَائِرِهِنَّ فِي الْقُرْآنِ مِنْ تَضَاعِيفِ الْحَسَنَاتِ</vt:lpstr>
      <vt:lpstr>وَأَنْتَ الَّذِي دَلَلْتَهُمْ بِقَوْلِكَ مِنْ غَيْبِكَ وَتَرْغِيْبِكَ</vt:lpstr>
      <vt:lpstr>الَّذِي فِيهِ حَظُّهُمْ عَلَى مَا لَوْ سَتَرْتَهُ عَنْهُمْ</vt:lpstr>
      <vt:lpstr>لَمْ تُدْرِكْهُ أَبْصَارُهُمْ وَلَمْ تَعِـهِ أَسْمَاعُهُمْ</vt:lpstr>
      <vt:lpstr>وَلَمْ تَلْحَقْـهُ أَوْهَامُهُمْ</vt:lpstr>
      <vt:lpstr>فَقُلْتَ: (اذْكُرُونِي أَذْكُرْكُمْ وَاشْكُرُوا لِيْ وَلا تَكْفُرُونِ)</vt:lpstr>
      <vt:lpstr>وَقُلْتَ: (لَئِنْ شَكَـرْتُمْ لازِيدَنَّكمْ</vt:lpstr>
      <vt:lpstr>وَلَئِنْ كَفَـرْتُمْ إنَّ عَذابِيْ لَشَدِيدٌ)</vt:lpstr>
      <vt:lpstr>وَقُلْتَ : (ادْعُونِيْ أَسْتَجِبْ لَكُمْ</vt:lpstr>
      <vt:lpstr>إنَّ الَّذِينَ يَسْتَكْبِرُونَ عَنْ عِبَادَتِي</vt:lpstr>
      <vt:lpstr>سَيَدْخُلُونَ جَهَنَّمَ دَاخِرِينَ)</vt:lpstr>
      <vt:lpstr>فَسَمَّيْتَ دُعَاءَكَ عِبَادَةً وَتَرْكَهُ اسْتِكْبَاراً</vt:lpstr>
      <vt:lpstr>وَتَوَعَّدْتَ عَلَى تَرْكِهِ دُخُولَ جَهَنَّمَ دَاخِرِينَ</vt:lpstr>
      <vt:lpstr>فَذَكَرُوكَ بِمَنِّكَ وَشَكَرُوكَ بِفَضْلِكَ</vt:lpstr>
      <vt:lpstr>وَدَعَوْكَ بِأَمْرِكَ</vt:lpstr>
      <vt:lpstr>وَتَصَدَّقُوا لَكَ طَلَباً لِمَزِيدِكَ</vt:lpstr>
      <vt:lpstr>وَفِيهَا كَانَتْ نَجَاتُهُمْ مِنْ غَضَبِكَ</vt:lpstr>
      <vt:lpstr>وَفَوْزُهُمْ بِرِضَاكَ</vt:lpstr>
      <vt:lpstr>وَلَوْ دَلَّ مَخْلُوقٌ مَخْلُوقاً مِنْ نَفْسِهِ</vt:lpstr>
      <vt:lpstr>عَلَى مِثْلِ الَّذِيْ دَلَلْتَ عَلَيْهِ عِبَادَكَ مِنْكَ</vt:lpstr>
      <vt:lpstr>كَانَ مَوْصُوْفَاً بالإحْسَان</vt:lpstr>
      <vt:lpstr>وَمَنْعُوتاً بِالامْتِثَال ومحمُوداً بكلِّ لِسَان</vt:lpstr>
      <vt:lpstr>فَلَكَ الْحَمْدُ مَا وُجِدَ فِي حَمْدِكَ مَذْهَبٌ</vt:lpstr>
      <vt:lpstr>وَمَا بَقِيَ لِلْحَمْدِ لَفْظٌ تُحْمَدُ بِهِ وَمَعْنىً يَنْصَرفُ إلَيْهِ</vt:lpstr>
      <vt:lpstr>يَـا مَنْ تَحَمَّدَ إلَى عِبَـادِهِ بِالإِحْسَـانِ وَالْفَضْل</vt:lpstr>
      <vt:lpstr>وَغَمَرَهُمْ بِالْمَنِّ وَالطَّوْلِ</vt:lpstr>
      <vt:lpstr>مَا أَفْشَى فِيْنَا نِعْمَتَكَ وَأَسْبَغَ عَلَيْنَا مِنَّتَكَ</vt:lpstr>
      <vt:lpstr>وَأَخَصَّنَا بِبِرِّكَ</vt:lpstr>
      <vt:lpstr>هَدْيَتَنَا لِدِيْنِكَ الَّـذِي اصْطَفَيْتَ</vt:lpstr>
      <vt:lpstr>وَمِلَّتِـكَ الَّتِي ارْتَضَيْتَ</vt:lpstr>
      <vt:lpstr>وَسَبِيلِكَ الَّذِي سَهَّلْتَ</vt:lpstr>
      <vt:lpstr>وَبَصَّرْتَنَا الزُّلْفَةَ لَدَيْكَ وَالوُصُولَ إلَى كَـرَامَتِكَ.</vt:lpstr>
      <vt:lpstr>أللَّهُمَّ وَأَنْتَ جَعَلْتَ مِنْ صَفَـايَـا تِلْكَ الْوَظَائِفِ</vt:lpstr>
      <vt:lpstr>وَخَصَائِصِ تِلْكَ الْفُرُوضِ</vt:lpstr>
      <vt:lpstr>شَهْرَ رَمَضَانَ الَّذِي اخْتَصَصْتَهُ مِنْ سَائِرِ الشُّهُورِ</vt:lpstr>
      <vt:lpstr>وَتَخَيَّرْتَهُ مِن جَمِيعِ الأزْمِنَةِ وَالدُّهُورِ</vt:lpstr>
      <vt:lpstr>وَآثَرْتَهُ عَلَى كُلِّ أَوْقَاتِ السَّنَةِ</vt:lpstr>
      <vt:lpstr>بِمَا أَنْزَلْتَ فِيهِ مِنَ الْقُرْآنِ وَالنُّورِ</vt:lpstr>
      <vt:lpstr>وَضَاعَفْتَ فِيهِ مِنَ الإيْمَانِ</vt:lpstr>
      <vt:lpstr>وَفَرَضْتَ فِيْهِ مِنَ الصِّيَامِ</vt:lpstr>
      <vt:lpstr>وَرَغَّبْتَ فِيهِ مِنَ القِيَامِ</vt:lpstr>
      <vt:lpstr>وَأَجْلَلْتَ فِيهِ مِنْ لَيْلَةِ الْقَدْرِ</vt:lpstr>
      <vt:lpstr>الَّتِي هِيَ خَيْرٌ مِنْ أَلْفِ شَهْر</vt:lpstr>
      <vt:lpstr>ثُمَّ آثَرْتَنَا بِهِ عَلَى سَائِرِ الأُمَمِ</vt:lpstr>
      <vt:lpstr>وَاصْطَفَيْتَنَا بِفَضْلِهِ دُوْنَ أَهْلِ الْمِلَلِ</vt:lpstr>
      <vt:lpstr>فَصُمْنَا بِأَمْرِكَ نَهَارَهُ</vt:lpstr>
      <vt:lpstr>وَقُمْنَا بِعَوْنِكَ لَيْلَهُ</vt:lpstr>
      <vt:lpstr>مُتَعَرِّضِينَ بِصِيَامِهِ وَقِيَامِهِ لِمَا عَرَّضْتَنَا لَهُ مِنْ رَحْمَتِكَ</vt:lpstr>
      <vt:lpstr>وَتَسَبَّبْنَا إلَيْـهِ مِنْ مَثُوبَتِكَ</vt:lpstr>
      <vt:lpstr>وَأَنْتَ الْمَليءُ بِمَا رُغِبَ فِيهِ إلَيْكَ</vt:lpstr>
      <vt:lpstr>الْجَوَادُ بِمـا سُئِلْتَ مِنْ فَضْلِكَ</vt:lpstr>
      <vt:lpstr>الْقَـرِيبُ إلَى مَنْ حَـاوَلَ قُرْبَكَ</vt:lpstr>
      <vt:lpstr>وَقَدْ أَقَامَ فِينَا هَذَا الشَّهْرُ مَقَامَ حَمْد</vt:lpstr>
      <vt:lpstr>وَصَحِبَنَا صُحْبَةَ مَبْرُور</vt:lpstr>
      <vt:lpstr>وَأَرْبَحَنَا أَفْضَلَ أَرْبَاحِ الْعَالَمِينَ</vt:lpstr>
      <vt:lpstr>ثُمَّ قَدْ فَارَقَنَا عِنْدَ تَمَامِ وَقْتِهِ وَانْقِطَاعِ مُدَّتِهِ وَوَفَاءِ عَدَدِهِ</vt:lpstr>
      <vt:lpstr>فَنَحْنُ مُوَدِّعُوهُ وِدَاعَ مَنْ عَزَّ فِرَاقُهُ عَلَيْنَا</vt:lpstr>
      <vt:lpstr>وَغَمَّنَا وَأَوْحَشَنَا انْصِرَافُهُ عَنَّا</vt:lpstr>
      <vt:lpstr>وَلَزِمَنَا لَهُ الذِّمَامُ الْمَحْفُوظُ</vt:lpstr>
      <vt:lpstr>وَالْحُرْمَةُ الْمَرْعِيَّةُ وَالْحَقُّ الْمَقْضِيُّ</vt:lpstr>
      <vt:lpstr>فَنَحْنُ قَائِلُونَ: السَّلاَمُ عَلَيْكَ</vt:lpstr>
      <vt:lpstr>يَا شَهْرَ اللهِ الأكْبَرَ وَيَا عِيْدَ أَوْلِيَائِهِ.</vt:lpstr>
      <vt:lpstr>السَّلاَمُ عَلَيْكَ يَـا أكْرَمَ مَصْحُـوب مِنَ الأوْقَاتِ</vt:lpstr>
      <vt:lpstr>وَيَا خَيْرَ شَهْر فِي الأيَّامِ وَالسَّاعَاتِ.</vt:lpstr>
      <vt:lpstr>السَّلاَمُ عَلَيْكَ مِنْ شَهْر قَرُبَتْ فِيهِ الآمالُ</vt:lpstr>
      <vt:lpstr>وَنُشِرَتْ فِيهِ الأَعْمَالُ.</vt:lpstr>
      <vt:lpstr>السَّلاَمُ عَلَيْكَ مِنْ قَرِين جَلَّ قَدْرُهُ مَوْجُوداً</vt:lpstr>
      <vt:lpstr>وَأَفْجَعَ فَقْدُهُ مَفْقُوداً وَمَرْجُوٍّ آلَمَ فِرَاقُهُ.</vt:lpstr>
      <vt:lpstr>السَّلاَمُ عَلَيْكَ مِنْ أَلِيف آنَسَ مُقْبِلاً فَسَرَّ</vt:lpstr>
      <vt:lpstr>وَأَوْحَشَ مُنْقَضِياً فَمَضَّ.</vt:lpstr>
      <vt:lpstr>السَّلاَمُ عَلَيْكَ مِنْ مُجَاوِر رَقَّتْ فِيهِ الْقُلُوبُ وَقَلَّتْ فِيهِ الذُّنُوبُ.</vt:lpstr>
      <vt:lpstr>السَّلاَمُ عَلَيْكَ مِنْ نَاصِر أَعَانَ عَلَى الشَّيْطَانِ</vt:lpstr>
      <vt:lpstr>وَصَاحِب سَهَّلَ سُبُلَ الإحْسَانِ.</vt:lpstr>
      <vt:lpstr>أَلسَّلاَمُ عَلَيْكَ مَا أكْثَرَ عُتَقَاءَ اللهِ فِيكَ</vt:lpstr>
      <vt:lpstr>وَمَا أَسْعَدَ مَنْ رَعَى حُرْمَتَكَ بكَ!.</vt:lpstr>
      <vt:lpstr>أَلسَّلاَمُ عَلَيْكَ مَا كَانَ أَمْحَاكَ لِلذُّنُوبِ</vt:lpstr>
      <vt:lpstr>وَأَسْتَرَكَ لأِنْوَاعِ الْعُيُوبِ!</vt:lpstr>
      <vt:lpstr>أَلسَّلاَمُ عَلَيْكَ مَا كَانَ أَطْوَلَكَ عَلَى الْمُجْرِمِينَ</vt:lpstr>
      <vt:lpstr>وَأَهْيَبَكَ فِي صُدُورِ الْمُؤْمِنِينَ!</vt:lpstr>
      <vt:lpstr>أَلسَّلاَمُ عَلَيْكَ مِنْ شَهْر لا تُنَافِسُهُ الأيَّامُ.</vt:lpstr>
      <vt:lpstr>أَلسَّلاَمُ عَلَيْكَ مِنْ شَهْر هُوَ مِنْ كُلِّ أَمْر سَلاَمٌ.</vt:lpstr>
      <vt:lpstr>أَلسَّلاَمُ عَلَيْكَ غَيْرَ كَرِيهِ الْمُصَاحَبَةِ</vt:lpstr>
      <vt:lpstr>وَلاَ ذَمِيمِ الْمُلاَبَسَةِ.</vt:lpstr>
      <vt:lpstr>أَلسَّلاَمُ عَلَيْكَ كَمَا وَفَدْتَ عَلَيْنَا بِالْبَرَكَاتِ</vt:lpstr>
      <vt:lpstr>وَغَسَلْتَ عَنَّا دَنَسَ الْخَطِيئاتِ.</vt:lpstr>
      <vt:lpstr>أَلسَّلاَمُ عَلَيْكَ غَيْرَ مُوَدَّع بَرَماً</vt:lpstr>
      <vt:lpstr>وَلاَ مَتْرُوك صِيَامُهُ سَأَماً.</vt:lpstr>
      <vt:lpstr>أَلسَّلاَمُ عَلَيْكَ مِنْ مَطْلُوبِ قَبْلَ وَقْتِهِ</vt:lpstr>
      <vt:lpstr>وَمَحْزُون عَلَيْهِ قَبْلَ فَوْتِهِ.</vt:lpstr>
      <vt:lpstr>أَلسَّلاَمُ عَلَيْكَ كَمْ مِنْ سُوء صُرِفَ بِكَ عَنَّا</vt:lpstr>
      <vt:lpstr>وَكَمْ مِنْ خَيْر أُفِيضَ بِكَ عَلَيْنَا.</vt:lpstr>
      <vt:lpstr>أَلسَّلاَمُ عَلَيْـكَ وَعَلَى لَيْلَةِ الْقَدْرِ</vt:lpstr>
      <vt:lpstr>الَّتِي هِيَ خَيْرٌ مِنْ أَلْفِ شَهْر.</vt:lpstr>
      <vt:lpstr>أَلسَّلاَمُ عَلَيْكَ ما كَانَ أَحْرَصَنَا بِالأمْسِ عَلَيْكَ</vt:lpstr>
      <vt:lpstr>وَأَشَدَّ شَوْقَنَا غَدَاً إلَيْكَ.</vt:lpstr>
      <vt:lpstr>أَلسَلاَمُ عَلَيْكَ وَعَلَى فَضْلِكَ الَّذِي حُرِمْنَاهُ </vt:lpstr>
      <vt:lpstr>وَعَلَى مَاض مِنْ بَرَكَاتِكَ سُلِبْنَاهُ.</vt:lpstr>
      <vt:lpstr>أَللَّهُمَّ إنَّا أَهْلُ هَذَا الشَّهْرِ الِّذِي شَرَّفْتَنَا بِهِ</vt:lpstr>
      <vt:lpstr>وَوَفّقتَنَا بِمَنِّكَ لَهُ حِينَ جَهِلَ الاَشْقِيَا وَقْتَهُ</vt:lpstr>
      <vt:lpstr>وَحُرِمُوا لِشَقَائِهِم فَضْلَهُ</vt:lpstr>
      <vt:lpstr>أَنْتَ وَلِيُّ مَا اثَرْتَنَا بِهِ مِنْ مَعْرِفَتِهِ</vt:lpstr>
      <vt:lpstr>وَهَدَيْتَنَا مِنْ سُنَّتِهِ</vt:lpstr>
      <vt:lpstr>وَقَدْ تَوَلَّيْنَا بِتَوْفِيقِكَ صِيَامَهُ وَقِيَامَهُ عَلى تَقْصِير</vt:lpstr>
      <vt:lpstr>وَأَدَّيْنَا فِيهِ قَلِيلاً مِنْ كَثِيـر.</vt:lpstr>
      <vt:lpstr>اللَّهُمَّ فَلَكَ الْحمدُ إقْـرَاراً بِـالإسَاءَةَ</vt:lpstr>
      <vt:lpstr>وَاعْتِرَافاً بِالإضَاعَةِ وَلَك مِنْ قُلُوبِنَا عَقْدُ النَّدَمِ</vt:lpstr>
      <vt:lpstr>وَمِنْ أَلْسِنَتِنَا صِدْقُ الاعْتِذَارِ</vt:lpstr>
      <vt:lpstr>فَاْجُرْنَا عَلَى مَا أَصَابَنَا فِيهِ مِنَ التَّفْرِيطِ</vt:lpstr>
      <vt:lpstr>أَجْرَاً نَسْتَدْركُ بِهِ الْفَضْلَ الْمَرْغُوبَ فِيهِ</vt:lpstr>
      <vt:lpstr>وَنَعْتَاضُ بِهِ مِنْ أَنْوَاعِ الذُّخْرِ الْمَحْرُوصِ عَلَيْهِ </vt:lpstr>
      <vt:lpstr>وَأَوْجِبْ لَنَا عُذْرَكَ عَلَى مَا قَصَّرْنَا فِيهِ مِنْ حَقِّكَ</vt:lpstr>
      <vt:lpstr>وَابْلُغْ بِأَعْمَارِنَا مَا بَيْنَ أَيْديْنَا مِنْ شَهْرِ رَمَضَانَ الْمُقْبِلِ</vt:lpstr>
      <vt:lpstr>فَإذَا بَلَّغْتَنَاهُ فَأَعِنَّا عَلَى تَنَاوُلِ</vt:lpstr>
      <vt:lpstr>مَا أَنْتَ أَهْلُهُ مِنَ الْعِبَادَةِ</vt:lpstr>
      <vt:lpstr>وَأَدِّنَا إلَى الْقِيَامِ بِمَا يَسْتَحِقُّهُ مِنَ الطَّاعَةِ</vt:lpstr>
      <vt:lpstr>وَأجْرِ لنا مِنْ صَالِحِ العَمَلِ</vt:lpstr>
      <vt:lpstr>مَا يَكون دَرَكاً لِحَقِّكَ فِي الشَّهْرَيْنِ مِنْ شُهُورِ الدَّهْرِ.</vt:lpstr>
      <vt:lpstr>أللَّهُمَّ وَمَا أَلْمَمْنَا بِهِ فِي شَهْرِنَا هَذَا مِنْ لَمَم أَوْ إثْم</vt:lpstr>
      <vt:lpstr>أَوْ وَاقَعْنَا فِيهِ مِنْ ذَنْبِ وَاكْتَسَبْنَا فِيهِ مِنْ خَطِيئَة</vt:lpstr>
      <vt:lpstr>عَلَى تَعَمُّد مِنَّا أو عَلى نِسيانٍ</vt:lpstr>
      <vt:lpstr>ظَلَمنا فيه أنفُسَنا</vt:lpstr>
      <vt:lpstr> أَوِ انْتَهَكْنَا بِهِ حُرْمَةً مِنْ غَيْرِنَا</vt:lpstr>
      <vt:lpstr>فَصَلِّ عَلَى مُحَمَّد وَآلِهِ</vt:lpstr>
      <vt:lpstr>وَاسْتُرْنَا بِسِتْرِكَ</vt:lpstr>
      <vt:lpstr>وَاعْفُ عَنَّا بِعَفْوِكَ</vt:lpstr>
      <vt:lpstr>وَلاَ تَنْصِبْنَا فِيهِ لاِعْيُنِ الشَّامِتِينَ</vt:lpstr>
      <vt:lpstr>وَلاَ تَبْسُطْ عَلَيْنَا فِيهِ أَلْسُنَ الطَّاعِنينَ</vt:lpstr>
      <vt:lpstr>وَاسْتَعْمِلْنَا بِمَا يَكُونُ حِطَّةً وَكَفَّارَةً</vt:lpstr>
      <vt:lpstr>لِمَا أَنْكَرْتَ مِنَّا فِيهِ بِرَأْفَتِكَ الَّتِي لاَ تَنْفَدُ</vt:lpstr>
      <vt:lpstr>وَفَضْلِكَ الَّذِي لا يَنْقُصُ.</vt:lpstr>
      <vt:lpstr>أللَّهُمَّ صَلِّ عَلَى مُحَمَّد وَآلِهِ</vt:lpstr>
      <vt:lpstr>وَاجْبُرْ مُصِيبَتنَا بِشَهْرِنَا</vt:lpstr>
      <vt:lpstr>وَبَارِكْ فِي يَوْمِ عِيْدِنَا وَفِطْرِنَا</vt:lpstr>
      <vt:lpstr>وَاجْعَلْهُ مِنْ خَيْرِ يَوْم مَرَّ عَلَيْنَا </vt:lpstr>
      <vt:lpstr>أَجْلَبِهِ لِعَفْو وَأَمْحَاهُ لِذَنْبِ</vt:lpstr>
      <vt:lpstr>وَاغْفِرْ لَنا ما خَفِيَ مِنْ ذُنُوبِنَا وَمَا عَلَنَ.</vt:lpstr>
      <vt:lpstr>أللَّهُمَّ اسلَخْنَا بِانْسِلاَخِ هَذَا الشَّهْرِ مِنْ خَطَايَانَا</vt:lpstr>
      <vt:lpstr>وَأَخْرِجْنَا بُخُرُوجِهِ مِنْ سَيِّئاتِنَا</vt:lpstr>
      <vt:lpstr>وَاجْعَلْنَا مِنْ أَسْعَدِ أَهْلِهِ بِهِ</vt:lpstr>
      <vt:lpstr>وَأَجْزَلِهِمْ قِسَمَاً فِيـهِ وَأَوْفَـرِهِمْ حَظّاً مِنْـهُ.</vt:lpstr>
      <vt:lpstr>أللّهُمَّ وَمَنْ رَعَى حَقّ هَذَا الشَّهْرِ حَقَّ رِعَايَتِهِ</vt:lpstr>
      <vt:lpstr>وَحَفِظَ حُرْمَتَهُ حَقَّ حِفْظِهَا وَقَامَ بِحُدُودِهِ حَقَّ قِيَامِهَا</vt:lpstr>
      <vt:lpstr>وَأتَّقَى ذُنُوبَهُ حَقَّ تُقَاتِهَا أَوْ تَقَرَّبَ إلَيْكَ بِقُرْبَة</vt:lpstr>
      <vt:lpstr>أَوْجَبَتْ رِضَاكَ لَهُ وَعَطَفَتْ رَحْمَتَكَ عَلَيْهِ</vt:lpstr>
      <vt:lpstr>فَهَبْ لَنَا مِثْلَهُ مِنْ وُجْدِكَ</vt:lpstr>
      <vt:lpstr>وَأَعْطِنَا أَضْعَافَهُ مِنْ فَضْلِكَ</vt:lpstr>
      <vt:lpstr>فَإنَّ فَضْلَكَ لا يَغِيْضُ وَإنَّ خَـزَائِنَكَ لا تَنْقُصُ بَـلْ تَفِيضُ</vt:lpstr>
      <vt:lpstr>وَإنَّ مَعَـادِنَ إحْسَانِكَ لا تَفْنَى</vt:lpstr>
      <vt:lpstr>وَإنَّ عَطَاءَكَ لَلْعَطَآءُ الْمُهَنَّا</vt:lpstr>
      <vt:lpstr>أللَّهُمَّ صَلِّ عَلَى مُحَمَّد وَآلِهِ</vt:lpstr>
      <vt:lpstr>وَاكْتُبْ لَنَا مِثْلَ أجُورِ مَنْ صَامَهُ</vt:lpstr>
      <vt:lpstr>أَوْ تَعَبَّدَ لَكَ فِيْهِ إلَى يَوْمِ الْقِيَامَةِ.</vt:lpstr>
      <vt:lpstr>أللَّهُمَّ إنَّا نَتُوبُ إلَيْكَ فِي يَوْمِ فِطْرِنَا</vt:lpstr>
      <vt:lpstr>الّذِي جَعَلْتَهُ لِلْمُؤْمِنِينَ عِيداً وَسُـرُوراً.</vt:lpstr>
      <vt:lpstr>وَلأِهْلِ مِلَّتِكَ مَجْمَعاً وَمُحْتشداً مِنْ كُلِّ ذَنْب أَذْنَبْنَاهُ</vt:lpstr>
      <vt:lpstr>أَوْ سُوْء أَسْلَفْنَاهُ أَوْ خَاطِرِ شَرٍّ أَضْمَرْنَاهُ</vt:lpstr>
      <vt:lpstr>تَوْبَةَ مَنْ لاَ يَنْطَوِيْ عَلَى رُجُوع إلَى ذَنْب</vt:lpstr>
      <vt:lpstr>وَلا يَعُودُ بَعْدَهَا فِي خَطِيئَة</vt:lpstr>
      <vt:lpstr>تَوْبَةً نَصوحاً خَلَصَتْ مِنَ الشَّكِّ وَالارْتِيَابِ</vt:lpstr>
      <vt:lpstr>فَتَقَبَّلْهَا مِنَّا وَارْضَ عَنَّا وَثَبِّتنَا عَلَيْهَا.</vt:lpstr>
      <vt:lpstr>أللَّهُمَّ ارْزُقْنَا خَوْفَ عِقَابِ الْوَعِيدِ</vt:lpstr>
      <vt:lpstr>وَشَوْقَ ثَوَابِ الْمَوْعُودِ حَتّى نَجِدَ لَذَّةَ مَا نَدْعُوكَ بِهِ</vt:lpstr>
      <vt:lpstr>وكَأْبَةَ مَا نَسْتَجِيْرُكَ مِنْهُ</vt:lpstr>
      <vt:lpstr>وَاجْعَلْنَا عِنْدَكَ مِنَ التَّوَّابِيْنَ الَّذِينَ أَوْجَبْتَ لَهُمْ مَحَبَّتَكَ</vt:lpstr>
      <vt:lpstr>وَقَبِلْتَ مِنْهُمْ مُرَاجَعَةَ طَاعَتِكَ</vt:lpstr>
      <vt:lpstr> يَا أَعْدَلَ الْعَادِلِينَ.</vt:lpstr>
      <vt:lpstr>أللَّهُمَّ تَجَاوَزْ عَنْ آبآئِنَا وَأُمَّهَاتِنَا وَأَهْلِ دِيْنِنَا جَمِيعاً</vt:lpstr>
      <vt:lpstr>مَنْ سَلَفَ مِنْهُمْ وَمَنْ غَبَرَ إلَى يَوْمِ الْقِيَامَةِ.</vt:lpstr>
      <vt:lpstr>أللَّهُمَّ صَلِّ عَلَى مُحَمَّد نَبِيِّنَا وَآلِهِ</vt:lpstr>
      <vt:lpstr>كَمَا صَلَّيْتَ عَلَى مَلائِكَتِكَ الْمُقَرَّبِينَ.</vt:lpstr>
      <vt:lpstr>وَصَلِّ عَلَيْهِ وَآلِهِ</vt:lpstr>
      <vt:lpstr>كَمَا صَلَّيْتَ عَلَى أَنْبِيَائِكَ الْمُرْسَلِينَ</vt:lpstr>
      <vt:lpstr>وَصَلِّ عَلَيْهِ وَآلِهِ كَمَا صَلَّيْتَ عَلَى عِبَادِكَ الصَّالِحِينَ</vt:lpstr>
      <vt:lpstr>وَأَفْضَلَ مِنْ ذَلِكَ يَا رَبَّ الْعَالَمِينَ</vt:lpstr>
      <vt:lpstr>صَلاَةً تَبْلُغُنَا بَرَكَتُهَا وَيَنَالُنَا نَفْعُهَا</vt:lpstr>
      <vt:lpstr>وَيُسْتَجَابُ لَهَا دُعَاؤُنَا</vt:lpstr>
      <vt:lpstr>إنَّكَ أكْرَمُ مَنْ رُغِبَ إلَيْهِ</vt:lpstr>
      <vt:lpstr>وَأكْفَى مَنْ تُوُكِّلَ عَلَيْهِ</vt:lpstr>
      <vt:lpstr>وَأَعْطَى مَنْ سُئِلَ مِنْ فَضْلِهِ</vt:lpstr>
      <vt:lpstr>وَأَنْتَ عَلَى كُلِّ شَيْء قَدِيرٌ.</vt:lpstr>
      <vt:lpstr>أللَّهُمَّ صَلِّ عَلَى مُحَمَّد وَآلِ مُحَمَّد</vt:lpstr>
      <vt:lpstr>Please recite   Sūrat al-Fātiḥah for ALL MARHUMEEN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Windows User</cp:lastModifiedBy>
  <cp:revision>415</cp:revision>
  <cp:lastPrinted>1601-01-01T00:00:00Z</cp:lastPrinted>
  <dcterms:created xsi:type="dcterms:W3CDTF">1601-01-01T00:00:00Z</dcterms:created>
  <dcterms:modified xsi:type="dcterms:W3CDTF">2023-05-13T23:06:43Z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