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6"/>
  </p:notesMasterIdLst>
  <p:sldIdLst>
    <p:sldId id="3283" r:id="rId2"/>
    <p:sldId id="3313" r:id="rId3"/>
    <p:sldId id="3804" r:id="rId4"/>
    <p:sldId id="3419" r:id="rId5"/>
    <p:sldId id="3417" r:id="rId6"/>
    <p:sldId id="3805" r:id="rId7"/>
    <p:sldId id="3806" r:id="rId8"/>
    <p:sldId id="3807" r:id="rId9"/>
    <p:sldId id="3808" r:id="rId10"/>
    <p:sldId id="3809" r:id="rId11"/>
    <p:sldId id="3810" r:id="rId12"/>
    <p:sldId id="3811" r:id="rId13"/>
    <p:sldId id="3812" r:id="rId14"/>
    <p:sldId id="3813" r:id="rId15"/>
    <p:sldId id="3814" r:id="rId16"/>
    <p:sldId id="3815" r:id="rId17"/>
    <p:sldId id="3816" r:id="rId18"/>
    <p:sldId id="3817" r:id="rId19"/>
    <p:sldId id="3818" r:id="rId20"/>
    <p:sldId id="3819" r:id="rId21"/>
    <p:sldId id="3820" r:id="rId22"/>
    <p:sldId id="3821" r:id="rId23"/>
    <p:sldId id="3822" r:id="rId24"/>
    <p:sldId id="3823" r:id="rId25"/>
    <p:sldId id="3824" r:id="rId26"/>
    <p:sldId id="3825" r:id="rId27"/>
    <p:sldId id="3826" r:id="rId28"/>
    <p:sldId id="3827" r:id="rId29"/>
    <p:sldId id="3828" r:id="rId30"/>
    <p:sldId id="3829" r:id="rId31"/>
    <p:sldId id="3830" r:id="rId32"/>
    <p:sldId id="3831" r:id="rId33"/>
    <p:sldId id="3832" r:id="rId34"/>
    <p:sldId id="3833" r:id="rId35"/>
    <p:sldId id="3834" r:id="rId36"/>
    <p:sldId id="3835" r:id="rId37"/>
    <p:sldId id="3836" r:id="rId38"/>
    <p:sldId id="3837" r:id="rId39"/>
    <p:sldId id="3838" r:id="rId40"/>
    <p:sldId id="3839" r:id="rId41"/>
    <p:sldId id="3840" r:id="rId42"/>
    <p:sldId id="3841" r:id="rId43"/>
    <p:sldId id="3842" r:id="rId44"/>
    <p:sldId id="3843" r:id="rId45"/>
    <p:sldId id="3844" r:id="rId46"/>
    <p:sldId id="3845" r:id="rId47"/>
    <p:sldId id="3846" r:id="rId48"/>
    <p:sldId id="3847" r:id="rId49"/>
    <p:sldId id="3848" r:id="rId50"/>
    <p:sldId id="3849" r:id="rId51"/>
    <p:sldId id="3850" r:id="rId52"/>
    <p:sldId id="3851" r:id="rId53"/>
    <p:sldId id="3852" r:id="rId54"/>
    <p:sldId id="3853" r:id="rId55"/>
    <p:sldId id="3854" r:id="rId56"/>
    <p:sldId id="3855" r:id="rId57"/>
    <p:sldId id="3856" r:id="rId58"/>
    <p:sldId id="3857" r:id="rId59"/>
    <p:sldId id="3858" r:id="rId60"/>
    <p:sldId id="3859" r:id="rId61"/>
    <p:sldId id="3860" r:id="rId62"/>
    <p:sldId id="3861" r:id="rId63"/>
    <p:sldId id="3862" r:id="rId64"/>
    <p:sldId id="3863" r:id="rId65"/>
    <p:sldId id="3864" r:id="rId66"/>
    <p:sldId id="3865" r:id="rId67"/>
    <p:sldId id="3866" r:id="rId68"/>
    <p:sldId id="3867" r:id="rId69"/>
    <p:sldId id="3868" r:id="rId70"/>
    <p:sldId id="3869" r:id="rId71"/>
    <p:sldId id="3870" r:id="rId72"/>
    <p:sldId id="3871" r:id="rId73"/>
    <p:sldId id="3872" r:id="rId74"/>
    <p:sldId id="3873" r:id="rId75"/>
    <p:sldId id="3874" r:id="rId76"/>
    <p:sldId id="3875" r:id="rId77"/>
    <p:sldId id="3876" r:id="rId78"/>
    <p:sldId id="3877" r:id="rId79"/>
    <p:sldId id="3878" r:id="rId80"/>
    <p:sldId id="3879" r:id="rId81"/>
    <p:sldId id="3880" r:id="rId82"/>
    <p:sldId id="3881" r:id="rId83"/>
    <p:sldId id="3882" r:id="rId84"/>
    <p:sldId id="3883" r:id="rId85"/>
    <p:sldId id="3884" r:id="rId86"/>
    <p:sldId id="3885" r:id="rId87"/>
    <p:sldId id="3886" r:id="rId88"/>
    <p:sldId id="3887" r:id="rId89"/>
    <p:sldId id="3888" r:id="rId90"/>
    <p:sldId id="3889" r:id="rId91"/>
    <p:sldId id="3890" r:id="rId92"/>
    <p:sldId id="3891" r:id="rId93"/>
    <p:sldId id="3892" r:id="rId94"/>
    <p:sldId id="3893" r:id="rId95"/>
    <p:sldId id="3894" r:id="rId96"/>
    <p:sldId id="3895" r:id="rId97"/>
    <p:sldId id="3896" r:id="rId98"/>
    <p:sldId id="3897" r:id="rId99"/>
    <p:sldId id="3898" r:id="rId100"/>
    <p:sldId id="3899" r:id="rId101"/>
    <p:sldId id="3900" r:id="rId102"/>
    <p:sldId id="3901" r:id="rId103"/>
    <p:sldId id="3902" r:id="rId104"/>
    <p:sldId id="3903" r:id="rId105"/>
    <p:sldId id="3904" r:id="rId106"/>
    <p:sldId id="3905" r:id="rId107"/>
    <p:sldId id="3906" r:id="rId108"/>
    <p:sldId id="3907" r:id="rId109"/>
    <p:sldId id="3908" r:id="rId110"/>
    <p:sldId id="3909" r:id="rId111"/>
    <p:sldId id="3910" r:id="rId112"/>
    <p:sldId id="3911" r:id="rId113"/>
    <p:sldId id="3912" r:id="rId114"/>
    <p:sldId id="3913" r:id="rId115"/>
    <p:sldId id="3914" r:id="rId116"/>
    <p:sldId id="3915" r:id="rId117"/>
    <p:sldId id="3916" r:id="rId118"/>
    <p:sldId id="3917" r:id="rId119"/>
    <p:sldId id="3918" r:id="rId120"/>
    <p:sldId id="3919" r:id="rId121"/>
    <p:sldId id="3920" r:id="rId122"/>
    <p:sldId id="3921" r:id="rId123"/>
    <p:sldId id="3922" r:id="rId124"/>
    <p:sldId id="3923" r:id="rId125"/>
    <p:sldId id="3924" r:id="rId126"/>
    <p:sldId id="3925" r:id="rId127"/>
    <p:sldId id="3926" r:id="rId128"/>
    <p:sldId id="3927" r:id="rId129"/>
    <p:sldId id="3928" r:id="rId130"/>
    <p:sldId id="3929" r:id="rId131"/>
    <p:sldId id="3930" r:id="rId132"/>
    <p:sldId id="3931" r:id="rId133"/>
    <p:sldId id="3932" r:id="rId134"/>
    <p:sldId id="3933" r:id="rId135"/>
    <p:sldId id="3934" r:id="rId136"/>
    <p:sldId id="3935" r:id="rId137"/>
    <p:sldId id="3936" r:id="rId138"/>
    <p:sldId id="3937" r:id="rId139"/>
    <p:sldId id="3938" r:id="rId140"/>
    <p:sldId id="3939" r:id="rId141"/>
    <p:sldId id="3940" r:id="rId142"/>
    <p:sldId id="3941" r:id="rId143"/>
    <p:sldId id="3942" r:id="rId144"/>
    <p:sldId id="3943" r:id="rId145"/>
    <p:sldId id="3944" r:id="rId146"/>
    <p:sldId id="3945" r:id="rId147"/>
    <p:sldId id="3946" r:id="rId148"/>
    <p:sldId id="3947" r:id="rId149"/>
    <p:sldId id="3948" r:id="rId150"/>
    <p:sldId id="3949" r:id="rId151"/>
    <p:sldId id="3950" r:id="rId152"/>
    <p:sldId id="3951" r:id="rId153"/>
    <p:sldId id="3952" r:id="rId154"/>
    <p:sldId id="3953" r:id="rId155"/>
    <p:sldId id="3954" r:id="rId156"/>
    <p:sldId id="3955" r:id="rId157"/>
    <p:sldId id="3956" r:id="rId158"/>
    <p:sldId id="3957" r:id="rId159"/>
    <p:sldId id="3958" r:id="rId160"/>
    <p:sldId id="3959" r:id="rId161"/>
    <p:sldId id="3960" r:id="rId162"/>
    <p:sldId id="3961" r:id="rId163"/>
    <p:sldId id="3962" r:id="rId164"/>
    <p:sldId id="3963" r:id="rId165"/>
    <p:sldId id="3964" r:id="rId166"/>
    <p:sldId id="3965" r:id="rId167"/>
    <p:sldId id="3966" r:id="rId168"/>
    <p:sldId id="3967" r:id="rId169"/>
    <p:sldId id="3968" r:id="rId170"/>
    <p:sldId id="3969" r:id="rId171"/>
    <p:sldId id="3970" r:id="rId172"/>
    <p:sldId id="3971" r:id="rId173"/>
    <p:sldId id="3972" r:id="rId174"/>
    <p:sldId id="4082" r:id="rId175"/>
    <p:sldId id="3973" r:id="rId176"/>
    <p:sldId id="4081" r:id="rId177"/>
    <p:sldId id="3974" r:id="rId178"/>
    <p:sldId id="3975" r:id="rId179"/>
    <p:sldId id="3976" r:id="rId180"/>
    <p:sldId id="3977" r:id="rId181"/>
    <p:sldId id="3978" r:id="rId182"/>
    <p:sldId id="3979" r:id="rId183"/>
    <p:sldId id="3980" r:id="rId184"/>
    <p:sldId id="3981" r:id="rId185"/>
    <p:sldId id="3982" r:id="rId186"/>
    <p:sldId id="3983" r:id="rId187"/>
    <p:sldId id="4083" r:id="rId188"/>
    <p:sldId id="3984" r:id="rId189"/>
    <p:sldId id="3985" r:id="rId190"/>
    <p:sldId id="3986" r:id="rId191"/>
    <p:sldId id="3987" r:id="rId192"/>
    <p:sldId id="3988" r:id="rId193"/>
    <p:sldId id="3989" r:id="rId194"/>
    <p:sldId id="3990" r:id="rId195"/>
    <p:sldId id="3991" r:id="rId196"/>
    <p:sldId id="3992" r:id="rId197"/>
    <p:sldId id="3993" r:id="rId198"/>
    <p:sldId id="3994" r:id="rId199"/>
    <p:sldId id="3995" r:id="rId200"/>
    <p:sldId id="3996" r:id="rId201"/>
    <p:sldId id="3997" r:id="rId202"/>
    <p:sldId id="3998" r:id="rId203"/>
    <p:sldId id="3999" r:id="rId204"/>
    <p:sldId id="4000" r:id="rId205"/>
    <p:sldId id="4001" r:id="rId206"/>
    <p:sldId id="4002" r:id="rId207"/>
    <p:sldId id="4003" r:id="rId208"/>
    <p:sldId id="4004" r:id="rId209"/>
    <p:sldId id="4005" r:id="rId210"/>
    <p:sldId id="4006" r:id="rId211"/>
    <p:sldId id="4007" r:id="rId212"/>
    <p:sldId id="4008" r:id="rId213"/>
    <p:sldId id="4009" r:id="rId214"/>
    <p:sldId id="4010" r:id="rId215"/>
    <p:sldId id="4011" r:id="rId216"/>
    <p:sldId id="4012" r:id="rId217"/>
    <p:sldId id="4013" r:id="rId218"/>
    <p:sldId id="4014" r:id="rId219"/>
    <p:sldId id="4015" r:id="rId220"/>
    <p:sldId id="4016" r:id="rId221"/>
    <p:sldId id="4017" r:id="rId222"/>
    <p:sldId id="4018" r:id="rId223"/>
    <p:sldId id="4019" r:id="rId224"/>
    <p:sldId id="4020" r:id="rId225"/>
    <p:sldId id="4021" r:id="rId226"/>
    <p:sldId id="4022" r:id="rId227"/>
    <p:sldId id="4023" r:id="rId228"/>
    <p:sldId id="4024" r:id="rId229"/>
    <p:sldId id="4025" r:id="rId230"/>
    <p:sldId id="4026" r:id="rId231"/>
    <p:sldId id="4027" r:id="rId232"/>
    <p:sldId id="4028" r:id="rId233"/>
    <p:sldId id="3637" r:id="rId234"/>
    <p:sldId id="3415" r:id="rId2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0" autoAdjust="0"/>
    <p:restoredTop sz="95204" autoAdjust="0"/>
  </p:normalViewPr>
  <p:slideViewPr>
    <p:cSldViewPr showGuides="1">
      <p:cViewPr varScale="1">
        <p:scale>
          <a:sx n="88" d="100"/>
          <a:sy n="88" d="100"/>
        </p:scale>
        <p:origin x="1219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viewProps" Target="viewProps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theme" Target="theme/theme1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tableStyles" Target="tableStyles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notesMaster" Target="notesMasters/notesMaster1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6192EA2-791B-42F0-AA95-732840772ABC}" type="datetimeFigureOut">
              <a:rPr lang="en-US"/>
              <a:pPr>
                <a:defRPr/>
              </a:pPr>
              <a:t>27/04/2020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AA813CC-AFD0-4F10-A0AC-B8057C6F6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04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28BBB-C686-4C26-9906-8FB5A83EF2B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9713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F3B53-4320-4A90-8C0B-F3D8BDAD6BD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5014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B2CF3-2BF6-463B-8E8F-F20DD76805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060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06D0-783D-4490-B95F-C04893A66CD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4302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A6B-BE01-4445-9570-0090C0AE881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2677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5709-4FA0-49DC-97AA-42B35358D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0385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6BD56-DD53-4EA4-B2C9-0249024AB3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9375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6B70C-0FC7-476C-9FB3-F67385D47F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297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95376-9E78-464D-B2D6-951C65CB84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253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ACCB1-C865-48FB-94B7-83CE79044A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5426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83C1-0EA7-491B-A3FE-B8BB8DF305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1295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B69C647-69DD-4FE5-BAA3-50CE101B04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952500" y="2926140"/>
            <a:ext cx="7315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i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r>
              <a:rPr lang="en-US" sz="4800" b="1" i="1" dirty="0">
                <a:solidFill>
                  <a:srgbClr val="FFFF00"/>
                </a:solidFill>
                <a:latin typeface="Trebuchet MS" pitchFamily="34" charset="0"/>
              </a:rPr>
              <a:t> for Farewell to the Month of Ramadan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1600200" y="4648200"/>
            <a:ext cx="601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Supplication # 45 (Al-Sahifa Al-Kamilah Al-Sajjadiya)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Supplications by Imam Zain Al-Abideen (a.s)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295400" y="5410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with English Translation and Transliteration)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152400" y="1185863"/>
            <a:ext cx="92964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11200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دُعَاؤُهُ لِوَدَاعِ شَهْرِ رَمَضَانَ</a:t>
            </a: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إنْ أَعْطَيْتَ لَمْ تَشُبْ عَطَآءَكَ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بِمَنٍّ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If You bestow, You stain not Your bestowal with obligation, and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in a'-tay-ta lam tashub `ata-aka biman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مُتَعَرِّضِينَ بِصِيَامِهِ وَقِيَامِهِ لِمَا عَرَّضْتَنَا لَهُ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رَحْمَتِكَ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presenting ourselves by its fasting and its standing to the mercy which </a:t>
            </a:r>
            <a:r>
              <a:rPr lang="en-US" sz="3600" b="1" kern="1200" dirty="0" smtClean="0">
                <a:ea typeface="MS Mincho" pitchFamily="49" charset="-128"/>
              </a:rPr>
              <a:t>You have held </a:t>
            </a:r>
            <a:r>
              <a:rPr lang="en-US" sz="3600" b="1" kern="1200" dirty="0">
                <a:ea typeface="MS Mincho" pitchFamily="49" charset="-128"/>
              </a:rPr>
              <a:t>up before us,</a:t>
            </a:r>
          </a:p>
        </p:txBody>
      </p:sp>
      <p:sp>
        <p:nvSpPr>
          <p:cNvPr id="1034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muta'r-ridina bisiamihi waqiamihi lima `ar-rad-tana lahu mir-rah-matik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34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34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وَتَسَبَّبْنَا إلَيْـهِ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مَثُوبَتِكَ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we found through it the means to Your reward.</a:t>
            </a:r>
          </a:p>
        </p:txBody>
      </p:sp>
      <p:sp>
        <p:nvSpPr>
          <p:cNvPr id="1044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tasab-bab-na ilay-hi mim-mathu-batika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44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44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الْمَليءُ بِمَا رُغِبَ فِيهِ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</a:t>
            </a:r>
            <a:r>
              <a:rPr lang="en-US" sz="3600" b="1" kern="1200" dirty="0" smtClean="0">
                <a:ea typeface="MS Mincho" pitchFamily="49" charset="-128"/>
              </a:rPr>
              <a:t>You are fully aware </a:t>
            </a:r>
            <a:r>
              <a:rPr lang="en-US" sz="3600" b="1" kern="1200" dirty="0">
                <a:ea typeface="MS Mincho" pitchFamily="49" charset="-128"/>
              </a:rPr>
              <a:t>of what is sought from You,</a:t>
            </a:r>
          </a:p>
        </p:txBody>
      </p:sp>
      <p:sp>
        <p:nvSpPr>
          <p:cNvPr id="1054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antal-mali-u bima rughiba fihie ilayk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54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54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الْجَوَادُ بِمـا سُئِلْتَ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فَضْلِكَ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munificent with what is asked of Your bounty,</a:t>
            </a:r>
          </a:p>
        </p:txBody>
      </p:sp>
      <p:sp>
        <p:nvSpPr>
          <p:cNvPr id="1065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al-jawadu bima su-il-ta min fad-lik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65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65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الْقَـرِيبُ إلَى مَنْ حَـاوَلَ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قُرْبَكَ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near to him who strives for Your nearness.</a:t>
            </a:r>
          </a:p>
        </p:txBody>
      </p:sp>
      <p:sp>
        <p:nvSpPr>
          <p:cNvPr id="1075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al-qaribu ila man hawala qur-bak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75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75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وَقَدْ أَقَامَ فِينَا هَذَا الشَّهْرُ مَقَامَ حَمْد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This month stood among us in a standing place of praise,</a:t>
            </a:r>
          </a:p>
        </p:txBody>
      </p:sp>
      <p:sp>
        <p:nvSpPr>
          <p:cNvPr id="1085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qad aqama fina hadhash-shah-ru maqama hamd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85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85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وَصَحِبَنَا صُحْبَةَ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مَبْرُور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accompanied us with the companionship of one approved,</a:t>
            </a:r>
          </a:p>
        </p:txBody>
      </p:sp>
      <p:sp>
        <p:nvSpPr>
          <p:cNvPr id="1095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sahibana suh-bata mab-rur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95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95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وَأَرْبَحَنَا أَفْضَلَ أَرْبَاحِ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الْعَالَمِينَ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profited us with the most excellent profit of the world's creatures.</a:t>
            </a:r>
          </a:p>
        </p:txBody>
      </p:sp>
      <p:sp>
        <p:nvSpPr>
          <p:cNvPr id="1105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3200" b="1" i="1">
                <a:solidFill>
                  <a:srgbClr val="000066"/>
                </a:solidFill>
                <a:ea typeface="MS Mincho" pitchFamily="49" charset="-128"/>
              </a:rPr>
              <a:t>wa ar-bahana af-dala ar-bahil-`alamin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05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05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ثُمَّ قَدْ فَارَقَنَا عِنْدَ تَمَامِ وَقْتِهِ وَانْقِطَاعِ مُدَّتِهِ وَوَفَاءِ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عَدَدِهِ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76200" y="2743200"/>
            <a:ext cx="92964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Then it parted from us at the completion of its time, the end of its term, and the </a:t>
            </a:r>
            <a:r>
              <a:rPr lang="en-US" sz="3600" b="1" kern="1200" dirty="0" err="1">
                <a:ea typeface="MS Mincho" pitchFamily="49" charset="-128"/>
              </a:rPr>
              <a:t>fulfilment</a:t>
            </a:r>
            <a:r>
              <a:rPr lang="en-US" sz="3600" b="1" kern="1200" dirty="0">
                <a:ea typeface="MS Mincho" pitchFamily="49" charset="-128"/>
              </a:rPr>
              <a:t> of its number.</a:t>
            </a:r>
          </a:p>
        </p:txBody>
      </p:sp>
      <p:sp>
        <p:nvSpPr>
          <p:cNvPr id="1116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thum-ma qad faraqana i'nda tamami waq-tihi wanqitai' mud-datihi wa wafa-i `adadih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16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16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فَنَحْنُ مُوَدِّعُوهُ وِدَاعَ مَنْ عَزَّ فِرَاقُهُ عَلَيْنَا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we bid farewell to it with the farewell of one whose parting pains us,</a:t>
            </a:r>
          </a:p>
        </p:txBody>
      </p:sp>
      <p:sp>
        <p:nvSpPr>
          <p:cNvPr id="1126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fanah-nu muwaddi`uu wada' man-`az-za firaquhu `alay-na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26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26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وَإنْ مَنَعْتَ لَمْ يَكُنْ مَنْعُكَ تَعَدِّيا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if You withhold, You withhold not in transgression.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im-man`ta lam yakum-man-`uka taa'd-deeaa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وَغَمَّنَا وَأَوْحَشَنَا انْصِرَافُهُ عَنَّا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leaving fills us with gloom and loneliness,</a:t>
            </a:r>
          </a:p>
        </p:txBody>
      </p:sp>
      <p:sp>
        <p:nvSpPr>
          <p:cNvPr id="1136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gham-mana wa aw-hashana ansirafhu `an-na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36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36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وَلَزِمَنَا لَهُ الذِّمَامُ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الْمَحْفُوظُ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to whom we have come to owe a safeguarded claim,</a:t>
            </a:r>
          </a:p>
        </p:txBody>
      </p:sp>
      <p:sp>
        <p:nvSpPr>
          <p:cNvPr id="1146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lazimana lah adh-dhimamul-mah-fuz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46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46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وَالْحُرْمَةُ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الْمَرْعِيَّةُ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وَالْحَقُّ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الْمَقْضِيُّ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 observed inviolability, and a discharged right.</a:t>
            </a:r>
          </a:p>
        </p:txBody>
      </p:sp>
      <p:sp>
        <p:nvSpPr>
          <p:cNvPr id="1157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wal-hur-matul-mar-e’e-yah wal-haq-qul-maq-di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57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57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فَنَحْنُ قَائِلُونَ: السَّلاَمُ عَلَيْكَ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We say: Peace be upon You,</a:t>
            </a:r>
          </a:p>
        </p:txBody>
      </p:sp>
      <p:sp>
        <p:nvSpPr>
          <p:cNvPr id="1167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fanah-nu qa-iluna: as-salamu `alayka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67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67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شَهْرَ اللهِ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الأكْبَرَ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وَيَا عِيْدَ أَوْلِيَائِهِ.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greatest month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! </a:t>
            </a:r>
            <a:r>
              <a:rPr lang="en-US" sz="3600" b="1" kern="1200" dirty="0">
                <a:ea typeface="MS Mincho" pitchFamily="49" charset="-128"/>
              </a:rPr>
              <a:t>O festival of His friends!</a:t>
            </a:r>
          </a:p>
        </p:txBody>
      </p:sp>
      <p:sp>
        <p:nvSpPr>
          <p:cNvPr id="1177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 shah-ral-lahil-akbar wa ya e’eda aw-lia-ih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77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77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السَّلاَمُ عَلَيْكَ يَـا أكْرَمَ مَصْحُـوب مِنَ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الأوْقَاتِ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 most noble of accompanying times!</a:t>
            </a:r>
          </a:p>
        </p:txBody>
      </p:sp>
      <p:sp>
        <p:nvSpPr>
          <p:cNvPr id="1187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 ya ak-rama mas-hubim-minal-awqat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87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87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وَيَا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خَيْرَ شَهْر فِي الأيَّامِ وَالسَّاعَاتِ.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best of months in days and hours!</a:t>
            </a:r>
          </a:p>
        </p:txBody>
      </p:sp>
      <p:sp>
        <p:nvSpPr>
          <p:cNvPr id="1198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ya khay-ra shah-rin fil-ay-yami was-sa'at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98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198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السَّلاَمُ عَلَيْكَ مِنْ شَهْر قَرُبَتْ فِيهِ الآمالُ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month in which expectations come near</a:t>
            </a:r>
          </a:p>
        </p:txBody>
      </p:sp>
      <p:sp>
        <p:nvSpPr>
          <p:cNvPr id="1208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min shah-rin qarubat fihil-amal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08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08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وَنُشِرَتْ فِيهِ الأَعْمَالُ.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good works are scattered about!</a:t>
            </a:r>
          </a:p>
        </p:txBody>
      </p:sp>
      <p:sp>
        <p:nvSpPr>
          <p:cNvPr id="1218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nushirat fihil-a'-mal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18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18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السَّلاَمُ عَلَيْكَ مِنْ قَرِين جَلَّ قَدْرُهُ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مَوْجُوداً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comrade who is great in worth when found</a:t>
            </a:r>
          </a:p>
        </p:txBody>
      </p:sp>
      <p:sp>
        <p:nvSpPr>
          <p:cNvPr id="1228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min qarin jal-la qad-ruhu maw-juda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8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28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تَشْكُرُ مَنْ شَكَرَكَ وَأَنْتَ أَلْهَمْتَهُ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شُكْرَكَ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show gratitude to him who thanks You, while You have inspired him to thank You.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tash-kuru man shkaraka wa anta al-ham-tahu shukrak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وَأَفْجَعَ فَقْدُهُ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مَفْقُوداً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وَمَرْجُوٍّ آلَمَ فِرَاقُهُ.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who torments through absence when lost, anticipated friend whose parting gives pain!</a:t>
            </a:r>
          </a:p>
        </p:txBody>
      </p:sp>
      <p:sp>
        <p:nvSpPr>
          <p:cNvPr id="1239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af-ja' faq-duhu maf-quda wa mar-ju-win alama firaquh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39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39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السَّلاَمُ عَلَيْكَ مِنْ أَلِيف آنَسَ مُقْبِلاً فَسَرَّ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familiar who brought comfort in coming, thus making </a:t>
            </a:r>
            <a:r>
              <a:rPr lang="en-US" sz="3600" b="1" kern="1200" dirty="0" smtClean="0">
                <a:ea typeface="MS Mincho" pitchFamily="49" charset="-128"/>
              </a:rPr>
              <a:t>us happy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1249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min alif anasa muq-bilana fasar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49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49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وَأَوْحَشَ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مُنْقَضِياً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فَمَضَّ.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 left loneliness in going, thus giving </a:t>
            </a:r>
            <a:r>
              <a:rPr lang="en-US" sz="3600" b="1" kern="1200" dirty="0" smtClean="0">
                <a:ea typeface="MS Mincho" pitchFamily="49" charset="-128"/>
              </a:rPr>
              <a:t>us anguish</a:t>
            </a:r>
            <a:r>
              <a:rPr lang="en-US" sz="3600" b="1" kern="1200" dirty="0">
                <a:ea typeface="MS Mincho" pitchFamily="49" charset="-128"/>
              </a:rPr>
              <a:t>!</a:t>
            </a:r>
          </a:p>
        </p:txBody>
      </p:sp>
      <p:sp>
        <p:nvSpPr>
          <p:cNvPr id="1259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aw-hasha munqadia famad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59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59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السَّلاَمُ عَلَيْكَ مِنْ مُجَاوِر رَقَّتْ فِيهِ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الْقُلُوبُ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وَقَلَّتْ فِيهِ الذُّنُوبُ.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</a:t>
            </a:r>
            <a:r>
              <a:rPr lang="en-US" sz="3600" b="1" kern="1200" dirty="0" err="1">
                <a:ea typeface="MS Mincho" pitchFamily="49" charset="-128"/>
              </a:rPr>
              <a:t>neighbour</a:t>
            </a:r>
            <a:r>
              <a:rPr lang="en-US" sz="3600" b="1" kern="1200" dirty="0">
                <a:ea typeface="MS Mincho" pitchFamily="49" charset="-128"/>
              </a:rPr>
              <a:t> in whom hearts became tender and sins became few!</a:t>
            </a:r>
          </a:p>
        </p:txBody>
      </p:sp>
      <p:sp>
        <p:nvSpPr>
          <p:cNvPr id="1269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mim-mujawirin raq-qat fihil-qulub wa qal-lat fihidh-dhunub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69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69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السَّلاَمُ عَلَيْكَ مِنْ نَاصِر أَعَانَ عَلَى الشَّيْطَانِ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helper who aided against Satan,</a:t>
            </a:r>
          </a:p>
        </p:txBody>
      </p:sp>
      <p:sp>
        <p:nvSpPr>
          <p:cNvPr id="1280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min  nasirin a'ana `alash-shay-tan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80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80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وَصَاحِب سَهَّلَ سُبُلَ الإحْسَانِ.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companion who made easy the paths of good-doing!</a:t>
            </a:r>
          </a:p>
        </p:txBody>
      </p:sp>
      <p:sp>
        <p:nvSpPr>
          <p:cNvPr id="1290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sahibin sah-hala subulal-ih-san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90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290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مَا أكْثَرَ عُتَقَاءَ اللهِ فِيكَ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- How many became </a:t>
            </a:r>
            <a:r>
              <a:rPr lang="en-US" sz="3600" b="1" kern="1200" dirty="0" smtClean="0">
                <a:ea typeface="MS Mincho" pitchFamily="49" charset="-128"/>
              </a:rPr>
              <a:t>freed men </a:t>
            </a:r>
            <a:r>
              <a:rPr lang="en-US" sz="3600" b="1" kern="1200" dirty="0">
                <a:ea typeface="MS Mincho" pitchFamily="49" charset="-128"/>
              </a:rPr>
              <a:t>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within You!</a:t>
            </a:r>
          </a:p>
        </p:txBody>
      </p:sp>
      <p:sp>
        <p:nvSpPr>
          <p:cNvPr id="1300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 ma ak-thara `utaqa-al-lahi fik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00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00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أَسْعَدَ مَنْ رَعَى حُرْمَتَكَ بكَ!.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How happy those who observed the respect due to You!</a:t>
            </a:r>
          </a:p>
        </p:txBody>
      </p:sp>
      <p:sp>
        <p:nvSpPr>
          <p:cNvPr id="1310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3200" b="1" i="1">
                <a:solidFill>
                  <a:srgbClr val="000066"/>
                </a:solidFill>
                <a:ea typeface="MS Mincho" pitchFamily="49" charset="-128"/>
              </a:rPr>
              <a:t>wa ma as-`ada mar-ra'a hur-mataka bik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1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10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 عَلَيْكَ مَا كَانَ أَمْحَاكَ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لِلذُّنُوبِ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- How many the sins Your erased!</a:t>
            </a:r>
          </a:p>
        </p:txBody>
      </p:sp>
      <p:sp>
        <p:nvSpPr>
          <p:cNvPr id="1321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ma kana am-haka lildh-dhunub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2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21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وَأَسْتَرَكَ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لأِنْوَاعِ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الْعُيُوبِ!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How many the kinds of faults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covered over!</a:t>
            </a:r>
          </a:p>
        </p:txBody>
      </p:sp>
      <p:sp>
        <p:nvSpPr>
          <p:cNvPr id="1331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as-taraka lianwai'l-`uyub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31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وَتُكَافِئُ مَنْ حَمِدَكَ وَأَنْتَ عَلَّمْتَهُ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حَمْدَكَ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reward him who praises You, while though You have taught him Your praise.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tukafi-u man hamidaka wa anta `al-lam-tahu hamdak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 عَلَيْكَ مَا كَانَ أَطْوَلَكَ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الْمُجْرِمِينَ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- How </a:t>
            </a:r>
            <a:r>
              <a:rPr lang="en-US" sz="3600" b="1" kern="1200" dirty="0" smtClean="0">
                <a:ea typeface="MS Mincho" pitchFamily="49" charset="-128"/>
              </a:rPr>
              <a:t>have you drawn out the </a:t>
            </a:r>
            <a:r>
              <a:rPr lang="en-US" sz="3600" b="1" kern="1200" dirty="0">
                <a:ea typeface="MS Mincho" pitchFamily="49" charset="-128"/>
              </a:rPr>
              <a:t>sinners!</a:t>
            </a:r>
          </a:p>
        </p:txBody>
      </p:sp>
      <p:sp>
        <p:nvSpPr>
          <p:cNvPr id="134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ma kana at-walaka `alal-muj-rimin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4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41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وَأَهْيَبَكَ فِي صُدُورِ الْمُؤْمِنِينَ!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How awesome </a:t>
            </a:r>
            <a:r>
              <a:rPr lang="en-US" sz="3600" b="1" kern="1200" dirty="0" smtClean="0">
                <a:ea typeface="MS Mincho" pitchFamily="49" charset="-128"/>
              </a:rPr>
              <a:t>were </a:t>
            </a:r>
            <a:r>
              <a:rPr lang="en-US" sz="3600" b="1" kern="1200" dirty="0">
                <a:ea typeface="MS Mincho" pitchFamily="49" charset="-128"/>
              </a:rPr>
              <a:t>Your </a:t>
            </a:r>
            <a:r>
              <a:rPr lang="en-US" sz="3600" b="1" kern="1200" dirty="0" smtClean="0">
                <a:ea typeface="MS Mincho" pitchFamily="49" charset="-128"/>
              </a:rPr>
              <a:t> remembrance in </a:t>
            </a:r>
            <a:r>
              <a:rPr lang="en-US" sz="3600" b="1" kern="1200" dirty="0">
                <a:ea typeface="MS Mincho" pitchFamily="49" charset="-128"/>
              </a:rPr>
              <a:t>the hearts of the faithful!</a:t>
            </a:r>
          </a:p>
        </p:txBody>
      </p:sp>
      <p:sp>
        <p:nvSpPr>
          <p:cNvPr id="135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ah-yabaka fi suduril-mu-minin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5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51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مِنْ شَهْر لا تُنَافِسُهُ الأيَّامُ.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month </a:t>
            </a:r>
            <a:r>
              <a:rPr lang="en-US" sz="3600" b="1" kern="1200" dirty="0" smtClean="0">
                <a:ea typeface="MS Mincho" pitchFamily="49" charset="-128"/>
              </a:rPr>
              <a:t>in </a:t>
            </a:r>
            <a:r>
              <a:rPr lang="en-US" sz="3600" b="1" kern="1200" dirty="0">
                <a:ea typeface="MS Mincho" pitchFamily="49" charset="-128"/>
              </a:rPr>
              <a:t>which no days </a:t>
            </a:r>
            <a:r>
              <a:rPr lang="en-US" sz="3600" b="1" kern="1200" dirty="0" smtClean="0">
                <a:ea typeface="MS Mincho" pitchFamily="49" charset="-128"/>
              </a:rPr>
              <a:t>compete with its days!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361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min shah-ril-la tunafisuhul-ayyam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6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61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مِنْ شَهْر هُوَ مِنْ كُلِّ أَمْر سَلاَمٌ.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month which </a:t>
            </a:r>
            <a:r>
              <a:rPr lang="en-US" sz="3600" b="1" kern="1200" dirty="0" smtClean="0">
                <a:ea typeface="MS Mincho" pitchFamily="49" charset="-128"/>
              </a:rPr>
              <a:t>has </a:t>
            </a:r>
            <a:r>
              <a:rPr lang="en-US" sz="3600" b="1" kern="1200" dirty="0">
                <a:ea typeface="MS Mincho" pitchFamily="49" charset="-128"/>
              </a:rPr>
              <a:t>peace in all affairs!</a:t>
            </a:r>
          </a:p>
        </p:txBody>
      </p:sp>
      <p:sp>
        <p:nvSpPr>
          <p:cNvPr id="1372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min shah-rin huwa min kul-li am-rin salam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7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72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غَيْرَ كَرِيهِ الْمُصَاحَبَةِ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</a:t>
            </a:r>
            <a:r>
              <a:rPr lang="en-US" sz="3600" b="1" kern="1200" dirty="0" smtClean="0">
                <a:ea typeface="MS Mincho" pitchFamily="49" charset="-128"/>
              </a:rPr>
              <a:t>whose </a:t>
            </a:r>
            <a:r>
              <a:rPr lang="en-US" sz="3600" b="1" kern="1200" dirty="0">
                <a:ea typeface="MS Mincho" pitchFamily="49" charset="-128"/>
              </a:rPr>
              <a:t>companionship is not disliked,</a:t>
            </a:r>
          </a:p>
        </p:txBody>
      </p:sp>
      <p:sp>
        <p:nvSpPr>
          <p:cNvPr id="1382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ghay-ra karihil-musahabati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8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82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ذَمِيمِ الْمُلاَبَسَةِ.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whose </a:t>
            </a:r>
            <a:r>
              <a:rPr lang="en-US" sz="3600" b="1" kern="1200" dirty="0">
                <a:ea typeface="MS Mincho" pitchFamily="49" charset="-128"/>
              </a:rPr>
              <a:t>friendly mixing is not blamed!</a:t>
            </a:r>
          </a:p>
        </p:txBody>
      </p:sp>
      <p:sp>
        <p:nvSpPr>
          <p:cNvPr id="1392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 dhamimil-mulabasah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9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392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 عَلَيْكَ كَمَا وَفَدْتَ عَلَيْنَا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بِالْبَرَكَاتِ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just as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entered upon us with blessings</a:t>
            </a:r>
          </a:p>
        </p:txBody>
      </p:sp>
      <p:sp>
        <p:nvSpPr>
          <p:cNvPr id="1402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kama wafat-ta `alay-na bil-barakat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0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02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وَغَسَلْتَ عَنَّا دَنَسَ الْخَطِيئاتِ.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cleansed us of the defilement of offenses!</a:t>
            </a:r>
          </a:p>
        </p:txBody>
      </p:sp>
      <p:sp>
        <p:nvSpPr>
          <p:cNvPr id="1413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ghasal-ta `an-na danasal-khati-at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1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13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غَيْرَ مُوَدَّع بَرَماً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</a:t>
            </a:r>
            <a:r>
              <a:rPr lang="en-US" sz="3600" b="1" kern="1200" dirty="0" smtClean="0">
                <a:ea typeface="MS Mincho" pitchFamily="49" charset="-128"/>
              </a:rPr>
              <a:t>– You will </a:t>
            </a:r>
            <a:r>
              <a:rPr lang="en-US" sz="3600" b="1" kern="1200" dirty="0">
                <a:ea typeface="MS Mincho" pitchFamily="49" charset="-128"/>
              </a:rPr>
              <a:t>not bid farewell in annoyance</a:t>
            </a:r>
          </a:p>
        </p:txBody>
      </p:sp>
      <p:sp>
        <p:nvSpPr>
          <p:cNvPr id="1423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ghay-ra muwad-dai'm-barama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2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23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مَتْرُوك صِيَامُهُ سَأَماً.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nor is Your fasting left in weariness!</a:t>
            </a:r>
          </a:p>
        </p:txBody>
      </p:sp>
      <p:sp>
        <p:nvSpPr>
          <p:cNvPr id="1433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la mat-rukin siamuhu sama</a:t>
            </a:r>
          </a:p>
        </p:txBody>
      </p:sp>
      <p:sp>
        <p:nvSpPr>
          <p:cNvPr id="143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33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تَسْتُرُ عَلَى مَنْ لَوْ شِئْتَ فَضَحْتَهُ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</a:t>
            </a:r>
            <a:r>
              <a:rPr lang="en-US" sz="3600" b="1" kern="1200" dirty="0" smtClean="0">
                <a:ea typeface="MS Mincho" pitchFamily="49" charset="-128"/>
              </a:rPr>
              <a:t>cover </a:t>
            </a:r>
            <a:r>
              <a:rPr lang="en-US" sz="3600" b="1" kern="1200" dirty="0">
                <a:ea typeface="MS Mincho" pitchFamily="49" charset="-128"/>
              </a:rPr>
              <a:t>him whom, if You willed, You </a:t>
            </a:r>
            <a:r>
              <a:rPr lang="en-US" sz="3600" b="1" kern="1200" dirty="0" smtClean="0">
                <a:ea typeface="MS Mincho" pitchFamily="49" charset="-128"/>
              </a:rPr>
              <a:t>would </a:t>
            </a:r>
            <a:r>
              <a:rPr lang="en-US" sz="3600" b="1" kern="1200" dirty="0">
                <a:ea typeface="MS Mincho" pitchFamily="49" charset="-128"/>
              </a:rPr>
              <a:t>expose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tas-turu `ala mal-law shi-ta fadahtah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مِنْ مَطْلُوبِ قَبْلَ وَقْتِهِ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You, object of seeking before Your time,</a:t>
            </a:r>
          </a:p>
        </p:txBody>
      </p:sp>
      <p:sp>
        <p:nvSpPr>
          <p:cNvPr id="1443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min mat-lubin qab-la waq-tih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4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43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وَمَحْزُون عَلَيْهِ قَبْلَ فَوْتِهِ.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object of sorrow before Your passing!</a:t>
            </a:r>
          </a:p>
        </p:txBody>
      </p:sp>
      <p:sp>
        <p:nvSpPr>
          <p:cNvPr id="1454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mah-zunin `alay-hi qab-la faw-tih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5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54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كَمْ مِنْ سُوء صُرِفَ بِكَ عَنَّا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- How much evil was turned away from us through You!</a:t>
            </a:r>
          </a:p>
        </p:txBody>
      </p:sp>
      <p:sp>
        <p:nvSpPr>
          <p:cNvPr id="1464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 </a:t>
            </a:r>
            <a:r>
              <a:rPr lang="de-DE" sz="3200" b="1" i="1">
                <a:solidFill>
                  <a:srgbClr val="000066"/>
                </a:solidFill>
                <a:ea typeface="MS Mincho" pitchFamily="49" charset="-128"/>
              </a:rPr>
              <a:t>kam min su-in surifa bika `an-na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6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64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وَكَمْ مِنْ خَيْر أُفِيضَ بِكَ عَلَيْنَا.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How much good flowed upon us because of You!</a:t>
            </a:r>
          </a:p>
        </p:txBody>
      </p:sp>
      <p:sp>
        <p:nvSpPr>
          <p:cNvPr id="1474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kam min khay-rin ufida bika `alay-na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7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74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عَلَيْـكَ وَعَلَى لَيْلَةِ الْقَدْرِ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and upon the Night of Decree</a:t>
            </a:r>
          </a:p>
        </p:txBody>
      </p:sp>
      <p:sp>
        <p:nvSpPr>
          <p:cNvPr id="1484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wa'la lay-latil-qad-ril-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8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84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الَّتِي هِيَ خَيْرٌ مِنْ أَلْفِ شَهْر.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which is </a:t>
            </a:r>
            <a:r>
              <a:rPr lang="en-US" sz="3600" b="1" i="1" kern="1200" dirty="0">
                <a:ea typeface="MS Mincho" pitchFamily="49" charset="-128"/>
              </a:rPr>
              <a:t>"better than a </a:t>
            </a:r>
            <a:r>
              <a:rPr lang="en-US" sz="3600" b="1" i="1" kern="1200" dirty="0" smtClean="0">
                <a:ea typeface="MS Mincho" pitchFamily="49" charset="-128"/>
              </a:rPr>
              <a:t>Thousand </a:t>
            </a:r>
            <a:r>
              <a:rPr lang="en-US" sz="3600" b="1" i="1" kern="1200" dirty="0">
                <a:ea typeface="MS Mincho" pitchFamily="49" charset="-128"/>
              </a:rPr>
              <a:t>months</a:t>
            </a:r>
            <a:r>
              <a:rPr lang="en-US" sz="3600" b="1" i="1" kern="1200" dirty="0" smtClean="0">
                <a:ea typeface="MS Mincho" pitchFamily="49" charset="-128"/>
              </a:rPr>
              <a:t>"</a:t>
            </a:r>
            <a:r>
              <a:rPr lang="en-US" sz="3600" b="1" kern="1200" dirty="0" smtClean="0">
                <a:ea typeface="MS Mincho" pitchFamily="49" charset="-128"/>
              </a:rPr>
              <a:t>! Holy Quran - (97:3)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495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al-lati hia khay-rum-min al-fi shah-r</a:t>
            </a:r>
          </a:p>
        </p:txBody>
      </p:sp>
      <p:sp>
        <p:nvSpPr>
          <p:cNvPr id="149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495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أَلسَّلاَمُ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عَلَيْكَ ما كَانَ أَحْرَصَنَا بِالأمْسِ عَلَيْكَ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- How much we craved You yesterday!</a:t>
            </a:r>
          </a:p>
        </p:txBody>
      </p:sp>
      <p:sp>
        <p:nvSpPr>
          <p:cNvPr id="1505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ma kana ah-rasana bil-am-si `alay-k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0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05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وَأَشَدَّ شَوْقَنَا غَدَاً إلَيْكَ.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How intensely we shall yearn for You tomorrow!</a:t>
            </a:r>
          </a:p>
        </p:txBody>
      </p:sp>
      <p:sp>
        <p:nvSpPr>
          <p:cNvPr id="1515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ashad-da shaw-qana ghadan ilay-k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1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15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أَلسَلاَمُ عَلَيْكَ وَعَلَى فَضْلِكَ الَّذِي حُرِمْنَاهُ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You and upon Your bounty which has now been made unlawful to us</a:t>
            </a:r>
          </a:p>
        </p:txBody>
      </p:sp>
      <p:sp>
        <p:nvSpPr>
          <p:cNvPr id="1525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as-salamu `alay-ka wa'la fad-likal-ladhi hurimnah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2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25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وَعَلَى مَاض مِنْ بَرَكَاتِكَ سُلِبْنَاهُ.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upon Your blessings gone by which have now been stripped away from us!</a:t>
            </a:r>
          </a:p>
        </p:txBody>
      </p:sp>
      <p:sp>
        <p:nvSpPr>
          <p:cNvPr id="1536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`ala madim-mim-barakatika sulib-nah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36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وَتَجُودُ عَلَى مَنْ لَوْ شِئْتَ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مَنَعْتَهُ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</a:t>
            </a:r>
            <a:r>
              <a:rPr lang="en-US" sz="3600" b="1" kern="1200" dirty="0">
                <a:ea typeface="MS Mincho" pitchFamily="49" charset="-128"/>
              </a:rPr>
              <a:t>You are generous toward him from whom, if You willed, You wouldst withhold.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tajudu `ala mal-law shi-ta mana'-tah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أَللَّهُمَّ إنَّا أَهْلُ هَذَا الشَّهْرِ الِّذِي شَرَّفْتَنَا بِهِ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we are the people of this month. Through it </a:t>
            </a:r>
            <a:r>
              <a:rPr lang="en-US" sz="3600" b="1" kern="1200" dirty="0" smtClean="0">
                <a:ea typeface="MS Mincho" pitchFamily="49" charset="-128"/>
              </a:rPr>
              <a:t>You have ennobled </a:t>
            </a:r>
            <a:r>
              <a:rPr lang="en-US" sz="3600" b="1" kern="1200" dirty="0">
                <a:ea typeface="MS Mincho" pitchFamily="49" charset="-128"/>
              </a:rPr>
              <a:t>us</a:t>
            </a:r>
          </a:p>
        </p:txBody>
      </p:sp>
      <p:sp>
        <p:nvSpPr>
          <p:cNvPr id="1546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in-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ah-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lu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hadhash-shah-ril-ladhi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shar-raftana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bihi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4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46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وَوَفّقتَنَا بِمَنِّكَ لَهُ حِينَ جَهِلَ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الاَشْقِيَا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وَقْتَهُ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given us success because of Your kindness, while the wretched are ignorant of its time.</a:t>
            </a:r>
          </a:p>
        </p:txBody>
      </p:sp>
      <p:sp>
        <p:nvSpPr>
          <p:cNvPr id="1556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 wa waf-faqtana biman-nika lahu hina jahilal-ash-qia-u waqtah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5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56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وَحُرِمُوا لِشَقَائِهِم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فَضْلَهُ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Made unlawful to them is its bounty because of their wretchedness.</a:t>
            </a:r>
          </a:p>
        </p:txBody>
      </p:sp>
      <p:sp>
        <p:nvSpPr>
          <p:cNvPr id="1566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hurimu lishaqa-ihim fad-lah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6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66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أَنْتَ وَلِيُّ مَا اثَرْتَنَا بِهِ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مَعْرِفَتِهِ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</a:t>
            </a:r>
            <a:r>
              <a:rPr lang="en-US" sz="3600" b="1" kern="1200" dirty="0" smtClean="0">
                <a:ea typeface="MS Mincho" pitchFamily="49" charset="-128"/>
              </a:rPr>
              <a:t>are </a:t>
            </a:r>
            <a:r>
              <a:rPr lang="en-US" sz="3600" b="1" kern="1200" dirty="0">
                <a:ea typeface="MS Mincho" pitchFamily="49" charset="-128"/>
              </a:rPr>
              <a:t>the patron of the knowledge of it by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preferred us,</a:t>
            </a:r>
          </a:p>
        </p:txBody>
      </p:sp>
      <p:sp>
        <p:nvSpPr>
          <p:cNvPr id="1577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anta wali-yu ma athar-tana bihi mim-ma'-rifatihi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7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77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وَهَدَيْتَنَا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سُنَّتِهِ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its prescribed practices to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guided us.</a:t>
            </a:r>
          </a:p>
        </p:txBody>
      </p:sp>
      <p:sp>
        <p:nvSpPr>
          <p:cNvPr id="1587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haday-tana min sun-natih</a:t>
            </a:r>
          </a:p>
        </p:txBody>
      </p:sp>
      <p:sp>
        <p:nvSpPr>
          <p:cNvPr id="158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87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وَقَدْ تَوَلَّيْنَا بِتَوْفِيقِكَ صِيَامَهُ وَقِيَامَهُ عَلى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تَقْصِير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52400" y="2743200"/>
            <a:ext cx="9525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We have undertaken, through Your giving success, its fasting and its standing in prayer, but with shortcomings,</a:t>
            </a:r>
          </a:p>
        </p:txBody>
      </p:sp>
      <p:sp>
        <p:nvSpPr>
          <p:cNvPr id="1597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qad t-tawal-lay-na bitaw-fiqika siamahu waqiamahu `ala taq-sir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9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597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وَأَدَّيْنَا فِيهِ قَلِيلاً مِنْ كَثِيـر.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we have performed little of much.</a:t>
            </a:r>
          </a:p>
        </p:txBody>
      </p:sp>
      <p:sp>
        <p:nvSpPr>
          <p:cNvPr id="1607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ad-day-na fihi qalilam-min kathir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0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07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اللَّهُمَّ فَلَكَ الْحمدُ إقْـرَاراً بِـالإسَاءَةَ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so to You belongs praise, in admission of evil doing</a:t>
            </a:r>
          </a:p>
        </p:txBody>
      </p:sp>
      <p:sp>
        <p:nvSpPr>
          <p:cNvPr id="1617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falakal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ham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-du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iq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raram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bil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-isa-ah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1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17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وَاعْتِرَافاً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بِالإضَاعَةِ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وَلَك مِنْ قُلُوبِنَا عَقْدُ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النَّدَمِ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confession of negligence, and to You belongs remorse firmly knitted in our hearts</a:t>
            </a:r>
          </a:p>
        </p:txBody>
      </p:sp>
      <p:sp>
        <p:nvSpPr>
          <p:cNvPr id="1628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wa'-tirafam-bil-ida'h wa laka min qulubina `aq-dun-nadam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2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28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أَلْسِنَتِنَا صِدْقُ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الاعْتِذَارِ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seeking of pardon sincerely uttered by our tongues.</a:t>
            </a:r>
          </a:p>
        </p:txBody>
      </p:sp>
      <p:sp>
        <p:nvSpPr>
          <p:cNvPr id="1638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min al-sinatina sid-quli`tidhar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3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38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وَكِلاَهُمَا أَهْلٌ مِنْكَ لِلْفَضِيحَةِ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وَالْمَنْعِ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Both are worthy of Your exposure and withholding, 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kilahuma ah-lum-minka lil-fadihati wal-man`i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فَاْجُرْنَا عَلَى مَا أَصَابَنَا فِيهِ مِنَ التَّفْرِيطِ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Reward us, in spite of the neglect that befell us in this month,</a:t>
            </a:r>
          </a:p>
        </p:txBody>
      </p:sp>
      <p:sp>
        <p:nvSpPr>
          <p:cNvPr id="1648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fa-jur-na `ala ma ssabana fihi minat-taf-riti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4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48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أَجْرَاً نَسْتَدْركُ بِهِ الْفَضْلَ الْمَرْغُوبَ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with a reward through which we may reach the bounty desired from it</a:t>
            </a:r>
          </a:p>
        </p:txBody>
      </p:sp>
      <p:sp>
        <p:nvSpPr>
          <p:cNvPr id="1658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aj-ra nas-tad-riku bihil-fad-lal-mar-ghuba fih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5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58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وَنَعْتَاضُ بِهِ مِنْ أَنْوَاعِ الذُّخْرِ الْمَحْرُوصِ عَلَيْهِ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win the varieties of its craved stores!</a:t>
            </a:r>
          </a:p>
        </p:txBody>
      </p:sp>
      <p:sp>
        <p:nvSpPr>
          <p:cNvPr id="1669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na'-tadu bihi min anwai'dh-dhukh-ril-mah-rusi `alay-h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69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69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وَأَوْجِبْ لَنَا عُذْرَكَ عَلَى مَا قَصَّرْنَا فِيهِ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حَقِّكَ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incumbent upon us Your pardon for our falling short of Your right in this month</a:t>
            </a:r>
          </a:p>
        </p:txBody>
      </p:sp>
      <p:sp>
        <p:nvSpPr>
          <p:cNvPr id="1679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aw-jib lana `udh-raka `ala ma qas-sar-na fihi min haq-qik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79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79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وَابْلُغْ بِأَعْمَارِنَا مَا بَيْنَ أَيْديْنَا مِنْ شَهْرِ رَمَضَانَ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الْمُقْبِلِ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our lives which lie before us reach the coming month of Ramadan!</a:t>
            </a:r>
          </a:p>
        </p:txBody>
      </p:sp>
      <p:sp>
        <p:nvSpPr>
          <p:cNvPr id="1689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ab-lugh bi `marina ma bay-na ay-dina min shah-ri ramadanal-muq-bil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89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89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فَإذَا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بَلَّغْتَنَاهُ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فَأَعِنَّا عَلَى تَنَاوُلِ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Once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made us reach it, help us perform</a:t>
            </a:r>
          </a:p>
        </p:txBody>
      </p:sp>
      <p:sp>
        <p:nvSpPr>
          <p:cNvPr id="1699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fadha bal-lagh-tanah fai'n-na `ala tanawuli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99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699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مَا أَنْتَ أَهْلُهُ مِنَ الْعِبَادَةِ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worship of which </a:t>
            </a:r>
            <a:r>
              <a:rPr lang="en-US" sz="3600" b="1" kern="1200" dirty="0" smtClean="0">
                <a:ea typeface="MS Mincho" pitchFamily="49" charset="-128"/>
              </a:rPr>
              <a:t>You are worthy,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710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ma anta ah-luhu minal-i'badah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10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10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وَأَدِّنَا إلَى الْقِيَامِ بِمَا يَسْتَحِقُّهُ مِنَ الطَّاعَةِ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cause us to undertake the obedience which Your </a:t>
            </a:r>
            <a:r>
              <a:rPr lang="en-US" sz="3600" b="1" kern="1200" dirty="0" smtClean="0">
                <a:ea typeface="MS Mincho" pitchFamily="49" charset="-128"/>
              </a:rPr>
              <a:t>deserve,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720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ad-dina ilal-qiami bima yas-tahiq-quhu minat-ta'h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20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20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وَأجْرِ لنا مِنْ صَالِحِ العَمَلِ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grant us righteous works</a:t>
            </a:r>
          </a:p>
        </p:txBody>
      </p:sp>
      <p:sp>
        <p:nvSpPr>
          <p:cNvPr id="1730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aj-ri lana min salihil-`amali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30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30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مَا يَكون دَرَكاً لِحَقِّكَ فِي الشَّهْرَيْنِ مِنْ شُهُورِ الدَّهْرِ.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that we may </a:t>
            </a:r>
            <a:r>
              <a:rPr lang="en-US" sz="3600" b="1" kern="1200" dirty="0" err="1">
                <a:ea typeface="MS Mincho" pitchFamily="49" charset="-128"/>
              </a:rPr>
              <a:t>fulfil</a:t>
            </a:r>
            <a:r>
              <a:rPr lang="en-US" sz="3600" b="1" kern="1200" dirty="0">
                <a:ea typeface="MS Mincho" pitchFamily="49" charset="-128"/>
              </a:rPr>
              <a:t> Your right in these two months of the months of time.</a:t>
            </a:r>
          </a:p>
        </p:txBody>
      </p:sp>
      <p:sp>
        <p:nvSpPr>
          <p:cNvPr id="1740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ma yakwnu darakal-lihaq-qika fish-shah-ray-ni min shuhurid-dah-r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40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40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غَيْرَ أَنَّكَ بَنَيْتَ أَفْعَالَكَ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التَّفَضُّلِ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but You have founded Your acts upon gratuitous bounty, 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ghay-ra an-nak banay-ta afa'alaka `alat-tafaddul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وَمَا أَلْمَمْنَا بِهِ فِي شَهْرِنَا هَذَا مِنْ لَمَم أَوْ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إثْم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as for the small and large sins which we have committed in this our month,</a:t>
            </a:r>
          </a:p>
        </p:txBody>
      </p:sp>
      <p:sp>
        <p:nvSpPr>
          <p:cNvPr id="1751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al-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mam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shah-rina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hadha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mil-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lamamin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aw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ithm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51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51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وَاقَعْنَا فِيهِ مِنْ ذَنْبِ وَاكْتَسَبْنَا فِيهِ مِنْ خَطِيئَة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misdeeds into which we have fallen, and the offenses which we have earned</a:t>
            </a:r>
          </a:p>
        </p:txBody>
      </p:sp>
      <p:sp>
        <p:nvSpPr>
          <p:cNvPr id="1761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aw waqa'-na fihi min dhambin wak-tasab-na fihi min khati-ah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6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61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 تَعَمُّد مِنَّا أو عَلى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نِسيانٍ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purposefully or in forgetfulness, </a:t>
            </a:r>
          </a:p>
        </p:txBody>
      </p:sp>
      <p:sp>
        <p:nvSpPr>
          <p:cNvPr id="1771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`ala ta'm-mudim-min-na aw `ala nis-yan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71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71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ظَلَمنا فيه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أنفُسَنا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wronging ourselves </a:t>
            </a:r>
            <a:r>
              <a:rPr lang="en-US" sz="3600" b="1" kern="1200" dirty="0" smtClean="0">
                <a:ea typeface="MS Mincho" pitchFamily="49" charset="-128"/>
              </a:rPr>
              <a:t>thereby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781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zalam-na fihie anfusana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81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81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أَوِ انْتَهَكْنَا بِهِ حُرْمَةً مِنْ غَيْرِنَا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or violating the respect due to others,</a:t>
            </a:r>
          </a:p>
        </p:txBody>
      </p:sp>
      <p:sp>
        <p:nvSpPr>
          <p:cNvPr id="1792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awi antahak-na bihi hur-matam-min ghay-rina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92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792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فَصَلِّ عَلَى مُحَمَّد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bless Muhammad and his Household, </a:t>
            </a:r>
          </a:p>
        </p:txBody>
      </p:sp>
      <p:sp>
        <p:nvSpPr>
          <p:cNvPr id="1802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fasal-li `ala muham-madiw-wa alih</a:t>
            </a:r>
          </a:p>
        </p:txBody>
      </p:sp>
      <p:sp>
        <p:nvSpPr>
          <p:cNvPr id="1802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02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وَاسْتُرْنَا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بِسِتْرِكَ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cover us over with Your covering,</a:t>
            </a:r>
          </a:p>
        </p:txBody>
      </p:sp>
      <p:sp>
        <p:nvSpPr>
          <p:cNvPr id="1812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was-tur-na bisit-rik</a:t>
            </a:r>
          </a:p>
        </p:txBody>
      </p:sp>
      <p:sp>
        <p:nvSpPr>
          <p:cNvPr id="1812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12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وَاعْفُ عَنَّا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بِعَفْوِكَ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pardon us through Your pardoning,</a:t>
            </a:r>
          </a:p>
        </p:txBody>
      </p:sp>
      <p:sp>
        <p:nvSpPr>
          <p:cNvPr id="1822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sz="3200" b="1" i="1">
                <a:solidFill>
                  <a:srgbClr val="000066"/>
                </a:solidFill>
                <a:ea typeface="MS Mincho" pitchFamily="49" charset="-128"/>
              </a:rPr>
              <a:t>wa'-fu `an-na bi 'f-wik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22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22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تَنْصِبْنَا فِيهِ لاِعْيُنِ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الشَّامِتِينَ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place </a:t>
            </a:r>
            <a:r>
              <a:rPr lang="en-US" sz="3600" b="1" kern="1200" dirty="0">
                <a:ea typeface="MS Mincho" pitchFamily="49" charset="-128"/>
              </a:rPr>
              <a:t>us not before the eyes of the gloaters because of that,</a:t>
            </a:r>
          </a:p>
        </p:txBody>
      </p:sp>
      <p:sp>
        <p:nvSpPr>
          <p:cNvPr id="1833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 tansib-na fihi lia'-yunish-shamitin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33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33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تَبْسُطْ عَلَيْنَا فِيهِ أَلْسُنَ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الطَّاعِنينَ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stretch not toward us the tongues of the defamers,</a:t>
            </a:r>
          </a:p>
        </p:txBody>
      </p:sp>
      <p:sp>
        <p:nvSpPr>
          <p:cNvPr id="1843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 tab-sut `alay-na fihie al-sunat-tai'nin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43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43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وَأَجْرَيْتَ قُدْرَتَكَ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التَّجَاوُزِ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channeled </a:t>
            </a:r>
            <a:r>
              <a:rPr lang="en-US" sz="3600" b="1" kern="1200" dirty="0">
                <a:ea typeface="MS Mincho" pitchFamily="49" charset="-128"/>
              </a:rPr>
              <a:t>Your power into forbearance, 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aj-ray-ta qud-rataka `alat-tajawz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وَاسْتَعْمِلْنَا بِمَا يَكُونُ حِطَّةً وَكَفَّارَةً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employ us in that which will alleviate and expiate</a:t>
            </a:r>
          </a:p>
        </p:txBody>
      </p:sp>
      <p:sp>
        <p:nvSpPr>
          <p:cNvPr id="1853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was-ta'-mil-na bima yakunu hit-tataw-wakaf-faratal-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53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53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لِمَا أَنْكَرْتَ مِنَّا فِيهِ بِرَأْفَتِكَ الَّتِي لاَ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تَنْفَدُ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whatever Your </a:t>
            </a:r>
            <a:r>
              <a:rPr lang="en-US" sz="3600" b="1" kern="1200" dirty="0" smtClean="0">
                <a:ea typeface="MS Mincho" pitchFamily="49" charset="-128"/>
              </a:rPr>
              <a:t>disapprove </a:t>
            </a:r>
            <a:r>
              <a:rPr lang="en-US" sz="3600" b="1" kern="1200" dirty="0">
                <a:ea typeface="MS Mincho" pitchFamily="49" charset="-128"/>
              </a:rPr>
              <a:t>from us within it through Your clemency which does not run out,</a:t>
            </a:r>
          </a:p>
        </p:txBody>
      </p:sp>
      <p:sp>
        <p:nvSpPr>
          <p:cNvPr id="1863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lima ankar-ta min-na fih bira-fatikal-lati la tanfad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63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63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وَفَضْلِكَ الَّذِي لا يَنْقُصُ.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Your bounty which does not diminish!</a:t>
            </a:r>
          </a:p>
        </p:txBody>
      </p:sp>
      <p:sp>
        <p:nvSpPr>
          <p:cNvPr id="1873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fad-likal-ladhi la yanqus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73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73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صَلِّ عَلَى مُحَمَّد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Household,</a:t>
            </a:r>
          </a:p>
        </p:txBody>
      </p:sp>
      <p:sp>
        <p:nvSpPr>
          <p:cNvPr id="1884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allahumma sal-li `ala muham-madiw-wa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84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84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وَاجْبُرْ مُصِيبَتنَا بِشَهْرِنَا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redress our being afflicted by our month,</a:t>
            </a:r>
          </a:p>
        </p:txBody>
      </p:sp>
      <p:sp>
        <p:nvSpPr>
          <p:cNvPr id="1894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waj-bur musibatana bishah-rina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94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894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وَبَارِكْ فِي يَوْمِ عِيْدِنَا وَفِطْرِنَا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bless us in this day of our festival and our fast-breaking,</a:t>
            </a:r>
          </a:p>
        </p:txBody>
      </p:sp>
      <p:sp>
        <p:nvSpPr>
          <p:cNvPr id="1904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barik lana fi yaw-mi e’edina wafit-rina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04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04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وَاجْعَلْهُ مِنْ خَيْرِ يَوْم مَرَّ عَلَيْنَا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it one of the best of days that have passed over us, </a:t>
            </a:r>
          </a:p>
        </p:txBody>
      </p:sp>
      <p:sp>
        <p:nvSpPr>
          <p:cNvPr id="1914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waj-`al-hu min khay-ri yaw-mim-mar-ra `alayna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14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14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أَجْلَبِهِ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لِعَفْو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وَأَمْحَاهُ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لِذَنْبِ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greatest in attracting Your pardon, and the most effacing toward sins,</a:t>
            </a:r>
          </a:p>
        </p:txBody>
      </p:sp>
      <p:sp>
        <p:nvSpPr>
          <p:cNvPr id="1925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aj-labihi li`af-wiw-wa am-hahu lidhamb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25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25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وَاغْفِرْ لَنا ما خَفِيَ مِنْ ذُنُوبِنَا وَمَا عَلَنَ.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forgive us our sins, both the concealed and the public!</a:t>
            </a:r>
          </a:p>
        </p:txBody>
      </p:sp>
      <p:sp>
        <p:nvSpPr>
          <p:cNvPr id="1935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wagh-fir lana ma khafia min dhunubina wa ma `alan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35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35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اسلَخْنَا بِانْسِلاَخِ هَذَا الشَّهْرِ مِنْ خَطَايَانَا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with the passing of this month make us pass forth from our offenses,</a:t>
            </a:r>
          </a:p>
        </p:txBody>
      </p:sp>
      <p:sp>
        <p:nvSpPr>
          <p:cNvPr id="1945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as-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lakh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binsilakhi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hadhash-shah-ri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khatayana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45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45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وَتَلَقَّيْتَ مَنْ عَصَاكَ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بِالحِلْمِ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received him who disobeyed You with clemency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talaq-qay-ta man `asaka bil-hilm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وَأَخْرِجْنَا بُخُرُوجِهِ مِنْ سَيِّئاتِنَا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with its departure make us depart from our evil deeds,</a:t>
            </a:r>
          </a:p>
        </p:txBody>
      </p:sp>
      <p:sp>
        <p:nvSpPr>
          <p:cNvPr id="1955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akh-rij-na bikhurujihi min say-yi-atina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55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55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وَاجْعَلْنَا مِنْ أَسْعَدِ أَهْلِهِ بِهِ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appoint us thereby among its most felicitous people,</a:t>
            </a:r>
          </a:p>
        </p:txBody>
      </p:sp>
      <p:sp>
        <p:nvSpPr>
          <p:cNvPr id="1966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waj-`al-na min as-`adi ah-lihi bih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66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66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وَأَجْزَلِهِمْ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قِسَمَاً فِيـهِ وَأَوْفَـرِهِمْ حَظّاً مِنْـهُ.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most plentiful of them in portion, and the fullest of them in share!</a:t>
            </a:r>
          </a:p>
        </p:txBody>
      </p:sp>
      <p:sp>
        <p:nvSpPr>
          <p:cNvPr id="1976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aj-zalihim qis-man fih wa aw-farihim haz-zam-min-h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76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76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أللّهُمَّ وَمَنْ رَعَى حَقّ هَذَا الشَّهْرِ حَقَّ رِعَايَتِهِ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when any person observes this month as it should be observed,</a:t>
            </a:r>
          </a:p>
        </p:txBody>
      </p:sp>
      <p:sp>
        <p:nvSpPr>
          <p:cNvPr id="1986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waman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ra'a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haq-qa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hadhash-shah-ri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haq-qa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ri`ayatih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86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86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وَحَفِظَ حُرْمَتَهُ حَقَّ حِفْظِهَا وَقَامَ بِحُدُودِهِ حَقَّ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قِيَامِهَا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safeguards its inviolability as it should be safeguarded, attends to its bounds as they should be attended to,</a:t>
            </a:r>
          </a:p>
        </p:txBody>
      </p:sp>
      <p:sp>
        <p:nvSpPr>
          <p:cNvPr id="1996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hafiza hur-matahu haq-qa hifziha wa qama bihududihi haq-qa qiyamiha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96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996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وَأتَّقَى ذُنُوبَهُ حَقَّ تُقَاتِهَا أَوْ تَقَرَّبَ إلَيْكَ بِقُرْبَة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fears its misdeeds as they should be feared, or seeks nearness to You with any act of nearness-seeking</a:t>
            </a:r>
          </a:p>
        </p:txBody>
      </p:sp>
      <p:sp>
        <p:nvSpPr>
          <p:cNvPr id="2007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at-taqa dhunubahu haq-qa tuqatiha aw taqarraba ilayka biqur-batin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07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07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أَوْجَبَتْ رِضَاكَ لَهُ وَعَطَفَتْ رَحْمَتَكَ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عَلَيْهِ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which makes incumbent upon him Your good pleasure and bends toward him Your mercy,</a:t>
            </a:r>
          </a:p>
        </p:txBody>
      </p:sp>
      <p:sp>
        <p:nvSpPr>
          <p:cNvPr id="2017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aw-jabat ridaka lah wa `atafat rah-mataka `alayh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17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17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فَهَبْ لَنَا مِثْلَهُ مِنْ وُجْدِكَ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give to us the like [of that] from Your wealth</a:t>
            </a:r>
          </a:p>
        </p:txBody>
      </p:sp>
      <p:sp>
        <p:nvSpPr>
          <p:cNvPr id="2027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fahab lana mith-lahu miw-wuj-dik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27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27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وَأَعْطِنَا أَضْعَافَهُ مِنْ فَضْلِكَ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bestow it upon us in multiples through Your bounty,</a:t>
            </a:r>
          </a:p>
        </p:txBody>
      </p:sp>
      <p:sp>
        <p:nvSpPr>
          <p:cNvPr id="2037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a'-tina ad-`afahu min fad-lik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37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37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فَإنَّ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فَضْلَكَ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يَغِيْضُ وَإنَّ خَـزَائِنَكَ لا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تَنْقُصُ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بَـلْ تَفِيضُ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Your bounty does not diminish, Your treasuries do not decrease but overflow,</a:t>
            </a:r>
          </a:p>
        </p:txBody>
      </p:sp>
      <p:sp>
        <p:nvSpPr>
          <p:cNvPr id="2048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fa in-na fad-laka la yaghid wa in-na khaza-inaka la tanqusu bal tafid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48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48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4800" y="242888"/>
            <a:ext cx="8534400" cy="33813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Merits of 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Imam Sajjad’s (A) Supplication 45- Farewell to the Month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04800" y="633413"/>
            <a:ext cx="8534400" cy="618490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algn="ctr" eaLnBrk="1" hangingPunct="1"/>
            <a:r>
              <a:rPr lang="en-US" sz="3600" b="1" dirty="0">
                <a:solidFill>
                  <a:srgbClr val="FFFF00"/>
                </a:solidFill>
              </a:rPr>
              <a:t>It is recommended to bid farewell to the month of Ramadan through the supplications dedicated to this purpose and are mentioned by al-</a:t>
            </a:r>
            <a:r>
              <a:rPr lang="en-US" sz="3600" b="1" dirty="0" err="1">
                <a:solidFill>
                  <a:srgbClr val="FFFF00"/>
                </a:solidFill>
              </a:rPr>
              <a:t>Kulayniy</a:t>
            </a:r>
            <a:r>
              <a:rPr lang="en-US" sz="3600" b="1" dirty="0">
                <a:solidFill>
                  <a:srgbClr val="FFFF00"/>
                </a:solidFill>
              </a:rPr>
              <a:t>, al-</a:t>
            </a:r>
            <a:r>
              <a:rPr lang="en-US" sz="3600" b="1" dirty="0" err="1">
                <a:solidFill>
                  <a:srgbClr val="FFFF00"/>
                </a:solidFill>
              </a:rPr>
              <a:t>Saduq</a:t>
            </a:r>
            <a:r>
              <a:rPr lang="en-US" sz="3600" b="1" dirty="0">
                <a:solidFill>
                  <a:srgbClr val="FFFF00"/>
                </a:solidFill>
              </a:rPr>
              <a:t>, al-</a:t>
            </a:r>
            <a:r>
              <a:rPr lang="en-US" sz="3600" b="1" dirty="0" err="1">
                <a:solidFill>
                  <a:srgbClr val="FFFF00"/>
                </a:solidFill>
              </a:rPr>
              <a:t>Mufid</a:t>
            </a:r>
            <a:r>
              <a:rPr lang="en-US" sz="3600" b="1" dirty="0">
                <a:solidFill>
                  <a:srgbClr val="FFFF00"/>
                </a:solidFill>
              </a:rPr>
              <a:t>, al-</a:t>
            </a:r>
            <a:r>
              <a:rPr lang="en-US" sz="3600" b="1" dirty="0" err="1">
                <a:solidFill>
                  <a:srgbClr val="FFFF00"/>
                </a:solidFill>
              </a:rPr>
              <a:t>Tusiy</a:t>
            </a:r>
            <a:r>
              <a:rPr lang="en-US" sz="3600" b="1" dirty="0">
                <a:solidFill>
                  <a:srgbClr val="FFFF00"/>
                </a:solidFill>
              </a:rPr>
              <a:t>, and </a:t>
            </a:r>
            <a:r>
              <a:rPr lang="en-US" sz="3600" b="1" dirty="0" err="1">
                <a:solidFill>
                  <a:srgbClr val="FFFF00"/>
                </a:solidFill>
              </a:rPr>
              <a:t>Sayyid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Ibn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Tawus</a:t>
            </a:r>
            <a:r>
              <a:rPr lang="en-US" sz="3600" b="1" dirty="0">
                <a:solidFill>
                  <a:srgbClr val="FFFF00"/>
                </a:solidFill>
              </a:rPr>
              <a:t> (may </a:t>
            </a:r>
            <a:r>
              <a:rPr lang="en-US" sz="3600" b="1" dirty="0" err="1" smtClean="0">
                <a:solidFill>
                  <a:srgbClr val="FFFF00"/>
                </a:solidFill>
              </a:rPr>
              <a:t>Allāh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be pleased with them all). Yet, the best supplication in this respect may be this forty-fifth supplication of the </a:t>
            </a:r>
            <a:r>
              <a:rPr lang="en-US" sz="3600" b="1" i="1" dirty="0">
                <a:solidFill>
                  <a:srgbClr val="FFFF00"/>
                </a:solidFill>
              </a:rPr>
              <a:t>al-</a:t>
            </a:r>
            <a:r>
              <a:rPr lang="en-US" sz="3600" b="1" i="1" dirty="0" err="1">
                <a:solidFill>
                  <a:srgbClr val="FFFF00"/>
                </a:solidFill>
              </a:rPr>
              <a:t>Sahifah</a:t>
            </a:r>
            <a:r>
              <a:rPr lang="en-US" sz="3600" b="1" i="1" dirty="0">
                <a:solidFill>
                  <a:srgbClr val="FFFF00"/>
                </a:solidFill>
              </a:rPr>
              <a:t> al-</a:t>
            </a:r>
            <a:r>
              <a:rPr lang="en-US" sz="3600" b="1" i="1" dirty="0" err="1">
                <a:solidFill>
                  <a:srgbClr val="FFFF00"/>
                </a:solidFill>
              </a:rPr>
              <a:t>Kamilah</a:t>
            </a:r>
            <a:r>
              <a:rPr lang="en-US" sz="3600" b="1" i="1" dirty="0">
                <a:solidFill>
                  <a:srgbClr val="FFFF00"/>
                </a:solidFill>
              </a:rPr>
              <a:t> al-</a:t>
            </a:r>
            <a:r>
              <a:rPr lang="en-US" sz="3600" b="1" i="1" dirty="0" err="1">
                <a:solidFill>
                  <a:srgbClr val="FFFF00"/>
                </a:solidFill>
              </a:rPr>
              <a:t>Sajjadiyyah</a:t>
            </a:r>
            <a:r>
              <a:rPr lang="en-US" sz="3600" b="1" dirty="0">
                <a:solidFill>
                  <a:srgbClr val="FFFF00"/>
                </a:solidFill>
              </a:rPr>
              <a:t>, which is as follows: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وَأمْهَلْتَ مَنْ قَصَدَ لِنَفْسِهِ بِالظُّلْمِ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disregarded him who intended wrongdoing against himself.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am-hal-ta man qasada linaf-sihi biz-zulm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وَإنَّ مَعَـادِنَ إحْسَانِكَ لا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تَفْنَى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mines of Your beneficence are not exhausted,</a:t>
            </a:r>
          </a:p>
        </p:txBody>
      </p:sp>
      <p:sp>
        <p:nvSpPr>
          <p:cNvPr id="205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in-na ma'adina ih-sanika la tafna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5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58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وَإنَّ عَطَاءَكَ لَلْعَطَآءُ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الْمُهَنَّا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Your bestowal is the bestowal full of delight!</a:t>
            </a:r>
          </a:p>
        </p:txBody>
      </p:sp>
      <p:sp>
        <p:nvSpPr>
          <p:cNvPr id="2068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wa in-na `ata-aka lal-`ata-ul-muhanna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68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68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صَلِّ عَلَى مُحَمَّد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Household</a:t>
            </a:r>
          </a:p>
        </p:txBody>
      </p:sp>
      <p:sp>
        <p:nvSpPr>
          <p:cNvPr id="2078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>
                <a:solidFill>
                  <a:srgbClr val="000066"/>
                </a:solidFill>
                <a:ea typeface="MS Mincho" pitchFamily="49" charset="-128"/>
              </a:rPr>
              <a:t>allahumma sal-li `ala muham-madiw-wa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78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78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وَاكْتُبْ لَنَا مِثْلَ أجُورِ مَنْ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صَامَهُ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write for us the like of the wages of him who fasted in it</a:t>
            </a:r>
          </a:p>
        </p:txBody>
      </p:sp>
      <p:sp>
        <p:nvSpPr>
          <p:cNvPr id="2089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wak-tub lana mith-la ujuri man samahu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89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89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تَعَبَّدَ لَكَ فِيْهِ إلَى يَوْمِ الْقِيَامَةِ.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or worshipped You within it until the Day of Resurrection!</a:t>
            </a:r>
          </a:p>
        </p:txBody>
      </p:sp>
      <p:sp>
        <p:nvSpPr>
          <p:cNvPr id="2099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aw ta'b-bada laka fihie ila yaw-mil-qiyamah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99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099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إنَّا نَتُوبُ إلَيْكَ فِي يَوْمِ فِطْرِنَا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we repent to You in our day of fast-breaking,</a:t>
            </a:r>
          </a:p>
        </p:txBody>
      </p:sp>
      <p:sp>
        <p:nvSpPr>
          <p:cNvPr id="2109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in-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natubu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ilay-ka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yaw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-mi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fit-rinal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09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09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جَعَلْتَهُ لِلْمُؤْمِنِينَ عِيداً وَسُـرُوراً.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appointed for the faithful a festival and a joy</a:t>
            </a:r>
          </a:p>
        </p:txBody>
      </p:sp>
      <p:sp>
        <p:nvSpPr>
          <p:cNvPr id="2119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al-ladhi ja'l-tahu lil-mu-minina e’edaw-wasurura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19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19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وَلأِهْلِ مِلَّتِكَ مَجْمَعاً وَمُحْتشداً مِنْ كُلِّ ذَنْب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أَذْنَبْنَاهُ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for the people of Your creed a time of assembly and gathering, from every misdeed we did,</a:t>
            </a:r>
          </a:p>
        </p:txBody>
      </p:sp>
      <p:sp>
        <p:nvSpPr>
          <p:cNvPr id="2129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liah-li mil-latika maj-ma'w-wamuh-tashada min kul-li dhambin adh-nab-nah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29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29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سُوْء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أَسْلَفْنَاهُ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خَاطِرِ شَرٍّ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أَضْمَرْنَاهُ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ill work we sent ahead, or evil </a:t>
            </a:r>
            <a:r>
              <a:rPr lang="en-US" sz="3600" b="1" kern="1200" dirty="0" smtClean="0">
                <a:ea typeface="MS Mincho" pitchFamily="49" charset="-128"/>
              </a:rPr>
              <a:t>Thoughts </a:t>
            </a:r>
            <a:r>
              <a:rPr lang="en-US" sz="3600" b="1" kern="1200" dirty="0">
                <a:ea typeface="MS Mincho" pitchFamily="49" charset="-128"/>
              </a:rPr>
              <a:t>we secretly conceived,</a:t>
            </a:r>
          </a:p>
        </p:txBody>
      </p:sp>
      <p:sp>
        <p:nvSpPr>
          <p:cNvPr id="2140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aw su-in as-laf-nah aw khatiri shar-rin ad-mar-nah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40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40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تَوْبَةَ مَنْ لاَ يَنْطَوِيْ عَلَى رُجُوع إلَى ذَنْب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repentance of one who does not </a:t>
            </a:r>
            <a:r>
              <a:rPr lang="en-US" sz="3600" b="1" kern="1200" dirty="0" err="1">
                <a:ea typeface="MS Mincho" pitchFamily="49" charset="-128"/>
              </a:rPr>
              <a:t>harbour</a:t>
            </a:r>
            <a:r>
              <a:rPr lang="en-US" sz="3600" b="1" kern="1200" dirty="0">
                <a:ea typeface="MS Mincho" pitchFamily="49" charset="-128"/>
              </a:rPr>
              <a:t> a return to sin</a:t>
            </a:r>
          </a:p>
        </p:txBody>
      </p:sp>
      <p:sp>
        <p:nvSpPr>
          <p:cNvPr id="2150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taw-bata mal-la yantawi `ala rujui'n ila dhamb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50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50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تَسْتَنْظِرُهُمْ بِأناتِكَ إلى الإنَابَةِ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</a:t>
            </a:r>
            <a:r>
              <a:rPr lang="en-US" sz="3600" b="1" kern="1200" dirty="0" smtClean="0">
                <a:ea typeface="MS Mincho" pitchFamily="49" charset="-128"/>
              </a:rPr>
              <a:t>await </a:t>
            </a:r>
            <a:r>
              <a:rPr lang="en-US" sz="3600" b="1" kern="1200" dirty="0">
                <a:ea typeface="MS Mincho" pitchFamily="49" charset="-128"/>
              </a:rPr>
              <a:t>their turning back without haste and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tastanziruhum bi natika ilal-inabah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يَعُودُ بَعْدَهَا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خَطِيئَة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who afterwards will not go back to offense,</a:t>
            </a:r>
          </a:p>
        </p:txBody>
      </p:sp>
      <p:sp>
        <p:nvSpPr>
          <p:cNvPr id="2160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 ya`uwdu ba'-daha fi khati-ah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60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60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تَوْبَةً نَصوحاً خَلَصَتْ مِنَ الشَّكِّ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وَالارْتِيَابِ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 unswerving repentance rid of doubt and wavering.</a:t>
            </a:r>
          </a:p>
        </p:txBody>
      </p:sp>
      <p:sp>
        <p:nvSpPr>
          <p:cNvPr id="2170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taw-batan-nasuhana khalasat minash-shak-ki walir-tiab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70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70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فَتَقَبَّلْهَا مِنَّا وَارْضَ عَنَّا وَثَبِّتنَا عَلَيْهَا.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accept it from us, be pleased with us, and fix us within it!</a:t>
            </a:r>
          </a:p>
        </p:txBody>
      </p:sp>
      <p:sp>
        <p:nvSpPr>
          <p:cNvPr id="2181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fataqab-bal-ha min-na war-da `an-na wa thab-bit-na `alay-ha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81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81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ارْزُقْنَا خَوْفَ عِقَابِ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الْوَعِيدِ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provide us with fear of the threatened punishment</a:t>
            </a:r>
          </a:p>
        </p:txBody>
      </p:sp>
      <p:sp>
        <p:nvSpPr>
          <p:cNvPr id="2191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ar-zuq-na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khaw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-fa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i'qabil-wae’ed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91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191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وَشَوْقَ ثَوَابِ الْمَوْعُودِ حَتّى نَجِدَ لَذَّةَ مَا نَدْعُوكَ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yearning for the promised reward, so that we may find the pleasure of that for which we supplicate You</a:t>
            </a:r>
          </a:p>
        </p:txBody>
      </p:sp>
      <p:sp>
        <p:nvSpPr>
          <p:cNvPr id="2201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shaw-qa thawabil-maw`uwd hat-ta najid </a:t>
            </a: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ladh-dhata ma nad-`uwka bih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01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01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وكَأْبَةَ مَا نَسْتَجِيْرُكَ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sorrow of that from which we seek sanctuary in You!</a:t>
            </a:r>
          </a:p>
        </p:txBody>
      </p:sp>
      <p:sp>
        <p:nvSpPr>
          <p:cNvPr id="2211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wa ka-bata ma nas-tajiruka min-h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11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11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وَاجْعَلْنَا عِنْدَكَ مِنَ التَّوَّابِيْنَ الَّذِينَ أَوْجَبْتَ لَهُمْ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مَحَبَّتَكَ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place us with You among the </a:t>
            </a:r>
            <a:r>
              <a:rPr lang="en-US" sz="3600" b="1" kern="1200" dirty="0" err="1">
                <a:ea typeface="MS Mincho" pitchFamily="49" charset="-128"/>
              </a:rPr>
              <a:t>repenters</a:t>
            </a:r>
            <a:r>
              <a:rPr lang="en-US" sz="3600" b="1" kern="1200" dirty="0">
                <a:ea typeface="MS Mincho" pitchFamily="49" charset="-128"/>
              </a:rPr>
              <a:t>, those upon whom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made Your love obligatory</a:t>
            </a:r>
          </a:p>
        </p:txBody>
      </p:sp>
      <p:sp>
        <p:nvSpPr>
          <p:cNvPr id="2222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waj-`al-na i'ndaka minat-taw-wabinal-ladhina aw-jab-ta lahum mahab-batak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22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22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وَقَبِلْتَ مِنْهُمْ مُرَاجَعَةَ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طَاعَتِكَ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from whom Your hast accepted the return to obeying You</a:t>
            </a:r>
            <a:r>
              <a:rPr lang="en-US" sz="3600" b="1" kern="1200" dirty="0" smtClean="0">
                <a:ea typeface="MS Mincho" pitchFamily="49" charset="-128"/>
              </a:rPr>
              <a:t>!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232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qabil-ta min-hum muraja'ta ta'tik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32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32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يَا أَعْدَلَ الْعَادِلِينَ.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O Most Just of the just!</a:t>
            </a:r>
          </a:p>
        </p:txBody>
      </p:sp>
      <p:sp>
        <p:nvSpPr>
          <p:cNvPr id="2242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 a'-dalal-`adilin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42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42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تَجَاوَزْ عَنْ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آبآئِنَا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وَأُمَّهَاتِنَا وَأَهْلِ دِيْنِنَا جَمِيعاً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show forbearance </a:t>
            </a:r>
            <a:r>
              <a:rPr lang="en-US" sz="3600" b="1" kern="1200" dirty="0" smtClean="0">
                <a:ea typeface="MS Mincho" pitchFamily="49" charset="-128"/>
              </a:rPr>
              <a:t>towards </a:t>
            </a:r>
            <a:r>
              <a:rPr lang="en-US" sz="3600" b="1" kern="1200" dirty="0">
                <a:ea typeface="MS Mincho" pitchFamily="49" charset="-128"/>
              </a:rPr>
              <a:t>our fathers and our mothers and all the people of our religion,</a:t>
            </a:r>
          </a:p>
        </p:txBody>
      </p:sp>
      <p:sp>
        <p:nvSpPr>
          <p:cNvPr id="2252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3200" b="1" i="1" dirty="0">
                <a:solidFill>
                  <a:srgbClr val="000066"/>
                </a:solidFill>
                <a:ea typeface="MS Mincho" pitchFamily="49" charset="-128"/>
              </a:rPr>
              <a:t>allahumma tajawaz `an aba-ina wa um-mahatina wa ah-li dinina jami`am-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52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52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وَتَتْرُكُ مُعَاجَلَتَهُمْ إلَى التَّوْبَةِ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</a:t>
            </a:r>
            <a:r>
              <a:rPr lang="en-US" sz="3600" b="1" kern="1200" dirty="0" smtClean="0">
                <a:ea typeface="MS Mincho" pitchFamily="49" charset="-128"/>
              </a:rPr>
              <a:t>refrain </a:t>
            </a:r>
            <a:r>
              <a:rPr lang="en-US" sz="3600" b="1" kern="1200" dirty="0">
                <a:ea typeface="MS Mincho" pitchFamily="49" charset="-128"/>
              </a:rPr>
              <a:t>from rushing them toward repentance, 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wtat-ruku mu`ajalatahum ilat-taw-bah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مَنْ سَلَفَ مِنْهُمْ وَمَنْ غَبَرَ إلَى يَوْمِ الْقِيَامَةِ.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those who have gone and those who will pass by, until the Day of Resurrection!</a:t>
            </a:r>
          </a:p>
        </p:txBody>
      </p:sp>
      <p:sp>
        <p:nvSpPr>
          <p:cNvPr id="2263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man salafa min-hum waman ghabara ila yaw-mil-qiyamah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63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63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صَلِّ عَلَى مُحَمَّد نَبِيِّنَا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our prophet Muhammad and his Household,</a:t>
            </a:r>
          </a:p>
        </p:txBody>
      </p:sp>
      <p:sp>
        <p:nvSpPr>
          <p:cNvPr id="2273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sal-li `ala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muham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madin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nabi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-yina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alihi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73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73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كَمَا صَلَّيْتَ عَلَى مَلائِكَتِكَ الْمُقَرَّبِينَ.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as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blessed Your angels brought </a:t>
            </a:r>
            <a:r>
              <a:rPr lang="en-US" sz="3600" b="1" kern="1200" dirty="0" smtClean="0">
                <a:ea typeface="MS Mincho" pitchFamily="49" charset="-128"/>
              </a:rPr>
              <a:t>closer,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283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kama sal-lay-ta `ala mala-ikatikal-muqar-rabin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83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83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وَصَلِّ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bless him and his Household,</a:t>
            </a:r>
          </a:p>
        </p:txBody>
      </p:sp>
      <p:sp>
        <p:nvSpPr>
          <p:cNvPr id="2293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sal-li `alay-hi wa alihi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93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293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كَمَا صَلَّيْتَ عَلَى أَنْبِيَائِكَ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الْمُرْسَلِينَ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as Your hast blessed Your prophets sent out,</a:t>
            </a:r>
          </a:p>
        </p:txBody>
      </p:sp>
      <p:sp>
        <p:nvSpPr>
          <p:cNvPr id="2304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kama sal-lay-ta `ala ambia-ikal-mur-salin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04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04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وَصَلِّ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كَمَا صَلَّيْتَ عَلَى عِبَادِكَ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الصَّالِحِينَ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bless him and his Household, as Your hast blessed Your righteous servants</a:t>
            </a:r>
          </a:p>
        </p:txBody>
      </p:sp>
      <p:sp>
        <p:nvSpPr>
          <p:cNvPr id="2314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sal-li `alay-hi wa alihi kama sal-lay-ta `ala i'badikas-salihin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14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14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وَأَفْضَلَ مِنْ ذَلِكَ يَا رَبَّ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الْعَالَمِينَ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- and better than that, O Lord of the worlds!</a:t>
            </a:r>
          </a:p>
        </p:txBody>
      </p:sp>
      <p:sp>
        <p:nvSpPr>
          <p:cNvPr id="2324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af-dal min dhalika ya rab-bal-`alamina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24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24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صَلاَةً تَبْلُغُنَا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بَرَكَتُهَا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وَيَنَالُنَا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نَفْعُهَا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blessing whose benediction will reach us, whose benefit will attain to us,</a:t>
            </a:r>
          </a:p>
        </p:txBody>
      </p:sp>
      <p:sp>
        <p:nvSpPr>
          <p:cNvPr id="2334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salatan tab-lughuna barakatuha wa yanaluna naf-`uha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34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34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وَيُسْتَجَابُ لَهَا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دُعَاؤُنَا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through which our supplication may be granted!</a:t>
            </a:r>
          </a:p>
        </p:txBody>
      </p:sp>
      <p:sp>
        <p:nvSpPr>
          <p:cNvPr id="2345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yus-tajabu laha du`aaw-una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45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45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إنَّكَ أكْرَمُ مَنْ رُغِبَ إلَيْهِ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</a:t>
            </a:r>
            <a:r>
              <a:rPr lang="en-US" sz="3600" b="1" kern="1200" dirty="0" smtClean="0">
                <a:ea typeface="MS Mincho" pitchFamily="49" charset="-128"/>
              </a:rPr>
              <a:t>are </a:t>
            </a:r>
            <a:r>
              <a:rPr lang="en-US" sz="3600" b="1" kern="1200" dirty="0">
                <a:ea typeface="MS Mincho" pitchFamily="49" charset="-128"/>
              </a:rPr>
              <a:t>the most generous of those who are beseeched,</a:t>
            </a:r>
          </a:p>
        </p:txBody>
      </p:sp>
      <p:sp>
        <p:nvSpPr>
          <p:cNvPr id="2355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in-naka ak-ramu mar-rughiba ilay-h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55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لِكَيْلاَ يَهْلِكَ عَلَيْكَ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هَالِكُهُمْ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that the </a:t>
            </a:r>
            <a:r>
              <a:rPr lang="en-US" sz="3600" b="1" kern="1200" dirty="0" err="1">
                <a:ea typeface="MS Mincho" pitchFamily="49" charset="-128"/>
              </a:rPr>
              <a:t>perisher</a:t>
            </a:r>
            <a:r>
              <a:rPr lang="en-US" sz="3600" b="1" kern="1200" dirty="0">
                <a:ea typeface="MS Mincho" pitchFamily="49" charset="-128"/>
              </a:rPr>
              <a:t> among them may not perish because of </a:t>
            </a:r>
            <a:r>
              <a:rPr lang="en-US" sz="3600" b="1" kern="1200" dirty="0" smtClean="0">
                <a:ea typeface="MS Mincho" pitchFamily="49" charset="-128"/>
              </a:rPr>
              <a:t>You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likay-la yah-lika `alay-ka halikuhum-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وَأكْفَى مَنْ تُوُكِّلَ عَلَيْهِ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most sufficient of those in whom confidence is </a:t>
            </a:r>
            <a:r>
              <a:rPr lang="en-US" sz="3600" b="1" kern="1200" dirty="0" smtClean="0">
                <a:ea typeface="MS Mincho" pitchFamily="49" charset="-128"/>
              </a:rPr>
              <a:t>secured,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365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ak-fa man tuk-kila `alay-h</a:t>
            </a:r>
          </a:p>
        </p:txBody>
      </p:sp>
      <p:sp>
        <p:nvSpPr>
          <p:cNvPr id="2365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65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وَأَعْطَى مَنْ سُئِلَ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فَضْلِهِ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most bestowing of those from whom bounty is asked,</a:t>
            </a:r>
          </a:p>
        </p:txBody>
      </p:sp>
      <p:sp>
        <p:nvSpPr>
          <p:cNvPr id="2375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a'-ta man su-ila min fad-lih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75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75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عَلَى كُلِّ شَيْء قَدِيرٌ.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Your </a:t>
            </a:r>
            <a:r>
              <a:rPr lang="en-US" sz="3600" b="1" kern="1200" dirty="0" smtClean="0">
                <a:ea typeface="MS Mincho" pitchFamily="49" charset="-128"/>
              </a:rPr>
              <a:t>are indeed </a:t>
            </a:r>
            <a:r>
              <a:rPr lang="en-US" sz="3600" b="1" kern="1200" dirty="0">
                <a:ea typeface="MS Mincho" pitchFamily="49" charset="-128"/>
              </a:rPr>
              <a:t>powerful over everything!</a:t>
            </a:r>
          </a:p>
        </p:txBody>
      </p:sp>
      <p:sp>
        <p:nvSpPr>
          <p:cNvPr id="2385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anta `ala kul-li shay-in qadir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85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85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صَلِّ عَلَى مُحَمَّد وَآلِ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239620" name="Subtitle 4"/>
          <p:cNvSpPr txBox="1">
            <a:spLocks/>
          </p:cNvSpPr>
          <p:nvPr/>
        </p:nvSpPr>
        <p:spPr bwMode="auto">
          <a:xfrm>
            <a:off x="76200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396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396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064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2406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406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 </a:t>
            </a:r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Trebuchet MS" panose="020B0603020202020204" pitchFamily="34" charset="0"/>
              </a:rPr>
              <a:t>Sūrat</a:t>
            </a:r>
            <a:r>
              <a:rPr lang="en-US" altLang="en-US" sz="1200" b="1" dirty="0" smtClean="0">
                <a:solidFill>
                  <a:srgbClr val="000066"/>
                </a:solidFill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 smtClean="0">
                <a:solidFill>
                  <a:srgbClr val="000066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  <p:pic>
        <p:nvPicPr>
          <p:cNvPr id="8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يَشْقَى بِنِعْمَتِكَ شَقِيُّهُمْ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wretched may not be wretched through Your favor, 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 yash-qa bini`matika shaqiyuhum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إلاَّ عَنْ طُولِ الإِعْذَارِ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إلَيْهِ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but only after Your prolonged excusing him 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il-la `an tulil-i`dhari ilay-h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وَبَعْدَ تَرَادُفِ الْحُجَّةِ عَلَيْهِ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successive arguments against him, 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3200" b="1" i="1">
                <a:solidFill>
                  <a:srgbClr val="000066"/>
                </a:solidFill>
                <a:ea typeface="MS Mincho" pitchFamily="49" charset="-128"/>
              </a:rPr>
              <a:t>wa ba'-da taradufil-huj-jati `alayh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كَرَماً مِنْ عَفْوِكَ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كَرِيْمُ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as an act of generosity through Your pardon, O Generous, 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karamam-min `af-wika ya karim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وَعَائِدَةً مِنْ عَطْفِكَ يَا حَلِيمُ.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an act of kindliness through Your tenderness, O Clement!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`aa-idatam-min `at-fika ya halim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أَنْتَ الَّذِيْ فَتَحْتَ لِعِبَادِكَ بَاباً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It is You who hast opened for Your servants a </a:t>
            </a:r>
            <a:r>
              <a:rPr lang="en-US" sz="3600" b="1" kern="1200" dirty="0" smtClean="0">
                <a:ea typeface="MS Mincho" pitchFamily="49" charset="-128"/>
              </a:rPr>
              <a:t>door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antal-ladhi fatah-ta lii'badika baban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صَلِّ عَلَى مُحَمَّد وَآلِ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76200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-1588"/>
            <a:ext cx="67056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إلَى عَفْوِكَ وَسَمَّيْتَهُ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التَّوْبَـةَ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to Your pardon, which You have named 'repentance'.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ila `af-wika wasam-may-tahut-taw-bah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 عَلَى ذلِكَ البَابِ دَلِيلاً مِنْ وَحْيِكَ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have placed upon that door a pointer from Your revelation, 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ja'l-ta `ala dhalikal-babi dalilam-miw-wah-yika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لِئَلاَّ يَضِلُّوا عَنْهُ فَقُلْتَ تَبَارَكَ اسْمُكَ :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lest they stray from it: You have said (blessed are Your names), 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li-al-la yadil-lu `an-hu faqul-ta tabaraka as-muka: 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(تُوبُوا إلَى الله تَوْبَةً نَصُوحاً عَسَى رَبُّكُمْ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(Repent toward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with unswerving repentance! It may be that Your Lord 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(tubu ilal-lahi taw-batan-nasuhana `asa rab-bukum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يُكَفِّـرَ عَنْكُمْ سَيِّئاتِكُمْ وَيُدْخِلَكُمْ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will acquit you of your evil deeds and will admit you </a:t>
            </a:r>
            <a:r>
              <a:rPr lang="en-US" sz="3600" b="1" kern="1200" dirty="0" smtClean="0">
                <a:ea typeface="MS Mincho" pitchFamily="49" charset="-128"/>
              </a:rPr>
              <a:t>into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ay-yukaf-fira `ankum say-yi-atikum wayud-khilakum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جَنَّات تَجْرِي مِنْ تَحْتِهَا الأنْهَارُ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gardens beneath which rivers flow, 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jan-natin taj-ri min tah-tihal-an-haru </a:t>
            </a: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يَوْمَ لاَ يُخْزِي اللهُ النَّبِيَّ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upon the day when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will not degrade the </a:t>
            </a:r>
            <a:r>
              <a:rPr lang="en-US" sz="3600" b="1" kern="1200" dirty="0" smtClean="0">
                <a:ea typeface="MS Mincho" pitchFamily="49" charset="-128"/>
              </a:rPr>
              <a:t>Prophet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yaw-ma la yukh-zil-lahun-nabi-ya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وَالَّذِينَ آمَنُوا مَعَهُ نُورُهُمْ يَسْعَى بَيْنَ أَيْدِيهِمْ وَبِأَيْمَانِهِمْ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those who have faith along with him, their light running before them and on their right hands,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wal-ladhina amanu ma'hu nuruhum yas-`a bay-na ay-dihim wabiay-manihim </a:t>
            </a:r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89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يَقُولُونَ رَبَّنَا أَتْمِمْ لَنا نُورَنَا وَاغْفِرْ لَنَا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they say: 'Our Lord, complete for us our light, and forgive us! 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yaquluna rab-bana at-mim lana nurana wagh-fir lana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399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إنَّكَ عَلَى كُلِّ شَيْء قَدِيرٌ)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Surely You are powerful over everything.)'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 in-naka `ala kul-li shay-in qadirun)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09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فَمَا عُذْرُ مَنْ أَغْفَلَ دُخُولَ ذلِكَ الْمَنْزِلِ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What is the excuse of him who remains heedless of entering that house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fama `udh-ru man agh-fala dukhula dhalikal-manzili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19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19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بَعْدَ فَتْحِ الْبَابِ وَإقَامَةِ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الدَّلِيْلِ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after the opening of the door and the setting up of the pointer?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ba'-da fat-hil-babi wa iqamatid-dalili?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30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الَّذِي زِدْتَ فِي السَّوْمِ عَلَى نَفْسِكَ لِعِبَادِكَ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It is </a:t>
            </a:r>
            <a:r>
              <a:rPr lang="en-US" sz="3600" b="1" kern="1200" dirty="0" smtClean="0">
                <a:ea typeface="MS Mincho" pitchFamily="49" charset="-128"/>
              </a:rPr>
              <a:t>You who have </a:t>
            </a:r>
            <a:r>
              <a:rPr lang="en-US" sz="3600" b="1" kern="1200" dirty="0">
                <a:ea typeface="MS Mincho" pitchFamily="49" charset="-128"/>
              </a:rPr>
              <a:t>raised the price against </a:t>
            </a:r>
            <a:r>
              <a:rPr lang="en-US" sz="3600" b="1" kern="1200" dirty="0" smtClean="0">
                <a:ea typeface="MS Mincho" pitchFamily="49" charset="-128"/>
              </a:rPr>
              <a:t>Yourself </a:t>
            </a:r>
            <a:r>
              <a:rPr lang="en-US" sz="3600" b="1" kern="1200" dirty="0">
                <a:ea typeface="MS Mincho" pitchFamily="49" charset="-128"/>
              </a:rPr>
              <a:t>to the advantage of </a:t>
            </a:r>
            <a:r>
              <a:rPr lang="en-US" sz="3600" b="1" kern="1200" dirty="0" smtClean="0">
                <a:ea typeface="MS Mincho" pitchFamily="49" charset="-128"/>
              </a:rPr>
              <a:t>Your servants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antal-ladhi zit-ta fis-saw-mi `ala naf-sika lii'badika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40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تُرِيدُ رِبْحَهُمْ فِي مُتَاجَرَتِهِمْ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desiring their profit in their trade with You,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 turid rib-hahum fi mutajaratihm lak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50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وَفَوْزَهُمْ بِالْوِفَادَةِ عَلَيْكَ وَالزِّيادَةِ مِنْكَ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their triumph through reaching You, and their increase on account of You,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faw-zahum bil-wifadati `alay-ka waz-ziadati mink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60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فَقُلْتَ تَبَارَكَ اسْمُكَ وَتَعَالَيْتَ: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</a:t>
            </a:r>
            <a:r>
              <a:rPr lang="en-US" sz="3600" b="1" kern="1200" dirty="0" smtClean="0">
                <a:ea typeface="MS Mincho" pitchFamily="49" charset="-128"/>
              </a:rPr>
              <a:t>You have said </a:t>
            </a:r>
            <a:r>
              <a:rPr lang="en-US" sz="3600" b="1" kern="1200" dirty="0">
                <a:ea typeface="MS Mincho" pitchFamily="49" charset="-128"/>
              </a:rPr>
              <a:t>(blessed is Your Name and </a:t>
            </a:r>
            <a:r>
              <a:rPr lang="en-US" sz="3600" b="1" kern="1200" dirty="0" smtClean="0">
                <a:ea typeface="MS Mincho" pitchFamily="49" charset="-128"/>
              </a:rPr>
              <a:t>indeed You are exalted</a:t>
            </a:r>
            <a:r>
              <a:rPr lang="en-US" sz="3600" b="1" kern="1200" dirty="0">
                <a:ea typeface="MS Mincho" pitchFamily="49" charset="-128"/>
              </a:rPr>
              <a:t>),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faqul-ta tabaraka as-muka wa ta'alay-ta: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71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(مَنْ جَاءَ بِالْحَسَنَةِ فَلَهُ عَشْرُ أَمْثَالِهَا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"Whoso brings a good deed shall have ten the like of it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(man ja-a bil-hasanati falahu `ash-ru am-thaliha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8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81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وَمَنْ جَاءَ بِالسَّيِّئَةِ فَلاَ يُجْزى إلاّ مِثْلَهَا)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and whoso brings an evil deed shall only be recompensed the like of it"</a:t>
            </a:r>
            <a:r>
              <a:rPr lang="en-US" sz="3600" b="1" kern="1200" dirty="0">
                <a:ea typeface="MS Mincho" pitchFamily="49" charset="-128"/>
              </a:rPr>
              <a:t> </a:t>
            </a:r>
            <a:r>
              <a:rPr lang="en-US" sz="3600" b="1" kern="1200" dirty="0" smtClean="0">
                <a:ea typeface="MS Mincho" pitchFamily="49" charset="-128"/>
              </a:rPr>
              <a:t>Holy Quran (6:160</a:t>
            </a:r>
            <a:r>
              <a:rPr lang="en-US" sz="3600" b="1" kern="1200" dirty="0">
                <a:ea typeface="MS Mincho" pitchFamily="49" charset="-128"/>
              </a:rPr>
              <a:t>).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waman ja-a bis-say-yi-ati fala yuj-za il-la mith-laha)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91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491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وَقُلْتَ: (مَثَلُ الَّذِينَ يُنْفِقُونَ أَمْوَالَهُمْ فِي سَبِيلِ الله كَمَثَلِ حَبَّة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228600" y="2743200"/>
            <a:ext cx="9448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</a:t>
            </a:r>
            <a:r>
              <a:rPr lang="en-US" sz="3600" b="1" kern="1200" dirty="0" smtClean="0">
                <a:ea typeface="MS Mincho" pitchFamily="49" charset="-128"/>
              </a:rPr>
              <a:t>have </a:t>
            </a:r>
            <a:r>
              <a:rPr lang="en-US" sz="3600" b="1" kern="1200" dirty="0">
                <a:ea typeface="MS Mincho" pitchFamily="49" charset="-128"/>
              </a:rPr>
              <a:t>said, </a:t>
            </a:r>
            <a:r>
              <a:rPr lang="en-US" sz="3600" b="1" i="1" kern="1200" dirty="0">
                <a:ea typeface="MS Mincho" pitchFamily="49" charset="-128"/>
              </a:rPr>
              <a:t>"The likeness of those who expend their wealth in the way of </a:t>
            </a:r>
            <a:r>
              <a:rPr lang="en-US" sz="3600" b="1" i="1" kern="1200" dirty="0" err="1" smtClean="0">
                <a:ea typeface="MS Mincho" pitchFamily="49" charset="-128"/>
              </a:rPr>
              <a:t>Allāh</a:t>
            </a:r>
            <a:r>
              <a:rPr lang="en-US" sz="3600" b="1" i="1" kern="1200" dirty="0" smtClean="0">
                <a:ea typeface="MS Mincho" pitchFamily="49" charset="-128"/>
              </a:rPr>
              <a:t> </a:t>
            </a:r>
            <a:r>
              <a:rPr lang="en-US" sz="3600" b="1" i="1" kern="1200" dirty="0">
                <a:ea typeface="MS Mincho" pitchFamily="49" charset="-128"/>
              </a:rPr>
              <a:t>is as the likeness of a grain of corn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1" i="1">
                <a:solidFill>
                  <a:srgbClr val="000066"/>
                </a:solidFill>
                <a:ea typeface="MS Mincho" pitchFamily="49" charset="-128"/>
              </a:rPr>
              <a:t>wa qult: (mathalul-ladhina yunfiquna am-walahum fi sabilil-lahi kamathali hab-batin </a:t>
            </a:r>
          </a:p>
        </p:txBody>
      </p:sp>
      <p:sp>
        <p:nvSpPr>
          <p:cNvPr id="501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01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أَنْبَتَتْ سَبْعَ سَنَابِلَ فِي كُلِّ سُنْبُلَة مَائَةُ حَبَّة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that sprouts seven ears, in every ear a hundred grains;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ambatat sab-`a sanabila fi kul-li sumbulatim-mia-atu hab-batiw-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12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يَا مَنْ لا يَرْغَبُ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الْجَزَاءِ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O He who desires no repayment!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ya mal-la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yar-ghabu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fil-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jaza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-i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وَالله يُضَاعِفُ لِمَنْ يَشَاءُ)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so </a:t>
            </a:r>
            <a:r>
              <a:rPr lang="en-US" sz="3600" b="1" i="1" kern="1200" dirty="0" err="1" smtClean="0">
                <a:ea typeface="MS Mincho" pitchFamily="49" charset="-128"/>
              </a:rPr>
              <a:t>Allāh</a:t>
            </a:r>
            <a:r>
              <a:rPr lang="en-US" sz="3600" b="1" i="1" kern="1200" dirty="0" smtClean="0">
                <a:ea typeface="MS Mincho" pitchFamily="49" charset="-128"/>
              </a:rPr>
              <a:t> </a:t>
            </a:r>
            <a:r>
              <a:rPr lang="en-US" sz="3600" b="1" i="1" kern="1200" dirty="0">
                <a:ea typeface="MS Mincho" pitchFamily="49" charset="-128"/>
              </a:rPr>
              <a:t>multiplies unto whom He wills"</a:t>
            </a:r>
            <a:r>
              <a:rPr lang="en-US" sz="3600" b="1" kern="1200" dirty="0">
                <a:ea typeface="MS Mincho" pitchFamily="49" charset="-128"/>
              </a:rPr>
              <a:t> </a:t>
            </a:r>
            <a:r>
              <a:rPr lang="en-US" sz="3600" b="1" kern="1200" dirty="0" smtClean="0">
                <a:ea typeface="MS Mincho" pitchFamily="49" charset="-128"/>
              </a:rPr>
              <a:t>Holy Quran - (2:261</a:t>
            </a:r>
            <a:r>
              <a:rPr lang="en-US" sz="3600" b="1" kern="1200" dirty="0">
                <a:ea typeface="MS Mincho" pitchFamily="49" charset="-128"/>
              </a:rPr>
              <a:t>).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wal-lahu yudai'fu limay-yasha-u)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22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22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وَقُلْتَ: (مَنْ ذَا الَّذِيْ يُقْرِضُ الله قَرْضاً حَسَنَاً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have said: </a:t>
            </a:r>
            <a:r>
              <a:rPr lang="en-US" sz="3600" b="1" i="1" kern="1200" dirty="0">
                <a:ea typeface="MS Mincho" pitchFamily="49" charset="-128"/>
              </a:rPr>
              <a:t>(Who is he that will lend to </a:t>
            </a:r>
            <a:r>
              <a:rPr lang="en-US" sz="3600" b="1" i="1" kern="1200" dirty="0" err="1" smtClean="0">
                <a:ea typeface="MS Mincho" pitchFamily="49" charset="-128"/>
              </a:rPr>
              <a:t>Allāh</a:t>
            </a:r>
            <a:r>
              <a:rPr lang="en-US" sz="3600" b="1" i="1" kern="1200" dirty="0" smtClean="0">
                <a:ea typeface="MS Mincho" pitchFamily="49" charset="-128"/>
              </a:rPr>
              <a:t> </a:t>
            </a:r>
            <a:r>
              <a:rPr lang="en-US" sz="3600" b="1" i="1" kern="1200" dirty="0">
                <a:ea typeface="MS Mincho" pitchFamily="49" charset="-128"/>
              </a:rPr>
              <a:t>a good loan, 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waqul-ta: (man dhal-ladhi yuq-ridul-laha qar-dana hasanana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32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فَيُضَاعِفَهُ لَهُ أضْعَافاً كَثِيرَةً)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and He will multiply it for him manifold</a:t>
            </a:r>
            <a:r>
              <a:rPr lang="en-US" sz="3600" b="1" i="1" kern="1200" dirty="0" smtClean="0">
                <a:ea typeface="MS Mincho" pitchFamily="49" charset="-128"/>
              </a:rPr>
              <a:t>?)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Holy Quran - (</a:t>
            </a:r>
            <a:r>
              <a:rPr lang="en-US" sz="3600" b="1" kern="1200" dirty="0" smtClean="0">
                <a:ea typeface="MS Mincho" pitchFamily="49" charset="-128"/>
              </a:rPr>
              <a:t>2:245).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fayudai'fahu lahu ad-`afana kathiratah)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42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42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أَنْزَلْتَ مِنْ نَظَائِرِهِنَّ فِي الْقُرْآنِ مِنْ تَضَاعِيفِ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الْحَسَنَاتِ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 have sent down in the Qur’an similar verses on the multiplying of good deeds.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ma anzal-ta min naza-irihin-na fil-qur-ani min tadae’efil-hasanat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53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53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الَّذِي دَلَلْتَهُمْ بِقَوْلِكَ مِنْ غَيْبِكَ وَتَرْغِيْبِكَ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It is </a:t>
            </a:r>
            <a:r>
              <a:rPr lang="en-US" sz="3600" b="1" kern="1200" dirty="0" smtClean="0">
                <a:ea typeface="MS Mincho" pitchFamily="49" charset="-128"/>
              </a:rPr>
              <a:t>You </a:t>
            </a:r>
            <a:r>
              <a:rPr lang="en-US" sz="3600" b="1" kern="1200" dirty="0">
                <a:ea typeface="MS Mincho" pitchFamily="49" charset="-128"/>
              </a:rPr>
              <a:t>who </a:t>
            </a:r>
            <a:r>
              <a:rPr lang="en-US" sz="3600" b="1" kern="1200" dirty="0" smtClean="0">
                <a:ea typeface="MS Mincho" pitchFamily="49" charset="-128"/>
              </a:rPr>
              <a:t>have pointed </a:t>
            </a:r>
            <a:r>
              <a:rPr lang="en-US" sz="3600" b="1" kern="1200" dirty="0">
                <a:ea typeface="MS Mincho" pitchFamily="49" charset="-128"/>
              </a:rPr>
              <a:t>them through Your speech from Your Unseen and Your encouragement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antal-ladhi dalal-tahum biqaw-lika min ghay-bika wa tar-ghibikal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63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63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الَّذِي فِيهِ حَظُّهُمْ عَلَى مَا لَوْ سَتَرْتَهُ عَنْهُمْ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</a:t>
            </a:r>
            <a:r>
              <a:rPr lang="en-US" sz="3600" b="1" kern="1200" dirty="0" smtClean="0">
                <a:ea typeface="MS Mincho" pitchFamily="49" charset="-128"/>
              </a:rPr>
              <a:t>lays their </a:t>
            </a:r>
            <a:r>
              <a:rPr lang="en-US" sz="3600" b="1" kern="1200" dirty="0">
                <a:ea typeface="MS Mincho" pitchFamily="49" charset="-128"/>
              </a:rPr>
              <a:t>good fortune toward that which </a:t>
            </a:r>
            <a:r>
              <a:rPr lang="en-US" sz="3600" b="1" kern="1200" dirty="0" smtClean="0">
                <a:ea typeface="MS Mincho" pitchFamily="49" charset="-128"/>
              </a:rPr>
              <a:t>– You have covered </a:t>
            </a:r>
            <a:r>
              <a:rPr lang="en-US" sz="3600" b="1" kern="1200" dirty="0">
                <a:ea typeface="MS Mincho" pitchFamily="49" charset="-128"/>
              </a:rPr>
              <a:t>it from them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-ladhi fihi haz-zuhum `ala ma law satar-tahu `an-hum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73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73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لَمْ تُدْرِكْهُ أَبْصَارُهُمْ وَلَمْ تَعِـهِ أَسْمَاعُهُمْ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their eyes would not have perceived, their ears would not have heard,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lam tud-rik-hu ab-saruhum- wa lam tai'hie as-ma`uhum-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83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83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وَلَمْ تَلْحَقْـهُ أَوْهَامُهُمْ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their imaginations would not have grasped,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lam tal-haq-hu aw-hamuhum-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93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593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8375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فَقُلْتَ: (اذْكُرُونِي أَذْكُرْكُمْ وَاشْكُرُوا لِيْ وَلا تَكْفُرُونِ)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304800" y="2514600"/>
            <a:ext cx="9525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</a:t>
            </a:r>
            <a:r>
              <a:rPr lang="en-US" sz="3600" b="1" kern="1200" dirty="0" smtClean="0">
                <a:ea typeface="MS Mincho" pitchFamily="49" charset="-128"/>
              </a:rPr>
              <a:t>You have said</a:t>
            </a:r>
            <a:r>
              <a:rPr lang="en-US" sz="3600" b="1" kern="1200" dirty="0">
                <a:ea typeface="MS Mincho" pitchFamily="49" charset="-128"/>
              </a:rPr>
              <a:t>, "Remember Me and I will remember you be thankful to Me, and be you not thankless towards </a:t>
            </a:r>
            <a:r>
              <a:rPr lang="en-US" sz="3600" b="1" kern="1200" dirty="0" smtClean="0">
                <a:ea typeface="MS Mincho" pitchFamily="49" charset="-128"/>
              </a:rPr>
              <a:t>Me"!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Holy Quran - (2:152)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4800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faqul-ta:  (udh-kurunie adh-kur-kum-</a:t>
            </a: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wa ash-kuru li wa la tak-furun)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04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04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وَقُلْتَ: (لَئِنْ شَكَـرْتُمْ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لازِيدَنَّكمْ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</a:t>
            </a:r>
            <a:r>
              <a:rPr lang="en-US" sz="3600" b="1" kern="1200" dirty="0" smtClean="0">
                <a:ea typeface="MS Mincho" pitchFamily="49" charset="-128"/>
              </a:rPr>
              <a:t>have said</a:t>
            </a:r>
            <a:r>
              <a:rPr lang="en-US" sz="3600" b="1" kern="1200" dirty="0">
                <a:ea typeface="MS Mincho" pitchFamily="49" charset="-128"/>
              </a:rPr>
              <a:t>, </a:t>
            </a:r>
            <a:r>
              <a:rPr lang="en-US" sz="3600" b="1" i="1" kern="1200" dirty="0">
                <a:ea typeface="MS Mincho" pitchFamily="49" charset="-128"/>
              </a:rPr>
              <a:t>"If you are thankful, surely I will increase you,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waqul-ta: (la-in shakar-tum lazidannakum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14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وَلاَ يَنْدَمُ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الْعَطَآءِ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 who shows no remorse at bestowal!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ya mal-la yandamu `alal-`atai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وَلَئِنْ كَفَـرْتُمْ إنَّ عَذابِيْ لَشَدِيدٌ)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but if you are thankless, My chastisement is surely </a:t>
            </a:r>
            <a:r>
              <a:rPr lang="en-US" sz="3600" b="1" i="1" kern="1200" dirty="0" smtClean="0">
                <a:ea typeface="MS Mincho" pitchFamily="49" charset="-128"/>
              </a:rPr>
              <a:t>terrible";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Holy Quran (14:7)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wala-in kafar-tum in-na `adhabi lashadid)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24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24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وَقُلْتَ : (ادْعُونِيْ أَسْتَجِبْ لَكُمْ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</a:t>
            </a:r>
            <a:r>
              <a:rPr lang="en-US" sz="3600" b="1" kern="1200" dirty="0" smtClean="0">
                <a:ea typeface="MS Mincho" pitchFamily="49" charset="-128"/>
              </a:rPr>
              <a:t>You have said</a:t>
            </a:r>
            <a:r>
              <a:rPr lang="en-US" sz="3600" b="1" i="1" kern="1200" dirty="0">
                <a:ea typeface="MS Mincho" pitchFamily="49" charset="-128"/>
              </a:rPr>
              <a:t>, ‘Call Me, and I will hear you!’,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qul-ta: (ud-`uwnie as-tajib lakum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34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34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إنَّ الَّذِينَ يَسْتَكْبِرُونَ عَنْ عِبَادَتِي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Indeed those who are disdainful of My worship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in-nal-ladhina yas-tak-biruna `an i'badati</a:t>
            </a:r>
          </a:p>
        </p:txBody>
      </p:sp>
      <p:sp>
        <p:nvSpPr>
          <p:cNvPr id="645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45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سَيَدْخُلُونَ جَهَنَّمَ دَاخِرِينَ)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i="1" kern="1200" dirty="0">
                <a:ea typeface="MS Mincho" pitchFamily="49" charset="-128"/>
              </a:rPr>
              <a:t>will enter hell in utter humiliation" </a:t>
            </a:r>
            <a:endParaRPr lang="en-US" sz="3600" b="1" i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i="1" kern="1200" dirty="0" smtClean="0">
                <a:ea typeface="MS Mincho" pitchFamily="49" charset="-128"/>
              </a:rPr>
              <a:t>Holy Quran - </a:t>
            </a:r>
            <a:r>
              <a:rPr lang="en-US" sz="3600" b="1" kern="1200" dirty="0" smtClean="0">
                <a:ea typeface="MS Mincho" pitchFamily="49" charset="-128"/>
              </a:rPr>
              <a:t>(40:60</a:t>
            </a:r>
            <a:r>
              <a:rPr lang="en-US" sz="3600" b="1" kern="1200" dirty="0">
                <a:ea typeface="MS Mincho" pitchFamily="49" charset="-128"/>
              </a:rPr>
              <a:t>).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sayad-khuluna jahan-nama dakhirin)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55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55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فَسَمَّيْتَ دُعَاءَكَ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عِبَادَةً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وَتَرْكَهُ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اسْتِكْبَاراً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Hence </a:t>
            </a:r>
            <a:r>
              <a:rPr lang="en-US" sz="3600" b="1" kern="1200" dirty="0" smtClean="0">
                <a:ea typeface="MS Mincho" pitchFamily="49" charset="-128"/>
              </a:rPr>
              <a:t>You have named </a:t>
            </a:r>
            <a:r>
              <a:rPr lang="en-US" sz="3600" b="1" kern="1200" dirty="0">
                <a:ea typeface="MS Mincho" pitchFamily="49" charset="-128"/>
              </a:rPr>
              <a:t>supplicating You </a:t>
            </a:r>
            <a:r>
              <a:rPr lang="en-US" sz="3600" b="1" kern="1200" dirty="0" smtClean="0">
                <a:ea typeface="MS Mincho" pitchFamily="49" charset="-128"/>
              </a:rPr>
              <a:t>‘worship’ </a:t>
            </a:r>
            <a:r>
              <a:rPr lang="en-US" sz="3600" b="1" kern="1200" dirty="0">
                <a:ea typeface="MS Mincho" pitchFamily="49" charset="-128"/>
              </a:rPr>
              <a:t>and refraining from it </a:t>
            </a:r>
            <a:r>
              <a:rPr lang="en-US" sz="3600" b="1" kern="1200" dirty="0" smtClean="0">
                <a:ea typeface="MS Mincho" pitchFamily="49" charset="-128"/>
              </a:rPr>
              <a:t>as ‘pride’,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fasam-may-ta du`aa-aka i'badah wa tar-kahu as-tik-bara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65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65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وَتَوَعَّدْتَ عَلَى تَرْكِهِ دُخُولَ جَهَنَّمَ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دَاخِرِينَ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</a:t>
            </a:r>
            <a:r>
              <a:rPr lang="en-US" sz="3600" b="1" kern="1200" dirty="0" smtClean="0">
                <a:ea typeface="MS Mincho" pitchFamily="49" charset="-128"/>
              </a:rPr>
              <a:t>You have warned </a:t>
            </a:r>
            <a:r>
              <a:rPr lang="en-US" sz="3600" b="1" kern="1200" dirty="0">
                <a:ea typeface="MS Mincho" pitchFamily="49" charset="-128"/>
              </a:rPr>
              <a:t>that </a:t>
            </a:r>
            <a:r>
              <a:rPr lang="en-US" sz="3600" b="1" kern="1200" dirty="0" smtClean="0">
                <a:ea typeface="MS Mincho" pitchFamily="49" charset="-128"/>
              </a:rPr>
              <a:t>refraining </a:t>
            </a:r>
            <a:r>
              <a:rPr lang="en-US" sz="3600" b="1" kern="1200" dirty="0">
                <a:ea typeface="MS Mincho" pitchFamily="49" charset="-128"/>
              </a:rPr>
              <a:t>from it would yield entrance into </a:t>
            </a:r>
            <a:r>
              <a:rPr lang="en-US" sz="3600" b="1" kern="1200" dirty="0" smtClean="0">
                <a:ea typeface="MS Mincho" pitchFamily="49" charset="-128"/>
              </a:rPr>
              <a:t>hell in </a:t>
            </a:r>
            <a:r>
              <a:rPr lang="en-US" sz="3600" b="1" kern="1200" dirty="0">
                <a:ea typeface="MS Mincho" pitchFamily="49" charset="-128"/>
              </a:rPr>
              <a:t>utter </a:t>
            </a:r>
            <a:r>
              <a:rPr lang="en-US" sz="3600" b="1" kern="1200" dirty="0" smtClean="0">
                <a:ea typeface="MS Mincho" pitchFamily="49" charset="-128"/>
              </a:rPr>
              <a:t>humiliation.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tawa'-`at-ta `ala tar-kihi dukhula jahan-nama dakhirin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75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75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فَذَكَرُوكَ بِمَنِّكَ وَشَكَرُوكَ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بِفَضْلِكَ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they remember You for Your kindness, they thank You for Your bounty,</a:t>
            </a: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fadhakaruka biman-nik wa shakaruka bifad-lik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86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وَدَعَوْكَ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بِأَمْرِكَ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they supplicate You by Your command,</a:t>
            </a: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da'w-ka bi m-rik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96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696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وَتَصَدَّقُوا لَكَ طَلَباً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لِمَزِيدِكَ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they donate for You in order to seek Your increase;</a:t>
            </a: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tasad-daqu laka talabal-limazidik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06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06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وَفِيهَا كَانَتْ نَجَاتُهُمْ مِنْ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غَضَبِكَ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all this </a:t>
            </a:r>
            <a:r>
              <a:rPr lang="en-US" sz="3600" b="1" kern="1200" dirty="0" smtClean="0">
                <a:ea typeface="MS Mincho" pitchFamily="49" charset="-128"/>
              </a:rPr>
              <a:t>lays their </a:t>
            </a:r>
            <a:r>
              <a:rPr lang="en-US" sz="3600" b="1" kern="1200" dirty="0">
                <a:ea typeface="MS Mincho" pitchFamily="49" charset="-128"/>
              </a:rPr>
              <a:t>deliverance from Your wrath</a:t>
            </a: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fiha kanat najatuhum min ghadabik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6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16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وَيَا مَنْ لاَ يُكَافِئُ عَبْدَهُ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السَّوآءِ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 who rewards not His servant tit for tat!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ya mal-la yukafi-u `ab-dahu `alas-sawai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وَفَوْزُهُمْ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بِرِضَاكَ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their triumph through Your good pleasure.</a:t>
            </a: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faw-zuhum biridak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27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27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وَلَوْ دَلَّ مَخْلُوقٌ مَخْلُوقاً مِنْ نَفْسِهِ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Were any creature himself to direct another creature</a:t>
            </a: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law dal-la makh-luqum-makh-luqam-min-naf-sihi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37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37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 مِثْلِ الَّذِيْ دَلَلْتَ عَلَيْهِ عِبَادَكَ مِنْكَ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to the like of that to which </a:t>
            </a:r>
            <a:r>
              <a:rPr lang="en-US" sz="3600" b="1" kern="1200" dirty="0" smtClean="0">
                <a:ea typeface="MS Mincho" pitchFamily="49" charset="-128"/>
              </a:rPr>
              <a:t>You </a:t>
            </a:r>
            <a:r>
              <a:rPr lang="en-US" sz="3600" b="1" kern="1200" dirty="0">
                <a:ea typeface="MS Mincho" pitchFamily="49" charset="-128"/>
              </a:rPr>
              <a:t>Yourself </a:t>
            </a:r>
            <a:r>
              <a:rPr lang="en-US" sz="3600" b="1" kern="1200" dirty="0" smtClean="0">
                <a:ea typeface="MS Mincho" pitchFamily="49" charset="-128"/>
              </a:rPr>
              <a:t>have directed </a:t>
            </a:r>
            <a:r>
              <a:rPr lang="en-US" sz="3600" b="1" kern="1200" dirty="0">
                <a:ea typeface="MS Mincho" pitchFamily="49" charset="-128"/>
              </a:rPr>
              <a:t>Your servants,</a:t>
            </a:r>
          </a:p>
        </p:txBody>
      </p:sp>
      <p:sp>
        <p:nvSpPr>
          <p:cNvPr id="747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`ala mith-lil-ladhi dalal-ta `alay-hi i'badaka minka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47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47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كَانَ مَوْصُوْفَاً بالإحْسَان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 would be described by beneficence,</a:t>
            </a:r>
          </a:p>
        </p:txBody>
      </p:sp>
      <p:sp>
        <p:nvSpPr>
          <p:cNvPr id="757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 kana maw-sufam-bil-ih-san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57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57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وَمَنْعُوتاً بِالامْتِثَال ومحمُوداً بكلِّ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لِسَان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qualified by kindness, and praised by every tongue.</a:t>
            </a:r>
          </a:p>
        </p:txBody>
      </p:sp>
      <p:sp>
        <p:nvSpPr>
          <p:cNvPr id="768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man-`uwtam-biiam-tinan wa mah-mudam-bikul-li lisan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68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68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فَلَكَ الْحَمْدُ مَا وُجِدَ فِي حَمْدِكَ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مَذْهَبٌ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to You belongs praise as long as there is </a:t>
            </a:r>
            <a:r>
              <a:rPr lang="en-US" sz="3600" b="1" kern="1200" dirty="0" smtClean="0">
                <a:ea typeface="MS Mincho" pitchFamily="49" charset="-128"/>
              </a:rPr>
              <a:t>way found </a:t>
            </a:r>
            <a:r>
              <a:rPr lang="en-US" sz="3600" b="1" kern="1200" dirty="0">
                <a:ea typeface="MS Mincho" pitchFamily="49" charset="-128"/>
              </a:rPr>
              <a:t>to praise You</a:t>
            </a:r>
          </a:p>
        </p:txBody>
      </p:sp>
      <p:sp>
        <p:nvSpPr>
          <p:cNvPr id="77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falakal-ham-du ma wujida fi ham-dika madh-hab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7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783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بَقِيَ لِلْحَمْدِ لَفْظٌ تُحْمَدُ بِهِ وَمَعْنىً يَنْصَرفُ إلَيْهِ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52400" y="2743200"/>
            <a:ext cx="93726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as long as there remains for praising words by which </a:t>
            </a:r>
            <a:r>
              <a:rPr lang="en-US" sz="3600" b="1" kern="1200" dirty="0" smtClean="0">
                <a:ea typeface="MS Mincho" pitchFamily="49" charset="-128"/>
              </a:rPr>
              <a:t>You </a:t>
            </a:r>
            <a:r>
              <a:rPr lang="en-US" sz="3600" b="1" kern="1200" dirty="0">
                <a:ea typeface="MS Mincho" pitchFamily="49" charset="-128"/>
              </a:rPr>
              <a:t>may be praised and meanings which may be spent in praise!</a:t>
            </a:r>
          </a:p>
        </p:txBody>
      </p:sp>
      <p:sp>
        <p:nvSpPr>
          <p:cNvPr id="7885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ma baqi lil-ham-di laf-zun tuh-madu bihi wa ma'-nana yansarifu ilay-h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88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885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يَـا مَنْ تَحَمَّدَ إلَى عِبَـادِهِ بِالإِحْسَـانِ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وَالْفَضْل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who shows Himself </a:t>
            </a:r>
            <a:r>
              <a:rPr lang="en-US" sz="3600" b="1" kern="1200" dirty="0" smtClean="0">
                <a:ea typeface="MS Mincho" pitchFamily="49" charset="-128"/>
              </a:rPr>
              <a:t>praiseworthy </a:t>
            </a:r>
            <a:r>
              <a:rPr lang="en-US" sz="3600" b="1" kern="1200" dirty="0">
                <a:ea typeface="MS Mincho" pitchFamily="49" charset="-128"/>
              </a:rPr>
              <a:t>to His servants through beneficence and bounty,</a:t>
            </a:r>
          </a:p>
        </p:txBody>
      </p:sp>
      <p:sp>
        <p:nvSpPr>
          <p:cNvPr id="7987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 man taham-mada ila i'badihi bil-ih-sani wal-fadli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98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7987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وَغَمَرَهُمْ بِالْمَنِّ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وَالطَّوْلِ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flooding them with kindness and graciousness!</a:t>
            </a:r>
          </a:p>
        </p:txBody>
      </p:sp>
      <p:sp>
        <p:nvSpPr>
          <p:cNvPr id="8090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ghamarahum bil-man-ni wat-taw-l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09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090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مَا أَفْشَى فِيْنَا نِعْمَتَكَ وَأَسْبَغَ عَلَيْنَا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مِنَّتَكَ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How much Your </a:t>
            </a:r>
            <a:r>
              <a:rPr lang="en-US" sz="3600" b="1" kern="1200" dirty="0" err="1">
                <a:ea typeface="MS Mincho" pitchFamily="49" charset="-128"/>
              </a:rPr>
              <a:t>favour</a:t>
            </a:r>
            <a:r>
              <a:rPr lang="en-US" sz="3600" b="1" kern="1200" dirty="0">
                <a:ea typeface="MS Mincho" pitchFamily="49" charset="-128"/>
              </a:rPr>
              <a:t> has been spread about among us, Your kindness lavished upon us,</a:t>
            </a:r>
          </a:p>
        </p:txBody>
      </p:sp>
      <p:sp>
        <p:nvSpPr>
          <p:cNvPr id="819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ma af-sha fina ni`mataka? wa as-bagha `alay-na min-nataka? 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19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192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مِنَّتُكَ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ابْتِدَاءٌ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وَعَفْوُكَ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تَفَضُّلٌ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kindness is a new beginning, Your pardon gratuitous bounty, 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min-natuka ab-tida- wa `af-wuka tafaddul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وَأَخَصَّنَا بِبِرِّكَ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Your goodness singled out for us!</a:t>
            </a:r>
          </a:p>
        </p:txBody>
      </p:sp>
      <p:sp>
        <p:nvSpPr>
          <p:cNvPr id="829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akhas-sana bibir-rika?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29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295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هَدْيَتَنَا لِدِيْنِكَ الَّـذِي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اصْطَفَيْتَ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guided us to Your religion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chosen,</a:t>
            </a:r>
          </a:p>
        </p:txBody>
      </p:sp>
      <p:sp>
        <p:nvSpPr>
          <p:cNvPr id="8397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haday-tana lidinikal-ladhi as-tafay-t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39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397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وَمِلَّتِـكَ الَّتِي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ارْتَضَيْتَ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creed with which </a:t>
            </a:r>
            <a:r>
              <a:rPr lang="en-US" sz="3600" b="1" kern="1200" dirty="0" smtClean="0">
                <a:ea typeface="MS Mincho" pitchFamily="49" charset="-128"/>
              </a:rPr>
              <a:t>You are </a:t>
            </a:r>
            <a:r>
              <a:rPr lang="en-US" sz="3600" b="1" kern="1200" dirty="0">
                <a:ea typeface="MS Mincho" pitchFamily="49" charset="-128"/>
              </a:rPr>
              <a:t>pleased,</a:t>
            </a:r>
          </a:p>
        </p:txBody>
      </p:sp>
      <p:sp>
        <p:nvSpPr>
          <p:cNvPr id="8499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1" i="1">
                <a:solidFill>
                  <a:srgbClr val="000066"/>
                </a:solidFill>
                <a:ea typeface="MS Mincho" pitchFamily="49" charset="-128"/>
              </a:rPr>
              <a:t>wa mil-latikal-lati ar-taday-t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9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499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وَسَبِيلِكَ الَّذِي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سَهَّلْتَ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Your path which </a:t>
            </a:r>
            <a:r>
              <a:rPr lang="en-US" sz="3600" b="1" kern="1200" dirty="0" smtClean="0">
                <a:ea typeface="MS Mincho" pitchFamily="49" charset="-128"/>
              </a:rPr>
              <a:t>You have made </a:t>
            </a:r>
            <a:r>
              <a:rPr lang="en-US" sz="3600" b="1" kern="1200" dirty="0">
                <a:ea typeface="MS Mincho" pitchFamily="49" charset="-128"/>
              </a:rPr>
              <a:t>smooth,</a:t>
            </a:r>
          </a:p>
        </p:txBody>
      </p:sp>
      <p:sp>
        <p:nvSpPr>
          <p:cNvPr id="8602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sabilikal-ladhi sah-hal-t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60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602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وَبَصَّرْتَنَا الزُّلْفَةَ لَدَيْكَ وَالوُصُولَ إلَى كَـرَامَتِكَ.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shown us proximity to You and arrival at Your generosity!</a:t>
            </a:r>
          </a:p>
        </p:txBody>
      </p:sp>
      <p:sp>
        <p:nvSpPr>
          <p:cNvPr id="870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bas-sar-tanaz-zul-fata laday-ka wal-wusula ila karamatik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70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70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أللَّهُمَّ وَأَنْتَ جَعَلْتَ مِنْ صَفَـايَـا تِلْكَ الْوَظَائِفِ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O'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You have </a:t>
            </a:r>
            <a:r>
              <a:rPr lang="en-US" sz="3600" b="1" kern="1200" dirty="0">
                <a:ea typeface="MS Mincho" pitchFamily="49" charset="-128"/>
              </a:rPr>
              <a:t>appointed among the choicest of those duties</a:t>
            </a:r>
          </a:p>
        </p:txBody>
      </p:sp>
      <p:sp>
        <p:nvSpPr>
          <p:cNvPr id="8806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anta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ja'l-ta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safaya</a:t>
            </a:r>
            <a:r>
              <a:rPr lang="es-ES" sz="3200" b="1" i="1" dirty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>
                <a:solidFill>
                  <a:srgbClr val="000066"/>
                </a:solidFill>
                <a:ea typeface="MS Mincho" pitchFamily="49" charset="-128"/>
              </a:rPr>
              <a:t>til-kal-waza-ifi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80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807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وَخَصَائِصِ تِلْكَ الْفُرُوضِ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most special of those obligations</a:t>
            </a:r>
          </a:p>
        </p:txBody>
      </p:sp>
      <p:sp>
        <p:nvSpPr>
          <p:cNvPr id="8909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khasa-isi til-kal-furudi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90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8909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شَهْرَ رَمَضَانَ الَّذِي اخْتَصَصْتَهُ مِنْ سَائِرِ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الشُّهُورِ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month of Ramadan,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singled out from other months,</a:t>
            </a:r>
          </a:p>
        </p:txBody>
      </p:sp>
      <p:sp>
        <p:nvSpPr>
          <p:cNvPr id="9011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shah-ra ramadanal-ladhi akh-tasas-tahu min sa-irish-shuhur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01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011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وَتَخَيَّرْتَهُ مِن جَمِيعِ الأزْمِنَةِ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وَالدُّهُورِ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chosen from among all periods and eras,</a:t>
            </a:r>
          </a:p>
        </p:txBody>
      </p:sp>
      <p:sp>
        <p:nvSpPr>
          <p:cNvPr id="9114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takhay-yar-tahu min jamii'l-az-minati wad-duhur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11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114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وَآثَرْتَهُ عَلَى كُلِّ أَوْقَاتِ السَّنَةِ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preferred over all times of the year</a:t>
            </a:r>
          </a:p>
        </p:txBody>
      </p:sp>
      <p:sp>
        <p:nvSpPr>
          <p:cNvPr id="9216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athar-tahu `ala kul-li aw-qatis-sanati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21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216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وَعُقُوبَتُكَ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عَـدْلٌ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وَقَضَاؤُكَ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خِيَرَةٌ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punishment justice, Your decree a choice for the best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`uqubatuka `adl wa qadaw-uka khiyarah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بِمَا أَنْزَلْتَ فِيهِ مِنَ الْقُرْآنِ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وَالنُّورِ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through the Qur'an and the Light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sent down within it,</a:t>
            </a:r>
          </a:p>
        </p:txBody>
      </p:sp>
      <p:sp>
        <p:nvSpPr>
          <p:cNvPr id="9318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bima anzal-ta fihi minal-qur-ani wan-nur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31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319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وَضَاعَفْتَ فِيهِ مِنَ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الإيْمَانِ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faith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multiplied by means of it,</a:t>
            </a:r>
          </a:p>
        </p:txBody>
      </p:sp>
      <p:sp>
        <p:nvSpPr>
          <p:cNvPr id="9421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da'f-ta fihi minal-iman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42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421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وَفَرَضْتَ فِيْهِ مِنَ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الصِّيَامِ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fasting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obligated therein,</a:t>
            </a:r>
          </a:p>
        </p:txBody>
      </p:sp>
      <p:sp>
        <p:nvSpPr>
          <p:cNvPr id="9523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farad-ta fihi minas-siam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52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523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وَرَغَّبْتَ فِيهِ مِنَ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القِيَامِ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standing in prayer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encouraged at its time,</a:t>
            </a:r>
          </a:p>
        </p:txBody>
      </p:sp>
      <p:sp>
        <p:nvSpPr>
          <p:cNvPr id="9626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ragh-ghab-ta fihi minal-qiam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62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626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وَأَجْلَلْتَ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فِيهِ مِنْ لَيْلَةِ الْقَدْرِ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</a:t>
            </a:r>
            <a:r>
              <a:rPr lang="en-US" sz="3600" b="1" i="1" kern="1200" dirty="0">
                <a:ea typeface="MS Mincho" pitchFamily="49" charset="-128"/>
              </a:rPr>
              <a:t>Night of Decree</a:t>
            </a:r>
            <a:r>
              <a:rPr lang="en-US" sz="3600" b="1" kern="1200" dirty="0">
                <a:ea typeface="MS Mincho" pitchFamily="49" charset="-128"/>
              </a:rPr>
              <a:t> which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magnified therein,</a:t>
            </a:r>
          </a:p>
        </p:txBody>
      </p:sp>
      <p:sp>
        <p:nvSpPr>
          <p:cNvPr id="9728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aj-lal-ta fihi mil-lay-latil-qad-ril-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72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728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الَّتِي هِيَ خَيْرٌ مِنْ أَلْفِ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شَهْر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night which is </a:t>
            </a:r>
            <a:r>
              <a:rPr lang="en-US" sz="3600" b="1" i="1" kern="1200" dirty="0" smtClean="0">
                <a:ea typeface="MS Mincho" pitchFamily="49" charset="-128"/>
              </a:rPr>
              <a:t>“better </a:t>
            </a:r>
            <a:r>
              <a:rPr lang="en-US" sz="3600" b="1" i="1" kern="1200" dirty="0">
                <a:ea typeface="MS Mincho" pitchFamily="49" charset="-128"/>
              </a:rPr>
              <a:t>than a </a:t>
            </a:r>
            <a:r>
              <a:rPr lang="en-US" sz="3600" b="1" i="1" kern="1200" dirty="0" smtClean="0">
                <a:ea typeface="MS Mincho" pitchFamily="49" charset="-128"/>
              </a:rPr>
              <a:t>Thousand months”</a:t>
            </a:r>
            <a:r>
              <a:rPr lang="en-US" sz="3600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Holy Quran (97:3)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9830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al-lati hia khay-rum-min al-fi shahr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83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8310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ثُمَّ آثَرْتَنَا بِهِ عَلَى سَائِرِ الأُمَمِ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Through it </a:t>
            </a:r>
            <a:r>
              <a:rPr lang="en-US" sz="3600" b="1" kern="1200" dirty="0" smtClean="0">
                <a:ea typeface="MS Mincho" pitchFamily="49" charset="-128"/>
              </a:rPr>
              <a:t>You have preferred </a:t>
            </a:r>
            <a:r>
              <a:rPr lang="en-US" sz="3600" b="1" kern="1200" dirty="0">
                <a:ea typeface="MS Mincho" pitchFamily="49" charset="-128"/>
              </a:rPr>
              <a:t>us over the other communities</a:t>
            </a:r>
          </a:p>
        </p:txBody>
      </p:sp>
      <p:sp>
        <p:nvSpPr>
          <p:cNvPr id="99332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thum-ma athar-tana bihi `ala sa-iril-umam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93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99334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وَاصْطَفَيْتَنَا بِفَضْلِهِ دُوْنَ أَهْلِ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الْمِلَلِ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through its excellence </a:t>
            </a:r>
            <a:r>
              <a:rPr lang="en-US" sz="3600" b="1" kern="1200" dirty="0" smtClean="0">
                <a:ea typeface="MS Mincho" pitchFamily="49" charset="-128"/>
              </a:rPr>
              <a:t>You have </a:t>
            </a:r>
            <a:r>
              <a:rPr lang="en-US" sz="3600" b="1" kern="1200" dirty="0">
                <a:ea typeface="MS Mincho" pitchFamily="49" charset="-128"/>
              </a:rPr>
              <a:t>chosen us to the exclusion of the people of the creeds.</a:t>
            </a:r>
          </a:p>
        </p:txBody>
      </p:sp>
      <p:sp>
        <p:nvSpPr>
          <p:cNvPr id="100356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was-tafay-tana bifad-lihi duna ah-lil-milal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03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0358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فَصُمْنَا بِأَمْرِكَ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نَهَارَهُ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We fasted by Your command in its daylight,</a:t>
            </a:r>
          </a:p>
        </p:txBody>
      </p:sp>
      <p:sp>
        <p:nvSpPr>
          <p:cNvPr id="101380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fasum-na bi m-rika naharah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13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1382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وَقُمْنَا بِعَوْنِكَ لَيْلَهُ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we stood in prayer with Your help in its night,</a:t>
            </a:r>
          </a:p>
        </p:txBody>
      </p:sp>
      <p:sp>
        <p:nvSpPr>
          <p:cNvPr id="10240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1" i="1">
                <a:solidFill>
                  <a:srgbClr val="000066"/>
                </a:solidFill>
                <a:ea typeface="MS Mincho" pitchFamily="49" charset="-128"/>
              </a:rPr>
              <a:t>wa qum-na bi 'w-nika lay-lah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24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لِوَدَاعِ شَهْرِ رَمَضَانَ</a:t>
            </a:r>
          </a:p>
        </p:txBody>
      </p:sp>
      <p:sp>
        <p:nvSpPr>
          <p:cNvPr id="102406" name="Text Box 13"/>
          <p:cNvSpPr txBox="1">
            <a:spLocks noChangeArrowheads="1"/>
          </p:cNvSpPr>
          <p:nvPr/>
        </p:nvSpPr>
        <p:spPr bwMode="auto">
          <a:xfrm>
            <a:off x="0" y="-1588"/>
            <a:ext cx="7239000" cy="33813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04th Imam’s (A) Supplication 45 - Farewell to the Month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15635</TotalTime>
  <Words>10060</Words>
  <Application>Microsoft Office PowerPoint</Application>
  <PresentationFormat>On-screen Show (4:3)</PresentationFormat>
  <Paragraphs>1182</Paragraphs>
  <Slides>234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234</vt:i4>
      </vt:variant>
    </vt:vector>
  </HeadingPairs>
  <TitlesOfParts>
    <vt:vector size="240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PowerPoint Presentation</vt:lpstr>
      <vt:lpstr>أللَّهُمَّ صَلِّ عَلَى مُحَمَّد وَآلِ مُحَمَّد</vt:lpstr>
      <vt:lpstr>بِسْمِ اللَّهِ الرَّحْمَٰنِ الرَّحِيمِ</vt:lpstr>
      <vt:lpstr>أللَّهُمَّ يَا مَنْ لا يَرْغَبُ فِي الْجَزَاءِ</vt:lpstr>
      <vt:lpstr>وَلاَ يَنْدَمُ عَلَى الْعَطَآءِ</vt:lpstr>
      <vt:lpstr>وَيَا مَنْ لاَ يُكَافِئُ عَبْدَهُ عَلَى السَّوآءِ</vt:lpstr>
      <vt:lpstr>مِنَّتُكَ ابْتِدَاءٌ وَعَفْوُكَ تَفَضُّلٌ</vt:lpstr>
      <vt:lpstr>وَعُقُوبَتُكَ عَـدْلٌ وَقَضَاؤُكَ خِيَرَةٌ</vt:lpstr>
      <vt:lpstr>إنْ أَعْطَيْتَ لَمْ تَشُبْ عَطَآءَكَ بِمَنٍّ</vt:lpstr>
      <vt:lpstr>وَإنْ مَنَعْتَ لَمْ يَكُنْ مَنْعُكَ تَعَدِّيا</vt:lpstr>
      <vt:lpstr>تَشْكُرُ مَنْ شَكَرَكَ وَأَنْتَ أَلْهَمْتَهُ شُكْرَكَ</vt:lpstr>
      <vt:lpstr>وَتُكَافِئُ مَنْ حَمِدَكَ وَأَنْتَ عَلَّمْتَهُ حَمْدَكَ</vt:lpstr>
      <vt:lpstr>تَسْتُرُ عَلَى مَنْ لَوْ شِئْتَ فَضَحْتَهُ</vt:lpstr>
      <vt:lpstr>وَتَجُودُ عَلَى مَنْ لَوْ شِئْتَ مَنَعْتَهُ</vt:lpstr>
      <vt:lpstr>وَكِلاَهُمَا أَهْلٌ مِنْكَ لِلْفَضِيحَةِ وَالْمَنْعِ</vt:lpstr>
      <vt:lpstr>غَيْرَ أَنَّكَ بَنَيْتَ أَفْعَالَكَ عَلَى التَّفَضُّلِ</vt:lpstr>
      <vt:lpstr>وَأَجْرَيْتَ قُدْرَتَكَ عَلَى التَّجَاوُزِ</vt:lpstr>
      <vt:lpstr>وَتَلَقَّيْتَ مَنْ عَصَاكَ بِالحِلْمِ</vt:lpstr>
      <vt:lpstr>وَأمْهَلْتَ مَنْ قَصَدَ لِنَفْسِهِ بِالظُّلْمِ</vt:lpstr>
      <vt:lpstr>تَسْتَنْظِرُهُمْ بِأناتِكَ إلى الإنَابَةِ </vt:lpstr>
      <vt:lpstr>وَتَتْرُكُ مُعَاجَلَتَهُمْ إلَى التَّوْبَةِ</vt:lpstr>
      <vt:lpstr>لِكَيْلاَ يَهْلِكَ عَلَيْكَ هَالِكُهُمْ</vt:lpstr>
      <vt:lpstr>وَلا يَشْقَى بِنِعْمَتِكَ شَقِيُّهُمْ</vt:lpstr>
      <vt:lpstr>إلاَّ عَنْ طُولِ الإِعْذَارِ إلَيْهِ</vt:lpstr>
      <vt:lpstr>وَبَعْدَ تَرَادُفِ الْحُجَّةِ عَلَيْهِ</vt:lpstr>
      <vt:lpstr>كَرَماً مِنْ عَفْوِكَ يَا كَرِيْمُ</vt:lpstr>
      <vt:lpstr>وَعَائِدَةً مِنْ عَطْفِكَ يَا حَلِيمُ.</vt:lpstr>
      <vt:lpstr>أَنْتَ الَّذِيْ فَتَحْتَ لِعِبَادِكَ بَاباً</vt:lpstr>
      <vt:lpstr>إلَى عَفْوِكَ وَسَمَّيْتَهُ التَّوْبَـةَ</vt:lpstr>
      <vt:lpstr>وَجَعَلْتَ عَلَى ذلِكَ البَابِ دَلِيلاً مِنْ وَحْيِكَ</vt:lpstr>
      <vt:lpstr>لِئَلاَّ يَضِلُّوا عَنْهُ فَقُلْتَ تَبَارَكَ اسْمُكَ :</vt:lpstr>
      <vt:lpstr>(تُوبُوا إلَى الله تَوْبَةً نَصُوحاً عَسَى رَبُّكُمْ</vt:lpstr>
      <vt:lpstr>أَنْ يُكَفِّـرَ عَنْكُمْ سَيِّئاتِكُمْ وَيُدْخِلَكُمْ</vt:lpstr>
      <vt:lpstr>جَنَّات تَجْرِي مِنْ تَحْتِهَا الأنْهَارُ</vt:lpstr>
      <vt:lpstr>يَوْمَ لاَ يُخْزِي اللهُ النَّبِيَّ</vt:lpstr>
      <vt:lpstr>وَالَّذِينَ آمَنُوا مَعَهُ نُورُهُمْ يَسْعَى بَيْنَ أَيْدِيهِمْ وَبِأَيْمَانِهِمْ</vt:lpstr>
      <vt:lpstr>يَقُولُونَ رَبَّنَا أَتْمِمْ لَنا نُورَنَا وَاغْفِرْ لَنَا</vt:lpstr>
      <vt:lpstr>إنَّكَ عَلَى كُلِّ شَيْء قَدِيرٌ)</vt:lpstr>
      <vt:lpstr>فَمَا عُذْرُ مَنْ أَغْفَلَ دُخُولَ ذلِكَ الْمَنْزِلِ</vt:lpstr>
      <vt:lpstr>بَعْدَ فَتْحِ الْبَابِ وَإقَامَةِ الدَّلِيْلِ</vt:lpstr>
      <vt:lpstr>وَأَنْتَ الَّذِي زِدْتَ فِي السَّوْمِ عَلَى نَفْسِكَ لِعِبَادِكَ</vt:lpstr>
      <vt:lpstr>تُرِيدُ رِبْحَهُمْ فِي مُتَاجَرَتِهِمْ لَكَ</vt:lpstr>
      <vt:lpstr>وَفَوْزَهُمْ بِالْوِفَادَةِ عَلَيْكَ وَالزِّيادَةِ مِنْكَ</vt:lpstr>
      <vt:lpstr>فَقُلْتَ تَبَارَكَ اسْمُكَ وَتَعَالَيْتَ:</vt:lpstr>
      <vt:lpstr>(مَنْ جَاءَ بِالْحَسَنَةِ فَلَهُ عَشْرُ أَمْثَالِهَا</vt:lpstr>
      <vt:lpstr>وَمَنْ جَاءَ بِالسَّيِّئَةِ فَلاَ يُجْزى إلاّ مِثْلَهَا)</vt:lpstr>
      <vt:lpstr>وَقُلْتَ: (مَثَلُ الَّذِينَ يُنْفِقُونَ أَمْوَالَهُمْ فِي سَبِيلِ الله كَمَثَلِ حَبَّة</vt:lpstr>
      <vt:lpstr>أَنْبَتَتْ سَبْعَ سَنَابِلَ فِي كُلِّ سُنْبُلَة مَائَةُ حَبَّة</vt:lpstr>
      <vt:lpstr>وَالله يُضَاعِفُ لِمَنْ يَشَاءُ)</vt:lpstr>
      <vt:lpstr>وَقُلْتَ: (مَنْ ذَا الَّذِيْ يُقْرِضُ الله قَرْضاً حَسَنَاً</vt:lpstr>
      <vt:lpstr>فَيُضَاعِفَهُ لَهُ أضْعَافاً كَثِيرَةً)</vt:lpstr>
      <vt:lpstr>وَمَا أَنْزَلْتَ مِنْ نَظَائِرِهِنَّ فِي الْقُرْآنِ مِنْ تَضَاعِيفِ الْحَسَنَاتِ</vt:lpstr>
      <vt:lpstr>وَأَنْتَ الَّذِي دَلَلْتَهُمْ بِقَوْلِكَ مِنْ غَيْبِكَ وَتَرْغِيْبِكَ</vt:lpstr>
      <vt:lpstr>الَّذِي فِيهِ حَظُّهُمْ عَلَى مَا لَوْ سَتَرْتَهُ عَنْهُمْ</vt:lpstr>
      <vt:lpstr>لَمْ تُدْرِكْهُ أَبْصَارُهُمْ وَلَمْ تَعِـهِ أَسْمَاعُهُمْ</vt:lpstr>
      <vt:lpstr>وَلَمْ تَلْحَقْـهُ أَوْهَامُهُمْ</vt:lpstr>
      <vt:lpstr>فَقُلْتَ: (اذْكُرُونِي أَذْكُرْكُمْ وَاشْكُرُوا لِيْ وَلا تَكْفُرُونِ)</vt:lpstr>
      <vt:lpstr>وَقُلْتَ: (لَئِنْ شَكَـرْتُمْ لازِيدَنَّكمْ</vt:lpstr>
      <vt:lpstr>وَلَئِنْ كَفَـرْتُمْ إنَّ عَذابِيْ لَشَدِيدٌ)</vt:lpstr>
      <vt:lpstr>وَقُلْتَ : (ادْعُونِيْ أَسْتَجِبْ لَكُمْ</vt:lpstr>
      <vt:lpstr>إنَّ الَّذِينَ يَسْتَكْبِرُونَ عَنْ عِبَادَتِي</vt:lpstr>
      <vt:lpstr>سَيَدْخُلُونَ جَهَنَّمَ دَاخِرِينَ)</vt:lpstr>
      <vt:lpstr>فَسَمَّيْتَ دُعَاءَكَ عِبَادَةً وَتَرْكَهُ اسْتِكْبَاراً</vt:lpstr>
      <vt:lpstr>وَتَوَعَّدْتَ عَلَى تَرْكِهِ دُخُولَ جَهَنَّمَ دَاخِرِينَ</vt:lpstr>
      <vt:lpstr>فَذَكَرُوكَ بِمَنِّكَ وَشَكَرُوكَ بِفَضْلِكَ</vt:lpstr>
      <vt:lpstr>وَدَعَوْكَ بِأَمْرِكَ</vt:lpstr>
      <vt:lpstr>وَتَصَدَّقُوا لَكَ طَلَباً لِمَزِيدِكَ</vt:lpstr>
      <vt:lpstr>وَفِيهَا كَانَتْ نَجَاتُهُمْ مِنْ غَضَبِكَ</vt:lpstr>
      <vt:lpstr>وَفَوْزُهُمْ بِرِضَاكَ</vt:lpstr>
      <vt:lpstr>وَلَوْ دَلَّ مَخْلُوقٌ مَخْلُوقاً مِنْ نَفْسِهِ</vt:lpstr>
      <vt:lpstr>عَلَى مِثْلِ الَّذِيْ دَلَلْتَ عَلَيْهِ عِبَادَكَ مِنْكَ</vt:lpstr>
      <vt:lpstr>كَانَ مَوْصُوْفَاً بالإحْسَان</vt:lpstr>
      <vt:lpstr>وَمَنْعُوتاً بِالامْتِثَال ومحمُوداً بكلِّ لِسَان</vt:lpstr>
      <vt:lpstr>فَلَكَ الْحَمْدُ مَا وُجِدَ فِي حَمْدِكَ مَذْهَبٌ</vt:lpstr>
      <vt:lpstr>وَمَا بَقِيَ لِلْحَمْدِ لَفْظٌ تُحْمَدُ بِهِ وَمَعْنىً يَنْصَرفُ إلَيْهِ</vt:lpstr>
      <vt:lpstr>يَـا مَنْ تَحَمَّدَ إلَى عِبَـادِهِ بِالإِحْسَـانِ وَالْفَضْل</vt:lpstr>
      <vt:lpstr>وَغَمَرَهُمْ بِالْمَنِّ وَالطَّوْلِ</vt:lpstr>
      <vt:lpstr>مَا أَفْشَى فِيْنَا نِعْمَتَكَ وَأَسْبَغَ عَلَيْنَا مِنَّتَكَ</vt:lpstr>
      <vt:lpstr>وَأَخَصَّنَا بِبِرِّكَ</vt:lpstr>
      <vt:lpstr>هَدْيَتَنَا لِدِيْنِكَ الَّـذِي اصْطَفَيْتَ</vt:lpstr>
      <vt:lpstr>وَمِلَّتِـكَ الَّتِي ارْتَضَيْتَ</vt:lpstr>
      <vt:lpstr>وَسَبِيلِكَ الَّذِي سَهَّلْتَ</vt:lpstr>
      <vt:lpstr>وَبَصَّرْتَنَا الزُّلْفَةَ لَدَيْكَ وَالوُصُولَ إلَى كَـرَامَتِكَ.</vt:lpstr>
      <vt:lpstr>أللَّهُمَّ وَأَنْتَ جَعَلْتَ مِنْ صَفَـايَـا تِلْكَ الْوَظَائِفِ</vt:lpstr>
      <vt:lpstr>وَخَصَائِصِ تِلْكَ الْفُرُوضِ</vt:lpstr>
      <vt:lpstr>شَهْرَ رَمَضَانَ الَّذِي اخْتَصَصْتَهُ مِنْ سَائِرِ الشُّهُورِ</vt:lpstr>
      <vt:lpstr>وَتَخَيَّرْتَهُ مِن جَمِيعِ الأزْمِنَةِ وَالدُّهُورِ</vt:lpstr>
      <vt:lpstr>وَآثَرْتَهُ عَلَى كُلِّ أَوْقَاتِ السَّنَةِ</vt:lpstr>
      <vt:lpstr>بِمَا أَنْزَلْتَ فِيهِ مِنَ الْقُرْآنِ وَالنُّورِ</vt:lpstr>
      <vt:lpstr>وَضَاعَفْتَ فِيهِ مِنَ الإيْمَانِ</vt:lpstr>
      <vt:lpstr>وَفَرَضْتَ فِيْهِ مِنَ الصِّيَامِ</vt:lpstr>
      <vt:lpstr>وَرَغَّبْتَ فِيهِ مِنَ القِيَامِ</vt:lpstr>
      <vt:lpstr>وَأَجْلَلْتَ فِيهِ مِنْ لَيْلَةِ الْقَدْرِ</vt:lpstr>
      <vt:lpstr>الَّتِي هِيَ خَيْرٌ مِنْ أَلْفِ شَهْر</vt:lpstr>
      <vt:lpstr>ثُمَّ آثَرْتَنَا بِهِ عَلَى سَائِرِ الأُمَمِ</vt:lpstr>
      <vt:lpstr>وَاصْطَفَيْتَنَا بِفَضْلِهِ دُوْنَ أَهْلِ الْمِلَلِ</vt:lpstr>
      <vt:lpstr>فَصُمْنَا بِأَمْرِكَ نَهَارَهُ</vt:lpstr>
      <vt:lpstr>وَقُمْنَا بِعَوْنِكَ لَيْلَهُ</vt:lpstr>
      <vt:lpstr>مُتَعَرِّضِينَ بِصِيَامِهِ وَقِيَامِهِ لِمَا عَرَّضْتَنَا لَهُ مِنْ رَحْمَتِكَ</vt:lpstr>
      <vt:lpstr>وَتَسَبَّبْنَا إلَيْـهِ مِنْ مَثُوبَتِكَ</vt:lpstr>
      <vt:lpstr>وَأَنْتَ الْمَليءُ بِمَا رُغِبَ فِيهِ إلَيْكَ</vt:lpstr>
      <vt:lpstr>الْجَوَادُ بِمـا سُئِلْتَ مِنْ فَضْلِكَ</vt:lpstr>
      <vt:lpstr>الْقَـرِيبُ إلَى مَنْ حَـاوَلَ قُرْبَكَ</vt:lpstr>
      <vt:lpstr>وَقَدْ أَقَامَ فِينَا هَذَا الشَّهْرُ مَقَامَ حَمْد</vt:lpstr>
      <vt:lpstr>وَصَحِبَنَا صُحْبَةَ مَبْرُور</vt:lpstr>
      <vt:lpstr>وَأَرْبَحَنَا أَفْضَلَ أَرْبَاحِ الْعَالَمِينَ</vt:lpstr>
      <vt:lpstr>ثُمَّ قَدْ فَارَقَنَا عِنْدَ تَمَامِ وَقْتِهِ وَانْقِطَاعِ مُدَّتِهِ وَوَفَاءِ عَدَدِهِ</vt:lpstr>
      <vt:lpstr>فَنَحْنُ مُوَدِّعُوهُ وِدَاعَ مَنْ عَزَّ فِرَاقُهُ عَلَيْنَا</vt:lpstr>
      <vt:lpstr>وَغَمَّنَا وَأَوْحَشَنَا انْصِرَافُهُ عَنَّا</vt:lpstr>
      <vt:lpstr>وَلَزِمَنَا لَهُ الذِّمَامُ الْمَحْفُوظُ</vt:lpstr>
      <vt:lpstr>وَالْحُرْمَةُ الْمَرْعِيَّةُ وَالْحَقُّ الْمَقْضِيُّ</vt:lpstr>
      <vt:lpstr>فَنَحْنُ قَائِلُونَ: السَّلاَمُ عَلَيْكَ</vt:lpstr>
      <vt:lpstr>يَا شَهْرَ اللهِ الأكْبَرَ وَيَا عِيْدَ أَوْلِيَائِهِ.</vt:lpstr>
      <vt:lpstr>السَّلاَمُ عَلَيْكَ يَـا أكْرَمَ مَصْحُـوب مِنَ الأوْقَاتِ</vt:lpstr>
      <vt:lpstr>وَيَا خَيْرَ شَهْر فِي الأيَّامِ وَالسَّاعَاتِ.</vt:lpstr>
      <vt:lpstr>السَّلاَمُ عَلَيْكَ مِنْ شَهْر قَرُبَتْ فِيهِ الآمالُ</vt:lpstr>
      <vt:lpstr>وَنُشِرَتْ فِيهِ الأَعْمَالُ.</vt:lpstr>
      <vt:lpstr>السَّلاَمُ عَلَيْكَ مِنْ قَرِين جَلَّ قَدْرُهُ مَوْجُوداً</vt:lpstr>
      <vt:lpstr>وَأَفْجَعَ فَقْدُهُ مَفْقُوداً وَمَرْجُوٍّ آلَمَ فِرَاقُهُ.</vt:lpstr>
      <vt:lpstr>السَّلاَمُ عَلَيْكَ مِنْ أَلِيف آنَسَ مُقْبِلاً فَسَرَّ</vt:lpstr>
      <vt:lpstr>وَأَوْحَشَ مُنْقَضِياً فَمَضَّ.</vt:lpstr>
      <vt:lpstr>السَّلاَمُ عَلَيْكَ مِنْ مُجَاوِر رَقَّتْ فِيهِ الْقُلُوبُ وَقَلَّتْ فِيهِ الذُّنُوبُ.</vt:lpstr>
      <vt:lpstr>السَّلاَمُ عَلَيْكَ مِنْ نَاصِر أَعَانَ عَلَى الشَّيْطَانِ</vt:lpstr>
      <vt:lpstr>وَصَاحِب سَهَّلَ سُبُلَ الإحْسَانِ.</vt:lpstr>
      <vt:lpstr>أَلسَّلاَمُ عَلَيْكَ مَا أكْثَرَ عُتَقَاءَ اللهِ فِيكَ</vt:lpstr>
      <vt:lpstr>وَمَا أَسْعَدَ مَنْ رَعَى حُرْمَتَكَ بكَ!.</vt:lpstr>
      <vt:lpstr>أَلسَّلاَمُ عَلَيْكَ مَا كَانَ أَمْحَاكَ لِلذُّنُوبِ</vt:lpstr>
      <vt:lpstr>وَأَسْتَرَكَ لأِنْوَاعِ الْعُيُوبِ!</vt:lpstr>
      <vt:lpstr>أَلسَّلاَمُ عَلَيْكَ مَا كَانَ أَطْوَلَكَ عَلَى الْمُجْرِمِينَ</vt:lpstr>
      <vt:lpstr>وَأَهْيَبَكَ فِي صُدُورِ الْمُؤْمِنِينَ!</vt:lpstr>
      <vt:lpstr>أَلسَّلاَمُ عَلَيْكَ مِنْ شَهْر لا تُنَافِسُهُ الأيَّامُ.</vt:lpstr>
      <vt:lpstr>أَلسَّلاَمُ عَلَيْكَ مِنْ شَهْر هُوَ مِنْ كُلِّ أَمْر سَلاَمٌ.</vt:lpstr>
      <vt:lpstr>أَلسَّلاَمُ عَلَيْكَ غَيْرَ كَرِيهِ الْمُصَاحَبَةِ</vt:lpstr>
      <vt:lpstr>وَلاَ ذَمِيمِ الْمُلاَبَسَةِ.</vt:lpstr>
      <vt:lpstr>أَلسَّلاَمُ عَلَيْكَ كَمَا وَفَدْتَ عَلَيْنَا بِالْبَرَكَاتِ</vt:lpstr>
      <vt:lpstr>وَغَسَلْتَ عَنَّا دَنَسَ الْخَطِيئاتِ.</vt:lpstr>
      <vt:lpstr>أَلسَّلاَمُ عَلَيْكَ غَيْرَ مُوَدَّع بَرَماً</vt:lpstr>
      <vt:lpstr>وَلاَ مَتْرُوك صِيَامُهُ سَأَماً.</vt:lpstr>
      <vt:lpstr>أَلسَّلاَمُ عَلَيْكَ مِنْ مَطْلُوبِ قَبْلَ وَقْتِهِ</vt:lpstr>
      <vt:lpstr>وَمَحْزُون عَلَيْهِ قَبْلَ فَوْتِهِ.</vt:lpstr>
      <vt:lpstr>أَلسَّلاَمُ عَلَيْكَ كَمْ مِنْ سُوء صُرِفَ بِكَ عَنَّا</vt:lpstr>
      <vt:lpstr>وَكَمْ مِنْ خَيْر أُفِيضَ بِكَ عَلَيْنَا.</vt:lpstr>
      <vt:lpstr>أَلسَّلاَمُ عَلَيْـكَ وَعَلَى لَيْلَةِ الْقَدْرِ</vt:lpstr>
      <vt:lpstr>الَّتِي هِيَ خَيْرٌ مِنْ أَلْفِ شَهْر.</vt:lpstr>
      <vt:lpstr>أَلسَّلاَمُ عَلَيْكَ ما كَانَ أَحْرَصَنَا بِالأمْسِ عَلَيْكَ</vt:lpstr>
      <vt:lpstr>وَأَشَدَّ شَوْقَنَا غَدَاً إلَيْكَ.</vt:lpstr>
      <vt:lpstr>أَلسَلاَمُ عَلَيْكَ وَعَلَى فَضْلِكَ الَّذِي حُرِمْنَاهُ </vt:lpstr>
      <vt:lpstr>وَعَلَى مَاض مِنْ بَرَكَاتِكَ سُلِبْنَاهُ.</vt:lpstr>
      <vt:lpstr>أَللَّهُمَّ إنَّا أَهْلُ هَذَا الشَّهْرِ الِّذِي شَرَّفْتَنَا بِهِ</vt:lpstr>
      <vt:lpstr>وَوَفّقتَنَا بِمَنِّكَ لَهُ حِينَ جَهِلَ الاَشْقِيَا وَقْتَهُ</vt:lpstr>
      <vt:lpstr>وَحُرِمُوا لِشَقَائِهِم فَضْلَهُ</vt:lpstr>
      <vt:lpstr>أَنْتَ وَلِيُّ مَا اثَرْتَنَا بِهِ مِنْ مَعْرِفَتِهِ</vt:lpstr>
      <vt:lpstr>وَهَدَيْتَنَا مِنْ سُنَّتِهِ</vt:lpstr>
      <vt:lpstr>وَقَدْ تَوَلَّيْنَا بِتَوْفِيقِكَ صِيَامَهُ وَقِيَامَهُ عَلى تَقْصِير</vt:lpstr>
      <vt:lpstr>وَأَدَّيْنَا فِيهِ قَلِيلاً مِنْ كَثِيـر.</vt:lpstr>
      <vt:lpstr>اللَّهُمَّ فَلَكَ الْحمدُ إقْـرَاراً بِـالإسَاءَةَ</vt:lpstr>
      <vt:lpstr>وَاعْتِرَافاً بِالإضَاعَةِ وَلَك مِنْ قُلُوبِنَا عَقْدُ النَّدَمِ</vt:lpstr>
      <vt:lpstr>وَمِنْ أَلْسِنَتِنَا صِدْقُ الاعْتِذَارِ</vt:lpstr>
      <vt:lpstr>فَاْجُرْنَا عَلَى مَا أَصَابَنَا فِيهِ مِنَ التَّفْرِيطِ</vt:lpstr>
      <vt:lpstr>أَجْرَاً نَسْتَدْركُ بِهِ الْفَضْلَ الْمَرْغُوبَ فِيهِ</vt:lpstr>
      <vt:lpstr>وَنَعْتَاضُ بِهِ مِنْ أَنْوَاعِ الذُّخْرِ الْمَحْرُوصِ عَلَيْهِ </vt:lpstr>
      <vt:lpstr>وَأَوْجِبْ لَنَا عُذْرَكَ عَلَى مَا قَصَّرْنَا فِيهِ مِنْ حَقِّكَ</vt:lpstr>
      <vt:lpstr>وَابْلُغْ بِأَعْمَارِنَا مَا بَيْنَ أَيْديْنَا مِنْ شَهْرِ رَمَضَانَ الْمُقْبِلِ</vt:lpstr>
      <vt:lpstr>فَإذَا بَلَّغْتَنَاهُ فَأَعِنَّا عَلَى تَنَاوُلِ</vt:lpstr>
      <vt:lpstr>مَا أَنْتَ أَهْلُهُ مِنَ الْعِبَادَةِ</vt:lpstr>
      <vt:lpstr>وَأَدِّنَا إلَى الْقِيَامِ بِمَا يَسْتَحِقُّهُ مِنَ الطَّاعَةِ</vt:lpstr>
      <vt:lpstr>وَأجْرِ لنا مِنْ صَالِحِ العَمَلِ</vt:lpstr>
      <vt:lpstr>مَا يَكون دَرَكاً لِحَقِّكَ فِي الشَّهْرَيْنِ مِنْ شُهُورِ الدَّهْرِ.</vt:lpstr>
      <vt:lpstr>أللَّهُمَّ وَمَا أَلْمَمْنَا بِهِ فِي شَهْرِنَا هَذَا مِنْ لَمَم أَوْ إثْم</vt:lpstr>
      <vt:lpstr>أَوْ وَاقَعْنَا فِيهِ مِنْ ذَنْبِ وَاكْتَسَبْنَا فِيهِ مِنْ خَطِيئَة</vt:lpstr>
      <vt:lpstr>عَلَى تَعَمُّد مِنَّا أو عَلى نِسيانٍ</vt:lpstr>
      <vt:lpstr>ظَلَمنا فيه أنفُسَنا</vt:lpstr>
      <vt:lpstr> أَوِ انْتَهَكْنَا بِهِ حُرْمَةً مِنْ غَيْرِنَا</vt:lpstr>
      <vt:lpstr>فَصَلِّ عَلَى مُحَمَّد وَآلِهِ</vt:lpstr>
      <vt:lpstr>وَاسْتُرْنَا بِسِتْرِكَ</vt:lpstr>
      <vt:lpstr>وَاعْفُ عَنَّا بِعَفْوِكَ</vt:lpstr>
      <vt:lpstr>وَلاَ تَنْصِبْنَا فِيهِ لاِعْيُنِ الشَّامِتِينَ</vt:lpstr>
      <vt:lpstr>وَلاَ تَبْسُطْ عَلَيْنَا فِيهِ أَلْسُنَ الطَّاعِنينَ</vt:lpstr>
      <vt:lpstr>وَاسْتَعْمِلْنَا بِمَا يَكُونُ حِطَّةً وَكَفَّارَةً</vt:lpstr>
      <vt:lpstr>لِمَا أَنْكَرْتَ مِنَّا فِيهِ بِرَأْفَتِكَ الَّتِي لاَ تَنْفَدُ</vt:lpstr>
      <vt:lpstr>وَفَضْلِكَ الَّذِي لا يَنْقُصُ.</vt:lpstr>
      <vt:lpstr>أللَّهُمَّ صَلِّ عَلَى مُحَمَّد وَآلِهِ</vt:lpstr>
      <vt:lpstr>وَاجْبُرْ مُصِيبَتنَا بِشَهْرِنَا</vt:lpstr>
      <vt:lpstr>وَبَارِكْ فِي يَوْمِ عِيْدِنَا وَفِطْرِنَا</vt:lpstr>
      <vt:lpstr>وَاجْعَلْهُ مِنْ خَيْرِ يَوْم مَرَّ عَلَيْنَا </vt:lpstr>
      <vt:lpstr>أَجْلَبِهِ لِعَفْو وَأَمْحَاهُ لِذَنْبِ</vt:lpstr>
      <vt:lpstr>وَاغْفِرْ لَنا ما خَفِيَ مِنْ ذُنُوبِنَا وَمَا عَلَنَ.</vt:lpstr>
      <vt:lpstr>أللَّهُمَّ اسلَخْنَا بِانْسِلاَخِ هَذَا الشَّهْرِ مِنْ خَطَايَانَا</vt:lpstr>
      <vt:lpstr>وَأَخْرِجْنَا بُخُرُوجِهِ مِنْ سَيِّئاتِنَا</vt:lpstr>
      <vt:lpstr>وَاجْعَلْنَا مِنْ أَسْعَدِ أَهْلِهِ بِهِ</vt:lpstr>
      <vt:lpstr>وَأَجْزَلِهِمْ قِسَمَاً فِيـهِ وَأَوْفَـرِهِمْ حَظّاً مِنْـهُ.</vt:lpstr>
      <vt:lpstr>أللّهُمَّ وَمَنْ رَعَى حَقّ هَذَا الشَّهْرِ حَقَّ رِعَايَتِهِ</vt:lpstr>
      <vt:lpstr>وَحَفِظَ حُرْمَتَهُ حَقَّ حِفْظِهَا وَقَامَ بِحُدُودِهِ حَقَّ قِيَامِهَا</vt:lpstr>
      <vt:lpstr>وَأتَّقَى ذُنُوبَهُ حَقَّ تُقَاتِهَا أَوْ تَقَرَّبَ إلَيْكَ بِقُرْبَة</vt:lpstr>
      <vt:lpstr>أَوْجَبَتْ رِضَاكَ لَهُ وَعَطَفَتْ رَحْمَتَكَ عَلَيْهِ</vt:lpstr>
      <vt:lpstr>فَهَبْ لَنَا مِثْلَهُ مِنْ وُجْدِكَ</vt:lpstr>
      <vt:lpstr>وَأَعْطِنَا أَضْعَافَهُ مِنْ فَضْلِكَ</vt:lpstr>
      <vt:lpstr>فَإنَّ فَضْلَكَ لا يَغِيْضُ وَإنَّ خَـزَائِنَكَ لا تَنْقُصُ بَـلْ تَفِيضُ</vt:lpstr>
      <vt:lpstr>وَإنَّ مَعَـادِنَ إحْسَانِكَ لا تَفْنَى</vt:lpstr>
      <vt:lpstr>وَإنَّ عَطَاءَكَ لَلْعَطَآءُ الْمُهَنَّا</vt:lpstr>
      <vt:lpstr>أللَّهُمَّ صَلِّ عَلَى مُحَمَّد وَآلِهِ</vt:lpstr>
      <vt:lpstr>وَاكْتُبْ لَنَا مِثْلَ أجُورِ مَنْ صَامَهُ</vt:lpstr>
      <vt:lpstr>أَوْ تَعَبَّدَ لَكَ فِيْهِ إلَى يَوْمِ الْقِيَامَةِ.</vt:lpstr>
      <vt:lpstr>أللَّهُمَّ إنَّا نَتُوبُ إلَيْكَ فِي يَوْمِ فِطْرِنَا</vt:lpstr>
      <vt:lpstr>الّذِي جَعَلْتَهُ لِلْمُؤْمِنِينَ عِيداً وَسُـرُوراً.</vt:lpstr>
      <vt:lpstr>وَلأِهْلِ مِلَّتِكَ مَجْمَعاً وَمُحْتشداً مِنْ كُلِّ ذَنْب أَذْنَبْنَاهُ</vt:lpstr>
      <vt:lpstr>أَوْ سُوْء أَسْلَفْنَاهُ أَوْ خَاطِرِ شَرٍّ أَضْمَرْنَاهُ</vt:lpstr>
      <vt:lpstr>تَوْبَةَ مَنْ لاَ يَنْطَوِيْ عَلَى رُجُوع إلَى ذَنْب</vt:lpstr>
      <vt:lpstr>وَلا يَعُودُ بَعْدَهَا فِي خَطِيئَة</vt:lpstr>
      <vt:lpstr>تَوْبَةً نَصوحاً خَلَصَتْ مِنَ الشَّكِّ وَالارْتِيَابِ</vt:lpstr>
      <vt:lpstr>فَتَقَبَّلْهَا مِنَّا وَارْضَ عَنَّا وَثَبِّتنَا عَلَيْهَا.</vt:lpstr>
      <vt:lpstr>أللَّهُمَّ ارْزُقْنَا خَوْفَ عِقَابِ الْوَعِيدِ</vt:lpstr>
      <vt:lpstr>وَشَوْقَ ثَوَابِ الْمَوْعُودِ حَتّى نَجِدَ لَذَّةَ مَا نَدْعُوكَ بِهِ</vt:lpstr>
      <vt:lpstr>وكَأْبَةَ مَا نَسْتَجِيْرُكَ مِنْهُ</vt:lpstr>
      <vt:lpstr>وَاجْعَلْنَا عِنْدَكَ مِنَ التَّوَّابِيْنَ الَّذِينَ أَوْجَبْتَ لَهُمْ مَحَبَّتَكَ</vt:lpstr>
      <vt:lpstr>وَقَبِلْتَ مِنْهُمْ مُرَاجَعَةَ طَاعَتِكَ</vt:lpstr>
      <vt:lpstr> يَا أَعْدَلَ الْعَادِلِينَ.</vt:lpstr>
      <vt:lpstr>أللَّهُمَّ تَجَاوَزْ عَنْ آبآئِنَا وَأُمَّهَاتِنَا وَأَهْلِ دِيْنِنَا جَمِيعاً</vt:lpstr>
      <vt:lpstr>مَنْ سَلَفَ مِنْهُمْ وَمَنْ غَبَرَ إلَى يَوْمِ الْقِيَامَةِ.</vt:lpstr>
      <vt:lpstr>أللَّهُمَّ صَلِّ عَلَى مُحَمَّد نَبِيِّنَا وَآلِهِ</vt:lpstr>
      <vt:lpstr>كَمَا صَلَّيْتَ عَلَى مَلائِكَتِكَ الْمُقَرَّبِينَ.</vt:lpstr>
      <vt:lpstr>وَصَلِّ عَلَيْهِ وَآلِهِ</vt:lpstr>
      <vt:lpstr>كَمَا صَلَّيْتَ عَلَى أَنْبِيَائِكَ الْمُرْسَلِينَ</vt:lpstr>
      <vt:lpstr>وَصَلِّ عَلَيْهِ وَآلِهِ كَمَا صَلَّيْتَ عَلَى عِبَادِكَ الصَّالِحِينَ</vt:lpstr>
      <vt:lpstr>وَأَفْضَلَ مِنْ ذَلِكَ يَا رَبَّ الْعَالَمِينَ</vt:lpstr>
      <vt:lpstr>صَلاَةً تَبْلُغُنَا بَرَكَتُهَا وَيَنَالُنَا نَفْعُهَا</vt:lpstr>
      <vt:lpstr>وَيُسْتَجَابُ لَهَا دُعَاؤُنَا</vt:lpstr>
      <vt:lpstr>إنَّكَ أكْرَمُ مَنْ رُغِبَ إلَيْهِ</vt:lpstr>
      <vt:lpstr>وَأكْفَى مَنْ تُوُكِّلَ عَلَيْهِ</vt:lpstr>
      <vt:lpstr>وَأَعْطَى مَنْ سُئِلَ مِنْ فَضْلِهِ</vt:lpstr>
      <vt:lpstr>وَأَنْتَ عَلَى كُلِّ شَيْء قَدِيرٌ.</vt:lpstr>
      <vt:lpstr>أللَّهُمَّ صَلِّ عَلَى مُحَمَّد وَآلِ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333</cp:revision>
  <cp:lastPrinted>1601-01-01T00:00:00Z</cp:lastPrinted>
  <dcterms:created xsi:type="dcterms:W3CDTF">1601-01-01T00:00:00Z</dcterms:created>
  <dcterms:modified xsi:type="dcterms:W3CDTF">2020-04-27T06:17:58Z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