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0"/>
  </p:notesMasterIdLst>
  <p:sldIdLst>
    <p:sldId id="3283" r:id="rId2"/>
    <p:sldId id="3313" r:id="rId3"/>
    <p:sldId id="3804" r:id="rId4"/>
    <p:sldId id="3419" r:id="rId5"/>
    <p:sldId id="3417" r:id="rId6"/>
    <p:sldId id="3805" r:id="rId7"/>
    <p:sldId id="3806" r:id="rId8"/>
    <p:sldId id="3807" r:id="rId9"/>
    <p:sldId id="3808" r:id="rId10"/>
    <p:sldId id="3809" r:id="rId11"/>
    <p:sldId id="3810" r:id="rId12"/>
    <p:sldId id="3811" r:id="rId13"/>
    <p:sldId id="3812" r:id="rId14"/>
    <p:sldId id="3813" r:id="rId15"/>
    <p:sldId id="3814" r:id="rId16"/>
    <p:sldId id="3815" r:id="rId17"/>
    <p:sldId id="3816" r:id="rId18"/>
    <p:sldId id="3817" r:id="rId19"/>
    <p:sldId id="3818" r:id="rId20"/>
    <p:sldId id="3819" r:id="rId21"/>
    <p:sldId id="3820" r:id="rId22"/>
    <p:sldId id="3821" r:id="rId23"/>
    <p:sldId id="3822" r:id="rId24"/>
    <p:sldId id="3823" r:id="rId25"/>
    <p:sldId id="3824" r:id="rId26"/>
    <p:sldId id="3825" r:id="rId27"/>
    <p:sldId id="3826" r:id="rId28"/>
    <p:sldId id="3827" r:id="rId29"/>
    <p:sldId id="3828" r:id="rId30"/>
    <p:sldId id="3829" r:id="rId31"/>
    <p:sldId id="3830" r:id="rId32"/>
    <p:sldId id="3831" r:id="rId33"/>
    <p:sldId id="3832" r:id="rId34"/>
    <p:sldId id="3833" r:id="rId35"/>
    <p:sldId id="3834" r:id="rId36"/>
    <p:sldId id="3835" r:id="rId37"/>
    <p:sldId id="3836" r:id="rId38"/>
    <p:sldId id="3837" r:id="rId39"/>
    <p:sldId id="3838" r:id="rId40"/>
    <p:sldId id="3839" r:id="rId41"/>
    <p:sldId id="3840" r:id="rId42"/>
    <p:sldId id="3841" r:id="rId43"/>
    <p:sldId id="3842" r:id="rId44"/>
    <p:sldId id="3843" r:id="rId45"/>
    <p:sldId id="3844" r:id="rId46"/>
    <p:sldId id="3845" r:id="rId47"/>
    <p:sldId id="3846" r:id="rId48"/>
    <p:sldId id="3847" r:id="rId49"/>
    <p:sldId id="3848" r:id="rId50"/>
    <p:sldId id="3849" r:id="rId51"/>
    <p:sldId id="3850" r:id="rId52"/>
    <p:sldId id="3851" r:id="rId53"/>
    <p:sldId id="3852" r:id="rId54"/>
    <p:sldId id="3853" r:id="rId55"/>
    <p:sldId id="3854" r:id="rId56"/>
    <p:sldId id="3855" r:id="rId57"/>
    <p:sldId id="3856" r:id="rId58"/>
    <p:sldId id="3857" r:id="rId59"/>
    <p:sldId id="3858" r:id="rId60"/>
    <p:sldId id="3859" r:id="rId61"/>
    <p:sldId id="3860" r:id="rId62"/>
    <p:sldId id="3861" r:id="rId63"/>
    <p:sldId id="3862" r:id="rId64"/>
    <p:sldId id="3863" r:id="rId65"/>
    <p:sldId id="3864" r:id="rId66"/>
    <p:sldId id="3865" r:id="rId67"/>
    <p:sldId id="3866" r:id="rId68"/>
    <p:sldId id="3867" r:id="rId69"/>
    <p:sldId id="3868" r:id="rId70"/>
    <p:sldId id="3869" r:id="rId71"/>
    <p:sldId id="3870" r:id="rId72"/>
    <p:sldId id="3871" r:id="rId73"/>
    <p:sldId id="3872" r:id="rId74"/>
    <p:sldId id="3873" r:id="rId75"/>
    <p:sldId id="3874" r:id="rId76"/>
    <p:sldId id="3875" r:id="rId77"/>
    <p:sldId id="3876" r:id="rId78"/>
    <p:sldId id="3877" r:id="rId79"/>
    <p:sldId id="3878" r:id="rId80"/>
    <p:sldId id="3879" r:id="rId81"/>
    <p:sldId id="3880" r:id="rId82"/>
    <p:sldId id="3881" r:id="rId83"/>
    <p:sldId id="3882" r:id="rId84"/>
    <p:sldId id="3883" r:id="rId85"/>
    <p:sldId id="3884" r:id="rId86"/>
    <p:sldId id="3885" r:id="rId87"/>
    <p:sldId id="3886" r:id="rId88"/>
    <p:sldId id="3887" r:id="rId89"/>
    <p:sldId id="3888" r:id="rId90"/>
    <p:sldId id="3889" r:id="rId91"/>
    <p:sldId id="3890" r:id="rId92"/>
    <p:sldId id="3891" r:id="rId93"/>
    <p:sldId id="3892" r:id="rId94"/>
    <p:sldId id="3893" r:id="rId95"/>
    <p:sldId id="3894" r:id="rId96"/>
    <p:sldId id="3895" r:id="rId97"/>
    <p:sldId id="3896" r:id="rId98"/>
    <p:sldId id="3897" r:id="rId99"/>
    <p:sldId id="3898" r:id="rId100"/>
    <p:sldId id="3899" r:id="rId101"/>
    <p:sldId id="3900" r:id="rId102"/>
    <p:sldId id="3901" r:id="rId103"/>
    <p:sldId id="3902" r:id="rId104"/>
    <p:sldId id="3903" r:id="rId105"/>
    <p:sldId id="3904" r:id="rId106"/>
    <p:sldId id="3905" r:id="rId107"/>
    <p:sldId id="3906" r:id="rId108"/>
    <p:sldId id="3907" r:id="rId109"/>
    <p:sldId id="3908" r:id="rId110"/>
    <p:sldId id="3909" r:id="rId111"/>
    <p:sldId id="3910" r:id="rId112"/>
    <p:sldId id="3911" r:id="rId113"/>
    <p:sldId id="3912" r:id="rId114"/>
    <p:sldId id="3913" r:id="rId115"/>
    <p:sldId id="3914" r:id="rId116"/>
    <p:sldId id="3915" r:id="rId117"/>
    <p:sldId id="3916" r:id="rId118"/>
    <p:sldId id="3917" r:id="rId119"/>
    <p:sldId id="3918" r:id="rId120"/>
    <p:sldId id="3919" r:id="rId121"/>
    <p:sldId id="3920" r:id="rId122"/>
    <p:sldId id="3921" r:id="rId123"/>
    <p:sldId id="3922" r:id="rId124"/>
    <p:sldId id="3923" r:id="rId125"/>
    <p:sldId id="3924" r:id="rId126"/>
    <p:sldId id="3925" r:id="rId127"/>
    <p:sldId id="3926" r:id="rId128"/>
    <p:sldId id="3927" r:id="rId129"/>
    <p:sldId id="3928" r:id="rId130"/>
    <p:sldId id="3929" r:id="rId131"/>
    <p:sldId id="3930" r:id="rId132"/>
    <p:sldId id="3931" r:id="rId133"/>
    <p:sldId id="3932" r:id="rId134"/>
    <p:sldId id="3933" r:id="rId135"/>
    <p:sldId id="3934" r:id="rId136"/>
    <p:sldId id="3935" r:id="rId137"/>
    <p:sldId id="3936" r:id="rId138"/>
    <p:sldId id="3937" r:id="rId139"/>
    <p:sldId id="3938" r:id="rId140"/>
    <p:sldId id="3939" r:id="rId141"/>
    <p:sldId id="3940" r:id="rId142"/>
    <p:sldId id="3941" r:id="rId143"/>
    <p:sldId id="3942" r:id="rId144"/>
    <p:sldId id="3943" r:id="rId145"/>
    <p:sldId id="3944" r:id="rId146"/>
    <p:sldId id="3950" r:id="rId147"/>
    <p:sldId id="3637" r:id="rId148"/>
    <p:sldId id="3415" r:id="rId14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800000"/>
    <a:srgbClr val="0000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00" autoAdjust="0"/>
    <p:restoredTop sz="95204" autoAdjust="0"/>
  </p:normalViewPr>
  <p:slideViewPr>
    <p:cSldViewPr showGuides="1">
      <p:cViewPr varScale="1">
        <p:scale>
          <a:sx n="88" d="100"/>
          <a:sy n="88" d="100"/>
        </p:scale>
        <p:origin x="1219" y="67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3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notesMaster" Target="notesMasters/notesMaster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presProps" Target="presProp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theme" Target="theme/theme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tableStyles" Target="tableStyles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29D857A-7ED9-401E-A56B-984ACC4E0DB9}" type="datetimeFigureOut">
              <a:rPr lang="en-US"/>
              <a:pPr>
                <a:defRPr/>
              </a:pPr>
              <a:t>27/04/2020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4CA0AEF-0650-4833-B710-A634CAB835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7099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B5086-49AE-43DF-86A4-91C45A01B78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52861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FF30C-EECF-45F0-BBB8-2B4783566DF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768704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32E1D-4B85-460F-8954-350E140DDEB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87214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00886-C1AA-4BAF-B23A-B087499A151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65417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E18C8-19C6-499B-B9A7-D900E8C0824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9465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F6EC5-C85B-4A23-AF58-C4D08AA4EF0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56592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F9C4A-2EB1-49BD-9590-5C2C9E8D7B2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15296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07AEC-B7DF-4173-B0FF-905A5154229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30681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BB51A-1F97-4DF9-A647-9FE96F080E9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67839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6898A-78C7-4544-B973-F200BA20058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24021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DD1A9-36E9-4EA7-A062-BEBC51155EB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42563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094B6FD-9F0F-480B-8D45-395C4766739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2286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-76200"/>
            <a:ext cx="24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0" y="-76200"/>
            <a:ext cx="24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0" y="-76200"/>
            <a:ext cx="24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539750" y="2551837"/>
            <a:ext cx="814705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5400" b="1" i="1" dirty="0" err="1">
                <a:solidFill>
                  <a:srgbClr val="FFFF00"/>
                </a:solidFill>
                <a:latin typeface="Trebuchet MS" pitchFamily="34" charset="0"/>
              </a:rPr>
              <a:t>Dua’a</a:t>
            </a:r>
            <a:r>
              <a:rPr lang="en-US" sz="5400" b="1" i="1" dirty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5400" b="1" i="1" dirty="0" smtClean="0">
                <a:solidFill>
                  <a:srgbClr val="FFFF00"/>
                </a:solidFill>
                <a:latin typeface="Trebuchet MS" pitchFamily="34" charset="0"/>
              </a:rPr>
              <a:t>Upon Completing a Reading of the Qur'an</a:t>
            </a:r>
            <a:endParaRPr lang="en-US" sz="5400" b="1" i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2056" name="Rectangle 1"/>
          <p:cNvSpPr>
            <a:spLocks noChangeArrowheads="1"/>
          </p:cNvSpPr>
          <p:nvPr/>
        </p:nvSpPr>
        <p:spPr bwMode="auto">
          <a:xfrm>
            <a:off x="1600200" y="4648200"/>
            <a:ext cx="6019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Supplication # </a:t>
            </a:r>
            <a:r>
              <a:rPr lang="en-US" b="1" dirty="0" smtClean="0">
                <a:solidFill>
                  <a:srgbClr val="FFFF00"/>
                </a:solidFill>
              </a:rPr>
              <a:t>42 </a:t>
            </a:r>
            <a:r>
              <a:rPr lang="en-US" b="1" dirty="0">
                <a:solidFill>
                  <a:srgbClr val="FFFF00"/>
                </a:solidFill>
              </a:rPr>
              <a:t>(Al-</a:t>
            </a:r>
            <a:r>
              <a:rPr lang="en-US" b="1" dirty="0" err="1">
                <a:solidFill>
                  <a:srgbClr val="FFFF00"/>
                </a:solidFill>
              </a:rPr>
              <a:t>Sahifa</a:t>
            </a:r>
            <a:r>
              <a:rPr lang="en-US" b="1" dirty="0">
                <a:solidFill>
                  <a:srgbClr val="FFFF00"/>
                </a:solidFill>
              </a:rPr>
              <a:t> Al-</a:t>
            </a:r>
            <a:r>
              <a:rPr lang="en-US" b="1" dirty="0" err="1">
                <a:solidFill>
                  <a:srgbClr val="FFFF00"/>
                </a:solidFill>
              </a:rPr>
              <a:t>Kamilah</a:t>
            </a:r>
            <a:r>
              <a:rPr lang="en-US" b="1" dirty="0">
                <a:solidFill>
                  <a:srgbClr val="FFFF00"/>
                </a:solidFill>
              </a:rPr>
              <a:t> Al-</a:t>
            </a:r>
            <a:r>
              <a:rPr lang="en-US" b="1" dirty="0" err="1">
                <a:solidFill>
                  <a:srgbClr val="FFFF00"/>
                </a:solidFill>
              </a:rPr>
              <a:t>Sajjadiya</a:t>
            </a:r>
            <a:r>
              <a:rPr lang="en-US" b="1" dirty="0">
                <a:solidFill>
                  <a:srgbClr val="FFFF00"/>
                </a:solidFill>
              </a:rPr>
              <a:t>)</a:t>
            </a:r>
          </a:p>
          <a:p>
            <a:pPr algn="ctr"/>
            <a:r>
              <a:rPr lang="en-US" b="1" dirty="0">
                <a:solidFill>
                  <a:srgbClr val="FFFF00"/>
                </a:solidFill>
              </a:rPr>
              <a:t>Supplications by Imam </a:t>
            </a:r>
            <a:r>
              <a:rPr lang="en-US" b="1" dirty="0" err="1">
                <a:solidFill>
                  <a:srgbClr val="FFFF00"/>
                </a:solidFill>
              </a:rPr>
              <a:t>Zain</a:t>
            </a:r>
            <a:r>
              <a:rPr lang="en-US" b="1" dirty="0">
                <a:solidFill>
                  <a:srgbClr val="FFFF00"/>
                </a:solidFill>
              </a:rPr>
              <a:t> Al-</a:t>
            </a:r>
            <a:r>
              <a:rPr lang="en-US" b="1" dirty="0" err="1">
                <a:solidFill>
                  <a:srgbClr val="FFFF00"/>
                </a:solidFill>
              </a:rPr>
              <a:t>Abideen</a:t>
            </a:r>
            <a:r>
              <a:rPr lang="en-US" b="1" dirty="0">
                <a:solidFill>
                  <a:srgbClr val="FFFF00"/>
                </a:solidFill>
              </a:rPr>
              <a:t> (</a:t>
            </a:r>
            <a:r>
              <a:rPr lang="en-US" b="1" dirty="0" err="1">
                <a:solidFill>
                  <a:srgbClr val="FFFF00"/>
                </a:solidFill>
              </a:rPr>
              <a:t>a.s</a:t>
            </a:r>
            <a:r>
              <a:rPr lang="en-US" b="1" dirty="0">
                <a:solidFill>
                  <a:srgbClr val="FFFF00"/>
                </a:solidFill>
              </a:rPr>
              <a:t>)</a:t>
            </a:r>
          </a:p>
        </p:txBody>
      </p:sp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1295400" y="5410200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 dirty="0">
                <a:solidFill>
                  <a:srgbClr val="FFFF00"/>
                </a:solidFill>
              </a:rPr>
              <a:t>(Arabic text </a:t>
            </a:r>
            <a:r>
              <a:rPr lang="en-US" i="1" dirty="0" smtClean="0">
                <a:solidFill>
                  <a:srgbClr val="FFFF00"/>
                </a:solidFill>
              </a:rPr>
              <a:t>with </a:t>
            </a:r>
            <a:r>
              <a:rPr lang="en-US" i="1" dirty="0">
                <a:solidFill>
                  <a:srgbClr val="FFFF00"/>
                </a:solidFill>
              </a:rPr>
              <a:t>English Translation and Transliteration)</a:t>
            </a:r>
          </a:p>
        </p:txBody>
      </p:sp>
      <p:sp>
        <p:nvSpPr>
          <p:cNvPr id="2058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Sura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Fatiha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.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-152400" y="1143000"/>
            <a:ext cx="92964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sz="11500" dirty="0" smtClean="0">
                <a:solidFill>
                  <a:srgbClr val="FFFF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دُعَاؤُهُ عِنْدَ خَتْمِهِ الْقُرْآنَ</a:t>
            </a:r>
            <a:endParaRPr lang="ar-SA" sz="11500" dirty="0">
              <a:solidFill>
                <a:srgbClr val="FFFF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86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وكِتاباً فصّلْتهُ لِعِبادِك تفْصِيلاً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 book, which You have distinguished very distinctly for Your servants,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kitabana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fas-sal-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tahu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lii'badika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taf-sila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وبارِكْ لنا فِي حُلُولِ دارِ الْبِلى وطُولِ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الْمُقامةِ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make blessed for us the arrival at the house of decay and the drawn out </a:t>
            </a:r>
            <a:r>
              <a:rPr lang="en-US" sz="3600" b="1" kern="1200" dirty="0" smtClean="0">
                <a:ea typeface="MS Mincho" pitchFamily="49" charset="-128"/>
              </a:rPr>
              <a:t>residence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barik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lana fi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hululi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daril-bila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tulil-muqamati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بيْن أطْباقِ الثّرى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 between the layers of the earth,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bay-na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at-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baqith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thara</a:t>
            </a:r>
            <a:endParaRPr lang="es-ES" sz="3200" b="1" i="1" dirty="0" smtClean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واجْعلِ الْقُبور بعْد فِراقِ الدُّنْيا خيْر منازِلِنا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appoint the graves, after separation from this world, the best of our way stations,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waj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alil-qubwra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'-da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firaqid-dunya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khay-ra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manazilina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وافْسحْ لنا بِرحْمتِك فِي ضِيقِ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ملاحِدِنا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make roomy for us through Your mercy the narrowness of our tombs</a:t>
            </a:r>
            <a:r>
              <a:rPr lang="en-US" sz="3600" b="1" kern="1200" dirty="0" smtClean="0">
                <a:ea typeface="MS Mincho" pitchFamily="49" charset="-128"/>
              </a:rPr>
              <a:t>,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waf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-sah lana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birah-matika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fi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diqi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malahidina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ولا تفْضحْنا فِي حاضِرِ الْقِيامةِ بِمُوبِقاتِ آثامِنا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and disgrace </a:t>
            </a:r>
            <a:r>
              <a:rPr lang="en-US" sz="3600" b="1" kern="1200" dirty="0">
                <a:ea typeface="MS Mincho" pitchFamily="49" charset="-128"/>
              </a:rPr>
              <a:t>us not among those present at the Resurrection through our ruinous sins!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la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taf-dah-na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fi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hadiril-qiamati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bimubiqati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athamina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وارْحمْ بِالْقُرآنِ فِي موْقِفِ الْعرْضِ عليْك ذُلّ مقامِنا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7432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Through the Qur’an have mercy upon the lowliness of our station at the standing place of presentation to You,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war-ham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bil-qurani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fi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maw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qifil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ar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-di 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alay-ka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dhulla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maqamina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وثبِّتْ بِهِ عِنْد اضْطِرابِ جِسْرِ جهنّم يوْم الْمجازِ عليْها زلل أقْدامِنا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make firm the slips of our feet during the shaking of the bridge across hell on the day of passage over it,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thab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-bit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bihi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i'nda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ad-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tirabi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jis-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ri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jahannama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yaw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-mal-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majazi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alay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-ha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zalala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aq-damina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ونوِّرْ بِهِ قبْل الْبعْثِ سُدف قُبُورِنا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illuminate the darkness of our graves before the Uprising</a:t>
            </a:r>
            <a:r>
              <a:rPr lang="en-US" sz="3600" b="1" kern="1200" dirty="0" smtClean="0">
                <a:ea typeface="MS Mincho" pitchFamily="49" charset="-128"/>
              </a:rPr>
              <a:t>,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naw-wir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bihi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qab-lal-ba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'-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thi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sudafa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quburina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ونجِّنا بِهِ مِنْ كُلِّ كرْبٍ يوْم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الْقِيامةِ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and deliver </a:t>
            </a:r>
            <a:r>
              <a:rPr lang="en-US" sz="3600" b="1" kern="1200" dirty="0">
                <a:ea typeface="MS Mincho" pitchFamily="49" charset="-128"/>
              </a:rPr>
              <a:t>us from every distress on the Day of </a:t>
            </a:r>
            <a:r>
              <a:rPr lang="en-US" sz="3600" b="1" kern="1200" dirty="0" smtClean="0">
                <a:ea typeface="MS Mincho" pitchFamily="49" charset="-128"/>
              </a:rPr>
              <a:t>Resurrection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naj-jina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bihi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min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kulli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kar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yaw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-mal-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qiamati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وشدائِدِ أهْوالِ يوْمِ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الطّآمّةِ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 and from the hardships of terrors on the Day of Disaster!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shada-idi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ah-wali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yaw-mit-tammah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ووحْياً أنْزلْتهُ على نبِيِّك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مُحمّدٍ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 revelation, which You have sent down, a sending down, upon Your </a:t>
            </a:r>
            <a:r>
              <a:rPr lang="en-US" sz="3600" b="1" kern="1200" dirty="0" smtClean="0">
                <a:ea typeface="MS Mincho" pitchFamily="49" charset="-128"/>
              </a:rPr>
              <a:t>prophet Muhammad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wah-yan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anzal-tahu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`ala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nabi-yika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muhammadin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وبيِّضْ وجُوهنا يوْم تسْودُّ وُجُوهُ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الظّلمةِ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Whiten our faces on the day when the faces of wrongdoers are </a:t>
            </a:r>
            <a:r>
              <a:rPr lang="en-US" sz="3600" b="1" kern="1200" dirty="0" smtClean="0">
                <a:ea typeface="MS Mincho" pitchFamily="49" charset="-128"/>
              </a:rPr>
              <a:t>blackened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bay-yid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wjuhana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yaw-ma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tas-wad-du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wujuhuz-zalamati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فِي يوْمِ الْحسْرةِ والنّدامةِ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during the Day of Regret and Remorse,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fi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yaw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-mil-has-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rati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wannadamah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واجْعلْ لنا فِي صُدُ رِ الْمُؤْمِنِين وُدّاً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appoint love for us in the breasts of the faithful</a:t>
            </a:r>
            <a:r>
              <a:rPr lang="en-US" sz="3600" b="1" kern="1200" dirty="0" smtClean="0">
                <a:ea typeface="MS Mincho" pitchFamily="49" charset="-128"/>
              </a:rPr>
              <a:t>,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waj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-`allana fi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suduril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-mu-minina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wud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-da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ولا تجْعلِ الْحياة عليْنا نكداً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and make </a:t>
            </a:r>
            <a:r>
              <a:rPr lang="en-US" sz="3600" b="1" kern="1200" dirty="0">
                <a:ea typeface="MS Mincho" pitchFamily="49" charset="-128"/>
              </a:rPr>
              <a:t>not life for us troublesome!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pl-PL" sz="3200" b="1" i="1" dirty="0" smtClean="0">
                <a:solidFill>
                  <a:srgbClr val="000066"/>
                </a:solidFill>
                <a:ea typeface="MS Mincho" pitchFamily="49" charset="-128"/>
              </a:rPr>
              <a:t>wa la taj-`alil-hayata `alay-na nakada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اللّهُمّ صلِّ على مُحمّدٍ عبْدِك ورسُولِك كما بلّغ رِسالتك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  <a:r>
              <a:rPr lang="en-US" sz="3600" b="1" kern="1200" dirty="0">
                <a:ea typeface="MS Mincho" pitchFamily="49" charset="-128"/>
              </a:rPr>
              <a:t>bless Muhammad, Your servant and Your messenger, just as He delivered Your message,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 smtClean="0">
                <a:solidFill>
                  <a:srgbClr val="000066"/>
                </a:solidFill>
                <a:ea typeface="MS Mincho" pitchFamily="49" charset="-128"/>
              </a:rPr>
              <a:t>allahumma salli `ala muhammadin `ab-dika warasulika kama ballagha risalatak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وصدع بِأمْرِك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executed Your command,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sada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'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m-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rik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ونصح لِعِبادِك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counseled Your servants!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nasaha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lii'badik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اللّهُمّ اجْعلْ نبِيّنا صلواتُك عليْهِ وعلى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آلِهِ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يوْم الْقِيامةِ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  <a:r>
              <a:rPr lang="en-US" sz="3600" b="1" kern="1200" dirty="0">
                <a:ea typeface="MS Mincho" pitchFamily="49" charset="-128"/>
              </a:rPr>
              <a:t>on the Day of Resurrection make our Prophet (Your blessings be upon him and his Household)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allahumma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aj-`al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nabi-yana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salawatuka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alay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-hi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wa'la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alihi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yaw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-mal-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qiamati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أقْرب النّبِيِّين مِنْك مجْلِساً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nearest of the prophets to You in seat,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aq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rabannabi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-yina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minka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maj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-lisa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وأمْكنهُمْ مِنْك شفاعةً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ablest of them before You with intercession,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am-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kanahum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minka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shafa'h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صلواتُك عليْهِ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وآلِهِ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تنْزِيلاً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(Your blessings be upon him and his Household).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salawatuka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alay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-hi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alihi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tanzila</a:t>
            </a:r>
            <a:endParaRPr lang="es-ES" sz="3200" b="1" i="1" dirty="0" smtClean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وأجلّهُمْ عِنْدك قدْراً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greatest of them with You in measure</a:t>
            </a:r>
            <a:r>
              <a:rPr lang="en-US" sz="3600" b="1" kern="1200" dirty="0" smtClean="0">
                <a:ea typeface="MS Mincho" pitchFamily="49" charset="-128"/>
              </a:rPr>
              <a:t>,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ajallahum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i'ndaka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qad-ra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وأوْجههُمْ عِنْدك جاهاً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 and the most eminent of them with You in rank!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aw-jahahum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i'ndaka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jaha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اللّهُمّ صلِّ على مُحمّدٍ وآلِ مُحمّدٍ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  <a:r>
              <a:rPr lang="en-US" sz="3600" b="1" kern="1200" dirty="0">
                <a:ea typeface="MS Mincho" pitchFamily="49" charset="-128"/>
              </a:rPr>
              <a:t>bless Muhammad and the Household of Muhammad,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 smtClean="0">
                <a:solidFill>
                  <a:srgbClr val="000066"/>
                </a:solidFill>
                <a:ea typeface="MS Mincho" pitchFamily="49" charset="-128"/>
              </a:rPr>
              <a:t>allahumma salli `ala muhammadiw-wali muhammad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وشرِّفْ بُنْيانهُ  وعظِّمْ بُرْهانهُ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ennoble his edifice, magnify his proof</a:t>
            </a:r>
            <a:r>
              <a:rPr lang="en-US" sz="3600" b="1" kern="1200" dirty="0" smtClean="0">
                <a:ea typeface="MS Mincho" pitchFamily="49" charset="-128"/>
              </a:rPr>
              <a:t>,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shar-rif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bunyanah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az-zim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bur-hanah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وثقِّلْ مِيزانهُ  وتقبّلْ شفاعتهُ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 make weighty his balance, accept his intercession,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thaq-qil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mizanah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taqab-bal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shafa'tah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وقرِّبْ وسِيلتهُ </a:t>
            </a:r>
            <a:r>
              <a:rPr lang="en-US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وبيّضْ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وجْههُ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bring near his mediation, </a:t>
            </a:r>
            <a:r>
              <a:rPr lang="en-US" sz="3600" b="1" kern="1200" dirty="0" smtClean="0">
                <a:ea typeface="MS Mincho" pitchFamily="49" charset="-128"/>
              </a:rPr>
              <a:t>brighten </a:t>
            </a:r>
            <a:r>
              <a:rPr lang="en-US" sz="3600" b="1" kern="1200" dirty="0">
                <a:ea typeface="MS Mincho" pitchFamily="49" charset="-128"/>
              </a:rPr>
              <a:t>his face,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qar-rib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wasilatah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bay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-yd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waj-hah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وأتِمّ نُورهُ </a:t>
            </a:r>
            <a:r>
              <a:rPr lang="en-US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وارْفعْ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درجتهُ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complete his light, and raise his degree!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atimma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nurah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war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-fa'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darajatah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وأحْيِنا على سُنّتِهِ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Make us live according to his </a:t>
            </a:r>
            <a:r>
              <a:rPr lang="en-US" sz="3600" b="1" kern="1200" dirty="0" err="1">
                <a:ea typeface="MS Mincho" pitchFamily="49" charset="-128"/>
              </a:rPr>
              <a:t>Sunnah</a:t>
            </a:r>
            <a:r>
              <a:rPr lang="en-US" sz="3600" b="1" kern="1200" dirty="0">
                <a:ea typeface="MS Mincho" pitchFamily="49" charset="-128"/>
              </a:rPr>
              <a:t>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ah-yina `ala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sunnatih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وتوفّنا على مِلّتِهِ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make us die in his creed,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tawaf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-fana `ala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millatih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8942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وخُذْ بِنا مِنْهاجهُ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take us on his road,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khudh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bina min-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hajah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4383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وجعلْتهُ نُوراً نهْتدِي مِنْ ظُلمِ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الضّلالةِ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You appointed it a light through following which we may be </a:t>
            </a:r>
            <a:r>
              <a:rPr lang="en-US" sz="3600" b="1" kern="1200" dirty="0" smtClean="0">
                <a:ea typeface="MS Mincho" pitchFamily="49" charset="-128"/>
              </a:rPr>
              <a:t>guided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ja'l-tahu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nurannah-tadi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min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zulamid-dalalati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واسْلُكْ بِنا سبِيلهُ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make us travel his path,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was-luk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bina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sabilah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3732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واجْعلْنا مِنْ أهْلِ طاعتِهِ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place us among the people who obey him,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waj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-`al-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min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ahli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ta`atih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7680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واحْشُرْنا فِي زُمْرتِهِ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muster us in his band,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wah-shur-na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fi zum-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ratih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7919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وأوْرِدْنا حوْضهُ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lead us to up his pool,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aw-rid-na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haw-dah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8942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واسْقِنا بِكأْسِهِ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give us to drink of his cup!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was-qina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bika-sih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4383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وصلِّ اللّهُمّ على مُحمّدٍ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وآلِهِ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bless Muhammad and his Household,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 smtClean="0">
                <a:solidFill>
                  <a:srgbClr val="000066"/>
                </a:solidFill>
                <a:ea typeface="MS Mincho" pitchFamily="49" charset="-128"/>
              </a:rPr>
              <a:t>wa sallillahumma `ala muhammadiw-wa alihi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3732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صلاةً تُبلِّغُهُ بِها أفْضل ما يأْمُلُ مِنْ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خيْرِك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with a blessing through which You wilt take him to the most excellent of Your good, Your bounty</a:t>
            </a:r>
            <a:r>
              <a:rPr lang="en-US" sz="3600" b="1" kern="1200" dirty="0" smtClean="0">
                <a:ea typeface="MS Mincho" pitchFamily="49" charset="-128"/>
              </a:rPr>
              <a:t>,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salatan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tuballighuhu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biha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af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-dala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ya-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mulu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min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khay-rika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7680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وفضْلِك وكرامتِك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 and Your generosity for which he hopes!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wafad-lika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wakaramatik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7919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إِنّك ذُو رحْمةٍ واسِعةٍ وفضْلٍ كرِيمٍ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You are Possessor of boundless mercy and generous bounty.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innaka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dhu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rah-matiw-wasii’tiw-wafad-lin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karim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8942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اجْزِهِ بِما بلّغ مِنْ رِسالاتِك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  <a:r>
              <a:rPr lang="en-US" sz="3600" b="1" kern="1200" dirty="0">
                <a:ea typeface="MS Mincho" pitchFamily="49" charset="-128"/>
              </a:rPr>
              <a:t>repay him for Your messages which he delivered,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allahumma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aj-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zihi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bima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ballagha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mir-risalatik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4383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والْجهالةِ بِاتِّباعِهِ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from the shadows of error and ignorance,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wal-jahalati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bit-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tibai'h</a:t>
            </a:r>
            <a:endParaRPr lang="es-ES" sz="3200" b="1" i="1" dirty="0" smtClean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وأدّى مِنْ آياتِك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Your signs which he passed on,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ad-da min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ayatik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3732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ونصح لِعِبادِك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good counsel he gave to Your servants</a:t>
            </a:r>
            <a:r>
              <a:rPr lang="en-US" sz="3600" b="1" kern="1200" dirty="0" smtClean="0">
                <a:ea typeface="MS Mincho" pitchFamily="49" charset="-128"/>
              </a:rPr>
              <a:t>,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nasah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lii'badik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7680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وجاهد فِي سبِيلِك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and the </a:t>
            </a:r>
            <a:r>
              <a:rPr lang="en-US" sz="3600" b="1" kern="1200" dirty="0">
                <a:ea typeface="MS Mincho" pitchFamily="49" charset="-128"/>
              </a:rPr>
              <a:t>struggle he undertook in Your way,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jahada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fi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sabilik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7919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أفْضل ما جزيْت أحداً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with the best You have repaid any of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af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-dala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jazay-ta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ahadana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8942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مِنْ ملائِكتِك الْمُقرّبِين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Your angels brought </a:t>
            </a:r>
            <a:r>
              <a:rPr lang="en-US" sz="3600" b="1" kern="1200" dirty="0" smtClean="0">
                <a:ea typeface="MS Mincho" pitchFamily="49" charset="-128"/>
              </a:rPr>
              <a:t>nigh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mimmala-ikatikal-muqar-rabin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4383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وأنْبِيائِك الْمُرْسلِين الْمُصْطفيْن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and Your </a:t>
            </a:r>
            <a:r>
              <a:rPr lang="en-US" sz="3600" b="1" kern="1200" dirty="0">
                <a:ea typeface="MS Mincho" pitchFamily="49" charset="-128"/>
              </a:rPr>
              <a:t>prophets sent out and chosen!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ambia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ikal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mur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salinal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-mus-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tafayn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3732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والسّلامُ عليْه وعلى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آلِهِ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الطّيِّبِين الطّاهِرِين ورحْمةُ اللّهِ وبركاتُهُ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upon him and his Household, the good, the pure, be peace, </a:t>
            </a:r>
            <a:r>
              <a:rPr lang="en-US" sz="3600" b="1" kern="1200" dirty="0" err="1">
                <a:ea typeface="MS Mincho" pitchFamily="49" charset="-128"/>
              </a:rPr>
              <a:t>Allāh's</a:t>
            </a:r>
            <a:r>
              <a:rPr lang="en-US" sz="3600" b="1" kern="1200" dirty="0">
                <a:ea typeface="MS Mincho" pitchFamily="49" charset="-128"/>
              </a:rPr>
              <a:t> mercy, and His blessings!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was-salamu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alay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-h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wa'la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alihit-tayyibinat-tahirina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warah-matullahi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wabarakatuh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7680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اللّهُمّ صلِّ على مُحمّدٍ وآلِ مُحمّدٍ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150532" name="Subtitle 4"/>
          <p:cNvSpPr txBox="1">
            <a:spLocks/>
          </p:cNvSpPr>
          <p:nvPr/>
        </p:nvSpPr>
        <p:spPr bwMode="auto">
          <a:xfrm>
            <a:off x="76200" y="45720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1557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for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sz="6000" b="1" smtClean="0">
                <a:solidFill>
                  <a:srgbClr val="FFFF00"/>
                </a:solidFill>
              </a:rPr>
            </a:br>
            <a:endParaRPr lang="en-GB" sz="6000" b="1" smtClean="0">
              <a:solidFill>
                <a:srgbClr val="FFFF00"/>
              </a:solidFill>
            </a:endParaRPr>
          </a:p>
        </p:txBody>
      </p:sp>
      <p:sp>
        <p:nvSpPr>
          <p:cNvPr id="151558" name="Rectangle 5"/>
          <p:cNvSpPr>
            <a:spLocks noChangeArrowheads="1"/>
          </p:cNvSpPr>
          <p:nvPr/>
        </p:nvSpPr>
        <p:spPr bwMode="auto">
          <a:xfrm>
            <a:off x="136525" y="5741988"/>
            <a:ext cx="8888413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>
                <a:solidFill>
                  <a:srgbClr val="000066"/>
                </a:solidFill>
              </a:rPr>
              <a:t>For any errors / comments please write to: rehanL@hotmail.com</a:t>
            </a:r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Kindly recite Sura E Fatiha for Marhumeen of all those who have worked towards making this small work possible.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وشِفاءً لِمنْ أنْصت بِفهْمِ التّصْدِيقِ إِلى اسْتِماعِهِ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 healing for him who turns ear toward hearing it with the understanding of attestation,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shifa-alliman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ansata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bifah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mit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-tas-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diqi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ila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as-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timai'h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ومِيزان قِسْطٍ لا يحِيفُ عنِ الْحقِّ لِسانُهُ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 just balance whose tongue does not incline away from truth,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mizana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qis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-tilla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yahifu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anil-haq-qi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lisanuh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ونُور هُدًى لا يطْفأُ عنِ الشّاهِدِين بُرْهانُهُ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 light of guidance whose proof is not extinguished before the witnesses,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nura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hudana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la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yat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-fa 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anish-shahidina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bur-hanuh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وعلم نجاةٍ لا يضِلُّ منْ أمّ قصْد سُنّتِهِ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a guidepost of deliverance, so that he who repairs straight way to its prescription will not go </a:t>
            </a:r>
            <a:r>
              <a:rPr lang="en-US" sz="3600" b="1" kern="1200" dirty="0" smtClean="0">
                <a:ea typeface="MS Mincho" pitchFamily="49" charset="-128"/>
              </a:rPr>
              <a:t>astray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 smtClean="0">
                <a:solidFill>
                  <a:srgbClr val="000066"/>
                </a:solidFill>
                <a:ea typeface="MS Mincho" pitchFamily="49" charset="-128"/>
              </a:rPr>
              <a:t>wa `alama najatin la yadillu man amma qas-da sunnatih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ولا تنالُ أيْدِي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الْهلكاتِ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منْ تعلّق بِعُرْوةِ عِصْمتِهِ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and he </a:t>
            </a:r>
            <a:r>
              <a:rPr lang="en-US" sz="3600" b="1" kern="1200" dirty="0">
                <a:ea typeface="MS Mincho" pitchFamily="49" charset="-128"/>
              </a:rPr>
              <a:t>who clings to its preservation's handhold will not be touched by the hands of disasters.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la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tanalu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aydy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al-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halakati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man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ta`allaqa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urwati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ismatih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04800" y="242679"/>
            <a:ext cx="85344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600" b="1" dirty="0">
                <a:solidFill>
                  <a:srgbClr val="FFFF99"/>
                </a:solidFill>
                <a:latin typeface="Trebuchet MS" pitchFamily="34" charset="0"/>
              </a:rPr>
              <a:t>Merits of 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Imam </a:t>
            </a:r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Sajjad’s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304800" y="632708"/>
            <a:ext cx="8534400" cy="6186309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 algn="ctr" eaLnBrk="1" hangingPunct="1"/>
            <a:r>
              <a:rPr lang="en-US" sz="4400" b="1" dirty="0" smtClean="0">
                <a:solidFill>
                  <a:srgbClr val="FFFF00"/>
                </a:solidFill>
              </a:rPr>
              <a:t>In most cases, the recitation of the Holy Qur'an is accomplished on the thirtieth of Ramadan; therefore, it is highly advisable to read the supplication numbered forty-two of the </a:t>
            </a:r>
            <a:r>
              <a:rPr lang="en-US" sz="4400" b="1" i="1" dirty="0" smtClean="0">
                <a:solidFill>
                  <a:srgbClr val="FFFF00"/>
                </a:solidFill>
              </a:rPr>
              <a:t>al-</a:t>
            </a:r>
            <a:r>
              <a:rPr lang="en-US" sz="4400" b="1" i="1" dirty="0" err="1" smtClean="0">
                <a:solidFill>
                  <a:srgbClr val="FFFF00"/>
                </a:solidFill>
              </a:rPr>
              <a:t>Sahifah</a:t>
            </a:r>
            <a:r>
              <a:rPr lang="en-US" sz="4400" b="1" i="1" dirty="0" smtClean="0">
                <a:solidFill>
                  <a:srgbClr val="FFFF00"/>
                </a:solidFill>
              </a:rPr>
              <a:t> al-</a:t>
            </a:r>
            <a:r>
              <a:rPr lang="en-US" sz="4400" b="1" i="1" dirty="0" err="1" smtClean="0">
                <a:solidFill>
                  <a:srgbClr val="FFFF00"/>
                </a:solidFill>
              </a:rPr>
              <a:t>Kamilah</a:t>
            </a:r>
            <a:r>
              <a:rPr lang="en-US" sz="4400" b="1" i="1" dirty="0" smtClean="0">
                <a:solidFill>
                  <a:srgbClr val="FFFF00"/>
                </a:solidFill>
              </a:rPr>
              <a:t> al-</a:t>
            </a:r>
            <a:r>
              <a:rPr lang="en-US" sz="4400" b="1" i="1" dirty="0" err="1" smtClean="0">
                <a:solidFill>
                  <a:srgbClr val="FFFF00"/>
                </a:solidFill>
              </a:rPr>
              <a:t>Sajjadiyyah</a:t>
            </a:r>
            <a:r>
              <a:rPr lang="en-US" sz="4400" b="1" dirty="0" smtClean="0">
                <a:solidFill>
                  <a:srgbClr val="FFFF00"/>
                </a:solidFill>
              </a:rPr>
              <a:t>, which is as follows:</a:t>
            </a:r>
            <a:endParaRPr lang="en-US" sz="4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اللّهُمّ فإِذْ أفدْتنا الْمعُونة على تِلاوتِهِ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  <a:r>
              <a:rPr lang="en-US" sz="3600" b="1" kern="1200" dirty="0">
                <a:ea typeface="MS Mincho" pitchFamily="49" charset="-128"/>
              </a:rPr>
              <a:t>since You have given us help to recite it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3200" b="1" i="1" dirty="0" smtClean="0">
                <a:solidFill>
                  <a:srgbClr val="000066"/>
                </a:solidFill>
                <a:ea typeface="MS Mincho" pitchFamily="49" charset="-128"/>
              </a:rPr>
              <a:t>allahumma fadh afat-tanal-ma`uwnata `ala tilawatih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وسهّلْت جواسِي ألْسِنتِنا بِحُسْنِ عِبارتِهِ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made smooth the roughness of our tongues through the beauty of its expression,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sahhal-ta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jawasia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al-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sinatina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bihus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-ni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i'baratih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فاجْعلْنا مِمّنْ يرْعاهُ حقّ رِعايتِهِ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place us among those who observe it as it should be observed,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faj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-`al-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mimman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yar`ahu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haq-qa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ri`ayatih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ويدِينُ لك بِاعْتِقادِ التّسْلِيمِ لِمُحْكمِ آياتِهِ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serve You by adhering in submission to the firm text of its verses</a:t>
            </a:r>
            <a:r>
              <a:rPr lang="en-US" sz="3600" b="1" kern="1200" dirty="0" smtClean="0">
                <a:ea typeface="MS Mincho" pitchFamily="49" charset="-128"/>
              </a:rPr>
              <a:t>,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3200" b="1" i="1" dirty="0" smtClean="0">
                <a:solidFill>
                  <a:srgbClr val="000066"/>
                </a:solidFill>
                <a:ea typeface="MS Mincho" pitchFamily="49" charset="-128"/>
              </a:rPr>
              <a:t>wa yadinu laka bi`tiqadit-tas-limi limuh-kami ayatih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ويفْزعُ إِلى الإِقْرارِ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بمُتشابِهِهِ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ومُوضحاتِ بيِّناتِهِ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and seek </a:t>
            </a:r>
            <a:r>
              <a:rPr lang="en-US" sz="3600" b="1" kern="1200" dirty="0">
                <a:ea typeface="MS Mincho" pitchFamily="49" charset="-128"/>
              </a:rPr>
              <a:t>refuge in admitting both its ambiguous parts and the elucidations of its clear signs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yaf-za`u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ilal-iq-rari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bamutashabihihi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wamudahati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bay-yinatih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إِنّك أنْزلْتهُ على نبِيِّك مُحمّدٍ صلّى اللّهُ عليْهِ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وآلِهِ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مُجْملاً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  <a:r>
              <a:rPr lang="en-US" sz="3600" b="1" kern="1200" dirty="0">
                <a:ea typeface="MS Mincho" pitchFamily="49" charset="-128"/>
              </a:rPr>
              <a:t>You sent it down upon Your prophet Muhammad </a:t>
            </a:r>
            <a:r>
              <a:rPr lang="en-US" sz="3600" b="1" kern="1200" dirty="0" smtClean="0">
                <a:ea typeface="MS Mincho" pitchFamily="49" charset="-128"/>
              </a:rPr>
              <a:t>(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 </a:t>
            </a:r>
            <a:r>
              <a:rPr lang="en-US" sz="3600" b="1" kern="1200" dirty="0">
                <a:ea typeface="MS Mincho" pitchFamily="49" charset="-128"/>
              </a:rPr>
              <a:t>bless him and his household) in summary form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allahumma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innaka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anzal-tahu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`ala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nabi-yika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muhammadin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sallallahu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alay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-hi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alihi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muj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-mala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وألْهمْتهُ عِلْم عجائِبِهِ مُكمّلاً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inspired him with the science of its wonders to complement it,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 smtClean="0">
                <a:solidFill>
                  <a:srgbClr val="000066"/>
                </a:solidFill>
                <a:ea typeface="MS Mincho" pitchFamily="49" charset="-128"/>
              </a:rPr>
              <a:t>wa al-ham-tahu i'l-ma `aja-ibihi mukammala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وورّثْتنا عِلْمهُ مُفسّراً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made us the heirs of its knowledge as interpreters,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war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rath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-tana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i'l-mahu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mufas-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sara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وفضّلْتنا على منْ جهِل عِلْمهُ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made us to surpass him who is ignorant of its knowledge</a:t>
            </a:r>
            <a:r>
              <a:rPr lang="en-US" sz="3600" b="1" kern="1200" dirty="0" smtClean="0">
                <a:ea typeface="MS Mincho" pitchFamily="49" charset="-128"/>
              </a:rPr>
              <a:t>,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fad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dal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-tana `ala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man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jahila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i'l-mah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وقوّيْتنا عليْهِ لِترْفعنا فوْق منْ لمْ يُطِقْ حمْلهُ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 </a:t>
            </a:r>
            <a:r>
              <a:rPr lang="en-US" sz="3600" b="1" kern="1200" dirty="0" smtClean="0">
                <a:ea typeface="MS Mincho" pitchFamily="49" charset="-128"/>
              </a:rPr>
              <a:t>and gave </a:t>
            </a:r>
            <a:r>
              <a:rPr lang="en-US" sz="3600" b="1" kern="1200" dirty="0">
                <a:ea typeface="MS Mincho" pitchFamily="49" charset="-128"/>
              </a:rPr>
              <a:t>us strength over it to raise us above those not able to carry it.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qaw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way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-tana 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alay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-hi litar-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fa'na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faw-qa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mallam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yutiq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ham-lah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5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اللّهُمّ صلِّ على مُحمّدٍ وآلِ مُحمّدٍ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76200" y="45720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فكما جعلْت قُلُوبنا لهُ حملةً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  <a:r>
              <a:rPr lang="en-US" sz="3600" b="1" kern="1200" dirty="0">
                <a:ea typeface="MS Mincho" pitchFamily="49" charset="-128"/>
              </a:rPr>
              <a:t>just as You have appointed our hearts as its </a:t>
            </a:r>
            <a:r>
              <a:rPr lang="en-US" sz="3600" b="1" kern="1200" dirty="0" smtClean="0">
                <a:ea typeface="MS Mincho" pitchFamily="49" charset="-128"/>
              </a:rPr>
              <a:t>carriers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allahumma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fakama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ja'l-ta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qulubana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lahu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hamalah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وعرّفْتنا بِرحْمتِك شرفهُ وفضْلهُ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and made </a:t>
            </a:r>
            <a:r>
              <a:rPr lang="en-US" sz="3600" b="1" kern="1200" dirty="0">
                <a:ea typeface="MS Mincho" pitchFamily="49" charset="-128"/>
              </a:rPr>
              <a:t>known to us through Your mercy its nobility and excellence,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ar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raf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-tana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birah-matika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sharafahu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wafad-lah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فصلِّ على مُحمّدٍ الْخطِيبِ بِهِ وعلى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آلِهِ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الْخُزّانِ لهُ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so also bless Muhammad, its preacher, and his Household, its guardians</a:t>
            </a:r>
            <a:r>
              <a:rPr lang="en-US" sz="3600" b="1" kern="1200" dirty="0" smtClean="0">
                <a:ea typeface="MS Mincho" pitchFamily="49" charset="-128"/>
              </a:rPr>
              <a:t>,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fasalli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`ala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muhammadinl-khatibi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bihi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`ala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alihil-khuz-zani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lah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واجْعلْنا مِمّنْ يعْترِفُ بِأنّهُ مِنْ عِنْدِك حتّى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and place </a:t>
            </a:r>
            <a:r>
              <a:rPr lang="en-US" sz="3600" b="1" kern="1200" dirty="0">
                <a:ea typeface="MS Mincho" pitchFamily="49" charset="-128"/>
              </a:rPr>
              <a:t>us among those who confess that it has come from You, lest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waj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-`al-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mimmay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-ya'-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tarifu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nnahu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min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i'ndika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hat-ta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لا يُعارِضنا الشّكُّ فِي تصْدِيقِهِ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doubt about attesting to it assail us,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la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yu`aaridanash-shak-ku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fi tas-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diqih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ولا يخْتلِجنا الزّيْغُ عنْ قصْدِ طرِيقِهِ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or deviation from its straightforward path shake us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la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yakh-talijanaz-zay-ghu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an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qas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-di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tariqih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اللّهُمّ صلِّ على مُحمّدٍ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وآلِهِ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  <a:r>
              <a:rPr lang="en-US" sz="3600" b="1" kern="1200" dirty="0">
                <a:ea typeface="MS Mincho" pitchFamily="49" charset="-128"/>
              </a:rPr>
              <a:t>bless Muhammad and his </a:t>
            </a:r>
            <a:r>
              <a:rPr lang="en-US" sz="3600" b="1" kern="1200" dirty="0" smtClean="0">
                <a:ea typeface="MS Mincho" pitchFamily="49" charset="-128"/>
              </a:rPr>
              <a:t>Household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 smtClean="0">
                <a:solidFill>
                  <a:srgbClr val="000066"/>
                </a:solidFill>
                <a:ea typeface="MS Mincho" pitchFamily="49" charset="-128"/>
              </a:rPr>
              <a:t>allahumma salli `ala muhammadiw-wa alih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واجْعلْنا مِمّنْ يعْتصِمُ بِحبْلِهِ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</a:t>
            </a:r>
            <a:r>
              <a:rPr lang="en-US" sz="3600" b="1" kern="1200" dirty="0" smtClean="0">
                <a:ea typeface="MS Mincho" pitchFamily="49" charset="-128"/>
              </a:rPr>
              <a:t>make </a:t>
            </a:r>
            <a:r>
              <a:rPr lang="en-US" sz="3600" b="1" kern="1200" dirty="0">
                <a:ea typeface="MS Mincho" pitchFamily="49" charset="-128"/>
              </a:rPr>
              <a:t>us one of those who hold fast to its cord,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waj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-`al-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mimman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ya`tasimu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bihab-lih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ويأْوِي مِن الْمُتشابِهاتِ إِلى حِرْزِ معْقِلِهِ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seek haven from its ambiguities in its fortified stronghold,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ya-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minal-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mutashabihati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ila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hir-zi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'-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qilih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ويسْكُنُ فِي ظِلِّ جناحِهِ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rest in the shadow of its wing,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 smtClean="0">
                <a:solidFill>
                  <a:srgbClr val="000066"/>
                </a:solidFill>
                <a:ea typeface="MS Mincho" pitchFamily="49" charset="-128"/>
              </a:rPr>
              <a:t>wa yas-kunu fi zilli janahih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the Name of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All-beneficent, the All-merciful.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bi-smi llahi r-rahmani r-rahimi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ويهْتدِي بِضوْءِ صباحِهِ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find guidance in the brightness of its morning,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yah-tadi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bidaw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-i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sabahih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ويقْتدِي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بِتبلُّجِ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إِسْفارِهِ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follow the shining of its disclosure,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yaq-tadi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bitaballuji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is-farih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ويسْتصْبِحُ بِمِصْباحِهِ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acquire light from its lamp</a:t>
            </a:r>
            <a:r>
              <a:rPr lang="en-US" sz="3600" b="1" kern="1200" dirty="0" smtClean="0">
                <a:ea typeface="MS Mincho" pitchFamily="49" charset="-128"/>
              </a:rPr>
              <a:t>,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yas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-tas-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bihu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bimis-bahih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ولا يلْتمِسُ الْهُدى فِي غيْرِهِ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and beg </a:t>
            </a:r>
            <a:r>
              <a:rPr lang="en-US" sz="3600" b="1" kern="1200" dirty="0">
                <a:ea typeface="MS Mincho" pitchFamily="49" charset="-128"/>
              </a:rPr>
              <a:t>not guidance from any other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la yal-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tamisul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huda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fi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ghay-rih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وكما نصبْت بِهِ مُحمّداً علماً لِلدّلاةِ عليْك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  <a:r>
              <a:rPr lang="en-US" sz="3600" b="1" kern="1200" dirty="0">
                <a:ea typeface="MS Mincho" pitchFamily="49" charset="-128"/>
              </a:rPr>
              <a:t>just as through it You have set up Muhammad as a guidepost to point to </a:t>
            </a:r>
            <a:r>
              <a:rPr lang="en-US" sz="3600" b="1" kern="1200" dirty="0" smtClean="0">
                <a:ea typeface="MS Mincho" pitchFamily="49" charset="-128"/>
              </a:rPr>
              <a:t>You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allahumma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kama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nasab-ta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bihi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muhammadana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alamallild-dalati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alay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-k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وأنْهجْت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بِآلِهِ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سُبُل الرِّضا إِليْك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and through </a:t>
            </a:r>
            <a:r>
              <a:rPr lang="en-US" sz="3600" b="1" kern="1200" dirty="0">
                <a:ea typeface="MS Mincho" pitchFamily="49" charset="-128"/>
              </a:rPr>
              <a:t>his Household You have made clear Your good pleasure's roads to You,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pt-BR" sz="3200" b="1" i="1" dirty="0" smtClean="0">
                <a:solidFill>
                  <a:srgbClr val="000066"/>
                </a:solidFill>
                <a:ea typeface="MS Mincho" pitchFamily="49" charset="-128"/>
              </a:rPr>
              <a:t>wa an-haj-ta bi alihi subular-rida ilay-k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فصلِّ على مُحمّدٍ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وآلِهِ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so also bless Muhammad and his </a:t>
            </a:r>
            <a:r>
              <a:rPr lang="en-US" sz="3600" b="1" kern="1200" dirty="0" smtClean="0">
                <a:ea typeface="MS Mincho" pitchFamily="49" charset="-128"/>
              </a:rPr>
              <a:t>Household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fasalli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`ala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muhammadiw-wa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alih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واجْعلِ الْقُرْآن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 </a:t>
            </a:r>
            <a:r>
              <a:rPr lang="en-US" sz="3600" b="1" kern="1200" dirty="0" smtClean="0">
                <a:ea typeface="MS Mincho" pitchFamily="49" charset="-128"/>
              </a:rPr>
              <a:t>and make </a:t>
            </a:r>
            <a:r>
              <a:rPr lang="en-US" sz="3600" b="1" kern="1200" dirty="0">
                <a:ea typeface="MS Mincho" pitchFamily="49" charset="-128"/>
              </a:rPr>
              <a:t>the Qur’an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waj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alil-qur-an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وسِيلةً لنا إِلى أشْرفِ منازِلِ الْكرامةِ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our mediation to the noblest stations of Your honor,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wasilatallana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ila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ash-rafi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manazilil-karamah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وسُلّماً نعْرُجُ فِيهِ إِلى محلِّ السّلامةِ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 ladder by which we may climb to the place of safety,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 smtClean="0">
                <a:solidFill>
                  <a:srgbClr val="000066"/>
                </a:solidFill>
                <a:ea typeface="MS Mincho" pitchFamily="49" charset="-128"/>
              </a:rPr>
              <a:t>wa sullamanna'-ruju fihie ila mahallis-salamah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إِنّك أعنْتنِي على ختْمِ كِتابِك الّذِي أنْزلْتهُ نُوراً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  <a:r>
              <a:rPr lang="en-US" sz="3600" b="1" kern="1200" dirty="0">
                <a:ea typeface="MS Mincho" pitchFamily="49" charset="-128"/>
              </a:rPr>
              <a:t>You have helped me complete Your Book, which You sent down as a light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allahumma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innaka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a'ntani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`ala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khat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-mi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kitabikalladhi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anzal-tahu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nura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وسبباً نُجْزى بِهِ النّجاة فِي عرْصةِ الْقِيامةِ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 cause for our being repaid with deliverance at the Plain of Resurrection</a:t>
            </a:r>
            <a:r>
              <a:rPr lang="en-US" sz="3600" b="1" kern="1200" dirty="0" smtClean="0">
                <a:ea typeface="MS Mincho" pitchFamily="49" charset="-128"/>
              </a:rPr>
              <a:t>,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 sababannuj-za bihinnajata fi `ar-satil-qiamah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وذرِيعةً نقْدُمُ بِها على نعِيمِ دارِ الْمُقامةِ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 </a:t>
            </a:r>
            <a:r>
              <a:rPr lang="en-US" sz="3600" b="1" kern="1200" dirty="0" smtClean="0">
                <a:ea typeface="MS Mincho" pitchFamily="49" charset="-128"/>
              </a:rPr>
              <a:t>and a </a:t>
            </a:r>
            <a:r>
              <a:rPr lang="en-US" sz="3600" b="1" kern="1200" dirty="0">
                <a:ea typeface="MS Mincho" pitchFamily="49" charset="-128"/>
              </a:rPr>
              <a:t>means whereby we may reach the bliss of the House of Permanence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dhari`atannaq-dumu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biha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`ala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nae’emi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daril-muqamah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اللّهُمّ صلِّ على مُحمّدٍ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وآلِهِ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  <a:r>
              <a:rPr lang="en-US" sz="3600" b="1" kern="1200" dirty="0">
                <a:ea typeface="MS Mincho" pitchFamily="49" charset="-128"/>
              </a:rPr>
              <a:t>bless Muhammad and his Household,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 smtClean="0">
                <a:solidFill>
                  <a:srgbClr val="000066"/>
                </a:solidFill>
                <a:ea typeface="MS Mincho" pitchFamily="49" charset="-128"/>
              </a:rPr>
              <a:t>allahumma salli `ala muhammadiw-wa alih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واحْطُطْ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بِالْقُرْآنِ عنّا ثِقْل الأوْزارِ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lessen for us through the Qur’an the weight of heavy sins,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wah-tut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bil-qur-ani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anna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thiq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lal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aw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-zar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وهبْ لنا حُسْن شمائِلِ الأبْرارِ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give to us the excellent qualities of the pious</a:t>
            </a:r>
            <a:r>
              <a:rPr lang="en-US" sz="3600" b="1" kern="1200" dirty="0" smtClean="0">
                <a:ea typeface="MS Mincho" pitchFamily="49" charset="-128"/>
              </a:rPr>
              <a:t>,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pt-BR" sz="3200" b="1" i="1" dirty="0" smtClean="0">
                <a:solidFill>
                  <a:srgbClr val="000066"/>
                </a:solidFill>
                <a:ea typeface="MS Mincho" pitchFamily="49" charset="-128"/>
              </a:rPr>
              <a:t>wa hab lana hus-na shama-ilil-ab-rar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واقْفُ بِنا آثار الّذِين قامُوا لك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and make </a:t>
            </a:r>
            <a:r>
              <a:rPr lang="en-US" sz="3600" b="1" kern="1200" dirty="0">
                <a:ea typeface="MS Mincho" pitchFamily="49" charset="-128"/>
              </a:rPr>
              <a:t>us follow the tracks of those who stood before You in the </a:t>
            </a:r>
            <a:r>
              <a:rPr lang="en-US" sz="3600" b="1" kern="1200" dirty="0" smtClean="0">
                <a:ea typeface="MS Mincho" pitchFamily="49" charset="-128"/>
              </a:rPr>
              <a:t>watches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waq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-fu bina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atharalladhina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qamu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laka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bihie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آناء اللّيْلِ وأطْراف النّهارِ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of the night and the ends of the day, such that You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allay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-li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at-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rafannahar</a:t>
            </a:r>
            <a:endParaRPr lang="es-ES" sz="3200" b="1" i="1" dirty="0" smtClean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حتّى تُطهِّرنا مِنْ كُلِّ دنسٍ بِتطْهِيرِهِ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purify us from every defilement through its </a:t>
            </a:r>
            <a:r>
              <a:rPr lang="en-US" sz="3600" b="1" kern="1200" dirty="0" smtClean="0">
                <a:ea typeface="MS Mincho" pitchFamily="49" charset="-128"/>
              </a:rPr>
              <a:t>purification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hat-ta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tutahhirana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min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kulli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danasim-bitat-hirih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وتقْفُو بِنا آثار الّذِين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and make </a:t>
            </a:r>
            <a:r>
              <a:rPr lang="en-US" sz="3600" b="1" kern="1200" dirty="0">
                <a:ea typeface="MS Mincho" pitchFamily="49" charset="-128"/>
              </a:rPr>
              <a:t>us to follow the tracks of those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taq-fuwa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bina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atharalladhina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اسْتضاءُوا بِنُورِهِ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Who have taken illumination from its light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as-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tada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-u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binurih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وجعلْتهُ مُهيْمِناً على كُلِّ كِتابٍ أنزلْتهُ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appointed as a guardian over every book You have sent down,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 smtClean="0">
                <a:solidFill>
                  <a:srgbClr val="000066"/>
                </a:solidFill>
                <a:ea typeface="MS Mincho" pitchFamily="49" charset="-128"/>
              </a:rPr>
              <a:t>wa ja'l-tahu muhay-minan `ala kulli kitabin anazal-tah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ولمْ يُلْهِهِمُ الأملُ عنِ الْعملِ فيقْطعهُمْ بِخُدعِ غُرُورِهِ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whom expectation has not distracted from works, cutting them off through its delusions' deceptions!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lam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yul-hihimul-amalu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anil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amali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fayaq-ta'hum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bikhudai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'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ghururih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اللّهُمّ صلِّ على مُحمّدٍ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وآلِهِ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  <a:r>
              <a:rPr lang="en-US" sz="3600" b="1" kern="1200" dirty="0">
                <a:ea typeface="MS Mincho" pitchFamily="49" charset="-128"/>
              </a:rPr>
              <a:t>bless Muhammad and his </a:t>
            </a:r>
            <a:r>
              <a:rPr lang="en-US" sz="3600" b="1" kern="1200" dirty="0" smtClean="0">
                <a:ea typeface="MS Mincho" pitchFamily="49" charset="-128"/>
              </a:rPr>
              <a:t>Household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 smtClean="0">
                <a:solidFill>
                  <a:srgbClr val="000066"/>
                </a:solidFill>
                <a:ea typeface="MS Mincho" pitchFamily="49" charset="-128"/>
              </a:rPr>
              <a:t>allahumma salli `ala muhammadiw-wa alih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واجْعلِ الْقُرْآن لنا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and appoint </a:t>
            </a:r>
            <a:r>
              <a:rPr lang="en-US" sz="3600" b="1" kern="1200" dirty="0">
                <a:ea typeface="MS Mincho" pitchFamily="49" charset="-128"/>
              </a:rPr>
              <a:t>the Qur’an for us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waj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alil-qur-ana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lana 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فِي ظُلمِ اللّيالِي مُؤنِساً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 intimate in the shadows of </a:t>
            </a:r>
            <a:r>
              <a:rPr lang="en-US" sz="3600" b="1" kern="1200" dirty="0" smtClean="0">
                <a:ea typeface="MS Mincho" pitchFamily="49" charset="-128"/>
              </a:rPr>
              <a:t>nights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fi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zulamillayali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mu-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nisa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ومِنْ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نزغاتِ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الشّيْطانِ وخطراتِ الْوساوِسِ حارِساً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and a </a:t>
            </a:r>
            <a:r>
              <a:rPr lang="en-US" sz="3600" b="1" kern="1200" dirty="0">
                <a:ea typeface="MS Mincho" pitchFamily="49" charset="-128"/>
              </a:rPr>
              <a:t>guardian against the instigations of </a:t>
            </a:r>
            <a:r>
              <a:rPr lang="en-US" sz="3600" b="1" i="1" kern="1200" dirty="0">
                <a:ea typeface="MS Mincho" pitchFamily="49" charset="-128"/>
              </a:rPr>
              <a:t>SATAN</a:t>
            </a:r>
            <a:r>
              <a:rPr lang="en-US" sz="3600" b="1" kern="1200" dirty="0">
                <a:ea typeface="MS Mincho" pitchFamily="49" charset="-128"/>
              </a:rPr>
              <a:t> and confusing thoughts,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minnazaghatish-shay-tani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khataratil-wasawisi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harisa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ولأقْدامِنا عنْ نقْلِها إِلى الْمعاصِي حابِساً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for our feet an obstruction from passing to acts of disobedience,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liaq-damina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annaq-liha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ilal-ma'asi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habisa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ولألْسِنتِنا عنِ الْخوْضِ فِي الْباطِلِ مِنْ غيْرِ ما آفةٍ مُخْرِساً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for our tongues a silencer without blight preventing a plunge into falsehood,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 lial-sinatina `anil-khaw-di fil-batili min ghay-ri ma afatimmukh-risa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ولِجوارِحِنا عنِ اقْتِرافِ الآثامِ زاجِراً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for our limbs a restrainer from committing sins</a:t>
            </a:r>
            <a:r>
              <a:rPr lang="en-US" sz="3600" b="1" kern="1200" dirty="0" smtClean="0">
                <a:ea typeface="MS Mincho" pitchFamily="49" charset="-128"/>
              </a:rPr>
              <a:t>,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lijawarihina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ani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aq-tirafil-athami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zajira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ولِما طوتِ الْغفْلةُ عنّا مِنْ تصفُّحِ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الأعْتِبارِ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ناشِراً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and for </a:t>
            </a:r>
            <a:r>
              <a:rPr lang="en-US" sz="3600" b="1" kern="1200" dirty="0">
                <a:ea typeface="MS Mincho" pitchFamily="49" charset="-128"/>
              </a:rPr>
              <a:t>the scrutiny of heedfulness rolled up in heedlessness an </a:t>
            </a:r>
            <a:r>
              <a:rPr lang="en-US" sz="3600" b="1" kern="1200" dirty="0" err="1">
                <a:ea typeface="MS Mincho" pitchFamily="49" charset="-128"/>
              </a:rPr>
              <a:t>unroller</a:t>
            </a:r>
            <a:r>
              <a:rPr lang="en-US" sz="3600" b="1" kern="1200" dirty="0">
                <a:ea typeface="MS Mincho" pitchFamily="49" charset="-128"/>
              </a:rPr>
              <a:t>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lima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tawatil-ghaf-latu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anna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min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tasaf-fuhili`tibari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nashira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حتّى تُوصِل إِلى قُلُوبِنا فهْم عجائِبِهِ وزواجِر أمْثالِهِ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الّتِي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" y="27432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Such that You attach to our hearts the understanding of the Qur’an's </a:t>
            </a:r>
            <a:r>
              <a:rPr lang="en-US" sz="3600" b="1" kern="1200" dirty="0" smtClean="0">
                <a:ea typeface="MS Mincho" pitchFamily="49" charset="-128"/>
              </a:rPr>
              <a:t>wonders and its restraining similitudes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hat-ta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tusila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ila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qulubina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fah-ma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`aja-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ibihi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zawajira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am-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thalihillati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وفضّلْتهُ على كُلِّ حدِيثٍ قصصْتهُ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preferring it over every narrative which You have recounted,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fad-dal-tahu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`ala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kulli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hadithin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qasas-tah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ضعُفتِ الْجِبالُ الرّواسِي على صلابتِها عنِ احْتِمالِهِ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which immovable mountains in all their solidity were too weak to carry!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da`ufatil-jibalur-rawasi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`ala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salabatiha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ani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ah-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timalih</a:t>
            </a:r>
            <a:endParaRPr lang="es-ES" sz="3200" b="1" i="1" dirty="0" smtClean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اللّهُمّ صلِّ على مُحمّدٍ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وآلِهِ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  <a:r>
              <a:rPr lang="en-US" sz="3600" b="1" kern="1200" dirty="0">
                <a:ea typeface="MS Mincho" pitchFamily="49" charset="-128"/>
              </a:rPr>
              <a:t>bless Muhammad and his </a:t>
            </a:r>
            <a:r>
              <a:rPr lang="en-US" sz="3600" b="1" kern="1200" dirty="0" smtClean="0">
                <a:ea typeface="MS Mincho" pitchFamily="49" charset="-128"/>
              </a:rPr>
              <a:t>Household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 smtClean="0">
                <a:solidFill>
                  <a:srgbClr val="000066"/>
                </a:solidFill>
                <a:ea typeface="MS Mincho" pitchFamily="49" charset="-128"/>
              </a:rPr>
              <a:t>allahumma salli `ala muhammadiw-wa alih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وأدِمْ بِالْقُرْآنِ صلاح ظاهِرِنا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and through </a:t>
            </a:r>
            <a:r>
              <a:rPr lang="en-US" sz="3600" b="1" kern="1200" dirty="0">
                <a:ea typeface="MS Mincho" pitchFamily="49" charset="-128"/>
              </a:rPr>
              <a:t>the Qur’an make permanent the rightness of our outward selves,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adim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bil-qur-ani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salaha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zahirina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واحْجُبْ بِهِ خطراتِ الْوساوِسِ عنْ صِحّةِ ضمائِرِنا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veil the ideas of confusing thoughts from the soundness of our innermost minds,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wah-jub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bihi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khataratil-wasawisi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an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sih-hati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dama-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irina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واغْسِلْ بِهِ درن قُلُوبِنا وعلائِق أوْزارِنا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wash away the dirt of our hearts and the ties of our heavy sins,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wagh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-sil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bihi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darana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qulubina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`ala-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iqa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aw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-zarina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واجْمعْ بِهِ مُنْتشر أُمُورِنا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gather our scattered affairs,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waj-ma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'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bihi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muntashara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umurina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وارْوِ بِهِ فِي موْقِفِ الْعرْضِ عليْك ظمأ هواجِرِنا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quench the thirst of our burning heat in the standing place of the presentation to You</a:t>
            </a:r>
            <a:r>
              <a:rPr lang="en-US" sz="3600" b="1" kern="1200" dirty="0" smtClean="0">
                <a:ea typeface="MS Mincho" pitchFamily="49" charset="-128"/>
              </a:rPr>
              <a:t>,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war-wi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bihi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fi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maw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qifil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ar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-di 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alay-ka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zama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hawajirina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واكْسُنا بِهِ حُلل الأمانِ يوْم الْفزعِ الأكْبرِ فِي نُشُورِنا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and clothe </a:t>
            </a:r>
            <a:r>
              <a:rPr lang="en-US" sz="3600" b="1" kern="1200" dirty="0">
                <a:ea typeface="MS Mincho" pitchFamily="49" charset="-128"/>
              </a:rPr>
              <a:t>us in the robes of security on the Day of the Greatest Terror at our uprising!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wak-suna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bihi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hulalal-amani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yaw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-mal-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fazai'l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ak-bari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fi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nushurina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اللّهُمّ صلِّ على مُحمّدٍ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وآلِهِ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  <a:r>
              <a:rPr lang="en-US" sz="3600" b="1" kern="1200" dirty="0">
                <a:ea typeface="MS Mincho" pitchFamily="49" charset="-128"/>
              </a:rPr>
              <a:t>bless Muhammad and his </a:t>
            </a:r>
            <a:r>
              <a:rPr lang="en-US" sz="3600" b="1" kern="1200" dirty="0" smtClean="0">
                <a:ea typeface="MS Mincho" pitchFamily="49" charset="-128"/>
              </a:rPr>
              <a:t>Household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 smtClean="0">
                <a:solidFill>
                  <a:srgbClr val="000066"/>
                </a:solidFill>
                <a:ea typeface="MS Mincho" pitchFamily="49" charset="-128"/>
              </a:rPr>
              <a:t>allahumma salli `ala muhammadiw-wa alih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واجْبُرْ بِالْقُرْآنِ خلّتنا مِنْ عدمِ الإِمْلاقِ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and through </a:t>
            </a:r>
            <a:r>
              <a:rPr lang="en-US" sz="3600" b="1" kern="1200" dirty="0">
                <a:ea typeface="MS Mincho" pitchFamily="49" charset="-128"/>
              </a:rPr>
              <a:t>the Qur’an redress our lack—our destitution in poverty—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waj-bur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bil-qur-ani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khallatana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min 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adamil-im-laq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وفُرْقاناً فرقْت بِهِ بيْن حلالِك وحرامِك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 separator, through which You have separated Your lawful from Your unlawful,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fur-qanana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faraq-ta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bihi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bay-na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halalika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haramik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وسُقْ إِليْنا بِهِ رغد الْعيْشِ وخِصْب سعةِ الأرْزاقِ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drive toward us the comforts of life and an abundance of plentiful provisions,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suq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ilay-na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bihi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raghadal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-`ay-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shi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wakhis-ba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sa'til-ar-zaq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وجنِّبْنا بِهِ الضّرائِب الْمذْمُومة ومدانِي الأخْلاقِ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turn aside blameworthy character traits and base moral qualities</a:t>
            </a:r>
            <a:r>
              <a:rPr lang="en-US" sz="3600" b="1" kern="1200" dirty="0" smtClean="0">
                <a:ea typeface="MS Mincho" pitchFamily="49" charset="-128"/>
              </a:rPr>
              <a:t>,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jannib-na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bihid-dara-ibal-madh-mumata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madanial-akh-laq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واعْصِمْنا بِهِ مِنْ هُوّةِ الْكُفْرِ ودواعِي النِّفاقِ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and preserve </a:t>
            </a:r>
            <a:r>
              <a:rPr lang="en-US" sz="3600" b="1" kern="1200" dirty="0">
                <a:ea typeface="MS Mincho" pitchFamily="49" charset="-128"/>
              </a:rPr>
              <a:t>us from the pit of unbelief and the motives for hypocrisy,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'-sim-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bihi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min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hu-watil-kuf-ri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dawae’ennifaq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حتّى يكُون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such that the Qur’an may be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hat-ta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yakuna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لنا فِي الْقِيامةِ إِلى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رِضْوانِك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وجِنانِك قائِداً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for us at the resurrection a leader to Your good pleasure and Your gardens,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lana fil-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qiamati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ila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rid-wanika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jinanika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qa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-ida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ولنا فِي الدُّنْيا عنْ سُخْطِك وتعدِّي حُدُودِك ذائِداً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for us in this world a protector against Your displeasure and transgressing Your bounds,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lana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fid-dunya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an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sukh-tika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ta'd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-di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hududika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dha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-ida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ولِما عِنْدك بِتحْلِيلِ حلالِهِ وتحْرِيمِ حرامِهِ شاهِداً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for what is with You a witness by its declaring lawful the lawful and its declaring unlawful the unlawful!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lima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i'ndaka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bitah-lili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halalihi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watah-rimi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haramihi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shahida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اللّهُمّ صلِّ على مُحمّدٍ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وآلِهِ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  <a:r>
              <a:rPr lang="en-US" sz="3600" b="1" kern="1200" dirty="0">
                <a:ea typeface="MS Mincho" pitchFamily="49" charset="-128"/>
              </a:rPr>
              <a:t>bless Muhammad and his </a:t>
            </a:r>
            <a:r>
              <a:rPr lang="en-US" sz="3600" b="1" kern="1200" dirty="0" smtClean="0">
                <a:ea typeface="MS Mincho" pitchFamily="49" charset="-128"/>
              </a:rPr>
              <a:t>Household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 smtClean="0">
                <a:solidFill>
                  <a:srgbClr val="000066"/>
                </a:solidFill>
                <a:ea typeface="MS Mincho" pitchFamily="49" charset="-128"/>
              </a:rPr>
              <a:t>allahumma salli `ala muhammadiw-wa alih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وهوِّنْ بِالْقُرْآنِ عِنْد الْموْتِ على أنْفُسِنا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and through </a:t>
            </a:r>
            <a:r>
              <a:rPr lang="en-US" sz="3600" b="1" kern="1200" dirty="0">
                <a:ea typeface="MS Mincho" pitchFamily="49" charset="-128"/>
              </a:rPr>
              <a:t>the Qur’an make easy for our souls at death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haw-wim-bil-qur-ani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i'ndal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maw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-ti `ala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anfusina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كرْب السِّياقِ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distress of the driving,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kar-bas-siaq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وقُرْآناً أعْربْت بِهِ عنْ شرائِعِ أحْكامِك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 Qur’an, through which You have made plain the approaches to Your ordinances,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qur-anan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a'-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rab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bihi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an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shara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-ii' ah-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kamik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وجهْد الأنِينِ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effort of the moaning,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jah-dal-anin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وترادُف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الْحشارِجِ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succession of the rattling,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taradufal-hasharij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(إِذا بلغتِ النُّفُوسُ التّراقِي وقِيل منْ راقٍ)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“when souls reach the throats and it is said, ‘Where is the enchanter?’”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(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idha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balaghatinnufusut-taraqia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waqila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mar-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raq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) 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وتجلّى ملكُ الْموْتِ لِقبْضِها مِنْ حُجُبِ الْغُيُوبِ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when the angel of death discloses himself to seize them from behind the veils of unseen things,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watajalla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malakul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maw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-ti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liqab-diha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min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hujubil-ghuyub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ورماها عن قوْسِ الْمنايا بِأسْهُمِ وحْشةِ الْفِراقِ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letting loose at them from the bow of destinies the arrows of the terror of lonesome separation</a:t>
            </a:r>
            <a:r>
              <a:rPr lang="en-US" sz="3600" b="1" kern="1200" dirty="0" smtClean="0">
                <a:ea typeface="MS Mincho" pitchFamily="49" charset="-128"/>
              </a:rPr>
              <a:t>,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ramaha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an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qaw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-sil-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manaya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bi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s-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humi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wah-shatil-firaq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وداف لها مِنْ ذُعافِ الْموْتِ كأْساً مسْمُومة الْمذاقِ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and mixing </a:t>
            </a:r>
            <a:r>
              <a:rPr lang="en-US" sz="3600" b="1" kern="1200" dirty="0">
                <a:ea typeface="MS Mincho" pitchFamily="49" charset="-128"/>
              </a:rPr>
              <a:t>for them from sudden death a cup poisoned to the taste</a:t>
            </a:r>
            <a:r>
              <a:rPr lang="en-US" sz="3600" b="1" kern="1200" dirty="0" smtClean="0">
                <a:ea typeface="MS Mincho" pitchFamily="49" charset="-128"/>
              </a:rPr>
              <a:t>;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dafa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laha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min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dhu`aafil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maw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-ti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ka-sammas-mumatal-madhaq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ودنا مِنّا إِلى الآخِرةِ رحِيلٌ وانْطِلاقٌ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and when </a:t>
            </a:r>
            <a:r>
              <a:rPr lang="en-US" sz="3600" b="1" kern="1200" dirty="0">
                <a:ea typeface="MS Mincho" pitchFamily="49" charset="-128"/>
              </a:rPr>
              <a:t>departure and release for the hereafter come close to us,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 smtClean="0">
                <a:solidFill>
                  <a:srgbClr val="000066"/>
                </a:solidFill>
                <a:ea typeface="MS Mincho" pitchFamily="49" charset="-128"/>
              </a:rPr>
              <a:t>wa dana minna ilal-akhirati rahilu-wantilaq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وصارتِ الأعْمالُ قلائِد فِي الأعْناقِ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works become collars around the necks</a:t>
            </a:r>
            <a:r>
              <a:rPr lang="en-US" sz="3600" b="1" kern="1200" dirty="0" smtClean="0">
                <a:ea typeface="MS Mincho" pitchFamily="49" charset="-128"/>
              </a:rPr>
              <a:t>,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saratil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-a'-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malu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qala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-ida fil-a'-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naq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وكانتِ الْقُبورُ هِي الْمأْوى إِلى مِيقاتِ يوْمِ التّلاقِ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and the </a:t>
            </a:r>
            <a:r>
              <a:rPr lang="en-US" sz="3600" b="1" kern="1200" dirty="0">
                <a:ea typeface="MS Mincho" pitchFamily="49" charset="-128"/>
              </a:rPr>
              <a:t>graves become the haven until the appointed time of the Day of Encounter!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kanatil-qubwru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hial-ma-wa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ila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miqati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yaw-mit-talaq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8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اللّهُمّ صلِّ على مُحمّدٍ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وآلِهِ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  <a:r>
              <a:rPr lang="en-US" sz="3600" b="1" kern="1200" dirty="0">
                <a:ea typeface="MS Mincho" pitchFamily="49" charset="-128"/>
              </a:rPr>
              <a:t>bless Muhammad and his Household,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 smtClean="0">
                <a:solidFill>
                  <a:srgbClr val="000066"/>
                </a:solidFill>
                <a:ea typeface="MS Mincho" pitchFamily="49" charset="-128"/>
              </a:rPr>
              <a:t>allahumma salli `ala muhammadiw-wa alih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دُعَاؤُهُ عِنْدَ خَتْمِهِ الْقُرْآنَ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-1503"/>
            <a:ext cx="7239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04</a:t>
            </a:r>
            <a:r>
              <a:rPr lang="en-US" sz="1600" b="1" baseline="30000" dirty="0" smtClean="0">
                <a:solidFill>
                  <a:srgbClr val="FFFF99"/>
                </a:solidFill>
                <a:latin typeface="Trebuchet MS" pitchFamily="34" charset="0"/>
              </a:rPr>
              <a:t>th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Imam’s (A) Supplication 42- upon Completing a Reading of the Qur'an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90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15369</TotalTime>
  <Words>6282</Words>
  <Application>Microsoft Office PowerPoint</Application>
  <PresentationFormat>On-screen Show (4:3)</PresentationFormat>
  <Paragraphs>747</Paragraphs>
  <Slides>148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148</vt:i4>
      </vt:variant>
    </vt:vector>
  </HeadingPairs>
  <TitlesOfParts>
    <vt:vector size="154" baseType="lpstr">
      <vt:lpstr>MS Mincho</vt:lpstr>
      <vt:lpstr>Arabic Typesetting</vt:lpstr>
      <vt:lpstr>Arial</vt:lpstr>
      <vt:lpstr>Calibri</vt:lpstr>
      <vt:lpstr>Trebuchet MS</vt:lpstr>
      <vt:lpstr>Default Design</vt:lpstr>
      <vt:lpstr>PowerPoint Presentation</vt:lpstr>
      <vt:lpstr>PowerPoint Presentation</vt:lpstr>
      <vt:lpstr> اللّهُمّ صلِّ على مُحمّدٍ وآلِ مُحمّدٍ </vt:lpstr>
      <vt:lpstr>بِسْمِ اللَّهِ الرَّحْمَٰنِ الرَّحِيمِ</vt:lpstr>
      <vt:lpstr>اللّهُمّ إِنّك أعنْتنِي على ختْمِ كِتابِك الّذِي أنْزلْتهُ نُوراً</vt:lpstr>
      <vt:lpstr> وجعلْتهُ مُهيْمِناً على كُلِّ كِتابٍ أنزلْتهُ </vt:lpstr>
      <vt:lpstr> وفضّلْتهُ على كُلِّ حدِيثٍ قصصْتهُ </vt:lpstr>
      <vt:lpstr> وفُرْقاناً فرقْت بِهِ بيْن حلالِك وحرامِك </vt:lpstr>
      <vt:lpstr> وقُرْآناً أعْربْت بِهِ عنْ شرائِعِ أحْكامِك </vt:lpstr>
      <vt:lpstr> وكِتاباً فصّلْتهُ لِعِبادِك تفْصِيلاً </vt:lpstr>
      <vt:lpstr> ووحْياً أنْزلْتهُ على نبِيِّك مُحمّدٍ</vt:lpstr>
      <vt:lpstr>صلواتُك عليْهِ وآلِهِ تنْزِيلاً </vt:lpstr>
      <vt:lpstr>وجعلْتهُ نُوراً نهْتدِي مِنْ ظُلمِ الضّلالةِ</vt:lpstr>
      <vt:lpstr> والْجهالةِ بِاتِّباعِهِ </vt:lpstr>
      <vt:lpstr> وشِفاءً لِمنْ أنْصت بِفهْمِ التّصْدِيقِ إِلى اسْتِماعِهِ </vt:lpstr>
      <vt:lpstr> ومِيزان قِسْطٍ لا يحِيفُ عنِ الْحقِّ لِسانُهُ </vt:lpstr>
      <vt:lpstr> ونُور هُدًى لا يطْفأُ عنِ الشّاهِدِين بُرْهانُهُ </vt:lpstr>
      <vt:lpstr> وعلم نجاةٍ لا يضِلُّ منْ أمّ قصْد سُنّتِهِ</vt:lpstr>
      <vt:lpstr> ولا تنالُ أيْدِي الْهلكاتِ منْ تعلّق بِعُرْوةِ عِصْمتِهِ </vt:lpstr>
      <vt:lpstr> اللّهُمّ فإِذْ أفدْتنا الْمعُونة على تِلاوتِهِ</vt:lpstr>
      <vt:lpstr> وسهّلْت جواسِي ألْسِنتِنا بِحُسْنِ عِبارتِهِ </vt:lpstr>
      <vt:lpstr> فاجْعلْنا مِمّنْ يرْعاهُ حقّ رِعايتِهِ</vt:lpstr>
      <vt:lpstr> ويدِينُ لك بِاعْتِقادِ التّسْلِيمِ لِمُحْكمِ آياتِهِ </vt:lpstr>
      <vt:lpstr> ويفْزعُ إِلى الإِقْرارِ بمُتشابِهِهِ ومُوضحاتِ بيِّناتِهِ </vt:lpstr>
      <vt:lpstr>اللّهُمّ إِنّك أنْزلْتهُ على نبِيِّك مُحمّدٍ صلّى اللّهُ عليْهِ وآلِهِ مُجْملاً </vt:lpstr>
      <vt:lpstr> وألْهمْتهُ عِلْم عجائِبِهِ مُكمّلاً </vt:lpstr>
      <vt:lpstr> وورّثْتنا عِلْمهُ مُفسّراً </vt:lpstr>
      <vt:lpstr> وفضّلْتنا على منْ جهِل عِلْمهُ </vt:lpstr>
      <vt:lpstr> وقوّيْتنا عليْهِ لِترْفعنا فوْق منْ لمْ يُطِقْ حمْلهُ </vt:lpstr>
      <vt:lpstr>اللّهُمّ فكما جعلْت قُلُوبنا لهُ حملةً </vt:lpstr>
      <vt:lpstr> وعرّفْتنا بِرحْمتِك شرفهُ وفضْلهُ </vt:lpstr>
      <vt:lpstr> فصلِّ على مُحمّدٍ الْخطِيبِ بِهِ وعلى آلِهِ الْخُزّانِ لهُ </vt:lpstr>
      <vt:lpstr> واجْعلْنا مِمّنْ يعْترِفُ بِأنّهُ مِنْ عِنْدِك حتّى </vt:lpstr>
      <vt:lpstr> لا يُعارِضنا الشّكُّ فِي تصْدِيقِهِ </vt:lpstr>
      <vt:lpstr> ولا يخْتلِجنا الزّيْغُ عنْ قصْدِ طرِيقِهِ </vt:lpstr>
      <vt:lpstr> اللّهُمّ صلِّ على مُحمّدٍ وآلِهِ </vt:lpstr>
      <vt:lpstr>واجْعلْنا مِمّنْ يعْتصِمُ بِحبْلِهِ </vt:lpstr>
      <vt:lpstr> ويأْوِي مِن الْمُتشابِهاتِ إِلى حِرْزِ معْقِلِهِ </vt:lpstr>
      <vt:lpstr> ويسْكُنُ فِي ظِلِّ جناحِهِ </vt:lpstr>
      <vt:lpstr> ويهْتدِي بِضوْءِ صباحِهِ </vt:lpstr>
      <vt:lpstr> ويقْتدِي بِتبلُّجِ إِسْفارِهِ </vt:lpstr>
      <vt:lpstr> ويسْتصْبِحُ بِمِصْباحِهِ </vt:lpstr>
      <vt:lpstr> ولا يلْتمِسُ الْهُدى فِي غيْرِهِ </vt:lpstr>
      <vt:lpstr>اللّهُمّ وكما نصبْت بِهِ مُحمّداً علماً لِلدّلاةِ عليْك </vt:lpstr>
      <vt:lpstr> وأنْهجْت بِآلِهِ سُبُل الرِّضا إِليْك </vt:lpstr>
      <vt:lpstr> فصلِّ على مُحمّدٍ وآلِهِ </vt:lpstr>
      <vt:lpstr> واجْعلِ الْقُرْآن </vt:lpstr>
      <vt:lpstr> وسِيلةً لنا إِلى أشْرفِ منازِلِ الْكرامةِ </vt:lpstr>
      <vt:lpstr> وسُلّماً نعْرُجُ فِيهِ إِلى محلِّ السّلامةِ </vt:lpstr>
      <vt:lpstr> وسبباً نُجْزى بِهِ النّجاة فِي عرْصةِ الْقِيامةِ </vt:lpstr>
      <vt:lpstr> وذرِيعةً نقْدُمُ بِها على نعِيمِ دارِ الْمُقامةِ </vt:lpstr>
      <vt:lpstr> اللّهُمّ صلِّ على مُحمّدٍ وآلِهِ </vt:lpstr>
      <vt:lpstr> واحْطُطْ بِالْقُرْآنِ عنّا ثِقْل الأوْزارِ </vt:lpstr>
      <vt:lpstr> وهبْ لنا حُسْن شمائِلِ الأبْرارِ </vt:lpstr>
      <vt:lpstr> واقْفُ بِنا آثار الّذِين قامُوا لك بِهِ</vt:lpstr>
      <vt:lpstr>آناء اللّيْلِ وأطْراف النّهارِ </vt:lpstr>
      <vt:lpstr> حتّى تُطهِّرنا مِنْ كُلِّ دنسٍ بِتطْهِيرِهِ </vt:lpstr>
      <vt:lpstr> وتقْفُو بِنا آثار الّذِين </vt:lpstr>
      <vt:lpstr> اسْتضاءُوا بِنُورِهِ </vt:lpstr>
      <vt:lpstr> ولمْ يُلْهِهِمُ الأملُ عنِ الْعملِ فيقْطعهُمْ بِخُدعِ غُرُورِهِ </vt:lpstr>
      <vt:lpstr> اللّهُمّ صلِّ على مُحمّدٍ وآلِهِ </vt:lpstr>
      <vt:lpstr> واجْعلِ الْقُرْآن لنا </vt:lpstr>
      <vt:lpstr> فِي ظُلمِ اللّيالِي مُؤنِساً </vt:lpstr>
      <vt:lpstr> ومِنْ نزغاتِ الشّيْطانِ وخطراتِ الْوساوِسِ حارِساً </vt:lpstr>
      <vt:lpstr> ولأقْدامِنا عنْ نقْلِها إِلى الْمعاصِي حابِساً </vt:lpstr>
      <vt:lpstr> ولألْسِنتِنا عنِ الْخوْضِ فِي الْباطِلِ مِنْ غيْرِ ما آفةٍ مُخْرِساً </vt:lpstr>
      <vt:lpstr> ولِجوارِحِنا عنِ اقْتِرافِ الآثامِ زاجِراً </vt:lpstr>
      <vt:lpstr> ولِما طوتِ الْغفْلةُ عنّا مِنْ تصفُّحِ الأعْتِبارِ ناشِراً </vt:lpstr>
      <vt:lpstr> حتّى تُوصِل إِلى قُلُوبِنا فهْم عجائِبِهِ وزواجِر أمْثالِهِ الّتِي</vt:lpstr>
      <vt:lpstr>ضعُفتِ الْجِبالُ الرّواسِي على صلابتِها عنِ احْتِمالِهِ </vt:lpstr>
      <vt:lpstr> اللّهُمّ صلِّ على مُحمّدٍ وآلِهِ </vt:lpstr>
      <vt:lpstr> وأدِمْ بِالْقُرْآنِ صلاح ظاهِرِنا </vt:lpstr>
      <vt:lpstr> واحْجُبْ بِهِ خطراتِ الْوساوِسِ عنْ صِحّةِ ضمائِرِنا </vt:lpstr>
      <vt:lpstr> واغْسِلْ بِهِ درن قُلُوبِنا وعلائِق أوْزارِنا </vt:lpstr>
      <vt:lpstr> واجْمعْ بِهِ مُنْتشر أُمُورِنا </vt:lpstr>
      <vt:lpstr> وارْوِ بِهِ فِي موْقِفِ الْعرْضِ عليْك ظمأ هواجِرِنا </vt:lpstr>
      <vt:lpstr> واكْسُنا بِهِ حُلل الأمانِ يوْم الْفزعِ الأكْبرِ فِي نُشُورِنا </vt:lpstr>
      <vt:lpstr> اللّهُمّ صلِّ على مُحمّدٍ وآلِهِ </vt:lpstr>
      <vt:lpstr> واجْبُرْ بِالْقُرْآنِ خلّتنا مِنْ عدمِ الإِمْلاقِ </vt:lpstr>
      <vt:lpstr> وسُقْ إِليْنا بِهِ رغد الْعيْشِ وخِصْب سعةِ الأرْزاقِ </vt:lpstr>
      <vt:lpstr> وجنِّبْنا بِهِ الضّرائِب الْمذْمُومة ومدانِي الأخْلاقِ </vt:lpstr>
      <vt:lpstr> واعْصِمْنا بِهِ مِنْ هُوّةِ الْكُفْرِ ودواعِي النِّفاقِ </vt:lpstr>
      <vt:lpstr> حتّى يكُون </vt:lpstr>
      <vt:lpstr> لنا فِي الْقِيامةِ إِلى رِضْوانِك وجِنانِك قائِداً </vt:lpstr>
      <vt:lpstr> ولنا فِي الدُّنْيا عنْ سُخْطِك وتعدِّي حُدُودِك ذائِداً </vt:lpstr>
      <vt:lpstr> ولِما عِنْدك بِتحْلِيلِ حلالِهِ وتحْرِيمِ حرامِهِ شاهِداً </vt:lpstr>
      <vt:lpstr> اللّهُمّ صلِّ على مُحمّدٍ وآلِهِ </vt:lpstr>
      <vt:lpstr> وهوِّنْ بِالْقُرْآنِ عِنْد الْموْتِ على أنْفُسِنا </vt:lpstr>
      <vt:lpstr> كرْب السِّياقِ </vt:lpstr>
      <vt:lpstr> وجهْد الأنِينِ </vt:lpstr>
      <vt:lpstr> وترادُف الْحشارِجِ </vt:lpstr>
      <vt:lpstr> (إِذا بلغتِ النُّفُوسُ التّراقِي وقِيل منْ راقٍ) </vt:lpstr>
      <vt:lpstr> وتجلّى ملكُ الْموْتِ لِقبْضِها مِنْ حُجُبِ الْغُيُوبِ </vt:lpstr>
      <vt:lpstr> ورماها عن قوْسِ الْمنايا بِأسْهُمِ وحْشةِ الْفِراقِ </vt:lpstr>
      <vt:lpstr> وداف لها مِنْ ذُعافِ الْموْتِ كأْساً مسْمُومة الْمذاقِ </vt:lpstr>
      <vt:lpstr> ودنا مِنّا إِلى الآخِرةِ رحِيلٌ وانْطِلاقٌ </vt:lpstr>
      <vt:lpstr> وصارتِ الأعْمالُ قلائِد فِي الأعْناقِ </vt:lpstr>
      <vt:lpstr> وكانتِ الْقُبورُ هِي الْمأْوى إِلى مِيقاتِ يوْمِ التّلاقِ </vt:lpstr>
      <vt:lpstr> اللّهُمّ صلِّ على مُحمّدٍ وآلِهِ </vt:lpstr>
      <vt:lpstr> وبارِكْ لنا فِي حُلُولِ دارِ الْبِلى وطُولِ الْمُقامةِ</vt:lpstr>
      <vt:lpstr> بيْن أطْباقِ الثّرى </vt:lpstr>
      <vt:lpstr> واجْعلِ الْقُبور بعْد فِراقِ الدُّنْيا خيْر منازِلِنا </vt:lpstr>
      <vt:lpstr> وافْسحْ لنا بِرحْمتِك فِي ضِيقِ ملاحِدِنا </vt:lpstr>
      <vt:lpstr> ولا تفْضحْنا فِي حاضِرِ الْقِيامةِ بِمُوبِقاتِ آثامِنا </vt:lpstr>
      <vt:lpstr> وارْحمْ بِالْقُرآنِ فِي موْقِفِ الْعرْضِ عليْك ذُلّ مقامِنا </vt:lpstr>
      <vt:lpstr> وثبِّتْ بِهِ عِنْد اضْطِرابِ جِسْرِ جهنّم يوْم الْمجازِ عليْها زلل أقْدامِنا </vt:lpstr>
      <vt:lpstr> ونوِّرْ بِهِ قبْل الْبعْثِ سُدف قُبُورِنا </vt:lpstr>
      <vt:lpstr> ونجِّنا بِهِ مِنْ كُلِّ كرْبٍ يوْم الْقِيامةِ</vt:lpstr>
      <vt:lpstr>وشدائِدِ أهْوالِ يوْمِ الطّآمّةِ </vt:lpstr>
      <vt:lpstr> وبيِّضْ وجُوهنا يوْم تسْودُّ وُجُوهُ الظّلمةِ</vt:lpstr>
      <vt:lpstr> فِي يوْمِ الْحسْرةِ والنّدامةِ </vt:lpstr>
      <vt:lpstr> واجْعلْ لنا فِي صُدُ رِ الْمُؤْمِنِين وُدّاً </vt:lpstr>
      <vt:lpstr> ولا تجْعلِ الْحياة عليْنا نكداً </vt:lpstr>
      <vt:lpstr> اللّهُمّ صلِّ على مُحمّدٍ عبْدِك ورسُولِك كما بلّغ رِسالتك</vt:lpstr>
      <vt:lpstr> وصدع بِأمْرِك </vt:lpstr>
      <vt:lpstr> ونصح لِعِبادِك </vt:lpstr>
      <vt:lpstr> اللّهُمّ اجْعلْ نبِيّنا صلواتُك عليْهِ وعلى آلِهِ يوْم الْقِيامةِ </vt:lpstr>
      <vt:lpstr> أقْرب النّبِيِّين مِنْك مجْلِساً </vt:lpstr>
      <vt:lpstr> وأمْكنهُمْ مِنْك شفاعةً </vt:lpstr>
      <vt:lpstr> وأجلّهُمْ عِنْدك قدْراً </vt:lpstr>
      <vt:lpstr> وأوْجههُمْ عِنْدك جاهاً </vt:lpstr>
      <vt:lpstr> اللّهُمّ صلِّ على مُحمّدٍ وآلِ مُحمّدٍ </vt:lpstr>
      <vt:lpstr> وشرِّفْ بُنْيانهُ  وعظِّمْ بُرْهانهُ </vt:lpstr>
      <vt:lpstr> وثقِّلْ مِيزانهُ  وتقبّلْ شفاعتهُ </vt:lpstr>
      <vt:lpstr> وقرِّبْ وسِيلتهُ  وبيّضْ وجْههُ </vt:lpstr>
      <vt:lpstr> وأتِمّ نُورهُ  وارْفعْ درجتهُ </vt:lpstr>
      <vt:lpstr> وأحْيِنا على سُنّتِهِ </vt:lpstr>
      <vt:lpstr> وتوفّنا على مِلّتِهِ </vt:lpstr>
      <vt:lpstr> وخُذْ بِنا مِنْهاجهُ </vt:lpstr>
      <vt:lpstr> واسْلُكْ بِنا سبِيلهُ </vt:lpstr>
      <vt:lpstr> واجْعلْنا مِنْ أهْلِ طاعتِهِ </vt:lpstr>
      <vt:lpstr> واحْشُرْنا فِي زُمْرتِهِ </vt:lpstr>
      <vt:lpstr> وأوْرِدْنا حوْضهُ </vt:lpstr>
      <vt:lpstr> واسْقِنا بِكأْسِهِ </vt:lpstr>
      <vt:lpstr> وصلِّ اللّهُمّ على مُحمّدٍ وآلِهِ </vt:lpstr>
      <vt:lpstr> صلاةً تُبلِّغُهُ بِها أفْضل ما يأْمُلُ مِنْ خيْرِك</vt:lpstr>
      <vt:lpstr>وفضْلِك وكرامتِك </vt:lpstr>
      <vt:lpstr>إِنّك ذُو رحْمةٍ واسِعةٍ وفضْلٍ كرِيمٍ</vt:lpstr>
      <vt:lpstr>اللّهُمّ اجْزِهِ بِما بلّغ مِنْ رِسالاتِك</vt:lpstr>
      <vt:lpstr> وأدّى مِنْ آياتِك </vt:lpstr>
      <vt:lpstr> ونصح لِعِبادِك </vt:lpstr>
      <vt:lpstr> وجاهد فِي سبِيلِك </vt:lpstr>
      <vt:lpstr> أفْضل ما جزيْت أحداً </vt:lpstr>
      <vt:lpstr> مِنْ ملائِكتِك الْمُقرّبِين </vt:lpstr>
      <vt:lpstr> وأنْبِيائِك الْمُرْسلِين الْمُصْطفيْن </vt:lpstr>
      <vt:lpstr> والسّلامُ عليْه وعلى آلِهِ الطّيِّبِين الطّاهِرِين ورحْمةُ اللّهِ وبركاتُهُ </vt:lpstr>
      <vt:lpstr> اللّهُمّ صلِّ على مُحمّدٍ وآلِ مُحمّدٍ 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Rehan Ali Lotlikar</cp:lastModifiedBy>
  <cp:revision>295</cp:revision>
  <cp:lastPrinted>1601-01-01T00:00:00Z</cp:lastPrinted>
  <dcterms:created xsi:type="dcterms:W3CDTF">1601-01-01T00:00:00Z</dcterms:created>
  <dcterms:modified xsi:type="dcterms:W3CDTF">2020-04-27T05:35:54Z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