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72" r:id="rId2"/>
    <p:sldId id="291" r:id="rId3"/>
    <p:sldId id="292" r:id="rId4"/>
    <p:sldId id="25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3" r:id="rId36"/>
    <p:sldId id="294" r:id="rId37"/>
    <p:sldId id="295" r:id="rId3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7DC5"/>
    <a:srgbClr val="3B90F7"/>
    <a:srgbClr val="80B8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98" autoAdjust="0"/>
    <p:restoredTop sz="94660"/>
  </p:normalViewPr>
  <p:slideViewPr>
    <p:cSldViewPr>
      <p:cViewPr varScale="1">
        <p:scale>
          <a:sx n="64" d="100"/>
          <a:sy n="64" d="100"/>
        </p:scale>
        <p:origin x="672" y="4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D3386AE1-FBD9-4FAD-9A61-79ACA5201F46}" type="datetimeFigureOut">
              <a:rPr lang="en-US"/>
              <a:pPr>
                <a:defRPr/>
              </a:pPr>
              <a:t>3/27/2021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0E4F8601-C026-4929-AF3B-CB7774EDA8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09165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D32689-A2A0-4A5E-B446-E8167BB5C6F9}" type="datetime1">
              <a:rPr lang="en-US"/>
              <a:pPr>
                <a:defRPr/>
              </a:pPr>
              <a:t>3/27/2021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By: Sadiq Abbas (Fazil-e-Qum) , www.duas.org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E3BD59-7D59-4B8A-8C64-179E3B9ECFC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7063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7CFFE8-4EA5-4DBB-8448-F563E7AC93E3}" type="datetime1">
              <a:rPr lang="en-US"/>
              <a:pPr>
                <a:defRPr/>
              </a:pPr>
              <a:t>3/27/2021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By: Sadiq Abbas (Fazil-e-Qum) , www.duas.org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91C11E-1E94-4412-A8E2-A09C0D2D727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8390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EB3331-6289-4B61-B270-134756D02B23}" type="datetime1">
              <a:rPr lang="en-US"/>
              <a:pPr>
                <a:defRPr/>
              </a:pPr>
              <a:t>3/27/2021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By: Sadiq Abbas (Fazil-e-Qum) , www.duas.org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94189A-81DC-45D3-B042-84C281EBCC4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8358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CF76CF-CA07-4EB8-8697-FECE2ED44D3F}" type="datetime1">
              <a:rPr lang="en-US"/>
              <a:pPr>
                <a:defRPr/>
              </a:pPr>
              <a:t>3/27/2021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By: Sadiq Abbas (Fazil-e-Qum) , www.duas.org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9870AD-1941-4E4C-BC40-808A2E0E9C9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3098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B25FF-5341-49E5-867C-5C8242BC6221}" type="datetime1">
              <a:rPr lang="en-US"/>
              <a:pPr>
                <a:defRPr/>
              </a:pPr>
              <a:t>3/27/2021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By: Sadiq Abbas (Fazil-e-Qum) , www.duas.org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1B8088-B1A6-47D8-91E8-3E265C5FB0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3396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4EEA32-02D7-4939-BA59-B1D85F7A85EE}" type="datetime1">
              <a:rPr lang="en-US"/>
              <a:pPr>
                <a:defRPr/>
              </a:pPr>
              <a:t>3/27/2021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By: Sadiq Abbas (Fazil-e-Qum) , www.duas.org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EBC0E8-6A31-4EF4-A27D-2E1CAED71C4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9934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7CFD40-5021-4D94-8D42-C8F0DE927E7F}" type="datetime1">
              <a:rPr lang="en-US"/>
              <a:pPr>
                <a:defRPr/>
              </a:pPr>
              <a:t>3/27/2021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By: Sadiq Abbas (Fazil-e-Qum) , www.duas.org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0826AC-7D47-4E25-9C24-8B73D694CB5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9568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3F43B0-2458-40CB-B8FE-A3E637237749}" type="datetime1">
              <a:rPr lang="en-US"/>
              <a:pPr>
                <a:defRPr/>
              </a:pPr>
              <a:t>3/27/2021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By: Sadiq Abbas (Fazil-e-Qum) , www.duas.org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C61D05-2152-40D9-BFBC-B8FAD47A12A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5945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72A95F-134C-44DE-9B2C-3D862A644EA7}" type="datetime1">
              <a:rPr lang="en-US"/>
              <a:pPr>
                <a:defRPr/>
              </a:pPr>
              <a:t>3/27/2021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By: Sadiq Abbas (Fazil-e-Qum) , www.duas.org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1C012D-4C7A-4460-8AAA-B387BC0496E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3204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58E673-15F6-40DF-A3D4-7855450A343F}" type="datetime1">
              <a:rPr lang="en-US"/>
              <a:pPr>
                <a:defRPr/>
              </a:pPr>
              <a:t>3/27/2021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By: Sadiq Abbas (Fazil-e-Qum) , www.duas.org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CC84C7-FB38-44D2-AD31-4FFB53CCC01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7572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23BD2C-6F53-4EFD-AD8E-0D5A03330D7B}" type="datetime1">
              <a:rPr lang="en-US"/>
              <a:pPr>
                <a:defRPr/>
              </a:pPr>
              <a:t>3/27/2021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By: Sadiq Abbas (Fazil-e-Qum) , www.duas.org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A3FCF8-D512-42E9-AA72-7F87C53B520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191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0E170DB-1ABE-4AED-846F-6EDB3BF5A7C1}" type="datetime1">
              <a:rPr lang="en-US"/>
              <a:pPr>
                <a:defRPr/>
              </a:pPr>
              <a:t>3/27/2021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pt-BR"/>
              <a:t>By: Sadiq Abbas (Fazil-e-Qum) , www.duas.org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0F277703-EFC6-41F2-B27B-961B797A759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609C734-9F58-4BA8-808A-1508A9F63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86000"/>
            <a:ext cx="10972800" cy="381000"/>
          </a:xfrm>
        </p:spPr>
        <p:txBody>
          <a:bodyPr/>
          <a:lstStyle/>
          <a:p>
            <a:r>
              <a:rPr lang="en-US" sz="6000" b="1" dirty="0" err="1">
                <a:solidFill>
                  <a:srgbClr val="0070C0"/>
                </a:solidFill>
              </a:rPr>
              <a:t>Dua</a:t>
            </a:r>
            <a:r>
              <a:rPr lang="en-US" sz="6000" b="1" dirty="0">
                <a:solidFill>
                  <a:srgbClr val="0070C0"/>
                </a:solidFill>
              </a:rPr>
              <a:t> Noor (</a:t>
            </a:r>
            <a:r>
              <a:rPr lang="en-US" sz="6000" b="1" dirty="0" err="1">
                <a:solidFill>
                  <a:srgbClr val="0070C0"/>
                </a:solidFill>
              </a:rPr>
              <a:t>Iftar</a:t>
            </a:r>
            <a:r>
              <a:rPr lang="en-US" sz="6000" b="1" dirty="0">
                <a:solidFill>
                  <a:srgbClr val="0070C0"/>
                </a:solidFill>
              </a:rPr>
              <a:t>)</a:t>
            </a:r>
            <a:r>
              <a:rPr lang="en-US" sz="6000" dirty="0">
                <a:solidFill>
                  <a:srgbClr val="0070C0"/>
                </a:solidFill>
              </a:rPr>
              <a:t/>
            </a:r>
            <a:br>
              <a:rPr lang="en-US" sz="6000" dirty="0">
                <a:solidFill>
                  <a:srgbClr val="0070C0"/>
                </a:solidFill>
              </a:rPr>
            </a:br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7C24CB5-1EC2-419D-B1A7-2ACDAA857E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2667000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>
                <a:solidFill>
                  <a:srgbClr val="0070C0"/>
                </a:solidFill>
              </a:rPr>
              <a:t>The Holy Prophet (peace be upon him and his family) recommended this </a:t>
            </a:r>
            <a:r>
              <a:rPr lang="en-US" sz="2800" b="1" dirty="0" err="1">
                <a:solidFill>
                  <a:srgbClr val="0070C0"/>
                </a:solidFill>
              </a:rPr>
              <a:t>dua</a:t>
            </a:r>
            <a:r>
              <a:rPr lang="en-US" sz="2800" dirty="0"/>
              <a:t> to </a:t>
            </a:r>
            <a:r>
              <a:rPr lang="en-US" sz="2800" b="1" dirty="0">
                <a:solidFill>
                  <a:srgbClr val="0070C0"/>
                </a:solidFill>
              </a:rPr>
              <a:t>Imam Ali </a:t>
            </a:r>
            <a:r>
              <a:rPr lang="en-US" sz="2800" dirty="0"/>
              <a:t>(peace be upon him) and said that </a:t>
            </a:r>
            <a:r>
              <a:rPr lang="en-US" sz="2800" dirty="0" err="1">
                <a:solidFill>
                  <a:srgbClr val="0070C0"/>
                </a:solidFill>
              </a:rPr>
              <a:t>Jibreel</a:t>
            </a:r>
            <a:r>
              <a:rPr lang="en-US" sz="2800" dirty="0"/>
              <a:t> (as) came to me and said, </a:t>
            </a:r>
            <a:r>
              <a:rPr lang="en-US" sz="2800" i="1" dirty="0"/>
              <a:t>"Whoever in the holy month of </a:t>
            </a:r>
            <a:r>
              <a:rPr lang="en-US" sz="2800" i="1" dirty="0" err="1">
                <a:solidFill>
                  <a:srgbClr val="0070C0"/>
                </a:solidFill>
              </a:rPr>
              <a:t>Ramadhan</a:t>
            </a:r>
            <a:r>
              <a:rPr lang="en-US" sz="2800" i="1" dirty="0"/>
              <a:t> before </a:t>
            </a:r>
            <a:r>
              <a:rPr lang="en-US" sz="2800" i="1" dirty="0" err="1">
                <a:solidFill>
                  <a:srgbClr val="0070C0"/>
                </a:solidFill>
              </a:rPr>
              <a:t>iftaar</a:t>
            </a:r>
            <a:r>
              <a:rPr lang="en-US" sz="2800" i="1" dirty="0">
                <a:solidFill>
                  <a:srgbClr val="0070C0"/>
                </a:solidFill>
              </a:rPr>
              <a:t> </a:t>
            </a:r>
            <a:r>
              <a:rPr lang="en-US" sz="2800" i="1" dirty="0"/>
              <a:t>recites this </a:t>
            </a:r>
            <a:r>
              <a:rPr lang="en-US" sz="2800" i="1" dirty="0" err="1"/>
              <a:t>dua</a:t>
            </a:r>
            <a:r>
              <a:rPr lang="en-US" sz="2800" i="1" dirty="0"/>
              <a:t>, </a:t>
            </a:r>
            <a:r>
              <a:rPr lang="en-US" sz="2800" i="1" dirty="0">
                <a:solidFill>
                  <a:srgbClr val="0070C0"/>
                </a:solidFill>
              </a:rPr>
              <a:t>Allah</a:t>
            </a:r>
            <a:r>
              <a:rPr lang="en-US" sz="2800" i="1" dirty="0"/>
              <a:t> answers his prayer, accepts his </a:t>
            </a:r>
            <a:r>
              <a:rPr lang="en-US" sz="2800" i="1" dirty="0">
                <a:solidFill>
                  <a:srgbClr val="0070C0"/>
                </a:solidFill>
              </a:rPr>
              <a:t>prayer</a:t>
            </a:r>
            <a:r>
              <a:rPr lang="en-US" sz="2800" i="1" dirty="0"/>
              <a:t> and </a:t>
            </a:r>
            <a:r>
              <a:rPr lang="en-US" sz="2800" i="1" dirty="0">
                <a:solidFill>
                  <a:srgbClr val="0070C0"/>
                </a:solidFill>
              </a:rPr>
              <a:t>fasting,</a:t>
            </a:r>
            <a:r>
              <a:rPr lang="en-US" sz="2800" i="1" dirty="0"/>
              <a:t> grants his ten requirements, forgives his </a:t>
            </a:r>
            <a:r>
              <a:rPr lang="en-US" sz="2800" i="1" dirty="0">
                <a:solidFill>
                  <a:srgbClr val="0070C0"/>
                </a:solidFill>
              </a:rPr>
              <a:t>sins</a:t>
            </a:r>
            <a:r>
              <a:rPr lang="en-US" sz="2800" i="1" dirty="0"/>
              <a:t>, removes his grief's, makes his </a:t>
            </a:r>
            <a:r>
              <a:rPr lang="en-US" sz="2800" i="1" dirty="0">
                <a:solidFill>
                  <a:srgbClr val="0070C0"/>
                </a:solidFill>
              </a:rPr>
              <a:t>heart </a:t>
            </a:r>
            <a:r>
              <a:rPr lang="en-US" sz="2800" i="1" dirty="0"/>
              <a:t>at ease, grants his wishes, makes his deeds to ascend upward with the deeds of </a:t>
            </a:r>
            <a:r>
              <a:rPr lang="en-US" sz="2800" i="1" dirty="0">
                <a:solidFill>
                  <a:srgbClr val="0070C0"/>
                </a:solidFill>
              </a:rPr>
              <a:t>prophets</a:t>
            </a:r>
            <a:r>
              <a:rPr lang="en-US" sz="2800" i="1" dirty="0"/>
              <a:t> and righteous saints and on the Day of Judgment brings him to His presence with his face </a:t>
            </a:r>
            <a:r>
              <a:rPr lang="en-US" sz="2800" i="1" dirty="0">
                <a:solidFill>
                  <a:srgbClr val="0070C0"/>
                </a:solidFill>
              </a:rPr>
              <a:t>illuminated</a:t>
            </a:r>
            <a:r>
              <a:rPr lang="en-US" sz="2800" i="1" dirty="0"/>
              <a:t> like a bright moon."</a:t>
            </a:r>
            <a:endParaRPr lang="en-US" sz="28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8EB2B08-FF42-4F08-8824-6B940FEBDBA9}"/>
              </a:ext>
            </a:extLst>
          </p:cNvPr>
          <p:cNvSpPr txBox="1"/>
          <p:nvPr/>
        </p:nvSpPr>
        <p:spPr>
          <a:xfrm>
            <a:off x="7086600" y="533400"/>
            <a:ext cx="20633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>
                <a:solidFill>
                  <a:srgbClr val="002060"/>
                </a:solidFill>
              </a:rPr>
              <a:t>Dua</a:t>
            </a:r>
            <a:r>
              <a:rPr lang="en-US" sz="2000" b="1" dirty="0">
                <a:solidFill>
                  <a:srgbClr val="002060"/>
                </a:solidFill>
              </a:rPr>
              <a:t> Noor (</a:t>
            </a:r>
            <a:r>
              <a:rPr lang="en-US" sz="2000" b="1" dirty="0" err="1">
                <a:solidFill>
                  <a:srgbClr val="002060"/>
                </a:solidFill>
              </a:rPr>
              <a:t>Iftar</a:t>
            </a:r>
            <a:r>
              <a:rPr lang="en-US" sz="2000" b="1" dirty="0">
                <a:solidFill>
                  <a:srgbClr val="002060"/>
                </a:solidFill>
              </a:rPr>
              <a:t>)</a:t>
            </a:r>
            <a:endParaRPr lang="en-US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7401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52400" y="2220992"/>
            <a:ext cx="11582400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r-PK" sz="7200" dirty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>وَ إِلٰهُ مَنْ فِي </a:t>
            </a:r>
            <a:r>
              <a:rPr lang="ur-PK" sz="7200" dirty="0" smtClean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>الْأَرْضِ لا </a:t>
            </a:r>
            <a:r>
              <a:rPr lang="ur-PK" sz="7200" dirty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>إِلٰهَ فِيْهِمَا غَيْرُكَ</a:t>
            </a:r>
            <a:endParaRPr lang="ur-PK" sz="7200" dirty="0" smtClean="0">
              <a:solidFill>
                <a:srgbClr val="002060"/>
              </a:solidFill>
              <a:latin typeface="Adobe Naskh Medium" panose="01010101010101010101" pitchFamily="50" charset="-78"/>
              <a:cs typeface="Adobe Naskh Medium" panose="01010101010101010101" pitchFamily="50" charset="-78"/>
            </a:endParaRPr>
          </a:p>
          <a:p>
            <a:pPr algn="ctr"/>
            <a:r>
              <a:rPr lang="en-US" sz="2400" dirty="0" smtClean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> </a:t>
            </a:r>
          </a:p>
          <a:p>
            <a:pPr algn="ctr"/>
            <a:endParaRPr lang="ur-PK" sz="2400" dirty="0" smtClean="0">
              <a:solidFill>
                <a:srgbClr val="002060"/>
              </a:solidFill>
              <a:latin typeface="Adobe Naskh Medium" panose="01010101010101010101" pitchFamily="50" charset="-78"/>
              <a:cs typeface="Adobe Naskh Medium" panose="01010101010101010101" pitchFamily="50" charset="-78"/>
            </a:endParaRPr>
          </a:p>
          <a:p>
            <a:pPr algn="ctr"/>
            <a:r>
              <a:rPr lang="sv-SE" sz="3200" b="1" i="1" dirty="0">
                <a:solidFill>
                  <a:srgbClr val="0070C0"/>
                </a:solidFill>
                <a:latin typeface="+mj-lt"/>
              </a:rPr>
              <a:t>wa ilaaju man fil </a:t>
            </a:r>
            <a:r>
              <a:rPr lang="sv-SE" sz="3200" b="1" i="1" dirty="0" smtClean="0">
                <a:solidFill>
                  <a:srgbClr val="0070C0"/>
                </a:solidFill>
                <a:latin typeface="+mj-lt"/>
              </a:rPr>
              <a:t>ardhi </a:t>
            </a:r>
            <a:r>
              <a:rPr lang="en-US" sz="3200" b="1" i="1" dirty="0">
                <a:solidFill>
                  <a:srgbClr val="0070C0"/>
                </a:solidFill>
                <a:latin typeface="+mj-lt"/>
              </a:rPr>
              <a:t>la-</a:t>
            </a:r>
            <a:r>
              <a:rPr lang="en-US" sz="3200" b="1" i="1" dirty="0" err="1">
                <a:solidFill>
                  <a:srgbClr val="0070C0"/>
                </a:solidFill>
                <a:latin typeface="+mj-lt"/>
              </a:rPr>
              <a:t>ilaaha</a:t>
            </a:r>
            <a:r>
              <a:rPr lang="en-US" sz="3200" b="1" i="1" dirty="0">
                <a:solidFill>
                  <a:srgbClr val="0070C0"/>
                </a:solidFill>
                <a:latin typeface="+mj-lt"/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  <a:latin typeface="+mj-lt"/>
              </a:rPr>
              <a:t>feehima</a:t>
            </a:r>
            <a:r>
              <a:rPr lang="en-US" sz="3200" b="1" i="1" dirty="0">
                <a:solidFill>
                  <a:srgbClr val="0070C0"/>
                </a:solidFill>
                <a:latin typeface="+mj-lt"/>
              </a:rPr>
              <a:t> </a:t>
            </a:r>
            <a:r>
              <a:rPr lang="en-US" sz="3200" b="1" i="1" dirty="0" err="1" smtClean="0">
                <a:solidFill>
                  <a:srgbClr val="0070C0"/>
                </a:solidFill>
                <a:latin typeface="+mj-lt"/>
              </a:rPr>
              <a:t>ghayruka</a:t>
            </a:r>
            <a:endParaRPr lang="en-US" sz="3200" b="1" i="1" dirty="0" smtClean="0">
              <a:solidFill>
                <a:srgbClr val="0070C0"/>
              </a:solidFill>
              <a:latin typeface="+mj-lt"/>
            </a:endParaRPr>
          </a:p>
          <a:p>
            <a:pPr algn="ctr"/>
            <a:r>
              <a:rPr lang="en-US" sz="3200" b="1" dirty="0"/>
              <a:t/>
            </a:r>
            <a:br>
              <a:rPr lang="en-US" sz="3200" b="1" dirty="0"/>
            </a:br>
            <a:r>
              <a:rPr lang="en-US" sz="2400" dirty="0">
                <a:solidFill>
                  <a:srgbClr val="002060"/>
                </a:solidFill>
                <a:latin typeface="+mj-lt"/>
              </a:rPr>
              <a:t>and the </a:t>
            </a:r>
            <a:r>
              <a:rPr lang="en-US" sz="2400" dirty="0" smtClean="0">
                <a:solidFill>
                  <a:srgbClr val="002060"/>
                </a:solidFill>
                <a:latin typeface="+mj-lt"/>
              </a:rPr>
              <a:t>earth </a:t>
            </a:r>
            <a:r>
              <a:rPr lang="en-US" sz="2400" dirty="0">
                <a:solidFill>
                  <a:srgbClr val="002060"/>
                </a:solidFill>
                <a:latin typeface="+mj-lt"/>
              </a:rPr>
              <a:t>There is no other god save you</a:t>
            </a:r>
          </a:p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8EB2B08-FF42-4F08-8824-6B940FEBDBA9}"/>
              </a:ext>
            </a:extLst>
          </p:cNvPr>
          <p:cNvSpPr txBox="1"/>
          <p:nvPr/>
        </p:nvSpPr>
        <p:spPr>
          <a:xfrm>
            <a:off x="7086600" y="533400"/>
            <a:ext cx="20633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>
                <a:solidFill>
                  <a:srgbClr val="002060"/>
                </a:solidFill>
              </a:rPr>
              <a:t>Dua</a:t>
            </a:r>
            <a:r>
              <a:rPr lang="en-US" sz="2000" b="1" dirty="0">
                <a:solidFill>
                  <a:srgbClr val="002060"/>
                </a:solidFill>
              </a:rPr>
              <a:t> Noor (</a:t>
            </a:r>
            <a:r>
              <a:rPr lang="en-US" sz="2000" b="1" dirty="0" err="1">
                <a:solidFill>
                  <a:srgbClr val="002060"/>
                </a:solidFill>
              </a:rPr>
              <a:t>Iftar</a:t>
            </a:r>
            <a:r>
              <a:rPr lang="en-US" sz="2000" b="1" dirty="0">
                <a:solidFill>
                  <a:srgbClr val="002060"/>
                </a:solidFill>
              </a:rPr>
              <a:t>)</a:t>
            </a:r>
            <a:endParaRPr lang="en-US" sz="2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04800" y="2133600"/>
            <a:ext cx="1112520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r-PK" sz="7200" dirty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>وَ أَنْتَ مَلِكُ مَنْ فِي </a:t>
            </a:r>
            <a:r>
              <a:rPr lang="ur-PK" sz="7200" dirty="0" smtClean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>السَّمَاوَاتِ</a:t>
            </a:r>
            <a:endParaRPr lang="en-US" sz="7200" dirty="0" smtClean="0">
              <a:solidFill>
                <a:srgbClr val="002060"/>
              </a:solidFill>
              <a:latin typeface="Adobe Naskh Medium" panose="01010101010101010101" pitchFamily="50" charset="-78"/>
              <a:cs typeface="Adobe Naskh Medium" panose="01010101010101010101" pitchFamily="50" charset="-78"/>
            </a:endParaRPr>
          </a:p>
          <a:p>
            <a:pPr algn="ctr"/>
            <a:endParaRPr lang="en-US" sz="4000" dirty="0" smtClean="0">
              <a:solidFill>
                <a:srgbClr val="002060"/>
              </a:solidFill>
              <a:latin typeface="Adobe Naskh Medium" panose="01010101010101010101" pitchFamily="50" charset="-78"/>
              <a:cs typeface="Adobe Naskh Medium" panose="01010101010101010101" pitchFamily="50" charset="-78"/>
            </a:endParaRPr>
          </a:p>
          <a:p>
            <a:pPr algn="ctr"/>
            <a:endParaRPr lang="en-US" sz="2400" dirty="0" smtClean="0">
              <a:solidFill>
                <a:srgbClr val="002060"/>
              </a:solidFill>
              <a:latin typeface="Adobe Naskh Medium" panose="01010101010101010101" pitchFamily="50" charset="-78"/>
              <a:cs typeface="Adobe Naskh Medium" panose="01010101010101010101" pitchFamily="50" charset="-78"/>
            </a:endParaRPr>
          </a:p>
          <a:p>
            <a:pPr algn="ctr"/>
            <a:r>
              <a:rPr lang="fi-FI" sz="3200" b="1" i="1" dirty="0">
                <a:solidFill>
                  <a:srgbClr val="0070C0"/>
                </a:solidFill>
                <a:latin typeface="+mj-lt"/>
              </a:rPr>
              <a:t>wa anta maliku man fis-samavaati</a:t>
            </a:r>
            <a:r>
              <a:rPr lang="en-US" sz="3200" b="1" dirty="0">
                <a:solidFill>
                  <a:srgbClr val="0070C0"/>
                </a:solidFill>
                <a:latin typeface="+mj-lt"/>
              </a:rPr>
              <a:t/>
            </a:r>
            <a:br>
              <a:rPr lang="en-US" sz="3200" b="1" dirty="0">
                <a:solidFill>
                  <a:srgbClr val="0070C0"/>
                </a:solidFill>
                <a:latin typeface="+mj-lt"/>
              </a:rPr>
            </a:br>
            <a:endParaRPr lang="en-US" sz="3200" b="1" dirty="0" smtClean="0">
              <a:solidFill>
                <a:srgbClr val="0070C0"/>
              </a:solidFill>
              <a:latin typeface="+mj-lt"/>
            </a:endParaRPr>
          </a:p>
          <a:p>
            <a:pPr algn="ctr"/>
            <a:r>
              <a:rPr lang="en-US" sz="2400" dirty="0">
                <a:solidFill>
                  <a:srgbClr val="002060"/>
                </a:solidFill>
                <a:latin typeface="+mj-lt"/>
              </a:rPr>
              <a:t>You are powerful over everything in the heavens</a:t>
            </a:r>
            <a:endParaRPr lang="ur-PK" sz="2400" dirty="0" smtClean="0">
              <a:solidFill>
                <a:srgbClr val="002060"/>
              </a:solidFill>
              <a:latin typeface="+mj-lt"/>
              <a:cs typeface="Adobe Naskh Medium" panose="01010101010101010101" pitchFamily="50" charset="-78"/>
            </a:endParaRPr>
          </a:p>
          <a:p>
            <a:pPr algn="ctr"/>
            <a:r>
              <a:rPr lang="ur-PK" sz="7200" dirty="0" smtClean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> </a:t>
            </a:r>
          </a:p>
          <a:p>
            <a:pPr algn="ctr"/>
            <a:endParaRPr lang="ur-PK" sz="2400" dirty="0" smtClean="0">
              <a:solidFill>
                <a:srgbClr val="002060"/>
              </a:solidFill>
              <a:latin typeface="Adobe Naskh Medium" panose="01010101010101010101" pitchFamily="50" charset="-78"/>
              <a:cs typeface="Adobe Naskh Medium" panose="01010101010101010101" pitchFamily="50" charset="-78"/>
            </a:endParaRPr>
          </a:p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8EB2B08-FF42-4F08-8824-6B940FEBDBA9}"/>
              </a:ext>
            </a:extLst>
          </p:cNvPr>
          <p:cNvSpPr txBox="1"/>
          <p:nvPr/>
        </p:nvSpPr>
        <p:spPr>
          <a:xfrm>
            <a:off x="7086600" y="533400"/>
            <a:ext cx="20633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>
                <a:solidFill>
                  <a:srgbClr val="002060"/>
                </a:solidFill>
              </a:rPr>
              <a:t>Dua</a:t>
            </a:r>
            <a:r>
              <a:rPr lang="en-US" sz="2000" b="1" dirty="0">
                <a:solidFill>
                  <a:srgbClr val="002060"/>
                </a:solidFill>
              </a:rPr>
              <a:t> Noor (</a:t>
            </a:r>
            <a:r>
              <a:rPr lang="en-US" sz="2000" b="1" dirty="0" err="1">
                <a:solidFill>
                  <a:srgbClr val="002060"/>
                </a:solidFill>
              </a:rPr>
              <a:t>Iftar</a:t>
            </a:r>
            <a:r>
              <a:rPr lang="en-US" sz="2000" b="1" dirty="0">
                <a:solidFill>
                  <a:srgbClr val="002060"/>
                </a:solidFill>
              </a:rPr>
              <a:t>)</a:t>
            </a:r>
            <a:endParaRPr lang="en-US" sz="2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1981200"/>
            <a:ext cx="118110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r-PK" sz="7200" dirty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>وَ مَلِكُ مَنْ فِي الْأَرْضِ لا مَلِكَفِيْهِمَا </a:t>
            </a:r>
            <a:r>
              <a:rPr lang="ur-PK" sz="7200" dirty="0" smtClean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>غَيْرُك</a:t>
            </a:r>
            <a:endParaRPr lang="en-US" sz="7200" dirty="0" smtClean="0">
              <a:solidFill>
                <a:srgbClr val="002060"/>
              </a:solidFill>
              <a:latin typeface="Adobe Naskh Medium" panose="01010101010101010101" pitchFamily="50" charset="-78"/>
              <a:cs typeface="Adobe Naskh Medium" panose="01010101010101010101" pitchFamily="50" charset="-78"/>
            </a:endParaRPr>
          </a:p>
          <a:p>
            <a:pPr algn="ctr"/>
            <a:endParaRPr lang="en-US" sz="7200" dirty="0" smtClean="0">
              <a:solidFill>
                <a:srgbClr val="002060"/>
              </a:solidFill>
              <a:latin typeface="Adobe Naskh Medium" panose="01010101010101010101" pitchFamily="50" charset="-78"/>
              <a:cs typeface="Adobe Naskh Medium" panose="01010101010101010101" pitchFamily="50" charset="-78"/>
            </a:endParaRPr>
          </a:p>
          <a:p>
            <a:pPr algn="ctr"/>
            <a:r>
              <a:rPr lang="en-US" sz="3200" b="1" i="1" dirty="0" err="1" smtClean="0">
                <a:solidFill>
                  <a:srgbClr val="0070C0"/>
                </a:solidFill>
                <a:latin typeface="+mj-lt"/>
              </a:rPr>
              <a:t>wa</a:t>
            </a:r>
            <a:r>
              <a:rPr lang="en-US" sz="3200" b="1" i="1" dirty="0" smtClean="0">
                <a:solidFill>
                  <a:srgbClr val="0070C0"/>
                </a:solidFill>
                <a:latin typeface="+mj-lt"/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  <a:latin typeface="+mj-lt"/>
              </a:rPr>
              <a:t>maliku</a:t>
            </a:r>
            <a:r>
              <a:rPr lang="en-US" sz="3200" b="1" i="1" dirty="0">
                <a:solidFill>
                  <a:srgbClr val="0070C0"/>
                </a:solidFill>
                <a:latin typeface="+mj-lt"/>
              </a:rPr>
              <a:t> man </a:t>
            </a:r>
            <a:r>
              <a:rPr lang="en-US" sz="3200" b="1" i="1" dirty="0" err="1">
                <a:solidFill>
                  <a:srgbClr val="0070C0"/>
                </a:solidFill>
                <a:latin typeface="+mj-lt"/>
              </a:rPr>
              <a:t>fil</a:t>
            </a:r>
            <a:r>
              <a:rPr lang="en-US" sz="3200" b="1" i="1" dirty="0">
                <a:solidFill>
                  <a:srgbClr val="0070C0"/>
                </a:solidFill>
                <a:latin typeface="+mj-lt"/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  <a:latin typeface="+mj-lt"/>
              </a:rPr>
              <a:t>ardhi</a:t>
            </a:r>
            <a:r>
              <a:rPr lang="en-US" sz="3200" b="1" i="1" dirty="0">
                <a:solidFill>
                  <a:srgbClr val="0070C0"/>
                </a:solidFill>
                <a:latin typeface="+mj-lt"/>
              </a:rPr>
              <a:t> la </a:t>
            </a:r>
            <a:r>
              <a:rPr lang="en-US" sz="3200" b="1" i="1" dirty="0" err="1">
                <a:solidFill>
                  <a:srgbClr val="0070C0"/>
                </a:solidFill>
                <a:latin typeface="+mj-lt"/>
              </a:rPr>
              <a:t>malika</a:t>
            </a:r>
            <a:r>
              <a:rPr lang="en-US" sz="3200" b="1" i="1" dirty="0">
                <a:solidFill>
                  <a:srgbClr val="0070C0"/>
                </a:solidFill>
                <a:latin typeface="+mj-lt"/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  <a:latin typeface="+mj-lt"/>
              </a:rPr>
              <a:t>feehima</a:t>
            </a:r>
            <a:r>
              <a:rPr lang="en-US" sz="3200" b="1" i="1" dirty="0">
                <a:solidFill>
                  <a:srgbClr val="0070C0"/>
                </a:solidFill>
                <a:latin typeface="+mj-lt"/>
              </a:rPr>
              <a:t> </a:t>
            </a:r>
            <a:r>
              <a:rPr lang="en-US" sz="3200" b="1" i="1" dirty="0" err="1" smtClean="0">
                <a:solidFill>
                  <a:srgbClr val="0070C0"/>
                </a:solidFill>
                <a:latin typeface="+mj-lt"/>
              </a:rPr>
              <a:t>ghairuk</a:t>
            </a:r>
            <a:endParaRPr lang="en-US" sz="3200" b="1" i="1" dirty="0" smtClean="0">
              <a:solidFill>
                <a:srgbClr val="0070C0"/>
              </a:solidFill>
              <a:latin typeface="+mj-lt"/>
            </a:endParaRPr>
          </a:p>
          <a:p>
            <a:pPr algn="ctr"/>
            <a:r>
              <a:rPr lang="en-US" sz="3200" b="1" dirty="0">
                <a:solidFill>
                  <a:srgbClr val="0070C0"/>
                </a:solidFill>
                <a:latin typeface="+mj-lt"/>
              </a:rPr>
              <a:t/>
            </a:r>
            <a:br>
              <a:rPr lang="en-US" sz="3200" b="1" dirty="0">
                <a:solidFill>
                  <a:srgbClr val="0070C0"/>
                </a:solidFill>
                <a:latin typeface="+mj-lt"/>
              </a:rPr>
            </a:br>
            <a:r>
              <a:rPr lang="en-US" sz="2400" dirty="0">
                <a:solidFill>
                  <a:srgbClr val="002060"/>
                </a:solidFill>
                <a:latin typeface="+mj-lt"/>
              </a:rPr>
              <a:t>You are the owner of the heavens and earth. There is no owner save you.</a:t>
            </a:r>
          </a:p>
          <a:p>
            <a:pPr algn="ctr"/>
            <a:endParaRPr lang="en-US" sz="24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8EB2B08-FF42-4F08-8824-6B940FEBDBA9}"/>
              </a:ext>
            </a:extLst>
          </p:cNvPr>
          <p:cNvSpPr txBox="1"/>
          <p:nvPr/>
        </p:nvSpPr>
        <p:spPr>
          <a:xfrm>
            <a:off x="7086600" y="533400"/>
            <a:ext cx="20633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>
                <a:solidFill>
                  <a:srgbClr val="002060"/>
                </a:solidFill>
              </a:rPr>
              <a:t>Dua</a:t>
            </a:r>
            <a:r>
              <a:rPr lang="en-US" sz="2000" b="1" dirty="0">
                <a:solidFill>
                  <a:srgbClr val="002060"/>
                </a:solidFill>
              </a:rPr>
              <a:t> Noor (</a:t>
            </a:r>
            <a:r>
              <a:rPr lang="en-US" sz="2000" b="1" dirty="0" err="1">
                <a:solidFill>
                  <a:srgbClr val="002060"/>
                </a:solidFill>
              </a:rPr>
              <a:t>Iftar</a:t>
            </a:r>
            <a:r>
              <a:rPr lang="en-US" sz="2000" b="1" dirty="0">
                <a:solidFill>
                  <a:srgbClr val="002060"/>
                </a:solidFill>
              </a:rPr>
              <a:t>)</a:t>
            </a:r>
            <a:endParaRPr lang="en-US" sz="2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2"/>
          <p:cNvSpPr>
            <a:spLocks noGrp="1"/>
          </p:cNvSpPr>
          <p:nvPr>
            <p:ph idx="1"/>
          </p:nvPr>
        </p:nvSpPr>
        <p:spPr>
          <a:xfrm>
            <a:off x="609600" y="1981200"/>
            <a:ext cx="10972800" cy="4144964"/>
          </a:xfrm>
        </p:spPr>
        <p:txBody>
          <a:bodyPr/>
          <a:lstStyle/>
          <a:p>
            <a:pPr marL="0" indent="0" algn="ctr" rtl="1">
              <a:buNone/>
            </a:pPr>
            <a:r>
              <a:rPr lang="ur-PK" sz="7200" dirty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>أَسْأَلُكَ بِاسْمِكَ الْكَبِيْرِ وَ نُوْرِ وَجْهِكَ </a:t>
            </a:r>
            <a:r>
              <a:rPr lang="ur-PK" sz="7200" dirty="0" smtClean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>الْمُنِيْرِ</a:t>
            </a:r>
            <a:endParaRPr lang="en-US" sz="1800" dirty="0" smtClean="0">
              <a:latin typeface="Jameel Noori Nastaleeq" panose="02000503000000020004" pitchFamily="2" charset="-78"/>
              <a:cs typeface="Jameel Noori Nastaleeq" panose="02000503000000020004" pitchFamily="2" charset="-78"/>
            </a:endParaRPr>
          </a:p>
          <a:p>
            <a:pPr marL="0" indent="0" algn="ctr" rtl="1">
              <a:buNone/>
            </a:pPr>
            <a:endParaRPr lang="en-US" sz="1800" dirty="0">
              <a:latin typeface="Jameel Noori Nastaleeq" panose="02000503000000020004" pitchFamily="2" charset="-78"/>
              <a:cs typeface="Jameel Noori Nastaleeq" panose="02000503000000020004" pitchFamily="2" charset="-78"/>
            </a:endParaRPr>
          </a:p>
          <a:p>
            <a:pPr marL="0" indent="0" algn="ctr" rtl="1">
              <a:buNone/>
            </a:pPr>
            <a:endParaRPr lang="ur-PK" sz="1800" dirty="0" smtClean="0">
              <a:latin typeface="Jameel Noori Nastaleeq" panose="02000503000000020004" pitchFamily="2" charset="-78"/>
              <a:cs typeface="Jameel Noori Nastaleeq" panose="02000503000000020004" pitchFamily="2" charset="-78"/>
            </a:endParaRPr>
          </a:p>
          <a:p>
            <a:pPr marL="0" indent="0" algn="ctr" rtl="1">
              <a:buNone/>
            </a:pPr>
            <a:r>
              <a:rPr lang="en-US" b="1" i="1" dirty="0">
                <a:solidFill>
                  <a:srgbClr val="0070C0"/>
                </a:solidFill>
              </a:rPr>
              <a:t>as-</a:t>
            </a:r>
            <a:r>
              <a:rPr lang="en-US" b="1" i="1" dirty="0" err="1">
                <a:solidFill>
                  <a:srgbClr val="0070C0"/>
                </a:solidFill>
              </a:rPr>
              <a:t>asluka</a:t>
            </a:r>
            <a:r>
              <a:rPr lang="en-US" b="1" i="1" dirty="0">
                <a:solidFill>
                  <a:srgbClr val="0070C0"/>
                </a:solidFill>
              </a:rPr>
              <a:t> </a:t>
            </a:r>
            <a:r>
              <a:rPr lang="en-US" b="1" i="1" dirty="0" err="1">
                <a:solidFill>
                  <a:srgbClr val="0070C0"/>
                </a:solidFill>
              </a:rPr>
              <a:t>bimikal</a:t>
            </a:r>
            <a:r>
              <a:rPr lang="en-US" b="1" i="1" dirty="0">
                <a:solidFill>
                  <a:srgbClr val="0070C0"/>
                </a:solidFill>
              </a:rPr>
              <a:t> </a:t>
            </a:r>
            <a:r>
              <a:rPr lang="en-US" b="1" i="1" dirty="0" err="1">
                <a:solidFill>
                  <a:srgbClr val="0070C0"/>
                </a:solidFill>
              </a:rPr>
              <a:t>Kabeer</a:t>
            </a:r>
            <a:r>
              <a:rPr lang="en-US" b="1" i="1" dirty="0">
                <a:solidFill>
                  <a:srgbClr val="0070C0"/>
                </a:solidFill>
              </a:rPr>
              <a:t> </a:t>
            </a:r>
            <a:r>
              <a:rPr lang="en-US" b="1" i="1" dirty="0" err="1">
                <a:solidFill>
                  <a:srgbClr val="0070C0"/>
                </a:solidFill>
              </a:rPr>
              <a:t>wa</a:t>
            </a:r>
            <a:r>
              <a:rPr lang="en-US" b="1" i="1" dirty="0">
                <a:solidFill>
                  <a:srgbClr val="0070C0"/>
                </a:solidFill>
              </a:rPr>
              <a:t> </a:t>
            </a:r>
            <a:r>
              <a:rPr lang="en-US" b="1" i="1" dirty="0" err="1">
                <a:solidFill>
                  <a:srgbClr val="0070C0"/>
                </a:solidFill>
              </a:rPr>
              <a:t>noori</a:t>
            </a:r>
            <a:r>
              <a:rPr lang="en-US" b="1" i="1" dirty="0">
                <a:solidFill>
                  <a:srgbClr val="0070C0"/>
                </a:solidFill>
              </a:rPr>
              <a:t> </a:t>
            </a:r>
            <a:r>
              <a:rPr lang="en-US" b="1" i="1" dirty="0" err="1">
                <a:solidFill>
                  <a:srgbClr val="0070C0"/>
                </a:solidFill>
              </a:rPr>
              <a:t>wajhikal</a:t>
            </a:r>
            <a:r>
              <a:rPr lang="en-US" b="1" i="1" dirty="0">
                <a:solidFill>
                  <a:srgbClr val="0070C0"/>
                </a:solidFill>
              </a:rPr>
              <a:t> </a:t>
            </a:r>
            <a:r>
              <a:rPr lang="en-US" b="1" i="1" dirty="0" err="1">
                <a:solidFill>
                  <a:srgbClr val="0070C0"/>
                </a:solidFill>
              </a:rPr>
              <a:t>muneer</a:t>
            </a:r>
            <a:r>
              <a:rPr lang="en-US" i="1" dirty="0">
                <a:solidFill>
                  <a:srgbClr val="002060"/>
                </a:solidFill>
              </a:rPr>
              <a:t> </a:t>
            </a:r>
            <a:endParaRPr lang="en-US" i="1" dirty="0" smtClean="0">
              <a:solidFill>
                <a:srgbClr val="002060"/>
              </a:solidFill>
            </a:endParaRPr>
          </a:p>
          <a:p>
            <a:pPr marL="0" indent="0" algn="ctr" rtl="1">
              <a:buNone/>
            </a:pPr>
            <a:r>
              <a:rPr lang="en-US" sz="2400" dirty="0">
                <a:solidFill>
                  <a:srgbClr val="002060"/>
                </a:solidFill>
              </a:rPr>
              <a:t/>
            </a:r>
            <a:br>
              <a:rPr lang="en-US" sz="2400" dirty="0">
                <a:solidFill>
                  <a:srgbClr val="002060"/>
                </a:solidFill>
              </a:rPr>
            </a:br>
            <a:r>
              <a:rPr lang="en-US" sz="2400" dirty="0">
                <a:solidFill>
                  <a:srgbClr val="002060"/>
                </a:solidFill>
              </a:rPr>
              <a:t> beseech you through your great name, your brilliant superior being,</a:t>
            </a:r>
            <a:endParaRPr lang="en-US" altLang="en-US" sz="2400" dirty="0">
              <a:solidFill>
                <a:srgbClr val="00206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68EB2B08-FF42-4F08-8824-6B940FEBDBA9}"/>
              </a:ext>
            </a:extLst>
          </p:cNvPr>
          <p:cNvSpPr txBox="1"/>
          <p:nvPr/>
        </p:nvSpPr>
        <p:spPr>
          <a:xfrm>
            <a:off x="7086600" y="533400"/>
            <a:ext cx="20633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>
                <a:solidFill>
                  <a:srgbClr val="002060"/>
                </a:solidFill>
              </a:rPr>
              <a:t>Dua</a:t>
            </a:r>
            <a:r>
              <a:rPr lang="en-US" sz="2000" b="1" dirty="0">
                <a:solidFill>
                  <a:srgbClr val="002060"/>
                </a:solidFill>
              </a:rPr>
              <a:t> Noor (</a:t>
            </a:r>
            <a:r>
              <a:rPr lang="en-US" sz="2000" b="1" dirty="0" err="1">
                <a:solidFill>
                  <a:srgbClr val="002060"/>
                </a:solidFill>
              </a:rPr>
              <a:t>Iftar</a:t>
            </a:r>
            <a:r>
              <a:rPr lang="en-US" sz="2000" b="1" dirty="0">
                <a:solidFill>
                  <a:srgbClr val="002060"/>
                </a:solidFill>
              </a:rPr>
              <a:t>)</a:t>
            </a:r>
            <a:endParaRPr lang="en-US" sz="2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10972800" cy="4126092"/>
          </a:xfrm>
        </p:spPr>
        <p:txBody>
          <a:bodyPr/>
          <a:lstStyle/>
          <a:p>
            <a:pPr marL="0" indent="0" algn="ctr" rtl="1">
              <a:buNone/>
            </a:pPr>
            <a:r>
              <a:rPr lang="ur-PK" sz="7200" dirty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>وَ بِمُلْكِكَ </a:t>
            </a:r>
            <a:r>
              <a:rPr lang="ur-PK" sz="7200" dirty="0" smtClean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>الْقَدِيم</a:t>
            </a:r>
            <a:r>
              <a:rPr lang="en-US" sz="7200" dirty="0" smtClean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> </a:t>
            </a:r>
            <a:r>
              <a:rPr lang="ur-PK" sz="7200" dirty="0" smtClean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>يَا </a:t>
            </a:r>
            <a:r>
              <a:rPr lang="ur-PK" sz="7200" dirty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>حَيُّ يَا </a:t>
            </a:r>
            <a:r>
              <a:rPr lang="ur-PK" sz="7200" dirty="0" smtClean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>قَيُّوْمُ</a:t>
            </a:r>
            <a:endParaRPr lang="en-US" sz="1800" dirty="0">
              <a:latin typeface="Jameel Noori Nastaleeq" panose="02000503000000020004" pitchFamily="2" charset="-78"/>
              <a:cs typeface="Jameel Noori Nastaleeq" panose="02000503000000020004" pitchFamily="2" charset="-78"/>
            </a:endParaRPr>
          </a:p>
          <a:p>
            <a:pPr marL="0" indent="0" algn="ctr" rtl="1">
              <a:buNone/>
            </a:pPr>
            <a:endParaRPr lang="ur-PK" sz="1800" dirty="0" smtClean="0">
              <a:latin typeface="Jameel Noori Nastaleeq" panose="02000503000000020004" pitchFamily="2" charset="-78"/>
              <a:cs typeface="Jameel Noori Nastaleeq" panose="02000503000000020004" pitchFamily="2" charset="-78"/>
            </a:endParaRPr>
          </a:p>
          <a:p>
            <a:pPr marL="0" indent="0" algn="ctr" rtl="1">
              <a:buNone/>
            </a:pPr>
            <a:r>
              <a:rPr lang="en-US" b="1" i="1" dirty="0" smtClean="0">
                <a:solidFill>
                  <a:srgbClr val="0070C0"/>
                </a:solidFill>
              </a:rPr>
              <a:t> </a:t>
            </a:r>
            <a:r>
              <a:rPr lang="en-US" b="1" i="1" dirty="0" err="1" smtClean="0">
                <a:solidFill>
                  <a:srgbClr val="0070C0"/>
                </a:solidFill>
              </a:rPr>
              <a:t>wa</a:t>
            </a:r>
            <a:r>
              <a:rPr lang="en-US" b="1" i="1" dirty="0" smtClean="0">
                <a:solidFill>
                  <a:srgbClr val="0070C0"/>
                </a:solidFill>
              </a:rPr>
              <a:t> </a:t>
            </a:r>
            <a:r>
              <a:rPr lang="en-US" b="1" i="1" dirty="0">
                <a:solidFill>
                  <a:srgbClr val="0070C0"/>
                </a:solidFill>
              </a:rPr>
              <a:t>bi-</a:t>
            </a:r>
            <a:r>
              <a:rPr lang="en-US" b="1" i="1" dirty="0" err="1">
                <a:solidFill>
                  <a:srgbClr val="0070C0"/>
                </a:solidFill>
              </a:rPr>
              <a:t>mulkikal</a:t>
            </a:r>
            <a:r>
              <a:rPr lang="en-US" b="1" i="1" dirty="0">
                <a:solidFill>
                  <a:srgbClr val="0070C0"/>
                </a:solidFill>
              </a:rPr>
              <a:t> </a:t>
            </a:r>
            <a:r>
              <a:rPr lang="en-US" b="1" i="1" dirty="0" err="1" smtClean="0">
                <a:solidFill>
                  <a:srgbClr val="0070C0"/>
                </a:solidFill>
              </a:rPr>
              <a:t>qadeem</a:t>
            </a:r>
            <a:r>
              <a:rPr lang="en-US" b="1" i="1" dirty="0" smtClean="0">
                <a:solidFill>
                  <a:srgbClr val="0070C0"/>
                </a:solidFill>
              </a:rPr>
              <a:t> </a:t>
            </a:r>
            <a:r>
              <a:rPr lang="en-US" b="1" i="1" dirty="0" err="1">
                <a:solidFill>
                  <a:srgbClr val="0070C0"/>
                </a:solidFill>
              </a:rPr>
              <a:t>ya</a:t>
            </a:r>
            <a:r>
              <a:rPr lang="en-US" b="1" i="1" dirty="0">
                <a:solidFill>
                  <a:srgbClr val="0070C0"/>
                </a:solidFill>
              </a:rPr>
              <a:t> </a:t>
            </a:r>
            <a:r>
              <a:rPr lang="en-US" b="1" i="1" dirty="0" err="1">
                <a:solidFill>
                  <a:srgbClr val="0070C0"/>
                </a:solidFill>
              </a:rPr>
              <a:t>hayyu</a:t>
            </a:r>
            <a:r>
              <a:rPr lang="en-US" b="1" i="1" dirty="0">
                <a:solidFill>
                  <a:srgbClr val="0070C0"/>
                </a:solidFill>
              </a:rPr>
              <a:t> </a:t>
            </a:r>
            <a:r>
              <a:rPr lang="en-US" b="1" i="1" dirty="0" err="1">
                <a:solidFill>
                  <a:srgbClr val="0070C0"/>
                </a:solidFill>
              </a:rPr>
              <a:t>ya</a:t>
            </a:r>
            <a:r>
              <a:rPr lang="en-US" b="1" i="1" dirty="0">
                <a:solidFill>
                  <a:srgbClr val="0070C0"/>
                </a:solidFill>
              </a:rPr>
              <a:t> </a:t>
            </a:r>
            <a:r>
              <a:rPr lang="en-US" b="1" i="1" dirty="0" err="1">
                <a:solidFill>
                  <a:srgbClr val="0070C0"/>
                </a:solidFill>
              </a:rPr>
              <a:t>qayyum</a:t>
            </a:r>
            <a:r>
              <a:rPr lang="en-US" b="1" i="1" dirty="0">
                <a:solidFill>
                  <a:srgbClr val="0070C0"/>
                </a:solidFill>
              </a:rPr>
              <a:t> </a:t>
            </a:r>
            <a:endParaRPr lang="en-US" b="1" i="1" dirty="0" smtClean="0">
              <a:solidFill>
                <a:srgbClr val="0070C0"/>
              </a:solidFill>
            </a:endParaRPr>
          </a:p>
          <a:p>
            <a:pPr marL="0" indent="0" algn="ctr" rtl="1">
              <a:buNone/>
            </a:pPr>
            <a:r>
              <a:rPr lang="en-US" b="1" i="1" dirty="0" smtClean="0">
                <a:solidFill>
                  <a:srgbClr val="0070C0"/>
                </a:solidFill>
              </a:rPr>
              <a:t>  </a:t>
            </a:r>
            <a:r>
              <a:rPr lang="en-US" b="1" dirty="0" smtClean="0">
                <a:solidFill>
                  <a:srgbClr val="0070C0"/>
                </a:solidFill>
              </a:rPr>
              <a:t/>
            </a:r>
            <a:br>
              <a:rPr lang="en-US" b="1" dirty="0" smtClean="0">
                <a:solidFill>
                  <a:srgbClr val="0070C0"/>
                </a:solidFill>
              </a:rPr>
            </a:br>
            <a:r>
              <a:rPr lang="en-US" sz="2400" dirty="0"/>
              <a:t>y</a:t>
            </a:r>
            <a:r>
              <a:rPr lang="en-US" sz="2400" dirty="0">
                <a:solidFill>
                  <a:srgbClr val="002060"/>
                </a:solidFill>
              </a:rPr>
              <a:t>our ever existing </a:t>
            </a:r>
            <a:r>
              <a:rPr lang="en-US" sz="2400" dirty="0" smtClean="0">
                <a:solidFill>
                  <a:srgbClr val="002060"/>
                </a:solidFill>
              </a:rPr>
              <a:t>kingdom </a:t>
            </a:r>
            <a:r>
              <a:rPr lang="en-US" sz="2400" dirty="0">
                <a:solidFill>
                  <a:srgbClr val="002060"/>
                </a:solidFill>
              </a:rPr>
              <a:t>O Ever living, O Self </a:t>
            </a:r>
            <a:endParaRPr lang="en-US" altLang="en-US" sz="2400" dirty="0">
              <a:solidFill>
                <a:srgbClr val="00206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8EB2B08-FF42-4F08-8824-6B940FEBDBA9}"/>
              </a:ext>
            </a:extLst>
          </p:cNvPr>
          <p:cNvSpPr txBox="1"/>
          <p:nvPr/>
        </p:nvSpPr>
        <p:spPr>
          <a:xfrm>
            <a:off x="7086600" y="533400"/>
            <a:ext cx="20633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>
                <a:solidFill>
                  <a:srgbClr val="002060"/>
                </a:solidFill>
              </a:rPr>
              <a:t>Dua</a:t>
            </a:r>
            <a:r>
              <a:rPr lang="en-US" sz="2000" b="1" dirty="0">
                <a:solidFill>
                  <a:srgbClr val="002060"/>
                </a:solidFill>
              </a:rPr>
              <a:t> Noor (</a:t>
            </a:r>
            <a:r>
              <a:rPr lang="en-US" sz="2000" b="1" dirty="0" err="1">
                <a:solidFill>
                  <a:srgbClr val="002060"/>
                </a:solidFill>
              </a:rPr>
              <a:t>Iftar</a:t>
            </a:r>
            <a:r>
              <a:rPr lang="en-US" sz="2000" b="1" dirty="0">
                <a:solidFill>
                  <a:srgbClr val="002060"/>
                </a:solidFill>
              </a:rPr>
              <a:t>)</a:t>
            </a:r>
            <a:endParaRPr lang="en-US" sz="2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10972800" cy="4876800"/>
          </a:xfrm>
        </p:spPr>
        <p:txBody>
          <a:bodyPr/>
          <a:lstStyle/>
          <a:p>
            <a:pPr marL="0" indent="0" algn="ctr" rtl="1">
              <a:buNone/>
            </a:pPr>
            <a:r>
              <a:rPr lang="ur-PK" sz="7200" dirty="0" smtClean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>يَا </a:t>
            </a:r>
            <a:r>
              <a:rPr lang="ur-PK" sz="7200" dirty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>حَيُّ يَا قَيُّوْمُ يَا حَيُّ يَا قَيُّوْمُ</a:t>
            </a:r>
            <a:endParaRPr lang="en-US" sz="7200" b="1" dirty="0" smtClean="0">
              <a:solidFill>
                <a:srgbClr val="002060"/>
              </a:solidFill>
              <a:latin typeface="Adobe Naskh Medium" panose="01010101010101010101" pitchFamily="50" charset="-78"/>
              <a:cs typeface="Adobe Naskh Medium" panose="01010101010101010101" pitchFamily="50" charset="-78"/>
            </a:endParaRPr>
          </a:p>
          <a:p>
            <a:pPr marL="0" indent="0" algn="ctr" rtl="1">
              <a:buNone/>
            </a:pPr>
            <a:endParaRPr lang="en-US" b="1" dirty="0" smtClean="0">
              <a:solidFill>
                <a:srgbClr val="0070C0"/>
              </a:solidFill>
              <a:latin typeface="+mj-lt"/>
              <a:cs typeface="Jameel Noori Nastaleeq" panose="02000503000000020004" pitchFamily="2" charset="-78"/>
            </a:endParaRPr>
          </a:p>
          <a:p>
            <a:pPr marL="0" indent="0" algn="ctr" rtl="1">
              <a:buNone/>
            </a:pPr>
            <a:r>
              <a:rPr lang="es-ES" b="1" i="1" dirty="0">
                <a:solidFill>
                  <a:srgbClr val="0070C0"/>
                </a:solidFill>
                <a:latin typeface="+mj-lt"/>
              </a:rPr>
              <a:t>ya </a:t>
            </a:r>
            <a:r>
              <a:rPr lang="es-ES" b="1" i="1" dirty="0" err="1">
                <a:solidFill>
                  <a:srgbClr val="0070C0"/>
                </a:solidFill>
                <a:latin typeface="+mj-lt"/>
              </a:rPr>
              <a:t>hayyu</a:t>
            </a:r>
            <a:r>
              <a:rPr lang="es-ES" b="1" i="1" dirty="0">
                <a:solidFill>
                  <a:srgbClr val="0070C0"/>
                </a:solidFill>
                <a:latin typeface="+mj-lt"/>
              </a:rPr>
              <a:t> ya </a:t>
            </a:r>
            <a:r>
              <a:rPr lang="es-ES" b="1" i="1" dirty="0" err="1">
                <a:solidFill>
                  <a:srgbClr val="0070C0"/>
                </a:solidFill>
                <a:latin typeface="+mj-lt"/>
              </a:rPr>
              <a:t>qayyum</a:t>
            </a:r>
            <a:r>
              <a:rPr lang="es-ES" b="1" i="1" dirty="0">
                <a:solidFill>
                  <a:srgbClr val="0070C0"/>
                </a:solidFill>
                <a:latin typeface="+mj-lt"/>
              </a:rPr>
              <a:t> ya </a:t>
            </a:r>
            <a:r>
              <a:rPr lang="es-ES" b="1" i="1" dirty="0" err="1">
                <a:solidFill>
                  <a:srgbClr val="0070C0"/>
                </a:solidFill>
                <a:latin typeface="+mj-lt"/>
              </a:rPr>
              <a:t>hayyu</a:t>
            </a:r>
            <a:r>
              <a:rPr lang="es-ES" b="1" i="1" dirty="0">
                <a:solidFill>
                  <a:srgbClr val="0070C0"/>
                </a:solidFill>
                <a:latin typeface="+mj-lt"/>
              </a:rPr>
              <a:t> ya </a:t>
            </a:r>
            <a:r>
              <a:rPr lang="es-ES" b="1" i="1" dirty="0" err="1" smtClean="0">
                <a:solidFill>
                  <a:srgbClr val="0070C0"/>
                </a:solidFill>
                <a:latin typeface="+mj-lt"/>
              </a:rPr>
              <a:t>qayyum</a:t>
            </a:r>
            <a:endParaRPr lang="es-ES" b="1" i="1" dirty="0" smtClean="0">
              <a:solidFill>
                <a:srgbClr val="0070C0"/>
              </a:solidFill>
              <a:latin typeface="+mj-lt"/>
            </a:endParaRPr>
          </a:p>
          <a:p>
            <a:pPr marL="0" indent="0" algn="ctr" rtl="1">
              <a:buNone/>
            </a:pPr>
            <a:r>
              <a:rPr lang="en-US" b="1" dirty="0">
                <a:solidFill>
                  <a:srgbClr val="002060"/>
                </a:solidFill>
              </a:rPr>
              <a:t/>
            </a:r>
            <a:br>
              <a:rPr lang="en-US" b="1" dirty="0">
                <a:solidFill>
                  <a:srgbClr val="002060"/>
                </a:solidFill>
              </a:rPr>
            </a:br>
            <a:r>
              <a:rPr lang="en-US" sz="2400" dirty="0">
                <a:solidFill>
                  <a:srgbClr val="002060"/>
                </a:solidFill>
              </a:rPr>
              <a:t>Subsisting, O Ever living, O self Subsisting</a:t>
            </a:r>
            <a:endParaRPr lang="en-US" altLang="en-US" sz="2400" b="1" dirty="0">
              <a:solidFill>
                <a:srgbClr val="00206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8EB2B08-FF42-4F08-8824-6B940FEBDBA9}"/>
              </a:ext>
            </a:extLst>
          </p:cNvPr>
          <p:cNvSpPr txBox="1"/>
          <p:nvPr/>
        </p:nvSpPr>
        <p:spPr>
          <a:xfrm>
            <a:off x="7086600" y="533400"/>
            <a:ext cx="20633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>
                <a:solidFill>
                  <a:srgbClr val="002060"/>
                </a:solidFill>
              </a:rPr>
              <a:t>Dua</a:t>
            </a:r>
            <a:r>
              <a:rPr lang="en-US" sz="2000" b="1" dirty="0">
                <a:solidFill>
                  <a:srgbClr val="002060"/>
                </a:solidFill>
              </a:rPr>
              <a:t> Noor (</a:t>
            </a:r>
            <a:r>
              <a:rPr lang="en-US" sz="2000" b="1" dirty="0" err="1">
                <a:solidFill>
                  <a:srgbClr val="002060"/>
                </a:solidFill>
              </a:rPr>
              <a:t>Iftar</a:t>
            </a:r>
            <a:r>
              <a:rPr lang="en-US" sz="2000" b="1" dirty="0">
                <a:solidFill>
                  <a:srgbClr val="002060"/>
                </a:solidFill>
              </a:rPr>
              <a:t>)</a:t>
            </a:r>
            <a:endParaRPr lang="en-US" sz="2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1000" y="1920657"/>
            <a:ext cx="105918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r-PK" sz="7200" dirty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>أَسْأَلُكَ بِاسْمِكَ الَّذِيْ أَشْرَقَ بِه كُلُّ شَيْ‏ءٍ</a:t>
            </a:r>
            <a:endParaRPr lang="en-US" sz="7200" dirty="0" smtClean="0">
              <a:solidFill>
                <a:srgbClr val="002060"/>
              </a:solidFill>
              <a:latin typeface="Adobe Naskh Medium" panose="01010101010101010101" pitchFamily="50" charset="-78"/>
              <a:cs typeface="Adobe Naskh Medium" panose="01010101010101010101" pitchFamily="50" charset="-78"/>
            </a:endParaRPr>
          </a:p>
          <a:p>
            <a:pPr algn="ctr"/>
            <a:endParaRPr lang="en-US" sz="3600" dirty="0" smtClean="0">
              <a:latin typeface="Jameel Noori Nastaleeq" panose="02000503000000020004" pitchFamily="2" charset="-78"/>
              <a:cs typeface="Jameel Noori Nastaleeq" panose="02000503000000020004" pitchFamily="2" charset="-78"/>
            </a:endParaRPr>
          </a:p>
          <a:p>
            <a:pPr algn="ctr"/>
            <a:r>
              <a:rPr lang="en-US" sz="3200" b="1" i="1" dirty="0">
                <a:solidFill>
                  <a:srgbClr val="0070C0"/>
                </a:solidFill>
                <a:latin typeface="+mj-lt"/>
              </a:rPr>
              <a:t>as-</a:t>
            </a:r>
            <a:r>
              <a:rPr lang="en-US" sz="3200" b="1" i="1" dirty="0" err="1">
                <a:solidFill>
                  <a:srgbClr val="0070C0"/>
                </a:solidFill>
                <a:latin typeface="+mj-lt"/>
              </a:rPr>
              <a:t>asluka</a:t>
            </a:r>
            <a:r>
              <a:rPr lang="en-US" sz="3200" b="1" i="1" dirty="0">
                <a:solidFill>
                  <a:srgbClr val="0070C0"/>
                </a:solidFill>
                <a:latin typeface="+mj-lt"/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  <a:latin typeface="+mj-lt"/>
              </a:rPr>
              <a:t>bismikal-ladhee</a:t>
            </a:r>
            <a:r>
              <a:rPr lang="en-US" sz="3200" b="1" i="1" dirty="0">
                <a:solidFill>
                  <a:srgbClr val="0070C0"/>
                </a:solidFill>
                <a:latin typeface="+mj-lt"/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  <a:latin typeface="+mj-lt"/>
              </a:rPr>
              <a:t>ashraqa</a:t>
            </a:r>
            <a:r>
              <a:rPr lang="en-US" sz="3200" b="1" i="1" dirty="0">
                <a:solidFill>
                  <a:srgbClr val="0070C0"/>
                </a:solidFill>
                <a:latin typeface="+mj-lt"/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  <a:latin typeface="+mj-lt"/>
              </a:rPr>
              <a:t>bihi</a:t>
            </a:r>
            <a:r>
              <a:rPr lang="en-US" sz="3200" b="1" i="1" dirty="0">
                <a:solidFill>
                  <a:srgbClr val="0070C0"/>
                </a:solidFill>
                <a:latin typeface="+mj-lt"/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  <a:latin typeface="+mj-lt"/>
              </a:rPr>
              <a:t>kullu</a:t>
            </a:r>
            <a:r>
              <a:rPr lang="en-US" sz="3200" b="1" i="1" dirty="0">
                <a:solidFill>
                  <a:srgbClr val="0070C0"/>
                </a:solidFill>
                <a:latin typeface="+mj-lt"/>
              </a:rPr>
              <a:t> </a:t>
            </a:r>
            <a:r>
              <a:rPr lang="en-US" sz="3200" b="1" i="1" dirty="0" smtClean="0">
                <a:solidFill>
                  <a:srgbClr val="0070C0"/>
                </a:solidFill>
                <a:latin typeface="+mj-lt"/>
              </a:rPr>
              <a:t>shay-in</a:t>
            </a:r>
          </a:p>
          <a:p>
            <a:pPr algn="ctr"/>
            <a:r>
              <a:rPr lang="en-US" sz="3200" dirty="0"/>
              <a:t/>
            </a:r>
            <a:br>
              <a:rPr lang="en-US" sz="3200" dirty="0"/>
            </a:br>
            <a:r>
              <a:rPr lang="en-US" sz="2400" dirty="0">
                <a:solidFill>
                  <a:srgbClr val="002060"/>
                </a:solidFill>
                <a:latin typeface="+mj-lt"/>
              </a:rPr>
              <a:t>I beseech you in thy name that illuminates everything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8EB2B08-FF42-4F08-8824-6B940FEBDBA9}"/>
              </a:ext>
            </a:extLst>
          </p:cNvPr>
          <p:cNvSpPr txBox="1"/>
          <p:nvPr/>
        </p:nvSpPr>
        <p:spPr>
          <a:xfrm>
            <a:off x="7086600" y="533400"/>
            <a:ext cx="20633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>
                <a:solidFill>
                  <a:srgbClr val="002060"/>
                </a:solidFill>
              </a:rPr>
              <a:t>Dua</a:t>
            </a:r>
            <a:r>
              <a:rPr lang="en-US" sz="2000" b="1" dirty="0">
                <a:solidFill>
                  <a:srgbClr val="002060"/>
                </a:solidFill>
              </a:rPr>
              <a:t> Noor (</a:t>
            </a:r>
            <a:r>
              <a:rPr lang="en-US" sz="2000" b="1" dirty="0" err="1">
                <a:solidFill>
                  <a:srgbClr val="002060"/>
                </a:solidFill>
              </a:rPr>
              <a:t>Iftar</a:t>
            </a:r>
            <a:r>
              <a:rPr lang="en-US" sz="2000" b="1" dirty="0">
                <a:solidFill>
                  <a:srgbClr val="002060"/>
                </a:solidFill>
              </a:rPr>
              <a:t>)</a:t>
            </a:r>
            <a:endParaRPr lang="en-US" sz="2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2"/>
          <p:cNvSpPr>
            <a:spLocks noGrp="1"/>
          </p:cNvSpPr>
          <p:nvPr>
            <p:ph idx="1"/>
          </p:nvPr>
        </p:nvSpPr>
        <p:spPr>
          <a:xfrm>
            <a:off x="152400" y="1874837"/>
            <a:ext cx="114300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ur-PK" sz="7200" dirty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>وَ بِاسْمِكَ الَّذِيْ أَشْرَقَتْ بِهِ السَّمَاوَاتُ وَ </a:t>
            </a:r>
            <a:r>
              <a:rPr lang="ur-PK" sz="7200" dirty="0" smtClean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>الْأَرْضُ</a:t>
            </a:r>
            <a:r>
              <a:rPr lang="en-US" sz="7200" dirty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/>
            </a:r>
            <a:br>
              <a:rPr lang="en-US" sz="7200" dirty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</a:br>
            <a:endParaRPr lang="en-US" sz="7200" dirty="0" smtClean="0">
              <a:latin typeface="Adobe Naskh Medium" panose="01010101010101010101" pitchFamily="50" charset="-78"/>
              <a:cs typeface="Adobe Naskh Medium" panose="01010101010101010101" pitchFamily="50" charset="-78"/>
            </a:endParaRPr>
          </a:p>
          <a:p>
            <a:pPr marL="0" indent="0" algn="ctr">
              <a:buNone/>
            </a:pPr>
            <a:r>
              <a:rPr lang="en-US" b="1" i="1" dirty="0" err="1" smtClean="0">
                <a:solidFill>
                  <a:srgbClr val="0070C0"/>
                </a:solidFill>
              </a:rPr>
              <a:t>wa</a:t>
            </a:r>
            <a:r>
              <a:rPr lang="en-US" b="1" i="1" dirty="0" smtClean="0">
                <a:solidFill>
                  <a:srgbClr val="0070C0"/>
                </a:solidFill>
              </a:rPr>
              <a:t> </a:t>
            </a:r>
            <a:r>
              <a:rPr lang="en-US" b="1" i="1" dirty="0" err="1">
                <a:solidFill>
                  <a:srgbClr val="0070C0"/>
                </a:solidFill>
              </a:rPr>
              <a:t>bismikal-ladhee</a:t>
            </a:r>
            <a:r>
              <a:rPr lang="en-US" b="1" i="1" dirty="0">
                <a:solidFill>
                  <a:srgbClr val="0070C0"/>
                </a:solidFill>
              </a:rPr>
              <a:t> </a:t>
            </a:r>
            <a:r>
              <a:rPr lang="en-US" b="1" i="1" dirty="0" err="1">
                <a:solidFill>
                  <a:srgbClr val="0070C0"/>
                </a:solidFill>
              </a:rPr>
              <a:t>ashraqat</a:t>
            </a:r>
            <a:r>
              <a:rPr lang="en-US" b="1" i="1" dirty="0">
                <a:solidFill>
                  <a:srgbClr val="0070C0"/>
                </a:solidFill>
              </a:rPr>
              <a:t> </a:t>
            </a:r>
            <a:r>
              <a:rPr lang="en-US" b="1" i="1" dirty="0" err="1">
                <a:solidFill>
                  <a:srgbClr val="0070C0"/>
                </a:solidFill>
              </a:rPr>
              <a:t>bihis-samavaatu</a:t>
            </a:r>
            <a:r>
              <a:rPr lang="en-US" b="1" i="1" dirty="0">
                <a:solidFill>
                  <a:srgbClr val="0070C0"/>
                </a:solidFill>
              </a:rPr>
              <a:t> </a:t>
            </a:r>
            <a:r>
              <a:rPr lang="en-US" b="1" i="1" dirty="0" err="1">
                <a:solidFill>
                  <a:srgbClr val="0070C0"/>
                </a:solidFill>
              </a:rPr>
              <a:t>wal</a:t>
            </a:r>
            <a:r>
              <a:rPr lang="en-US" b="1" i="1" dirty="0">
                <a:solidFill>
                  <a:srgbClr val="0070C0"/>
                </a:solidFill>
              </a:rPr>
              <a:t> </a:t>
            </a:r>
            <a:r>
              <a:rPr lang="en-US" b="1" i="1" dirty="0" err="1" smtClean="0">
                <a:solidFill>
                  <a:srgbClr val="0070C0"/>
                </a:solidFill>
              </a:rPr>
              <a:t>ardh</a:t>
            </a:r>
            <a:endParaRPr lang="en-US" sz="1400" b="1" i="1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en-US" sz="2400" dirty="0">
                <a:solidFill>
                  <a:schemeClr val="bg1"/>
                </a:solidFill>
              </a:rPr>
              <a:t>.</a:t>
            </a:r>
            <a:r>
              <a:rPr lang="en-US" sz="7200" dirty="0"/>
              <a:t/>
            </a:r>
            <a:br>
              <a:rPr lang="en-US" sz="7200" dirty="0"/>
            </a:br>
            <a:r>
              <a:rPr lang="en-US" sz="2400" dirty="0">
                <a:solidFill>
                  <a:srgbClr val="002060"/>
                </a:solidFill>
              </a:rPr>
              <a:t>and by thy name that radiates in the heavens and earth,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8EB2B08-FF42-4F08-8824-6B940FEBDBA9}"/>
              </a:ext>
            </a:extLst>
          </p:cNvPr>
          <p:cNvSpPr txBox="1"/>
          <p:nvPr/>
        </p:nvSpPr>
        <p:spPr>
          <a:xfrm>
            <a:off x="7086600" y="533400"/>
            <a:ext cx="20633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>
                <a:solidFill>
                  <a:srgbClr val="002060"/>
                </a:solidFill>
              </a:rPr>
              <a:t>Dua</a:t>
            </a:r>
            <a:r>
              <a:rPr lang="en-US" sz="2000" b="1" dirty="0">
                <a:solidFill>
                  <a:srgbClr val="002060"/>
                </a:solidFill>
              </a:rPr>
              <a:t> Noor (</a:t>
            </a:r>
            <a:r>
              <a:rPr lang="en-US" sz="2000" b="1" dirty="0" err="1">
                <a:solidFill>
                  <a:srgbClr val="002060"/>
                </a:solidFill>
              </a:rPr>
              <a:t>Iftar</a:t>
            </a:r>
            <a:r>
              <a:rPr lang="en-US" sz="2000" b="1" dirty="0">
                <a:solidFill>
                  <a:srgbClr val="002060"/>
                </a:solidFill>
              </a:rPr>
              <a:t>)</a:t>
            </a:r>
            <a:endParaRPr lang="en-US" sz="2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09600" y="3200400"/>
            <a:ext cx="13030200" cy="3886200"/>
          </a:xfrm>
        </p:spPr>
        <p:txBody>
          <a:bodyPr/>
          <a:lstStyle/>
          <a:p>
            <a:r>
              <a:rPr lang="ur-PK" sz="6600" dirty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>وَ بِاسْمِكَ الَّذِيْ صَلَحَ بِهِ الْأَوَّلُوْنَ وَ بِهٖ يَصْلُحُ </a:t>
            </a:r>
            <a:r>
              <a:rPr lang="ur-PK" sz="6600" dirty="0" smtClean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>الْآخِرُوْنَ</a:t>
            </a:r>
            <a:r>
              <a:rPr lang="en-US" sz="6600" dirty="0" smtClean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/>
            </a:r>
            <a:br>
              <a:rPr lang="en-US" sz="6600" dirty="0" smtClean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</a:br>
            <a:r>
              <a:rPr lang="en-US" sz="7200" dirty="0" smtClean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/>
            </a:r>
            <a:br>
              <a:rPr lang="en-US" sz="7200" dirty="0" smtClean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</a:br>
            <a:r>
              <a:rPr lang="en-US" sz="2800" b="1" i="1" dirty="0" err="1" smtClean="0">
                <a:solidFill>
                  <a:srgbClr val="0070C0"/>
                </a:solidFill>
              </a:rPr>
              <a:t>wa</a:t>
            </a:r>
            <a:r>
              <a:rPr lang="en-US" sz="2800" b="1" i="1" dirty="0" smtClean="0">
                <a:solidFill>
                  <a:srgbClr val="0070C0"/>
                </a:solidFill>
              </a:rPr>
              <a:t> </a:t>
            </a:r>
            <a:r>
              <a:rPr lang="en-US" sz="2800" b="1" i="1" dirty="0" err="1">
                <a:solidFill>
                  <a:srgbClr val="0070C0"/>
                </a:solidFill>
              </a:rPr>
              <a:t>bismikal-ladhee</a:t>
            </a:r>
            <a:r>
              <a:rPr lang="en-US" sz="2800" b="1" i="1" dirty="0">
                <a:solidFill>
                  <a:srgbClr val="0070C0"/>
                </a:solidFill>
              </a:rPr>
              <a:t> </a:t>
            </a:r>
            <a:r>
              <a:rPr lang="en-US" sz="2800" b="1" i="1" dirty="0" err="1">
                <a:solidFill>
                  <a:srgbClr val="0070C0"/>
                </a:solidFill>
              </a:rPr>
              <a:t>salaha</a:t>
            </a:r>
            <a:r>
              <a:rPr lang="en-US" sz="2800" b="1" i="1" dirty="0">
                <a:solidFill>
                  <a:srgbClr val="0070C0"/>
                </a:solidFill>
              </a:rPr>
              <a:t> </a:t>
            </a:r>
            <a:r>
              <a:rPr lang="en-US" sz="2800" b="1" i="1" dirty="0" err="1">
                <a:solidFill>
                  <a:srgbClr val="0070C0"/>
                </a:solidFill>
              </a:rPr>
              <a:t>bihil</a:t>
            </a:r>
            <a:r>
              <a:rPr lang="en-US" sz="2800" b="1" i="1" dirty="0">
                <a:solidFill>
                  <a:srgbClr val="0070C0"/>
                </a:solidFill>
              </a:rPr>
              <a:t> </a:t>
            </a:r>
            <a:r>
              <a:rPr lang="en-US" sz="2800" b="1" i="1" dirty="0" err="1">
                <a:solidFill>
                  <a:srgbClr val="0070C0"/>
                </a:solidFill>
              </a:rPr>
              <a:t>awaaloona</a:t>
            </a:r>
            <a:r>
              <a:rPr lang="en-US" sz="2800" b="1" i="1" dirty="0">
                <a:solidFill>
                  <a:srgbClr val="0070C0"/>
                </a:solidFill>
              </a:rPr>
              <a:t> </a:t>
            </a:r>
            <a:r>
              <a:rPr lang="en-US" sz="2800" b="1" i="1" dirty="0" err="1">
                <a:solidFill>
                  <a:srgbClr val="0070C0"/>
                </a:solidFill>
              </a:rPr>
              <a:t>wa</a:t>
            </a:r>
            <a:r>
              <a:rPr lang="en-US" sz="2800" b="1" i="1" dirty="0">
                <a:solidFill>
                  <a:srgbClr val="0070C0"/>
                </a:solidFill>
              </a:rPr>
              <a:t> </a:t>
            </a:r>
            <a:r>
              <a:rPr lang="en-US" sz="2800" b="1" i="1" dirty="0" err="1">
                <a:solidFill>
                  <a:srgbClr val="0070C0"/>
                </a:solidFill>
              </a:rPr>
              <a:t>bihi</a:t>
            </a:r>
            <a:r>
              <a:rPr lang="en-US" sz="2800" b="1" i="1" dirty="0">
                <a:solidFill>
                  <a:srgbClr val="0070C0"/>
                </a:solidFill>
              </a:rPr>
              <a:t> </a:t>
            </a:r>
            <a:r>
              <a:rPr lang="en-US" sz="2800" b="1" i="1" dirty="0" err="1">
                <a:solidFill>
                  <a:srgbClr val="0070C0"/>
                </a:solidFill>
              </a:rPr>
              <a:t>yaslahul</a:t>
            </a:r>
            <a:r>
              <a:rPr lang="en-US" sz="2800" b="1" i="1" dirty="0">
                <a:solidFill>
                  <a:srgbClr val="0070C0"/>
                </a:solidFill>
              </a:rPr>
              <a:t> </a:t>
            </a:r>
            <a:r>
              <a:rPr lang="en-US" sz="2800" b="1" i="1" dirty="0" err="1" smtClean="0">
                <a:solidFill>
                  <a:srgbClr val="0070C0"/>
                </a:solidFill>
              </a:rPr>
              <a:t>aakhiroon</a:t>
            </a:r>
            <a:r>
              <a:rPr lang="en-US" sz="2800" b="1" i="1" dirty="0" smtClean="0">
                <a:solidFill>
                  <a:srgbClr val="0070C0"/>
                </a:solidFill>
              </a:rPr>
              <a:t/>
            </a:r>
            <a:br>
              <a:rPr lang="en-US" sz="2800" b="1" i="1" dirty="0" smtClean="0">
                <a:solidFill>
                  <a:srgbClr val="0070C0"/>
                </a:solidFill>
              </a:rPr>
            </a:br>
            <a:r>
              <a:rPr lang="en-US" sz="2800" b="1" i="1" dirty="0" smtClean="0">
                <a:solidFill>
                  <a:schemeClr val="bg1"/>
                </a:solidFill>
              </a:rPr>
              <a:t>.</a:t>
            </a:r>
            <a:r>
              <a:rPr lang="en-US" sz="7200" dirty="0"/>
              <a:t/>
            </a:r>
            <a:br>
              <a:rPr lang="en-US" sz="7200" dirty="0"/>
            </a:br>
            <a:r>
              <a:rPr lang="en-US" sz="2000" dirty="0">
                <a:solidFill>
                  <a:srgbClr val="002060"/>
                </a:solidFill>
              </a:rPr>
              <a:t>thy name which sets the people of all times on the right path from the foremost to the last.</a:t>
            </a:r>
            <a:r>
              <a:rPr lang="en-US" sz="2400" dirty="0">
                <a:solidFill>
                  <a:srgbClr val="002060"/>
                </a:solidFill>
              </a:rPr>
              <a:t/>
            </a:r>
            <a:br>
              <a:rPr lang="en-US" sz="2400" dirty="0">
                <a:solidFill>
                  <a:srgbClr val="002060"/>
                </a:solidFill>
              </a:rPr>
            </a:br>
            <a:r>
              <a:rPr lang="en-US" sz="7200" dirty="0" smtClean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/>
            </a:r>
            <a:br>
              <a:rPr lang="en-US" sz="7200" dirty="0" smtClean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</a:br>
            <a:r>
              <a:rPr lang="en-US" sz="7200" dirty="0" smtClean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/>
            </a:r>
            <a:br>
              <a:rPr lang="en-US" sz="7200" dirty="0" smtClean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</a:b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68EB2B08-FF42-4F08-8824-6B940FEBDBA9}"/>
              </a:ext>
            </a:extLst>
          </p:cNvPr>
          <p:cNvSpPr txBox="1"/>
          <p:nvPr/>
        </p:nvSpPr>
        <p:spPr>
          <a:xfrm>
            <a:off x="7086600" y="533400"/>
            <a:ext cx="20633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>
                <a:solidFill>
                  <a:srgbClr val="002060"/>
                </a:solidFill>
              </a:rPr>
              <a:t>Dua</a:t>
            </a:r>
            <a:r>
              <a:rPr lang="en-US" sz="2000" b="1" dirty="0">
                <a:solidFill>
                  <a:srgbClr val="002060"/>
                </a:solidFill>
              </a:rPr>
              <a:t> Noor (</a:t>
            </a:r>
            <a:r>
              <a:rPr lang="en-US" sz="2000" b="1" dirty="0" err="1">
                <a:solidFill>
                  <a:srgbClr val="002060"/>
                </a:solidFill>
              </a:rPr>
              <a:t>Iftar</a:t>
            </a:r>
            <a:r>
              <a:rPr lang="en-US" sz="2000" b="1" dirty="0">
                <a:solidFill>
                  <a:srgbClr val="002060"/>
                </a:solidFill>
              </a:rPr>
              <a:t>)</a:t>
            </a:r>
            <a:endParaRPr lang="en-US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44021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2193191"/>
            <a:ext cx="114300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r-PK" sz="7200" dirty="0" smtClean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>يَا </a:t>
            </a:r>
            <a:r>
              <a:rPr lang="ur-PK" sz="7200" dirty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>حَيُّ قَبْلَ كُلِّ حَيٍّ وَ يَا حَيُّ بَعْدَ كُلِّ </a:t>
            </a:r>
            <a:r>
              <a:rPr lang="ur-PK" sz="7200" dirty="0" smtClean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>حَيٍّ</a:t>
            </a:r>
            <a:endParaRPr lang="en-US" sz="7200" dirty="0">
              <a:solidFill>
                <a:srgbClr val="002060"/>
              </a:solidFill>
              <a:latin typeface="Adobe Naskh Medium" panose="01010101010101010101" pitchFamily="50" charset="-78"/>
              <a:cs typeface="Adobe Naskh Medium" panose="01010101010101010101" pitchFamily="50" charset="-78"/>
            </a:endParaRPr>
          </a:p>
          <a:p>
            <a:pPr algn="ctr"/>
            <a:endParaRPr lang="en-US" sz="3200" dirty="0" smtClean="0">
              <a:solidFill>
                <a:srgbClr val="002060"/>
              </a:solidFill>
              <a:latin typeface="Adobe Naskh Medium" panose="01010101010101010101" pitchFamily="50" charset="-78"/>
              <a:cs typeface="Adobe Naskh Medium" panose="01010101010101010101" pitchFamily="50" charset="-78"/>
            </a:endParaRPr>
          </a:p>
          <a:p>
            <a:pPr algn="ctr"/>
            <a:r>
              <a:rPr lang="en-US" sz="3200" b="1" i="1" dirty="0" err="1" smtClean="0">
                <a:solidFill>
                  <a:srgbClr val="0070C0"/>
                </a:solidFill>
              </a:rPr>
              <a:t>ya</a:t>
            </a:r>
            <a:r>
              <a:rPr lang="en-US" sz="3200" b="1" i="1" dirty="0" smtClean="0">
                <a:solidFill>
                  <a:srgbClr val="0070C0"/>
                </a:solidFill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</a:rPr>
              <a:t>hayyu</a:t>
            </a:r>
            <a:r>
              <a:rPr lang="en-US" sz="3200" b="1" i="1" dirty="0">
                <a:solidFill>
                  <a:srgbClr val="0070C0"/>
                </a:solidFill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</a:rPr>
              <a:t>qabla</a:t>
            </a:r>
            <a:r>
              <a:rPr lang="en-US" sz="3200" b="1" i="1" dirty="0">
                <a:solidFill>
                  <a:srgbClr val="0070C0"/>
                </a:solidFill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</a:rPr>
              <a:t>kulli</a:t>
            </a:r>
            <a:r>
              <a:rPr lang="en-US" sz="3200" b="1" i="1" dirty="0">
                <a:solidFill>
                  <a:srgbClr val="0070C0"/>
                </a:solidFill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</a:rPr>
              <a:t>hayyi</a:t>
            </a:r>
            <a:r>
              <a:rPr lang="en-US" sz="3200" b="1" i="1" dirty="0">
                <a:solidFill>
                  <a:srgbClr val="0070C0"/>
                </a:solidFill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</a:rPr>
              <a:t>wa</a:t>
            </a:r>
            <a:r>
              <a:rPr lang="en-US" sz="3200" b="1" i="1" dirty="0">
                <a:solidFill>
                  <a:srgbClr val="0070C0"/>
                </a:solidFill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</a:rPr>
              <a:t>hayyu</a:t>
            </a:r>
            <a:r>
              <a:rPr lang="en-US" sz="3200" b="1" i="1" dirty="0">
                <a:solidFill>
                  <a:srgbClr val="0070C0"/>
                </a:solidFill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</a:rPr>
              <a:t>ba’da</a:t>
            </a:r>
            <a:r>
              <a:rPr lang="en-US" sz="3200" b="1" i="1" dirty="0">
                <a:solidFill>
                  <a:srgbClr val="0070C0"/>
                </a:solidFill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</a:rPr>
              <a:t>kulli</a:t>
            </a:r>
            <a:r>
              <a:rPr lang="en-US" sz="3200" b="1" i="1" dirty="0">
                <a:solidFill>
                  <a:srgbClr val="0070C0"/>
                </a:solidFill>
              </a:rPr>
              <a:t> </a:t>
            </a:r>
            <a:r>
              <a:rPr lang="en-US" sz="3200" b="1" i="1" dirty="0" err="1" smtClean="0">
                <a:solidFill>
                  <a:srgbClr val="0070C0"/>
                </a:solidFill>
              </a:rPr>
              <a:t>hayyi</a:t>
            </a:r>
            <a:endParaRPr lang="en-US" sz="3200" b="1" i="1" dirty="0" smtClean="0">
              <a:solidFill>
                <a:srgbClr val="0070C0"/>
              </a:solidFill>
            </a:endParaRPr>
          </a:p>
          <a:p>
            <a:pPr algn="ctr"/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>
                <a:solidFill>
                  <a:srgbClr val="002060"/>
                </a:solidFill>
              </a:rPr>
              <a:t>O Ever Living who was there before anything else. O Ever Living who is ever existing when no life shall exist.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68EB2B08-FF42-4F08-8824-6B940FEBDBA9}"/>
              </a:ext>
            </a:extLst>
          </p:cNvPr>
          <p:cNvSpPr txBox="1"/>
          <p:nvPr/>
        </p:nvSpPr>
        <p:spPr>
          <a:xfrm>
            <a:off x="7086600" y="533400"/>
            <a:ext cx="20633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>
                <a:solidFill>
                  <a:srgbClr val="002060"/>
                </a:solidFill>
              </a:rPr>
              <a:t>Dua</a:t>
            </a:r>
            <a:r>
              <a:rPr lang="en-US" sz="2000" b="1" dirty="0">
                <a:solidFill>
                  <a:srgbClr val="002060"/>
                </a:solidFill>
              </a:rPr>
              <a:t> Noor (</a:t>
            </a:r>
            <a:r>
              <a:rPr lang="en-US" sz="2000" b="1" dirty="0" err="1">
                <a:solidFill>
                  <a:srgbClr val="002060"/>
                </a:solidFill>
              </a:rPr>
              <a:t>Iftar</a:t>
            </a:r>
            <a:r>
              <a:rPr lang="en-US" sz="2000" b="1" dirty="0">
                <a:solidFill>
                  <a:srgbClr val="002060"/>
                </a:solidFill>
              </a:rPr>
              <a:t>)</a:t>
            </a:r>
            <a:endParaRPr lang="en-US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1233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3099920"/>
            <a:ext cx="10972800" cy="1401762"/>
          </a:xfrm>
        </p:spPr>
        <p:txBody>
          <a:bodyPr/>
          <a:lstStyle/>
          <a:p>
            <a:r>
              <a:rPr lang="en-US" sz="8000" dirty="0">
                <a:solidFill>
                  <a:srgbClr val="002060"/>
                </a:solidFill>
              </a:rPr>
              <a:t>﷽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68EB2B08-FF42-4F08-8824-6B940FEBDBA9}"/>
              </a:ext>
            </a:extLst>
          </p:cNvPr>
          <p:cNvSpPr txBox="1"/>
          <p:nvPr/>
        </p:nvSpPr>
        <p:spPr>
          <a:xfrm>
            <a:off x="4191000" y="1752600"/>
            <a:ext cx="472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0070C0"/>
                </a:solidFill>
              </a:rPr>
              <a:t>Dua</a:t>
            </a:r>
            <a:r>
              <a:rPr lang="en-US" sz="3200" b="1" dirty="0">
                <a:solidFill>
                  <a:srgbClr val="0070C0"/>
                </a:solidFill>
              </a:rPr>
              <a:t> Noor (</a:t>
            </a:r>
            <a:r>
              <a:rPr lang="en-US" sz="3200" b="1" dirty="0" err="1">
                <a:solidFill>
                  <a:srgbClr val="0070C0"/>
                </a:solidFill>
              </a:rPr>
              <a:t>Iftar</a:t>
            </a:r>
            <a:r>
              <a:rPr lang="en-US" sz="3200" b="1" dirty="0">
                <a:solidFill>
                  <a:srgbClr val="0070C0"/>
                </a:solidFill>
              </a:rPr>
              <a:t>)</a:t>
            </a:r>
            <a:endParaRPr lang="en-US" sz="3200" dirty="0">
              <a:solidFill>
                <a:srgbClr val="0070C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68EB2B08-FF42-4F08-8824-6B940FEBDBA9}"/>
              </a:ext>
            </a:extLst>
          </p:cNvPr>
          <p:cNvSpPr txBox="1"/>
          <p:nvPr/>
        </p:nvSpPr>
        <p:spPr>
          <a:xfrm>
            <a:off x="7086600" y="533400"/>
            <a:ext cx="20633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>
                <a:solidFill>
                  <a:srgbClr val="002060"/>
                </a:solidFill>
              </a:rPr>
              <a:t>Dua</a:t>
            </a:r>
            <a:r>
              <a:rPr lang="en-US" sz="2000" b="1" dirty="0">
                <a:solidFill>
                  <a:srgbClr val="002060"/>
                </a:solidFill>
              </a:rPr>
              <a:t> Noor (</a:t>
            </a:r>
            <a:r>
              <a:rPr lang="en-US" sz="2000" b="1" dirty="0" err="1">
                <a:solidFill>
                  <a:srgbClr val="002060"/>
                </a:solidFill>
              </a:rPr>
              <a:t>Iftar</a:t>
            </a:r>
            <a:r>
              <a:rPr lang="en-US" sz="2000" b="1" dirty="0">
                <a:solidFill>
                  <a:srgbClr val="002060"/>
                </a:solidFill>
              </a:rPr>
              <a:t>)</a:t>
            </a:r>
            <a:endParaRPr lang="en-US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754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6553200"/>
          </a:xfrm>
        </p:spPr>
        <p:txBody>
          <a:bodyPr/>
          <a:lstStyle/>
          <a:p>
            <a:r>
              <a:rPr lang="ur-PK" sz="7200" dirty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>وَ يَا حَيُّ لا إِلٰهَ إِلا </a:t>
            </a:r>
            <a:r>
              <a:rPr lang="ur-PK" sz="7200" dirty="0" smtClean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>أَنْتَ</a:t>
            </a:r>
            <a:r>
              <a:rPr lang="en-US" sz="4800" dirty="0" smtClean="0">
                <a:latin typeface="Jameel Noori Nastaleeq" panose="02000503000000020004" pitchFamily="2" charset="-78"/>
                <a:cs typeface="Jameel Noori Nastaleeq" panose="02000503000000020004" pitchFamily="2" charset="-78"/>
              </a:rPr>
              <a:t/>
            </a:r>
            <a:br>
              <a:rPr lang="en-US" sz="4800" dirty="0" smtClean="0">
                <a:latin typeface="Jameel Noori Nastaleeq" panose="02000503000000020004" pitchFamily="2" charset="-78"/>
                <a:cs typeface="Jameel Noori Nastaleeq" panose="02000503000000020004" pitchFamily="2" charset="-78"/>
              </a:rPr>
            </a:br>
            <a:r>
              <a:rPr lang="ur-PK" dirty="0"/>
              <a:t/>
            </a:r>
            <a:br>
              <a:rPr lang="ur-PK" dirty="0"/>
            </a:br>
            <a:r>
              <a:rPr lang="es-ES" sz="3200" b="1" i="1" dirty="0" err="1">
                <a:solidFill>
                  <a:srgbClr val="0070C0"/>
                </a:solidFill>
              </a:rPr>
              <a:t>wa</a:t>
            </a:r>
            <a:r>
              <a:rPr lang="es-ES" sz="3200" b="1" i="1" dirty="0">
                <a:solidFill>
                  <a:srgbClr val="0070C0"/>
                </a:solidFill>
              </a:rPr>
              <a:t> ya </a:t>
            </a:r>
            <a:r>
              <a:rPr lang="es-ES" sz="3200" b="1" i="1" dirty="0" err="1">
                <a:solidFill>
                  <a:srgbClr val="0070C0"/>
                </a:solidFill>
              </a:rPr>
              <a:t>hayyu</a:t>
            </a:r>
            <a:r>
              <a:rPr lang="es-ES" sz="3200" b="1" i="1" dirty="0">
                <a:solidFill>
                  <a:srgbClr val="0070C0"/>
                </a:solidFill>
              </a:rPr>
              <a:t> la </a:t>
            </a:r>
            <a:r>
              <a:rPr lang="es-ES" sz="3200" b="1" i="1" dirty="0" err="1">
                <a:solidFill>
                  <a:srgbClr val="0070C0"/>
                </a:solidFill>
              </a:rPr>
              <a:t>ilaaha</a:t>
            </a:r>
            <a:r>
              <a:rPr lang="es-ES" sz="3200" b="1" i="1" dirty="0">
                <a:solidFill>
                  <a:srgbClr val="0070C0"/>
                </a:solidFill>
              </a:rPr>
              <a:t> illa anta,</a:t>
            </a:r>
            <a:r>
              <a:rPr lang="ur-PK" sz="3200" b="1" i="1" dirty="0" smtClean="0">
                <a:solidFill>
                  <a:srgbClr val="0070C0"/>
                </a:solidFill>
              </a:rPr>
              <a:t/>
            </a:r>
            <a:br>
              <a:rPr lang="ur-PK" sz="3200" b="1" i="1" dirty="0" smtClean="0">
                <a:solidFill>
                  <a:srgbClr val="0070C0"/>
                </a:solidFill>
              </a:rPr>
            </a:br>
            <a:r>
              <a:rPr lang="en-US" sz="3200" b="1" i="1" dirty="0">
                <a:solidFill>
                  <a:srgbClr val="0070C0"/>
                </a:solidFill>
              </a:rPr>
              <a:t/>
            </a:r>
            <a:br>
              <a:rPr lang="en-US" sz="3200" b="1" i="1" dirty="0">
                <a:solidFill>
                  <a:srgbClr val="0070C0"/>
                </a:solidFill>
              </a:rPr>
            </a:br>
            <a:r>
              <a:rPr lang="en-US" sz="2400" dirty="0">
                <a:solidFill>
                  <a:srgbClr val="002060"/>
                </a:solidFill>
              </a:rPr>
              <a:t>O Ever Living there is no god save You.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68EB2B08-FF42-4F08-8824-6B940FEBDBA9}"/>
              </a:ext>
            </a:extLst>
          </p:cNvPr>
          <p:cNvSpPr txBox="1"/>
          <p:nvPr/>
        </p:nvSpPr>
        <p:spPr>
          <a:xfrm>
            <a:off x="7086600" y="533400"/>
            <a:ext cx="20633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>
                <a:solidFill>
                  <a:srgbClr val="002060"/>
                </a:solidFill>
              </a:rPr>
              <a:t>Dua</a:t>
            </a:r>
            <a:r>
              <a:rPr lang="en-US" sz="2000" b="1" dirty="0">
                <a:solidFill>
                  <a:srgbClr val="002060"/>
                </a:solidFill>
              </a:rPr>
              <a:t> Noor (</a:t>
            </a:r>
            <a:r>
              <a:rPr lang="en-US" sz="2000" b="1" dirty="0" err="1">
                <a:solidFill>
                  <a:srgbClr val="002060"/>
                </a:solidFill>
              </a:rPr>
              <a:t>Iftar</a:t>
            </a:r>
            <a:r>
              <a:rPr lang="en-US" sz="2000" b="1" dirty="0">
                <a:solidFill>
                  <a:srgbClr val="002060"/>
                </a:solidFill>
              </a:rPr>
              <a:t>)</a:t>
            </a:r>
            <a:endParaRPr lang="en-US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8342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255930"/>
            <a:ext cx="10972800" cy="5754469"/>
          </a:xfrm>
        </p:spPr>
        <p:txBody>
          <a:bodyPr/>
          <a:lstStyle/>
          <a:p>
            <a:pPr rtl="1"/>
            <a:r>
              <a:rPr lang="ur-PK" sz="7200" dirty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>صَلِّ عَلٰى مُحَمَّدٍ وَ آلِ </a:t>
            </a:r>
            <a:r>
              <a:rPr lang="ur-PK" sz="7200" dirty="0" smtClean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>مُحَمَّدٍ</a:t>
            </a:r>
            <a:r>
              <a:rPr lang="en-US" sz="4800" dirty="0">
                <a:latin typeface="Jameel Noori Nastaleeq" panose="02000503000000020004" pitchFamily="2" charset="-78"/>
                <a:cs typeface="Jameel Noori Nastaleeq" panose="02000503000000020004" pitchFamily="2" charset="-78"/>
              </a:rPr>
              <a:t/>
            </a:r>
            <a:br>
              <a:rPr lang="en-US" sz="4800" dirty="0">
                <a:latin typeface="Jameel Noori Nastaleeq" panose="02000503000000020004" pitchFamily="2" charset="-78"/>
                <a:cs typeface="Jameel Noori Nastaleeq" panose="02000503000000020004" pitchFamily="2" charset="-78"/>
              </a:rPr>
            </a:br>
            <a:r>
              <a:rPr lang="ur-PK" dirty="0"/>
              <a:t/>
            </a:r>
            <a:br>
              <a:rPr lang="ur-PK" dirty="0"/>
            </a:br>
            <a:r>
              <a:rPr lang="fi-FI" sz="3200" b="1" i="1" dirty="0">
                <a:solidFill>
                  <a:srgbClr val="0070C0"/>
                </a:solidFill>
              </a:rPr>
              <a:t>salli ‘alaa muhammadin wa aali </a:t>
            </a:r>
            <a:r>
              <a:rPr lang="fi-FI" sz="3200" b="1" i="1" dirty="0" smtClean="0">
                <a:solidFill>
                  <a:srgbClr val="0070C0"/>
                </a:solidFill>
              </a:rPr>
              <a:t>muhammadin</a:t>
            </a:r>
            <a:br>
              <a:rPr lang="fi-FI" sz="3200" b="1" i="1" dirty="0" smtClean="0">
                <a:solidFill>
                  <a:srgbClr val="0070C0"/>
                </a:solidFill>
              </a:rPr>
            </a:br>
            <a:r>
              <a:rPr lang="fi-FI" sz="3200" b="1" i="1" dirty="0" smtClean="0">
                <a:solidFill>
                  <a:srgbClr val="0070C0"/>
                </a:solidFill>
              </a:rPr>
              <a:t/>
            </a:r>
            <a:br>
              <a:rPr lang="fi-FI" sz="3200" b="1" i="1" dirty="0" smtClean="0">
                <a:solidFill>
                  <a:srgbClr val="0070C0"/>
                </a:solidFill>
              </a:rPr>
            </a:br>
            <a:r>
              <a:rPr lang="en-US" sz="2400" dirty="0">
                <a:solidFill>
                  <a:srgbClr val="002060"/>
                </a:solidFill>
              </a:rPr>
              <a:t>Peace be upon Mohammed and his progeny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68EB2B08-FF42-4F08-8824-6B940FEBDBA9}"/>
              </a:ext>
            </a:extLst>
          </p:cNvPr>
          <p:cNvSpPr txBox="1"/>
          <p:nvPr/>
        </p:nvSpPr>
        <p:spPr>
          <a:xfrm>
            <a:off x="7086600" y="533400"/>
            <a:ext cx="20633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>
                <a:solidFill>
                  <a:srgbClr val="002060"/>
                </a:solidFill>
              </a:rPr>
              <a:t>Dua</a:t>
            </a:r>
            <a:r>
              <a:rPr lang="en-US" sz="2000" b="1" dirty="0">
                <a:solidFill>
                  <a:srgbClr val="002060"/>
                </a:solidFill>
              </a:rPr>
              <a:t> Noor (</a:t>
            </a:r>
            <a:r>
              <a:rPr lang="en-US" sz="2000" b="1" dirty="0" err="1">
                <a:solidFill>
                  <a:srgbClr val="002060"/>
                </a:solidFill>
              </a:rPr>
              <a:t>Iftar</a:t>
            </a:r>
            <a:r>
              <a:rPr lang="en-US" sz="2000" b="1" dirty="0">
                <a:solidFill>
                  <a:srgbClr val="002060"/>
                </a:solidFill>
              </a:rPr>
              <a:t>)</a:t>
            </a:r>
            <a:endParaRPr lang="en-US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40436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676400"/>
            <a:ext cx="10972800" cy="4876800"/>
          </a:xfrm>
        </p:spPr>
        <p:txBody>
          <a:bodyPr/>
          <a:lstStyle/>
          <a:p>
            <a:r>
              <a:rPr lang="ur-PK" sz="7200" dirty="0" smtClean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>وَ </a:t>
            </a:r>
            <a:r>
              <a:rPr lang="ur-PK" sz="7200" dirty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>اغْفِرْ لِيْ </a:t>
            </a:r>
            <a:r>
              <a:rPr lang="ur-PK" sz="7200" dirty="0" smtClean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>ذُنُوْبِيْ</a:t>
            </a:r>
            <a:r>
              <a:rPr lang="en-US" sz="7200" dirty="0" smtClean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/>
            </a:r>
            <a:br>
              <a:rPr lang="en-US" sz="7200" dirty="0" smtClean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</a:br>
            <a:r>
              <a:rPr lang="en-US" sz="4000" dirty="0" smtClean="0">
                <a:solidFill>
                  <a:schemeClr val="bg1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>.</a:t>
            </a:r>
            <a:r>
              <a:rPr lang="en-US" sz="7200" dirty="0" smtClean="0"/>
              <a:t/>
            </a:r>
            <a:br>
              <a:rPr lang="en-US" sz="7200" dirty="0" smtClean="0"/>
            </a:br>
            <a:r>
              <a:rPr lang="en-US" sz="3200" b="1" i="1" dirty="0" err="1">
                <a:solidFill>
                  <a:srgbClr val="0070C0"/>
                </a:solidFill>
              </a:rPr>
              <a:t>waghfir</a:t>
            </a:r>
            <a:r>
              <a:rPr lang="en-US" sz="3200" b="1" i="1" dirty="0">
                <a:solidFill>
                  <a:srgbClr val="0070C0"/>
                </a:solidFill>
              </a:rPr>
              <a:t> li </a:t>
            </a:r>
            <a:r>
              <a:rPr lang="en-US" sz="3200" b="1" i="1" dirty="0" err="1">
                <a:solidFill>
                  <a:srgbClr val="0070C0"/>
                </a:solidFill>
              </a:rPr>
              <a:t>dhunoobi</a:t>
            </a:r>
            <a:r>
              <a:rPr lang="ur-PK" sz="3200" b="1" i="1" dirty="0" smtClean="0">
                <a:solidFill>
                  <a:srgbClr val="0070C0"/>
                </a:solidFill>
              </a:rPr>
              <a:t/>
            </a:r>
            <a:br>
              <a:rPr lang="ur-PK" sz="3200" b="1" i="1" dirty="0" smtClean="0">
                <a:solidFill>
                  <a:srgbClr val="0070C0"/>
                </a:solidFill>
              </a:rPr>
            </a:br>
            <a:r>
              <a:rPr lang="en-US" sz="3200" b="1" dirty="0">
                <a:solidFill>
                  <a:srgbClr val="0070C0"/>
                </a:solidFill>
              </a:rPr>
              <a:t/>
            </a:r>
            <a:br>
              <a:rPr lang="en-US" sz="3200" b="1" dirty="0">
                <a:solidFill>
                  <a:srgbClr val="0070C0"/>
                </a:solidFill>
              </a:rPr>
            </a:br>
            <a:r>
              <a:rPr lang="en-US" sz="2400" dirty="0">
                <a:solidFill>
                  <a:srgbClr val="002060"/>
                </a:solidFill>
              </a:rPr>
              <a:t>Forgive me my </a:t>
            </a:r>
            <a:r>
              <a:rPr lang="en-US" sz="2400" dirty="0" smtClean="0">
                <a:solidFill>
                  <a:srgbClr val="002060"/>
                </a:solidFill>
              </a:rPr>
              <a:t>sins</a:t>
            </a:r>
            <a:r>
              <a:rPr lang="en-US" sz="2400" dirty="0">
                <a:solidFill>
                  <a:srgbClr val="002060"/>
                </a:solidFill>
              </a:rPr>
              <a:t/>
            </a:r>
            <a:br>
              <a:rPr lang="en-US" sz="2400" dirty="0">
                <a:solidFill>
                  <a:srgbClr val="002060"/>
                </a:solidFill>
              </a:rPr>
            </a:b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68EB2B08-FF42-4F08-8824-6B940FEBDBA9}"/>
              </a:ext>
            </a:extLst>
          </p:cNvPr>
          <p:cNvSpPr txBox="1"/>
          <p:nvPr/>
        </p:nvSpPr>
        <p:spPr>
          <a:xfrm>
            <a:off x="7086600" y="533400"/>
            <a:ext cx="20633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>
                <a:solidFill>
                  <a:srgbClr val="002060"/>
                </a:solidFill>
              </a:rPr>
              <a:t>Dua</a:t>
            </a:r>
            <a:r>
              <a:rPr lang="en-US" sz="2000" b="1" dirty="0">
                <a:solidFill>
                  <a:srgbClr val="002060"/>
                </a:solidFill>
              </a:rPr>
              <a:t> Noor (</a:t>
            </a:r>
            <a:r>
              <a:rPr lang="en-US" sz="2000" b="1" dirty="0" err="1">
                <a:solidFill>
                  <a:srgbClr val="002060"/>
                </a:solidFill>
              </a:rPr>
              <a:t>Iftar</a:t>
            </a:r>
            <a:r>
              <a:rPr lang="en-US" sz="2000" b="1" dirty="0">
                <a:solidFill>
                  <a:srgbClr val="002060"/>
                </a:solidFill>
              </a:rPr>
              <a:t>)</a:t>
            </a:r>
            <a:endParaRPr lang="en-US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67193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10972800" cy="6248400"/>
          </a:xfrm>
        </p:spPr>
        <p:txBody>
          <a:bodyPr/>
          <a:lstStyle/>
          <a:p>
            <a:r>
              <a:rPr lang="ur-PK" sz="7200" dirty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>وَ اجْعَلْ لِيْ مِنْ أَمْرِي يُسْرًا وَ فَرَجًا قَرِيْبًا</a:t>
            </a:r>
            <a:r>
              <a:rPr lang="en-US" sz="7200" dirty="0" smtClean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/>
            </a:r>
            <a:br>
              <a:rPr lang="en-US" sz="7200" dirty="0" smtClean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</a:br>
            <a:r>
              <a:rPr lang="en-US" sz="3600" dirty="0" smtClean="0">
                <a:solidFill>
                  <a:schemeClr val="bg1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>.</a:t>
            </a:r>
            <a:r>
              <a:rPr lang="ur-PK" dirty="0"/>
              <a:t/>
            </a:r>
            <a:br>
              <a:rPr lang="ur-PK" dirty="0"/>
            </a:br>
            <a:r>
              <a:rPr lang="sv-SE" sz="3200" b="1" i="1" dirty="0">
                <a:solidFill>
                  <a:srgbClr val="0070C0"/>
                </a:solidFill>
              </a:rPr>
              <a:t>waj’al li min amri yusran wa farajan qareeban </a:t>
            </a:r>
            <a:r>
              <a:rPr lang="sv-SE" sz="3200" b="1" i="1" dirty="0" smtClean="0">
                <a:solidFill>
                  <a:srgbClr val="0070C0"/>
                </a:solidFill>
              </a:rPr>
              <a:t/>
            </a:r>
            <a:br>
              <a:rPr lang="sv-SE" sz="3200" b="1" i="1" dirty="0" smtClean="0">
                <a:solidFill>
                  <a:srgbClr val="0070C0"/>
                </a:solidFill>
              </a:rPr>
            </a:br>
            <a:r>
              <a:rPr lang="sv-SE" sz="3200" b="1" i="1" dirty="0" smtClean="0">
                <a:solidFill>
                  <a:srgbClr val="0070C0"/>
                </a:solidFill>
              </a:rPr>
              <a:t/>
            </a:r>
            <a:br>
              <a:rPr lang="sv-SE" sz="3200" b="1" i="1" dirty="0" smtClean="0">
                <a:solidFill>
                  <a:srgbClr val="0070C0"/>
                </a:solidFill>
              </a:rPr>
            </a:br>
            <a:r>
              <a:rPr lang="en-US" sz="2400" dirty="0">
                <a:solidFill>
                  <a:srgbClr val="002060"/>
                </a:solidFill>
              </a:rPr>
              <a:t>make my affairs easy, and the reappearance near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68EB2B08-FF42-4F08-8824-6B940FEBDBA9}"/>
              </a:ext>
            </a:extLst>
          </p:cNvPr>
          <p:cNvSpPr txBox="1"/>
          <p:nvPr/>
        </p:nvSpPr>
        <p:spPr>
          <a:xfrm>
            <a:off x="7086600" y="533400"/>
            <a:ext cx="20633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>
                <a:solidFill>
                  <a:srgbClr val="002060"/>
                </a:solidFill>
              </a:rPr>
              <a:t>Dua</a:t>
            </a:r>
            <a:r>
              <a:rPr lang="en-US" sz="2000" b="1" dirty="0">
                <a:solidFill>
                  <a:srgbClr val="002060"/>
                </a:solidFill>
              </a:rPr>
              <a:t> Noor (</a:t>
            </a:r>
            <a:r>
              <a:rPr lang="en-US" sz="2000" b="1" dirty="0" err="1">
                <a:solidFill>
                  <a:srgbClr val="002060"/>
                </a:solidFill>
              </a:rPr>
              <a:t>Iftar</a:t>
            </a:r>
            <a:r>
              <a:rPr lang="en-US" sz="2000" b="1" dirty="0">
                <a:solidFill>
                  <a:srgbClr val="002060"/>
                </a:solidFill>
              </a:rPr>
              <a:t>)</a:t>
            </a:r>
            <a:endParaRPr lang="en-US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2316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09800"/>
            <a:ext cx="10972800" cy="3505200"/>
          </a:xfrm>
        </p:spPr>
        <p:txBody>
          <a:bodyPr/>
          <a:lstStyle/>
          <a:p>
            <a:r>
              <a:rPr lang="ur-PK" sz="7200" dirty="0" smtClean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>وَ </a:t>
            </a:r>
            <a:r>
              <a:rPr lang="ur-PK" sz="7200" dirty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>ثَبِّتْنِيْ عَلٰى دِيْنِ مُحَمَّدٍ وَ آلِ </a:t>
            </a:r>
            <a:r>
              <a:rPr lang="ur-PK" sz="7200" dirty="0" smtClean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>مُحَمَّدٍ</a:t>
            </a:r>
            <a:r>
              <a:rPr lang="en-US" sz="7200" dirty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/>
            </a:r>
            <a:br>
              <a:rPr lang="en-US" sz="7200" dirty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</a:br>
            <a:r>
              <a:rPr lang="en-US" sz="7200" dirty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/>
            </a:r>
            <a:br>
              <a:rPr lang="en-US" sz="7200" dirty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</a:br>
            <a:r>
              <a:rPr lang="en-US" sz="3200" b="1" i="1" dirty="0" err="1">
                <a:solidFill>
                  <a:srgbClr val="0070C0"/>
                </a:solidFill>
              </a:rPr>
              <a:t>wa</a:t>
            </a:r>
            <a:r>
              <a:rPr lang="en-US" sz="3200" b="1" i="1" dirty="0">
                <a:solidFill>
                  <a:srgbClr val="0070C0"/>
                </a:solidFill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</a:rPr>
              <a:t>thabbitnee</a:t>
            </a:r>
            <a:r>
              <a:rPr lang="en-US" sz="3200" b="1" i="1" dirty="0">
                <a:solidFill>
                  <a:srgbClr val="0070C0"/>
                </a:solidFill>
              </a:rPr>
              <a:t> ‘</a:t>
            </a:r>
            <a:r>
              <a:rPr lang="en-US" sz="3200" b="1" i="1" dirty="0" err="1">
                <a:solidFill>
                  <a:srgbClr val="0070C0"/>
                </a:solidFill>
              </a:rPr>
              <a:t>alaa</a:t>
            </a:r>
            <a:r>
              <a:rPr lang="en-US" sz="3200" b="1" i="1" dirty="0">
                <a:solidFill>
                  <a:srgbClr val="0070C0"/>
                </a:solidFill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</a:rPr>
              <a:t>deeni</a:t>
            </a:r>
            <a:r>
              <a:rPr lang="en-US" sz="3200" b="1" i="1" dirty="0">
                <a:solidFill>
                  <a:srgbClr val="0070C0"/>
                </a:solidFill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</a:rPr>
              <a:t>muhammadin</a:t>
            </a:r>
            <a:r>
              <a:rPr lang="en-US" sz="3200" b="1" i="1" dirty="0">
                <a:solidFill>
                  <a:srgbClr val="0070C0"/>
                </a:solidFill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</a:rPr>
              <a:t>wa</a:t>
            </a:r>
            <a:r>
              <a:rPr lang="en-US" sz="3200" b="1" i="1" dirty="0">
                <a:solidFill>
                  <a:srgbClr val="0070C0"/>
                </a:solidFill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</a:rPr>
              <a:t>aali</a:t>
            </a:r>
            <a:r>
              <a:rPr lang="en-US" sz="3200" b="1" i="1" dirty="0">
                <a:solidFill>
                  <a:srgbClr val="0070C0"/>
                </a:solidFill>
              </a:rPr>
              <a:t> </a:t>
            </a:r>
            <a:r>
              <a:rPr lang="en-US" sz="3200" b="1" i="1" dirty="0" err="1" smtClean="0">
                <a:solidFill>
                  <a:srgbClr val="0070C0"/>
                </a:solidFill>
              </a:rPr>
              <a:t>muhammadin</a:t>
            </a:r>
            <a:r>
              <a:rPr lang="en-US" sz="3200" b="1" i="1" dirty="0" smtClean="0">
                <a:solidFill>
                  <a:srgbClr val="0070C0"/>
                </a:solidFill>
              </a:rPr>
              <a:t/>
            </a:r>
            <a:br>
              <a:rPr lang="en-US" sz="3200" b="1" i="1" dirty="0" smtClean="0">
                <a:solidFill>
                  <a:srgbClr val="0070C0"/>
                </a:solidFill>
              </a:rPr>
            </a:br>
            <a:r>
              <a:rPr lang="en-US" sz="3200" b="1" i="1" dirty="0">
                <a:solidFill>
                  <a:srgbClr val="0070C0"/>
                </a:solidFill>
              </a:rPr>
              <a:t/>
            </a:r>
            <a:br>
              <a:rPr lang="en-US" sz="3200" b="1" i="1" dirty="0">
                <a:solidFill>
                  <a:srgbClr val="0070C0"/>
                </a:solidFill>
              </a:rPr>
            </a:br>
            <a:r>
              <a:rPr lang="en-US" sz="2400" dirty="0">
                <a:solidFill>
                  <a:srgbClr val="002060"/>
                </a:solidFill>
              </a:rPr>
              <a:t>and keep us firm in the religion of Mohammed and family of Mohammed</a:t>
            </a:r>
            <a:r>
              <a:rPr lang="en-US" sz="2400" dirty="0"/>
              <a:t>,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68EB2B08-FF42-4F08-8824-6B940FEBDBA9}"/>
              </a:ext>
            </a:extLst>
          </p:cNvPr>
          <p:cNvSpPr txBox="1"/>
          <p:nvPr/>
        </p:nvSpPr>
        <p:spPr>
          <a:xfrm>
            <a:off x="7086600" y="533400"/>
            <a:ext cx="20633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>
                <a:solidFill>
                  <a:srgbClr val="002060"/>
                </a:solidFill>
              </a:rPr>
              <a:t>Dua</a:t>
            </a:r>
            <a:r>
              <a:rPr lang="en-US" sz="2000" b="1" dirty="0">
                <a:solidFill>
                  <a:srgbClr val="002060"/>
                </a:solidFill>
              </a:rPr>
              <a:t> Noor (</a:t>
            </a:r>
            <a:r>
              <a:rPr lang="en-US" sz="2000" b="1" dirty="0" err="1">
                <a:solidFill>
                  <a:srgbClr val="002060"/>
                </a:solidFill>
              </a:rPr>
              <a:t>Iftar</a:t>
            </a:r>
            <a:r>
              <a:rPr lang="en-US" sz="2000" b="1" dirty="0">
                <a:solidFill>
                  <a:srgbClr val="002060"/>
                </a:solidFill>
              </a:rPr>
              <a:t>)</a:t>
            </a:r>
            <a:endParaRPr lang="en-US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1828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457200" y="2286000"/>
            <a:ext cx="12420600" cy="3429000"/>
          </a:xfrm>
        </p:spPr>
        <p:txBody>
          <a:bodyPr/>
          <a:lstStyle/>
          <a:p>
            <a:r>
              <a:rPr lang="ur-PK" sz="6600" dirty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>وَ عَلٰى سُنَّةِ مُحَمَّدٍ وَ آلِ مُحَمَّدٍ عَلَيْهِ وَ عَلَيْهِمُ السَّلامُ</a:t>
            </a:r>
            <a:r>
              <a:rPr lang="en-US" sz="7200" dirty="0" smtClean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/>
            </a:r>
            <a:br>
              <a:rPr lang="en-US" sz="7200" dirty="0" smtClean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</a:br>
            <a:r>
              <a:rPr lang="ur-PK" sz="2800" b="1" dirty="0">
                <a:solidFill>
                  <a:srgbClr val="0070C0"/>
                </a:solidFill>
              </a:rPr>
              <a:t/>
            </a:r>
            <a:br>
              <a:rPr lang="ur-PK" sz="2800" b="1" dirty="0">
                <a:solidFill>
                  <a:srgbClr val="0070C0"/>
                </a:solidFill>
              </a:rPr>
            </a:br>
            <a:r>
              <a:rPr lang="fi-FI" sz="2800" b="1" i="1" dirty="0">
                <a:solidFill>
                  <a:srgbClr val="0070C0"/>
                </a:solidFill>
              </a:rPr>
              <a:t>wa ‘alaa sunnati muhammadin wa aali muhammadin </a:t>
            </a:r>
            <a:r>
              <a:rPr lang="fi-FI" sz="2800" b="1" i="1" dirty="0" smtClean="0">
                <a:solidFill>
                  <a:srgbClr val="0070C0"/>
                </a:solidFill>
              </a:rPr>
              <a:t/>
            </a:r>
            <a:br>
              <a:rPr lang="fi-FI" sz="2800" b="1" i="1" dirty="0" smtClean="0">
                <a:solidFill>
                  <a:srgbClr val="0070C0"/>
                </a:solidFill>
              </a:rPr>
            </a:br>
            <a:r>
              <a:rPr lang="fi-FI" sz="2800" b="1" i="1" dirty="0" smtClean="0">
                <a:solidFill>
                  <a:srgbClr val="0070C0"/>
                </a:solidFill>
              </a:rPr>
              <a:t>‘</a:t>
            </a:r>
            <a:r>
              <a:rPr lang="fi-FI" sz="2800" b="1" i="1" dirty="0">
                <a:solidFill>
                  <a:srgbClr val="0070C0"/>
                </a:solidFill>
              </a:rPr>
              <a:t>alayhi wa ‘</a:t>
            </a:r>
            <a:r>
              <a:rPr lang="fi-FI" sz="2800" b="1" i="1" dirty="0" smtClean="0">
                <a:solidFill>
                  <a:srgbClr val="0070C0"/>
                </a:solidFill>
              </a:rPr>
              <a:t>alayhimus-salam</a:t>
            </a:r>
            <a:br>
              <a:rPr lang="fi-FI" sz="2800" b="1" i="1" dirty="0" smtClean="0">
                <a:solidFill>
                  <a:srgbClr val="0070C0"/>
                </a:solidFill>
              </a:rPr>
            </a:br>
            <a:r>
              <a:rPr lang="en-US" sz="3200" b="1" i="1" dirty="0">
                <a:solidFill>
                  <a:srgbClr val="0070C0"/>
                </a:solidFill>
              </a:rPr>
              <a:t/>
            </a:r>
            <a:br>
              <a:rPr lang="en-US" sz="3200" b="1" i="1" dirty="0">
                <a:solidFill>
                  <a:srgbClr val="0070C0"/>
                </a:solidFill>
              </a:rPr>
            </a:br>
            <a:r>
              <a:rPr lang="en-US" sz="2400" dirty="0">
                <a:solidFill>
                  <a:srgbClr val="002060"/>
                </a:solidFill>
              </a:rPr>
              <a:t>on the guidance of Mohammed and family of Mohammed, </a:t>
            </a:r>
            <a:r>
              <a:rPr lang="en-US" sz="2400" dirty="0" smtClean="0">
                <a:solidFill>
                  <a:srgbClr val="002060"/>
                </a:solidFill>
              </a:rPr>
              <a:t/>
            </a:r>
            <a:br>
              <a:rPr lang="en-US" sz="2400" dirty="0" smtClean="0">
                <a:solidFill>
                  <a:srgbClr val="002060"/>
                </a:solidFill>
              </a:rPr>
            </a:br>
            <a:r>
              <a:rPr lang="en-US" sz="2400" dirty="0" smtClean="0">
                <a:solidFill>
                  <a:srgbClr val="002060"/>
                </a:solidFill>
              </a:rPr>
              <a:t>on </a:t>
            </a:r>
            <a:r>
              <a:rPr lang="en-US" sz="2400" dirty="0">
                <a:solidFill>
                  <a:srgbClr val="002060"/>
                </a:solidFill>
              </a:rPr>
              <a:t>the </a:t>
            </a:r>
            <a:r>
              <a:rPr lang="en-US" sz="2400" dirty="0" err="1">
                <a:solidFill>
                  <a:srgbClr val="002060"/>
                </a:solidFill>
              </a:rPr>
              <a:t>sunnah</a:t>
            </a:r>
            <a:r>
              <a:rPr lang="en-US" sz="2400" dirty="0">
                <a:solidFill>
                  <a:srgbClr val="002060"/>
                </a:solidFill>
              </a:rPr>
              <a:t> of Mohammed and his family, peace be upon him and his family.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68EB2B08-FF42-4F08-8824-6B940FEBDBA9}"/>
              </a:ext>
            </a:extLst>
          </p:cNvPr>
          <p:cNvSpPr txBox="1"/>
          <p:nvPr/>
        </p:nvSpPr>
        <p:spPr>
          <a:xfrm>
            <a:off x="7086600" y="533400"/>
            <a:ext cx="20633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>
                <a:solidFill>
                  <a:srgbClr val="002060"/>
                </a:solidFill>
              </a:rPr>
              <a:t>Dua</a:t>
            </a:r>
            <a:r>
              <a:rPr lang="en-US" sz="2000" b="1" dirty="0">
                <a:solidFill>
                  <a:srgbClr val="002060"/>
                </a:solidFill>
              </a:rPr>
              <a:t> Noor (</a:t>
            </a:r>
            <a:r>
              <a:rPr lang="en-US" sz="2000" b="1" dirty="0" err="1">
                <a:solidFill>
                  <a:srgbClr val="002060"/>
                </a:solidFill>
              </a:rPr>
              <a:t>Iftar</a:t>
            </a:r>
            <a:r>
              <a:rPr lang="en-US" sz="2000" b="1" dirty="0">
                <a:solidFill>
                  <a:srgbClr val="002060"/>
                </a:solidFill>
              </a:rPr>
              <a:t>)</a:t>
            </a:r>
            <a:endParaRPr lang="en-US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3234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3999"/>
            <a:ext cx="10972800" cy="5014913"/>
          </a:xfrm>
        </p:spPr>
        <p:txBody>
          <a:bodyPr/>
          <a:lstStyle/>
          <a:p>
            <a:r>
              <a:rPr lang="ur-PK" sz="7200" dirty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>وَ اجْعَلْ عَمَلِيْ فِي الْمَرْفُوْعِ </a:t>
            </a:r>
            <a:r>
              <a:rPr lang="ur-PK" sz="7200" dirty="0" smtClean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>الْمُتَقَبَّلِ</a:t>
            </a:r>
            <a:r>
              <a:rPr lang="en-US" sz="7200" dirty="0" smtClean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/>
            </a:r>
            <a:br>
              <a:rPr lang="en-US" sz="7200" dirty="0" smtClean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</a:br>
            <a:r>
              <a:rPr lang="en-US" sz="7200" dirty="0" smtClean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/>
            </a:r>
            <a:br>
              <a:rPr lang="en-US" sz="7200" dirty="0" smtClean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</a:br>
            <a:r>
              <a:rPr lang="en-US" sz="3200" b="1" i="1" dirty="0" err="1" smtClean="0">
                <a:solidFill>
                  <a:srgbClr val="0070C0"/>
                </a:solidFill>
              </a:rPr>
              <a:t>waj’al</a:t>
            </a:r>
            <a:r>
              <a:rPr lang="en-US" sz="3200" b="1" i="1" dirty="0" smtClean="0">
                <a:solidFill>
                  <a:srgbClr val="0070C0"/>
                </a:solidFill>
              </a:rPr>
              <a:t> </a:t>
            </a:r>
            <a:r>
              <a:rPr lang="en-US" sz="3200" b="1" i="1" dirty="0">
                <a:solidFill>
                  <a:srgbClr val="0070C0"/>
                </a:solidFill>
              </a:rPr>
              <a:t>‘</a:t>
            </a:r>
            <a:r>
              <a:rPr lang="en-US" sz="3200" b="1" i="1" dirty="0" err="1">
                <a:solidFill>
                  <a:srgbClr val="0070C0"/>
                </a:solidFill>
              </a:rPr>
              <a:t>amali</a:t>
            </a:r>
            <a:r>
              <a:rPr lang="en-US" sz="3200" b="1" i="1" dirty="0">
                <a:solidFill>
                  <a:srgbClr val="0070C0"/>
                </a:solidFill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</a:rPr>
              <a:t>fil</a:t>
            </a:r>
            <a:r>
              <a:rPr lang="en-US" sz="3200" b="1" i="1" dirty="0">
                <a:solidFill>
                  <a:srgbClr val="0070C0"/>
                </a:solidFill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</a:rPr>
              <a:t>marfo’il</a:t>
            </a:r>
            <a:r>
              <a:rPr lang="en-US" sz="3200" b="1" i="1" dirty="0">
                <a:solidFill>
                  <a:srgbClr val="0070C0"/>
                </a:solidFill>
              </a:rPr>
              <a:t> </a:t>
            </a:r>
            <a:r>
              <a:rPr lang="en-US" sz="3200" b="1" i="1" dirty="0" err="1" smtClean="0">
                <a:solidFill>
                  <a:srgbClr val="0070C0"/>
                </a:solidFill>
              </a:rPr>
              <a:t>mutaqabbal</a:t>
            </a:r>
            <a:r>
              <a:rPr lang="en-US" sz="3200" b="1" i="1" dirty="0" smtClean="0">
                <a:solidFill>
                  <a:srgbClr val="0070C0"/>
                </a:solidFill>
              </a:rPr>
              <a:t/>
            </a:r>
            <a:br>
              <a:rPr lang="en-US" sz="3200" b="1" i="1" dirty="0" smtClean="0">
                <a:solidFill>
                  <a:srgbClr val="0070C0"/>
                </a:solidFill>
              </a:rPr>
            </a:br>
            <a:r>
              <a:rPr lang="en-US" sz="7200" dirty="0"/>
              <a:t/>
            </a:r>
            <a:br>
              <a:rPr lang="en-US" sz="7200" dirty="0"/>
            </a:br>
            <a:r>
              <a:rPr lang="en-US" sz="2400" dirty="0">
                <a:solidFill>
                  <a:srgbClr val="002060"/>
                </a:solidFill>
              </a:rPr>
              <a:t>Make my deeds lofty and accepted.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68EB2B08-FF42-4F08-8824-6B940FEBDBA9}"/>
              </a:ext>
            </a:extLst>
          </p:cNvPr>
          <p:cNvSpPr txBox="1"/>
          <p:nvPr/>
        </p:nvSpPr>
        <p:spPr>
          <a:xfrm>
            <a:off x="7086600" y="533400"/>
            <a:ext cx="20633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>
                <a:solidFill>
                  <a:srgbClr val="002060"/>
                </a:solidFill>
              </a:rPr>
              <a:t>Dua</a:t>
            </a:r>
            <a:r>
              <a:rPr lang="en-US" sz="2000" b="1" dirty="0">
                <a:solidFill>
                  <a:srgbClr val="002060"/>
                </a:solidFill>
              </a:rPr>
              <a:t> Noor (</a:t>
            </a:r>
            <a:r>
              <a:rPr lang="en-US" sz="2000" b="1" dirty="0" err="1">
                <a:solidFill>
                  <a:srgbClr val="002060"/>
                </a:solidFill>
              </a:rPr>
              <a:t>Iftar</a:t>
            </a:r>
            <a:r>
              <a:rPr lang="en-US" sz="2000" b="1" dirty="0">
                <a:solidFill>
                  <a:srgbClr val="002060"/>
                </a:solidFill>
              </a:rPr>
              <a:t>)</a:t>
            </a:r>
            <a:endParaRPr lang="en-US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7161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04800" y="974724"/>
            <a:ext cx="12115800" cy="6188076"/>
          </a:xfrm>
        </p:spPr>
        <p:txBody>
          <a:bodyPr/>
          <a:lstStyle/>
          <a:p>
            <a:r>
              <a:rPr lang="ur-PK" sz="7200" dirty="0" smtClean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>وَ </a:t>
            </a:r>
            <a:r>
              <a:rPr lang="ur-PK" sz="7200" dirty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>هَبْ لِي كَمَا وَهَبْتَ لِأَوْلِيَائِكَ وَ أَهْلِ </a:t>
            </a:r>
            <a:r>
              <a:rPr lang="ur-PK" sz="7200" dirty="0" smtClean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>طَاعَتِكَ</a:t>
            </a:r>
            <a:r>
              <a:rPr lang="en-US" sz="7200" dirty="0" smtClean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/>
            </a:r>
            <a:br>
              <a:rPr lang="en-US" sz="7200" dirty="0" smtClean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</a:br>
            <a:r>
              <a:rPr lang="en-US" sz="7200" dirty="0" smtClean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/>
            </a:r>
            <a:br>
              <a:rPr lang="en-US" sz="7200" dirty="0" smtClean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</a:br>
            <a:r>
              <a:rPr lang="en-US" sz="3200" b="1" i="1" dirty="0" err="1" smtClean="0">
                <a:solidFill>
                  <a:srgbClr val="0070C0"/>
                </a:solidFill>
              </a:rPr>
              <a:t>wa</a:t>
            </a:r>
            <a:r>
              <a:rPr lang="en-US" sz="3200" b="1" i="1" dirty="0" smtClean="0">
                <a:solidFill>
                  <a:srgbClr val="0070C0"/>
                </a:solidFill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</a:rPr>
              <a:t>hab</a:t>
            </a:r>
            <a:r>
              <a:rPr lang="en-US" sz="3200" b="1" i="1" dirty="0">
                <a:solidFill>
                  <a:srgbClr val="0070C0"/>
                </a:solidFill>
              </a:rPr>
              <a:t> li </a:t>
            </a:r>
            <a:r>
              <a:rPr lang="en-US" sz="3200" b="1" i="1" dirty="0" err="1">
                <a:solidFill>
                  <a:srgbClr val="0070C0"/>
                </a:solidFill>
              </a:rPr>
              <a:t>kama</a:t>
            </a:r>
            <a:r>
              <a:rPr lang="en-US" sz="3200" b="1" i="1" dirty="0">
                <a:solidFill>
                  <a:srgbClr val="0070C0"/>
                </a:solidFill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</a:rPr>
              <a:t>wahabta</a:t>
            </a:r>
            <a:r>
              <a:rPr lang="en-US" sz="3200" b="1" i="1" dirty="0">
                <a:solidFill>
                  <a:srgbClr val="0070C0"/>
                </a:solidFill>
              </a:rPr>
              <a:t> li </a:t>
            </a:r>
            <a:r>
              <a:rPr lang="en-US" sz="3200" b="1" i="1" dirty="0" err="1">
                <a:solidFill>
                  <a:srgbClr val="0070C0"/>
                </a:solidFill>
              </a:rPr>
              <a:t>awliyaika</a:t>
            </a:r>
            <a:r>
              <a:rPr lang="en-US" sz="3200" b="1" i="1" dirty="0">
                <a:solidFill>
                  <a:srgbClr val="0070C0"/>
                </a:solidFill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</a:rPr>
              <a:t>wa</a:t>
            </a:r>
            <a:r>
              <a:rPr lang="en-US" sz="3200" b="1" i="1" dirty="0">
                <a:solidFill>
                  <a:srgbClr val="0070C0"/>
                </a:solidFill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</a:rPr>
              <a:t>ahli</a:t>
            </a:r>
            <a:r>
              <a:rPr lang="en-US" sz="3200" b="1" i="1" dirty="0">
                <a:solidFill>
                  <a:srgbClr val="0070C0"/>
                </a:solidFill>
              </a:rPr>
              <a:t> </a:t>
            </a:r>
            <a:r>
              <a:rPr lang="en-US" sz="3200" b="1" i="1" dirty="0" smtClean="0">
                <a:solidFill>
                  <a:srgbClr val="0070C0"/>
                </a:solidFill>
              </a:rPr>
              <a:t>ta-</a:t>
            </a:r>
            <a:r>
              <a:rPr lang="en-US" sz="3200" b="1" i="1" dirty="0" err="1" smtClean="0">
                <a:solidFill>
                  <a:srgbClr val="0070C0"/>
                </a:solidFill>
              </a:rPr>
              <a:t>a’tik</a:t>
            </a:r>
            <a:r>
              <a:rPr lang="en-US" sz="3200" b="1" i="1" dirty="0" smtClean="0">
                <a:solidFill>
                  <a:srgbClr val="0070C0"/>
                </a:solidFill>
              </a:rPr>
              <a:t/>
            </a:r>
            <a:br>
              <a:rPr lang="en-US" sz="3200" b="1" i="1" dirty="0" smtClean="0">
                <a:solidFill>
                  <a:srgbClr val="0070C0"/>
                </a:solidFill>
              </a:rPr>
            </a:br>
            <a:r>
              <a:rPr lang="en-US" sz="3200" b="1" i="1" dirty="0" smtClean="0">
                <a:solidFill>
                  <a:schemeClr val="bg1"/>
                </a:solidFill>
              </a:rPr>
              <a:t>.</a:t>
            </a:r>
            <a:r>
              <a:rPr lang="en-US" sz="7200" dirty="0"/>
              <a:t/>
            </a:r>
            <a:br>
              <a:rPr lang="en-US" sz="7200" dirty="0"/>
            </a:br>
            <a:r>
              <a:rPr lang="en-US" sz="2400" dirty="0">
                <a:solidFill>
                  <a:srgbClr val="002060"/>
                </a:solidFill>
              </a:rPr>
              <a:t>Bestow upon me like you have granted your pious and obedient servants.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68EB2B08-FF42-4F08-8824-6B940FEBDBA9}"/>
              </a:ext>
            </a:extLst>
          </p:cNvPr>
          <p:cNvSpPr txBox="1"/>
          <p:nvPr/>
        </p:nvSpPr>
        <p:spPr>
          <a:xfrm>
            <a:off x="7086600" y="533400"/>
            <a:ext cx="20633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>
                <a:solidFill>
                  <a:srgbClr val="002060"/>
                </a:solidFill>
              </a:rPr>
              <a:t>Dua</a:t>
            </a:r>
            <a:r>
              <a:rPr lang="en-US" sz="2000" b="1" dirty="0">
                <a:solidFill>
                  <a:srgbClr val="002060"/>
                </a:solidFill>
              </a:rPr>
              <a:t> Noor (</a:t>
            </a:r>
            <a:r>
              <a:rPr lang="en-US" sz="2000" b="1" dirty="0" err="1">
                <a:solidFill>
                  <a:srgbClr val="002060"/>
                </a:solidFill>
              </a:rPr>
              <a:t>Iftar</a:t>
            </a:r>
            <a:r>
              <a:rPr lang="en-US" sz="2000" b="1" dirty="0">
                <a:solidFill>
                  <a:srgbClr val="002060"/>
                </a:solidFill>
              </a:rPr>
              <a:t>)</a:t>
            </a:r>
            <a:endParaRPr lang="en-US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9632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32765"/>
            <a:ext cx="10972800" cy="6096000"/>
          </a:xfrm>
        </p:spPr>
        <p:txBody>
          <a:bodyPr/>
          <a:lstStyle/>
          <a:p>
            <a:r>
              <a:rPr lang="ur-PK" sz="7200" dirty="0" smtClean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>فَإِنِّيْ </a:t>
            </a:r>
            <a:r>
              <a:rPr lang="ur-PK" sz="7200" dirty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>مُؤْمِنٌ بِكَ وَ مُتَوَكِّلٌ </a:t>
            </a:r>
            <a:r>
              <a:rPr lang="ur-PK" sz="7200" dirty="0" smtClean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>عَلَيْكَ</a:t>
            </a:r>
            <a:r>
              <a:rPr lang="en-US" sz="7200" dirty="0" smtClean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/>
            </a:r>
            <a:br>
              <a:rPr lang="en-US" sz="7200" dirty="0" smtClean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</a:br>
            <a:r>
              <a:rPr lang="en-US" sz="7200" dirty="0" smtClean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/>
            </a:r>
            <a:br>
              <a:rPr lang="en-US" sz="7200" dirty="0" smtClean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</a:br>
            <a:r>
              <a:rPr lang="en-US" sz="3200" b="1" i="1" dirty="0" err="1" smtClean="0">
                <a:solidFill>
                  <a:srgbClr val="0070C0"/>
                </a:solidFill>
              </a:rPr>
              <a:t>fa-inni</a:t>
            </a:r>
            <a:r>
              <a:rPr lang="en-US" sz="3200" b="1" i="1" dirty="0" smtClean="0">
                <a:solidFill>
                  <a:srgbClr val="0070C0"/>
                </a:solidFill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</a:rPr>
              <a:t>mominun</a:t>
            </a:r>
            <a:r>
              <a:rPr lang="en-US" sz="3200" b="1" i="1" dirty="0">
                <a:solidFill>
                  <a:srgbClr val="0070C0"/>
                </a:solidFill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</a:rPr>
              <a:t>bika</a:t>
            </a:r>
            <a:r>
              <a:rPr lang="en-US" sz="3200" b="1" i="1" dirty="0">
                <a:solidFill>
                  <a:srgbClr val="0070C0"/>
                </a:solidFill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</a:rPr>
              <a:t>wa</a:t>
            </a:r>
            <a:r>
              <a:rPr lang="en-US" sz="3200" b="1" i="1" dirty="0">
                <a:solidFill>
                  <a:srgbClr val="0070C0"/>
                </a:solidFill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</a:rPr>
              <a:t>mutawakkilun</a:t>
            </a:r>
            <a:r>
              <a:rPr lang="en-US" sz="3200" b="1" i="1" dirty="0">
                <a:solidFill>
                  <a:srgbClr val="0070C0"/>
                </a:solidFill>
              </a:rPr>
              <a:t> ‘</a:t>
            </a:r>
            <a:r>
              <a:rPr lang="en-US" sz="3200" b="1" i="1" dirty="0" err="1" smtClean="0">
                <a:solidFill>
                  <a:srgbClr val="0070C0"/>
                </a:solidFill>
              </a:rPr>
              <a:t>alayk</a:t>
            </a:r>
            <a:r>
              <a:rPr lang="en-US" sz="3200" b="1" i="1" dirty="0" smtClean="0">
                <a:solidFill>
                  <a:srgbClr val="0070C0"/>
                </a:solidFill>
              </a:rPr>
              <a:t/>
            </a:r>
            <a:br>
              <a:rPr lang="en-US" sz="3200" b="1" i="1" dirty="0" smtClean="0">
                <a:solidFill>
                  <a:srgbClr val="0070C0"/>
                </a:solidFill>
              </a:rPr>
            </a:br>
            <a:r>
              <a:rPr lang="en-US" sz="3200" b="1" dirty="0">
                <a:solidFill>
                  <a:srgbClr val="0070C0"/>
                </a:solidFill>
              </a:rPr>
              <a:t/>
            </a:r>
            <a:br>
              <a:rPr lang="en-US" sz="3200" b="1" dirty="0">
                <a:solidFill>
                  <a:srgbClr val="0070C0"/>
                </a:solidFill>
              </a:rPr>
            </a:br>
            <a:r>
              <a:rPr lang="en-US" sz="2400" dirty="0">
                <a:solidFill>
                  <a:srgbClr val="002060"/>
                </a:solidFill>
              </a:rPr>
              <a:t>For surely I am a believer in you, trusting in you,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68EB2B08-FF42-4F08-8824-6B940FEBDBA9}"/>
              </a:ext>
            </a:extLst>
          </p:cNvPr>
          <p:cNvSpPr txBox="1"/>
          <p:nvPr/>
        </p:nvSpPr>
        <p:spPr>
          <a:xfrm>
            <a:off x="7086600" y="533400"/>
            <a:ext cx="20633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>
                <a:solidFill>
                  <a:srgbClr val="002060"/>
                </a:solidFill>
              </a:rPr>
              <a:t>Dua</a:t>
            </a:r>
            <a:r>
              <a:rPr lang="en-US" sz="2000" b="1" dirty="0">
                <a:solidFill>
                  <a:srgbClr val="002060"/>
                </a:solidFill>
              </a:rPr>
              <a:t> Noor (</a:t>
            </a:r>
            <a:r>
              <a:rPr lang="en-US" sz="2000" b="1" dirty="0" err="1">
                <a:solidFill>
                  <a:srgbClr val="002060"/>
                </a:solidFill>
              </a:rPr>
              <a:t>Iftar</a:t>
            </a:r>
            <a:r>
              <a:rPr lang="en-US" sz="2000" b="1" dirty="0">
                <a:solidFill>
                  <a:srgbClr val="002060"/>
                </a:solidFill>
              </a:rPr>
              <a:t>)</a:t>
            </a:r>
            <a:endParaRPr lang="en-US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697131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10972800" cy="6781800"/>
          </a:xfrm>
        </p:spPr>
        <p:txBody>
          <a:bodyPr/>
          <a:lstStyle/>
          <a:p>
            <a:r>
              <a:rPr lang="ur-PK" sz="7200" dirty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>مُنِيْبٌ إِلَيْكَ مَعَ مَصِيْرِيْ إِلَيْكَ وَ تَجْمَعُ </a:t>
            </a:r>
            <a:r>
              <a:rPr lang="ur-PK" sz="7200" dirty="0" smtClean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>لِيْ</a:t>
            </a:r>
            <a:r>
              <a:rPr lang="en-US" sz="7200" dirty="0" smtClean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/>
            </a:r>
            <a:br>
              <a:rPr lang="en-US" sz="7200" dirty="0" smtClean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</a:br>
            <a:r>
              <a:rPr lang="en-US" sz="7200" dirty="0" smtClean="0"/>
              <a:t/>
            </a:r>
            <a:br>
              <a:rPr lang="en-US" sz="7200" dirty="0" smtClean="0"/>
            </a:br>
            <a:r>
              <a:rPr lang="en-US" sz="3200" b="1" i="1" dirty="0" err="1" smtClean="0">
                <a:solidFill>
                  <a:srgbClr val="0070C0"/>
                </a:solidFill>
              </a:rPr>
              <a:t>muneebun</a:t>
            </a:r>
            <a:r>
              <a:rPr lang="en-US" sz="3200" b="1" i="1" dirty="0" smtClean="0">
                <a:solidFill>
                  <a:srgbClr val="0070C0"/>
                </a:solidFill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</a:rPr>
              <a:t>ilayka</a:t>
            </a:r>
            <a:r>
              <a:rPr lang="en-US" sz="3200" b="1" i="1" dirty="0">
                <a:solidFill>
                  <a:srgbClr val="0070C0"/>
                </a:solidFill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</a:rPr>
              <a:t>ma’a</a:t>
            </a:r>
            <a:r>
              <a:rPr lang="en-US" sz="3200" b="1" i="1" dirty="0">
                <a:solidFill>
                  <a:srgbClr val="0070C0"/>
                </a:solidFill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</a:rPr>
              <a:t>maseeri</a:t>
            </a:r>
            <a:r>
              <a:rPr lang="en-US" sz="3200" b="1" i="1" dirty="0">
                <a:solidFill>
                  <a:srgbClr val="0070C0"/>
                </a:solidFill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</a:rPr>
              <a:t>ilayka</a:t>
            </a:r>
            <a:r>
              <a:rPr lang="en-US" sz="3200" b="1" i="1" dirty="0">
                <a:solidFill>
                  <a:srgbClr val="0070C0"/>
                </a:solidFill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</a:rPr>
              <a:t>wa</a:t>
            </a:r>
            <a:r>
              <a:rPr lang="en-US" sz="3200" b="1" i="1" dirty="0">
                <a:solidFill>
                  <a:srgbClr val="0070C0"/>
                </a:solidFill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</a:rPr>
              <a:t>tajma’u</a:t>
            </a:r>
            <a:r>
              <a:rPr lang="en-US" sz="3200" b="1" i="1" dirty="0">
                <a:solidFill>
                  <a:srgbClr val="0070C0"/>
                </a:solidFill>
              </a:rPr>
              <a:t> </a:t>
            </a:r>
            <a:r>
              <a:rPr lang="en-US" sz="3200" b="1" i="1" dirty="0" smtClean="0">
                <a:solidFill>
                  <a:srgbClr val="0070C0"/>
                </a:solidFill>
              </a:rPr>
              <a:t>li</a:t>
            </a:r>
            <a:br>
              <a:rPr lang="en-US" sz="3200" b="1" i="1" dirty="0" smtClean="0">
                <a:solidFill>
                  <a:srgbClr val="0070C0"/>
                </a:solidFill>
              </a:rPr>
            </a:br>
            <a:r>
              <a:rPr lang="en-US" sz="3200" b="1" dirty="0">
                <a:solidFill>
                  <a:srgbClr val="0070C0"/>
                </a:solidFill>
              </a:rPr>
              <a:t/>
            </a:r>
            <a:br>
              <a:rPr lang="en-US" sz="3200" b="1" dirty="0">
                <a:solidFill>
                  <a:srgbClr val="0070C0"/>
                </a:solidFill>
              </a:rPr>
            </a:br>
            <a:r>
              <a:rPr lang="en-US" sz="2400" dirty="0">
                <a:solidFill>
                  <a:srgbClr val="002060"/>
                </a:solidFill>
              </a:rPr>
              <a:t>turning repentantly to you, to you is my journeys end.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68EB2B08-FF42-4F08-8824-6B940FEBDBA9}"/>
              </a:ext>
            </a:extLst>
          </p:cNvPr>
          <p:cNvSpPr txBox="1"/>
          <p:nvPr/>
        </p:nvSpPr>
        <p:spPr>
          <a:xfrm>
            <a:off x="7086600" y="533400"/>
            <a:ext cx="20633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>
                <a:solidFill>
                  <a:srgbClr val="002060"/>
                </a:solidFill>
              </a:rPr>
              <a:t>Dua</a:t>
            </a:r>
            <a:r>
              <a:rPr lang="en-US" sz="2000" b="1" dirty="0">
                <a:solidFill>
                  <a:srgbClr val="002060"/>
                </a:solidFill>
              </a:rPr>
              <a:t> Noor (</a:t>
            </a:r>
            <a:r>
              <a:rPr lang="en-US" sz="2000" b="1" dirty="0" err="1">
                <a:solidFill>
                  <a:srgbClr val="002060"/>
                </a:solidFill>
              </a:rPr>
              <a:t>Iftar</a:t>
            </a:r>
            <a:r>
              <a:rPr lang="en-US" sz="2000" b="1" dirty="0">
                <a:solidFill>
                  <a:srgbClr val="002060"/>
                </a:solidFill>
              </a:rPr>
              <a:t>)</a:t>
            </a:r>
            <a:endParaRPr lang="en-US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023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200400"/>
            <a:ext cx="10972800" cy="1143000"/>
          </a:xfrm>
        </p:spPr>
        <p:txBody>
          <a:bodyPr/>
          <a:lstStyle/>
          <a:p>
            <a:r>
              <a:rPr lang="ur-PK" sz="8000" dirty="0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اللّهُمّ صَلّ عَلَى مُحَمّدٍ وَآلِ </a:t>
            </a:r>
            <a:r>
              <a:rPr lang="ur-PK" sz="8000" dirty="0" smtClean="0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مُحَمّد</a:t>
            </a:r>
            <a:endParaRPr lang="en-US" sz="8000" dirty="0">
              <a:solidFill>
                <a:srgbClr val="00206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68EB2B08-FF42-4F08-8824-6B940FEBDBA9}"/>
              </a:ext>
            </a:extLst>
          </p:cNvPr>
          <p:cNvSpPr txBox="1"/>
          <p:nvPr/>
        </p:nvSpPr>
        <p:spPr>
          <a:xfrm>
            <a:off x="4191000" y="1752600"/>
            <a:ext cx="472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0070C0"/>
                </a:solidFill>
              </a:rPr>
              <a:t>Dua</a:t>
            </a:r>
            <a:r>
              <a:rPr lang="en-US" sz="3200" b="1" dirty="0">
                <a:solidFill>
                  <a:srgbClr val="0070C0"/>
                </a:solidFill>
              </a:rPr>
              <a:t> Noor (</a:t>
            </a:r>
            <a:r>
              <a:rPr lang="en-US" sz="3200" b="1" dirty="0" err="1">
                <a:solidFill>
                  <a:srgbClr val="0070C0"/>
                </a:solidFill>
              </a:rPr>
              <a:t>Iftar</a:t>
            </a:r>
            <a:r>
              <a:rPr lang="en-US" sz="3200" b="1" dirty="0">
                <a:solidFill>
                  <a:srgbClr val="0070C0"/>
                </a:solidFill>
              </a:rPr>
              <a:t>)</a:t>
            </a:r>
            <a:endParaRPr lang="en-US" sz="3200" dirty="0">
              <a:solidFill>
                <a:srgbClr val="0070C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68EB2B08-FF42-4F08-8824-6B940FEBDBA9}"/>
              </a:ext>
            </a:extLst>
          </p:cNvPr>
          <p:cNvSpPr txBox="1"/>
          <p:nvPr/>
        </p:nvSpPr>
        <p:spPr>
          <a:xfrm>
            <a:off x="7086600" y="533400"/>
            <a:ext cx="20633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>
                <a:solidFill>
                  <a:srgbClr val="002060"/>
                </a:solidFill>
              </a:rPr>
              <a:t>Dua</a:t>
            </a:r>
            <a:r>
              <a:rPr lang="en-US" sz="2000" b="1" dirty="0">
                <a:solidFill>
                  <a:srgbClr val="002060"/>
                </a:solidFill>
              </a:rPr>
              <a:t> Noor (</a:t>
            </a:r>
            <a:r>
              <a:rPr lang="en-US" sz="2000" b="1" dirty="0" err="1">
                <a:solidFill>
                  <a:srgbClr val="002060"/>
                </a:solidFill>
              </a:rPr>
              <a:t>Iftar</a:t>
            </a:r>
            <a:r>
              <a:rPr lang="en-US" sz="2000" b="1" dirty="0">
                <a:solidFill>
                  <a:srgbClr val="002060"/>
                </a:solidFill>
              </a:rPr>
              <a:t>)</a:t>
            </a:r>
            <a:endParaRPr lang="en-US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7327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38200"/>
            <a:ext cx="10972800" cy="6202362"/>
          </a:xfrm>
        </p:spPr>
        <p:txBody>
          <a:bodyPr/>
          <a:lstStyle/>
          <a:p>
            <a:r>
              <a:rPr lang="ur-PK" sz="7200" dirty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>وَ تَجْمَعَ لئِ وَ لِأَهْلِيْ وَ وُلْدِيَ الْخَيْرَ </a:t>
            </a:r>
            <a:r>
              <a:rPr lang="ur-PK" sz="7200" dirty="0" smtClean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>كُلَّه</a:t>
            </a:r>
            <a:r>
              <a:rPr lang="en-US" sz="7200" dirty="0" smtClean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/>
            </a:r>
            <a:br>
              <a:rPr lang="en-US" sz="7200" dirty="0" smtClean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</a:br>
            <a:r>
              <a:rPr lang="en-US" sz="7200" dirty="0" smtClean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/>
            </a:r>
            <a:br>
              <a:rPr lang="en-US" sz="7200" dirty="0" smtClean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</a:br>
            <a:r>
              <a:rPr lang="en-US" sz="3200" b="1" i="1" dirty="0" err="1" smtClean="0">
                <a:solidFill>
                  <a:srgbClr val="0070C0"/>
                </a:solidFill>
              </a:rPr>
              <a:t>tajma</a:t>
            </a:r>
            <a:r>
              <a:rPr lang="en-US" sz="3200" b="1" i="1" dirty="0" smtClean="0">
                <a:solidFill>
                  <a:srgbClr val="0070C0"/>
                </a:solidFill>
              </a:rPr>
              <a:t>-</a:t>
            </a:r>
            <a:r>
              <a:rPr lang="en-US" sz="3200" b="1" i="1" dirty="0">
                <a:solidFill>
                  <a:srgbClr val="0070C0"/>
                </a:solidFill>
              </a:rPr>
              <a:t>‘a li </a:t>
            </a:r>
            <a:r>
              <a:rPr lang="en-US" sz="3200" b="1" i="1" dirty="0" err="1">
                <a:solidFill>
                  <a:srgbClr val="0070C0"/>
                </a:solidFill>
              </a:rPr>
              <a:t>wa</a:t>
            </a:r>
            <a:r>
              <a:rPr lang="en-US" sz="3200" b="1" i="1" dirty="0">
                <a:solidFill>
                  <a:srgbClr val="0070C0"/>
                </a:solidFill>
              </a:rPr>
              <a:t> li </a:t>
            </a:r>
            <a:r>
              <a:rPr lang="en-US" sz="3200" b="1" i="1" dirty="0" err="1">
                <a:solidFill>
                  <a:srgbClr val="0070C0"/>
                </a:solidFill>
              </a:rPr>
              <a:t>ahli</a:t>
            </a:r>
            <a:r>
              <a:rPr lang="en-US" sz="3200" b="1" i="1" dirty="0">
                <a:solidFill>
                  <a:srgbClr val="0070C0"/>
                </a:solidFill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</a:rPr>
              <a:t>wa</a:t>
            </a:r>
            <a:r>
              <a:rPr lang="en-US" sz="3200" b="1" i="1" dirty="0">
                <a:solidFill>
                  <a:srgbClr val="0070C0"/>
                </a:solidFill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</a:rPr>
              <a:t>wuldi-yal</a:t>
            </a:r>
            <a:r>
              <a:rPr lang="en-US" sz="3200" b="1" i="1" dirty="0">
                <a:solidFill>
                  <a:srgbClr val="0070C0"/>
                </a:solidFill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</a:rPr>
              <a:t>khaira</a:t>
            </a:r>
            <a:r>
              <a:rPr lang="en-US" sz="3200" b="1" i="1" dirty="0">
                <a:solidFill>
                  <a:srgbClr val="0070C0"/>
                </a:solidFill>
              </a:rPr>
              <a:t> </a:t>
            </a:r>
            <a:r>
              <a:rPr lang="en-US" sz="3200" b="1" i="1" dirty="0" err="1" smtClean="0">
                <a:solidFill>
                  <a:srgbClr val="0070C0"/>
                </a:solidFill>
              </a:rPr>
              <a:t>kulluh</a:t>
            </a:r>
            <a:r>
              <a:rPr lang="en-US" sz="3200" b="1" i="1" dirty="0" smtClean="0">
                <a:solidFill>
                  <a:srgbClr val="0070C0"/>
                </a:solidFill>
              </a:rPr>
              <a:t/>
            </a:r>
            <a:br>
              <a:rPr lang="en-US" sz="3200" b="1" i="1" dirty="0" smtClean="0">
                <a:solidFill>
                  <a:srgbClr val="0070C0"/>
                </a:solidFill>
              </a:rPr>
            </a:br>
            <a:r>
              <a:rPr lang="en-US" sz="3200" b="1" i="1" dirty="0">
                <a:solidFill>
                  <a:schemeClr val="bg1"/>
                </a:solidFill>
              </a:rPr>
              <a:t>,</a:t>
            </a:r>
            <a:r>
              <a:rPr lang="en-US" sz="7200" dirty="0"/>
              <a:t/>
            </a:r>
            <a:br>
              <a:rPr lang="en-US" sz="7200" dirty="0"/>
            </a:br>
            <a:r>
              <a:rPr lang="en-US" sz="2400" dirty="0">
                <a:solidFill>
                  <a:srgbClr val="002060"/>
                </a:solidFill>
              </a:rPr>
              <a:t>Gather for me and for my family and my parents all good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68EB2B08-FF42-4F08-8824-6B940FEBDBA9}"/>
              </a:ext>
            </a:extLst>
          </p:cNvPr>
          <p:cNvSpPr txBox="1"/>
          <p:nvPr/>
        </p:nvSpPr>
        <p:spPr>
          <a:xfrm>
            <a:off x="7086600" y="533400"/>
            <a:ext cx="20633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>
                <a:solidFill>
                  <a:srgbClr val="002060"/>
                </a:solidFill>
              </a:rPr>
              <a:t>Dua</a:t>
            </a:r>
            <a:r>
              <a:rPr lang="en-US" sz="2000" b="1" dirty="0">
                <a:solidFill>
                  <a:srgbClr val="002060"/>
                </a:solidFill>
              </a:rPr>
              <a:t> Noor (</a:t>
            </a:r>
            <a:r>
              <a:rPr lang="en-US" sz="2000" b="1" dirty="0" err="1">
                <a:solidFill>
                  <a:srgbClr val="002060"/>
                </a:solidFill>
              </a:rPr>
              <a:t>Iftar</a:t>
            </a:r>
            <a:r>
              <a:rPr lang="en-US" sz="2000" b="1" dirty="0">
                <a:solidFill>
                  <a:srgbClr val="002060"/>
                </a:solidFill>
              </a:rPr>
              <a:t>)</a:t>
            </a:r>
            <a:endParaRPr lang="en-US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176094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838200" y="609600"/>
            <a:ext cx="13030200" cy="6781800"/>
          </a:xfrm>
        </p:spPr>
        <p:txBody>
          <a:bodyPr/>
          <a:lstStyle/>
          <a:p>
            <a:r>
              <a:rPr lang="ur-PK" sz="7200" dirty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>وَ تَصْرِفُ عَنِّيْ وَ عَنْ وُلْدِيْ وَ أَهْلِيَ الشَّرَّ كُلَّه</a:t>
            </a:r>
            <a:r>
              <a:rPr lang="en-US" sz="7200" dirty="0" smtClean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/>
            </a:r>
            <a:br>
              <a:rPr lang="en-US" sz="7200" dirty="0" smtClean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</a:br>
            <a:r>
              <a:rPr lang="en-US" sz="7200" dirty="0" smtClean="0"/>
              <a:t/>
            </a:r>
            <a:br>
              <a:rPr lang="en-US" sz="7200" dirty="0" smtClean="0"/>
            </a:br>
            <a:r>
              <a:rPr lang="en-US" sz="3200" b="1" i="1" dirty="0" err="1" smtClean="0">
                <a:solidFill>
                  <a:srgbClr val="0070C0"/>
                </a:solidFill>
              </a:rPr>
              <a:t>wa</a:t>
            </a:r>
            <a:r>
              <a:rPr lang="en-US" sz="3200" b="1" i="1" dirty="0" smtClean="0">
                <a:solidFill>
                  <a:srgbClr val="0070C0"/>
                </a:solidFill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</a:rPr>
              <a:t>tasrif</a:t>
            </a:r>
            <a:r>
              <a:rPr lang="en-US" sz="3200" b="1" i="1" dirty="0">
                <a:solidFill>
                  <a:srgbClr val="0070C0"/>
                </a:solidFill>
              </a:rPr>
              <a:t> ‘</a:t>
            </a:r>
            <a:r>
              <a:rPr lang="en-US" sz="3200" b="1" i="1" dirty="0" err="1">
                <a:solidFill>
                  <a:srgbClr val="0070C0"/>
                </a:solidFill>
              </a:rPr>
              <a:t>anni</a:t>
            </a:r>
            <a:r>
              <a:rPr lang="en-US" sz="3200" b="1" i="1" dirty="0">
                <a:solidFill>
                  <a:srgbClr val="0070C0"/>
                </a:solidFill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</a:rPr>
              <a:t>wa</a:t>
            </a:r>
            <a:r>
              <a:rPr lang="en-US" sz="3200" b="1" i="1" dirty="0">
                <a:solidFill>
                  <a:srgbClr val="0070C0"/>
                </a:solidFill>
              </a:rPr>
              <a:t> ‘an </a:t>
            </a:r>
            <a:r>
              <a:rPr lang="en-US" sz="3200" b="1" i="1" dirty="0" err="1">
                <a:solidFill>
                  <a:srgbClr val="0070C0"/>
                </a:solidFill>
              </a:rPr>
              <a:t>wuldi</a:t>
            </a:r>
            <a:r>
              <a:rPr lang="en-US" sz="3200" b="1" i="1" dirty="0">
                <a:solidFill>
                  <a:srgbClr val="0070C0"/>
                </a:solidFill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</a:rPr>
              <a:t>wa</a:t>
            </a:r>
            <a:r>
              <a:rPr lang="en-US" sz="3200" b="1" i="1" dirty="0">
                <a:solidFill>
                  <a:srgbClr val="0070C0"/>
                </a:solidFill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</a:rPr>
              <a:t>ahli-yash-sharra</a:t>
            </a:r>
            <a:r>
              <a:rPr lang="en-US" sz="3200" b="1" i="1" dirty="0">
                <a:solidFill>
                  <a:srgbClr val="0070C0"/>
                </a:solidFill>
              </a:rPr>
              <a:t> </a:t>
            </a:r>
            <a:r>
              <a:rPr lang="en-US" sz="3200" b="1" i="1" dirty="0" err="1" smtClean="0">
                <a:solidFill>
                  <a:srgbClr val="0070C0"/>
                </a:solidFill>
              </a:rPr>
              <a:t>kulluh</a:t>
            </a:r>
            <a:r>
              <a:rPr lang="en-US" sz="3200" b="1" i="1" dirty="0" smtClean="0">
                <a:solidFill>
                  <a:srgbClr val="0070C0"/>
                </a:solidFill>
              </a:rPr>
              <a:t/>
            </a:r>
            <a:br>
              <a:rPr lang="en-US" sz="3200" b="1" i="1" dirty="0" smtClean="0">
                <a:solidFill>
                  <a:srgbClr val="0070C0"/>
                </a:solidFill>
              </a:rPr>
            </a:br>
            <a:r>
              <a:rPr lang="en-US" sz="3200" b="1" i="1" dirty="0">
                <a:solidFill>
                  <a:schemeClr val="bg1"/>
                </a:solidFill>
              </a:rPr>
              <a:t>,</a:t>
            </a:r>
            <a:r>
              <a:rPr lang="en-US" sz="7200" dirty="0"/>
              <a:t/>
            </a:r>
            <a:br>
              <a:rPr lang="en-US" sz="7200" dirty="0"/>
            </a:br>
            <a:r>
              <a:rPr lang="en-US" sz="2400" dirty="0">
                <a:solidFill>
                  <a:srgbClr val="002060"/>
                </a:solidFill>
              </a:rPr>
              <a:t>and remove for me , my family and parents all evil</a:t>
            </a:r>
            <a:r>
              <a:rPr lang="en-US" sz="2400" dirty="0" smtClean="0">
                <a:solidFill>
                  <a:srgbClr val="002060"/>
                </a:solidFill>
              </a:rPr>
              <a:t>.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68EB2B08-FF42-4F08-8824-6B940FEBDBA9}"/>
              </a:ext>
            </a:extLst>
          </p:cNvPr>
          <p:cNvSpPr txBox="1"/>
          <p:nvPr/>
        </p:nvSpPr>
        <p:spPr>
          <a:xfrm>
            <a:off x="7086600" y="533400"/>
            <a:ext cx="20633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>
                <a:solidFill>
                  <a:srgbClr val="002060"/>
                </a:solidFill>
              </a:rPr>
              <a:t>Dua</a:t>
            </a:r>
            <a:r>
              <a:rPr lang="en-US" sz="2000" b="1" dirty="0">
                <a:solidFill>
                  <a:srgbClr val="002060"/>
                </a:solidFill>
              </a:rPr>
              <a:t> Noor (</a:t>
            </a:r>
            <a:r>
              <a:rPr lang="en-US" sz="2000" b="1" dirty="0" err="1">
                <a:solidFill>
                  <a:srgbClr val="002060"/>
                </a:solidFill>
              </a:rPr>
              <a:t>Iftar</a:t>
            </a:r>
            <a:r>
              <a:rPr lang="en-US" sz="2000" b="1" dirty="0">
                <a:solidFill>
                  <a:srgbClr val="002060"/>
                </a:solidFill>
              </a:rPr>
              <a:t>)</a:t>
            </a:r>
            <a:endParaRPr lang="en-US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759634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10972800" cy="6400800"/>
          </a:xfrm>
        </p:spPr>
        <p:txBody>
          <a:bodyPr/>
          <a:lstStyle/>
          <a:p>
            <a:r>
              <a:rPr lang="ur-PK" sz="7200" dirty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>أَنْتَ الْحَنَّانُ الْمَنَّانُ</a:t>
            </a:r>
            <a:r>
              <a:rPr lang="ur-PK" sz="7200" dirty="0"/>
              <a:t> </a:t>
            </a:r>
            <a:r>
              <a:rPr lang="en-US" sz="7200" dirty="0" smtClean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/>
            </a:r>
            <a:br>
              <a:rPr lang="en-US" sz="7200" dirty="0" smtClean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</a:br>
            <a:r>
              <a:rPr lang="en-US" sz="3200" dirty="0" smtClean="0">
                <a:solidFill>
                  <a:schemeClr val="bg1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>.</a:t>
            </a:r>
            <a:r>
              <a:rPr lang="ur-PK" dirty="0" smtClean="0"/>
              <a:t/>
            </a:r>
            <a:br>
              <a:rPr lang="ur-PK" dirty="0" smtClean="0"/>
            </a:br>
            <a:r>
              <a:rPr lang="en-US" sz="3200" b="1" i="1" dirty="0">
                <a:solidFill>
                  <a:srgbClr val="0070C0"/>
                </a:solidFill>
              </a:rPr>
              <a:t>anta-al ‘</a:t>
            </a:r>
            <a:r>
              <a:rPr lang="en-US" sz="3200" b="1" i="1" dirty="0" err="1" smtClean="0">
                <a:solidFill>
                  <a:srgbClr val="0070C0"/>
                </a:solidFill>
              </a:rPr>
              <a:t>hannaul-mannau</a:t>
            </a:r>
            <a:r>
              <a:rPr lang="en-US" sz="3200" b="1" i="1" dirty="0" smtClean="0">
                <a:solidFill>
                  <a:srgbClr val="0070C0"/>
                </a:solidFill>
              </a:rPr>
              <a:t/>
            </a:r>
            <a:br>
              <a:rPr lang="en-US" sz="3200" b="1" i="1" dirty="0" smtClean="0">
                <a:solidFill>
                  <a:srgbClr val="0070C0"/>
                </a:solidFill>
              </a:rPr>
            </a:br>
            <a:r>
              <a:rPr lang="en-US" sz="3200" b="1" i="1" dirty="0" smtClean="0">
                <a:solidFill>
                  <a:srgbClr val="002060"/>
                </a:solidFill>
              </a:rPr>
              <a:t/>
            </a:r>
            <a:br>
              <a:rPr lang="en-US" sz="3200" b="1" i="1" dirty="0" smtClean="0">
                <a:solidFill>
                  <a:srgbClr val="002060"/>
                </a:solidFill>
              </a:rPr>
            </a:br>
            <a:r>
              <a:rPr lang="en-US" sz="2400" dirty="0">
                <a:solidFill>
                  <a:srgbClr val="002060"/>
                </a:solidFill>
              </a:rPr>
              <a:t>You are the compassionate,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68EB2B08-FF42-4F08-8824-6B940FEBDBA9}"/>
              </a:ext>
            </a:extLst>
          </p:cNvPr>
          <p:cNvSpPr txBox="1"/>
          <p:nvPr/>
        </p:nvSpPr>
        <p:spPr>
          <a:xfrm>
            <a:off x="7086600" y="533400"/>
            <a:ext cx="20633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>
                <a:solidFill>
                  <a:srgbClr val="002060"/>
                </a:solidFill>
              </a:rPr>
              <a:t>Dua</a:t>
            </a:r>
            <a:r>
              <a:rPr lang="en-US" sz="2000" b="1" dirty="0">
                <a:solidFill>
                  <a:srgbClr val="002060"/>
                </a:solidFill>
              </a:rPr>
              <a:t> Noor (</a:t>
            </a:r>
            <a:r>
              <a:rPr lang="en-US" sz="2000" b="1" dirty="0" err="1">
                <a:solidFill>
                  <a:srgbClr val="002060"/>
                </a:solidFill>
              </a:rPr>
              <a:t>Iftar</a:t>
            </a:r>
            <a:r>
              <a:rPr lang="en-US" sz="2000" b="1" dirty="0">
                <a:solidFill>
                  <a:srgbClr val="002060"/>
                </a:solidFill>
              </a:rPr>
              <a:t>)</a:t>
            </a:r>
            <a:endParaRPr lang="en-US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144175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6553200"/>
          </a:xfrm>
        </p:spPr>
        <p:txBody>
          <a:bodyPr/>
          <a:lstStyle/>
          <a:p>
            <a:r>
              <a:rPr lang="ur-PK" sz="7200" dirty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> بَدِيْعُ السَّمَاوَاتِ وَ </a:t>
            </a:r>
            <a:r>
              <a:rPr lang="ur-PK" sz="7200" dirty="0" smtClean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>الْأَرْضِ</a:t>
            </a:r>
            <a:r>
              <a:rPr lang="en-US" sz="7200" dirty="0" smtClean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/>
            </a:r>
            <a:br>
              <a:rPr lang="en-US" sz="7200" dirty="0" smtClean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</a:br>
            <a:r>
              <a:rPr lang="en-US" sz="3200" dirty="0" smtClean="0">
                <a:solidFill>
                  <a:schemeClr val="bg1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>.</a:t>
            </a:r>
            <a:r>
              <a:rPr lang="en-US" sz="7200" dirty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/>
            </a:r>
            <a:br>
              <a:rPr lang="en-US" sz="7200" dirty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200" i="1" dirty="0"/>
              <a:t> </a:t>
            </a:r>
            <a:r>
              <a:rPr lang="en-US" sz="3200" b="1" i="1" dirty="0" err="1">
                <a:solidFill>
                  <a:srgbClr val="0070C0"/>
                </a:solidFill>
              </a:rPr>
              <a:t>badi</a:t>
            </a:r>
            <a:r>
              <a:rPr lang="en-US" sz="3200" b="1" i="1" dirty="0">
                <a:solidFill>
                  <a:srgbClr val="0070C0"/>
                </a:solidFill>
              </a:rPr>
              <a:t>’ us-</a:t>
            </a:r>
            <a:r>
              <a:rPr lang="en-US" sz="3200" b="1" i="1" dirty="0" err="1">
                <a:solidFill>
                  <a:srgbClr val="0070C0"/>
                </a:solidFill>
              </a:rPr>
              <a:t>samavaati</a:t>
            </a:r>
            <a:r>
              <a:rPr lang="en-US" sz="3200" b="1" i="1" dirty="0">
                <a:solidFill>
                  <a:srgbClr val="0070C0"/>
                </a:solidFill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</a:rPr>
              <a:t>wal</a:t>
            </a:r>
            <a:r>
              <a:rPr lang="en-US" sz="3200" b="1" i="1" dirty="0">
                <a:solidFill>
                  <a:srgbClr val="0070C0"/>
                </a:solidFill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</a:rPr>
              <a:t>ardh</a:t>
            </a:r>
            <a:r>
              <a:rPr lang="en-US" sz="3200" b="1" i="1" dirty="0" smtClean="0">
                <a:solidFill>
                  <a:srgbClr val="0070C0"/>
                </a:solidFill>
              </a:rPr>
              <a:t/>
            </a:r>
            <a:br>
              <a:rPr lang="en-US" sz="3200" b="1" i="1" dirty="0" smtClean="0">
                <a:solidFill>
                  <a:srgbClr val="0070C0"/>
                </a:solidFill>
              </a:rPr>
            </a:br>
            <a:r>
              <a:rPr lang="en-US" sz="3200" b="1" dirty="0">
                <a:solidFill>
                  <a:srgbClr val="0070C0"/>
                </a:solidFill>
              </a:rPr>
              <a:t/>
            </a:r>
            <a:br>
              <a:rPr lang="en-US" sz="3200" b="1" dirty="0">
                <a:solidFill>
                  <a:srgbClr val="0070C0"/>
                </a:solidFill>
              </a:rPr>
            </a:br>
            <a:r>
              <a:rPr lang="en-US" sz="2400" dirty="0">
                <a:solidFill>
                  <a:srgbClr val="002060"/>
                </a:solidFill>
              </a:rPr>
              <a:t>the supporter and the originator of the heavens and the earth.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68EB2B08-FF42-4F08-8824-6B940FEBDBA9}"/>
              </a:ext>
            </a:extLst>
          </p:cNvPr>
          <p:cNvSpPr txBox="1"/>
          <p:nvPr/>
        </p:nvSpPr>
        <p:spPr>
          <a:xfrm>
            <a:off x="7086600" y="533400"/>
            <a:ext cx="20633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>
                <a:solidFill>
                  <a:srgbClr val="002060"/>
                </a:solidFill>
              </a:rPr>
              <a:t>Dua</a:t>
            </a:r>
            <a:r>
              <a:rPr lang="en-US" sz="2000" b="1" dirty="0">
                <a:solidFill>
                  <a:srgbClr val="002060"/>
                </a:solidFill>
              </a:rPr>
              <a:t> Noor (</a:t>
            </a:r>
            <a:r>
              <a:rPr lang="en-US" sz="2000" b="1" dirty="0" err="1">
                <a:solidFill>
                  <a:srgbClr val="002060"/>
                </a:solidFill>
              </a:rPr>
              <a:t>Iftar</a:t>
            </a:r>
            <a:r>
              <a:rPr lang="en-US" sz="2000" b="1" dirty="0">
                <a:solidFill>
                  <a:srgbClr val="002060"/>
                </a:solidFill>
              </a:rPr>
              <a:t>)</a:t>
            </a:r>
            <a:endParaRPr lang="en-US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607219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7696200"/>
          </a:xfrm>
        </p:spPr>
        <p:txBody>
          <a:bodyPr/>
          <a:lstStyle/>
          <a:p>
            <a:r>
              <a:rPr lang="ur-PK" sz="7200" dirty="0" smtClean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>تُعْطِي </a:t>
            </a:r>
            <a:r>
              <a:rPr lang="ur-PK" sz="7200" dirty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>الْخَيْرَ مَنْ تَشَاءُ</a:t>
            </a:r>
            <a:r>
              <a:rPr lang="en-US" sz="7200" dirty="0" smtClean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/>
            </a:r>
            <a:br>
              <a:rPr lang="en-US" sz="7200" dirty="0" smtClean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</a:br>
            <a:r>
              <a:rPr lang="en-US" sz="3200" dirty="0" smtClean="0">
                <a:solidFill>
                  <a:schemeClr val="bg1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>.</a:t>
            </a:r>
            <a:r>
              <a:rPr lang="en-US" sz="4800" dirty="0" smtClean="0">
                <a:latin typeface="Jameel Noori Nastaleeq" panose="02000503000000020004" pitchFamily="2" charset="-78"/>
                <a:cs typeface="Jameel Noori Nastaleeq" panose="02000503000000020004" pitchFamily="2" charset="-78"/>
              </a:rPr>
              <a:t/>
            </a:r>
            <a:br>
              <a:rPr lang="en-US" sz="4800" dirty="0" smtClean="0">
                <a:latin typeface="Jameel Noori Nastaleeq" panose="02000503000000020004" pitchFamily="2" charset="-78"/>
                <a:cs typeface="Jameel Noori Nastaleeq" panose="02000503000000020004" pitchFamily="2" charset="-78"/>
              </a:rPr>
            </a:br>
            <a:r>
              <a:rPr lang="en-US" sz="3200" b="1" i="1" dirty="0" err="1">
                <a:solidFill>
                  <a:srgbClr val="0070C0"/>
                </a:solidFill>
              </a:rPr>
              <a:t>tu’til</a:t>
            </a:r>
            <a:r>
              <a:rPr lang="en-US" sz="3200" b="1" i="1" dirty="0">
                <a:solidFill>
                  <a:srgbClr val="0070C0"/>
                </a:solidFill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</a:rPr>
              <a:t>khaira</a:t>
            </a:r>
            <a:r>
              <a:rPr lang="en-US" sz="3200" b="1" i="1" dirty="0">
                <a:solidFill>
                  <a:srgbClr val="0070C0"/>
                </a:solidFill>
              </a:rPr>
              <a:t> man </a:t>
            </a:r>
            <a:r>
              <a:rPr lang="en-US" sz="3200" b="1" i="1" dirty="0" err="1" smtClean="0">
                <a:solidFill>
                  <a:srgbClr val="0070C0"/>
                </a:solidFill>
              </a:rPr>
              <a:t>tasha</a:t>
            </a:r>
            <a:r>
              <a:rPr lang="en-US" sz="3200" b="1" i="1" dirty="0" smtClean="0">
                <a:solidFill>
                  <a:srgbClr val="0070C0"/>
                </a:solidFill>
              </a:rPr>
              <a:t/>
            </a:r>
            <a:br>
              <a:rPr lang="en-US" sz="3200" b="1" i="1" dirty="0" smtClean="0">
                <a:solidFill>
                  <a:srgbClr val="0070C0"/>
                </a:solidFill>
              </a:rPr>
            </a:br>
            <a:r>
              <a:rPr lang="en-US" sz="3200" b="1" dirty="0">
                <a:solidFill>
                  <a:srgbClr val="0070C0"/>
                </a:solidFill>
              </a:rPr>
              <a:t/>
            </a:r>
            <a:br>
              <a:rPr lang="en-US" sz="3200" b="1" dirty="0">
                <a:solidFill>
                  <a:srgbClr val="0070C0"/>
                </a:solidFill>
              </a:rPr>
            </a:br>
            <a:r>
              <a:rPr lang="en-US" sz="2400" dirty="0">
                <a:solidFill>
                  <a:srgbClr val="002060"/>
                </a:solidFill>
              </a:rPr>
              <a:t>Give me the best that you </a:t>
            </a:r>
            <a:r>
              <a:rPr lang="en-US" sz="2400" dirty="0" smtClean="0">
                <a:solidFill>
                  <a:srgbClr val="002060"/>
                </a:solidFill>
              </a:rPr>
              <a:t>wish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68EB2B08-FF42-4F08-8824-6B940FEBDBA9}"/>
              </a:ext>
            </a:extLst>
          </p:cNvPr>
          <p:cNvSpPr txBox="1"/>
          <p:nvPr/>
        </p:nvSpPr>
        <p:spPr>
          <a:xfrm>
            <a:off x="7086600" y="533400"/>
            <a:ext cx="20633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>
                <a:solidFill>
                  <a:srgbClr val="002060"/>
                </a:solidFill>
              </a:rPr>
              <a:t>Dua</a:t>
            </a:r>
            <a:r>
              <a:rPr lang="en-US" sz="2000" b="1" dirty="0">
                <a:solidFill>
                  <a:srgbClr val="002060"/>
                </a:solidFill>
              </a:rPr>
              <a:t> Noor (</a:t>
            </a:r>
            <a:r>
              <a:rPr lang="en-US" sz="2000" b="1" dirty="0" err="1">
                <a:solidFill>
                  <a:srgbClr val="002060"/>
                </a:solidFill>
              </a:rPr>
              <a:t>Iftar</a:t>
            </a:r>
            <a:r>
              <a:rPr lang="en-US" sz="2000" b="1" dirty="0">
                <a:solidFill>
                  <a:srgbClr val="002060"/>
                </a:solidFill>
              </a:rPr>
              <a:t>)</a:t>
            </a:r>
            <a:endParaRPr lang="en-US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89811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752600"/>
            <a:ext cx="10972800" cy="4343400"/>
          </a:xfrm>
        </p:spPr>
        <p:txBody>
          <a:bodyPr/>
          <a:lstStyle/>
          <a:p>
            <a:r>
              <a:rPr lang="ur-PK" sz="7200" dirty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>وَ تَصْرِفُه عَمَّنْ </a:t>
            </a:r>
            <a:r>
              <a:rPr lang="ur-PK" sz="7200" dirty="0" smtClean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>تَشَاءُ</a:t>
            </a:r>
            <a:r>
              <a:rPr lang="en-US" sz="7200" dirty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/>
            </a:r>
            <a:br>
              <a:rPr lang="en-US" sz="7200" dirty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</a:br>
            <a:r>
              <a:rPr lang="en-US" sz="7200" dirty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/>
            </a:r>
            <a:br>
              <a:rPr lang="en-US" sz="7200" dirty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</a:br>
            <a:r>
              <a:rPr lang="en-US" sz="3200" b="1" i="1" dirty="0">
                <a:solidFill>
                  <a:srgbClr val="0070C0"/>
                </a:solidFill>
              </a:rPr>
              <a:t>u was </a:t>
            </a:r>
            <a:r>
              <a:rPr lang="en-US" sz="3200" b="1" i="1" dirty="0" err="1" smtClean="0">
                <a:solidFill>
                  <a:srgbClr val="0070C0"/>
                </a:solidFill>
              </a:rPr>
              <a:t>tasrif</a:t>
            </a:r>
            <a:r>
              <a:rPr lang="en-US" sz="3200" b="1" i="1" dirty="0" smtClean="0">
                <a:solidFill>
                  <a:srgbClr val="0070C0"/>
                </a:solidFill>
              </a:rPr>
              <a:t/>
            </a:r>
            <a:br>
              <a:rPr lang="en-US" sz="3200" b="1" i="1" dirty="0" smtClean="0">
                <a:solidFill>
                  <a:srgbClr val="0070C0"/>
                </a:solidFill>
              </a:rPr>
            </a:br>
            <a:r>
              <a:rPr lang="en-US" sz="3200" b="1" i="1" dirty="0">
                <a:solidFill>
                  <a:srgbClr val="0070C0"/>
                </a:solidFill>
              </a:rPr>
              <a:t/>
            </a:r>
            <a:br>
              <a:rPr lang="en-US" sz="3200" b="1" i="1" dirty="0">
                <a:solidFill>
                  <a:srgbClr val="0070C0"/>
                </a:solidFill>
              </a:rPr>
            </a:br>
            <a:r>
              <a:rPr lang="en-US" sz="2400" dirty="0">
                <a:solidFill>
                  <a:srgbClr val="002060"/>
                </a:solidFill>
              </a:rPr>
              <a:t>and protect me from Your Grace</a:t>
            </a:r>
            <a:endParaRPr lang="en-US" sz="2400" b="1" i="1" dirty="0">
              <a:solidFill>
                <a:srgbClr val="002060"/>
              </a:solidFill>
              <a:latin typeface="Adobe Naskh Medium" panose="01010101010101010101" pitchFamily="50" charset="-78"/>
              <a:cs typeface="Adobe Naskh Medium" panose="01010101010101010101" pitchFamily="50" charset="-7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8EB2B08-FF42-4F08-8824-6B940FEBDBA9}"/>
              </a:ext>
            </a:extLst>
          </p:cNvPr>
          <p:cNvSpPr txBox="1"/>
          <p:nvPr/>
        </p:nvSpPr>
        <p:spPr>
          <a:xfrm>
            <a:off x="7086600" y="533400"/>
            <a:ext cx="20633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>
                <a:solidFill>
                  <a:srgbClr val="002060"/>
                </a:solidFill>
              </a:rPr>
              <a:t>Dua</a:t>
            </a:r>
            <a:r>
              <a:rPr lang="en-US" sz="2000" b="1" dirty="0">
                <a:solidFill>
                  <a:srgbClr val="002060"/>
                </a:solidFill>
              </a:rPr>
              <a:t> Noor (</a:t>
            </a:r>
            <a:r>
              <a:rPr lang="en-US" sz="2000" b="1" dirty="0" err="1">
                <a:solidFill>
                  <a:srgbClr val="002060"/>
                </a:solidFill>
              </a:rPr>
              <a:t>Iftar</a:t>
            </a:r>
            <a:r>
              <a:rPr lang="en-US" sz="2000" b="1" dirty="0">
                <a:solidFill>
                  <a:srgbClr val="002060"/>
                </a:solidFill>
              </a:rPr>
              <a:t>)</a:t>
            </a:r>
            <a:endParaRPr lang="en-US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241345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676400"/>
            <a:ext cx="10972800" cy="4495800"/>
          </a:xfrm>
        </p:spPr>
        <p:txBody>
          <a:bodyPr/>
          <a:lstStyle/>
          <a:p>
            <a:r>
              <a:rPr lang="ur-PK" sz="7200" dirty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>فَامْنُنْ عَلَيَّ </a:t>
            </a:r>
            <a:r>
              <a:rPr lang="ur-PK" sz="7200" dirty="0" smtClean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>بِرَحْمَتِكَ</a:t>
            </a:r>
            <a:r>
              <a:rPr lang="ur-PK" sz="7200" dirty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>يَا أَرْحَمَ الرَّاحِمِيْنَ</a:t>
            </a:r>
            <a:r>
              <a:rPr lang="ur-PK" sz="7200" dirty="0" smtClean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>.</a:t>
            </a:r>
            <a:r>
              <a:rPr lang="en-US" sz="7200" dirty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/>
            </a:r>
            <a:br>
              <a:rPr lang="en-US" sz="7200" dirty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</a:br>
            <a:r>
              <a:rPr lang="en-US" sz="7200" dirty="0" smtClean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/>
            </a:r>
            <a:br>
              <a:rPr lang="en-US" sz="7200" dirty="0" smtClean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</a:br>
            <a:r>
              <a:rPr lang="en-US" sz="3200" b="1" i="1" dirty="0" err="1">
                <a:solidFill>
                  <a:srgbClr val="0070C0"/>
                </a:solidFill>
              </a:rPr>
              <a:t>ya</a:t>
            </a:r>
            <a:r>
              <a:rPr lang="en-US" sz="3200" b="1" i="1" dirty="0">
                <a:solidFill>
                  <a:srgbClr val="0070C0"/>
                </a:solidFill>
              </a:rPr>
              <a:t> </a:t>
            </a:r>
            <a:r>
              <a:rPr lang="en-US" sz="3200" b="1" i="1" dirty="0" err="1" smtClean="0">
                <a:solidFill>
                  <a:srgbClr val="0070C0"/>
                </a:solidFill>
              </a:rPr>
              <a:t>arhamar-rahimeen</a:t>
            </a:r>
            <a:r>
              <a:rPr lang="en-US" sz="3200" b="1" i="1" dirty="0" smtClean="0">
                <a:solidFill>
                  <a:srgbClr val="0070C0"/>
                </a:solidFill>
              </a:rPr>
              <a:t/>
            </a:r>
            <a:br>
              <a:rPr lang="en-US" sz="3200" b="1" i="1" dirty="0" smtClean="0">
                <a:solidFill>
                  <a:srgbClr val="0070C0"/>
                </a:solidFill>
              </a:rPr>
            </a:br>
            <a:r>
              <a:rPr lang="en-US" sz="3200" b="1" i="1" dirty="0">
                <a:solidFill>
                  <a:srgbClr val="0070C0"/>
                </a:solidFill>
              </a:rPr>
              <a:t/>
            </a:r>
            <a:br>
              <a:rPr lang="en-US" sz="3200" b="1" i="1" dirty="0">
                <a:solidFill>
                  <a:srgbClr val="0070C0"/>
                </a:solidFill>
              </a:rPr>
            </a:br>
            <a:r>
              <a:rPr lang="en-US" sz="2400" dirty="0">
                <a:solidFill>
                  <a:srgbClr val="002060"/>
                </a:solidFill>
              </a:rPr>
              <a:t>O Kind and compassionate.</a:t>
            </a:r>
            <a:endParaRPr lang="en-US" sz="2400" b="1" dirty="0">
              <a:solidFill>
                <a:srgbClr val="002060"/>
              </a:solidFill>
              <a:latin typeface="Adobe Naskh Medium" panose="01010101010101010101" pitchFamily="50" charset="-78"/>
              <a:cs typeface="Adobe Naskh Medium" panose="01010101010101010101" pitchFamily="50" charset="-7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8EB2B08-FF42-4F08-8824-6B940FEBDBA9}"/>
              </a:ext>
            </a:extLst>
          </p:cNvPr>
          <p:cNvSpPr txBox="1"/>
          <p:nvPr/>
        </p:nvSpPr>
        <p:spPr>
          <a:xfrm>
            <a:off x="7086600" y="533400"/>
            <a:ext cx="20633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>
                <a:solidFill>
                  <a:srgbClr val="002060"/>
                </a:solidFill>
              </a:rPr>
              <a:t>Dua</a:t>
            </a:r>
            <a:r>
              <a:rPr lang="en-US" sz="2000" b="1" dirty="0">
                <a:solidFill>
                  <a:srgbClr val="002060"/>
                </a:solidFill>
              </a:rPr>
              <a:t> Noor (</a:t>
            </a:r>
            <a:r>
              <a:rPr lang="en-US" sz="2000" b="1" dirty="0" err="1">
                <a:solidFill>
                  <a:srgbClr val="002060"/>
                </a:solidFill>
              </a:rPr>
              <a:t>Iftar</a:t>
            </a:r>
            <a:r>
              <a:rPr lang="en-US" sz="2000" b="1" dirty="0">
                <a:solidFill>
                  <a:srgbClr val="002060"/>
                </a:solidFill>
              </a:rPr>
              <a:t>)</a:t>
            </a:r>
            <a:endParaRPr lang="en-US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683563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30480" y="1826597"/>
            <a:ext cx="11776129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70C0"/>
                </a:solidFill>
              </a:rPr>
              <a:t>It is recommended to say the following at the first bite of the food with which the fasting is broken</a:t>
            </a:r>
            <a:r>
              <a:rPr lang="en-US" sz="2000" b="1" dirty="0" smtClean="0">
                <a:solidFill>
                  <a:srgbClr val="0070C0"/>
                </a:solidFill>
              </a:rPr>
              <a:t>:</a:t>
            </a:r>
          </a:p>
          <a:p>
            <a:pPr algn="ctr"/>
            <a:endParaRPr lang="en-US" sz="2800" b="1" dirty="0">
              <a:solidFill>
                <a:srgbClr val="0070C0"/>
              </a:solidFill>
            </a:endParaRPr>
          </a:p>
          <a:p>
            <a:pPr algn="ctr"/>
            <a:r>
              <a:rPr lang="ur-PK" sz="4800" dirty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>بِسْمِ اللّهِ الرَّحْمنِ </a:t>
            </a:r>
            <a:r>
              <a:rPr lang="ur-PK" sz="4800" dirty="0" smtClean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>الرَّحِيمِ</a:t>
            </a:r>
            <a:endParaRPr lang="en-US" sz="4800" dirty="0" smtClean="0">
              <a:solidFill>
                <a:srgbClr val="002060"/>
              </a:solidFill>
              <a:latin typeface="Adobe Naskh Medium" panose="01010101010101010101" pitchFamily="50" charset="-78"/>
              <a:cs typeface="Adobe Naskh Medium" panose="01010101010101010101" pitchFamily="50" charset="-78"/>
            </a:endParaRPr>
          </a:p>
          <a:p>
            <a:pPr algn="ctr"/>
            <a:endParaRPr lang="en-US" sz="2000" dirty="0">
              <a:solidFill>
                <a:srgbClr val="002060"/>
              </a:solidFill>
              <a:latin typeface="Adobe Naskh Medium" panose="01010101010101010101" pitchFamily="50" charset="-78"/>
              <a:cs typeface="Adobe Naskh Medium" panose="01010101010101010101" pitchFamily="50" charset="-78"/>
            </a:endParaRPr>
          </a:p>
          <a:p>
            <a:pPr algn="ctr"/>
            <a:r>
              <a:rPr lang="en-US" sz="2400" dirty="0" smtClean="0">
                <a:solidFill>
                  <a:srgbClr val="0070C0"/>
                </a:solidFill>
              </a:rPr>
              <a:t>In </a:t>
            </a:r>
            <a:r>
              <a:rPr lang="en-US" sz="2400" dirty="0">
                <a:solidFill>
                  <a:srgbClr val="0070C0"/>
                </a:solidFill>
              </a:rPr>
              <a:t>the Name of Allah; the All-beneficent, the All-merciful</a:t>
            </a:r>
            <a:r>
              <a:rPr lang="en-US" sz="2400" dirty="0" smtClean="0">
                <a:solidFill>
                  <a:srgbClr val="0070C0"/>
                </a:solidFill>
              </a:rPr>
              <a:t>.</a:t>
            </a:r>
          </a:p>
          <a:p>
            <a:pPr algn="ctr"/>
            <a:endParaRPr lang="en-US" dirty="0">
              <a:solidFill>
                <a:srgbClr val="0070C0"/>
              </a:solidFill>
            </a:endParaRPr>
          </a:p>
          <a:p>
            <a:pPr algn="ctr"/>
            <a:r>
              <a:rPr lang="ur-PK" sz="6600" dirty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>يَا وَاسِعَ الْمَغْفِرَةِ اِغْفِرْ </a:t>
            </a:r>
            <a:r>
              <a:rPr lang="ur-PK" sz="6600" dirty="0" smtClean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>لِي</a:t>
            </a:r>
            <a:endParaRPr lang="en-US" sz="6600" dirty="0" smtClean="0">
              <a:solidFill>
                <a:srgbClr val="002060"/>
              </a:solidFill>
              <a:latin typeface="Adobe Naskh Medium" panose="01010101010101010101" pitchFamily="50" charset="-78"/>
              <a:cs typeface="Adobe Naskh Medium" panose="01010101010101010101" pitchFamily="50" charset="-78"/>
            </a:endParaRPr>
          </a:p>
          <a:p>
            <a:pPr algn="ctr"/>
            <a:endParaRPr lang="en-US" sz="1200" dirty="0" smtClean="0">
              <a:solidFill>
                <a:srgbClr val="002060"/>
              </a:solidFill>
              <a:latin typeface="Adobe Naskh Medium" panose="01010101010101010101" pitchFamily="50" charset="-78"/>
              <a:cs typeface="Adobe Naskh Medium" panose="01010101010101010101" pitchFamily="50" charset="-78"/>
            </a:endParaRPr>
          </a:p>
          <a:p>
            <a:pPr algn="ctr"/>
            <a:r>
              <a:rPr lang="en-US" sz="2400" dirty="0" smtClean="0">
                <a:solidFill>
                  <a:srgbClr val="0070C0"/>
                </a:solidFill>
              </a:rPr>
              <a:t>O </a:t>
            </a:r>
            <a:r>
              <a:rPr lang="en-US" sz="2400" dirty="0">
                <a:solidFill>
                  <a:srgbClr val="0070C0"/>
                </a:solidFill>
              </a:rPr>
              <a:t>the Liberal in forgiving: (please do) forgive me.  </a:t>
            </a:r>
            <a:endParaRPr lang="en-US" sz="2400" dirty="0" smtClean="0">
              <a:solidFill>
                <a:srgbClr val="0070C0"/>
              </a:solidFill>
            </a:endParaRPr>
          </a:p>
          <a:p>
            <a:pPr algn="ctr"/>
            <a:endParaRPr lang="en-US" sz="2000" dirty="0">
              <a:solidFill>
                <a:srgbClr val="0070C0"/>
              </a:solidFill>
            </a:endParaRPr>
          </a:p>
          <a:p>
            <a:pPr algn="ctr"/>
            <a:r>
              <a:rPr lang="en-US" b="1" dirty="0"/>
              <a:t>Forgiveness of Almighty Allah is the reward of saying this supplication.</a:t>
            </a:r>
          </a:p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68EB2B08-FF42-4F08-8824-6B940FEBDBA9}"/>
              </a:ext>
            </a:extLst>
          </p:cNvPr>
          <p:cNvSpPr txBox="1"/>
          <p:nvPr/>
        </p:nvSpPr>
        <p:spPr>
          <a:xfrm>
            <a:off x="7086600" y="533400"/>
            <a:ext cx="20633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>
                <a:solidFill>
                  <a:srgbClr val="002060"/>
                </a:solidFill>
              </a:rPr>
              <a:t>Dua</a:t>
            </a:r>
            <a:r>
              <a:rPr lang="en-US" sz="2000" b="1" dirty="0">
                <a:solidFill>
                  <a:srgbClr val="002060"/>
                </a:solidFill>
              </a:rPr>
              <a:t> Noor (</a:t>
            </a:r>
            <a:r>
              <a:rPr lang="en-US" sz="2000" b="1" dirty="0" err="1">
                <a:solidFill>
                  <a:srgbClr val="002060"/>
                </a:solidFill>
              </a:rPr>
              <a:t>Iftar</a:t>
            </a:r>
            <a:r>
              <a:rPr lang="en-US" sz="2000" b="1" dirty="0">
                <a:solidFill>
                  <a:srgbClr val="002060"/>
                </a:solidFill>
              </a:rPr>
              <a:t>)</a:t>
            </a:r>
            <a:endParaRPr lang="en-US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226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77028" y="2286000"/>
            <a:ext cx="545694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r-PK" sz="7200" dirty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>اللّٰهُمَّ رَبَّ النُّوْرِ </a:t>
            </a:r>
            <a:r>
              <a:rPr lang="ur-PK" sz="7200" dirty="0" smtClean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>الْعَظِيْمِ</a:t>
            </a:r>
            <a:endParaRPr lang="en-US" sz="7200" dirty="0">
              <a:solidFill>
                <a:srgbClr val="002060"/>
              </a:solidFill>
              <a:latin typeface="Adobe Naskh Medium" panose="01010101010101010101" pitchFamily="50" charset="-78"/>
              <a:cs typeface="Adobe Naskh Medium" panose="01010101010101010101" pitchFamily="50" charset="-7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68EB2B08-FF42-4F08-8824-6B940FEBDBA9}"/>
              </a:ext>
            </a:extLst>
          </p:cNvPr>
          <p:cNvSpPr txBox="1"/>
          <p:nvPr/>
        </p:nvSpPr>
        <p:spPr>
          <a:xfrm>
            <a:off x="7086600" y="533400"/>
            <a:ext cx="20633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>
                <a:solidFill>
                  <a:srgbClr val="002060"/>
                </a:solidFill>
              </a:rPr>
              <a:t>Dua</a:t>
            </a:r>
            <a:r>
              <a:rPr lang="en-US" sz="2000" b="1" dirty="0">
                <a:solidFill>
                  <a:srgbClr val="002060"/>
                </a:solidFill>
              </a:rPr>
              <a:t> Noor (</a:t>
            </a:r>
            <a:r>
              <a:rPr lang="en-US" sz="2000" b="1" dirty="0" err="1">
                <a:solidFill>
                  <a:srgbClr val="002060"/>
                </a:solidFill>
              </a:rPr>
              <a:t>Iftar</a:t>
            </a:r>
            <a:r>
              <a:rPr lang="en-US" sz="2000" b="1" dirty="0">
                <a:solidFill>
                  <a:srgbClr val="002060"/>
                </a:solidFill>
              </a:rPr>
              <a:t>)</a:t>
            </a:r>
            <a:endParaRPr lang="en-US" sz="2000" dirty="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09699" y="4114800"/>
            <a:ext cx="8991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i="1" dirty="0" err="1">
                <a:solidFill>
                  <a:srgbClr val="0070C0"/>
                </a:solidFill>
              </a:rPr>
              <a:t>allahumma</a:t>
            </a:r>
            <a:r>
              <a:rPr lang="en-US" sz="3200" b="1" i="1" dirty="0">
                <a:solidFill>
                  <a:srgbClr val="0070C0"/>
                </a:solidFill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</a:rPr>
              <a:t>rabban</a:t>
            </a:r>
            <a:r>
              <a:rPr lang="en-US" sz="3200" b="1" i="1" dirty="0">
                <a:solidFill>
                  <a:srgbClr val="0070C0"/>
                </a:solidFill>
              </a:rPr>
              <a:t> </a:t>
            </a:r>
            <a:r>
              <a:rPr lang="en-US" sz="3200" b="1" i="1" dirty="0" err="1" smtClean="0">
                <a:solidFill>
                  <a:srgbClr val="0070C0"/>
                </a:solidFill>
              </a:rPr>
              <a:t>nooril</a:t>
            </a:r>
            <a:endParaRPr lang="en-US" sz="3200" b="1" i="1" dirty="0" smtClean="0">
              <a:solidFill>
                <a:srgbClr val="0070C0"/>
              </a:solidFill>
            </a:endParaRPr>
          </a:p>
          <a:p>
            <a:pPr algn="ctr"/>
            <a:r>
              <a:rPr lang="en-US" sz="3200" b="1" dirty="0">
                <a:solidFill>
                  <a:srgbClr val="0070C0"/>
                </a:solidFill>
              </a:rPr>
              <a:t/>
            </a:r>
            <a:br>
              <a:rPr lang="en-US" sz="3200" b="1" dirty="0">
                <a:solidFill>
                  <a:srgbClr val="0070C0"/>
                </a:solidFill>
              </a:rPr>
            </a:br>
            <a:r>
              <a:rPr lang="en-US" sz="2400" dirty="0">
                <a:solidFill>
                  <a:srgbClr val="002060"/>
                </a:solidFill>
              </a:rPr>
              <a:t>O Lord of the magnificent light</a:t>
            </a:r>
            <a:r>
              <a:rPr lang="en-US" sz="2400" dirty="0" smtClean="0">
                <a:solidFill>
                  <a:srgbClr val="002060"/>
                </a:solidFill>
              </a:rPr>
              <a:t>,</a:t>
            </a:r>
            <a:endParaRPr lang="en-US" sz="2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Content Placeholder 2"/>
          <p:cNvSpPr>
            <a:spLocks noGrp="1"/>
          </p:cNvSpPr>
          <p:nvPr>
            <p:ph idx="1"/>
          </p:nvPr>
        </p:nvSpPr>
        <p:spPr>
          <a:xfrm>
            <a:off x="609600" y="2133600"/>
            <a:ext cx="10972800" cy="5029200"/>
          </a:xfrm>
        </p:spPr>
        <p:txBody>
          <a:bodyPr/>
          <a:lstStyle/>
          <a:p>
            <a:pPr marL="0" indent="0" algn="ctr" rtl="1">
              <a:buNone/>
            </a:pPr>
            <a:r>
              <a:rPr lang="ur-PK" sz="7200" dirty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>وَ رَبَّ الْكُرْسِيِّ </a:t>
            </a:r>
            <a:r>
              <a:rPr lang="ur-PK" sz="7200" dirty="0" smtClean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>الرَّفِيْعِ</a:t>
            </a:r>
            <a:endParaRPr lang="en-US" sz="7200" dirty="0">
              <a:solidFill>
                <a:srgbClr val="002060"/>
              </a:solidFill>
              <a:latin typeface="Adobe Naskh Medium" panose="01010101010101010101" pitchFamily="50" charset="-78"/>
              <a:cs typeface="Adobe Naskh Medium" panose="01010101010101010101" pitchFamily="50" charset="-78"/>
            </a:endParaRPr>
          </a:p>
          <a:p>
            <a:pPr marL="0" indent="0" algn="ctr" rtl="1">
              <a:buNone/>
            </a:pPr>
            <a:endParaRPr lang="en-US" dirty="0" smtClean="0">
              <a:solidFill>
                <a:srgbClr val="002060"/>
              </a:solidFill>
              <a:latin typeface="Adobe Naskh Medium" panose="01010101010101010101" pitchFamily="50" charset="-78"/>
              <a:cs typeface="Adobe Naskh Medium" panose="01010101010101010101" pitchFamily="50" charset="-78"/>
            </a:endParaRPr>
          </a:p>
          <a:p>
            <a:pPr marL="0" indent="0" algn="ctr" rtl="1">
              <a:buNone/>
            </a:pPr>
            <a:r>
              <a:rPr lang="en-US" b="1" i="1" dirty="0" err="1">
                <a:solidFill>
                  <a:srgbClr val="0070C0"/>
                </a:solidFill>
              </a:rPr>
              <a:t>wa</a:t>
            </a:r>
            <a:r>
              <a:rPr lang="en-US" b="1" i="1" dirty="0">
                <a:solidFill>
                  <a:srgbClr val="0070C0"/>
                </a:solidFill>
              </a:rPr>
              <a:t> </a:t>
            </a:r>
            <a:r>
              <a:rPr lang="en-US" b="1" i="1" dirty="0" err="1">
                <a:solidFill>
                  <a:srgbClr val="0070C0"/>
                </a:solidFill>
              </a:rPr>
              <a:t>rabbal</a:t>
            </a:r>
            <a:r>
              <a:rPr lang="en-US" b="1" i="1" dirty="0">
                <a:solidFill>
                  <a:srgbClr val="0070C0"/>
                </a:solidFill>
              </a:rPr>
              <a:t> </a:t>
            </a:r>
            <a:r>
              <a:rPr lang="en-US" b="1" i="1" dirty="0" err="1">
                <a:solidFill>
                  <a:srgbClr val="0070C0"/>
                </a:solidFill>
              </a:rPr>
              <a:t>kursiyil</a:t>
            </a:r>
            <a:r>
              <a:rPr lang="en-US" b="1" i="1" dirty="0">
                <a:solidFill>
                  <a:srgbClr val="0070C0"/>
                </a:solidFill>
              </a:rPr>
              <a:t> </a:t>
            </a:r>
            <a:r>
              <a:rPr lang="en-US" b="1" i="1" dirty="0" err="1" smtClean="0">
                <a:solidFill>
                  <a:srgbClr val="0070C0"/>
                </a:solidFill>
              </a:rPr>
              <a:t>rafee</a:t>
            </a:r>
            <a:endParaRPr lang="en-US" b="1" i="1" dirty="0" smtClean="0">
              <a:solidFill>
                <a:srgbClr val="0070C0"/>
              </a:solidFill>
            </a:endParaRPr>
          </a:p>
          <a:p>
            <a:pPr marL="0" indent="0" algn="ctr" rtl="1">
              <a:buNone/>
            </a:pPr>
            <a:endParaRPr lang="en-US" b="1" i="1" dirty="0" smtClean="0">
              <a:solidFill>
                <a:srgbClr val="0070C0"/>
              </a:solidFill>
            </a:endParaRPr>
          </a:p>
          <a:p>
            <a:pPr marL="0" indent="0" algn="ctr" rtl="1">
              <a:buNone/>
            </a:pPr>
            <a:r>
              <a:rPr lang="en-US" sz="2400" dirty="0">
                <a:solidFill>
                  <a:srgbClr val="002060"/>
                </a:solidFill>
              </a:rPr>
              <a:t>Lord of the highest heaven,</a:t>
            </a:r>
            <a:endParaRPr lang="en-US" altLang="en-US" sz="2400" dirty="0">
              <a:solidFill>
                <a:srgbClr val="002060"/>
              </a:solidFill>
              <a:latin typeface="Arabic Typesetting" panose="03020402040406030203" pitchFamily="66" charset="-7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68EB2B08-FF42-4F08-8824-6B940FEBDBA9}"/>
              </a:ext>
            </a:extLst>
          </p:cNvPr>
          <p:cNvSpPr txBox="1"/>
          <p:nvPr/>
        </p:nvSpPr>
        <p:spPr>
          <a:xfrm>
            <a:off x="7086600" y="533400"/>
            <a:ext cx="20633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>
                <a:solidFill>
                  <a:srgbClr val="002060"/>
                </a:solidFill>
              </a:rPr>
              <a:t>Dua</a:t>
            </a:r>
            <a:r>
              <a:rPr lang="en-US" sz="2000" b="1" dirty="0">
                <a:solidFill>
                  <a:srgbClr val="002060"/>
                </a:solidFill>
              </a:rPr>
              <a:t> Noor (</a:t>
            </a:r>
            <a:r>
              <a:rPr lang="en-US" sz="2000" b="1" dirty="0" err="1">
                <a:solidFill>
                  <a:srgbClr val="002060"/>
                </a:solidFill>
              </a:rPr>
              <a:t>Iftar</a:t>
            </a:r>
            <a:r>
              <a:rPr lang="en-US" sz="2000" b="1" dirty="0">
                <a:solidFill>
                  <a:srgbClr val="002060"/>
                </a:solidFill>
              </a:rPr>
              <a:t>)</a:t>
            </a:r>
            <a:endParaRPr lang="en-US" sz="2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1">
              <a:buNone/>
            </a:pPr>
            <a:r>
              <a:rPr lang="ur-PK" sz="7200" dirty="0" smtClean="0">
                <a:solidFill>
                  <a:srgbClr val="002060"/>
                </a:solidFill>
              </a:rPr>
              <a:t>وَ</a:t>
            </a:r>
            <a:r>
              <a:rPr lang="ur-PK" sz="7200" dirty="0" smtClean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>رَبَّ </a:t>
            </a:r>
            <a:r>
              <a:rPr lang="ur-PK" sz="7200" dirty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>الْبَحْرِ </a:t>
            </a:r>
            <a:r>
              <a:rPr lang="ur-PK" sz="7200" dirty="0" smtClean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>الْمَسْجُوْرِ</a:t>
            </a:r>
            <a:endParaRPr lang="en-US" sz="7200" dirty="0" smtClean="0">
              <a:solidFill>
                <a:srgbClr val="002060"/>
              </a:solidFill>
              <a:latin typeface="Adobe Naskh Medium" panose="01010101010101010101" pitchFamily="50" charset="-78"/>
              <a:cs typeface="Adobe Naskh Medium" panose="01010101010101010101" pitchFamily="50" charset="-78"/>
            </a:endParaRPr>
          </a:p>
          <a:p>
            <a:pPr marL="0" indent="0" algn="ctr" rtl="1">
              <a:buNone/>
            </a:pPr>
            <a:endParaRPr lang="ur-PK" b="1" i="1" dirty="0" smtClean="0">
              <a:solidFill>
                <a:srgbClr val="0070C0"/>
              </a:solidFill>
            </a:endParaRPr>
          </a:p>
          <a:p>
            <a:pPr marL="0" indent="0" algn="ctr" rtl="1">
              <a:buNone/>
            </a:pPr>
            <a:r>
              <a:rPr lang="en-US" b="1" i="1" dirty="0" err="1" smtClean="0">
                <a:solidFill>
                  <a:srgbClr val="0070C0"/>
                </a:solidFill>
              </a:rPr>
              <a:t>wa</a:t>
            </a:r>
            <a:r>
              <a:rPr lang="en-US" b="1" i="1" dirty="0" smtClean="0">
                <a:solidFill>
                  <a:srgbClr val="0070C0"/>
                </a:solidFill>
              </a:rPr>
              <a:t> </a:t>
            </a:r>
            <a:r>
              <a:rPr lang="en-US" b="1" i="1" dirty="0" err="1">
                <a:solidFill>
                  <a:srgbClr val="0070C0"/>
                </a:solidFill>
              </a:rPr>
              <a:t>rabbal</a:t>
            </a:r>
            <a:r>
              <a:rPr lang="en-US" b="1" i="1" dirty="0">
                <a:solidFill>
                  <a:srgbClr val="0070C0"/>
                </a:solidFill>
              </a:rPr>
              <a:t> </a:t>
            </a:r>
            <a:r>
              <a:rPr lang="en-US" b="1" i="1" dirty="0" err="1">
                <a:solidFill>
                  <a:srgbClr val="0070C0"/>
                </a:solidFill>
              </a:rPr>
              <a:t>bahril</a:t>
            </a:r>
            <a:r>
              <a:rPr lang="en-US" b="1" i="1" dirty="0">
                <a:solidFill>
                  <a:srgbClr val="0070C0"/>
                </a:solidFill>
              </a:rPr>
              <a:t> </a:t>
            </a:r>
            <a:r>
              <a:rPr lang="en-US" b="1" i="1" dirty="0" err="1">
                <a:solidFill>
                  <a:srgbClr val="0070C0"/>
                </a:solidFill>
              </a:rPr>
              <a:t>masjoori</a:t>
            </a:r>
            <a:r>
              <a:rPr lang="en-US" b="1" i="1" dirty="0">
                <a:solidFill>
                  <a:srgbClr val="0070C0"/>
                </a:solidFill>
              </a:rPr>
              <a:t> </a:t>
            </a:r>
            <a:endParaRPr lang="ur-PK" b="1" i="1" dirty="0" smtClean="0">
              <a:solidFill>
                <a:srgbClr val="0070C0"/>
              </a:solidFill>
            </a:endParaRPr>
          </a:p>
          <a:p>
            <a:pPr marL="0" indent="0" algn="ctr" rtl="1">
              <a:buNone/>
            </a:pPr>
            <a:endParaRPr lang="ur-PK" b="1" i="1" dirty="0" smtClean="0">
              <a:solidFill>
                <a:srgbClr val="0070C0"/>
              </a:solidFill>
            </a:endParaRPr>
          </a:p>
          <a:p>
            <a:pPr marL="0" indent="0" algn="ctr" rtl="1">
              <a:buNone/>
            </a:pPr>
            <a:r>
              <a:rPr lang="en-US" sz="2400" dirty="0" smtClean="0">
                <a:solidFill>
                  <a:srgbClr val="002060"/>
                </a:solidFill>
              </a:rPr>
              <a:t>Lord </a:t>
            </a:r>
            <a:r>
              <a:rPr lang="en-US" sz="2400" dirty="0">
                <a:solidFill>
                  <a:srgbClr val="002060"/>
                </a:solidFill>
              </a:rPr>
              <a:t>of the flowing seas, </a:t>
            </a:r>
            <a:endParaRPr lang="en-US" altLang="en-US" sz="2400" dirty="0">
              <a:solidFill>
                <a:srgbClr val="00206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8EB2B08-FF42-4F08-8824-6B940FEBDBA9}"/>
              </a:ext>
            </a:extLst>
          </p:cNvPr>
          <p:cNvSpPr txBox="1"/>
          <p:nvPr/>
        </p:nvSpPr>
        <p:spPr>
          <a:xfrm>
            <a:off x="7086600" y="533400"/>
            <a:ext cx="20633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>
                <a:solidFill>
                  <a:srgbClr val="002060"/>
                </a:solidFill>
              </a:rPr>
              <a:t>Dua</a:t>
            </a:r>
            <a:r>
              <a:rPr lang="en-US" sz="2000" b="1" dirty="0">
                <a:solidFill>
                  <a:srgbClr val="002060"/>
                </a:solidFill>
              </a:rPr>
              <a:t> Noor (</a:t>
            </a:r>
            <a:r>
              <a:rPr lang="en-US" sz="2000" b="1" dirty="0" err="1">
                <a:solidFill>
                  <a:srgbClr val="002060"/>
                </a:solidFill>
              </a:rPr>
              <a:t>Iftar</a:t>
            </a:r>
            <a:r>
              <a:rPr lang="en-US" sz="2000" b="1" dirty="0">
                <a:solidFill>
                  <a:srgbClr val="002060"/>
                </a:solidFill>
              </a:rPr>
              <a:t>)</a:t>
            </a:r>
            <a:endParaRPr lang="en-US" sz="2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2193191"/>
            <a:ext cx="105156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r-PK" sz="7200" dirty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>وَ رَبَّ الشَّفْعِ </a:t>
            </a:r>
            <a:r>
              <a:rPr lang="ur-PK" sz="7200" dirty="0" smtClean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>الْكَبِيْرِ وَالنُّوْرِ </a:t>
            </a:r>
            <a:r>
              <a:rPr lang="ur-PK" sz="7200" dirty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>الْعَزِيْز</a:t>
            </a:r>
            <a:r>
              <a:rPr lang="ur-PK" sz="7200" dirty="0">
                <a:latin typeface="Adobe Naskh Medium" panose="01010101010101010101" pitchFamily="50" charset="-78"/>
                <a:cs typeface="Adobe Naskh Medium" panose="01010101010101010101" pitchFamily="50" charset="-78"/>
              </a:rPr>
              <a:t>ِ</a:t>
            </a:r>
            <a:endParaRPr lang="en-US" sz="7200" dirty="0" smtClean="0">
              <a:solidFill>
                <a:srgbClr val="002060"/>
              </a:solidFill>
              <a:latin typeface="Adobe Naskh Medium" panose="01010101010101010101" pitchFamily="50" charset="-78"/>
              <a:cs typeface="Adobe Naskh Medium" panose="01010101010101010101" pitchFamily="50" charset="-78"/>
            </a:endParaRPr>
          </a:p>
          <a:p>
            <a:pPr algn="ctr"/>
            <a:endParaRPr lang="ur-PK" sz="2400" dirty="0" smtClean="0"/>
          </a:p>
          <a:p>
            <a:pPr algn="ctr"/>
            <a:endParaRPr lang="en-US" sz="2400" dirty="0" smtClean="0"/>
          </a:p>
          <a:p>
            <a:pPr algn="ctr"/>
            <a:r>
              <a:rPr lang="en-US" sz="3200" i="1" dirty="0"/>
              <a:t> </a:t>
            </a:r>
            <a:r>
              <a:rPr lang="en-US" sz="3200" b="1" i="1" dirty="0" err="1">
                <a:solidFill>
                  <a:srgbClr val="0070C0"/>
                </a:solidFill>
              </a:rPr>
              <a:t>wa</a:t>
            </a:r>
            <a:r>
              <a:rPr lang="en-US" sz="3200" b="1" i="1" dirty="0">
                <a:solidFill>
                  <a:srgbClr val="0070C0"/>
                </a:solidFill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</a:rPr>
              <a:t>rabbash</a:t>
            </a:r>
            <a:r>
              <a:rPr lang="en-US" sz="3200" b="1" i="1" dirty="0">
                <a:solidFill>
                  <a:srgbClr val="0070C0"/>
                </a:solidFill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</a:rPr>
              <a:t>shafi’l</a:t>
            </a:r>
            <a:r>
              <a:rPr lang="en-US" sz="3200" b="1" i="1" dirty="0">
                <a:solidFill>
                  <a:srgbClr val="0070C0"/>
                </a:solidFill>
              </a:rPr>
              <a:t> </a:t>
            </a:r>
            <a:r>
              <a:rPr lang="en-US" sz="3200" b="1" i="1" dirty="0" err="1" smtClean="0">
                <a:solidFill>
                  <a:srgbClr val="0070C0"/>
                </a:solidFill>
              </a:rPr>
              <a:t>kabeer</a:t>
            </a:r>
            <a:r>
              <a:rPr lang="ur-PK" sz="3200" b="1" i="1" dirty="0" smtClean="0">
                <a:solidFill>
                  <a:srgbClr val="0070C0"/>
                </a:solidFill>
              </a:rPr>
              <a:t> </a:t>
            </a:r>
            <a:r>
              <a:rPr lang="en-US" sz="3200" b="1" i="1" dirty="0" smtClean="0">
                <a:solidFill>
                  <a:srgbClr val="0070C0"/>
                </a:solidFill>
              </a:rPr>
              <a:t>wan-</a:t>
            </a:r>
            <a:r>
              <a:rPr lang="en-US" sz="3200" b="1" i="1" dirty="0" err="1" smtClean="0">
                <a:solidFill>
                  <a:srgbClr val="0070C0"/>
                </a:solidFill>
              </a:rPr>
              <a:t>nooril</a:t>
            </a:r>
            <a:r>
              <a:rPr lang="en-US" sz="3200" b="1" i="1" dirty="0" smtClean="0">
                <a:solidFill>
                  <a:srgbClr val="0070C0"/>
                </a:solidFill>
              </a:rPr>
              <a:t> </a:t>
            </a:r>
            <a:r>
              <a:rPr lang="en-US" sz="3200" b="1" i="1" dirty="0">
                <a:solidFill>
                  <a:srgbClr val="0070C0"/>
                </a:solidFill>
              </a:rPr>
              <a:t>‘</a:t>
            </a:r>
            <a:r>
              <a:rPr lang="en-US" sz="3200" b="1" i="1" dirty="0" err="1">
                <a:solidFill>
                  <a:srgbClr val="0070C0"/>
                </a:solidFill>
              </a:rPr>
              <a:t>azeez</a:t>
            </a:r>
            <a:r>
              <a:rPr lang="en-US" sz="3200" b="1" i="1" dirty="0">
                <a:solidFill>
                  <a:srgbClr val="0070C0"/>
                </a:solidFill>
              </a:rPr>
              <a:t> </a:t>
            </a:r>
            <a:r>
              <a:rPr lang="en-US" sz="3200" b="1" dirty="0">
                <a:solidFill>
                  <a:srgbClr val="0070C0"/>
                </a:solidFill>
              </a:rPr>
              <a:t/>
            </a:r>
            <a:br>
              <a:rPr lang="en-US" sz="3200" b="1" dirty="0">
                <a:solidFill>
                  <a:srgbClr val="0070C0"/>
                </a:solidFill>
              </a:rPr>
            </a:br>
            <a:endParaRPr lang="en-US" sz="3200" b="1" dirty="0" smtClean="0">
              <a:solidFill>
                <a:srgbClr val="0070C0"/>
              </a:solidFill>
            </a:endParaRPr>
          </a:p>
          <a:p>
            <a:pPr algn="ctr"/>
            <a:r>
              <a:rPr lang="en-US" sz="2400" dirty="0">
                <a:solidFill>
                  <a:srgbClr val="002060"/>
                </a:solidFill>
              </a:rPr>
              <a:t>Lord of the great intercessor and brilliant light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8EB2B08-FF42-4F08-8824-6B940FEBDBA9}"/>
              </a:ext>
            </a:extLst>
          </p:cNvPr>
          <p:cNvSpPr txBox="1"/>
          <p:nvPr/>
        </p:nvSpPr>
        <p:spPr>
          <a:xfrm>
            <a:off x="7086600" y="533400"/>
            <a:ext cx="20633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>
                <a:solidFill>
                  <a:srgbClr val="002060"/>
                </a:solidFill>
              </a:rPr>
              <a:t>Dua</a:t>
            </a:r>
            <a:r>
              <a:rPr lang="en-US" sz="2000" b="1" dirty="0">
                <a:solidFill>
                  <a:srgbClr val="002060"/>
                </a:solidFill>
              </a:rPr>
              <a:t> Noor (</a:t>
            </a:r>
            <a:r>
              <a:rPr lang="en-US" sz="2000" b="1" dirty="0" err="1">
                <a:solidFill>
                  <a:srgbClr val="002060"/>
                </a:solidFill>
              </a:rPr>
              <a:t>Iftar</a:t>
            </a:r>
            <a:r>
              <a:rPr lang="en-US" sz="2000" b="1" dirty="0">
                <a:solidFill>
                  <a:srgbClr val="002060"/>
                </a:solidFill>
              </a:rPr>
              <a:t>)</a:t>
            </a:r>
            <a:endParaRPr lang="en-US" sz="2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2"/>
          <p:cNvSpPr>
            <a:spLocks noGrp="1"/>
          </p:cNvSpPr>
          <p:nvPr>
            <p:ph idx="1"/>
          </p:nvPr>
        </p:nvSpPr>
        <p:spPr>
          <a:xfrm>
            <a:off x="76200" y="2362200"/>
            <a:ext cx="11277600" cy="4953000"/>
          </a:xfrm>
        </p:spPr>
        <p:txBody>
          <a:bodyPr/>
          <a:lstStyle/>
          <a:p>
            <a:pPr marL="0" indent="0" algn="ctr" rtl="1">
              <a:buNone/>
            </a:pPr>
            <a:r>
              <a:rPr lang="ur-PK" sz="7200" dirty="0" smtClean="0">
                <a:solidFill>
                  <a:srgbClr val="002060"/>
                </a:solidFill>
              </a:rPr>
              <a:t>وَ</a:t>
            </a:r>
            <a:r>
              <a:rPr lang="ur-PK" sz="6600" dirty="0" smtClean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>رَبَّ </a:t>
            </a:r>
            <a:r>
              <a:rPr lang="ur-PK" sz="6600" dirty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>التَّوْرَاةِ وَ الْإِنْجِيْلِ وَ الزَّبُوْرِ وَالْفُرْقَانِ </a:t>
            </a:r>
            <a:r>
              <a:rPr lang="ur-PK" sz="6600" dirty="0" smtClean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>الْعَظِيْمِ</a:t>
            </a:r>
            <a:endParaRPr lang="en-US" sz="2400" dirty="0"/>
          </a:p>
          <a:p>
            <a:pPr marL="0" indent="0" algn="ctr" rtl="1">
              <a:buNone/>
            </a:pPr>
            <a:endParaRPr lang="en-US" sz="2400" dirty="0" smtClean="0"/>
          </a:p>
          <a:p>
            <a:pPr marL="0" indent="0" algn="ctr" rtl="1">
              <a:buNone/>
            </a:pPr>
            <a:r>
              <a:rPr lang="en-US" b="1" i="1" dirty="0" err="1">
                <a:solidFill>
                  <a:srgbClr val="0070C0"/>
                </a:solidFill>
              </a:rPr>
              <a:t>wa</a:t>
            </a:r>
            <a:r>
              <a:rPr lang="en-US" b="1" i="1" dirty="0">
                <a:solidFill>
                  <a:srgbClr val="0070C0"/>
                </a:solidFill>
              </a:rPr>
              <a:t> </a:t>
            </a:r>
            <a:r>
              <a:rPr lang="en-US" b="1" i="1" dirty="0" err="1">
                <a:solidFill>
                  <a:srgbClr val="0070C0"/>
                </a:solidFill>
              </a:rPr>
              <a:t>rabbat-tawraati</a:t>
            </a:r>
            <a:r>
              <a:rPr lang="en-US" b="1" i="1" dirty="0">
                <a:solidFill>
                  <a:srgbClr val="0070C0"/>
                </a:solidFill>
              </a:rPr>
              <a:t> </a:t>
            </a:r>
            <a:r>
              <a:rPr lang="en-US" b="1" i="1" dirty="0" err="1">
                <a:solidFill>
                  <a:srgbClr val="0070C0"/>
                </a:solidFill>
              </a:rPr>
              <a:t>wal</a:t>
            </a:r>
            <a:r>
              <a:rPr lang="en-US" b="1" i="1" dirty="0">
                <a:solidFill>
                  <a:srgbClr val="0070C0"/>
                </a:solidFill>
              </a:rPr>
              <a:t> </a:t>
            </a:r>
            <a:r>
              <a:rPr lang="en-US" b="1" i="1" dirty="0" err="1">
                <a:solidFill>
                  <a:srgbClr val="0070C0"/>
                </a:solidFill>
              </a:rPr>
              <a:t>injeeli</a:t>
            </a:r>
            <a:r>
              <a:rPr lang="en-US" b="1" i="1" dirty="0">
                <a:solidFill>
                  <a:srgbClr val="0070C0"/>
                </a:solidFill>
              </a:rPr>
              <a:t> </a:t>
            </a:r>
            <a:r>
              <a:rPr lang="en-US" b="1" i="1" dirty="0" err="1">
                <a:solidFill>
                  <a:srgbClr val="0070C0"/>
                </a:solidFill>
              </a:rPr>
              <a:t>waz-zaboori</a:t>
            </a:r>
            <a:r>
              <a:rPr lang="en-US" b="1" i="1" dirty="0">
                <a:solidFill>
                  <a:srgbClr val="0070C0"/>
                </a:solidFill>
              </a:rPr>
              <a:t> </a:t>
            </a:r>
            <a:r>
              <a:rPr lang="en-US" b="1" i="1" dirty="0" err="1">
                <a:solidFill>
                  <a:srgbClr val="0070C0"/>
                </a:solidFill>
              </a:rPr>
              <a:t>wal</a:t>
            </a:r>
            <a:r>
              <a:rPr lang="en-US" b="1" i="1" dirty="0">
                <a:solidFill>
                  <a:srgbClr val="0070C0"/>
                </a:solidFill>
              </a:rPr>
              <a:t> </a:t>
            </a:r>
            <a:r>
              <a:rPr lang="en-US" b="1" i="1" dirty="0" err="1">
                <a:solidFill>
                  <a:srgbClr val="0070C0"/>
                </a:solidFill>
              </a:rPr>
              <a:t>furqaan-il</a:t>
            </a:r>
            <a:r>
              <a:rPr lang="en-US" b="1" i="1" dirty="0">
                <a:solidFill>
                  <a:srgbClr val="0070C0"/>
                </a:solidFill>
              </a:rPr>
              <a:t> </a:t>
            </a:r>
            <a:r>
              <a:rPr lang="en-US" b="1" i="1" dirty="0" err="1" smtClean="0">
                <a:solidFill>
                  <a:srgbClr val="0070C0"/>
                </a:solidFill>
              </a:rPr>
              <a:t>azeem</a:t>
            </a:r>
            <a:endParaRPr lang="en-US" sz="2400" dirty="0">
              <a:solidFill>
                <a:srgbClr val="0070C0"/>
              </a:solidFill>
            </a:endParaRPr>
          </a:p>
          <a:p>
            <a:pPr marL="0" indent="0" algn="ctr" rtl="1">
              <a:buNone/>
            </a:pPr>
            <a:r>
              <a:rPr lang="en-US" dirty="0">
                <a:solidFill>
                  <a:srgbClr val="0070C0"/>
                </a:solidFill>
              </a:rPr>
              <a:t/>
            </a:r>
            <a:br>
              <a:rPr lang="en-US" dirty="0">
                <a:solidFill>
                  <a:srgbClr val="0070C0"/>
                </a:solidFill>
              </a:rPr>
            </a:br>
            <a:r>
              <a:rPr lang="en-US" sz="2400" dirty="0"/>
              <a:t> </a:t>
            </a:r>
            <a:r>
              <a:rPr lang="en-US" sz="2400" dirty="0">
                <a:solidFill>
                  <a:srgbClr val="002060"/>
                </a:solidFill>
              </a:rPr>
              <a:t>Lord </a:t>
            </a:r>
            <a:r>
              <a:rPr lang="en-US" sz="2400" dirty="0" err="1">
                <a:solidFill>
                  <a:srgbClr val="002060"/>
                </a:solidFill>
              </a:rPr>
              <a:t>ot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fhe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Tawrat</a:t>
            </a:r>
            <a:r>
              <a:rPr lang="en-US" sz="2400" dirty="0">
                <a:solidFill>
                  <a:srgbClr val="002060"/>
                </a:solidFill>
              </a:rPr>
              <a:t> and </a:t>
            </a:r>
            <a:r>
              <a:rPr lang="en-US" sz="2400" dirty="0" err="1">
                <a:solidFill>
                  <a:srgbClr val="002060"/>
                </a:solidFill>
              </a:rPr>
              <a:t>Injil</a:t>
            </a:r>
            <a:r>
              <a:rPr lang="en-US" sz="2400" dirty="0">
                <a:solidFill>
                  <a:srgbClr val="002060"/>
                </a:solidFill>
              </a:rPr>
              <a:t>, and the grand </a:t>
            </a:r>
            <a:r>
              <a:rPr lang="en-US" sz="2400" dirty="0" err="1">
                <a:solidFill>
                  <a:srgbClr val="002060"/>
                </a:solidFill>
              </a:rPr>
              <a:t>Furqan</a:t>
            </a:r>
            <a:r>
              <a:rPr lang="en-US" sz="2400" dirty="0">
                <a:solidFill>
                  <a:srgbClr val="002060"/>
                </a:solidFill>
              </a:rPr>
              <a:t> (criterion).</a:t>
            </a:r>
            <a:endParaRPr lang="en-US" altLang="en-US" sz="2400" dirty="0">
              <a:solidFill>
                <a:srgbClr val="00206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8EB2B08-FF42-4F08-8824-6B940FEBDBA9}"/>
              </a:ext>
            </a:extLst>
          </p:cNvPr>
          <p:cNvSpPr txBox="1"/>
          <p:nvPr/>
        </p:nvSpPr>
        <p:spPr>
          <a:xfrm>
            <a:off x="7086600" y="533400"/>
            <a:ext cx="20633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>
                <a:solidFill>
                  <a:srgbClr val="002060"/>
                </a:solidFill>
              </a:rPr>
              <a:t>Dua</a:t>
            </a:r>
            <a:r>
              <a:rPr lang="en-US" sz="2000" b="1" dirty="0">
                <a:solidFill>
                  <a:srgbClr val="002060"/>
                </a:solidFill>
              </a:rPr>
              <a:t> Noor (</a:t>
            </a:r>
            <a:r>
              <a:rPr lang="en-US" sz="2000" b="1" dirty="0" err="1">
                <a:solidFill>
                  <a:srgbClr val="002060"/>
                </a:solidFill>
              </a:rPr>
              <a:t>Iftar</a:t>
            </a:r>
            <a:r>
              <a:rPr lang="en-US" sz="2000" b="1" dirty="0">
                <a:solidFill>
                  <a:srgbClr val="002060"/>
                </a:solidFill>
              </a:rPr>
              <a:t>)</a:t>
            </a:r>
            <a:endParaRPr lang="en-US" sz="2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95400" y="2133600"/>
            <a:ext cx="9144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r-PK" sz="7200" dirty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>أَنْتَ إِلٰهُ مَنْ فِي </a:t>
            </a:r>
            <a:r>
              <a:rPr lang="ur-PK" sz="7200" dirty="0" smtClean="0">
                <a:solidFill>
                  <a:srgbClr val="002060"/>
                </a:solidFill>
                <a:latin typeface="Adobe Naskh Medium" panose="01010101010101010101" pitchFamily="50" charset="-78"/>
                <a:cs typeface="Adobe Naskh Medium" panose="01010101010101010101" pitchFamily="50" charset="-78"/>
              </a:rPr>
              <a:t>السَّمَاوَاتِ</a:t>
            </a:r>
            <a:endParaRPr lang="en-US" sz="4800" dirty="0" smtClean="0">
              <a:latin typeface="Jameel Noori Nastaleeq" panose="02000503000000020004" pitchFamily="2" charset="-78"/>
              <a:cs typeface="Jameel Noori Nastaleeq" panose="02000503000000020004" pitchFamily="2" charset="-78"/>
            </a:endParaRPr>
          </a:p>
          <a:p>
            <a:pPr algn="ctr"/>
            <a:endParaRPr lang="ur-PK" sz="4800" dirty="0" smtClean="0">
              <a:latin typeface="Jameel Noori Nastaleeq" panose="02000503000000020004" pitchFamily="2" charset="-78"/>
              <a:cs typeface="Jameel Noori Nastaleeq" panose="02000503000000020004" pitchFamily="2" charset="-78"/>
            </a:endParaRPr>
          </a:p>
          <a:p>
            <a:pPr algn="ctr"/>
            <a:r>
              <a:rPr lang="en-US" sz="3200" b="1" i="1" dirty="0">
                <a:solidFill>
                  <a:srgbClr val="0070C0"/>
                </a:solidFill>
              </a:rPr>
              <a:t>anta </a:t>
            </a:r>
            <a:r>
              <a:rPr lang="en-US" sz="3200" b="1" i="1" dirty="0" err="1">
                <a:solidFill>
                  <a:srgbClr val="0070C0"/>
                </a:solidFill>
              </a:rPr>
              <a:t>ilaaju</a:t>
            </a:r>
            <a:r>
              <a:rPr lang="en-US" sz="3200" b="1" i="1" dirty="0">
                <a:solidFill>
                  <a:srgbClr val="0070C0"/>
                </a:solidFill>
              </a:rPr>
              <a:t> man </a:t>
            </a:r>
            <a:r>
              <a:rPr lang="en-US" sz="3200" b="1" i="1" dirty="0" err="1" smtClean="0">
                <a:solidFill>
                  <a:srgbClr val="0070C0"/>
                </a:solidFill>
              </a:rPr>
              <a:t>fis-samavaati</a:t>
            </a:r>
            <a:endParaRPr lang="en-US" sz="3200" b="1" i="1" dirty="0" smtClean="0">
              <a:solidFill>
                <a:srgbClr val="0070C0"/>
              </a:solidFill>
            </a:endParaRPr>
          </a:p>
          <a:p>
            <a:pPr algn="ctr"/>
            <a:endParaRPr lang="en-US" sz="3200" b="1" i="1" dirty="0" smtClean="0">
              <a:solidFill>
                <a:srgbClr val="0070C0"/>
              </a:solidFill>
            </a:endParaRPr>
          </a:p>
          <a:p>
            <a:pPr algn="ctr"/>
            <a:r>
              <a:rPr lang="en-US" sz="2400" dirty="0">
                <a:solidFill>
                  <a:srgbClr val="002060"/>
                </a:solidFill>
                <a:latin typeface="+mj-lt"/>
              </a:rPr>
              <a:t>You are the only God of the heavens</a:t>
            </a:r>
            <a:r>
              <a:rPr lang="en-US" sz="3200" dirty="0"/>
              <a:t> </a:t>
            </a:r>
            <a:endParaRPr lang="en-US" sz="3200" b="1" dirty="0" smtClean="0">
              <a:solidFill>
                <a:srgbClr val="0070C0"/>
              </a:solidFill>
              <a:latin typeface="Jameel Noori Nastaleeq" panose="02000503000000020004" pitchFamily="2" charset="-78"/>
              <a:cs typeface="Jameel Noori Nastaleeq" panose="02000503000000020004" pitchFamily="2" charset="-7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8EB2B08-FF42-4F08-8824-6B940FEBDBA9}"/>
              </a:ext>
            </a:extLst>
          </p:cNvPr>
          <p:cNvSpPr txBox="1"/>
          <p:nvPr/>
        </p:nvSpPr>
        <p:spPr>
          <a:xfrm>
            <a:off x="7086600" y="533400"/>
            <a:ext cx="20633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>
                <a:solidFill>
                  <a:srgbClr val="002060"/>
                </a:solidFill>
              </a:rPr>
              <a:t>Dua</a:t>
            </a:r>
            <a:r>
              <a:rPr lang="en-US" sz="2000" b="1" dirty="0">
                <a:solidFill>
                  <a:srgbClr val="002060"/>
                </a:solidFill>
              </a:rPr>
              <a:t> Noor (</a:t>
            </a:r>
            <a:r>
              <a:rPr lang="en-US" sz="2000" b="1" dirty="0" err="1">
                <a:solidFill>
                  <a:srgbClr val="002060"/>
                </a:solidFill>
              </a:rPr>
              <a:t>Iftar</a:t>
            </a:r>
            <a:r>
              <a:rPr lang="en-US" sz="2000" b="1" dirty="0">
                <a:solidFill>
                  <a:srgbClr val="002060"/>
                </a:solidFill>
              </a:rPr>
              <a:t>)</a:t>
            </a:r>
            <a:endParaRPr lang="en-US" sz="2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</TotalTime>
  <Words>557</Words>
  <Application>Microsoft Office PowerPoint</Application>
  <PresentationFormat>Widescreen</PresentationFormat>
  <Paragraphs>138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4" baseType="lpstr">
      <vt:lpstr>Adobe Naskh Medium</vt:lpstr>
      <vt:lpstr>Arabic Typesetting</vt:lpstr>
      <vt:lpstr>Arial</vt:lpstr>
      <vt:lpstr>Calibri</vt:lpstr>
      <vt:lpstr>Jameel Noori Nastaleeq</vt:lpstr>
      <vt:lpstr>Times New Roman</vt:lpstr>
      <vt:lpstr>Office Theme</vt:lpstr>
      <vt:lpstr>Dua Noor (Iftar) </vt:lpstr>
      <vt:lpstr>﷽</vt:lpstr>
      <vt:lpstr>اللّهُمّ صَلّ عَلَى مُحَمّدٍ وَآلِ مُحَمّد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وَ بِاسْمِكَ الَّذِيْ صَلَحَ بِهِ الْأَوَّلُوْنَ وَ بِهٖ يَصْلُحُ الْآخِرُوْنَ  wa bismikal-ladhee salaha bihil awaaloona wa bihi yaslahul aakhiroon . thy name which sets the people of all times on the right path from the foremost to the last.   </vt:lpstr>
      <vt:lpstr>PowerPoint Presentation</vt:lpstr>
      <vt:lpstr>وَ يَا حَيُّ لا إِلٰهَ إِلا أَنْتَ  wa ya hayyu la ilaaha illa anta,  O Ever Living there is no god save You.</vt:lpstr>
      <vt:lpstr>صَلِّ عَلٰى مُحَمَّدٍ وَ آلِ مُحَمَّدٍ  salli ‘alaa muhammadin wa aali muhammadin  Peace be upon Mohammed and his progeny</vt:lpstr>
      <vt:lpstr>وَ اغْفِرْ لِيْ ذُنُوْبِيْ . waghfir li dhunoobi  Forgive me my sins </vt:lpstr>
      <vt:lpstr>وَ اجْعَلْ لِيْ مِنْ أَمْرِي يُسْرًا وَ فَرَجًا قَرِيْبًا . waj’al li min amri yusran wa farajan qareeban   make my affairs easy, and the reappearance near</vt:lpstr>
      <vt:lpstr>وَ ثَبِّتْنِيْ عَلٰى دِيْنِ مُحَمَّدٍ وَ آلِ مُحَمَّدٍ  wa thabbitnee ‘alaa deeni muhammadin wa aali muhammadin  and keep us firm in the religion of Mohammed and family of Mohammed,</vt:lpstr>
      <vt:lpstr>وَ عَلٰى سُنَّةِ مُحَمَّدٍ وَ آلِ مُحَمَّدٍ عَلَيْهِ وَ عَلَيْهِمُ السَّلامُ  wa ‘alaa sunnati muhammadin wa aali muhammadin  ‘alayhi wa ‘alayhimus-salam  on the guidance of Mohammed and family of Mohammed,  on the sunnah of Mohammed and his family, peace be upon him and his family.</vt:lpstr>
      <vt:lpstr>وَ اجْعَلْ عَمَلِيْ فِي الْمَرْفُوْعِ الْمُتَقَبَّلِ  waj’al ‘amali fil marfo’il mutaqabbal  Make my deeds lofty and accepted.</vt:lpstr>
      <vt:lpstr>وَ هَبْ لِي كَمَا وَهَبْتَ لِأَوْلِيَائِكَ وَ أَهْلِ طَاعَتِكَ  wa hab li kama wahabta li awliyaika wa ahli ta-a’tik . Bestow upon me like you have granted your pious and obedient servants.</vt:lpstr>
      <vt:lpstr>فَإِنِّيْ مُؤْمِنٌ بِكَ وَ مُتَوَكِّلٌ عَلَيْكَ  fa-inni mominun bika wa mutawakkilun ‘alayk  For surely I am a believer in you, trusting in you,</vt:lpstr>
      <vt:lpstr>مُنِيْبٌ إِلَيْكَ مَعَ مَصِيْرِيْ إِلَيْكَ وَ تَجْمَعُ لِيْ  muneebun ilayka ma’a maseeri ilayka wa tajma’u li  turning repentantly to you, to you is my journeys end.</vt:lpstr>
      <vt:lpstr>وَ تَجْمَعَ لئِ وَ لِأَهْلِيْ وَ وُلْدِيَ الْخَيْرَ كُلَّه  tajma-‘a li wa li ahli wa wuldi-yal khaira kulluh , Gather for me and for my family and my parents all good</vt:lpstr>
      <vt:lpstr>وَ تَصْرِفُ عَنِّيْ وَ عَنْ وُلْدِيْ وَ أَهْلِيَ الشَّرَّ كُلَّه  wa tasrif ‘anni wa ‘an wuldi wa ahli-yash-sharra kulluh , and remove for me , my family and parents all evil.</vt:lpstr>
      <vt:lpstr>أَنْتَ الْحَنَّانُ الْمَنَّانُ  . anta-al ‘hannaul-mannau  You are the compassionate,</vt:lpstr>
      <vt:lpstr> بَدِيْعُ السَّمَاوَاتِ وَ الْأَرْضِ .   badi’ us-samavaati wal ardh  the supporter and the originator of the heavens and the earth.</vt:lpstr>
      <vt:lpstr>تُعْطِي الْخَيْرَ مَنْ تَشَاءُ . tu’til khaira man tasha  Give me the best that you wish</vt:lpstr>
      <vt:lpstr>وَ تَصْرِفُه عَمَّنْ تَشَاءُ  u was tasrif  and protect me from Your Grace</vt:lpstr>
      <vt:lpstr>فَامْنُنْ عَلَيَّ بِرَحْمَتِكَيَا أَرْحَمَ الرَّاحِمِيْنَ.  ya arhamar-rahimeen  O Kind and compassionate.</vt:lpstr>
      <vt:lpstr>PowerPoint Presentation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Ya Zahra</dc:creator>
  <cp:lastModifiedBy>Windows User</cp:lastModifiedBy>
  <cp:revision>202</cp:revision>
  <dcterms:created xsi:type="dcterms:W3CDTF">2011-06-05T14:26:02Z</dcterms:created>
  <dcterms:modified xsi:type="dcterms:W3CDTF">2021-03-27T06:38:42Z</dcterms:modified>
</cp:coreProperties>
</file>