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3283" r:id="rId2"/>
    <p:sldId id="3418" r:id="rId3"/>
    <p:sldId id="3419" r:id="rId4"/>
    <p:sldId id="3421" r:id="rId5"/>
    <p:sldId id="3423" r:id="rId6"/>
    <p:sldId id="3424" r:id="rId7"/>
    <p:sldId id="3425" r:id="rId8"/>
    <p:sldId id="3426" r:id="rId9"/>
    <p:sldId id="3427" r:id="rId10"/>
    <p:sldId id="3428" r:id="rId11"/>
    <p:sldId id="3429" r:id="rId12"/>
    <p:sldId id="3430" r:id="rId13"/>
    <p:sldId id="3431" r:id="rId14"/>
    <p:sldId id="3432" r:id="rId15"/>
    <p:sldId id="3433" r:id="rId16"/>
    <p:sldId id="3434" r:id="rId17"/>
    <p:sldId id="3435" r:id="rId18"/>
    <p:sldId id="3436" r:id="rId19"/>
    <p:sldId id="3437" r:id="rId20"/>
    <p:sldId id="3438" r:id="rId21"/>
    <p:sldId id="3439" r:id="rId22"/>
    <p:sldId id="3440" r:id="rId23"/>
    <p:sldId id="3441" r:id="rId24"/>
    <p:sldId id="3442" r:id="rId25"/>
    <p:sldId id="3443" r:id="rId26"/>
    <p:sldId id="3444" r:id="rId27"/>
    <p:sldId id="3445" r:id="rId28"/>
    <p:sldId id="3446" r:id="rId29"/>
    <p:sldId id="3447" r:id="rId30"/>
    <p:sldId id="3448" r:id="rId31"/>
    <p:sldId id="3449" r:id="rId32"/>
    <p:sldId id="3450" r:id="rId33"/>
    <p:sldId id="3451" r:id="rId34"/>
    <p:sldId id="3452" r:id="rId35"/>
    <p:sldId id="3453" r:id="rId36"/>
    <p:sldId id="3454" r:id="rId37"/>
    <p:sldId id="3455" r:id="rId38"/>
    <p:sldId id="3456" r:id="rId39"/>
    <p:sldId id="3457" r:id="rId40"/>
    <p:sldId id="3458" r:id="rId41"/>
    <p:sldId id="3459" r:id="rId42"/>
    <p:sldId id="3460" r:id="rId43"/>
    <p:sldId id="3461" r:id="rId44"/>
    <p:sldId id="3462" r:id="rId45"/>
    <p:sldId id="3463" r:id="rId46"/>
    <p:sldId id="3464" r:id="rId47"/>
    <p:sldId id="3465" r:id="rId48"/>
    <p:sldId id="3466" r:id="rId49"/>
    <p:sldId id="3467" r:id="rId50"/>
    <p:sldId id="3468" r:id="rId51"/>
    <p:sldId id="3469" r:id="rId52"/>
    <p:sldId id="3470" r:id="rId53"/>
    <p:sldId id="3471" r:id="rId54"/>
    <p:sldId id="3472" r:id="rId55"/>
    <p:sldId id="3473" r:id="rId56"/>
    <p:sldId id="3474" r:id="rId57"/>
    <p:sldId id="3475" r:id="rId58"/>
    <p:sldId id="3476" r:id="rId59"/>
    <p:sldId id="3477" r:id="rId60"/>
    <p:sldId id="3478" r:id="rId61"/>
    <p:sldId id="3479" r:id="rId62"/>
    <p:sldId id="3480" r:id="rId63"/>
    <p:sldId id="3481" r:id="rId64"/>
    <p:sldId id="3482" r:id="rId65"/>
    <p:sldId id="3483" r:id="rId66"/>
    <p:sldId id="3484" r:id="rId67"/>
    <p:sldId id="3485" r:id="rId68"/>
    <p:sldId id="3486" r:id="rId69"/>
    <p:sldId id="3487" r:id="rId70"/>
    <p:sldId id="3488" r:id="rId71"/>
    <p:sldId id="3422" r:id="rId72"/>
    <p:sldId id="3415" r:id="rId73"/>
  </p:sldIdLst>
  <p:sldSz cx="12192000" cy="6858000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00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>
      <p:cViewPr varScale="1">
        <p:scale>
          <a:sx n="83" d="100"/>
          <a:sy n="83" d="100"/>
        </p:scale>
        <p:origin x="108" y="138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pPr>
              <a:defRPr/>
            </a:pPr>
            <a:fld id="{2F6A2D4D-F945-4E30-9C5B-58EBE376D0F9}" type="datetimeFigureOut">
              <a:rPr lang="en-US"/>
              <a:pPr>
                <a:defRPr/>
              </a:pPr>
              <a:t>3/28/2021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4800" y="650875"/>
            <a:ext cx="57912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10" tIns="43105" rIns="86210" bIns="4310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10" tIns="43105" rIns="86210" bIns="4310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pPr>
              <a:defRPr/>
            </a:pPr>
            <a:fld id="{6B454704-99D9-42F6-96F9-2AEED6828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2A81A-DF02-4AD6-84F2-29F82ED1D8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46A6B-AA59-43BE-8505-37EAFF61FC4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9E105-5772-462D-B0E7-464DCD6EEE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CF129-900D-4310-898F-D8E055E32D5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3B928-05EB-451F-B14D-EBAF5C8639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ACF53-BC63-44FD-8B41-C87C2B12791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BF48A-CB85-47A9-9CED-DD60DD7D2CD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4986C-96FE-46BD-833C-B6D815B679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C861F-0937-4C5A-950D-482C6ACCBEC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6E9BB-C125-466B-8501-9A9AA663E1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BC636-2903-4525-B7C2-D90CACBCE19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A1A872F3-0F27-4030-8987-B90CFEBF43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057400" y="833438"/>
            <a:ext cx="80772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 b="1" dirty="0" err="1">
                <a:solidFill>
                  <a:srgbClr val="000066"/>
                </a:solidFill>
                <a:latin typeface="Trebuchet MS" pitchFamily="34" charset="0"/>
              </a:rPr>
              <a:t>Dua’a</a:t>
            </a:r>
            <a:r>
              <a:rPr lang="en-US" sz="4000" b="1" dirty="0">
                <a:solidFill>
                  <a:srgbClr val="000066"/>
                </a:solidFill>
                <a:latin typeface="Trebuchet MS" pitchFamily="34" charset="0"/>
              </a:rPr>
              <a:t> for the Last Night of Sha'ban &amp; First Night of Ramadan Month</a:t>
            </a: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2514600" y="2938463"/>
            <a:ext cx="7162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6600" dirty="0">
                <a:solidFill>
                  <a:srgbClr val="000066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اللّهُمَّ إنَّ هذَا الشَّهْرَ الْمُبَارَكَ الَّذِي أُنْزِلَ فِيهِ الْقُرْآنُ</a:t>
            </a:r>
            <a:endParaRPr lang="en-US" sz="6600" dirty="0">
              <a:solidFill>
                <a:srgbClr val="000066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057" name="Rectangle 1"/>
          <p:cNvSpPr>
            <a:spLocks noChangeArrowheads="1"/>
          </p:cNvSpPr>
          <p:nvPr/>
        </p:nvSpPr>
        <p:spPr bwMode="auto">
          <a:xfrm>
            <a:off x="2895600" y="4819650"/>
            <a:ext cx="6400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>
                <a:solidFill>
                  <a:srgbClr val="000066"/>
                </a:solidFill>
              </a:rPr>
              <a:t>Shaykh al-Tusiy has narrated on the authority of Harith ibn Mughirah al-Nadriy that Imam al-Sadiq (a.s) used to say the following supplication at the last night of Sha`ban and the first night of Ramadan: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048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أَخَذَ الْقَلِيلَ وَشَكَرَ الْكَثِيرَ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has accepted the little (deed) and thanked for the </a:t>
            </a:r>
            <a:r>
              <a:rPr lang="en-US" sz="2800" b="1" kern="1200">
                <a:ea typeface="MS Mincho" pitchFamily="49" charset="-128"/>
              </a:rPr>
              <a:t>much;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وہ جو مؤخذہ کم اور قدردانی زیادہ کرتا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akhadha alqalila wa shakara alkathira</a:t>
            </a:r>
          </a:p>
        </p:txBody>
      </p:sp>
      <p:sp>
        <p:nvSpPr>
          <p:cNvPr id="1127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वो जो मो'इख़ज़ाह  काम और क़द्र'दानी ज़्यादा करता है</a:t>
            </a:r>
          </a:p>
        </p:txBody>
      </p:sp>
      <p:sp>
        <p:nvSpPr>
          <p:cNvPr id="1127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AA054EC-33E5-48CF-8520-887A37C9E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اقْبَلْ مِنِّي الْيَسِيرَ.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(please) accept from me the little (</a:t>
            </a:r>
            <a:r>
              <a:rPr lang="en-US" sz="2800" b="1" kern="1200">
                <a:ea typeface="MS Mincho" pitchFamily="49" charset="-128"/>
              </a:rPr>
              <a:t>deed).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مجھ سے یہ تھوڑا عمل </a:t>
            </a:r>
            <a:r>
              <a:rPr lang="ar-IQ" sz="2800" b="1" kern="1200">
                <a:ea typeface="MS Mincho" pitchFamily="49" charset="-128"/>
              </a:rPr>
              <a:t>قبول فرما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aqbal minny aliyasira</a:t>
            </a:r>
          </a:p>
        </p:txBody>
      </p:sp>
      <p:sp>
        <p:nvSpPr>
          <p:cNvPr id="1229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मुझ से यह थोड़ा अमल क़बूल फ़रमा,</a:t>
            </a:r>
          </a:p>
        </p:txBody>
      </p:sp>
      <p:sp>
        <p:nvSpPr>
          <p:cNvPr id="1229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DC5AB873-E9C3-46AE-9461-9D9953731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إنِّي أَسْأَلُكَ أَنْ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I beseech </a:t>
            </a:r>
            <a:r>
              <a:rPr lang="en-US" sz="2800" b="1" kern="1200">
                <a:ea typeface="MS Mincho" pitchFamily="49" charset="-128"/>
              </a:rPr>
              <a:t>You to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معبود! میں سوال کرتا ہوں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asaluka an</a:t>
            </a:r>
          </a:p>
        </p:txBody>
      </p:sp>
      <p:sp>
        <p:nvSpPr>
          <p:cNvPr id="1331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मैं सवाल करता हूँ तुझ से </a:t>
            </a:r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2F3EA592-E2C6-4E45-9B5E-B2FAF8365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تَجْعَلَ لِي إلَى كُلِّ خَيْرٍ سَبِيلاً،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make for me a path to every </a:t>
            </a:r>
            <a:r>
              <a:rPr lang="en-US" sz="2800" b="1" kern="1200">
                <a:ea typeface="MS Mincho" pitchFamily="49" charset="-128"/>
              </a:rPr>
              <a:t>decency,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تجھ سے کہ میرے لیے نیکی کا ہر راستہ بنا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taj`ala li ila kull khayrin sabilan</a:t>
            </a:r>
          </a:p>
        </p:txBody>
      </p:sp>
      <p:sp>
        <p:nvSpPr>
          <p:cNvPr id="1434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की मेरे लिए नेकी का हर रास्ता बना </a:t>
            </a:r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4987B888-622E-4EA3-A264-AB21EEE05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كُلِّ مَا لا تُحِبُّ مَانِعاً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to make for me a barrier against everything that You do </a:t>
            </a:r>
            <a:r>
              <a:rPr lang="en-US" sz="2800" b="1" kern="1200">
                <a:ea typeface="MS Mincho" pitchFamily="49" charset="-128"/>
              </a:rPr>
              <a:t>not like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>
                <a:ea typeface="MS Mincho" pitchFamily="49" charset="-128"/>
              </a:rPr>
              <a:t>اور </a:t>
            </a:r>
            <a:r>
              <a:rPr lang="ar-IQ" sz="2800" b="1" kern="1200" dirty="0">
                <a:ea typeface="MS Mincho" pitchFamily="49" charset="-128"/>
              </a:rPr>
              <a:t>جو چیزیں تجھے ناپسند ہیں ان سے باز رکھ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000" b="1" i="1">
                <a:solidFill>
                  <a:srgbClr val="000066"/>
                </a:solidFill>
                <a:ea typeface="MS Mincho" pitchFamily="49" charset="-128"/>
              </a:rPr>
              <a:t>wa min kulli ma la tuhibbu mani`an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36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जो चीज़े तुझे ना'पसंद हैं इनसे बाज़ रख, </a:t>
            </a: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0A2FD735-A9F9-4558-89B3-68CBC3760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Merciful of all those who show </a:t>
            </a:r>
            <a:r>
              <a:rPr lang="en-US" sz="2800" b="1" kern="1200">
                <a:ea typeface="MS Mincho" pitchFamily="49" charset="-128"/>
              </a:rPr>
              <a:t>mercy.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سب سے زیادہ رحم کرنے والے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1639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सबसे ज़्यादा रहम करने वाले, </a:t>
            </a:r>
          </a:p>
        </p:txBody>
      </p:sp>
      <p:sp>
        <p:nvSpPr>
          <p:cNvPr id="1639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0F316C47-CF9B-4812-BD62-5BB6A179C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عَفَا عَنِّي وَعَمَّا خَلَوْتُ بِهِ مِنَ السَّيِّئَاتِ،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has pardoned me and overlooked the misdeeds that I have committed </a:t>
            </a:r>
            <a:r>
              <a:rPr lang="en-US" sz="2800" b="1" kern="1200">
                <a:ea typeface="MS Mincho" pitchFamily="49" charset="-128"/>
              </a:rPr>
              <a:t>secretly;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 اے وہ جس نے مجھے معاف کیا ان گناہوں پر جو میں نے تنہائی میںکیے</a:t>
            </a: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`afa `anni wa `amma khalawtu bihi mina alssayyi’ati</a:t>
            </a:r>
          </a:p>
        </p:txBody>
      </p:sp>
      <p:sp>
        <p:nvSpPr>
          <p:cNvPr id="1741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वह जिसने मुझे माफ़ किया इन गुनाहों पर जो मैंने तन्हाई में किये, </a:t>
            </a:r>
          </a:p>
        </p:txBody>
      </p:sp>
      <p:sp>
        <p:nvSpPr>
          <p:cNvPr id="1741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5D107395-9F50-4C60-96ED-D48304B6B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لَمْ يُؤَاخِذْنِي بِارْتِكَابِ الْمَعَاصِي،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has not punished me for my committing acts of disobedience to </a:t>
            </a:r>
            <a:r>
              <a:rPr lang="en-US" sz="2800" b="1" kern="1200">
                <a:ea typeface="MS Mincho" pitchFamily="49" charset="-128"/>
              </a:rPr>
              <a:t>Him: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وہ جس نے نافرمانیوںپر میری گرفت نہیں کی</a:t>
            </a: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lam yu´akhidhny biartikabi alma`asi</a:t>
            </a:r>
          </a:p>
        </p:txBody>
      </p:sp>
      <p:sp>
        <p:nvSpPr>
          <p:cNvPr id="1843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वह जिस ने नाफ़रमानियों में मेरी गिरफ्त नहीं की, </a:t>
            </a:r>
          </a:p>
        </p:txBody>
      </p:sp>
      <p:sp>
        <p:nvSpPr>
          <p:cNvPr id="1843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8AE2D287-B8DA-486A-A658-1B1CD4631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، يَا كَرِيمُ.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seek Your pardon, I seek Your pardon, I seek Your pardon, O the </a:t>
            </a:r>
            <a:r>
              <a:rPr lang="en-US" sz="2800" b="1" kern="1200">
                <a:ea typeface="MS Mincho" pitchFamily="49" charset="-128"/>
              </a:rPr>
              <a:t>All-generous.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معاف کر دے معاف کردے معاف کردے اے مہربان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`afwaka `afwaka `afwaka ya karimu</a:t>
            </a:r>
          </a:p>
        </p:txBody>
      </p:sp>
      <p:sp>
        <p:nvSpPr>
          <p:cNvPr id="1946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माफ़ कर दे, माफ़ कर दे,माफ़ कर दे, ऐ मेहरबान, </a:t>
            </a:r>
          </a:p>
        </p:txBody>
      </p:sp>
      <p:sp>
        <p:nvSpPr>
          <p:cNvPr id="1946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F2D4C127-1CA9-41F3-964D-C20B87588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وَعَظْتَنِي فَلَمْ أَتَّعِظْ،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my God: You advised me, but I have not followed Your </a:t>
            </a:r>
            <a:r>
              <a:rPr lang="en-US" sz="2800" b="1" kern="1200">
                <a:ea typeface="MS Mincho" pitchFamily="49" charset="-128"/>
              </a:rPr>
              <a:t>advice,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/>
              <a:t>اے </a:t>
            </a:r>
            <a:r>
              <a:rPr lang="ar-IQ" dirty="0"/>
              <a:t>معبود! تو نے مجھے نصیحت کی میںنے پرواہ نہ کی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ilahy wa `aztany falam atta`iz</a:t>
            </a:r>
          </a:p>
        </p:txBody>
      </p:sp>
      <p:sp>
        <p:nvSpPr>
          <p:cNvPr id="2048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 तूने मुझे नसीहत की, मैंने परवाह न की,</a:t>
            </a:r>
          </a:p>
        </p:txBody>
      </p:sp>
      <p:sp>
        <p:nvSpPr>
          <p:cNvPr id="2048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8CC68913-F3EA-4052-AD87-9F238959A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</a:t>
            </a:r>
            <a:r>
              <a:rPr lang="en-US" sz="2800" b="1" kern="1200"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dirty="0">
                <a:latin typeface="inherit"/>
                <a:cs typeface="Arial" panose="020B0604020202020204" pitchFamily="34" charset="0"/>
              </a:rPr>
              <a:t>اے اللہ ، محمد صلی اللہ علیہ وآلہ وسلم اور ان کے اہل خانہ کو سلامت رکھے</a:t>
            </a:r>
            <a:r>
              <a:rPr lang="en-US" altLang="en-US" sz="700" dirty="0">
                <a:solidFill>
                  <a:schemeClr val="tx1"/>
                </a:solidFill>
              </a:rPr>
              <a:t> </a:t>
            </a:r>
            <a:endParaRPr lang="en-US" altLang="en-US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rgbClr val="000066"/>
                </a:solidFill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2FDE88-EF12-4D09-ACD0-429F6C581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7936" y="98113"/>
            <a:ext cx="65" cy="26097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7935" rIns="0" bIns="-7935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hangingPunct="0"/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وَزَجَرْتَنِي عَنْ مَحَارِمِكَ فَلَمْ أَنْزَجِرْ،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rebuked me for violating that which You have deemed forbidden, but I have not </a:t>
            </a:r>
            <a:r>
              <a:rPr lang="en-US" sz="2800" b="1" kern="1200">
                <a:ea typeface="MS Mincho" pitchFamily="49" charset="-128"/>
              </a:rPr>
              <a:t>stopped,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تو نے حرام کاموں  سے روکا تو میں ان سے باز </a:t>
            </a:r>
            <a:r>
              <a:rPr lang="ar-IQ" sz="2800" b="1" kern="1200">
                <a:ea typeface="MS Mincho" pitchFamily="49" charset="-128"/>
              </a:rPr>
              <a:t>نہ آیا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zajartany `an maharimika falam anzajir</a:t>
            </a:r>
          </a:p>
        </p:txBody>
      </p:sp>
      <p:sp>
        <p:nvSpPr>
          <p:cNvPr id="2151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तूने हराम कामों से रोका तो मैं बाज़ न आया, </a:t>
            </a:r>
          </a:p>
        </p:txBody>
      </p:sp>
      <p:sp>
        <p:nvSpPr>
          <p:cNvPr id="2151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19A13B91-3E92-49EB-9837-69CE23BB9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فَمَا عُذْرِي؟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Now, what is my </a:t>
            </a:r>
            <a:r>
              <a:rPr lang="en-US" sz="2800" b="1" kern="1200">
                <a:ea typeface="MS Mincho" pitchFamily="49" charset="-128"/>
              </a:rPr>
              <a:t>excuse?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پس میرا کوئی عذر نہیں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fama `udhri</a:t>
            </a:r>
          </a:p>
        </p:txBody>
      </p:sp>
      <p:sp>
        <p:nvSpPr>
          <p:cNvPr id="2253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बस मेरा कोई उज़्र नहीं</a:t>
            </a:r>
          </a:p>
        </p:txBody>
      </p:sp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3674CB1E-E39E-4A75-87F7-D98CB4996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فَاعْفُ عَنِّي يَا كَرِيمُ، عَفْوَكَ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pardon me, O the All-generous; I seek Your pardon, I seek Your </a:t>
            </a:r>
            <a:r>
              <a:rPr lang="en-US" sz="2800" b="1" kern="1200">
                <a:ea typeface="MS Mincho" pitchFamily="49" charset="-128"/>
              </a:rPr>
              <a:t>pardon!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/>
              <a:t>تب </a:t>
            </a:r>
            <a:r>
              <a:rPr lang="ar-IQ" dirty="0"/>
              <a:t>بھی مجھے معاف فرما اے مہربان معاف کردے معاف کردے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000" b="1" i="1">
                <a:solidFill>
                  <a:srgbClr val="000066"/>
                </a:solidFill>
                <a:ea typeface="MS Mincho" pitchFamily="49" charset="-128"/>
              </a:rPr>
              <a:t>fa`fu `anni ya karimu `afwaka `afwaka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557" name="Rectangle 15"/>
          <p:cNvSpPr>
            <a:spLocks noChangeArrowheads="1"/>
          </p:cNvSpPr>
          <p:nvPr/>
        </p:nvSpPr>
        <p:spPr bwMode="auto">
          <a:xfrm>
            <a:off x="1828800" y="4114801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355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तब भी माफ़ फ़रमा, ऐ मेहरबान माफ़ कर दे माफ़ कर दे, </a:t>
            </a:r>
          </a:p>
        </p:txBody>
      </p:sp>
      <p:sp>
        <p:nvSpPr>
          <p:cNvPr id="2355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36578C87-A3A4-44E2-97C4-8E51662B4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إنّي أَسْأَلُكَ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I </a:t>
            </a:r>
            <a:r>
              <a:rPr lang="en-US" sz="2800" b="1" kern="1200">
                <a:ea typeface="MS Mincho" pitchFamily="49" charset="-128"/>
              </a:rPr>
              <a:t>beseech You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معبود!  میں مانگتا ہوں تجھ سے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asaluka</a:t>
            </a:r>
          </a:p>
        </p:txBody>
      </p:sp>
      <p:sp>
        <p:nvSpPr>
          <p:cNvPr id="2458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माबूद, मैं माँगता हूँ तुझ से </a:t>
            </a:r>
          </a:p>
        </p:txBody>
      </p:sp>
      <p:sp>
        <p:nvSpPr>
          <p:cNvPr id="2458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C522D6AE-9D58-429D-ADD8-098F3BDEB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الرَّاحَةَ عِنْدَ الْمَوْتِ،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for rest at </a:t>
            </a:r>
            <a:r>
              <a:rPr lang="en-US" sz="2800" b="1" kern="1200">
                <a:ea typeface="MS Mincho" pitchFamily="49" charset="-128"/>
              </a:rPr>
              <a:t>death,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dirty="0"/>
              <a:t>موت کے وقت راحت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alrrahata `inda almawti</a:t>
            </a:r>
          </a:p>
        </p:txBody>
      </p:sp>
      <p:sp>
        <p:nvSpPr>
          <p:cNvPr id="2560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मौत के वक़्त राहत, </a:t>
            </a:r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FA48816D-E441-4829-9759-5FE3822CF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وَالْعَفْوَ عِنْدَ الْحِسَابِ،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for pardon at calling to </a:t>
            </a:r>
            <a:r>
              <a:rPr lang="en-US" sz="2800" b="1" kern="1200">
                <a:ea typeface="MS Mincho" pitchFamily="49" charset="-128"/>
              </a:rPr>
              <a:t>account.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حساب کتاب کے وقت درگزر،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wal-`afwa `inda alhisabi</a:t>
            </a:r>
          </a:p>
        </p:txBody>
      </p:sp>
      <p:sp>
        <p:nvSpPr>
          <p:cNvPr id="2663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हिसाब किताब के वक़्त दर गुज़र,</a:t>
            </a: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1E21B791-72D8-4329-9EAB-2D24323E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عَظُمَ الذَّنْبُ مِنْ عَبْدِكَ فَلْيَحْسُنِ التَّجَاوُزُ مِنْ عِنْدِكَ،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Great is the sin of Your servant; so, let Your overlooking him be </a:t>
            </a:r>
            <a:r>
              <a:rPr lang="en-US" sz="2800" b="1" kern="1200">
                <a:ea typeface="MS Mincho" pitchFamily="49" charset="-128"/>
              </a:rPr>
              <a:t>excellent.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 تیرے بندے کا گناہ بہت بڑا ہے  پس تیری طرف سے بہترین درگزر ہونی چاہیے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`azuma aldhdhanbu min `abdika faliyahsuni alttjauuzu min `indika</a:t>
            </a:r>
          </a:p>
        </p:txBody>
      </p:sp>
      <p:sp>
        <p:nvSpPr>
          <p:cNvPr id="2765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तेरे बन्दे का गुनाह बहुत बड़ा है पस तेरी तरफ से दर गुज़र होनी चाहिए,</a:t>
            </a:r>
          </a:p>
        </p:txBody>
      </p:sp>
      <p:sp>
        <p:nvSpPr>
          <p:cNvPr id="2765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EF4CC3A1-E5DE-4F14-81FD-38A7CBC2E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أَهْلَ التَّقْوَى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وَيَا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أَهْلَ الْمَغْفِرَةِ، عَفْوَكَ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is worthy of being feared and is worthy of forgiving; I seek Your pardon, I seek Your </a:t>
            </a:r>
            <a:r>
              <a:rPr lang="en-US" sz="2800" b="1" kern="1200">
                <a:ea typeface="MS Mincho" pitchFamily="49" charset="-128"/>
              </a:rPr>
              <a:t>pardon.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تقویٰ کے مالک اور اے بخش دینے والے معاف کردے معاف کردے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ahla alttaqwa wa ya ahla almaghfirati `afwaka `afwaka</a:t>
            </a:r>
          </a:p>
        </p:txBody>
      </p:sp>
      <p:sp>
        <p:nvSpPr>
          <p:cNvPr id="2867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ऐ तक़वा का मालिक और ऐ बख्शीश देने वाले माफ़ कर दे माफ़ कर दे </a:t>
            </a:r>
          </a:p>
        </p:txBody>
      </p:sp>
      <p:sp>
        <p:nvSpPr>
          <p:cNvPr id="2867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E3E2D274-BD8D-4A74-A21C-01532D12F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إنِّي عَبْدُكَ بْنُ عَبْدِكَ بْنُ أَمَتِكَ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Allah: I am Your servant and the son of Your servant and Your </a:t>
            </a:r>
            <a:r>
              <a:rPr lang="en-US" sz="2800" b="1" kern="1200">
                <a:ea typeface="MS Mincho" pitchFamily="49" charset="-128"/>
              </a:rPr>
              <a:t>she-servant,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معبود! میں تیرا بندہ ہوں تیرے بندے اور تیری کنیز کا بیٹا ہوں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`abduka ibnu `abdika ibnu amatika</a:t>
            </a:r>
          </a:p>
        </p:txBody>
      </p:sp>
      <p:sp>
        <p:nvSpPr>
          <p:cNvPr id="2970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मै तेरा बन्दा हूँ, तेरे बन्दे और तेरी कनीज़ का बेटा हूँ, </a:t>
            </a:r>
          </a:p>
        </p:txBody>
      </p:sp>
      <p:sp>
        <p:nvSpPr>
          <p:cNvPr id="2970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B4C62AB5-1BC1-49AC-AB79-147A547AA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ضَعِيفٌ فَقِيرٌ إلَى رَحْمَتِكَ،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 am weak and in need for Your </a:t>
            </a:r>
            <a:r>
              <a:rPr lang="en-US" sz="2800" b="1" kern="1200">
                <a:ea typeface="MS Mincho" pitchFamily="49" charset="-128"/>
              </a:rPr>
              <a:t>mercy;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کمزور ہوں تیری رحمت کا محتاج ہوں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da`ifun faqirun ila rahmatika</a:t>
            </a:r>
          </a:p>
        </p:txBody>
      </p:sp>
      <p:sp>
        <p:nvSpPr>
          <p:cNvPr id="3072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कमज़ोर हूँ, तेरी रहमत का मुहताज हूँ, </a:t>
            </a:r>
          </a:p>
        </p:txBody>
      </p:sp>
      <p:sp>
        <p:nvSpPr>
          <p:cNvPr id="3072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31F20E6E-9BD0-4A07-991D-51D49A987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All-beneficent, the </a:t>
            </a:r>
            <a:r>
              <a:rPr lang="en-US" sz="2800" b="1" kern="1200">
                <a:ea typeface="MS Mincho" pitchFamily="49" charset="-128"/>
              </a:rPr>
              <a:t>All-merciful.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dirty="0"/>
              <a:t>خدا کے نام سے( شروع کرتا ہوں)جو بڑا مہربا ن نہایت رحم والا ہے</a:t>
            </a:r>
            <a:r>
              <a:rPr lang="ar-IQ" sz="2800" dirty="0"/>
              <a:t>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E082B69A-8FAC-4DE8-8C5E-5BD5DB167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مُنْزِلُ الْغِنَى وَالْبَرَكَةِ عَلَى الْعِبَادِ،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the Pourer of wealth and bless on the servants (of </a:t>
            </a:r>
            <a:r>
              <a:rPr lang="en-US" sz="2800" b="1" kern="1200">
                <a:ea typeface="MS Mincho" pitchFamily="49" charset="-128"/>
              </a:rPr>
              <a:t>You),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تو اپنے بندوں پر ثروت و برکت نازل کرنے والا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anta munzilu alghina wal-barakati `alaal`ibadi</a:t>
            </a:r>
          </a:p>
        </p:txBody>
      </p:sp>
      <p:sp>
        <p:nvSpPr>
          <p:cNvPr id="3175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तू अपने बन्दे पर सरवत व बरकत नाज़िल करने वाला </a:t>
            </a:r>
          </a:p>
        </p:txBody>
      </p: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C7B27D51-3F43-4E58-9711-C9ED02A6B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قَاهِرٌ مُقْتَدِرٌ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omnipotent and full of </a:t>
            </a:r>
            <a:r>
              <a:rPr lang="en-US" sz="2800" b="1" kern="1200">
                <a:ea typeface="MS Mincho" pitchFamily="49" charset="-128"/>
              </a:rPr>
              <a:t>power;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زبردست بااختیار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qahirun muqtadirun</a:t>
            </a: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ज़बरदस्त बा'अख्तयार है, </a:t>
            </a:r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B3FD90BA-50FC-492E-A8AC-CF283C6AD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أَحْصَيْتَ أَعْمَالَهُمْ،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as You have recorded all their (i.e. Your servants) </a:t>
            </a:r>
            <a:r>
              <a:rPr lang="en-US" sz="2800" b="1" kern="1200">
                <a:ea typeface="MS Mincho" pitchFamily="49" charset="-128"/>
              </a:rPr>
              <a:t>deeds,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تو ان کے اعمال کو شمار کرتا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ahsayta a`malahum</a:t>
            </a:r>
          </a:p>
        </p:txBody>
      </p:sp>
      <p:sp>
        <p:nvSpPr>
          <p:cNvPr id="3379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 इनके अमाल को शुमार करता </a:t>
            </a:r>
          </a:p>
        </p:txBody>
      </p:sp>
      <p:sp>
        <p:nvSpPr>
          <p:cNvPr id="3379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E8B06E13-187E-4D64-94E9-0C85D1A02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وَقَسَمْتَ أَرْزَاقَهُمْ،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have decided the sustenance of each one </a:t>
            </a:r>
            <a:r>
              <a:rPr lang="en-US" sz="2800" b="1" kern="1200">
                <a:ea typeface="MS Mincho" pitchFamily="49" charset="-128"/>
              </a:rPr>
              <a:t>them,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ان میںروزی بانٹتا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qasamta arzaqahum</a:t>
            </a:r>
          </a:p>
        </p:txBody>
      </p:sp>
      <p:sp>
        <p:nvSpPr>
          <p:cNvPr id="3482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इनमें रोज़ी बाँटता है, </a:t>
            </a:r>
          </a:p>
        </p:txBody>
      </p:sp>
      <p:sp>
        <p:nvSpPr>
          <p:cNvPr id="3482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7B7DD30D-D677-4B66-AC41-43E3BF632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وَجَعَلْتَهُمْ مُخْتَلِفَةً أَلْسِنَتُهُمْ وَأَلْوَانُهُمْ خَلْقاً مِنْ بَعْدِ خَلْقٍ،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have made them of different languages and colors; in different stages of </a:t>
            </a:r>
            <a:r>
              <a:rPr lang="en-US" sz="2800" b="1" kern="1200">
                <a:ea typeface="MS Mincho" pitchFamily="49" charset="-128"/>
              </a:rPr>
              <a:t>creation;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dirty="0"/>
              <a:t>تو نے انہیں مختلف زبانوں اور رنگوں والے بنایا کہ ہر مخلوق کے بعد دوسری مخلوق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ja`altahum mukhtalifatan alsinatuhum wa alwanuhum khalqan min ba`di khalqin</a:t>
            </a:r>
          </a:p>
        </p:txBody>
      </p:sp>
      <p:sp>
        <p:nvSpPr>
          <p:cNvPr id="3584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तूने इन्हें मुख्तलिफ ज़बानों और रंगों वाले बनाया की हर मख्लूक़ के बाद दूसरी मख्लूक़ है, </a:t>
            </a:r>
          </a:p>
        </p:txBody>
      </p:sp>
      <p:sp>
        <p:nvSpPr>
          <p:cNvPr id="3584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3D566888-5072-45C8-8B39-81B46558C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يَعْلَمُ الْعِبَادُ عِلْمَكَ،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Your servants can never attain Your </a:t>
            </a:r>
            <a:r>
              <a:rPr lang="en-US" sz="2800" b="1" kern="1200">
                <a:ea typeface="MS Mincho" pitchFamily="49" charset="-128"/>
              </a:rPr>
              <a:t>knowledge,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بندے تیرے علم کو نہیں جانتے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s-ES" sz="2000" b="1" i="1">
                <a:solidFill>
                  <a:srgbClr val="000066"/>
                </a:solidFill>
                <a:ea typeface="MS Mincho" pitchFamily="49" charset="-128"/>
              </a:rPr>
              <a:t>wa la ya`lamu al`ibadu `ilmaka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687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बन्दे तेरे इल्म को नहीं जानते </a:t>
            </a:r>
          </a:p>
        </p:txBody>
      </p:sp>
      <p:sp>
        <p:nvSpPr>
          <p:cNvPr id="3687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03144539-66D5-40D6-A412-8FB9F7BF8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يَقْدِرُ الْعِبَادُ قَدْرَكَ،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Your servants can never recognize the real estimate that is due </a:t>
            </a:r>
            <a:r>
              <a:rPr lang="en-US" sz="2800" b="1" kern="1200">
                <a:ea typeface="MS Mincho" pitchFamily="49" charset="-128"/>
              </a:rPr>
              <a:t>to You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نہ ہی بندے تیری قدرت  کا اندازہ کرسکتے ہیں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s-ES" sz="2000" b="1" i="1">
                <a:solidFill>
                  <a:srgbClr val="000066"/>
                </a:solidFill>
                <a:ea typeface="MS Mincho" pitchFamily="49" charset="-128"/>
              </a:rPr>
              <a:t>wa la yaqdiru al`ibadu qadraka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789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न ही बन्दे तेरी क़ुदरत का अन्दाज़ा कर सकते है, </a:t>
            </a: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71ABA2AA-94AD-4636-87DD-EC0B14CE7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وَكُلُّنَا فَقِيرٌ إلَى رَحْمَتِكَ،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all of us are needy for Your </a:t>
            </a:r>
            <a:r>
              <a:rPr lang="en-US" sz="2800" b="1" kern="1200">
                <a:ea typeface="MS Mincho" pitchFamily="49" charset="-128"/>
              </a:rPr>
              <a:t>mercy;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ہم سب تیری رحمت کے محتاج ہیں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kullna faqirun ila rahmatika</a:t>
            </a:r>
          </a:p>
        </p:txBody>
      </p:sp>
      <p:sp>
        <p:nvSpPr>
          <p:cNvPr id="3891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हम सब तेरी रहमत के मुहताज हैं, </a:t>
            </a:r>
          </a:p>
        </p:txBody>
      </p:sp>
      <p:sp>
        <p:nvSpPr>
          <p:cNvPr id="3891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04E1E807-57B7-4807-92D1-296A2E68E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فَلا تَصْرِفْ عَنِّي وَجْهَكَ،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do not turn Your Face away from </a:t>
            </a:r>
            <a:r>
              <a:rPr lang="en-US" sz="2800" b="1" kern="1200">
                <a:ea typeface="MS Mincho" pitchFamily="49" charset="-128"/>
              </a:rPr>
              <a:t>me,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پس ہم سے اپنی توجہ ہرگز نہ </a:t>
            </a:r>
            <a:r>
              <a:rPr lang="ar-IQ" sz="2800" b="1" kern="1200">
                <a:ea typeface="MS Mincho" pitchFamily="49" charset="-128"/>
              </a:rPr>
              <a:t>ہٹا 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fala tasrif `anni wajhaka</a:t>
            </a:r>
          </a:p>
        </p:txBody>
      </p:sp>
      <p:sp>
        <p:nvSpPr>
          <p:cNvPr id="3994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पास हमसे अपनी तवज्जह हरगिज़ न हटा, </a:t>
            </a:r>
          </a:p>
        </p:txBody>
      </p:sp>
      <p:sp>
        <p:nvSpPr>
          <p:cNvPr id="3994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4D2A0D62-1FF6-49D2-B28C-84F284C04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وَاجْعَلْنِي مِنْ صَالِحِي خَلْقِكَ فِي الْعَمَلِ وَالأَمَلِ وَالْقَضَاءِ وَالْقَدَرِ.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include me with the virtuous creatures of You in deeds, hopes, and Your decisions (for </a:t>
            </a:r>
            <a:r>
              <a:rPr lang="en-US" sz="2800" b="1" kern="1200">
                <a:ea typeface="MS Mincho" pitchFamily="49" charset="-128"/>
              </a:rPr>
              <a:t>me).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dirty="0"/>
              <a:t>مجھے عمل آرزو قسمت اور مقدر کے اعتبار سے اپنے صالح و نیکوکار بندوں میں سے قرار دے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waj`alny min salihy khalqika fi al`amali wal-amali wal-qada‘i wal-qadari</a:t>
            </a:r>
          </a:p>
        </p:txBody>
      </p:sp>
      <p:sp>
        <p:nvSpPr>
          <p:cNvPr id="4096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मुझे अमल, आरज़ू, क़िस्मत और मुक़द्दर के ऐतबार से अपने सालेह व नेकोकार बन्दों में क़रार दे,</a:t>
            </a:r>
          </a:p>
        </p:txBody>
      </p:sp>
      <p:sp>
        <p:nvSpPr>
          <p:cNvPr id="4096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5569AAEB-8592-4ACA-8941-76A2E3ECF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إنَّ هذَا الشَّهْرَ الْمُبَارَكَ الَّذِي أُنْزِلَ فِيهِ الْقُرْآنُ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verily, this blessed month, in which the Qur'an </a:t>
            </a:r>
            <a:r>
              <a:rPr lang="en-US" sz="2800" b="1" kern="1200">
                <a:ea typeface="MS Mincho" pitchFamily="49" charset="-128"/>
              </a:rPr>
              <a:t>was revealed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معبود! بے شک یہی وہ بابرکت مہینہ ہے کہ جس میں قرآن کریم نازل کیا گیا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inna hadha alshshahra almubaraka alladhy ’unzila fihi alqur’anu</a:t>
            </a:r>
          </a:p>
        </p:txBody>
      </p:sp>
      <p:sp>
        <p:nvSpPr>
          <p:cNvPr id="512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बेशक यहॉ वह बा'बरकत महीना है की जिस में क़ुरआन करीम नाज़िल किया गया </a:t>
            </a: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D4BCECC5-08A6-47FF-9F47-ECEEE6B8E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أَبْقِنِي خَيْرَ الْبَقَاءِ،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(please) keep me alive in the best manner of </a:t>
            </a:r>
            <a:r>
              <a:rPr lang="en-US" sz="2800" b="1" kern="1200">
                <a:ea typeface="MS Mincho" pitchFamily="49" charset="-128"/>
              </a:rPr>
              <a:t>living,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dirty="0"/>
              <a:t>اے معبود! مجھے زندہ رکھ بہتر زندگی میں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abqiny khayra albaqa‘i</a:t>
            </a:r>
          </a:p>
        </p:txBody>
      </p:sp>
      <p:sp>
        <p:nvSpPr>
          <p:cNvPr id="4199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ऐ माबूद! मुझे ज़िन्दा रख बेहतर ज़िन्दगी में </a:t>
            </a:r>
          </a:p>
        </p:txBody>
      </p:sp>
      <p:sp>
        <p:nvSpPr>
          <p:cNvPr id="4199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F9ED050C-7B1C-4801-9E46-6C163CF66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وَأَفْنِنِي خَيْرَ الْفَنَاءِ عَلَى مُوَالاةِ أَوْلِيَائِكَ،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decide for me to die in the best manner of death keeping loyal to Your </a:t>
            </a:r>
            <a:r>
              <a:rPr lang="en-US" sz="2800" b="1" kern="1200">
                <a:ea typeface="MS Mincho" pitchFamily="49" charset="-128"/>
              </a:rPr>
              <a:t>representatives,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موت دے تو بہترین موت دے جو تیرے دوستوں کی دوستی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afniny khayra alfana‘i `ala muwalati awliya’ika</a:t>
            </a:r>
          </a:p>
        </p:txBody>
      </p:sp>
      <p:sp>
        <p:nvSpPr>
          <p:cNvPr id="4301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मौत दे तो बेहतरीन मौत दे जो तेरे दोस्तों की दोस्ती </a:t>
            </a:r>
          </a:p>
        </p:txBody>
      </p:sp>
      <p:sp>
        <p:nvSpPr>
          <p:cNvPr id="4301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500ED958-8347-4A98-9B70-C0DBBBA24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وَمُعَادَاةِ أَعْدَائِكَ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incurring the enmity of Your </a:t>
            </a:r>
            <a:r>
              <a:rPr lang="en-US" sz="2800" b="1" kern="1200">
                <a:ea typeface="MS Mincho" pitchFamily="49" charset="-128"/>
              </a:rPr>
              <a:t>enemies,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تیرے دشمنوں سے دشمنی میں ہو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mu`adati a`da’ika</a:t>
            </a:r>
          </a:p>
        </p:txBody>
      </p:sp>
      <p:sp>
        <p:nvSpPr>
          <p:cNvPr id="4403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तेरे दुश्मनों की दुश्मनी में हो, </a:t>
            </a:r>
          </a:p>
        </p:txBody>
      </p:sp>
      <p:sp>
        <p:nvSpPr>
          <p:cNvPr id="4403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39154FEC-AF9A-4E69-A3AB-7CDBE68D3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وَالرَّغْبَةِ إلَيْكَ، وَالرَّهْبَةِ مِنْكَ،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keeping desiring for You and fearing from </a:t>
            </a:r>
            <a:r>
              <a:rPr lang="en-US" sz="2800" b="1" kern="1200">
                <a:ea typeface="MS Mincho" pitchFamily="49" charset="-128"/>
              </a:rPr>
              <a:t>You,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نیز میری موت و حیات تیری رغبت،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wal-rraghbati ilayka wal-rrahbati minka</a:t>
            </a:r>
          </a:p>
        </p:txBody>
      </p:sp>
      <p:sp>
        <p:nvSpPr>
          <p:cNvPr id="4506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निज़ मेरी मौत व हयात तेरी रग़बत, तुझ से ख़ौफ, </a:t>
            </a:r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1AD47606-1447-4312-83E9-2B9B73B3E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وَالْخُشُوعِ وَالْوَفَاءِ وَالتَّسْلِيمِ لَكَ،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submission, faithfulness, and compliance with </a:t>
            </a:r>
            <a:r>
              <a:rPr lang="en-US" sz="2800" b="1" kern="1200">
                <a:ea typeface="MS Mincho" pitchFamily="49" charset="-128"/>
              </a:rPr>
              <a:t>You,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تجھ سے خوف  تیرے سامنے عاجزی وفاداری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wal-khushu`i wal-wafa‘i wal-ttaslimi laka</a:t>
            </a:r>
          </a:p>
        </p:txBody>
      </p:sp>
      <p:sp>
        <p:nvSpPr>
          <p:cNvPr id="4608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तेरे सामने आजज़ी, वफ़ादारी, तेरा हुक्म मानने </a:t>
            </a:r>
          </a:p>
        </p:txBody>
      </p:sp>
      <p:sp>
        <p:nvSpPr>
          <p:cNvPr id="4608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4B270C0B-D381-4651-BA6C-863D76C58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وَالتَّصْدِيقِ بِكِتَابِكَ،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keeping belief in </a:t>
            </a:r>
            <a:r>
              <a:rPr lang="en-US" sz="2800" b="1" kern="1200">
                <a:ea typeface="MS Mincho" pitchFamily="49" charset="-128"/>
              </a:rPr>
              <a:t>Your Book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تیرا حکم ماننے تیری کتاب کوسچی جاننے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wal-ttasdiqi bikitabika</a:t>
            </a:r>
          </a:p>
        </p:txBody>
      </p:sp>
      <p:sp>
        <p:nvSpPr>
          <p:cNvPr id="4711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तेरी किताब को सच्ची जानने </a:t>
            </a:r>
          </a:p>
        </p:txBody>
      </p:sp>
      <p:sp>
        <p:nvSpPr>
          <p:cNvPr id="4711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5E369F87-ABA3-4949-A73F-A44AD0A3E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وَاتِّبَاعِ سُنَّةِ رَسُولِكَ.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following Your Prophet’s </a:t>
            </a:r>
            <a:r>
              <a:rPr lang="en-US" sz="2800" b="1" kern="1200">
                <a:ea typeface="MS Mincho" pitchFamily="49" charset="-128"/>
              </a:rPr>
              <a:t>instructions.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تیرے رسول(ص) کی سنت کی پیروی میں ہو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wattiba`i sunnati rasulika</a:t>
            </a:r>
          </a:p>
        </p:txBody>
      </p:sp>
      <p:sp>
        <p:nvSpPr>
          <p:cNvPr id="4813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तेरे रसूल की सुन्नत की पैरवी में हो, </a:t>
            </a:r>
          </a:p>
        </p:txBody>
      </p:sp>
      <p:sp>
        <p:nvSpPr>
          <p:cNvPr id="4813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B9CB639E-DBD2-41D9-A04E-97C0FC6A5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مَا كَانَ فِي قَلْبِي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as for whatever I bear in my </a:t>
            </a:r>
            <a:r>
              <a:rPr lang="en-US" sz="2800" b="1" kern="1200">
                <a:ea typeface="MS Mincho" pitchFamily="49" charset="-128"/>
              </a:rPr>
              <a:t>heart,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dirty="0"/>
              <a:t>اے معبود! میرے دل میں جو بھی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ma kana fi qalby</a:t>
            </a:r>
          </a:p>
        </p:txBody>
      </p:sp>
      <p:sp>
        <p:nvSpPr>
          <p:cNvPr id="4915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मेरे दिल में जो भी </a:t>
            </a:r>
          </a:p>
        </p:txBody>
      </p:sp>
      <p:sp>
        <p:nvSpPr>
          <p:cNvPr id="4915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74D05451-3ECD-48E0-B3AA-857D97721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مِنْ شَكٍّ أَوْ رِيبَةٍ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including suspicion </a:t>
            </a:r>
            <a:r>
              <a:rPr lang="en-US" sz="2800" b="1" kern="1200">
                <a:ea typeface="MS Mincho" pitchFamily="49" charset="-128"/>
              </a:rPr>
              <a:t>or doubt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شک یا گمان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min shakkin aw ribatin</a:t>
            </a:r>
          </a:p>
        </p:txBody>
      </p:sp>
      <p:sp>
        <p:nvSpPr>
          <p:cNvPr id="5018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शक या गुमान </a:t>
            </a:r>
          </a:p>
        </p:txBody>
      </p:sp>
      <p:sp>
        <p:nvSpPr>
          <p:cNvPr id="5018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708D06CA-81E3-4007-BB71-9F6EF29E9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جُحُودٍ أَوْ قُنُوطٍ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denial </a:t>
            </a:r>
            <a:r>
              <a:rPr lang="en-US" sz="2800" b="1" kern="1200">
                <a:ea typeface="MS Mincho" pitchFamily="49" charset="-128"/>
              </a:rPr>
              <a:t>or despair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یا ضدیت یا نا امیدی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0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juhudin aw qunutin</a:t>
            </a:r>
          </a:p>
        </p:txBody>
      </p:sp>
      <p:sp>
        <p:nvSpPr>
          <p:cNvPr id="5120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ज़िद्दीयत या ना'उम्मीदी </a:t>
            </a:r>
          </a:p>
        </p:txBody>
      </p:sp>
      <p:sp>
        <p:nvSpPr>
          <p:cNvPr id="5120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963B83CD-2735-4D8B-BA28-17690D7E2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وَجُعِلَ هُدَىً لِلنَّاسِ وَبَيِّنَاتٍ مِنَ الْهُدَى وَالْفُرْقَانِ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was made guidance for people and clear proofs of the guidance, and the Criterion (of right and wrong),</a:t>
            </a:r>
          </a:p>
          <a:p>
            <a:pPr marL="342900" indent="-342900" eaLnBrk="1" hangingPunct="1">
              <a:defRPr/>
            </a:pPr>
            <a:r>
              <a:rPr lang="ar-OM" sz="2800" b="1" kern="1200">
                <a:ea typeface="MS Mincho" pitchFamily="49" charset="-128"/>
              </a:rPr>
              <a:t>ا</a:t>
            </a:r>
            <a:r>
              <a:rPr lang="ar-IQ" sz="2800" b="1" kern="1200">
                <a:ea typeface="MS Mincho" pitchFamily="49" charset="-128"/>
              </a:rPr>
              <a:t>ور </a:t>
            </a:r>
            <a:r>
              <a:rPr lang="ar-IQ" sz="2800" b="1" kern="1200" dirty="0">
                <a:ea typeface="MS Mincho" pitchFamily="49" charset="-128"/>
              </a:rPr>
              <a:t>اسے انسانوں کا رہنما قرار دیا گیاکہ اس میں ہدایت کی دلیلیں اور حق و باطل کی تفریق ہے قرآن موجود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ju`ila hudan lilnnasi wa bayynatin mina alhuda wal-furqani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इसे इंसानों का राहनुमा क़रार दिया गया की इसमें हिदायत की दलीलें और </a:t>
            </a:r>
          </a:p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हक़ व बातिल की तफ़रीक़ है, 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0B4E8FF7-77D8-46BF-9A6A-EF6C317D4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فَرَحٍ أَوْ بَذَخٍ أَوْ بَطَرٍ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(excessive) joy or lavish expenditure </a:t>
            </a:r>
            <a:r>
              <a:rPr lang="en-US" sz="2800" b="1" kern="1200">
                <a:ea typeface="MS Mincho" pitchFamily="49" charset="-128"/>
              </a:rPr>
              <a:t>or recklessness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>
                <a:ea typeface="MS Mincho" pitchFamily="49" charset="-128"/>
              </a:rPr>
              <a:t>یا </a:t>
            </a:r>
            <a:r>
              <a:rPr lang="ar-IQ" sz="2800" b="1" kern="1200" dirty="0">
                <a:ea typeface="MS Mincho" pitchFamily="49" charset="-128"/>
              </a:rPr>
              <a:t>سرمستی یا تکبر یا بے فکری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222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farahin aw badhakhin aw batarin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223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सरमस्ती या तकब्बुर या बेफ़िक्री, </a:t>
            </a:r>
          </a:p>
        </p:txBody>
      </p:sp>
      <p:sp>
        <p:nvSpPr>
          <p:cNvPr id="5223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AFB0A11D-FC11-4CDA-B6CB-407971561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خُيَلاءَ أَوْ رِيَاءٍ أَوْ سُمْعَةٍ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pride or arrogance </a:t>
            </a:r>
            <a:r>
              <a:rPr lang="en-US" sz="2800" b="1" kern="1200">
                <a:ea typeface="MS Mincho" pitchFamily="49" charset="-128"/>
              </a:rPr>
              <a:t>or ostentation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یا خود خواہی یا ریاکاری یا شہرت طلبی</a:t>
            </a: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325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khuyala‘a aw rya‘in aw sum`atin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325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खुद'ख़्वाही,या रयाकारी, या शोहरत तलबी </a:t>
            </a:r>
          </a:p>
        </p:txBody>
      </p:sp>
      <p:sp>
        <p:nvSpPr>
          <p:cNvPr id="5325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F6A6D54-25D7-475D-A7C2-7E7C26E84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شِقَاقٍ أَوْ نِفَاقٍ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discord </a:t>
            </a:r>
            <a:r>
              <a:rPr lang="en-US" sz="2800" b="1" kern="1200">
                <a:ea typeface="MS Mincho" pitchFamily="49" charset="-128"/>
              </a:rPr>
              <a:t>or hypocrisy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یا سنگدلی یا دورنگی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427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shiqaqin aw nifaqin</a:t>
            </a:r>
          </a:p>
        </p:txBody>
      </p:sp>
      <p:sp>
        <p:nvSpPr>
          <p:cNvPr id="5427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संगदिली या दोरंगी </a:t>
            </a:r>
          </a:p>
        </p:txBody>
      </p:sp>
      <p:sp>
        <p:nvSpPr>
          <p:cNvPr id="5427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E84AFEE9-EE31-4EAF-A767-E187A188E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كُفْرٍ أَوْ فُسُوقٍ أَوْ عِصْيَانٍ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unbelief or licentiousness </a:t>
            </a:r>
            <a:r>
              <a:rPr lang="en-US" sz="2800" b="1" kern="1200">
                <a:ea typeface="MS Mincho" pitchFamily="49" charset="-128"/>
              </a:rPr>
              <a:t>or disobedience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dirty="0"/>
              <a:t>یا کفر یا بد عملی یا نا فرمانی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530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kufrin aw fusuqin aw `isyanin</a:t>
            </a:r>
          </a:p>
        </p:txBody>
      </p:sp>
      <p:sp>
        <p:nvSpPr>
          <p:cNvPr id="5530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या कुफ्र या बद'अम्ली या नाफ़रमानी </a:t>
            </a:r>
          </a:p>
        </p:txBody>
      </p:sp>
      <p:sp>
        <p:nvSpPr>
          <p:cNvPr id="5530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FA1708B7-8C14-4E29-AA48-15EB98120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عَظَمَةٍ أَوْ شَيْءٍ لا تُحِبُّ،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conceit or anything else that You do not </a:t>
            </a:r>
            <a:r>
              <a:rPr lang="en-US" sz="2800" b="1" kern="1200">
                <a:ea typeface="MS Mincho" pitchFamily="49" charset="-128"/>
              </a:rPr>
              <a:t>like;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یا  گھمنڈ یا تیری کوئی نا پسندیدہ بات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632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`azamatin aw shay‘in la tuhibbu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632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घमंड या तेरी कोई ना'पसंददीदा बात है </a:t>
            </a:r>
          </a:p>
        </p:txBody>
      </p:sp>
      <p:sp>
        <p:nvSpPr>
          <p:cNvPr id="5632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5EA8598C-6E11-488C-B525-98734032E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فَأَسْأَلُكَ يَا رَبِّ أَنْ تُبَدِّلَنِي مَكَانَهُ إيمَاناً بِوَعْدِكَ،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thus beseech You, O my Lord, to substitute all that with belief in </a:t>
            </a:r>
            <a:r>
              <a:rPr lang="en-US" sz="2800" b="1" kern="1200">
                <a:ea typeface="MS Mincho" pitchFamily="49" charset="-128"/>
              </a:rPr>
              <a:t>Your promise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dirty="0"/>
              <a:t>تو تجھ سے سوال کرتا ہوںاے پروردگار کہ ان برائیوں کو مٹاکر ان کی جگہ میرے دل میں اپنے وعدے پر یقین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734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fasaluka ya rabbi an tubaddlany makanahu ‘imanan biwa`dika</a:t>
            </a:r>
          </a:p>
        </p:txBody>
      </p:sp>
      <p:sp>
        <p:nvSpPr>
          <p:cNvPr id="5735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तो तुझ से सवाल करता हूँ ऐ परवरदिगार की इन बुराइयों को मिटा कर इनकी जगह मेरे दिल में अपने वादे पर यक़ीन, </a:t>
            </a:r>
          </a:p>
        </p:txBody>
      </p:sp>
      <p:sp>
        <p:nvSpPr>
          <p:cNvPr id="5735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30A4F11F-8D73-473E-85CB-EEE644F1D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وَوَفَاءً بِعَهْدِكَ،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fulfilling of my covenant </a:t>
            </a:r>
            <a:r>
              <a:rPr lang="en-US" sz="2800" b="1" kern="1200">
                <a:ea typeface="MS Mincho" pitchFamily="49" charset="-128"/>
              </a:rPr>
              <a:t>to You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 اپنے عہد سے وفا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837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wafa‘an bi`ahdika</a:t>
            </a:r>
          </a:p>
        </p:txBody>
      </p:sp>
      <p:sp>
        <p:nvSpPr>
          <p:cNvPr id="5837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अपने अहद से वफ़ा, </a:t>
            </a:r>
          </a:p>
        </p:txBody>
      </p:sp>
      <p:sp>
        <p:nvSpPr>
          <p:cNvPr id="5837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CCF456BF-1C01-4558-99DF-33F6E9D83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وَرِضاً بِقَضَائِكَ،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satisfaction with what You decide </a:t>
            </a:r>
            <a:r>
              <a:rPr lang="en-US" sz="2800" b="1" kern="1200">
                <a:ea typeface="MS Mincho" pitchFamily="49" charset="-128"/>
              </a:rPr>
              <a:t>for me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 اپنے فیصلے پر رضامندی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939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ridan biqada’ika</a:t>
            </a:r>
          </a:p>
        </p:txBody>
      </p:sp>
      <p:sp>
        <p:nvSpPr>
          <p:cNvPr id="5939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अपने फैसले पर रज़ामंदी </a:t>
            </a:r>
          </a:p>
        </p:txBody>
      </p:sp>
      <p:sp>
        <p:nvSpPr>
          <p:cNvPr id="5939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2459A519-E52F-4AA9-A791-D8A3FBCE7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وَزُهْداً فِي الدُّنْيَا،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indifference to the </a:t>
            </a:r>
            <a:r>
              <a:rPr lang="en-US" sz="2800" b="1" kern="1200">
                <a:ea typeface="MS Mincho" pitchFamily="49" charset="-128"/>
              </a:rPr>
              <a:t>worldly pleasures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دنیا سے بے رغبتی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042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zuhdan fi alddunya</a:t>
            </a:r>
          </a:p>
        </p:txBody>
      </p:sp>
      <p:sp>
        <p:nvSpPr>
          <p:cNvPr id="6042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दुन्या से बे'रग़बती </a:t>
            </a:r>
          </a:p>
        </p:txBody>
      </p:sp>
      <p:sp>
        <p:nvSpPr>
          <p:cNvPr id="6042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EBD5534B-DA6D-4F77-864F-D52C25445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وَرَغْبَةً فِيمَا عِنْدَكَ،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desire for that which </a:t>
            </a:r>
            <a:r>
              <a:rPr lang="en-US" sz="2800" b="1" kern="1200">
                <a:ea typeface="MS Mincho" pitchFamily="49" charset="-128"/>
              </a:rPr>
              <a:t>You have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جو کچھ تیرے ہاںہے اس میں رغبت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144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raghbatan fima `indaka</a:t>
            </a:r>
          </a:p>
        </p:txBody>
      </p:sp>
      <p:sp>
        <p:nvSpPr>
          <p:cNvPr id="6144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जो कुछ तेरे यहां है </a:t>
            </a:r>
          </a:p>
        </p:txBody>
      </p:sp>
      <p:sp>
        <p:nvSpPr>
          <p:cNvPr id="6144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EC99D684-8CC1-48C0-B923-73D369B9E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قَدْ حَضَرَ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862667" y="2465387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has commenced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ہمیں اس کیلئے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qad hadara</a:t>
            </a:r>
          </a:p>
        </p:txBody>
      </p:sp>
      <p:sp>
        <p:nvSpPr>
          <p:cNvPr id="717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क़ुरआन में मौजूद है, </a:t>
            </a: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3C7C490F-EE53-4737-BB08-5359D0A29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وَأَثَرَةً وَطُمَأْنِينَةً وَتَوْبَةً نَصُوحاً،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altruism and tranquility and sincere </a:t>
            </a:r>
            <a:r>
              <a:rPr lang="en-US" sz="2800" b="1" kern="1200">
                <a:ea typeface="MS Mincho" pitchFamily="49" charset="-128"/>
              </a:rPr>
              <a:t>repentance;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اپنے در پر  حاضری دلجمعی اور سچی توبہ کی توفیق دے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246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atharatan wa tumaninatan wa tawbatan nasuhan</a:t>
            </a:r>
          </a:p>
        </p:txBody>
      </p:sp>
      <p:sp>
        <p:nvSpPr>
          <p:cNvPr id="6247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इसमें रग़बत अपने दर पर हाज़री दिल जमई और सच्ची तौबा की तौफ़ीक़ दे</a:t>
            </a:r>
          </a:p>
        </p:txBody>
      </p:sp>
      <p:sp>
        <p:nvSpPr>
          <p:cNvPr id="6247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B3BE3368-AE68-49E5-B21D-135D4305F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ذلِكَ يَا رَبَّ الْعَالَمِينَ.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beseech You for all that, O the Lord of the </a:t>
            </a:r>
            <a:r>
              <a:rPr lang="en-US" sz="2800" b="1" kern="1200">
                <a:ea typeface="MS Mincho" pitchFamily="49" charset="-128"/>
              </a:rPr>
              <a:t>worlds.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dirty="0"/>
              <a:t>میں تجھ سے یہی چاہتا ہوںا اے جہانوں کے پالنے والے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349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asaluka dhalika ya rabba al`alamina</a:t>
            </a:r>
          </a:p>
        </p:txBody>
      </p:sp>
      <p:sp>
        <p:nvSpPr>
          <p:cNvPr id="6349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मैं तुझ से यही चाहता हूँ ऐ जहानों के पालने वाले, </a:t>
            </a:r>
          </a:p>
        </p:txBody>
      </p:sp>
      <p:sp>
        <p:nvSpPr>
          <p:cNvPr id="6349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5F547BAF-83A0-4ADA-A1CF-411535BD1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أَنْتَ مِنْ حِلْمِكَ تُعْصَى فَكَأَنَّكَ لَمْ تُرَ،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my God: because You are so forbearing, You are disobeyed as if You are not </a:t>
            </a:r>
            <a:r>
              <a:rPr lang="en-US" sz="2800" b="1" kern="1200">
                <a:ea typeface="MS Mincho" pitchFamily="49" charset="-128"/>
              </a:rPr>
              <a:t>present,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میرے معبود! تیری نرم خوئی کی  وجہ سے تیری نافرمانی کی جاتی ہے</a:t>
            </a: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451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ilahy anta min hilmika tu`sa faka-annaka lam tura</a:t>
            </a:r>
          </a:p>
        </p:txBody>
      </p:sp>
      <p:sp>
        <p:nvSpPr>
          <p:cNvPr id="6451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मेरे माबूद!तेरी नरम खुई की वजह से तेरी नाफ़रमानी की जाती है </a:t>
            </a:r>
          </a:p>
        </p:txBody>
      </p:sp>
      <p:sp>
        <p:nvSpPr>
          <p:cNvPr id="6451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B94FA075-82A6-48E8-94EF-D085D8C5C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كَرَمِكَ وَجُودِكَ تُطَاعُ فَكَأَنَّكَ لَمْ تُعْصَ،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because You are so generous and magnanimous, You are obeyed as if You have not been disobeyed at all</a:t>
            </a:r>
          </a:p>
          <a:p>
            <a:pPr marL="342900" indent="-342900" eaLnBrk="1" hangingPunct="1">
              <a:defRPr/>
            </a:pPr>
            <a:r>
              <a:rPr lang="ar-IQ" dirty="0"/>
              <a:t>اور تیری عطا و بخشش سے تیری اطاعت کی جاتی ہے گویا تیری نافرمانی نہیں ہوتی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554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pl-PL" sz="2000" b="1" i="1">
                <a:solidFill>
                  <a:srgbClr val="000066"/>
                </a:solidFill>
                <a:ea typeface="MS Mincho" pitchFamily="49" charset="-128"/>
              </a:rPr>
              <a:t>wa min karamika wa judika tuta`u faka-annaka lam tu`sa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554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तेरी अता व बख्शीश से तेरी इताअत की जाती है गोया तेरी नाफ़रमानी नहीं होती </a:t>
            </a:r>
          </a:p>
        </p:txBody>
      </p:sp>
      <p:sp>
        <p:nvSpPr>
          <p:cNvPr id="6554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09E98D05-2DD4-4DE2-98A1-4A74C10CB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وَأَنَا وَمَنْ لَمْ يَعْصِكَ سُكَّانُ أَرْضِكَ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Both those who have not disobeyed You and I are the inhabitants of Your </a:t>
            </a:r>
            <a:r>
              <a:rPr lang="en-US" sz="2800" b="1" kern="1200">
                <a:ea typeface="MS Mincho" pitchFamily="49" charset="-128"/>
              </a:rPr>
              <a:t>lands;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میرے جیسا  نافرمان اور جو تیری نافرمانی نہیںکرتے تیری ہی زمین پر رہتے ہیں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656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sv-SE" sz="2000" b="1" i="1">
                <a:solidFill>
                  <a:srgbClr val="000066"/>
                </a:solidFill>
                <a:ea typeface="MS Mincho" pitchFamily="49" charset="-128"/>
              </a:rPr>
              <a:t>wa ana wa man lam ya`sika sukkanu ardika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656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मेरे जैसा नाफ़रमान और जो तेरी नाफ़रमानी नहीं करते तेरी ही ज़मीन पर रहते </a:t>
            </a:r>
          </a:p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हैं </a:t>
            </a:r>
          </a:p>
        </p:txBody>
      </p:sp>
      <p:sp>
        <p:nvSpPr>
          <p:cNvPr id="6656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82940034-425D-4A2C-A986-8F0D5D30A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فَكُنْ عَلَيْنَا بِالْفَضْلِ جَوَاداً،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confer magnanimously upon us with </a:t>
            </a:r>
            <a:r>
              <a:rPr lang="en-US" sz="2800" b="1" kern="1200">
                <a:ea typeface="MS Mincho" pitchFamily="49" charset="-128"/>
              </a:rPr>
              <a:t>Your favors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پس ہمارے لیے اپنے فضل سے بہت عطا کرنے والا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758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fakun `alayna bilfadli jawadan</a:t>
            </a:r>
          </a:p>
        </p:txBody>
      </p:sp>
      <p:sp>
        <p:nvSpPr>
          <p:cNvPr id="6759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पस हमारे लिए अपने फ़ज़ल से बहुत अता करने वाला </a:t>
            </a:r>
          </a:p>
        </p:txBody>
      </p:sp>
      <p:sp>
        <p:nvSpPr>
          <p:cNvPr id="6759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57D6E225-F0B5-4FBE-B450-0ED1F6250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وَبِالْخَيْرِ عَوَّاداً،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always refer to us with </a:t>
            </a:r>
            <a:r>
              <a:rPr lang="en-US" sz="2800" b="1" kern="1200">
                <a:ea typeface="MS Mincho" pitchFamily="49" charset="-128"/>
              </a:rPr>
              <a:t>Your goodness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 بھلائی پر بھلائی کرنیوالا ہوجا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861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bilkhayri `awwadan</a:t>
            </a:r>
          </a:p>
        </p:txBody>
      </p:sp>
      <p:sp>
        <p:nvSpPr>
          <p:cNvPr id="6861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भलाई पर भलाई करने वाला हो जा,</a:t>
            </a:r>
          </a:p>
        </p:txBody>
      </p:sp>
      <p:sp>
        <p:nvSpPr>
          <p:cNvPr id="6861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0932AAF8-9A1F-4403-85C4-71AFC5B9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Merciful of all those who show </a:t>
            </a:r>
            <a:r>
              <a:rPr lang="en-US" sz="2800" b="1" kern="1200">
                <a:ea typeface="MS Mincho" pitchFamily="49" charset="-128"/>
              </a:rPr>
              <a:t>mercy.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 اے سب سے زیادہ رحم کرنے والے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963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6963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सबसे ज़्यादा रहम करने वाले ख़ुदा </a:t>
            </a:r>
          </a:p>
        </p:txBody>
      </p:sp>
      <p:sp>
        <p:nvSpPr>
          <p:cNvPr id="6963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F2CEEB94-61A6-44F7-960F-D045E0257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وَصَلَّى اللّهُ عَلَى مُحَمَّدٍ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صَلاةً دَائِمَةً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May Allah bless Muhammad and his Household with </a:t>
            </a:r>
            <a:r>
              <a:rPr lang="en-US" sz="2800" b="1" kern="1200">
                <a:ea typeface="MS Mincho" pitchFamily="49" charset="-128"/>
              </a:rPr>
              <a:t>endless blessings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خدا کی حضرت محمد(ص) اوران کی آل(ع) پر رحمت ہو ہمیشہ ہمیشہ کی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7066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salla allahu `ala muhammadin wa alihi salatan da’imatan</a:t>
            </a:r>
          </a:p>
        </p:txBody>
      </p:sp>
      <p:sp>
        <p:nvSpPr>
          <p:cNvPr id="7066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की हज़रत मोहम्मद और इन की आल (अ:स) पर रहमत हो हमेशा हमेशा की रहमत </a:t>
            </a:r>
          </a:p>
        </p:txBody>
      </p:sp>
      <p:sp>
        <p:nvSpPr>
          <p:cNvPr id="7066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C0B1D4B1-BA10-424D-8AB5-E31B9E28F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 تُحْصَى وَلا تُعَدُّ وَلا يَقْدِرُ قَدْرَهَا غَيْرُكَ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that are innumerable, uncountable, and none can do it save </a:t>
            </a:r>
            <a:r>
              <a:rPr lang="en-US" sz="2800" b="1" kern="1200">
                <a:ea typeface="MS Mincho" pitchFamily="49" charset="-128"/>
              </a:rPr>
              <a:t>You,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رحمت  جسے نہ جمع کیا جاسکے نہ شمار کیا جاسکے اور تیرے سوا کوئی اسکا اندازہ نہیں کر سکتا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7168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la tuhsa wa la tu`add wa la yaqdiru qadrahaghayruka</a:t>
            </a:r>
          </a:p>
        </p:txBody>
      </p:sp>
      <p:sp>
        <p:nvSpPr>
          <p:cNvPr id="7168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जिसे न जमा किया जा सके न शुमार किया जा सके और तेरे सिवा कोई इसका अंदाज़ा नहीं कर सकता, </a:t>
            </a: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2E545EAF-3C56-46F4-89CF-198FFCEA1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فَسَلِّمْنَا فِيهِ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0700" y="2631193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keep us out of blemish during </a:t>
            </a:r>
            <a:r>
              <a:rPr lang="en-US" sz="2800" b="1" kern="1200">
                <a:ea typeface="MS Mincho" pitchFamily="49" charset="-128"/>
              </a:rPr>
              <a:t>it,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اسے </a:t>
            </a:r>
            <a:r>
              <a:rPr lang="ar-IQ" sz="2800" b="1" kern="1200">
                <a:ea typeface="MS Mincho" pitchFamily="49" charset="-128"/>
              </a:rPr>
              <a:t>ہمارے لیے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fasallimna fihi</a:t>
            </a:r>
          </a:p>
        </p:txBody>
      </p:sp>
      <p:sp>
        <p:nvSpPr>
          <p:cNvPr id="8198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हमें इसके लिए इसे हमारे लिए सलामत रख </a:t>
            </a:r>
          </a:p>
        </p:txBody>
      </p:sp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A30C6AEE-06E7-4F15-AF57-B6C22ACA1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Merciful of all those who show </a:t>
            </a:r>
            <a:r>
              <a:rPr lang="en-US" sz="2800" b="1" kern="1200">
                <a:ea typeface="MS Mincho" pitchFamily="49" charset="-128"/>
              </a:rPr>
              <a:t>mercy.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سب سے بڑھ کر رحم کرنیوالے۔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72708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72710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 से बढ़ कर रहम करने वाले </a:t>
            </a:r>
          </a:p>
        </p:txBody>
      </p:sp>
      <p:sp>
        <p:nvSpPr>
          <p:cNvPr id="72711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0553DE72-0047-4464-8C44-09414C257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</a:t>
            </a:r>
            <a:r>
              <a:rPr lang="en-US" sz="2800" b="1" kern="1200">
                <a:ea typeface="MS Mincho" pitchFamily="49" charset="-128"/>
              </a:rPr>
              <a:t>Muhammad.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2800" dirty="0">
                <a:latin typeface="inherit"/>
                <a:cs typeface="Arial" panose="020B0604020202020204" pitchFamily="34" charset="0"/>
              </a:rPr>
              <a:t>اے اللہ ، محمد صلی اللہ علیہ وآلہ وسلم اور ان کے اہل خانہ کو سلامت رکھے</a:t>
            </a:r>
            <a:r>
              <a:rPr lang="en-US" altLang="en-US" sz="700" dirty="0">
                <a:solidFill>
                  <a:schemeClr val="tx1"/>
                </a:solidFill>
              </a:rPr>
              <a:t> </a:t>
            </a:r>
            <a:endParaRPr lang="en-US" altLang="en-US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73732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3734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73735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58C361-D95B-4FBE-A48C-E53F11818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7936" y="98113"/>
            <a:ext cx="65" cy="26097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7935" rIns="0" bIns="-7935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hangingPunct="0"/>
            <a:endParaRPr lang="en-US" altLang="en-US" dirty="0"/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05E5DC0C-8A6A-4FA4-ACD8-B9431B874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0"/>
          <p:cNvSpPr txBox="1">
            <a:spLocks noChangeArrowheads="1"/>
          </p:cNvSpPr>
          <p:nvPr/>
        </p:nvSpPr>
        <p:spPr bwMode="auto">
          <a:xfrm>
            <a:off x="1828800" y="228601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4755" name="AutoShape 2"/>
          <p:cNvSpPr>
            <a:spLocks noChangeArrowheads="1"/>
          </p:cNvSpPr>
          <p:nvPr/>
        </p:nvSpPr>
        <p:spPr bwMode="auto">
          <a:xfrm>
            <a:off x="2209800" y="1052512"/>
            <a:ext cx="7993062" cy="4297680"/>
          </a:xfrm>
          <a:prstGeom prst="plaque">
            <a:avLst>
              <a:gd name="adj" fmla="val 16667"/>
            </a:avLst>
          </a:prstGeom>
          <a:gradFill rotWithShape="1">
            <a:gsLst>
              <a:gs pos="2900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756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86000" y="28575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وَسَلَّمْهُ لَنَا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keep it sound for </a:t>
            </a:r>
            <a:r>
              <a:rPr lang="en-US" sz="2800" b="1" kern="1200">
                <a:ea typeface="MS Mincho" pitchFamily="49" charset="-128"/>
              </a:rPr>
              <a:t>us,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 </a:t>
            </a:r>
            <a:r>
              <a:rPr lang="ar-IQ" sz="2800" b="1" kern="1200">
                <a:ea typeface="MS Mincho" pitchFamily="49" charset="-128"/>
              </a:rPr>
              <a:t>سلامت رکھ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sallimhu lana</a:t>
            </a:r>
          </a:p>
        </p:txBody>
      </p:sp>
      <p:sp>
        <p:nvSpPr>
          <p:cNvPr id="9222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इसको हम से आसानी</a:t>
            </a:r>
          </a:p>
        </p:txBody>
      </p:sp>
      <p:sp>
        <p:nvSpPr>
          <p:cNvPr id="9223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7E1DE2A0-AC0A-4544-B6A8-FD35C58A9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666751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وَتَسَلَّمْهُ مِنَّا فِي يُسْرٍ مِنْكَ وَعَافِيَةٍ،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receive it from us with means of easiness and good health </a:t>
            </a:r>
            <a:r>
              <a:rPr lang="en-US" sz="2800" b="1" kern="1200">
                <a:ea typeface="MS Mincho" pitchFamily="49" charset="-128"/>
              </a:rPr>
              <a:t>from You</a:t>
            </a:r>
            <a:endParaRPr lang="ar-OM" sz="28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اس کو ہم سے آسانی و  امن کے ساتھ لے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1828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tasallamhu minna fi yusrin minka wa `afiyatin</a:t>
            </a:r>
          </a:p>
        </p:txBody>
      </p:sp>
      <p:sp>
        <p:nvSpPr>
          <p:cNvPr id="10246" name="Rectangle 16"/>
          <p:cNvSpPr>
            <a:spLocks noChangeArrowheads="1"/>
          </p:cNvSpPr>
          <p:nvPr/>
        </p:nvSpPr>
        <p:spPr bwMode="auto">
          <a:xfrm>
            <a:off x="1676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व अमन के साथ ले, </a:t>
            </a:r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152400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B04F4693-E003-447D-8A0B-1F4AA951D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88"/>
            <a:ext cx="12192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11681</TotalTime>
  <Words>5215</Words>
  <Application>Microsoft Office PowerPoint</Application>
  <PresentationFormat>Widescreen</PresentationFormat>
  <Paragraphs>607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9" baseType="lpstr">
      <vt:lpstr>Alvi Nastaleeq</vt:lpstr>
      <vt:lpstr>Arabic Typesetting</vt:lpstr>
      <vt:lpstr>Arial</vt:lpstr>
      <vt:lpstr>Calibri</vt:lpstr>
      <vt:lpstr>inherit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اللّهُمَّ إنَّ هذَا الشَّهْرَ الْمُبَارَكَ الَّذِي أُنْزِلَ فِيهِ الْقُرْآنُ</vt:lpstr>
      <vt:lpstr>وَجُعِلَ هُدَىً لِلنَّاسِ وَبَيِّنَاتٍ مِنَ الْهُدَى وَالْفُرْقَانِ</vt:lpstr>
      <vt:lpstr>قَدْ حَضَرَ</vt:lpstr>
      <vt:lpstr>فَسَلِّمْنَا فِيهِ</vt:lpstr>
      <vt:lpstr>وَسَلَّمْهُ لَنَا</vt:lpstr>
      <vt:lpstr>وَتَسَلَّمْهُ مِنَّا فِي يُسْرٍ مِنْكَ وَعَافِيَةٍ،</vt:lpstr>
      <vt:lpstr>يَا مَنْ أَخَذَ الْقَلِيلَ وَشَكَرَ الْكَثِيرَ</vt:lpstr>
      <vt:lpstr>اقْبَلْ مِنِّي الْيَسِيرَ.</vt:lpstr>
      <vt:lpstr>اللّهُمَّ إنِّي أَسْأَلُكَ أَنْ</vt:lpstr>
      <vt:lpstr>تَجْعَلَ لِي إلَى كُلِّ خَيْرٍ سَبِيلاً،</vt:lpstr>
      <vt:lpstr>وَمِنْ كُلِّ مَا لا تُحِبُّ مَانِعاً</vt:lpstr>
      <vt:lpstr>يَا أَرْحَمَ الرَّاحِمِينَ،</vt:lpstr>
      <vt:lpstr>يَا مَنْ عَفَا عَنِّي وَعَمَّا خَلَوْتُ بِهِ مِنَ السَّيِّئَاتِ،</vt:lpstr>
      <vt:lpstr>يَا مَنْ لَمْ يُؤَاخِذْنِي بِارْتِكَابِ الْمَعَاصِي،</vt:lpstr>
      <vt:lpstr>عَفْوَكَ عَفْوَكَ عَفْوَكَ، يَا كَرِيمُ.</vt:lpstr>
      <vt:lpstr>إلهِي وَعَظْتَنِي فَلَمْ أَتَّعِظْ،</vt:lpstr>
      <vt:lpstr>وَزَجَرْتَنِي عَنْ مَحَارِمِكَ فَلَمْ أَنْزَجِرْ،</vt:lpstr>
      <vt:lpstr>فَمَا عُذْرِي؟</vt:lpstr>
      <vt:lpstr>فَاعْفُ عَنِّي يَا كَرِيمُ، عَفْوَكَ عَفْوَكَ.</vt:lpstr>
      <vt:lpstr>اللّهُمَّ إنّي أَسْأَلُكَ</vt:lpstr>
      <vt:lpstr>الرَّاحَةَ عِنْدَ الْمَوْتِ،</vt:lpstr>
      <vt:lpstr>وَالْعَفْوَ عِنْدَ الْحِسَابِ،</vt:lpstr>
      <vt:lpstr>عَظُمَ الذَّنْبُ مِنْ عَبْدِكَ فَلْيَحْسُنِ التَّجَاوُزُ مِنْ عِنْدِكَ،</vt:lpstr>
      <vt:lpstr>يَا أَهْلَ التَّقْوَى وَيَا أَهْلَ الْمَغْفِرَةِ، عَفْوَكَ عَفْوَكَ.</vt:lpstr>
      <vt:lpstr>اللّهُمَّ إنِّي عَبْدُكَ بْنُ عَبْدِكَ بْنُ أَمَتِكَ</vt:lpstr>
      <vt:lpstr>ضَعِيفٌ فَقِيرٌ إلَى رَحْمَتِكَ،</vt:lpstr>
      <vt:lpstr>وَأَنْتَ مُنْزِلُ الْغِنَى وَالْبَرَكَةِ عَلَى الْعِبَادِ،</vt:lpstr>
      <vt:lpstr>قَاهِرٌ مُقْتَدِرٌ</vt:lpstr>
      <vt:lpstr>أَحْصَيْتَ أَعْمَالَهُمْ،</vt:lpstr>
      <vt:lpstr>وَقَسَمْتَ أَرْزَاقَهُمْ،</vt:lpstr>
      <vt:lpstr>وَجَعَلْتَهُمْ مُخْتَلِفَةً أَلْسِنَتُهُمْ وَأَلْوَانُهُمْ خَلْقاً مِنْ بَعْدِ خَلْقٍ،</vt:lpstr>
      <vt:lpstr>وَلا يَعْلَمُ الْعِبَادُ عِلْمَكَ،</vt:lpstr>
      <vt:lpstr>وَلا يَقْدِرُ الْعِبَادُ قَدْرَكَ،</vt:lpstr>
      <vt:lpstr>وَكُلُّنَا فَقِيرٌ إلَى رَحْمَتِكَ،</vt:lpstr>
      <vt:lpstr>فَلا تَصْرِفْ عَنِّي وَجْهَكَ،</vt:lpstr>
      <vt:lpstr>وَاجْعَلْنِي مِنْ صَالِحِي خَلْقِكَ فِي الْعَمَلِ وَالأَمَلِ وَالْقَضَاءِ وَالْقَدَرِ.</vt:lpstr>
      <vt:lpstr>اللّهُمَّ أَبْقِنِي خَيْرَ الْبَقَاءِ،</vt:lpstr>
      <vt:lpstr>وَأَفْنِنِي خَيْرَ الْفَنَاءِ عَلَى مُوَالاةِ أَوْلِيَائِكَ،</vt:lpstr>
      <vt:lpstr>وَمُعَادَاةِ أَعْدَائِكَ</vt:lpstr>
      <vt:lpstr>وَالرَّغْبَةِ إلَيْكَ، وَالرَّهْبَةِ مِنْكَ،</vt:lpstr>
      <vt:lpstr>وَالْخُشُوعِ وَالْوَفَاءِ وَالتَّسْلِيمِ لَكَ،</vt:lpstr>
      <vt:lpstr>وَالتَّصْدِيقِ بِكِتَابِكَ،</vt:lpstr>
      <vt:lpstr>وَاتِّبَاعِ سُنَّةِ رَسُولِكَ.</vt:lpstr>
      <vt:lpstr>اللّهُمَّ مَا كَانَ فِي قَلْبِي</vt:lpstr>
      <vt:lpstr>مِنْ شَكٍّ أَوْ رِيبَةٍ</vt:lpstr>
      <vt:lpstr>أَوْ جُحُودٍ أَوْ قُنُوطٍ</vt:lpstr>
      <vt:lpstr>أَوْ فَرَحٍ أَوْ بَذَخٍ أَوْ بَطَرٍ</vt:lpstr>
      <vt:lpstr>أَوْ خُيَلاءَ أَوْ رِيَاءٍ أَوْ سُمْعَةٍ</vt:lpstr>
      <vt:lpstr>أَوْ شِقَاقٍ أَوْ نِفَاقٍ</vt:lpstr>
      <vt:lpstr>أَوْ كُفْرٍ أَوْ فُسُوقٍ أَوْ عِصْيَانٍ</vt:lpstr>
      <vt:lpstr>أَوْ عَظَمَةٍ أَوْ شَيْءٍ لا تُحِبُّ،</vt:lpstr>
      <vt:lpstr>فَأَسْأَلُكَ يَا رَبِّ أَنْ تُبَدِّلَنِي مَكَانَهُ إيمَاناً بِوَعْدِكَ،</vt:lpstr>
      <vt:lpstr>وَوَفَاءً بِعَهْدِكَ،</vt:lpstr>
      <vt:lpstr>وَرِضاً بِقَضَائِكَ،</vt:lpstr>
      <vt:lpstr>وَزُهْداً فِي الدُّنْيَا،</vt:lpstr>
      <vt:lpstr>وَرَغْبَةً فِيمَا عِنْدَكَ،</vt:lpstr>
      <vt:lpstr>وَأَثَرَةً وَطُمَأْنِينَةً وَتَوْبَةً نَصُوحاً،</vt:lpstr>
      <vt:lpstr>أَسْأَلُكَ ذلِكَ يَا رَبَّ الْعَالَمِينَ.</vt:lpstr>
      <vt:lpstr>إلهِي أَنْتَ مِنْ حِلْمِكَ تُعْصَى فَكَأَنَّكَ لَمْ تُرَ،</vt:lpstr>
      <vt:lpstr>وَمِنْ كَرَمِكَ وَجُودِكَ تُطَاعُ فَكَأَنَّكَ لَمْ تُعْصَ،</vt:lpstr>
      <vt:lpstr>وَأَنَا وَمَنْ لَمْ يَعْصِكَ سُكَّانُ أَرْضِكَ</vt:lpstr>
      <vt:lpstr>فَكُنْ عَلَيْنَا بِالْفَضْلِ جَوَاداً،</vt:lpstr>
      <vt:lpstr>وَبِالْخَيْرِ عَوَّاداً،</vt:lpstr>
      <vt:lpstr>يَا أَرْحَمَ الرَّاحِمِينَ،</vt:lpstr>
      <vt:lpstr>وَصَلَّى اللّهُ عَلَى مُحَمَّدٍ وَآلِهِ صَلاةً دَائِمَةً</vt:lpstr>
      <vt:lpstr>لا تُحْصَى وَلا تُعَدُّ وَلا يَقْدِرُ قَدْرَهَا غَيْرُكَ</vt:lpstr>
      <vt:lpstr>يَا أَرْحَمَ الرَّاحِمِينَ.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Irfan Jarchivi</cp:lastModifiedBy>
  <cp:revision>90</cp:revision>
  <cp:lastPrinted>1601-01-01T00:00:00Z</cp:lastPrinted>
  <dcterms:created xsi:type="dcterms:W3CDTF">1601-01-01T00:00:00Z</dcterms:created>
  <dcterms:modified xsi:type="dcterms:W3CDTF">2021-03-27T20:45:47Z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