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3283" r:id="rId2"/>
    <p:sldId id="3911" r:id="rId3"/>
    <p:sldId id="3661" r:id="rId4"/>
    <p:sldId id="3662" r:id="rId5"/>
    <p:sldId id="3895" r:id="rId6"/>
    <p:sldId id="3912" r:id="rId7"/>
    <p:sldId id="3913" r:id="rId8"/>
    <p:sldId id="3914" r:id="rId9"/>
    <p:sldId id="3915" r:id="rId10"/>
    <p:sldId id="3916" r:id="rId11"/>
    <p:sldId id="3917" r:id="rId12"/>
    <p:sldId id="3918" r:id="rId13"/>
    <p:sldId id="3919" r:id="rId14"/>
    <p:sldId id="3920" r:id="rId15"/>
    <p:sldId id="3921" r:id="rId16"/>
    <p:sldId id="3922" r:id="rId17"/>
    <p:sldId id="3923" r:id="rId18"/>
    <p:sldId id="3924" r:id="rId19"/>
    <p:sldId id="3925" r:id="rId20"/>
    <p:sldId id="3926" r:id="rId21"/>
    <p:sldId id="3927" r:id="rId22"/>
    <p:sldId id="3928" r:id="rId23"/>
    <p:sldId id="3929" r:id="rId24"/>
    <p:sldId id="3930" r:id="rId25"/>
    <p:sldId id="3931" r:id="rId26"/>
    <p:sldId id="3932" r:id="rId27"/>
    <p:sldId id="3933" r:id="rId28"/>
    <p:sldId id="3934" r:id="rId29"/>
    <p:sldId id="3935" r:id="rId30"/>
    <p:sldId id="3936" r:id="rId31"/>
    <p:sldId id="3937" r:id="rId32"/>
    <p:sldId id="3938" r:id="rId33"/>
    <p:sldId id="3939" r:id="rId34"/>
    <p:sldId id="3940" r:id="rId35"/>
    <p:sldId id="3943" r:id="rId36"/>
    <p:sldId id="3944" r:id="rId37"/>
    <p:sldId id="3945" r:id="rId38"/>
    <p:sldId id="3946" r:id="rId39"/>
    <p:sldId id="3947" r:id="rId40"/>
    <p:sldId id="3948" r:id="rId41"/>
    <p:sldId id="3949" r:id="rId42"/>
    <p:sldId id="3950" r:id="rId43"/>
    <p:sldId id="3951" r:id="rId44"/>
    <p:sldId id="3952" r:id="rId45"/>
    <p:sldId id="3953" r:id="rId46"/>
    <p:sldId id="3954" r:id="rId47"/>
    <p:sldId id="3955" r:id="rId48"/>
    <p:sldId id="3956" r:id="rId49"/>
    <p:sldId id="3957" r:id="rId50"/>
    <p:sldId id="3958" r:id="rId51"/>
    <p:sldId id="3959" r:id="rId52"/>
    <p:sldId id="3960" r:id="rId53"/>
    <p:sldId id="3961" r:id="rId54"/>
    <p:sldId id="3962" r:id="rId55"/>
    <p:sldId id="3963" r:id="rId56"/>
    <p:sldId id="3964" r:id="rId57"/>
    <p:sldId id="3965" r:id="rId58"/>
    <p:sldId id="3966" r:id="rId59"/>
    <p:sldId id="3967" r:id="rId60"/>
    <p:sldId id="3968" r:id="rId61"/>
    <p:sldId id="3969" r:id="rId62"/>
    <p:sldId id="3970" r:id="rId63"/>
    <p:sldId id="3893" r:id="rId64"/>
    <p:sldId id="3415" r:id="rId6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66"/>
    <a:srgbClr val="000099"/>
    <a:srgbClr val="80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04" autoAdjust="0"/>
  </p:normalViewPr>
  <p:slideViewPr>
    <p:cSldViewPr showGuides="1">
      <p:cViewPr>
        <p:scale>
          <a:sx n="100" d="100"/>
          <a:sy n="100" d="100"/>
        </p:scale>
        <p:origin x="-1098" y="426"/>
      </p:cViewPr>
      <p:guideLst>
        <p:guide orient="horz" pos="2160"/>
        <p:guide pos="292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C92651C5-0AEC-495F-A3F1-4A90A404FFE4}" type="datetimeFigureOut">
              <a:rPr lang="en-US"/>
              <a:pPr>
                <a:defRPr/>
              </a:pPr>
              <a:t>4/28/2020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C3F27416-236E-4EDB-9360-65473BA31488}" type="slidenum">
              <a:rPr lang="en-US"/>
              <a:pPr>
                <a:defRPr/>
              </a:pPr>
              <a:t>‹#›</a:t>
            </a:fld>
            <a:endParaRPr lang="en-US"/>
          </a:p>
        </p:txBody>
      </p:sp>
    </p:spTree>
    <p:extLst>
      <p:ext uri="{BB962C8B-B14F-4D97-AF65-F5344CB8AC3E}">
        <p14:creationId xmlns:p14="http://schemas.microsoft.com/office/powerpoint/2010/main" val="1954715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E53A2C-E391-41DC-847A-7EABC03B4ED3}" type="slidenum">
              <a:rPr lang="ar-SA"/>
              <a:pPr>
                <a:defRPr/>
              </a:pPr>
              <a:t>‹#›</a:t>
            </a:fld>
            <a:endParaRPr lang="en-US"/>
          </a:p>
        </p:txBody>
      </p:sp>
    </p:spTree>
    <p:extLst>
      <p:ext uri="{BB962C8B-B14F-4D97-AF65-F5344CB8AC3E}">
        <p14:creationId xmlns:p14="http://schemas.microsoft.com/office/powerpoint/2010/main" val="120100884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A41BC4-80CB-4E44-9BE5-818651D1B574}" type="slidenum">
              <a:rPr lang="ar-SA"/>
              <a:pPr>
                <a:defRPr/>
              </a:pPr>
              <a:t>‹#›</a:t>
            </a:fld>
            <a:endParaRPr lang="en-US"/>
          </a:p>
        </p:txBody>
      </p:sp>
    </p:spTree>
    <p:extLst>
      <p:ext uri="{BB962C8B-B14F-4D97-AF65-F5344CB8AC3E}">
        <p14:creationId xmlns:p14="http://schemas.microsoft.com/office/powerpoint/2010/main" val="378627181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06BF33-0B27-4702-B404-DF972FA4D644}" type="slidenum">
              <a:rPr lang="ar-SA"/>
              <a:pPr>
                <a:defRPr/>
              </a:pPr>
              <a:t>‹#›</a:t>
            </a:fld>
            <a:endParaRPr lang="en-US"/>
          </a:p>
        </p:txBody>
      </p:sp>
    </p:spTree>
    <p:extLst>
      <p:ext uri="{BB962C8B-B14F-4D97-AF65-F5344CB8AC3E}">
        <p14:creationId xmlns:p14="http://schemas.microsoft.com/office/powerpoint/2010/main" val="275798432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AE56F0-8827-4C98-9B55-BCB546CA7EE3}" type="slidenum">
              <a:rPr lang="ar-SA"/>
              <a:pPr>
                <a:defRPr/>
              </a:pPr>
              <a:t>‹#›</a:t>
            </a:fld>
            <a:endParaRPr lang="en-US"/>
          </a:p>
        </p:txBody>
      </p:sp>
    </p:spTree>
    <p:extLst>
      <p:ext uri="{BB962C8B-B14F-4D97-AF65-F5344CB8AC3E}">
        <p14:creationId xmlns:p14="http://schemas.microsoft.com/office/powerpoint/2010/main" val="217376884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876BAE-140B-4456-A3DF-BCED90FE51B3}" type="slidenum">
              <a:rPr lang="ar-SA"/>
              <a:pPr>
                <a:defRPr/>
              </a:pPr>
              <a:t>‹#›</a:t>
            </a:fld>
            <a:endParaRPr lang="en-US"/>
          </a:p>
        </p:txBody>
      </p:sp>
    </p:spTree>
    <p:extLst>
      <p:ext uri="{BB962C8B-B14F-4D97-AF65-F5344CB8AC3E}">
        <p14:creationId xmlns:p14="http://schemas.microsoft.com/office/powerpoint/2010/main" val="144365711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F02BBF-FCD5-478D-8C12-2733387887DA}" type="slidenum">
              <a:rPr lang="ar-SA"/>
              <a:pPr>
                <a:defRPr/>
              </a:pPr>
              <a:t>‹#›</a:t>
            </a:fld>
            <a:endParaRPr lang="en-US"/>
          </a:p>
        </p:txBody>
      </p:sp>
    </p:spTree>
    <p:extLst>
      <p:ext uri="{BB962C8B-B14F-4D97-AF65-F5344CB8AC3E}">
        <p14:creationId xmlns:p14="http://schemas.microsoft.com/office/powerpoint/2010/main" val="202213038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30682BE-4BFC-474C-8437-C532F630B9BE}" type="slidenum">
              <a:rPr lang="ar-SA"/>
              <a:pPr>
                <a:defRPr/>
              </a:pPr>
              <a:t>‹#›</a:t>
            </a:fld>
            <a:endParaRPr lang="en-US"/>
          </a:p>
        </p:txBody>
      </p:sp>
    </p:spTree>
    <p:extLst>
      <p:ext uri="{BB962C8B-B14F-4D97-AF65-F5344CB8AC3E}">
        <p14:creationId xmlns:p14="http://schemas.microsoft.com/office/powerpoint/2010/main" val="246145797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80DFFC4-A242-4B70-A86F-80CA601B53FE}" type="slidenum">
              <a:rPr lang="ar-SA"/>
              <a:pPr>
                <a:defRPr/>
              </a:pPr>
              <a:t>‹#›</a:t>
            </a:fld>
            <a:endParaRPr lang="en-US"/>
          </a:p>
        </p:txBody>
      </p:sp>
    </p:spTree>
    <p:extLst>
      <p:ext uri="{BB962C8B-B14F-4D97-AF65-F5344CB8AC3E}">
        <p14:creationId xmlns:p14="http://schemas.microsoft.com/office/powerpoint/2010/main" val="238314902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469F870-4392-4BE9-9095-438D5954DEBD}" type="slidenum">
              <a:rPr lang="ar-SA"/>
              <a:pPr>
                <a:defRPr/>
              </a:pPr>
              <a:t>‹#›</a:t>
            </a:fld>
            <a:endParaRPr lang="en-US"/>
          </a:p>
        </p:txBody>
      </p:sp>
    </p:spTree>
    <p:extLst>
      <p:ext uri="{BB962C8B-B14F-4D97-AF65-F5344CB8AC3E}">
        <p14:creationId xmlns:p14="http://schemas.microsoft.com/office/powerpoint/2010/main" val="325711015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D5567EC-4EBF-4D51-89C5-58B2A5DCCB0D}" type="slidenum">
              <a:rPr lang="ar-SA"/>
              <a:pPr>
                <a:defRPr/>
              </a:pPr>
              <a:t>‹#›</a:t>
            </a:fld>
            <a:endParaRPr lang="en-US"/>
          </a:p>
        </p:txBody>
      </p:sp>
    </p:spTree>
    <p:extLst>
      <p:ext uri="{BB962C8B-B14F-4D97-AF65-F5344CB8AC3E}">
        <p14:creationId xmlns:p14="http://schemas.microsoft.com/office/powerpoint/2010/main" val="343670604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E1F74B-F1B2-4262-8766-91AE0AA401E2}" type="slidenum">
              <a:rPr lang="ar-SA"/>
              <a:pPr>
                <a:defRPr/>
              </a:pPr>
              <a:t>‹#›</a:t>
            </a:fld>
            <a:endParaRPr lang="en-US"/>
          </a:p>
        </p:txBody>
      </p:sp>
    </p:spTree>
    <p:extLst>
      <p:ext uri="{BB962C8B-B14F-4D97-AF65-F5344CB8AC3E}">
        <p14:creationId xmlns:p14="http://schemas.microsoft.com/office/powerpoint/2010/main" val="96024165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66"/>
                </a:solidFill>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pitchFamily="34" charset="0"/>
                <a:cs typeface="Arial" pitchFamily="34" charset="0"/>
              </a:defRPr>
            </a:lvl1pPr>
          </a:lstStyle>
          <a:p>
            <a:pPr>
              <a:defRPr/>
            </a:pPr>
            <a:fld id="{27B46BDF-E6E6-4A0E-BAF5-30BF8DC0BBFD}"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pitchFamily="34" charset="0"/>
          <a:cs typeface="Arial" pitchFamily="34" charset="0"/>
        </a:defRPr>
      </a:lvl2pPr>
      <a:lvl3pPr algn="ctr" rtl="0" eaLnBrk="0" fontAlgn="base" hangingPunct="0">
        <a:spcBef>
          <a:spcPct val="0"/>
        </a:spcBef>
        <a:spcAft>
          <a:spcPct val="0"/>
        </a:spcAft>
        <a:defRPr sz="4400">
          <a:solidFill>
            <a:srgbClr val="000066"/>
          </a:solidFill>
          <a:latin typeface="Arial" pitchFamily="34" charset="0"/>
          <a:cs typeface="Arial" pitchFamily="34" charset="0"/>
        </a:defRPr>
      </a:lvl3pPr>
      <a:lvl4pPr algn="ctr" rtl="0" eaLnBrk="0" fontAlgn="base" hangingPunct="0">
        <a:spcBef>
          <a:spcPct val="0"/>
        </a:spcBef>
        <a:spcAft>
          <a:spcPct val="0"/>
        </a:spcAft>
        <a:defRPr sz="4400">
          <a:solidFill>
            <a:srgbClr val="000066"/>
          </a:solidFill>
          <a:latin typeface="Arial" pitchFamily="34" charset="0"/>
          <a:cs typeface="Arial" pitchFamily="34" charset="0"/>
        </a:defRPr>
      </a:lvl4pPr>
      <a:lvl5pPr algn="ctr" rtl="0" eaLnBrk="0" fontAlgn="base" hangingPunct="0">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463550" y="228600"/>
            <a:ext cx="8147050" cy="5715000"/>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endParaRPr lang="en-US" altLang="en-US" sz="1800">
              <a:solidFill>
                <a:schemeClr val="tx1"/>
              </a:solidFill>
            </a:endParaRPr>
          </a:p>
        </p:txBody>
      </p:sp>
      <p:sp>
        <p:nvSpPr>
          <p:cNvPr id="2051" name="Rectangle 8"/>
          <p:cNvSpPr>
            <a:spLocks noChangeArrowheads="1"/>
          </p:cNvSpPr>
          <p:nvPr/>
        </p:nvSpPr>
        <p:spPr bwMode="auto">
          <a:xfrm>
            <a:off x="1295400" y="5562600"/>
            <a:ext cx="655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spcBef>
                <a:spcPct val="0"/>
              </a:spcBef>
              <a:buFontTx/>
              <a:buNone/>
            </a:pPr>
            <a:r>
              <a:rPr lang="en-US" altLang="en-US" sz="1800" i="1">
                <a:solidFill>
                  <a:srgbClr val="FFFF00"/>
                </a:solidFill>
              </a:rPr>
              <a:t>(Arabic text along with English Translation and Transliteration)</a:t>
            </a:r>
          </a:p>
        </p:txBody>
      </p:sp>
      <p:sp>
        <p:nvSpPr>
          <p:cNvPr id="2052" name="Rectangle 5"/>
          <p:cNvSpPr>
            <a:spLocks noChangeArrowheads="1"/>
          </p:cNvSpPr>
          <p:nvPr/>
        </p:nvSpPr>
        <p:spPr bwMode="auto">
          <a:xfrm>
            <a:off x="136525" y="5857875"/>
            <a:ext cx="8888413"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spcBef>
                <a:spcPct val="0"/>
              </a:spcBef>
              <a:buFontTx/>
              <a:buNone/>
            </a:pPr>
            <a:endParaRPr lang="en-US" altLang="en-US" sz="1200" b="1" dirty="0">
              <a:latin typeface="Trebuchet MS" pitchFamily="34" charset="0"/>
            </a:endParaRPr>
          </a:p>
          <a:p>
            <a:pPr algn="ctr" eaLnBrk="1" hangingPunct="1">
              <a:spcBef>
                <a:spcPct val="0"/>
              </a:spcBef>
              <a:buFontTx/>
              <a:buNone/>
            </a:pPr>
            <a:r>
              <a:rPr lang="en-US" altLang="en-US" sz="1100" b="1" dirty="0"/>
              <a:t>For any errors / comments please write to: duas.org@gmail.com</a:t>
            </a:r>
            <a:endParaRPr lang="en-US" altLang="en-US" sz="1200" b="1" dirty="0">
              <a:latin typeface="Trebuchet MS" pitchFamily="34" charset="0"/>
            </a:endParaRPr>
          </a:p>
          <a:p>
            <a:pPr algn="ctr" eaLnBrk="1" hangingPunct="1">
              <a:spcBef>
                <a:spcPct val="0"/>
              </a:spcBef>
              <a:buFontTx/>
              <a:buNone/>
            </a:pPr>
            <a:r>
              <a:rPr lang="en-US" altLang="en-US" sz="1200" b="1" dirty="0">
                <a:latin typeface="Trebuchet MS" pitchFamily="34" charset="0"/>
              </a:rPr>
              <a:t>Kindly recite </a:t>
            </a:r>
            <a:r>
              <a:rPr lang="en-US" altLang="en-US" sz="1200" b="1" dirty="0" err="1">
                <a:latin typeface="Trebuchet MS" pitchFamily="34" charset="0"/>
              </a:rPr>
              <a:t>Sura</a:t>
            </a:r>
            <a:r>
              <a:rPr lang="en-US" altLang="en-US" sz="1200" b="1" dirty="0">
                <a:latin typeface="Trebuchet MS" pitchFamily="34" charset="0"/>
              </a:rPr>
              <a:t> E </a:t>
            </a:r>
            <a:r>
              <a:rPr lang="en-US" altLang="en-US" sz="1200" b="1" dirty="0" err="1">
                <a:latin typeface="Trebuchet MS" pitchFamily="34" charset="0"/>
              </a:rPr>
              <a:t>Fatiha</a:t>
            </a:r>
            <a:r>
              <a:rPr lang="en-US" altLang="en-US" sz="1200" b="1" dirty="0">
                <a:latin typeface="Trebuchet MS" pitchFamily="34" charset="0"/>
              </a:rPr>
              <a:t> for </a:t>
            </a:r>
            <a:r>
              <a:rPr lang="en-US" altLang="en-US" sz="1200" b="1" dirty="0" err="1">
                <a:latin typeface="Trebuchet MS" pitchFamily="34" charset="0"/>
              </a:rPr>
              <a:t>Marhumeen</a:t>
            </a:r>
            <a:r>
              <a:rPr lang="en-US" altLang="en-US" sz="1200" b="1" dirty="0">
                <a:latin typeface="Trebuchet MS" pitchFamily="34" charset="0"/>
              </a:rPr>
              <a:t> of all those who have worked towards making this small work possible</a:t>
            </a:r>
            <a:r>
              <a:rPr lang="en-US" altLang="en-US" sz="1200" b="1" dirty="0" smtClean="0">
                <a:latin typeface="Trebuchet MS" pitchFamily="34" charset="0"/>
              </a:rPr>
              <a:t>.</a:t>
            </a:r>
            <a:endParaRPr lang="en-US" altLang="en-US" sz="1200" b="1" dirty="0">
              <a:latin typeface="Trebuchet MS" pitchFamily="34" charset="0"/>
            </a:endParaRPr>
          </a:p>
        </p:txBody>
      </p:sp>
      <p:sp>
        <p:nvSpPr>
          <p:cNvPr id="2053" name="Rectangle 3"/>
          <p:cNvSpPr>
            <a:spLocks noChangeArrowheads="1"/>
          </p:cNvSpPr>
          <p:nvPr/>
        </p:nvSpPr>
        <p:spPr bwMode="auto">
          <a:xfrm>
            <a:off x="228600" y="914400"/>
            <a:ext cx="8686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spcBef>
                <a:spcPct val="0"/>
              </a:spcBef>
              <a:buFontTx/>
              <a:buNone/>
            </a:pPr>
            <a:r>
              <a:rPr lang="en-US" altLang="en-US" sz="6000" b="1" dirty="0" err="1" smtClean="0">
                <a:solidFill>
                  <a:srgbClr val="FFFF00"/>
                </a:solidFill>
                <a:latin typeface="Trebuchet MS" pitchFamily="34" charset="0"/>
              </a:rPr>
              <a:t>Dua’a</a:t>
            </a:r>
            <a:r>
              <a:rPr lang="en-US" altLang="en-US" sz="6000" b="1" dirty="0" smtClean="0">
                <a:solidFill>
                  <a:srgbClr val="FFFF00"/>
                </a:solidFill>
                <a:latin typeface="Trebuchet MS" pitchFamily="34" charset="0"/>
              </a:rPr>
              <a:t> for Twenty-First of Ramadan</a:t>
            </a:r>
            <a:endParaRPr lang="en-US" altLang="en-US" sz="4800" b="1" dirty="0">
              <a:solidFill>
                <a:srgbClr val="FFFF00"/>
              </a:solidFill>
              <a:latin typeface="Trebuchet MS" pitchFamily="34" charset="0"/>
            </a:endParaRPr>
          </a:p>
        </p:txBody>
      </p:sp>
      <p:sp>
        <p:nvSpPr>
          <p:cNvPr id="2054" name="Rectangle 1"/>
          <p:cNvSpPr>
            <a:spLocks noChangeArrowheads="1"/>
          </p:cNvSpPr>
          <p:nvPr/>
        </p:nvSpPr>
        <p:spPr bwMode="auto">
          <a:xfrm>
            <a:off x="895350" y="2743200"/>
            <a:ext cx="733425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spcBef>
                <a:spcPct val="0"/>
              </a:spcBef>
              <a:buFontTx/>
              <a:buNone/>
            </a:pPr>
            <a:r>
              <a:rPr lang="ar-SA" altLang="en-US" sz="6600" b="1" dirty="0" smtClean="0">
                <a:solidFill>
                  <a:srgbClr val="FFFF00"/>
                </a:solidFill>
                <a:latin typeface="Simplified Arabic" pitchFamily="18" charset="-78"/>
                <a:ea typeface="Arial Unicode MS" pitchFamily="34" charset="-128"/>
                <a:cs typeface="Simplified Arabic" pitchFamily="18" charset="-78"/>
              </a:rPr>
              <a:t>لا إلهَ إلاّ أنتَ مُقَلِّبَ القُلوبِ وَالأبْصارِ</a:t>
            </a:r>
            <a:endParaRPr lang="en-US" altLang="en-US" sz="6600" b="1" dirty="0">
              <a:solidFill>
                <a:srgbClr val="FFFF00"/>
              </a:solidFill>
              <a:latin typeface="Simplified Arabic" pitchFamily="18" charset="-78"/>
              <a:ea typeface="Arial Unicode MS" pitchFamily="34" charset="-128"/>
              <a:cs typeface="Simplified Arabic" pitchFamily="18" charset="-78"/>
            </a:endParaRPr>
          </a:p>
        </p:txBody>
      </p:sp>
      <p:sp>
        <p:nvSpPr>
          <p:cNvPr id="2055" name="Rectangle 1"/>
          <p:cNvSpPr>
            <a:spLocks noChangeArrowheads="1"/>
          </p:cNvSpPr>
          <p:nvPr/>
        </p:nvSpPr>
        <p:spPr bwMode="auto">
          <a:xfrm>
            <a:off x="1028700" y="4684713"/>
            <a:ext cx="72009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spcBef>
                <a:spcPct val="0"/>
              </a:spcBef>
              <a:buFontTx/>
              <a:buNone/>
            </a:pPr>
            <a:r>
              <a:rPr lang="fi-FI" altLang="en-US" sz="2800" b="1" i="1" dirty="0" smtClean="0">
                <a:solidFill>
                  <a:srgbClr val="FFFF00"/>
                </a:solidFill>
                <a:latin typeface="Trebuchet MS" pitchFamily="34" charset="0"/>
              </a:rPr>
              <a:t>La Ilaha Illa Anta Muqalliba Alqulubi Wa Alabsari</a:t>
            </a:r>
            <a:endParaRPr lang="en-GB" altLang="en-US" sz="2800" b="1" i="1" dirty="0">
              <a:solidFill>
                <a:srgbClr val="FFFF00"/>
              </a:solidFill>
              <a:latin typeface="Trebuchet MS" pitchFamily="34" charset="0"/>
            </a:endParaRPr>
          </a:p>
        </p:txBody>
      </p:sp>
      <p:pic>
        <p:nvPicPr>
          <p:cNvPr id="205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28600"/>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باعِثَ مَنْ في </a:t>
            </a:r>
            <a:r>
              <a:rPr lang="ar-SA" sz="9000" kern="1200" dirty="0" smtClean="0">
                <a:latin typeface="Arabic Typesetting" panose="03020402040406030203" pitchFamily="66" charset="-78"/>
                <a:ea typeface="+mn-ea"/>
                <a:cs typeface="Arabic Typesetting" panose="03020402040406030203" pitchFamily="66" charset="-78"/>
              </a:rPr>
              <a:t>القُبورِ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the </a:t>
            </a:r>
            <a:r>
              <a:rPr lang="en-US" sz="3600" b="1" kern="1200" dirty="0" err="1">
                <a:ea typeface="MS Mincho" pitchFamily="49" charset="-128"/>
              </a:rPr>
              <a:t>Resurrector</a:t>
            </a:r>
            <a:r>
              <a:rPr lang="en-US" sz="3600" b="1" kern="1200" dirty="0">
                <a:ea typeface="MS Mincho" pitchFamily="49" charset="-128"/>
              </a:rPr>
              <a:t> of those who are in </a:t>
            </a:r>
            <a:r>
              <a:rPr lang="en-US" sz="3600" b="1" kern="1200" dirty="0" smtClean="0">
                <a:ea typeface="MS Mincho" pitchFamily="49" charset="-128"/>
              </a:rPr>
              <a:t>graves</a:t>
            </a:r>
            <a:endParaRPr lang="en-US" sz="3600" b="1" kern="1200" dirty="0">
              <a:ea typeface="MS Mincho" pitchFamily="49" charset="-128"/>
            </a:endParaRPr>
          </a:p>
          <a:p>
            <a:pPr marL="342900" indent="-342900" eaLnBrk="1" hangingPunct="1">
              <a:defRPr/>
            </a:pPr>
            <a:r>
              <a:rPr lang="ur-PK" sz="3600" dirty="0"/>
              <a:t>تمہارے سوا کوئی معبود نہیں ،</a:t>
            </a:r>
            <a:endParaRPr lang="en-US" sz="3600" b="1" kern="1200" dirty="0" smtClean="0">
              <a:ea typeface="MS Mincho" pitchFamily="49" charset="-128"/>
            </a:endParaRPr>
          </a:p>
          <a:p>
            <a:r>
              <a:rPr lang="en-US" sz="3600" dirty="0" smtClean="0"/>
              <a:t>          </a:t>
            </a:r>
            <a:r>
              <a:rPr lang="ur-PK" sz="3600" dirty="0"/>
              <a:t>دوبارہ زندہ کرنے والا</a:t>
            </a:r>
            <a:r>
              <a:rPr lang="en-US" sz="3600" dirty="0" smtClean="0"/>
              <a:t> </a:t>
            </a:r>
            <a:r>
              <a:rPr lang="ur-PK" sz="3600" dirty="0"/>
              <a:t>قبروں میں </a:t>
            </a:r>
            <a:r>
              <a:rPr lang="ur-PK" sz="3600" dirty="0" smtClean="0"/>
              <a:t>رہنے</a:t>
            </a:r>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55245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ba`itha man fy alquburi,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مُدَبِّرَ </a:t>
            </a:r>
            <a:r>
              <a:rPr lang="ar-SA" sz="9000" kern="1200" dirty="0" smtClean="0">
                <a:latin typeface="Arabic Typesetting" panose="03020402040406030203" pitchFamily="66" charset="-78"/>
                <a:ea typeface="+mn-ea"/>
                <a:cs typeface="Arabic Typesetting" panose="03020402040406030203" pitchFamily="66" charset="-78"/>
              </a:rPr>
              <a:t>الأُمورِ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the Manager of all affairs</a:t>
            </a:r>
            <a:r>
              <a:rPr lang="en-US" sz="3600" b="1" kern="1200" dirty="0" smtClean="0">
                <a:ea typeface="MS Mincho" pitchFamily="49" charset="-128"/>
              </a:rPr>
              <a:t>.</a:t>
            </a:r>
          </a:p>
          <a:p>
            <a:r>
              <a:rPr lang="ur-PK" sz="3600" dirty="0"/>
              <a:t>آپ کے سوا کوئی معبود نہیں ، تمام امور کا منتظم۔</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mudabbira alaumuri,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دَيّانَ وَجَبّارَ الجَبابِرَةِ.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590800"/>
            <a:ext cx="9144000" cy="1752600"/>
          </a:xfrm>
          <a:extLst/>
        </p:spPr>
        <p:txBody>
          <a:bodyPr/>
          <a:lstStyle/>
          <a:p>
            <a:pPr marL="342900" indent="-342900" eaLnBrk="1" hangingPunct="1">
              <a:defRPr/>
            </a:pPr>
            <a:r>
              <a:rPr lang="en-US" b="1" kern="1200" dirty="0">
                <a:ea typeface="MS Mincho" pitchFamily="49" charset="-128"/>
              </a:rPr>
              <a:t>There is no god save You, the Master and the most Omnipotent of all those who claim omnipotence</a:t>
            </a:r>
            <a:r>
              <a:rPr lang="en-US" b="1" kern="1200" dirty="0" smtClean="0">
                <a:ea typeface="MS Mincho" pitchFamily="49" charset="-128"/>
              </a:rPr>
              <a:t>.</a:t>
            </a:r>
          </a:p>
          <a:p>
            <a:r>
              <a:rPr lang="ur-PK" dirty="0"/>
              <a:t>آپ کے سوا کوئی معبود نہیں ، سب کا سب کا سب سے بڑا دعوی کرنے والے ، مالک اور سب سے زیادہ قادر۔</a:t>
            </a:r>
          </a:p>
          <a:p>
            <a:r>
              <a:rPr lang="ur-PK" dirty="0"/>
              <a:t/>
            </a:r>
            <a:br>
              <a:rPr lang="ur-PK" dirty="0"/>
            </a:br>
            <a:endParaRPr lang="en-US" b="1" kern="1200" dirty="0">
              <a:ea typeface="MS Mincho" pitchFamily="49" charset="-128"/>
            </a:endParaRPr>
          </a:p>
        </p:txBody>
      </p:sp>
      <p:sp>
        <p:nvSpPr>
          <p:cNvPr id="5124" name="Subtitle 4"/>
          <p:cNvSpPr txBox="1">
            <a:spLocks/>
          </p:cNvSpPr>
          <p:nvPr/>
        </p:nvSpPr>
        <p:spPr bwMode="auto">
          <a:xfrm>
            <a:off x="0" y="51816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dayyana wa jabbara aljababirati.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مُجرِيَ المْاءِ في الصَّخْرَةِ </a:t>
            </a:r>
            <a:r>
              <a:rPr lang="ar-SA" sz="9000" kern="1200" dirty="0" smtClean="0">
                <a:latin typeface="Arabic Typesetting" panose="03020402040406030203" pitchFamily="66" charset="-78"/>
                <a:ea typeface="+mn-ea"/>
                <a:cs typeface="Arabic Typesetting" panose="03020402040406030203" pitchFamily="66" charset="-78"/>
              </a:rPr>
              <a:t>الصَّمّاءِ</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It is You Who causes water to flow in hard rocks</a:t>
            </a:r>
            <a:r>
              <a:rPr lang="en-US" sz="3600" b="1" kern="1200" dirty="0" smtClean="0">
                <a:ea typeface="MS Mincho" pitchFamily="49" charset="-128"/>
              </a:rPr>
              <a:t>.</a:t>
            </a:r>
          </a:p>
          <a:p>
            <a:r>
              <a:rPr lang="ur-PK" sz="3600" dirty="0"/>
              <a:t>تیرے سوا کوئی معبود نہیں ہے۔ تم ہی وہ ہو جو سخت پتھروں میں پانی بہا رہا ہو۔</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55266" y="51816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mujriya alma‘i fy alssakhrati alssamma‘i,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مُجرِيَ الماءِ في </a:t>
            </a:r>
            <a:r>
              <a:rPr lang="ar-SA" sz="9000" kern="1200" dirty="0" smtClean="0">
                <a:latin typeface="Arabic Typesetting" panose="03020402040406030203" pitchFamily="66" charset="-78"/>
                <a:ea typeface="+mn-ea"/>
                <a:cs typeface="Arabic Typesetting" panose="03020402040406030203" pitchFamily="66" charset="-78"/>
              </a:rPr>
              <a:t>النَّباتِ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It is You Who causes water to flow in plants</a:t>
            </a:r>
            <a:r>
              <a:rPr lang="en-US" sz="3600" b="1" kern="1200" dirty="0" smtClean="0">
                <a:ea typeface="MS Mincho" pitchFamily="49" charset="-128"/>
              </a:rPr>
              <a:t>.</a:t>
            </a:r>
          </a:p>
          <a:p>
            <a:r>
              <a:rPr lang="ur-PK" sz="3600" dirty="0"/>
              <a:t>تیرے سوا کوئی معبود نہیں ہے۔ یہ آپ ہی ہیں جو پودوں میں پانی کے بہاؤ کا سبب بنتے ہیں۔</a:t>
            </a:r>
          </a:p>
          <a:p>
            <a:r>
              <a:rPr lang="ur-PK" sz="3600" dirty="0"/>
              <a:t/>
            </a:r>
            <a:br>
              <a:rPr lang="ur-PK" sz="3600" dirty="0"/>
            </a:br>
            <a:endParaRPr lang="en-US" sz="3600" b="1" kern="1200" dirty="0" smtClean="0">
              <a:ea typeface="MS Mincho" pitchFamily="49" charset="-128"/>
            </a:endParaRPr>
          </a:p>
          <a:p>
            <a:pPr marL="342900" indent="-342900" eaLnBrk="1" hangingPunct="1">
              <a:defRPr/>
            </a:pPr>
            <a:endParaRPr lang="en-US" sz="3600" b="1" kern="1200" dirty="0">
              <a:ea typeface="MS Mincho" pitchFamily="49" charset="-128"/>
            </a:endParaRPr>
          </a:p>
        </p:txBody>
      </p:sp>
      <p:sp>
        <p:nvSpPr>
          <p:cNvPr id="5124" name="Subtitle 4"/>
          <p:cNvSpPr txBox="1">
            <a:spLocks/>
          </p:cNvSpPr>
          <p:nvPr/>
        </p:nvSpPr>
        <p:spPr bwMode="auto">
          <a:xfrm>
            <a:off x="38100" y="52578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mujriya alma‘i fy alnnabati,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مُكوِّنَ طَعْمِ </a:t>
            </a:r>
            <a:r>
              <a:rPr lang="ar-SA" sz="9000" kern="1200" dirty="0" smtClean="0">
                <a:latin typeface="Arabic Typesetting" panose="03020402040406030203" pitchFamily="66" charset="-78"/>
                <a:ea typeface="+mn-ea"/>
                <a:cs typeface="Arabic Typesetting" panose="03020402040406030203" pitchFamily="66" charset="-78"/>
              </a:rPr>
              <a:t>الثِّمارِ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the Maker of the flavors of fruits</a:t>
            </a:r>
            <a:r>
              <a:rPr lang="en-US" sz="3600" b="1" kern="1200" dirty="0" smtClean="0">
                <a:ea typeface="MS Mincho" pitchFamily="49" charset="-128"/>
              </a:rPr>
              <a:t>.</a:t>
            </a:r>
          </a:p>
          <a:p>
            <a:r>
              <a:rPr lang="ur-PK" sz="3600" dirty="0"/>
              <a:t>تیرے سوا کوئی معبود نہیں ، پھلوں کے ذائقوں کو بنانے والا۔</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5373322"/>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mukuuina ta`mi alththimari,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مُحْصِيَ عَدَدِ القَطْرِ وَما تَحْمِلُهُ </a:t>
            </a:r>
            <a:r>
              <a:rPr lang="ar-SA" sz="9000" kern="1200" dirty="0" smtClean="0">
                <a:latin typeface="Arabic Typesetting" panose="03020402040406030203" pitchFamily="66" charset="-78"/>
                <a:ea typeface="+mn-ea"/>
                <a:cs typeface="Arabic Typesetting" panose="03020402040406030203" pitchFamily="66" charset="-78"/>
              </a:rPr>
              <a:t>السَّحابُ</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667000"/>
            <a:ext cx="9144000" cy="1752600"/>
          </a:xfrm>
          <a:extLst/>
        </p:spPr>
        <p:txBody>
          <a:bodyPr/>
          <a:lstStyle/>
          <a:p>
            <a:pPr marL="342900" indent="-342900" eaLnBrk="1" hangingPunct="1">
              <a:defRPr/>
            </a:pPr>
            <a:r>
              <a:rPr lang="en-US" sz="2800" b="1" kern="1200" dirty="0">
                <a:ea typeface="MS Mincho" pitchFamily="49" charset="-128"/>
              </a:rPr>
              <a:t>There is no god save You. It is You Who keeps count of the number of the drops of rain and what is loaded by the clouds</a:t>
            </a:r>
            <a:r>
              <a:rPr lang="en-US" sz="2800" b="1" kern="1200" dirty="0" smtClean="0">
                <a:ea typeface="MS Mincho" pitchFamily="49" charset="-128"/>
              </a:rPr>
              <a:t>.</a:t>
            </a:r>
          </a:p>
          <a:p>
            <a:r>
              <a:rPr lang="ur-PK" sz="2800" dirty="0"/>
              <a:t>تیرے سوا کوئی معبود نہیں ہے۔ یہ آپ ہی ہیں جو بارش کے قطروں کی تعداد اور بادلوں سے بھری ہوئی چیزوں کی گنتی کرتے رہتے ہیں۔</a:t>
            </a:r>
          </a:p>
          <a:p>
            <a:r>
              <a:rPr lang="ur-PK" sz="2800" dirty="0"/>
              <a:t/>
            </a:r>
            <a:br>
              <a:rPr lang="ur-PK" sz="2800" dirty="0"/>
            </a:br>
            <a:endParaRPr lang="en-US" sz="2800" b="1" kern="1200" dirty="0">
              <a:ea typeface="MS Mincho" pitchFamily="49" charset="-128"/>
            </a:endParaRPr>
          </a:p>
        </p:txBody>
      </p:sp>
      <p:sp>
        <p:nvSpPr>
          <p:cNvPr id="5124" name="Subtitle 4"/>
          <p:cNvSpPr txBox="1">
            <a:spLocks/>
          </p:cNvSpPr>
          <p:nvPr/>
        </p:nvSpPr>
        <p:spPr bwMode="auto">
          <a:xfrm>
            <a:off x="5862" y="52578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muhsiya `adadi alqatri wa matahmiluhu alssahabu,</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مُحْصِيَ عَدَدِ ما تَجْري بِهِ الرِّياحُ في </a:t>
            </a:r>
            <a:r>
              <a:rPr lang="ar-SA" sz="9000" kern="1200" dirty="0" smtClean="0">
                <a:latin typeface="Arabic Typesetting" panose="03020402040406030203" pitchFamily="66" charset="-78"/>
                <a:ea typeface="+mn-ea"/>
                <a:cs typeface="Arabic Typesetting" panose="03020402040406030203" pitchFamily="66" charset="-78"/>
              </a:rPr>
              <a:t>الْهَواءِ</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2800" b="1" kern="1200" dirty="0">
                <a:ea typeface="MS Mincho" pitchFamily="49" charset="-128"/>
              </a:rPr>
              <a:t>There is no god save You. It is You Who keeps count of the number of what the wind carry in the air</a:t>
            </a:r>
            <a:r>
              <a:rPr lang="en-US" sz="2800" b="1" kern="1200" dirty="0" smtClean="0">
                <a:ea typeface="MS Mincho" pitchFamily="49" charset="-128"/>
              </a:rPr>
              <a:t>.</a:t>
            </a:r>
          </a:p>
          <a:p>
            <a:r>
              <a:rPr lang="ur-PK" sz="2800" dirty="0"/>
              <a:t>تیرے سوا کوئی معبود نہیں ہے۔ یہ آپ ہی ہیں جو ہوا میں ہوا لے جانے والی تعداد کی گنتی کرتے رہتے ہیں۔</a:t>
            </a:r>
          </a:p>
          <a:p>
            <a:r>
              <a:rPr lang="ur-PK" sz="2800" dirty="0"/>
              <a:t/>
            </a:r>
            <a:br>
              <a:rPr lang="ur-PK" sz="2800" dirty="0"/>
            </a:br>
            <a:endParaRPr lang="en-US" sz="28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muhsiya `adadi ma tajry bihi alrriiahu fy alhawa‘i,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مُحْصِيَ ما فِي البِحارِ مِن رَطْبٍ </a:t>
            </a:r>
            <a:r>
              <a:rPr lang="ar-SA" sz="9000" kern="1200" dirty="0" smtClean="0">
                <a:latin typeface="Arabic Typesetting" panose="03020402040406030203" pitchFamily="66" charset="-78"/>
                <a:ea typeface="+mn-ea"/>
                <a:cs typeface="Arabic Typesetting" panose="03020402040406030203" pitchFamily="66" charset="-78"/>
              </a:rPr>
              <a:t>وَيابِسٍ</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2800" b="1" kern="1200" dirty="0">
                <a:ea typeface="MS Mincho" pitchFamily="49" charset="-128"/>
              </a:rPr>
              <a:t>There is no god save You. It is You Who keeps count of what is there in oceans—the wet and the dry</a:t>
            </a:r>
            <a:r>
              <a:rPr lang="en-US" sz="2800" b="1" kern="1200" dirty="0" smtClean="0">
                <a:ea typeface="MS Mincho" pitchFamily="49" charset="-128"/>
              </a:rPr>
              <a:t>.</a:t>
            </a:r>
          </a:p>
          <a:p>
            <a:r>
              <a:rPr lang="ur-PK" sz="2800" dirty="0"/>
              <a:t>تیرے سوا کوئی معبود نہیں ہے۔ یہ آپ ہی ہیں جو سمندروں میں موجود چیزوں یعنی گیلے اور خشک کی گنتی کرتے ہیں۔</a:t>
            </a:r>
          </a:p>
          <a:p>
            <a:r>
              <a:rPr lang="ur-PK" sz="2800" dirty="0"/>
              <a:t/>
            </a:r>
            <a:br>
              <a:rPr lang="ur-PK" sz="2800" dirty="0"/>
            </a:br>
            <a:endParaRPr lang="en-US" sz="28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muhsiya ma fiy albihari min ratbin wa yabisin,</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مُحْصِيَ ما يَدُبُّ في ظُلُماتِ البِحارِ وَفي أطْباقِ الثَّرى.</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19400"/>
            <a:ext cx="9144000" cy="1752600"/>
          </a:xfrm>
          <a:extLst/>
        </p:spPr>
        <p:txBody>
          <a:bodyPr/>
          <a:lstStyle/>
          <a:p>
            <a:pPr marL="342900" indent="-342900" eaLnBrk="1" hangingPunct="1">
              <a:defRPr/>
            </a:pPr>
            <a:r>
              <a:rPr lang="en-US" sz="2800" b="1" kern="1200" dirty="0">
                <a:ea typeface="MS Mincho" pitchFamily="49" charset="-128"/>
              </a:rPr>
              <a:t>There is no god save You. It is You Who keeps count of whatever creeps in the </a:t>
            </a:r>
            <a:r>
              <a:rPr lang="en-US" sz="2800" b="1" kern="1200" dirty="0" err="1">
                <a:ea typeface="MS Mincho" pitchFamily="49" charset="-128"/>
              </a:rPr>
              <a:t>darknesses</a:t>
            </a:r>
            <a:r>
              <a:rPr lang="en-US" sz="2800" b="1" kern="1200" dirty="0">
                <a:ea typeface="MS Mincho" pitchFamily="49" charset="-128"/>
              </a:rPr>
              <a:t> of oceans and in the layers of the earth</a:t>
            </a:r>
            <a:r>
              <a:rPr lang="en-US" sz="2800" b="1" kern="1200" dirty="0" smtClean="0">
                <a:ea typeface="MS Mincho" pitchFamily="49" charset="-128"/>
              </a:rPr>
              <a:t>.</a:t>
            </a:r>
          </a:p>
          <a:p>
            <a:r>
              <a:rPr lang="ur-PK" sz="2800" dirty="0"/>
              <a:t>تیرے سوا کوئی معبود نہیں ہے۔ یہ تو ہی ہے جو سمندروں کی تاریکیوں اور زمین کی تہوں میں جو بھی رینگتا ہے اس کا حساب کتاب کرتا ہے۔</a:t>
            </a:r>
          </a:p>
          <a:p>
            <a:r>
              <a:rPr lang="ur-PK" sz="2800" dirty="0"/>
              <a:t/>
            </a:r>
            <a:br>
              <a:rPr lang="ur-PK" sz="2800" dirty="0"/>
            </a:br>
            <a:endParaRPr lang="en-US" sz="2800" b="1" kern="1200" dirty="0">
              <a:ea typeface="MS Mincho" pitchFamily="49" charset="-128"/>
            </a:endParaRPr>
          </a:p>
        </p:txBody>
      </p:sp>
      <p:sp>
        <p:nvSpPr>
          <p:cNvPr id="5124" name="Subtitle 4"/>
          <p:cNvSpPr txBox="1">
            <a:spLocks/>
          </p:cNvSpPr>
          <p:nvPr/>
        </p:nvSpPr>
        <p:spPr bwMode="auto">
          <a:xfrm>
            <a:off x="0" y="53340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muhsiya ma yadubbu fy zulumati albihari wa fy atbaqi alththari.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366713"/>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b="1" dirty="0" smtClean="0">
                <a:solidFill>
                  <a:srgbClr val="FFFF99"/>
                </a:solidFill>
                <a:latin typeface="Trebuchet MS" pitchFamily="34" charset="0"/>
              </a:rPr>
              <a:t>Merits</a:t>
            </a:r>
            <a:endParaRPr lang="en-GB" altLang="en-US" b="1" dirty="0">
              <a:solidFill>
                <a:srgbClr val="FFFF99"/>
              </a:solidFill>
              <a:latin typeface="Trebuchet MS" pitchFamily="34" charset="0"/>
            </a:endParaRPr>
          </a:p>
        </p:txBody>
      </p:sp>
      <p:sp>
        <p:nvSpPr>
          <p:cNvPr id="3075" name="Text Box 2"/>
          <p:cNvSpPr txBox="1">
            <a:spLocks noChangeArrowheads="1"/>
          </p:cNvSpPr>
          <p:nvPr/>
        </p:nvSpPr>
        <p:spPr bwMode="auto">
          <a:xfrm>
            <a:off x="0" y="381000"/>
            <a:ext cx="9144000" cy="6555641"/>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algn="ctr" eaLnBrk="1" hangingPunct="1">
              <a:defRPr/>
            </a:pPr>
            <a:r>
              <a:rPr lang="en-US" sz="2100" b="1" dirty="0">
                <a:solidFill>
                  <a:srgbClr val="FFFF00"/>
                </a:solidFill>
              </a:rPr>
              <a:t>It has been narrated that `Ali ibn </a:t>
            </a:r>
            <a:r>
              <a:rPr lang="en-US" sz="2100" b="1" dirty="0" err="1">
                <a:solidFill>
                  <a:srgbClr val="FFFF00"/>
                </a:solidFill>
              </a:rPr>
              <a:t>Hammad</a:t>
            </a:r>
            <a:r>
              <a:rPr lang="en-US" sz="2100" b="1" dirty="0">
                <a:solidFill>
                  <a:srgbClr val="FFFF00"/>
                </a:solidFill>
              </a:rPr>
              <a:t> visited Imam </a:t>
            </a:r>
            <a:r>
              <a:rPr lang="en-US" sz="2100" b="1" dirty="0" err="1">
                <a:solidFill>
                  <a:srgbClr val="FFFF00"/>
                </a:solidFill>
              </a:rPr>
              <a:t>Ja`far</a:t>
            </a:r>
            <a:r>
              <a:rPr lang="en-US" sz="2100" b="1" dirty="0">
                <a:solidFill>
                  <a:srgbClr val="FFFF00"/>
                </a:solidFill>
              </a:rPr>
              <a:t> al-</a:t>
            </a:r>
            <a:r>
              <a:rPr lang="en-US" sz="2100" b="1" dirty="0" err="1">
                <a:solidFill>
                  <a:srgbClr val="FFFF00"/>
                </a:solidFill>
              </a:rPr>
              <a:t>Sadiq</a:t>
            </a:r>
            <a:r>
              <a:rPr lang="en-US" sz="2100" b="1" dirty="0">
                <a:solidFill>
                  <a:srgbClr val="FFFF00"/>
                </a:solidFill>
              </a:rPr>
              <a:t> (</a:t>
            </a:r>
            <a:r>
              <a:rPr lang="en-US" sz="2100" b="1" dirty="0" err="1">
                <a:solidFill>
                  <a:srgbClr val="FFFF00"/>
                </a:solidFill>
              </a:rPr>
              <a:t>a.s</a:t>
            </a:r>
            <a:r>
              <a:rPr lang="en-US" sz="2100" b="1" dirty="0">
                <a:solidFill>
                  <a:srgbClr val="FFFF00"/>
                </a:solidFill>
              </a:rPr>
              <a:t>) at the twenty-first night of Ramadhan. “Have you bathed yourself, </a:t>
            </a:r>
            <a:r>
              <a:rPr lang="en-US" sz="2100" b="1" dirty="0" err="1">
                <a:solidFill>
                  <a:srgbClr val="FFFF00"/>
                </a:solidFill>
              </a:rPr>
              <a:t>Hammad</a:t>
            </a:r>
            <a:r>
              <a:rPr lang="en-US" sz="2100" b="1" dirty="0">
                <a:solidFill>
                  <a:srgbClr val="FFFF00"/>
                </a:solidFill>
              </a:rPr>
              <a:t>?” asked the Imam. “Yes, I have,” answered </a:t>
            </a:r>
            <a:r>
              <a:rPr lang="en-US" sz="2100" b="1" dirty="0" err="1">
                <a:solidFill>
                  <a:srgbClr val="FFFF00"/>
                </a:solidFill>
              </a:rPr>
              <a:t>Hammad</a:t>
            </a:r>
            <a:r>
              <a:rPr lang="en-US" sz="2100" b="1" dirty="0">
                <a:solidFill>
                  <a:srgbClr val="FFFF00"/>
                </a:solidFill>
              </a:rPr>
              <a:t>. The Imam (</a:t>
            </a:r>
            <a:r>
              <a:rPr lang="en-US" sz="2100" b="1" dirty="0" err="1">
                <a:solidFill>
                  <a:srgbClr val="FFFF00"/>
                </a:solidFill>
              </a:rPr>
              <a:t>a.s</a:t>
            </a:r>
            <a:r>
              <a:rPr lang="en-US" sz="2100" b="1" dirty="0">
                <a:solidFill>
                  <a:srgbClr val="FFFF00"/>
                </a:solidFill>
              </a:rPr>
              <a:t>) then asked him to stand by him so as to imitate him in offering the prayers. </a:t>
            </a:r>
            <a:r>
              <a:rPr lang="en-US" sz="2100" b="1" dirty="0" err="1">
                <a:solidFill>
                  <a:srgbClr val="FFFF00"/>
                </a:solidFill>
              </a:rPr>
              <a:t>Hammad</a:t>
            </a:r>
            <a:r>
              <a:rPr lang="en-US" sz="2100" b="1" dirty="0">
                <a:solidFill>
                  <a:srgbClr val="FFFF00"/>
                </a:solidFill>
              </a:rPr>
              <a:t> did. When they finished all the prayers, the Imam (</a:t>
            </a:r>
            <a:r>
              <a:rPr lang="en-US" sz="2100" b="1" dirty="0" err="1">
                <a:solidFill>
                  <a:srgbClr val="FFFF00"/>
                </a:solidFill>
              </a:rPr>
              <a:t>a.s</a:t>
            </a:r>
            <a:r>
              <a:rPr lang="en-US" sz="2100" b="1" dirty="0">
                <a:solidFill>
                  <a:srgbClr val="FFFF00"/>
                </a:solidFill>
              </a:rPr>
              <a:t>) began to say the supplications  At dawn, the Imam (</a:t>
            </a:r>
            <a:r>
              <a:rPr lang="en-US" sz="2100" b="1" dirty="0" err="1">
                <a:solidFill>
                  <a:srgbClr val="FFFF00"/>
                </a:solidFill>
              </a:rPr>
              <a:t>a.s</a:t>
            </a:r>
            <a:r>
              <a:rPr lang="en-US" sz="2100" b="1" dirty="0">
                <a:solidFill>
                  <a:srgbClr val="FFFF00"/>
                </a:solidFill>
              </a:rPr>
              <a:t>) </a:t>
            </a:r>
            <a:r>
              <a:rPr lang="en-US" sz="2100" b="1" dirty="0" smtClean="0">
                <a:solidFill>
                  <a:srgbClr val="FFFF00"/>
                </a:solidFill>
              </a:rPr>
              <a:t>recited the </a:t>
            </a:r>
            <a:r>
              <a:rPr lang="en-US" sz="2100" b="1" dirty="0" err="1">
                <a:solidFill>
                  <a:srgbClr val="FFFF00"/>
                </a:solidFill>
              </a:rPr>
              <a:t>adhan</a:t>
            </a:r>
            <a:r>
              <a:rPr lang="en-US" sz="2100" b="1" dirty="0">
                <a:solidFill>
                  <a:srgbClr val="FFFF00"/>
                </a:solidFill>
              </a:rPr>
              <a:t> , uttered the </a:t>
            </a:r>
            <a:r>
              <a:rPr lang="en-US" sz="2100" b="1" dirty="0" err="1">
                <a:solidFill>
                  <a:srgbClr val="FFFF00"/>
                </a:solidFill>
              </a:rPr>
              <a:t>iqamah</a:t>
            </a:r>
            <a:r>
              <a:rPr lang="en-US" sz="2100" b="1" dirty="0">
                <a:solidFill>
                  <a:srgbClr val="FFFF00"/>
                </a:solidFill>
              </a:rPr>
              <a:t>  and then summoned some of his servant to participate in the prayer. They all stood behind the Imam (</a:t>
            </a:r>
            <a:r>
              <a:rPr lang="en-US" sz="2100" b="1" dirty="0" err="1">
                <a:solidFill>
                  <a:srgbClr val="FFFF00"/>
                </a:solidFill>
              </a:rPr>
              <a:t>a.s</a:t>
            </a:r>
            <a:r>
              <a:rPr lang="en-US" sz="2100" b="1" dirty="0">
                <a:solidFill>
                  <a:srgbClr val="FFFF00"/>
                </a:solidFill>
              </a:rPr>
              <a:t>) who led their congregational </a:t>
            </a:r>
            <a:r>
              <a:rPr lang="en-US" sz="2100" b="1" dirty="0" err="1">
                <a:solidFill>
                  <a:srgbClr val="FFFF00"/>
                </a:solidFill>
              </a:rPr>
              <a:t>Fajr</a:t>
            </a:r>
            <a:r>
              <a:rPr lang="en-US" sz="2100" b="1" dirty="0">
                <a:solidFill>
                  <a:srgbClr val="FFFF00"/>
                </a:solidFill>
              </a:rPr>
              <a:t> Prayer reciting </a:t>
            </a:r>
            <a:r>
              <a:rPr lang="en-US" sz="2100" b="1" dirty="0" err="1">
                <a:solidFill>
                  <a:srgbClr val="FFFF00"/>
                </a:solidFill>
              </a:rPr>
              <a:t>Surahs</a:t>
            </a:r>
            <a:r>
              <a:rPr lang="en-US" sz="2100" b="1" dirty="0">
                <a:solidFill>
                  <a:srgbClr val="FFFF00"/>
                </a:solidFill>
              </a:rPr>
              <a:t> of al-</a:t>
            </a:r>
            <a:r>
              <a:rPr lang="en-US" sz="2100" b="1" dirty="0" err="1">
                <a:solidFill>
                  <a:srgbClr val="FFFF00"/>
                </a:solidFill>
              </a:rPr>
              <a:t>Fatihah</a:t>
            </a:r>
            <a:r>
              <a:rPr lang="en-US" sz="2100" b="1" dirty="0">
                <a:solidFill>
                  <a:srgbClr val="FFFF00"/>
                </a:solidFill>
              </a:rPr>
              <a:t> and al-</a:t>
            </a:r>
            <a:r>
              <a:rPr lang="en-US" sz="2100" b="1" dirty="0" err="1">
                <a:solidFill>
                  <a:srgbClr val="FFFF00"/>
                </a:solidFill>
              </a:rPr>
              <a:t>Qadr</a:t>
            </a:r>
            <a:r>
              <a:rPr lang="en-US" sz="2100" b="1" dirty="0">
                <a:solidFill>
                  <a:srgbClr val="FFFF00"/>
                </a:solidFill>
              </a:rPr>
              <a:t> in the first </a:t>
            </a:r>
            <a:r>
              <a:rPr lang="en-US" sz="2100" b="1" dirty="0" err="1">
                <a:solidFill>
                  <a:srgbClr val="FFFF00"/>
                </a:solidFill>
              </a:rPr>
              <a:t>Rak`ah</a:t>
            </a:r>
            <a:r>
              <a:rPr lang="en-US" sz="2100" b="1" dirty="0">
                <a:solidFill>
                  <a:srgbClr val="FFFF00"/>
                </a:solidFill>
              </a:rPr>
              <a:t> and </a:t>
            </a:r>
            <a:r>
              <a:rPr lang="en-US" sz="2100" b="1" dirty="0" err="1">
                <a:solidFill>
                  <a:srgbClr val="FFFF00"/>
                </a:solidFill>
              </a:rPr>
              <a:t>Surahs</a:t>
            </a:r>
            <a:r>
              <a:rPr lang="en-US" sz="2100" b="1" dirty="0">
                <a:solidFill>
                  <a:srgbClr val="FFFF00"/>
                </a:solidFill>
              </a:rPr>
              <a:t> of al-</a:t>
            </a:r>
            <a:r>
              <a:rPr lang="en-US" sz="2100" b="1" dirty="0" err="1">
                <a:solidFill>
                  <a:srgbClr val="FFFF00"/>
                </a:solidFill>
              </a:rPr>
              <a:t>Fatihah</a:t>
            </a:r>
            <a:r>
              <a:rPr lang="en-US" sz="2100" b="1" dirty="0">
                <a:solidFill>
                  <a:srgbClr val="FFFF00"/>
                </a:solidFill>
              </a:rPr>
              <a:t> and al-</a:t>
            </a:r>
            <a:r>
              <a:rPr lang="en-US" sz="2100" b="1" dirty="0" err="1">
                <a:solidFill>
                  <a:srgbClr val="FFFF00"/>
                </a:solidFill>
              </a:rPr>
              <a:t>Tawhid</a:t>
            </a:r>
            <a:r>
              <a:rPr lang="en-US" sz="2100" b="1" dirty="0">
                <a:solidFill>
                  <a:srgbClr val="FFFF00"/>
                </a:solidFill>
              </a:rPr>
              <a:t> in the second. When he finished the post-prayer invocations of glorifying Almighty Allah, praising Him, venerating Him, thanking Him, praying Him for sending blessings upon the Holy Prophet and his Household, and praying Him for the good of all the believing men and women as well as all the Muslims, Imam al-</a:t>
            </a:r>
            <a:r>
              <a:rPr lang="en-US" sz="2100" b="1" dirty="0" err="1">
                <a:solidFill>
                  <a:srgbClr val="FFFF00"/>
                </a:solidFill>
              </a:rPr>
              <a:t>Sadiq</a:t>
            </a:r>
            <a:r>
              <a:rPr lang="en-US" sz="2100" b="1" dirty="0">
                <a:solidFill>
                  <a:srgbClr val="FFFF00"/>
                </a:solidFill>
              </a:rPr>
              <a:t> (</a:t>
            </a:r>
            <a:r>
              <a:rPr lang="en-US" sz="2100" b="1" dirty="0" err="1">
                <a:solidFill>
                  <a:srgbClr val="FFFF00"/>
                </a:solidFill>
              </a:rPr>
              <a:t>a.s</a:t>
            </a:r>
            <a:r>
              <a:rPr lang="en-US" sz="2100" b="1" dirty="0">
                <a:solidFill>
                  <a:srgbClr val="FFFF00"/>
                </a:solidFill>
              </a:rPr>
              <a:t>) prostrated himself. The companions could not hear anything except the Imam’s breaths for a long time. </a:t>
            </a:r>
            <a:r>
              <a:rPr lang="en-US" sz="2100" b="1" dirty="0" err="1">
                <a:solidFill>
                  <a:srgbClr val="FFFF00"/>
                </a:solidFill>
              </a:rPr>
              <a:t>Hammad</a:t>
            </a:r>
            <a:r>
              <a:rPr lang="en-US" sz="2100" b="1" dirty="0">
                <a:solidFill>
                  <a:srgbClr val="FFFF00"/>
                </a:solidFill>
              </a:rPr>
              <a:t> narrated: I could then hear him saying the following supplication, as quoted from Iqbal al-</a:t>
            </a:r>
            <a:r>
              <a:rPr lang="en-US" sz="2100" b="1" dirty="0" err="1">
                <a:solidFill>
                  <a:srgbClr val="FFFF00"/>
                </a:solidFill>
              </a:rPr>
              <a:t>A`mal</a:t>
            </a:r>
            <a:r>
              <a:rPr lang="en-US" sz="2100" b="1" dirty="0">
                <a:solidFill>
                  <a:srgbClr val="FFFF00"/>
                </a:solidFill>
              </a:rPr>
              <a:t> 1:336:</a:t>
            </a:r>
            <a:endParaRPr lang="en-US" sz="2100" b="1" dirty="0" smtClean="0">
              <a:solidFill>
                <a:srgbClr val="FFFF00"/>
              </a:solidFill>
            </a:endParaRPr>
          </a:p>
        </p:txBody>
      </p:sp>
    </p:spTree>
    <p:extLst>
      <p:ext uri="{BB962C8B-B14F-4D97-AF65-F5344CB8AC3E}">
        <p14:creationId xmlns:p14="http://schemas.microsoft.com/office/powerpoint/2010/main" val="2257904242"/>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أسْأَلُكَ بِاسْمِكَ الَّذي سَمَّيْتَ بِهِ </a:t>
            </a:r>
            <a:r>
              <a:rPr lang="ar-SA" sz="9000" kern="1200" dirty="0" smtClean="0">
                <a:latin typeface="Arabic Typesetting" panose="03020402040406030203" pitchFamily="66" charset="-78"/>
                <a:ea typeface="+mn-ea"/>
                <a:cs typeface="Arabic Typesetting" panose="03020402040406030203" pitchFamily="66" charset="-78"/>
              </a:rPr>
              <a:t>نَفْسَكَ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I beseech You by Your Name that You have used for </a:t>
            </a:r>
            <a:r>
              <a:rPr lang="en-US" sz="3600" b="1" kern="1200" dirty="0" smtClean="0">
                <a:ea typeface="MS Mincho" pitchFamily="49" charset="-128"/>
              </a:rPr>
              <a:t>Yourself</a:t>
            </a:r>
          </a:p>
          <a:p>
            <a:r>
              <a:rPr lang="ur-PK" sz="3600" dirty="0"/>
              <a:t>میں آپ سے اپنے نام کی التجا کرتا ہوں جو آپ نے اپنے لئے استعمال کیا ہے</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53340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as-aluka biasmika alladhy sammayta bihi nafsaka,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أوِ اسْتَأثَرْتَ بِهِ عَلى عِلْمِ الْغَيْبِ </a:t>
            </a:r>
            <a:r>
              <a:rPr lang="ar-SA" sz="9000" kern="1200" dirty="0" smtClean="0">
                <a:latin typeface="Arabic Typesetting" panose="03020402040406030203" pitchFamily="66" charset="-78"/>
                <a:ea typeface="+mn-ea"/>
                <a:cs typeface="Arabic Typesetting" panose="03020402040406030203" pitchFamily="66" charset="-78"/>
              </a:rPr>
              <a:t>عِنْدَكَ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Or You have stored for Yourself in the hidden knowledge of You</a:t>
            </a:r>
            <a:r>
              <a:rPr lang="en-US" sz="3600" b="1" kern="1200" dirty="0" smtClean="0">
                <a:ea typeface="MS Mincho" pitchFamily="49" charset="-128"/>
              </a:rPr>
              <a:t>.</a:t>
            </a:r>
          </a:p>
          <a:p>
            <a:r>
              <a:rPr lang="ur-PK" sz="3600" dirty="0"/>
              <a:t>یا آپ اپنے پوشیدہ علم میں اپنے لئے ذخیرہ کرلئے ہیں۔</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aw ista-tharta bihi `ala `ilmi alghaybi `indaka,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وَأَسْأَلُكَ بِكُلِّ اسْمٍ سَمّاكَ بِهِ أحَدٌ مِنْ </a:t>
            </a:r>
            <a:r>
              <a:rPr lang="ar-SA" sz="9000" kern="1200" dirty="0" smtClean="0">
                <a:latin typeface="Arabic Typesetting" panose="03020402040406030203" pitchFamily="66" charset="-78"/>
                <a:ea typeface="+mn-ea"/>
                <a:cs typeface="Arabic Typesetting" panose="03020402040406030203" pitchFamily="66" charset="-78"/>
              </a:rPr>
              <a:t>خَلْقِكَ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b="1" kern="1200" dirty="0">
                <a:ea typeface="MS Mincho" pitchFamily="49" charset="-128"/>
              </a:rPr>
              <a:t>And I beseech You by every name that is ascribed to You by any of Your created beings</a:t>
            </a:r>
            <a:r>
              <a:rPr lang="en-US" b="1" kern="1200" dirty="0" smtClean="0">
                <a:ea typeface="MS Mincho" pitchFamily="49" charset="-128"/>
              </a:rPr>
              <a:t>:</a:t>
            </a:r>
          </a:p>
          <a:p>
            <a:r>
              <a:rPr lang="ur-PK" dirty="0"/>
              <a:t>اور میں آپ کو ہر اس نام سے التجا کرتا ہوں جو آپ کے تخلیق کردہ مخلوق میں سے آپ کے ساتھ منسوب ہے۔</a:t>
            </a:r>
          </a:p>
          <a:p>
            <a:r>
              <a:rPr lang="ur-PK" dirty="0"/>
              <a:t/>
            </a:r>
            <a:br>
              <a:rPr lang="ur-PK" dirty="0"/>
            </a:br>
            <a:endParaRPr lang="en-US" b="1" kern="1200" dirty="0">
              <a:ea typeface="MS Mincho" pitchFamily="49" charset="-128"/>
            </a:endParaRPr>
          </a:p>
        </p:txBody>
      </p:sp>
      <p:sp>
        <p:nvSpPr>
          <p:cNvPr id="5124" name="Subtitle 4"/>
          <p:cNvSpPr txBox="1">
            <a:spLocks/>
          </p:cNvSpPr>
          <p:nvPr/>
        </p:nvSpPr>
        <p:spPr bwMode="auto">
          <a:xfrm>
            <a:off x="0" y="57150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dirty="0" smtClean="0">
                <a:ea typeface="MS Mincho" charset="-128"/>
              </a:rPr>
              <a:t>wa as-aluka bikulli asmin sammaka bihi ahadun min khalqika,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مِنْ نَبِيٍّ أوْ صِدّيقٍ أوْ شَهيدٍ أوْ أحَدٍ مِنْ </a:t>
            </a:r>
            <a:r>
              <a:rPr lang="ar-SA" sz="9000" kern="1200" dirty="0" smtClean="0">
                <a:latin typeface="Arabic Typesetting" panose="03020402040406030203" pitchFamily="66" charset="-78"/>
                <a:ea typeface="+mn-ea"/>
                <a:cs typeface="Arabic Typesetting" panose="03020402040406030203" pitchFamily="66" charset="-78"/>
              </a:rPr>
              <a:t>مَلائِكَتِكَ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b="1" kern="1200" dirty="0">
                <a:ea typeface="MS Mincho" pitchFamily="49" charset="-128"/>
              </a:rPr>
              <a:t>Such as the Prophets, the veracious ones, the martyrs, or any of Your angels</a:t>
            </a:r>
            <a:r>
              <a:rPr lang="en-US" b="1" kern="1200" dirty="0" smtClean="0">
                <a:ea typeface="MS Mincho" pitchFamily="49" charset="-128"/>
              </a:rPr>
              <a:t>.</a:t>
            </a:r>
          </a:p>
          <a:p>
            <a:r>
              <a:rPr lang="ur-PK" dirty="0"/>
              <a:t>جیسے انبیاء ، مخلص ، شہداء ، یا آپ کے فرشتوں میں سے کوئی۔</a:t>
            </a:r>
          </a:p>
          <a:p>
            <a:r>
              <a:rPr lang="ur-PK" dirty="0"/>
              <a:t/>
            </a:r>
            <a:br>
              <a:rPr lang="ur-PK" dirty="0"/>
            </a:br>
            <a:endParaRPr lang="en-US"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min nabiiiin aw siddiqin aw shahidin aw ahadin min malaiikatika,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وَأَسْأَلُكَ بِاسْمِكَ الَّذي إذا دُعيتَ بِهِ </a:t>
            </a:r>
            <a:r>
              <a:rPr lang="ar-SA" sz="9000" kern="1200" dirty="0" smtClean="0">
                <a:latin typeface="Arabic Typesetting" panose="03020402040406030203" pitchFamily="66" charset="-78"/>
                <a:ea typeface="+mn-ea"/>
                <a:cs typeface="Arabic Typesetting" panose="03020402040406030203" pitchFamily="66" charset="-78"/>
              </a:rPr>
              <a:t>أَجَبْتَ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b="1" kern="1200" dirty="0">
                <a:ea typeface="MS Mincho" pitchFamily="49" charset="-128"/>
              </a:rPr>
              <a:t>And I beseech You by Your Name that You answer anyone who beseeches You by it</a:t>
            </a:r>
            <a:r>
              <a:rPr lang="en-US" b="1" kern="1200" dirty="0" smtClean="0">
                <a:ea typeface="MS Mincho" pitchFamily="49" charset="-128"/>
              </a:rPr>
              <a:t>,</a:t>
            </a:r>
          </a:p>
          <a:p>
            <a:r>
              <a:rPr lang="ur-PK" dirty="0"/>
              <a:t>سے</a:t>
            </a:r>
            <a:r>
              <a:rPr lang="en-US" dirty="0" smtClean="0"/>
              <a:t> </a:t>
            </a:r>
            <a:r>
              <a:rPr lang="ur-PK" dirty="0" smtClean="0"/>
              <a:t>اور </a:t>
            </a:r>
            <a:r>
              <a:rPr lang="ur-PK" dirty="0"/>
              <a:t>میں آپ کو آپ کے نام سے التجا کرتا ہوں کہ </a:t>
            </a:r>
            <a:r>
              <a:rPr lang="ur-PK" dirty="0" smtClean="0"/>
              <a:t>آپ </a:t>
            </a:r>
            <a:endParaRPr lang="en-US" dirty="0" smtClean="0"/>
          </a:p>
          <a:p>
            <a:r>
              <a:rPr lang="en-US" dirty="0"/>
              <a:t> </a:t>
            </a:r>
            <a:r>
              <a:rPr lang="en-US" dirty="0" smtClean="0"/>
              <a:t>  </a:t>
            </a:r>
            <a:r>
              <a:rPr lang="ur-PK" dirty="0" smtClean="0"/>
              <a:t>جو </a:t>
            </a:r>
            <a:r>
              <a:rPr lang="ur-PK" dirty="0"/>
              <a:t>بھی دعاگو </a:t>
            </a:r>
            <a:r>
              <a:rPr lang="ur-PK" dirty="0" smtClean="0"/>
              <a:t>ہو </a:t>
            </a:r>
            <a:r>
              <a:rPr lang="ur-PK" dirty="0"/>
              <a:t>اس کو جواب د ے،</a:t>
            </a:r>
          </a:p>
          <a:p>
            <a:r>
              <a:rPr lang="ur-PK" dirty="0"/>
              <a:t/>
            </a:r>
            <a:br>
              <a:rPr lang="ur-PK" dirty="0"/>
            </a:br>
            <a:endParaRPr lang="en-US" b="1" kern="1200" dirty="0">
              <a:ea typeface="MS Mincho" pitchFamily="49" charset="-128"/>
            </a:endParaRPr>
          </a:p>
        </p:txBody>
      </p:sp>
      <p:sp>
        <p:nvSpPr>
          <p:cNvPr id="5124" name="Subtitle 4"/>
          <p:cNvSpPr txBox="1">
            <a:spLocks/>
          </p:cNvSpPr>
          <p:nvPr/>
        </p:nvSpPr>
        <p:spPr bwMode="auto">
          <a:xfrm>
            <a:off x="0" y="53800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as-aluka biasmika alladhy idha du`ita bihi ajabta,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وَإذا سُئِلْتَ بِهِ أَعْطَيْتَ.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You respond to anyone who asks You </a:t>
            </a:r>
            <a:r>
              <a:rPr lang="en-US" sz="3600" b="1" kern="1200" dirty="0" smtClean="0">
                <a:ea typeface="MS Mincho" pitchFamily="49" charset="-128"/>
              </a:rPr>
              <a:t>by </a:t>
            </a:r>
            <a:r>
              <a:rPr lang="en-US" sz="3600" b="1" kern="1200" dirty="0">
                <a:ea typeface="MS Mincho" pitchFamily="49" charset="-128"/>
              </a:rPr>
              <a:t>it</a:t>
            </a:r>
            <a:r>
              <a:rPr lang="en-US" sz="3600" b="1" kern="1200" dirty="0" smtClean="0">
                <a:ea typeface="MS Mincho" pitchFamily="49" charset="-128"/>
              </a:rPr>
              <a:t>.</a:t>
            </a:r>
          </a:p>
          <a:p>
            <a:r>
              <a:rPr lang="ur-PK" sz="3600" dirty="0"/>
              <a:t>اور آپ کسی کو بھی جواب دیتے ہیں جو اس کے ذریعہ آپ سے پوچھتا ہے۔</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5416551"/>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idha suiilta bihi a`tayta.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وَأَسْأَلُكَ بِحَقِّكَ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I beseech You in the name of the duty that is </a:t>
            </a:r>
            <a:r>
              <a:rPr lang="en-US" sz="3600" b="1" kern="1200" dirty="0" smtClean="0">
                <a:ea typeface="MS Mincho" pitchFamily="49" charset="-128"/>
              </a:rPr>
              <a:t>incumbent</a:t>
            </a:r>
          </a:p>
          <a:p>
            <a:r>
              <a:rPr lang="ur-PK" sz="3600" dirty="0"/>
              <a:t>اور میں آپ سے گزارش کرتا ہوں کہ آپ جو فرض ہے اس کے نام پر</a:t>
            </a:r>
          </a:p>
          <a:p>
            <a:r>
              <a:rPr lang="ur-PK" sz="3600" dirty="0"/>
              <a:t/>
            </a:r>
            <a:br>
              <a:rPr lang="ur-PK" sz="3600" dirty="0"/>
            </a:br>
            <a:endParaRPr lang="en-US" sz="3600" b="1" kern="1200" dirty="0" smtClean="0">
              <a:ea typeface="MS Mincho" pitchFamily="49" charset="-128"/>
            </a:endParaRPr>
          </a:p>
          <a:p>
            <a:pPr marL="342900" indent="-342900" eaLnBrk="1" hangingPunct="1">
              <a:defRPr/>
            </a:pPr>
            <a:endParaRPr lang="en-US" sz="3600" b="1" kern="1200" dirty="0">
              <a:ea typeface="MS Mincho" pitchFamily="49" charset="-128"/>
            </a:endParaRPr>
          </a:p>
        </p:txBody>
      </p:sp>
      <p:sp>
        <p:nvSpPr>
          <p:cNvPr id="5124" name="Subtitle 4"/>
          <p:cNvSpPr txBox="1">
            <a:spLocks/>
          </p:cNvSpPr>
          <p:nvPr/>
        </p:nvSpPr>
        <p:spPr bwMode="auto">
          <a:xfrm>
            <a:off x="0" y="5387976"/>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as-aluka bihaqqika `</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عَلى مُحَمَّدٍ وَأَهْلِ بَيْتِهِ صَلَواتُكَ عَلَيْهِمْ </a:t>
            </a:r>
            <a:r>
              <a:rPr lang="ar-SA" sz="9000" kern="1200" dirty="0" smtClean="0">
                <a:latin typeface="Arabic Typesetting" panose="03020402040406030203" pitchFamily="66" charset="-78"/>
                <a:ea typeface="+mn-ea"/>
                <a:cs typeface="Arabic Typesetting" panose="03020402040406030203" pitchFamily="66" charset="-78"/>
              </a:rPr>
              <a:t>وَبَرَكاتُكَ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upon Muhammad and his Household—Your blessings and benedictions be upon them—toward You,</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ala muhammadin wa ahli baytihi salawatuka `alayhim wa barakatuka,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وَبِحَقِّهِمُ الَّذي أَوْجَبْتَهُ عَلى </a:t>
            </a:r>
            <a:r>
              <a:rPr lang="ar-SA" sz="9000" kern="1200" dirty="0" smtClean="0">
                <a:latin typeface="Arabic Typesetting" panose="03020402040406030203" pitchFamily="66" charset="-78"/>
                <a:ea typeface="+mn-ea"/>
                <a:cs typeface="Arabic Typesetting" panose="03020402040406030203" pitchFamily="66" charset="-78"/>
              </a:rPr>
              <a:t>نَفْسِكَ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by the duty that You have made incumbent upon Yourself toward them</a:t>
            </a:r>
            <a:r>
              <a:rPr lang="en-US" sz="3600" b="1" kern="1200" dirty="0" smtClean="0">
                <a:ea typeface="MS Mincho" pitchFamily="49" charset="-128"/>
              </a:rPr>
              <a:t>,</a:t>
            </a:r>
          </a:p>
          <a:p>
            <a:r>
              <a:rPr lang="ur-PK" sz="3600" dirty="0"/>
              <a:t>اور اس فرض کے ذریعہ جو تم نے خود ان پر لازم کیا ہے ،</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28575" y="50292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bihaqqihimu alladhy awjabtahu `ala nafsika,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وَأَنَلْتَهُمْ بِهِ </a:t>
            </a:r>
            <a:r>
              <a:rPr lang="ar-SA" sz="9000" kern="1200" dirty="0" smtClean="0">
                <a:latin typeface="Arabic Typesetting" panose="03020402040406030203" pitchFamily="66" charset="-78"/>
                <a:ea typeface="+mn-ea"/>
                <a:cs typeface="Arabic Typesetting" panose="03020402040406030203" pitchFamily="66" charset="-78"/>
              </a:rPr>
              <a:t>فَضْلَكَ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through which You granted them Your favors</a:t>
            </a:r>
            <a:r>
              <a:rPr lang="en-US" sz="3600" b="1" kern="1200" dirty="0" smtClean="0">
                <a:ea typeface="MS Mincho" pitchFamily="49" charset="-128"/>
              </a:rPr>
              <a:t>,</a:t>
            </a:r>
          </a:p>
          <a:p>
            <a:r>
              <a:rPr lang="ur-PK" sz="3600" dirty="0"/>
              <a:t>اور جس کے ذریعہ تو نے انہیں اپنا احسان بخشا ،</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analtahum bihi fadlaka,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extLst/>
        </p:spPr>
        <p:txBody>
          <a:bodyPr/>
          <a:lstStyle/>
          <a:p>
            <a:pPr rtl="1" eaLnBrk="1" hangingPunct="1">
              <a:lnSpc>
                <a:spcPts val="9000"/>
              </a:lnSpc>
              <a:defRPr/>
            </a:pPr>
            <a:r>
              <a:rPr lang="ar-SA" sz="90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b="1" kern="1200" dirty="0">
                <a:ea typeface="MS Mincho" pitchFamily="49" charset="-128"/>
              </a:rPr>
              <a:t>O' </a:t>
            </a:r>
            <a:r>
              <a:rPr lang="en-US" b="1" kern="1200" dirty="0" err="1">
                <a:ea typeface="MS Mincho" pitchFamily="49" charset="-128"/>
              </a:rPr>
              <a:t>Allāh</a:t>
            </a:r>
            <a:r>
              <a:rPr lang="en-US" b="1" kern="1200" dirty="0">
                <a:ea typeface="MS Mincho" pitchFamily="49" charset="-128"/>
              </a:rPr>
              <a:t> send Your blessings on </a:t>
            </a:r>
            <a:r>
              <a:rPr lang="en-US" b="1" kern="1200" dirty="0" smtClean="0">
                <a:ea typeface="MS Mincho" pitchFamily="49" charset="-128"/>
              </a:rPr>
              <a:t>Muhammad and </a:t>
            </a:r>
            <a:r>
              <a:rPr lang="en-US" b="1" kern="1200" dirty="0">
                <a:ea typeface="MS Mincho" pitchFamily="49" charset="-128"/>
              </a:rPr>
              <a:t>the family of Muhammad</a:t>
            </a:r>
            <a:r>
              <a:rPr lang="en-US" b="1" kern="1200" dirty="0" smtClean="0">
                <a:ea typeface="MS Mincho" pitchFamily="49" charset="-128"/>
              </a:rPr>
              <a:t>.</a:t>
            </a:r>
          </a:p>
          <a:p>
            <a:pPr marL="342900" indent="-342900" eaLnBrk="1" hangingPunct="1">
              <a:defRPr/>
            </a:pPr>
            <a:r>
              <a:rPr lang="ar-SA" altLang="en-US" b="1" dirty="0">
                <a:latin typeface="Alvi Nastaleeq" pitchFamily="2" charset="0"/>
              </a:rPr>
              <a:t>اے الله! رحمت فرما محمد وآل)ع( محمد پر </a:t>
            </a:r>
          </a:p>
          <a:p>
            <a:pPr marL="342900" indent="-342900" eaLnBrk="1" hangingPunct="1">
              <a:defRPr/>
            </a:pPr>
            <a:endParaRPr lang="en-US" b="1" kern="1200" dirty="0" smtClean="0">
              <a:ea typeface="MS Mincho" pitchFamily="49" charset="-128"/>
            </a:endParaRPr>
          </a:p>
        </p:txBody>
      </p:sp>
      <p:sp>
        <p:nvSpPr>
          <p:cNvPr id="3076"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a:ea typeface="MS Mincho" charset="-128"/>
              </a:rPr>
              <a:t>allahumma salli `ala muhammadin wa ali muhammadin</a:t>
            </a:r>
          </a:p>
        </p:txBody>
      </p:sp>
      <p:sp>
        <p:nvSpPr>
          <p:cNvPr id="307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307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أنْ تُصَلّيَ عَلى مُحَمَّدٍ عَبْدِكَ وَرَسولِكَ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(please) bless Muhammad, Your servant and Your Messenger</a:t>
            </a:r>
            <a:r>
              <a:rPr lang="en-US" sz="3600" b="1" kern="1200" dirty="0" smtClean="0">
                <a:ea typeface="MS Mincho" pitchFamily="49" charset="-128"/>
              </a:rPr>
              <a:t>:</a:t>
            </a:r>
          </a:p>
          <a:p>
            <a:pPr marL="342900" indent="-342900" eaLnBrk="1" hangingPunct="1">
              <a:defRPr/>
            </a:pPr>
            <a:r>
              <a:rPr lang="ur-PK" sz="3600" b="1" kern="1200" dirty="0">
                <a:ea typeface="MS Mincho" pitchFamily="49" charset="-128"/>
              </a:rPr>
              <a:t>اپنے رسول پر برکت نازل فرما</a:t>
            </a: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dirty="0" smtClean="0">
                <a:ea typeface="MS Mincho" charset="-128"/>
              </a:rPr>
              <a:t>an tusallia `ala muhammadin `abdika wa rasulika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الدّاعِي إلَيْكَ بِإذْنِكَ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 caller to You by Your permission</a:t>
            </a:r>
            <a:r>
              <a:rPr lang="en-US" sz="3600" b="1" kern="1200" dirty="0" smtClean="0">
                <a:ea typeface="MS Mincho" pitchFamily="49" charset="-128"/>
              </a:rPr>
              <a:t>,</a:t>
            </a:r>
          </a:p>
          <a:p>
            <a:pPr marL="342900" indent="-342900" eaLnBrk="1" hangingPunct="1">
              <a:defRPr/>
            </a:pPr>
            <a:r>
              <a:rPr lang="ur-PK" sz="3600" b="1" kern="1200" dirty="0">
                <a:ea typeface="MS Mincho" pitchFamily="49" charset="-128"/>
              </a:rPr>
              <a:t>تیری اجازت سے تجے بلانے والا</a:t>
            </a: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aldda`iy ilayka biidhnika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وَسِراجِكَ السّاطِعِ بَيْنَ </a:t>
            </a:r>
            <a:r>
              <a:rPr lang="ar-SA" sz="9000" kern="1200" dirty="0" smtClean="0">
                <a:latin typeface="Arabic Typesetting" panose="03020402040406030203" pitchFamily="66" charset="-78"/>
                <a:ea typeface="+mn-ea"/>
                <a:cs typeface="Arabic Typesetting" panose="03020402040406030203" pitchFamily="66" charset="-78"/>
              </a:rPr>
              <a:t>عِبادِكَ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Your incandescent lantern from among Your </a:t>
            </a:r>
            <a:r>
              <a:rPr lang="en-US" sz="3600" b="1" kern="1200" dirty="0" smtClean="0">
                <a:ea typeface="MS Mincho" pitchFamily="49" charset="-128"/>
              </a:rPr>
              <a:t>servants</a:t>
            </a:r>
          </a:p>
          <a:p>
            <a:r>
              <a:rPr lang="ur-PK" sz="3600" dirty="0"/>
              <a:t>اور آپ کا چمکتا ہوا چراغ آپ کے نمازیوں میں شامل ہے</a:t>
            </a:r>
          </a:p>
          <a:p>
            <a:r>
              <a:rPr lang="ur-PK" sz="3600" dirty="0"/>
              <a:t/>
            </a:r>
            <a:br>
              <a:rPr lang="ur-PK" sz="3600" dirty="0"/>
            </a:br>
            <a:endParaRPr lang="en-US" sz="3600" b="1" kern="1200" dirty="0" smtClean="0">
              <a:ea typeface="MS Mincho" pitchFamily="49" charset="-128"/>
            </a:endParaRPr>
          </a:p>
          <a:p>
            <a:pPr marL="342900" indent="-342900" eaLnBrk="1" hangingPunct="1">
              <a:defRPr/>
            </a:pP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sirajika alssati`i bayna `ibadika,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في أرْضِكَ </a:t>
            </a:r>
            <a:r>
              <a:rPr lang="ar-SA" sz="9000" kern="1200" dirty="0" smtClean="0">
                <a:latin typeface="Arabic Typesetting" panose="03020402040406030203" pitchFamily="66" charset="-78"/>
                <a:ea typeface="+mn-ea"/>
                <a:cs typeface="Arabic Typesetting" panose="03020402040406030203" pitchFamily="66" charset="-78"/>
              </a:rPr>
              <a:t>وَسَمائِكَ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In Your lands and Your heavens</a:t>
            </a:r>
            <a:r>
              <a:rPr lang="en-US" sz="3600" b="1" kern="1200" dirty="0" smtClean="0">
                <a:ea typeface="MS Mincho" pitchFamily="49" charset="-128"/>
              </a:rPr>
              <a:t>,</a:t>
            </a:r>
          </a:p>
          <a:p>
            <a:r>
              <a:rPr lang="ur-PK" sz="3600" dirty="0"/>
              <a:t>اپنی زمینوں اور آسمانوں میں ،</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fy ardika wa samaiika,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وَجَعَلْتَهُ رَحْمَةً </a:t>
            </a:r>
            <a:r>
              <a:rPr lang="ar-SA" sz="9000" kern="1200" dirty="0" smtClean="0">
                <a:latin typeface="Arabic Typesetting" panose="03020402040406030203" pitchFamily="66" charset="-78"/>
                <a:ea typeface="+mn-ea"/>
                <a:cs typeface="Arabic Typesetting" panose="03020402040406030203" pitchFamily="66" charset="-78"/>
              </a:rPr>
              <a:t>لِلْعالَمينَ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he whom You made mercy for the peoples</a:t>
            </a:r>
            <a:r>
              <a:rPr lang="en-US" sz="3600" b="1" kern="1200" dirty="0" smtClean="0">
                <a:ea typeface="MS Mincho" pitchFamily="49" charset="-128"/>
              </a:rPr>
              <a:t>,</a:t>
            </a:r>
          </a:p>
          <a:p>
            <a:r>
              <a:rPr lang="ur-PK" sz="3600" dirty="0"/>
              <a:t>اور جس نے تم لوگوں پر رحم کیا</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ja`altahu rahmatan lil`alamina,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نوراً إسْتَضاءَ بِهِ </a:t>
            </a:r>
            <a:r>
              <a:rPr lang="ar-SA" sz="9000" kern="1200" dirty="0" smtClean="0">
                <a:latin typeface="Arabic Typesetting" panose="03020402040406030203" pitchFamily="66" charset="-78"/>
                <a:ea typeface="+mn-ea"/>
                <a:cs typeface="Arabic Typesetting" panose="03020402040406030203" pitchFamily="66" charset="-78"/>
              </a:rPr>
              <a:t>المُؤْمِنُونَ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light through whom the believers have obtained their light</a:t>
            </a:r>
            <a:r>
              <a:rPr lang="en-US" sz="3600" b="1" kern="1200" dirty="0" smtClean="0">
                <a:ea typeface="MS Mincho" pitchFamily="49" charset="-128"/>
              </a:rPr>
              <a:t>;</a:t>
            </a:r>
          </a:p>
          <a:p>
            <a:r>
              <a:rPr lang="ur-PK" sz="3600" dirty="0"/>
              <a:t>اور روشنی جس کے ذریعہ مومنین نے اپنا نور حاصل کیا۔</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nuran istada‘a bihi almu´minuna,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فَبَشَّرَنا بِجَزيلِ </a:t>
            </a:r>
            <a:r>
              <a:rPr lang="ar-SA" sz="9000" kern="1200" dirty="0" smtClean="0">
                <a:latin typeface="Arabic Typesetting" panose="03020402040406030203" pitchFamily="66" charset="-78"/>
                <a:ea typeface="+mn-ea"/>
                <a:cs typeface="Arabic Typesetting" panose="03020402040406030203" pitchFamily="66" charset="-78"/>
              </a:rPr>
              <a:t>ثَوابِكَ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He this conveyed to us the good tidings about Your abundant </a:t>
            </a:r>
            <a:r>
              <a:rPr lang="en-US" sz="3600" b="1" kern="1200" dirty="0" smtClean="0">
                <a:ea typeface="MS Mincho" pitchFamily="49" charset="-128"/>
              </a:rPr>
              <a:t>reward</a:t>
            </a:r>
          </a:p>
          <a:p>
            <a:r>
              <a:rPr lang="ur-PK" sz="3600" dirty="0"/>
              <a:t>اس نے ہمیں آپ کے وافر اجر کے بارے میں خوشخبری سنائی</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52578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fabashsharana bijazili thawabika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وَأنْذَرَنا الأليمَ مِنْ عَذابِكَ.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also warned us against Your painful chastisement</a:t>
            </a:r>
            <a:r>
              <a:rPr lang="en-US" sz="3600" b="1" kern="1200" dirty="0" smtClean="0">
                <a:ea typeface="MS Mincho" pitchFamily="49" charset="-128"/>
              </a:rPr>
              <a:t>.</a:t>
            </a:r>
          </a:p>
          <a:p>
            <a:r>
              <a:rPr lang="ur-PK" sz="3600" dirty="0"/>
              <a:t>اور ہمیں آپ کے تکلیف دہ عذاب سے بھی خبردار کیا۔</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andharana alalima min `adhabika.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أشْهَدُ أنَّهُ قَد جاءَ بِالْحَقِّ مِنْ عِنْدِ الْحَقِّ وَصَدَّقَ </a:t>
            </a:r>
            <a:r>
              <a:rPr lang="ar-SA" sz="9000" kern="1200" dirty="0" smtClean="0">
                <a:latin typeface="Arabic Typesetting" panose="03020402040406030203" pitchFamily="66" charset="-78"/>
                <a:ea typeface="+mn-ea"/>
                <a:cs typeface="Arabic Typesetting" panose="03020402040406030203" pitchFamily="66" charset="-78"/>
              </a:rPr>
              <a:t>الْمُرْسَلينَ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b="1" kern="1200" dirty="0" smtClean="0">
                <a:ea typeface="MS Mincho" pitchFamily="49" charset="-128"/>
              </a:rPr>
              <a:t>I bear witness that he carried to us the truth from the True God, and he verified the Messengers.</a:t>
            </a:r>
          </a:p>
          <a:p>
            <a:r>
              <a:rPr lang="ur-PK" dirty="0"/>
              <a:t>میں گواہ ہوں کہ اس نے حق خدا کی طرف سے حق ہمارے پاس پہنچایا ، اور اس نے رسولوں کی تصدیق کی۔</a:t>
            </a:r>
          </a:p>
          <a:p>
            <a:r>
              <a:rPr lang="ur-PK" dirty="0"/>
              <a:t/>
            </a:r>
            <a:br>
              <a:rPr lang="ur-PK" dirty="0"/>
            </a:br>
            <a:endParaRPr lang="en-US" b="1" kern="1200" dirty="0" smtClean="0">
              <a:ea typeface="MS Mincho" pitchFamily="49" charset="-128"/>
            </a:endParaRPr>
          </a:p>
          <a:p>
            <a:pPr marL="342900" indent="-342900" eaLnBrk="1" hangingPunct="1">
              <a:defRPr/>
            </a:pPr>
            <a:endParaRPr lang="en-US" b="1" kern="1200" dirty="0">
              <a:ea typeface="MS Mincho" pitchFamily="49" charset="-128"/>
            </a:endParaRPr>
          </a:p>
        </p:txBody>
      </p:sp>
      <p:sp>
        <p:nvSpPr>
          <p:cNvPr id="5124" name="Subtitle 4"/>
          <p:cNvSpPr txBox="1">
            <a:spLocks/>
          </p:cNvSpPr>
          <p:nvPr/>
        </p:nvSpPr>
        <p:spPr bwMode="auto">
          <a:xfrm>
            <a:off x="0" y="55626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ashhadu annahu qad ja‘a bialhaqqi min `indi alhaqqi wa saddaqa almursalina,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وَأشْهَدُ أنَّ الَّذينَ كَذَّبوهُ ذائِقو العَذابِ الأليمِ.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b="1" kern="1200" dirty="0">
                <a:ea typeface="MS Mincho" pitchFamily="49" charset="-128"/>
              </a:rPr>
              <a:t>And I bear witness that those who belied him shall certainly taste the painful chastisement</a:t>
            </a:r>
            <a:r>
              <a:rPr lang="en-US" b="1" kern="1200" dirty="0" smtClean="0">
                <a:ea typeface="MS Mincho" pitchFamily="49" charset="-128"/>
              </a:rPr>
              <a:t>.</a:t>
            </a:r>
          </a:p>
          <a:p>
            <a:r>
              <a:rPr lang="ur-PK" dirty="0"/>
              <a:t>اور میں گواہ ہوں کہ جن لوگوں نے اس کو جھٹلایا وہ یقینا دردناک عذاب کا مزہ چکھیں گے</a:t>
            </a:r>
          </a:p>
          <a:p>
            <a:r>
              <a:rPr lang="ur-PK" dirty="0"/>
              <a:t/>
            </a:r>
            <a:br>
              <a:rPr lang="ur-PK" dirty="0"/>
            </a:br>
            <a:endParaRPr lang="en-US" b="1" kern="1200" dirty="0" smtClean="0">
              <a:ea typeface="MS Mincho" pitchFamily="49" charset="-128"/>
            </a:endParaRPr>
          </a:p>
          <a:p>
            <a:pPr marL="342900" indent="-342900" eaLnBrk="1" hangingPunct="1">
              <a:defRPr/>
            </a:pPr>
            <a:endParaRPr lang="en-US" b="1" kern="1200" dirty="0">
              <a:ea typeface="MS Mincho" pitchFamily="49" charset="-128"/>
            </a:endParaRPr>
          </a:p>
        </p:txBody>
      </p:sp>
      <p:sp>
        <p:nvSpPr>
          <p:cNvPr id="5124" name="Subtitle 4"/>
          <p:cNvSpPr txBox="1">
            <a:spLocks/>
          </p:cNvSpPr>
          <p:nvPr/>
        </p:nvSpPr>
        <p:spPr bwMode="auto">
          <a:xfrm>
            <a:off x="38100" y="55626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ashhadu anna alladhina kadhdhabuhu dhaiiqw al`adhabi alalimi.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بِسْمِ اللَّهِ </a:t>
            </a:r>
            <a:r>
              <a:rPr lang="ar-SA" sz="9000" kern="1200" dirty="0" err="1">
                <a:latin typeface="Arabic Typesetting" panose="03020402040406030203" pitchFamily="66" charset="-78"/>
                <a:ea typeface="+mn-ea"/>
                <a:cs typeface="Arabic Typesetting" panose="03020402040406030203" pitchFamily="66" charset="-78"/>
              </a:rPr>
              <a:t>الرَّحْمَٰنِ</a:t>
            </a:r>
            <a:r>
              <a:rPr lang="ar-SA" sz="9000" kern="1200" dirty="0">
                <a:latin typeface="Arabic Typesetting" panose="03020402040406030203" pitchFamily="66" charset="-78"/>
                <a:ea typeface="+mn-ea"/>
                <a:cs typeface="Arabic Typesetting" panose="03020402040406030203" pitchFamily="66" charset="-78"/>
              </a:rPr>
              <a:t> الرَّحِيمِ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In the Name of </a:t>
            </a:r>
            <a:r>
              <a:rPr lang="en-US" sz="3600" b="1" kern="1200" dirty="0" err="1" smtClean="0">
                <a:ea typeface="MS Mincho" pitchFamily="49" charset="-128"/>
              </a:rPr>
              <a:t>Allāh</a:t>
            </a:r>
            <a:r>
              <a:rPr lang="en-US" sz="3600" b="1" kern="1200" dirty="0" smtClean="0">
                <a:ea typeface="MS Mincho" pitchFamily="49" charset="-128"/>
              </a:rPr>
              <a:t>, </a:t>
            </a:r>
          </a:p>
          <a:p>
            <a:pPr marL="342900" indent="-342900" eaLnBrk="1" hangingPunct="1">
              <a:defRPr/>
            </a:pPr>
            <a:r>
              <a:rPr lang="en-US" sz="3600" b="1" kern="1200" dirty="0" smtClean="0">
                <a:ea typeface="MS Mincho" pitchFamily="49" charset="-128"/>
              </a:rPr>
              <a:t>the </a:t>
            </a:r>
            <a:r>
              <a:rPr lang="en-US" sz="3600" b="1" kern="1200" dirty="0">
                <a:ea typeface="MS Mincho" pitchFamily="49" charset="-128"/>
              </a:rPr>
              <a:t>All-merciful, the </a:t>
            </a:r>
            <a:r>
              <a:rPr lang="en-US" sz="3600" b="1" kern="1200" dirty="0" smtClean="0">
                <a:ea typeface="MS Mincho" pitchFamily="49" charset="-128"/>
              </a:rPr>
              <a:t>All-compassionate</a:t>
            </a:r>
          </a:p>
          <a:p>
            <a:pPr marL="342900" indent="-342900" eaLnBrk="1" hangingPunct="1">
              <a:defRPr/>
            </a:pPr>
            <a:r>
              <a:rPr lang="ar-SA" altLang="en-US" sz="3600" b="1">
                <a:latin typeface="Alvi Nastaleeq" pitchFamily="2" charset="0"/>
              </a:rPr>
              <a:t>عظیم اور دائمی رحمتوں والے خدا کے نام سے</a:t>
            </a:r>
          </a:p>
          <a:p>
            <a:pPr marL="342900" indent="-342900" eaLnBrk="1" hangingPunct="1">
              <a:defRPr/>
            </a:pPr>
            <a:endParaRPr lang="en-US" sz="3600" b="1" kern="1200" dirty="0">
              <a:ea typeface="MS Mincho" pitchFamily="49" charset="-128"/>
            </a:endParaRPr>
          </a:p>
        </p:txBody>
      </p:sp>
      <p:sp>
        <p:nvSpPr>
          <p:cNvPr id="4100"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a:ea typeface="MS Mincho" charset="-128"/>
              </a:rPr>
              <a:t>bis-mil-lahir-rah-mnir-rahim</a:t>
            </a:r>
          </a:p>
        </p:txBody>
      </p:sp>
      <p:sp>
        <p:nvSpPr>
          <p:cNvPr id="410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410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أسْألُكَ يا اللهُ يا اَللهُ يا </a:t>
            </a:r>
            <a:r>
              <a:rPr lang="ar-SA" sz="9000" kern="1200" dirty="0" smtClean="0">
                <a:latin typeface="Arabic Typesetting" panose="03020402040406030203" pitchFamily="66" charset="-78"/>
                <a:ea typeface="+mn-ea"/>
                <a:cs typeface="Arabic Typesetting" panose="03020402040406030203" pitchFamily="66" charset="-78"/>
              </a:rPr>
              <a:t>اَللهُ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I beseech You, O Allah; O Allah; O Allah</a:t>
            </a:r>
            <a:r>
              <a:rPr lang="en-US" sz="3600" b="1" kern="1200" dirty="0" smtClean="0">
                <a:ea typeface="MS Mincho" pitchFamily="49" charset="-128"/>
              </a:rPr>
              <a:t>;</a:t>
            </a:r>
          </a:p>
          <a:p>
            <a:r>
              <a:rPr lang="ur-PK" sz="3600" dirty="0"/>
              <a:t>اے اللہ ، میں آپ سے التجا کرتا ہوں۔ اے اللہ؛ اے اللہ؛</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es-ES" altLang="en-US" b="1" i="1" dirty="0" smtClean="0">
                <a:ea typeface="MS Mincho" charset="-128"/>
              </a:rPr>
              <a:t>as-</a:t>
            </a:r>
            <a:r>
              <a:rPr lang="es-ES" altLang="en-US" b="1" i="1" dirty="0" err="1" smtClean="0">
                <a:ea typeface="MS Mincho" charset="-128"/>
              </a:rPr>
              <a:t>aluka</a:t>
            </a:r>
            <a:r>
              <a:rPr lang="es-ES" altLang="en-US" b="1" i="1" dirty="0" smtClean="0">
                <a:ea typeface="MS Mincho" charset="-128"/>
              </a:rPr>
              <a:t> ya </a:t>
            </a:r>
            <a:r>
              <a:rPr lang="es-ES" altLang="en-US" b="1" i="1" dirty="0" err="1" smtClean="0">
                <a:ea typeface="MS Mincho" charset="-128"/>
              </a:rPr>
              <a:t>allahu</a:t>
            </a:r>
            <a:r>
              <a:rPr lang="es-ES" altLang="en-US" b="1" i="1" dirty="0" smtClean="0">
                <a:ea typeface="MS Mincho" charset="-128"/>
              </a:rPr>
              <a:t> ya </a:t>
            </a:r>
            <a:r>
              <a:rPr lang="es-ES" altLang="en-US" b="1" i="1" dirty="0" err="1" smtClean="0">
                <a:ea typeface="MS Mincho" charset="-128"/>
              </a:rPr>
              <a:t>allahu</a:t>
            </a:r>
            <a:r>
              <a:rPr lang="es-ES" altLang="en-US" b="1" i="1" dirty="0" smtClean="0">
                <a:ea typeface="MS Mincho" charset="-128"/>
              </a:rPr>
              <a:t> ya </a:t>
            </a:r>
            <a:r>
              <a:rPr lang="es-ES" altLang="en-US" b="1" i="1" dirty="0" err="1" smtClean="0">
                <a:ea typeface="MS Mincho" charset="-128"/>
              </a:rPr>
              <a:t>allahu</a:t>
            </a:r>
            <a:r>
              <a:rPr lang="es-ES" altLang="en-US" b="1" i="1" dirty="0" smtClean="0">
                <a:ea typeface="MS Mincho" charset="-128"/>
              </a:rPr>
              <a:t>,</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يا رَبّاهُ يا رَبّاهُ يا </a:t>
            </a:r>
            <a:r>
              <a:rPr lang="ar-SA" sz="9000" kern="1200" dirty="0" smtClean="0">
                <a:latin typeface="Arabic Typesetting" panose="03020402040406030203" pitchFamily="66" charset="-78"/>
                <a:ea typeface="+mn-ea"/>
                <a:cs typeface="Arabic Typesetting" panose="03020402040406030203" pitchFamily="66" charset="-78"/>
              </a:rPr>
              <a:t>رَبّاهُ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our God; O our God; O our God</a:t>
            </a:r>
            <a:r>
              <a:rPr lang="en-US" sz="3600" b="1" kern="1200" dirty="0" smtClean="0">
                <a:ea typeface="MS Mincho" pitchFamily="49" charset="-128"/>
              </a:rPr>
              <a:t>;</a:t>
            </a:r>
          </a:p>
          <a:p>
            <a:r>
              <a:rPr lang="ur-PK" sz="3600" dirty="0"/>
              <a:t>اے ہمارے خدا؛ اے ہمارے خدا؛ اے ہمارے خدا؛</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es-ES" altLang="en-US" b="1" i="1" dirty="0" smtClean="0">
                <a:ea typeface="MS Mincho" charset="-128"/>
              </a:rPr>
              <a:t>ya </a:t>
            </a:r>
            <a:r>
              <a:rPr lang="es-ES" altLang="en-US" b="1" i="1" dirty="0" err="1" smtClean="0">
                <a:ea typeface="MS Mincho" charset="-128"/>
              </a:rPr>
              <a:t>rabbahu</a:t>
            </a:r>
            <a:r>
              <a:rPr lang="es-ES" altLang="en-US" b="1" i="1" dirty="0" smtClean="0">
                <a:ea typeface="MS Mincho" charset="-128"/>
              </a:rPr>
              <a:t> ya </a:t>
            </a:r>
            <a:r>
              <a:rPr lang="es-ES" altLang="en-US" b="1" i="1" dirty="0" err="1" smtClean="0">
                <a:ea typeface="MS Mincho" charset="-128"/>
              </a:rPr>
              <a:t>rabbahu</a:t>
            </a:r>
            <a:r>
              <a:rPr lang="es-ES" altLang="en-US" b="1" i="1" dirty="0" smtClean="0">
                <a:ea typeface="MS Mincho" charset="-128"/>
              </a:rPr>
              <a:t> ya </a:t>
            </a:r>
            <a:r>
              <a:rPr lang="es-ES" altLang="en-US" b="1" i="1" dirty="0" err="1" smtClean="0">
                <a:ea typeface="MS Mincho" charset="-128"/>
              </a:rPr>
              <a:t>rabbahu</a:t>
            </a:r>
            <a:r>
              <a:rPr lang="es-ES" altLang="en-US" b="1" i="1" dirty="0" smtClean="0">
                <a:ea typeface="MS Mincho" charset="-128"/>
              </a:rPr>
              <a:t>,</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يا سَيِّدي يا سَيِّدي يا </a:t>
            </a:r>
            <a:r>
              <a:rPr lang="ar-SA" sz="9000" kern="1200" dirty="0" smtClean="0">
                <a:latin typeface="Arabic Typesetting" panose="03020402040406030203" pitchFamily="66" charset="-78"/>
                <a:ea typeface="+mn-ea"/>
                <a:cs typeface="Arabic Typesetting" panose="03020402040406030203" pitchFamily="66" charset="-78"/>
              </a:rPr>
              <a:t>سَيِّدي</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pl-PL" sz="3600" b="1" kern="1200" dirty="0">
                <a:ea typeface="MS Mincho" pitchFamily="49" charset="-128"/>
              </a:rPr>
              <a:t>O my Master; O my Master; O my Master</a:t>
            </a:r>
            <a:r>
              <a:rPr lang="pl-PL" sz="3600" b="1" kern="1200" dirty="0" smtClean="0">
                <a:ea typeface="MS Mincho" pitchFamily="49" charset="-128"/>
              </a:rPr>
              <a:t>;</a:t>
            </a:r>
            <a:endParaRPr lang="en-US" sz="3600" b="1" kern="1200" dirty="0" smtClean="0">
              <a:ea typeface="MS Mincho" pitchFamily="49" charset="-128"/>
            </a:endParaRPr>
          </a:p>
          <a:p>
            <a:r>
              <a:rPr lang="ur-PK" sz="3600" dirty="0"/>
              <a:t>اے میرے آقا! اے میرے آقا! اے میرے آقا!</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es-ES" altLang="en-US" b="1" i="1" dirty="0" smtClean="0">
                <a:ea typeface="MS Mincho" charset="-128"/>
              </a:rPr>
              <a:t>ya </a:t>
            </a:r>
            <a:r>
              <a:rPr lang="es-ES" altLang="en-US" b="1" i="1" dirty="0" err="1" smtClean="0">
                <a:ea typeface="MS Mincho" charset="-128"/>
              </a:rPr>
              <a:t>sayyidy</a:t>
            </a:r>
            <a:r>
              <a:rPr lang="es-ES" altLang="en-US" b="1" i="1" dirty="0" smtClean="0">
                <a:ea typeface="MS Mincho" charset="-128"/>
              </a:rPr>
              <a:t> ya </a:t>
            </a:r>
            <a:r>
              <a:rPr lang="es-ES" altLang="en-US" b="1" i="1" dirty="0" err="1" smtClean="0">
                <a:ea typeface="MS Mincho" charset="-128"/>
              </a:rPr>
              <a:t>sayyidy</a:t>
            </a:r>
            <a:r>
              <a:rPr lang="es-ES" altLang="en-US" b="1" i="1" dirty="0" smtClean="0">
                <a:ea typeface="MS Mincho" charset="-128"/>
              </a:rPr>
              <a:t> ya </a:t>
            </a:r>
            <a:r>
              <a:rPr lang="es-ES" altLang="en-US" b="1" i="1" dirty="0" err="1" smtClean="0">
                <a:ea typeface="MS Mincho" charset="-128"/>
              </a:rPr>
              <a:t>sayyidi</a:t>
            </a:r>
            <a:r>
              <a:rPr lang="es-ES" altLang="en-US" b="1" i="1" dirty="0" smtClean="0">
                <a:ea typeface="MS Mincho" charset="-128"/>
              </a:rPr>
              <a:t>,</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يا مَوْلايَ يا مَوْلايَ يا </a:t>
            </a:r>
            <a:r>
              <a:rPr lang="ar-SA" sz="9000" kern="1200" dirty="0" smtClean="0">
                <a:latin typeface="Arabic Typesetting" panose="03020402040406030203" pitchFamily="66" charset="-78"/>
                <a:ea typeface="+mn-ea"/>
                <a:cs typeface="Arabic Typesetting" panose="03020402040406030203" pitchFamily="66" charset="-78"/>
              </a:rPr>
              <a:t>مَوْلايَ</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pl-PL" sz="3600" b="1" kern="1200" dirty="0">
                <a:ea typeface="MS Mincho" pitchFamily="49" charset="-128"/>
              </a:rPr>
              <a:t>O my Lord; O my Lord; O my Lord</a:t>
            </a:r>
            <a:r>
              <a:rPr lang="pl-PL" sz="3600" b="1" kern="1200" dirty="0" smtClean="0">
                <a:ea typeface="MS Mincho" pitchFamily="49" charset="-128"/>
              </a:rPr>
              <a:t>.</a:t>
            </a:r>
            <a:endParaRPr lang="en-US" sz="3600" b="1" kern="1200" dirty="0" smtClean="0">
              <a:ea typeface="MS Mincho" pitchFamily="49" charset="-128"/>
            </a:endParaRPr>
          </a:p>
          <a:p>
            <a:r>
              <a:rPr lang="ur-PK" sz="3600" dirty="0"/>
              <a:t>اے میرے رب! اے میرے رب! اے میرے رب</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es-ES" altLang="en-US" b="1" i="1" dirty="0" smtClean="0">
                <a:ea typeface="MS Mincho" charset="-128"/>
              </a:rPr>
              <a:t>ya </a:t>
            </a:r>
            <a:r>
              <a:rPr lang="es-ES" altLang="en-US" b="1" i="1" dirty="0" err="1" smtClean="0">
                <a:ea typeface="MS Mincho" charset="-128"/>
              </a:rPr>
              <a:t>mawlaia</a:t>
            </a:r>
            <a:r>
              <a:rPr lang="es-ES" altLang="en-US" b="1" i="1" dirty="0" smtClean="0">
                <a:ea typeface="MS Mincho" charset="-128"/>
              </a:rPr>
              <a:t> ya </a:t>
            </a:r>
            <a:r>
              <a:rPr lang="es-ES" altLang="en-US" b="1" i="1" dirty="0" err="1" smtClean="0">
                <a:ea typeface="MS Mincho" charset="-128"/>
              </a:rPr>
              <a:t>mawlaia</a:t>
            </a:r>
            <a:r>
              <a:rPr lang="es-ES" altLang="en-US" b="1" i="1" dirty="0" smtClean="0">
                <a:ea typeface="MS Mincho" charset="-128"/>
              </a:rPr>
              <a:t> ya </a:t>
            </a:r>
            <a:r>
              <a:rPr lang="es-ES" altLang="en-US" b="1" i="1" dirty="0" err="1" smtClean="0">
                <a:ea typeface="MS Mincho" charset="-128"/>
              </a:rPr>
              <a:t>mawlaia</a:t>
            </a:r>
            <a:r>
              <a:rPr lang="es-ES" altLang="en-US" b="1" i="1" dirty="0" smtClean="0">
                <a:ea typeface="MS Mincho" charset="-128"/>
              </a:rPr>
              <a:t>,</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أسْألُكَ في هَذِهِ الغَداةِ أنْ تُصَلّيَ عَلى مُحَمَّدٍ وَآلِ مُحَمَّدٍ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b="1" kern="1200" dirty="0">
                <a:ea typeface="MS Mincho" pitchFamily="49" charset="-128"/>
              </a:rPr>
              <a:t>I beseech You in this early morning to bless Muhammad and the Household of Muhammad</a:t>
            </a:r>
            <a:r>
              <a:rPr lang="en-US" b="1" kern="1200" dirty="0" smtClean="0">
                <a:ea typeface="MS Mincho" pitchFamily="49" charset="-128"/>
              </a:rPr>
              <a:t>,</a:t>
            </a:r>
          </a:p>
          <a:p>
            <a:pPr marL="342900" indent="-342900" eaLnBrk="1" hangingPunct="1">
              <a:defRPr/>
            </a:pPr>
            <a:r>
              <a:rPr lang="ar-SA" altLang="en-US" b="1" dirty="0">
                <a:latin typeface="Alvi Nastaleeq" pitchFamily="2" charset="0"/>
              </a:rPr>
              <a:t>اے الله! رحمت فرما محمد وآل)ع( محمد پر </a:t>
            </a:r>
          </a:p>
          <a:p>
            <a:pPr marL="342900" indent="-342900" eaLnBrk="1" hangingPunct="1">
              <a:defRPr/>
            </a:pPr>
            <a:endParaRPr lang="en-US" b="1" kern="1200" dirty="0" smtClean="0">
              <a:ea typeface="MS Mincho" pitchFamily="49" charset="-128"/>
            </a:endParaRPr>
          </a:p>
          <a:p>
            <a:pPr marL="342900" indent="-342900" eaLnBrk="1" hangingPunct="1">
              <a:defRPr/>
            </a:pPr>
            <a:endParaRPr lang="en-US"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as-aluka fy hadhihi alghadaati an tusallia `ala muhammadin wa ali muhammadin</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وَأنْ تَجْعَلَني مِنْ أوْفَرِ عِبادِكَ وَسائِليكَ </a:t>
            </a:r>
            <a:r>
              <a:rPr lang="ar-SA" sz="9000" kern="1200" dirty="0" smtClean="0">
                <a:latin typeface="Arabic Typesetting" panose="03020402040406030203" pitchFamily="66" charset="-78"/>
                <a:ea typeface="+mn-ea"/>
                <a:cs typeface="Arabic Typesetting" panose="03020402040406030203" pitchFamily="66" charset="-78"/>
              </a:rPr>
              <a:t>نِصيباً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743200"/>
            <a:ext cx="9144000" cy="1752600"/>
          </a:xfrm>
          <a:extLst/>
        </p:spPr>
        <p:txBody>
          <a:bodyPr/>
          <a:lstStyle/>
          <a:p>
            <a:pPr marL="342900" indent="-342900" eaLnBrk="1" hangingPunct="1">
              <a:defRPr/>
            </a:pPr>
            <a:r>
              <a:rPr lang="en-US" sz="3600" b="1" kern="1200" dirty="0">
                <a:ea typeface="MS Mincho" pitchFamily="49" charset="-128"/>
              </a:rPr>
              <a:t>And to include me with Your servants and beseechers upon whom You confer the most abundant of Your rewards,</a:t>
            </a:r>
          </a:p>
        </p:txBody>
      </p:sp>
      <p:sp>
        <p:nvSpPr>
          <p:cNvPr id="5124" name="Subtitle 4"/>
          <p:cNvSpPr txBox="1">
            <a:spLocks/>
          </p:cNvSpPr>
          <p:nvPr/>
        </p:nvSpPr>
        <p:spPr bwMode="auto">
          <a:xfrm>
            <a:off x="0" y="49530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an taj`alany min awfari `ibadika wa saiilika nisibaan,</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وَأنْ تَمُنَّ عَلَيَّ بِفِكاكِ رَقَبَتي مِنَ </a:t>
            </a:r>
            <a:r>
              <a:rPr lang="ar-SA" sz="9000" kern="1200" dirty="0" smtClean="0">
                <a:latin typeface="Arabic Typesetting" panose="03020402040406030203" pitchFamily="66" charset="-78"/>
                <a:ea typeface="+mn-ea"/>
                <a:cs typeface="Arabic Typesetting" panose="03020402040406030203" pitchFamily="66" charset="-78"/>
              </a:rPr>
              <a:t>النّارِ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to confer upon me with releasing me from Hellfire</a:t>
            </a:r>
            <a:r>
              <a:rPr lang="en-US" sz="3600" b="1" kern="1200" dirty="0" smtClean="0">
                <a:ea typeface="MS Mincho" pitchFamily="49" charset="-128"/>
              </a:rPr>
              <a:t>,</a:t>
            </a:r>
          </a:p>
          <a:p>
            <a:r>
              <a:rPr lang="ur-PK" sz="3600" dirty="0"/>
              <a:t>اور مجھے جہنم سے آزاد کرنے کا اعزاز دینا ،</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an tamunna `alayya bifikaki raqabaty mina alnnari,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يا أرْحَمَ الرّاحِمينَ.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the most Merciful of all those who show mercy</a:t>
            </a:r>
            <a:r>
              <a:rPr lang="en-US" sz="3600" b="1" kern="1200" dirty="0" smtClean="0">
                <a:ea typeface="MS Mincho" pitchFamily="49" charset="-128"/>
              </a:rPr>
              <a:t>.</a:t>
            </a:r>
          </a:p>
          <a:p>
            <a:pPr marL="342900" indent="-342900" eaLnBrk="1" hangingPunct="1">
              <a:defRPr/>
            </a:pPr>
            <a:r>
              <a:rPr lang="ur-PK" sz="3600" dirty="0"/>
              <a:t>اے مہربان</a:t>
            </a: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ya arhama alrrahimina.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وَأسْألُكَ بِجَميعِ ما سَأَلْتُكَ وَما لَمْ أسْألْكَ مِنْ عَظيمِ </a:t>
            </a:r>
            <a:r>
              <a:rPr lang="ar-SA" sz="9000" kern="1200" dirty="0" smtClean="0">
                <a:latin typeface="Arabic Typesetting" panose="03020402040406030203" pitchFamily="66" charset="-78"/>
                <a:ea typeface="+mn-ea"/>
                <a:cs typeface="Arabic Typesetting" panose="03020402040406030203" pitchFamily="66" charset="-78"/>
              </a:rPr>
              <a:t>جَلالِكَ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667000"/>
            <a:ext cx="9144000" cy="1752600"/>
          </a:xfrm>
          <a:extLst/>
        </p:spPr>
        <p:txBody>
          <a:bodyPr/>
          <a:lstStyle/>
          <a:p>
            <a:pPr marL="342900" indent="-342900" eaLnBrk="1" hangingPunct="1">
              <a:defRPr/>
            </a:pPr>
            <a:r>
              <a:rPr lang="en-US" sz="2800" b="1" kern="1200" dirty="0">
                <a:ea typeface="MS Mincho" pitchFamily="49" charset="-128"/>
              </a:rPr>
              <a:t>And I beseech You to settle for me all that which I asked from You and also all that which I did not ask from You; that which belongs to Your splendid majesty</a:t>
            </a:r>
            <a:r>
              <a:rPr lang="en-US" sz="2800" b="1" kern="1200" dirty="0" smtClean="0">
                <a:ea typeface="MS Mincho" pitchFamily="49" charset="-128"/>
              </a:rPr>
              <a:t>,</a:t>
            </a:r>
          </a:p>
          <a:p>
            <a:r>
              <a:rPr lang="ur-PK" sz="2800" dirty="0"/>
              <a:t>اور میں آپ سے گزارش کرتا ہوں کہ میرے لئے جو کچھ میں نے تم سے مانگا ہے اور جو کچھ میں نے تم سے نہیں مانگا وہ بھی حل کرو۔ جو آپ کی شان و شوکت سے ہے ،</a:t>
            </a:r>
          </a:p>
          <a:p>
            <a:r>
              <a:rPr lang="ur-PK" sz="2800" dirty="0"/>
              <a:t/>
            </a:r>
            <a:br>
              <a:rPr lang="ur-PK" sz="2800" dirty="0"/>
            </a:br>
            <a:endParaRPr lang="en-US" sz="2800" b="1" kern="1200" dirty="0">
              <a:ea typeface="MS Mincho" pitchFamily="49" charset="-128"/>
            </a:endParaRPr>
          </a:p>
        </p:txBody>
      </p:sp>
      <p:sp>
        <p:nvSpPr>
          <p:cNvPr id="5124" name="Subtitle 4"/>
          <p:cNvSpPr txBox="1">
            <a:spLocks/>
          </p:cNvSpPr>
          <p:nvPr/>
        </p:nvSpPr>
        <p:spPr bwMode="auto">
          <a:xfrm>
            <a:off x="0" y="57150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pl-PL" altLang="en-US" b="1" i="1" dirty="0" smtClean="0">
                <a:ea typeface="MS Mincho" charset="-128"/>
              </a:rPr>
              <a:t>wa as-aluka bijami`i ma saaltuka wa ma lam asalka min `azimi jalalika,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مَا لَو عَلِمْتُهُ لَسَألْتُكَ </a:t>
            </a:r>
            <a:r>
              <a:rPr lang="ar-SA" sz="9000" kern="1200" dirty="0" smtClean="0">
                <a:latin typeface="Arabic Typesetting" panose="03020402040406030203" pitchFamily="66" charset="-78"/>
                <a:ea typeface="+mn-ea"/>
                <a:cs typeface="Arabic Typesetting" panose="03020402040406030203" pitchFamily="66" charset="-78"/>
              </a:rPr>
              <a:t>بِهِ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That which I would ask from You if I knew it</a:t>
            </a:r>
            <a:r>
              <a:rPr lang="en-US" sz="3600" b="1" kern="1200" dirty="0" smtClean="0">
                <a:ea typeface="MS Mincho" pitchFamily="49" charset="-128"/>
              </a:rPr>
              <a:t>,</a:t>
            </a:r>
          </a:p>
          <a:p>
            <a:r>
              <a:rPr lang="ur-PK" sz="3600" dirty="0"/>
              <a:t>اگر میں یہ جانتا تو میں آپ سے پوچھوں گا ،</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pl-PL" altLang="en-US" b="1" i="1" dirty="0" smtClean="0">
                <a:ea typeface="MS Mincho" charset="-128"/>
              </a:rPr>
              <a:t>ma law `alimtuhu lasaltuka bihi,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مُقَلِّبَ القُلوبِ </a:t>
            </a:r>
            <a:r>
              <a:rPr lang="ar-SA" sz="9000" kern="1200" dirty="0" smtClean="0">
                <a:latin typeface="Arabic Typesetting" panose="03020402040406030203" pitchFamily="66" charset="-78"/>
                <a:ea typeface="+mn-ea"/>
                <a:cs typeface="Arabic Typesetting" panose="03020402040406030203" pitchFamily="66" charset="-78"/>
              </a:rPr>
              <a:t>وَالأبْصارِ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the Transformer of hearts and </a:t>
            </a:r>
            <a:r>
              <a:rPr lang="en-US" sz="3600" b="1" kern="1200" dirty="0" smtClean="0">
                <a:ea typeface="MS Mincho" pitchFamily="49" charset="-128"/>
              </a:rPr>
              <a:t>sights</a:t>
            </a:r>
          </a:p>
          <a:p>
            <a:pPr marL="342900" indent="-342900" eaLnBrk="1" hangingPunct="1">
              <a:defRPr/>
            </a:pPr>
            <a:r>
              <a:rPr lang="ur-PK" sz="3600" dirty="0"/>
              <a:t> کوئی معبود مگر تو کہ جو دلوں اورآنکھوں کو زیروزبر کرنیوالا ہے</a:t>
            </a:r>
            <a:endParaRPr lang="en-US" sz="3600" b="1" kern="1200" dirty="0" smtClean="0">
              <a:ea typeface="MS Mincho" pitchFamily="49" charset="-128"/>
            </a:endParaRPr>
          </a:p>
          <a:p>
            <a:pPr marL="342900" indent="-342900" eaLnBrk="1" hangingPunct="1">
              <a:defRPr/>
            </a:pPr>
            <a:endParaRPr lang="en-US" sz="3600" b="1" kern="1200" dirty="0">
              <a:ea typeface="MS Mincho" pitchFamily="49" charset="-128"/>
            </a:endParaRPr>
          </a:p>
        </p:txBody>
      </p:sp>
      <p:sp>
        <p:nvSpPr>
          <p:cNvPr id="5124" name="Subtitle 4"/>
          <p:cNvSpPr txBox="1">
            <a:spLocks/>
          </p:cNvSpPr>
          <p:nvPr/>
        </p:nvSpPr>
        <p:spPr bwMode="auto">
          <a:xfrm>
            <a:off x="38100" y="53800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muqalliba alqulubi wa alabsari,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أنْ تُصَلّيَ عَلى مُحَمَّدٍ وَأهْلِ </a:t>
            </a:r>
            <a:r>
              <a:rPr lang="ar-SA" sz="9000" kern="1200" dirty="0" smtClean="0">
                <a:latin typeface="Arabic Typesetting" panose="03020402040406030203" pitchFamily="66" charset="-78"/>
                <a:ea typeface="+mn-ea"/>
                <a:cs typeface="Arabic Typesetting" panose="03020402040406030203" pitchFamily="66" charset="-78"/>
              </a:rPr>
              <a:t>بَيْتِهِ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I beseech You to) send blessings upon Muhammad and his Household</a:t>
            </a:r>
            <a:r>
              <a:rPr lang="en-US" sz="3600" b="1" kern="1200" dirty="0" smtClean="0">
                <a:ea typeface="MS Mincho" pitchFamily="49" charset="-128"/>
              </a:rPr>
              <a:t>,</a:t>
            </a:r>
          </a:p>
          <a:p>
            <a:pPr marL="342900" indent="-342900" eaLnBrk="1" hangingPunct="1">
              <a:defRPr/>
            </a:pPr>
            <a:r>
              <a:rPr lang="ar-SA" altLang="en-US" sz="3600" b="1" dirty="0">
                <a:latin typeface="Alvi Nastaleeq" pitchFamily="2" charset="0"/>
              </a:rPr>
              <a:t>اے الله! رحمت فرما محمد وآل)ع( محمد پر </a:t>
            </a:r>
          </a:p>
          <a:p>
            <a:pPr marL="342900" indent="-342900" eaLnBrk="1" hangingPunct="1">
              <a:defRPr/>
            </a:pP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dirty="0" smtClean="0">
                <a:ea typeface="MS Mincho" charset="-128"/>
              </a:rPr>
              <a:t>an tusalliya `ala muhammadin wa ahli baytihi,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وَأنْ تَأذَنَ لِفَرَجِ مَنْ بِفَرَجِهِ فَرَجُ أوْلِيائِكَ وَأصْفِيائِكَ مِنْ </a:t>
            </a:r>
            <a:r>
              <a:rPr lang="ar-SA" sz="9000" kern="1200" dirty="0" smtClean="0">
                <a:latin typeface="Arabic Typesetting" panose="03020402040406030203" pitchFamily="66" charset="-78"/>
                <a:ea typeface="+mn-ea"/>
                <a:cs typeface="Arabic Typesetting" panose="03020402040406030203" pitchFamily="66" charset="-78"/>
              </a:rPr>
              <a:t>خَلْقِكَ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667000"/>
            <a:ext cx="9144000" cy="1752600"/>
          </a:xfrm>
          <a:extLst/>
        </p:spPr>
        <p:txBody>
          <a:bodyPr/>
          <a:lstStyle/>
          <a:p>
            <a:pPr marL="342900" indent="-342900" eaLnBrk="1" hangingPunct="1">
              <a:defRPr/>
            </a:pPr>
            <a:r>
              <a:rPr lang="en-US" sz="2400" b="1" kern="1200" dirty="0">
                <a:ea typeface="MS Mincho" pitchFamily="49" charset="-128"/>
              </a:rPr>
              <a:t>And to permit the Relief of him whose relief achieves the relief of Your intimate servants and Your select ones from among Your created beings</a:t>
            </a:r>
            <a:r>
              <a:rPr lang="en-US" sz="2400" b="1" kern="1200" dirty="0" smtClean="0">
                <a:ea typeface="MS Mincho" pitchFamily="49" charset="-128"/>
              </a:rPr>
              <a:t>,</a:t>
            </a:r>
          </a:p>
          <a:p>
            <a:r>
              <a:rPr lang="ur-PK" sz="2400" dirty="0"/>
              <a:t>اور اس کے رفع کی اجازت دینا جس کی راحت آپ کے پیدا ہونے والے بندوں میں سے آپ کے مباشرت بندوں اور آپ کے منتخب لوگوں کی راحت حاصل کرے ،</a:t>
            </a:r>
          </a:p>
          <a:p>
            <a:r>
              <a:rPr lang="ur-PK" sz="2400" dirty="0"/>
              <a:t/>
            </a:r>
            <a:br>
              <a:rPr lang="ur-PK" sz="2400" dirty="0"/>
            </a:br>
            <a:endParaRPr lang="en-US" sz="2400" b="1" kern="1200" dirty="0" smtClean="0">
              <a:ea typeface="MS Mincho" pitchFamily="49" charset="-128"/>
            </a:endParaRPr>
          </a:p>
          <a:p>
            <a:pPr marL="342900" indent="-342900" eaLnBrk="1" hangingPunct="1">
              <a:defRPr/>
            </a:pPr>
            <a:endParaRPr lang="en-US" sz="2400" b="1" kern="1200" dirty="0">
              <a:ea typeface="MS Mincho" pitchFamily="49" charset="-128"/>
            </a:endParaRPr>
          </a:p>
        </p:txBody>
      </p:sp>
      <p:sp>
        <p:nvSpPr>
          <p:cNvPr id="5124" name="Subtitle 4"/>
          <p:cNvSpPr txBox="1">
            <a:spLocks/>
          </p:cNvSpPr>
          <p:nvPr/>
        </p:nvSpPr>
        <p:spPr bwMode="auto">
          <a:xfrm>
            <a:off x="0" y="49530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an tadhana lifaraji man bifarajihi faraju awliya’ika wasfiiaiika min khalqika,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وَبِهِ تُبيدُ الظّالِمينَ </a:t>
            </a:r>
            <a:r>
              <a:rPr lang="ar-SA" sz="9000" kern="1200" dirty="0" smtClean="0">
                <a:latin typeface="Arabic Typesetting" panose="03020402040406030203" pitchFamily="66" charset="-78"/>
                <a:ea typeface="+mn-ea"/>
                <a:cs typeface="Arabic Typesetting" panose="03020402040406030203" pitchFamily="66" charset="-78"/>
              </a:rPr>
              <a:t>وَتُهْلِكُهُمْ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through whom You will terminate and eradicate the oppressors</a:t>
            </a:r>
            <a:r>
              <a:rPr lang="en-US" sz="3600" b="1" kern="1200" dirty="0" smtClean="0">
                <a:ea typeface="MS Mincho" pitchFamily="49" charset="-128"/>
              </a:rPr>
              <a:t>.</a:t>
            </a:r>
          </a:p>
          <a:p>
            <a:r>
              <a:rPr lang="ur-PK" sz="3600" dirty="0"/>
              <a:t>اور جس کے ذریعہ سے تم ظالموں کو ختم </a:t>
            </a:r>
            <a:r>
              <a:rPr lang="ur-PK" sz="3600" dirty="0" smtClean="0"/>
              <a:t> </a:t>
            </a:r>
            <a:r>
              <a:rPr lang="ur-PK" sz="3600" dirty="0"/>
              <a:t>کرو گے۔</a:t>
            </a:r>
          </a:p>
          <a:p>
            <a:r>
              <a:rPr lang="ur-PK" sz="3600" dirty="0"/>
              <a:t/>
            </a:r>
            <a:br>
              <a:rPr lang="ur-PK" sz="3600" dirty="0"/>
            </a:br>
            <a:endParaRPr lang="en-US" sz="3600" b="1" kern="1200" dirty="0" smtClean="0">
              <a:ea typeface="MS Mincho" pitchFamily="49" charset="-128"/>
            </a:endParaRPr>
          </a:p>
          <a:p>
            <a:pPr marL="342900" indent="-342900" eaLnBrk="1" hangingPunct="1">
              <a:defRPr/>
            </a:pPr>
            <a:endParaRPr lang="en-US" sz="3600" b="1" kern="1200" dirty="0">
              <a:ea typeface="MS Mincho" pitchFamily="49" charset="-128"/>
            </a:endParaRPr>
          </a:p>
        </p:txBody>
      </p:sp>
      <p:sp>
        <p:nvSpPr>
          <p:cNvPr id="5124" name="Subtitle 4"/>
          <p:cNvSpPr txBox="1">
            <a:spLocks/>
          </p:cNvSpPr>
          <p:nvPr/>
        </p:nvSpPr>
        <p:spPr bwMode="auto">
          <a:xfrm>
            <a:off x="38100" y="5397501"/>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bihi tubidu alzzalimina wa tuhlikuhum,</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عَجِّلْ ذَلِكَ يا رَبَّ </a:t>
            </a:r>
            <a:r>
              <a:rPr lang="ar-SA" sz="9000" kern="1200" dirty="0" smtClean="0">
                <a:latin typeface="Arabic Typesetting" panose="03020402040406030203" pitchFamily="66" charset="-78"/>
                <a:ea typeface="+mn-ea"/>
                <a:cs typeface="Arabic Typesetting" panose="03020402040406030203" pitchFamily="66" charset="-78"/>
              </a:rPr>
              <a:t>العالَمينَ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(Please) hasten that, O the Lord of the worlds</a:t>
            </a:r>
            <a:r>
              <a:rPr lang="en-US" sz="3600" b="1" kern="1200" dirty="0" smtClean="0">
                <a:ea typeface="MS Mincho" pitchFamily="49" charset="-128"/>
              </a:rPr>
              <a:t>.</a:t>
            </a:r>
          </a:p>
          <a:p>
            <a:r>
              <a:rPr lang="ur-PK" sz="3600" dirty="0"/>
              <a:t>(براہ کرم) جلدی کرو اے جہان کے پروردگار</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`ajjil dhalika ya rabba al`alamina,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وَأعْطِني سُؤْلي يا ذا الجَلالِ وَالإكْرامِ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(please) grant me my requests, O the Lord of majesty and honor</a:t>
            </a:r>
            <a:r>
              <a:rPr lang="en-US" sz="3600" b="1" kern="1200" dirty="0" smtClean="0">
                <a:ea typeface="MS Mincho" pitchFamily="49" charset="-128"/>
              </a:rPr>
              <a:t>,</a:t>
            </a:r>
          </a:p>
          <a:p>
            <a:r>
              <a:rPr lang="ur-PK" sz="3600" dirty="0"/>
              <a:t>اور (براہ کرم) اے میری عظمت اور عزت کے مالک ،</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a`tiny su´ly ya dhaljalali walikrami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في جَميعِ ما سَألْتُكَ لِعاجِلِ الدُّنْيا وَآجِلِ الآخِرَةِ.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2800" b="1" kern="1200" dirty="0">
                <a:ea typeface="MS Mincho" pitchFamily="49" charset="-128"/>
              </a:rPr>
              <a:t>As regarding all that which I have asked You from my needs for this worldly life and the Hereafter</a:t>
            </a:r>
            <a:r>
              <a:rPr lang="en-US" sz="2800" b="1" kern="1200" dirty="0" smtClean="0">
                <a:ea typeface="MS Mincho" pitchFamily="49" charset="-128"/>
              </a:rPr>
              <a:t>.</a:t>
            </a:r>
          </a:p>
          <a:p>
            <a:r>
              <a:rPr lang="ur-PK" sz="2800" dirty="0"/>
              <a:t>جیسا کہ ان سب چیزوں کے بارے میں جو میں نے آپ کو دنیاوی زندگی اور آخرت کی اپنی ضرورتوں سے مانگا ہے۔</a:t>
            </a:r>
          </a:p>
          <a:p>
            <a:r>
              <a:rPr lang="ur-PK" sz="2800" dirty="0"/>
              <a:t/>
            </a:r>
            <a:br>
              <a:rPr lang="ur-PK" sz="2800" dirty="0"/>
            </a:br>
            <a:endParaRPr lang="en-US" sz="2800" b="1" kern="1200" dirty="0" smtClean="0">
              <a:ea typeface="MS Mincho" pitchFamily="49" charset="-128"/>
            </a:endParaRPr>
          </a:p>
          <a:p>
            <a:pPr marL="342900" indent="-342900" eaLnBrk="1" hangingPunct="1">
              <a:defRPr/>
            </a:pPr>
            <a:endParaRPr lang="en-US" sz="28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fy jami`i ma saltuka li`ajili alddunia wa ajili alakhirati.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يا مَنْ هُوَ أقْرَبُ إلَيَّ مِنْ حَبْلِ </a:t>
            </a:r>
            <a:r>
              <a:rPr lang="ar-SA" sz="9000" kern="1200" dirty="0" smtClean="0">
                <a:latin typeface="Arabic Typesetting" panose="03020402040406030203" pitchFamily="66" charset="-78"/>
                <a:ea typeface="+mn-ea"/>
                <a:cs typeface="Arabic Typesetting" panose="03020402040406030203" pitchFamily="66" charset="-78"/>
              </a:rPr>
              <a:t>الوَرِيدِ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He Who is nearer to me than my life-vein</a:t>
            </a:r>
            <a:r>
              <a:rPr lang="en-US" sz="3600" b="1" kern="1200" dirty="0" smtClean="0">
                <a:ea typeface="MS Mincho" pitchFamily="49" charset="-128"/>
              </a:rPr>
              <a:t>:</a:t>
            </a:r>
          </a:p>
          <a:p>
            <a:r>
              <a:rPr lang="ur-PK" sz="3600" dirty="0"/>
              <a:t>اے وہ جو میری جان سے زیادہ قریب ہے:</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ya man huwa aqrabu ilayya min habli aluariidi,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أقِلْني عَثْرَتي</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(Please) </a:t>
            </a:r>
            <a:r>
              <a:rPr lang="en-US" sz="3600" b="1" kern="1200" dirty="0" smtClean="0">
                <a:ea typeface="MS Mincho" pitchFamily="49" charset="-128"/>
              </a:rPr>
              <a:t>overlook </a:t>
            </a:r>
            <a:r>
              <a:rPr lang="en-US" sz="3600" b="1" kern="1200" dirty="0">
                <a:ea typeface="MS Mincho" pitchFamily="49" charset="-128"/>
              </a:rPr>
              <a:t>my slips</a:t>
            </a:r>
            <a:r>
              <a:rPr lang="en-US" sz="3600" b="1" kern="1200" dirty="0" smtClean="0">
                <a:ea typeface="MS Mincho" pitchFamily="49" charset="-128"/>
              </a:rPr>
              <a:t>,</a:t>
            </a:r>
          </a:p>
          <a:p>
            <a:r>
              <a:rPr lang="ur-PK" sz="3600" dirty="0"/>
              <a:t>(براہ کرم) میری غلطیوں کو نظرانداز کریں ،</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aqilny `athrati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وَأقِلْني بِقَضاءِ </a:t>
            </a:r>
            <a:r>
              <a:rPr lang="ar-SA" sz="9000" kern="1200" dirty="0" smtClean="0">
                <a:latin typeface="Arabic Typesetting" panose="03020402040406030203" pitchFamily="66" charset="-78"/>
                <a:ea typeface="+mn-ea"/>
                <a:cs typeface="Arabic Typesetting" panose="03020402040406030203" pitchFamily="66" charset="-78"/>
              </a:rPr>
              <a:t>حَوائِجي</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revive me through settling my needs</a:t>
            </a:r>
            <a:r>
              <a:rPr lang="en-US" sz="3600" b="1" kern="1200" dirty="0" smtClean="0">
                <a:ea typeface="MS Mincho" pitchFamily="49" charset="-128"/>
              </a:rPr>
              <a:t>.</a:t>
            </a:r>
          </a:p>
          <a:p>
            <a:r>
              <a:rPr lang="ur-PK" sz="3600" dirty="0"/>
              <a:t>اور میری ضروریات کو طے کرکے مجھے زندہ کریں۔</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aqilny biqada‘i hawaiiji,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يا خَالِقي وَيا رازِقي وَيا </a:t>
            </a:r>
            <a:r>
              <a:rPr lang="ar-SA" sz="9000" kern="1200" dirty="0" smtClean="0">
                <a:latin typeface="Arabic Typesetting" panose="03020402040406030203" pitchFamily="66" charset="-78"/>
                <a:ea typeface="+mn-ea"/>
                <a:cs typeface="Arabic Typesetting" panose="03020402040406030203" pitchFamily="66" charset="-78"/>
              </a:rPr>
              <a:t>باعِثي</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my Creator; O the Source of my sustenance; O my </a:t>
            </a:r>
            <a:r>
              <a:rPr lang="en-US" sz="3600" b="1" kern="1200" dirty="0" err="1">
                <a:ea typeface="MS Mincho" pitchFamily="49" charset="-128"/>
              </a:rPr>
              <a:t>Resurrector</a:t>
            </a:r>
            <a:r>
              <a:rPr lang="en-US" sz="3600" b="1" kern="1200" dirty="0" smtClean="0">
                <a:ea typeface="MS Mincho" pitchFamily="49" charset="-128"/>
              </a:rPr>
              <a:t>;</a:t>
            </a:r>
          </a:p>
          <a:p>
            <a:r>
              <a:rPr lang="ur-PK" sz="3600" dirty="0"/>
              <a:t>اے میرے خالق؛ اے میرے رزق کا منبع۔ اے میرے جی اٹھانے والے؛</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9525" y="53800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es-ES" altLang="en-US" b="1" i="1" dirty="0" smtClean="0">
                <a:ea typeface="MS Mincho" charset="-128"/>
              </a:rPr>
              <a:t>ya </a:t>
            </a:r>
            <a:r>
              <a:rPr lang="es-ES" altLang="en-US" b="1" i="1" dirty="0" err="1" smtClean="0">
                <a:ea typeface="MS Mincho" charset="-128"/>
              </a:rPr>
              <a:t>khaliqy</a:t>
            </a:r>
            <a:r>
              <a:rPr lang="es-ES" altLang="en-US" b="1" i="1" dirty="0" smtClean="0">
                <a:ea typeface="MS Mincho" charset="-128"/>
              </a:rPr>
              <a:t> </a:t>
            </a:r>
            <a:r>
              <a:rPr lang="es-ES" altLang="en-US" b="1" i="1" dirty="0" err="1" smtClean="0">
                <a:ea typeface="MS Mincho" charset="-128"/>
              </a:rPr>
              <a:t>wa</a:t>
            </a:r>
            <a:r>
              <a:rPr lang="es-ES" altLang="en-US" b="1" i="1" dirty="0" smtClean="0">
                <a:ea typeface="MS Mincho" charset="-128"/>
              </a:rPr>
              <a:t> ya </a:t>
            </a:r>
            <a:r>
              <a:rPr lang="es-ES" altLang="en-US" b="1" i="1" dirty="0" err="1" smtClean="0">
                <a:ea typeface="MS Mincho" charset="-128"/>
              </a:rPr>
              <a:t>raziqy</a:t>
            </a:r>
            <a:r>
              <a:rPr lang="es-ES" altLang="en-US" b="1" i="1" dirty="0" smtClean="0">
                <a:ea typeface="MS Mincho" charset="-128"/>
              </a:rPr>
              <a:t> </a:t>
            </a:r>
            <a:r>
              <a:rPr lang="es-ES" altLang="en-US" b="1" i="1" dirty="0" err="1" smtClean="0">
                <a:ea typeface="MS Mincho" charset="-128"/>
              </a:rPr>
              <a:t>wa</a:t>
            </a:r>
            <a:r>
              <a:rPr lang="es-ES" altLang="en-US" b="1" i="1" dirty="0" smtClean="0">
                <a:ea typeface="MS Mincho" charset="-128"/>
              </a:rPr>
              <a:t> ya </a:t>
            </a:r>
            <a:r>
              <a:rPr lang="es-ES" altLang="en-US" b="1" i="1" dirty="0" err="1" smtClean="0">
                <a:ea typeface="MS Mincho" charset="-128"/>
              </a:rPr>
              <a:t>ba`ithi</a:t>
            </a:r>
            <a:r>
              <a:rPr lang="es-ES" altLang="en-US" b="1" i="1" dirty="0" smtClean="0">
                <a:ea typeface="MS Mincho" charset="-128"/>
              </a:rPr>
              <a:t>,</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خالِقَ الخَلقِ</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the Creator of the creatures</a:t>
            </a:r>
            <a:r>
              <a:rPr lang="en-US" sz="3600" b="1" kern="1200" dirty="0" smtClean="0">
                <a:ea typeface="MS Mincho" pitchFamily="49" charset="-128"/>
              </a:rPr>
              <a:t>,</a:t>
            </a:r>
          </a:p>
          <a:p>
            <a:r>
              <a:rPr lang="ur-PK" sz="3600" dirty="0"/>
              <a:t>تیرا سوا کوئی معبود نہیں ، مخلوق کا خالق ،</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khaliqa alkhalqi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وَيا مُحْيي عِظامي وَهِيَ </a:t>
            </a:r>
            <a:r>
              <a:rPr lang="ar-SA" sz="9000" kern="1200" dirty="0" smtClean="0">
                <a:latin typeface="Arabic Typesetting" panose="03020402040406030203" pitchFamily="66" charset="-78"/>
                <a:ea typeface="+mn-ea"/>
                <a:cs typeface="Arabic Typesetting" panose="03020402040406030203" pitchFamily="66" charset="-78"/>
              </a:rPr>
              <a:t>رَميمٌ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He Who shall give life to my bones when they are rotten</a:t>
            </a:r>
            <a:r>
              <a:rPr lang="en-US" sz="3600" b="1" kern="1200" dirty="0" smtClean="0">
                <a:ea typeface="MS Mincho" pitchFamily="49" charset="-128"/>
              </a:rPr>
              <a:t>:</a:t>
            </a:r>
          </a:p>
          <a:p>
            <a:r>
              <a:rPr lang="ur-PK" sz="3600" dirty="0"/>
              <a:t>اے میری ہڈیوں کو بوسیدہ ہونے پر وہ زندہ کرے گا:</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ya muhiy `izamy wa hiya ramimun,</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صَلِّ عَلى مُحَمَّدٍ وَ آلِ مُحَمَّدٍ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(Please do) bless Muhammad and the Household of Muhammad</a:t>
            </a:r>
            <a:r>
              <a:rPr lang="en-US" sz="3600" b="1" kern="1200" dirty="0" smtClean="0">
                <a:ea typeface="MS Mincho" pitchFamily="49" charset="-128"/>
              </a:rPr>
              <a:t>,</a:t>
            </a:r>
          </a:p>
          <a:p>
            <a:pPr marL="342900" indent="-342900" eaLnBrk="1" hangingPunct="1">
              <a:defRPr/>
            </a:pPr>
            <a:r>
              <a:rPr lang="ar-SA" altLang="en-US" sz="3600" b="1" dirty="0">
                <a:latin typeface="Alvi Nastaleeq" pitchFamily="2" charset="0"/>
              </a:rPr>
              <a:t>اے الله! رحمت فرما محمد وآل)ع( محمد پر </a:t>
            </a:r>
          </a:p>
          <a:p>
            <a:pPr marL="342900" indent="-342900" eaLnBrk="1" hangingPunct="1">
              <a:defRPr/>
            </a:pP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dirty="0" smtClean="0">
                <a:ea typeface="MS Mincho" charset="-128"/>
              </a:rPr>
              <a:t>salli `ala muhammadin wa ali muhammadin</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err="1">
                <a:latin typeface="Arabic Typesetting" panose="03020402040406030203" pitchFamily="66" charset="-78"/>
                <a:ea typeface="+mn-ea"/>
                <a:cs typeface="Arabic Typesetting" panose="03020402040406030203" pitchFamily="66" charset="-78"/>
              </a:rPr>
              <a:t>وَإسْتَجِبْ</a:t>
            </a:r>
            <a:r>
              <a:rPr lang="ar-SA" sz="9000" kern="1200" dirty="0">
                <a:latin typeface="Arabic Typesetting" panose="03020402040406030203" pitchFamily="66" charset="-78"/>
                <a:ea typeface="+mn-ea"/>
                <a:cs typeface="Arabic Typesetting" panose="03020402040406030203" pitchFamily="66" charset="-78"/>
              </a:rPr>
              <a:t> لي دُعائي يا أرْحَمَ الرّاحِمينَ.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respond to my prayer; O the most Merciful of all those who show mercy</a:t>
            </a:r>
            <a:r>
              <a:rPr lang="en-US" sz="3600" b="1" kern="1200" dirty="0" smtClean="0">
                <a:ea typeface="MS Mincho" pitchFamily="49" charset="-128"/>
              </a:rPr>
              <a:t>.</a:t>
            </a:r>
          </a:p>
          <a:p>
            <a:pPr marL="342900" indent="-342900" eaLnBrk="1" hangingPunct="1">
              <a:defRPr/>
            </a:pPr>
            <a:r>
              <a:rPr lang="ur-PK" sz="3600" b="1" kern="1200" dirty="0">
                <a:ea typeface="MS Mincho" pitchFamily="49" charset="-128"/>
              </a:rPr>
              <a:t>میری دوا قبول فرما بیشک تو برا مہربان ہے</a:t>
            </a: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istajib ly du`aiy ya arhama alrrahimina.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b="1" kern="1200" dirty="0">
                <a:ea typeface="MS Mincho" pitchFamily="49" charset="-128"/>
              </a:rPr>
              <a:t>O' </a:t>
            </a:r>
            <a:r>
              <a:rPr lang="en-US" b="1" kern="1200" dirty="0" err="1">
                <a:ea typeface="MS Mincho" pitchFamily="49" charset="-128"/>
              </a:rPr>
              <a:t>Allāh</a:t>
            </a:r>
            <a:r>
              <a:rPr lang="en-US" b="1" kern="1200" dirty="0">
                <a:ea typeface="MS Mincho" pitchFamily="49" charset="-128"/>
              </a:rPr>
              <a:t> send Your blessings on </a:t>
            </a:r>
            <a:r>
              <a:rPr lang="en-US" b="1" kern="1200" dirty="0" smtClean="0">
                <a:ea typeface="MS Mincho" pitchFamily="49" charset="-128"/>
              </a:rPr>
              <a:t>Muhammad and </a:t>
            </a:r>
            <a:r>
              <a:rPr lang="en-US" b="1" kern="1200" dirty="0">
                <a:ea typeface="MS Mincho" pitchFamily="49" charset="-128"/>
              </a:rPr>
              <a:t>the family of Muhammad</a:t>
            </a:r>
            <a:r>
              <a:rPr lang="en-US" b="1" kern="1200" dirty="0" smtClean="0">
                <a:ea typeface="MS Mincho" pitchFamily="49" charset="-128"/>
              </a:rPr>
              <a:t>.</a:t>
            </a:r>
          </a:p>
          <a:p>
            <a:pPr marL="342900" indent="-342900" eaLnBrk="1" hangingPunct="1">
              <a:defRPr/>
            </a:pPr>
            <a:r>
              <a:rPr lang="ar-SA" altLang="en-US" b="1" dirty="0">
                <a:latin typeface="Alvi Nastaleeq" pitchFamily="2" charset="0"/>
              </a:rPr>
              <a:t>اے الله! رحمت فرما محمد وآل)ع( محمد پر </a:t>
            </a:r>
          </a:p>
          <a:p>
            <a:pPr marL="342900" indent="-342900" eaLnBrk="1" hangingPunct="1">
              <a:defRPr/>
            </a:pPr>
            <a:endParaRPr lang="en-US" b="1" kern="1200" dirty="0" smtClean="0">
              <a:ea typeface="MS Mincho" pitchFamily="49" charset="-128"/>
            </a:endParaRPr>
          </a:p>
        </p:txBody>
      </p:sp>
      <p:sp>
        <p:nvSpPr>
          <p:cNvPr id="21508"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a:ea typeface="MS Mincho" charset="-128"/>
              </a:rPr>
              <a:t>allahumma salli `ala muhammadin wa ali muhammadin</a:t>
            </a:r>
          </a:p>
        </p:txBody>
      </p:sp>
      <p:sp>
        <p:nvSpPr>
          <p:cNvPr id="2150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2151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0"/>
          <p:cNvSpPr txBox="1">
            <a:spLocks noChangeArrowheads="1"/>
          </p:cNvSpPr>
          <p:nvPr/>
        </p:nvSpPr>
        <p:spPr bwMode="auto">
          <a:xfrm>
            <a:off x="304800" y="228600"/>
            <a:ext cx="8534400" cy="366713"/>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rtl="1" eaLnBrk="1" hangingPunct="1">
              <a:spcBef>
                <a:spcPct val="0"/>
              </a:spcBef>
              <a:buFontTx/>
              <a:buNone/>
            </a:pPr>
            <a:r>
              <a:rPr lang="ar-SA" altLang="en-US" sz="1800" b="1" dirty="0" smtClean="0">
                <a:solidFill>
                  <a:srgbClr val="FFFF99"/>
                </a:solidFill>
                <a:latin typeface="Trebuchet MS" pitchFamily="34" charset="0"/>
              </a:rPr>
              <a:t>لا إلهَ إلاّ أنتَ مُقَلِّبَ القُلوبِ وَالأبْصارِ</a:t>
            </a:r>
            <a:endParaRPr lang="ar-SA" altLang="en-US" sz="1800" b="1" dirty="0">
              <a:solidFill>
                <a:srgbClr val="FFFF99"/>
              </a:solidFill>
              <a:latin typeface="Trebuchet MS" pitchFamily="34" charset="0"/>
            </a:endParaRPr>
          </a:p>
        </p:txBody>
      </p:sp>
      <p:sp>
        <p:nvSpPr>
          <p:cNvPr id="22531"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endParaRPr lang="en-US" altLang="en-US" sz="1800">
              <a:solidFill>
                <a:schemeClr val="tx1"/>
              </a:solidFill>
            </a:endParaRPr>
          </a:p>
        </p:txBody>
      </p:sp>
      <p:sp>
        <p:nvSpPr>
          <p:cNvPr id="22532" name="Text Box 10"/>
          <p:cNvSpPr txBox="1">
            <a:spLocks noChangeArrowheads="1"/>
          </p:cNvSpPr>
          <p:nvPr/>
        </p:nvSpPr>
        <p:spPr bwMode="auto">
          <a:xfrm>
            <a:off x="304800" y="227290"/>
            <a:ext cx="4267200" cy="369332"/>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800" b="1" dirty="0" err="1" smtClean="0">
                <a:solidFill>
                  <a:srgbClr val="FFFF99"/>
                </a:solidFill>
                <a:latin typeface="Trebuchet MS" pitchFamily="34" charset="0"/>
              </a:rPr>
              <a:t>Dua’a</a:t>
            </a:r>
            <a:r>
              <a:rPr lang="en-US" altLang="en-US" sz="1800" b="1" dirty="0" smtClean="0">
                <a:solidFill>
                  <a:srgbClr val="FFFF99"/>
                </a:solidFill>
                <a:latin typeface="Trebuchet MS" pitchFamily="34" charset="0"/>
              </a:rPr>
              <a:t> for Twenty-First of Ramadan</a:t>
            </a:r>
            <a:endParaRPr lang="en-US" altLang="en-US" sz="1800" b="1" dirty="0">
              <a:solidFill>
                <a:srgbClr val="FFFF99"/>
              </a:solidFill>
              <a:latin typeface="Trebuchet MS" pitchFamily="34" charset="0"/>
            </a:endParaRPr>
          </a:p>
        </p:txBody>
      </p:sp>
      <p:sp>
        <p:nvSpPr>
          <p:cNvPr id="22533" name="Rectangle 13"/>
          <p:cNvSpPr>
            <a:spLocks noGrp="1" noChangeArrowheads="1"/>
          </p:cNvSpPr>
          <p:nvPr>
            <p:ph type="ctrTitle"/>
          </p:nvPr>
        </p:nvSpPr>
        <p:spPr>
          <a:xfrm>
            <a:off x="685800" y="3149600"/>
            <a:ext cx="7772400" cy="1143000"/>
          </a:xfrm>
        </p:spPr>
        <p:txBody>
          <a:bodyPr/>
          <a:lstStyle/>
          <a:p>
            <a:pPr eaLnBrk="1" hangingPunct="1"/>
            <a:r>
              <a:rPr lang="en-US" altLang="en-US" sz="6000" b="1" smtClean="0">
                <a:solidFill>
                  <a:srgbClr val="FFFF00"/>
                </a:solidFill>
              </a:rPr>
              <a:t>Please recite  </a:t>
            </a:r>
            <a:br>
              <a:rPr lang="en-US" altLang="en-US" sz="6000" b="1" smtClean="0">
                <a:solidFill>
                  <a:srgbClr val="FFFF00"/>
                </a:solidFill>
              </a:rPr>
            </a:br>
            <a:r>
              <a:rPr lang="en-US" altLang="en-US" sz="6000" b="1" smtClean="0">
                <a:solidFill>
                  <a:srgbClr val="FFFF00"/>
                </a:solidFill>
              </a:rPr>
              <a:t>Sūrat al-Fātiḥah</a:t>
            </a:r>
            <a:br>
              <a:rPr lang="en-US" altLang="en-US" sz="6000" b="1" smtClean="0">
                <a:solidFill>
                  <a:srgbClr val="FFFF00"/>
                </a:solidFill>
              </a:rPr>
            </a:br>
            <a:r>
              <a:rPr lang="en-US" altLang="en-US" sz="6000" b="1" smtClean="0">
                <a:solidFill>
                  <a:srgbClr val="FFFF00"/>
                </a:solidFill>
              </a:rPr>
              <a:t>for</a:t>
            </a:r>
            <a:br>
              <a:rPr lang="en-US" altLang="en-US" sz="6000" b="1" smtClean="0">
                <a:solidFill>
                  <a:srgbClr val="FFFF00"/>
                </a:solidFill>
              </a:rPr>
            </a:br>
            <a:r>
              <a:rPr lang="en-US" altLang="en-US" sz="6000" b="1" smtClean="0">
                <a:solidFill>
                  <a:srgbClr val="FFFF00"/>
                </a:solidFill>
              </a:rPr>
              <a:t>ALL MARHUMEEN</a:t>
            </a:r>
            <a:br>
              <a:rPr lang="en-US" altLang="en-US" sz="6000" b="1" smtClean="0">
                <a:solidFill>
                  <a:srgbClr val="FFFF00"/>
                </a:solidFill>
              </a:rPr>
            </a:br>
            <a:endParaRPr lang="en-GB" altLang="en-US" sz="6000" b="1" smtClean="0">
              <a:solidFill>
                <a:srgbClr val="FFFF00"/>
              </a:solidFill>
            </a:endParaRPr>
          </a:p>
        </p:txBody>
      </p:sp>
      <p:sp>
        <p:nvSpPr>
          <p:cNvPr id="22534" name="Rectangle 5"/>
          <p:cNvSpPr>
            <a:spLocks noChangeArrowheads="1"/>
          </p:cNvSpPr>
          <p:nvPr/>
        </p:nvSpPr>
        <p:spPr bwMode="auto">
          <a:xfrm>
            <a:off x="136525" y="5857875"/>
            <a:ext cx="8888413"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spcBef>
                <a:spcPct val="0"/>
              </a:spcBef>
              <a:buFontTx/>
              <a:buNone/>
            </a:pPr>
            <a:endParaRPr lang="en-US" altLang="en-US" sz="1200" b="1" dirty="0">
              <a:latin typeface="Trebuchet MS" pitchFamily="34" charset="0"/>
            </a:endParaRPr>
          </a:p>
          <a:p>
            <a:pPr algn="ctr" eaLnBrk="1" hangingPunct="1">
              <a:spcBef>
                <a:spcPct val="0"/>
              </a:spcBef>
              <a:buFontTx/>
              <a:buNone/>
            </a:pPr>
            <a:r>
              <a:rPr lang="en-US" altLang="en-US" sz="1100" b="1" dirty="0"/>
              <a:t>For any errors / comments please write to: duas.org@gmail.com</a:t>
            </a:r>
            <a:endParaRPr lang="en-US" altLang="en-US" sz="1200" b="1" dirty="0">
              <a:latin typeface="Trebuchet MS" pitchFamily="34" charset="0"/>
            </a:endParaRPr>
          </a:p>
          <a:p>
            <a:pPr algn="ctr" eaLnBrk="1" hangingPunct="1">
              <a:spcBef>
                <a:spcPct val="0"/>
              </a:spcBef>
              <a:buFontTx/>
              <a:buNone/>
            </a:pPr>
            <a:r>
              <a:rPr lang="en-US" altLang="en-US" sz="1200" b="1" dirty="0">
                <a:latin typeface="Trebuchet MS" pitchFamily="34" charset="0"/>
              </a:rPr>
              <a:t>Kindly recite </a:t>
            </a:r>
            <a:r>
              <a:rPr lang="en-US" altLang="en-US" sz="1200" b="1" dirty="0" err="1">
                <a:latin typeface="Trebuchet MS" pitchFamily="34" charset="0"/>
              </a:rPr>
              <a:t>Sura</a:t>
            </a:r>
            <a:r>
              <a:rPr lang="en-US" altLang="en-US" sz="1200" b="1" dirty="0">
                <a:latin typeface="Trebuchet MS" pitchFamily="34" charset="0"/>
              </a:rPr>
              <a:t> E </a:t>
            </a:r>
            <a:r>
              <a:rPr lang="en-US" altLang="en-US" sz="1200" b="1" dirty="0" err="1">
                <a:latin typeface="Trebuchet MS" pitchFamily="34" charset="0"/>
              </a:rPr>
              <a:t>Fatiha</a:t>
            </a:r>
            <a:r>
              <a:rPr lang="en-US" altLang="en-US" sz="1200" b="1" dirty="0">
                <a:latin typeface="Trebuchet MS" pitchFamily="34" charset="0"/>
              </a:rPr>
              <a:t> for </a:t>
            </a:r>
            <a:r>
              <a:rPr lang="en-US" altLang="en-US" sz="1200" b="1" dirty="0" err="1">
                <a:latin typeface="Trebuchet MS" pitchFamily="34" charset="0"/>
              </a:rPr>
              <a:t>Marhumeen</a:t>
            </a:r>
            <a:r>
              <a:rPr lang="en-US" altLang="en-US" sz="1200" b="1" dirty="0">
                <a:latin typeface="Trebuchet MS" pitchFamily="34" charset="0"/>
              </a:rPr>
              <a:t> of all those who have worked towards making this small work possible</a:t>
            </a:r>
            <a:r>
              <a:rPr lang="en-US" altLang="en-US" sz="1200" b="1" dirty="0" smtClean="0">
                <a:latin typeface="Trebuchet MS" pitchFamily="34" charset="0"/>
              </a:rPr>
              <a:t>.</a:t>
            </a:r>
            <a:endParaRPr lang="en-US" altLang="en-US" sz="1200" b="1" dirty="0">
              <a:latin typeface="Trebuchet MS" pitchFamily="34" charset="0"/>
            </a:endParaRPr>
          </a:p>
        </p:txBody>
      </p:sp>
      <p:pic>
        <p:nvPicPr>
          <p:cNvPr id="2253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5511800"/>
            <a:ext cx="117475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بِلا حاجَةٍ فيكَ </a:t>
            </a:r>
            <a:r>
              <a:rPr lang="ar-SA" sz="9000" kern="1200" dirty="0" smtClean="0">
                <a:latin typeface="Arabic Typesetting" panose="03020402040406030203" pitchFamily="66" charset="-78"/>
                <a:ea typeface="+mn-ea"/>
                <a:cs typeface="Arabic Typesetting" panose="03020402040406030203" pitchFamily="66" charset="-78"/>
              </a:rPr>
              <a:t>إلَيهِمْ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While You do not need them</a:t>
            </a:r>
            <a:r>
              <a:rPr lang="en-US" sz="3600" b="1" kern="1200" dirty="0" smtClean="0">
                <a:ea typeface="MS Mincho" pitchFamily="49" charset="-128"/>
              </a:rPr>
              <a:t>.</a:t>
            </a:r>
          </a:p>
          <a:p>
            <a:r>
              <a:rPr lang="ur-PK" sz="3600" dirty="0"/>
              <a:t>جبکہ آپ کو ان کی ضرورت نہیں ہے۔</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bila hajatin fika ilayhim,</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مُبدِئَ الخَلقِ</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the Originator of the creation</a:t>
            </a:r>
            <a:r>
              <a:rPr lang="en-US" sz="3600" b="1" kern="1200" dirty="0" smtClean="0">
                <a:ea typeface="MS Mincho" pitchFamily="49" charset="-128"/>
              </a:rPr>
              <a:t>.</a:t>
            </a:r>
          </a:p>
          <a:p>
            <a:r>
              <a:rPr lang="ur-PK" sz="3600" dirty="0"/>
              <a:t>آپ کے سوا کوئی معبود نہیں ، تخلیق کا خالق۔</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mubdiia alkhalqi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وَلا يَنقُصُ مِنْ مُلكِكَ </a:t>
            </a:r>
            <a:r>
              <a:rPr lang="ar-SA" sz="9000" kern="1200" dirty="0" smtClean="0">
                <a:latin typeface="Arabic Typesetting" panose="03020402040406030203" pitchFamily="66" charset="-78"/>
                <a:ea typeface="+mn-ea"/>
                <a:cs typeface="Arabic Typesetting" panose="03020402040406030203" pitchFamily="66" charset="-78"/>
              </a:rPr>
              <a:t>شَيْءٌ</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nothing of creation decreases any of Your Kingdom</a:t>
            </a:r>
            <a:r>
              <a:rPr lang="en-US" sz="3600" b="1" kern="1200" dirty="0" smtClean="0">
                <a:ea typeface="MS Mincho" pitchFamily="49" charset="-128"/>
              </a:rPr>
              <a:t>.</a:t>
            </a:r>
          </a:p>
          <a:p>
            <a:r>
              <a:rPr lang="ur-PK" sz="3600" dirty="0"/>
              <a:t>اور آپ کی بادشاہی میں کسی بھی چیز کی تخلیق میں کمی نہیں آتی ہے۔</a:t>
            </a:r>
          </a:p>
          <a:p>
            <a:r>
              <a:rPr lang="ur-PK" sz="3600" dirty="0"/>
              <a:t/>
            </a:r>
            <a:br>
              <a:rPr lang="ur-PK" sz="3600" dirty="0"/>
            </a:br>
            <a:endParaRPr lang="en-US" sz="3600" b="1" kern="1200" dirty="0">
              <a:ea typeface="MS Mincho" pitchFamily="49" charset="-128"/>
            </a:endParaRPr>
          </a:p>
        </p:txBody>
      </p:sp>
      <p:sp>
        <p:nvSpPr>
          <p:cNvPr id="5124" name="Subtitle 4"/>
          <p:cNvSpPr txBox="1">
            <a:spLocks/>
          </p:cNvSpPr>
          <p:nvPr/>
        </p:nvSpPr>
        <p:spPr bwMode="auto">
          <a:xfrm>
            <a:off x="0" y="52578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es-ES" altLang="en-US" b="1" i="1" dirty="0" err="1" smtClean="0">
                <a:ea typeface="MS Mincho" charset="-128"/>
              </a:rPr>
              <a:t>wa</a:t>
            </a:r>
            <a:r>
              <a:rPr lang="es-ES" altLang="en-US" b="1" i="1" dirty="0" smtClean="0">
                <a:ea typeface="MS Mincho" charset="-128"/>
              </a:rPr>
              <a:t> la </a:t>
            </a:r>
            <a:r>
              <a:rPr lang="es-ES" altLang="en-US" b="1" i="1" dirty="0" err="1" smtClean="0">
                <a:ea typeface="MS Mincho" charset="-128"/>
              </a:rPr>
              <a:t>yanqusu</a:t>
            </a:r>
            <a:r>
              <a:rPr lang="es-ES" altLang="en-US" b="1" i="1" dirty="0" smtClean="0">
                <a:ea typeface="MS Mincho" charset="-128"/>
              </a:rPr>
              <a:t> min </a:t>
            </a:r>
            <a:r>
              <a:rPr lang="es-ES" altLang="en-US" b="1" i="1" dirty="0" err="1" smtClean="0">
                <a:ea typeface="MS Mincho" charset="-128"/>
              </a:rPr>
              <a:t>mulkika</a:t>
            </a:r>
            <a:r>
              <a:rPr lang="es-ES" altLang="en-US" b="1" i="1" dirty="0" smtClean="0">
                <a:ea typeface="MS Mincho" charset="-128"/>
              </a:rPr>
              <a:t> </a:t>
            </a:r>
            <a:r>
              <a:rPr lang="es-ES" altLang="en-US" b="1" i="1" dirty="0" err="1" smtClean="0">
                <a:ea typeface="MS Mincho" charset="-128"/>
              </a:rPr>
              <a:t>shay‘un</a:t>
            </a:r>
            <a:r>
              <a:rPr lang="es-ES" altLang="en-US" b="1" i="1" dirty="0" smtClean="0">
                <a:ea typeface="MS Mincho" charset="-128"/>
              </a:rPr>
              <a:t>,</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15415</TotalTime>
  <Words>3726</Words>
  <Application>Microsoft Office PowerPoint</Application>
  <PresentationFormat>On-screen Show (4:3)</PresentationFormat>
  <Paragraphs>429</Paragraphs>
  <Slides>64</Slides>
  <Notes>0</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Default Design</vt:lpstr>
      <vt:lpstr>PowerPoint Presentation</vt:lpstr>
      <vt:lpstr>PowerPoint Presentation</vt:lpstr>
      <vt:lpstr>اَللَّهُمَّ صَلِّ عَلَى مُحَمَّدٍ وَ آلِ مُحَمَّد</vt:lpstr>
      <vt:lpstr>بِسْمِ اللَّهِ الرَّحْمَٰنِ الرَّحِيمِ</vt:lpstr>
      <vt:lpstr>لا إلهَ إلاّ أنتَ مُقَلِّبَ القُلوبِ وَالأبْصارِ</vt:lpstr>
      <vt:lpstr>لا إلهَ إلاّ أنتَ خالِقَ الخَلقِ</vt:lpstr>
      <vt:lpstr>بِلا حاجَةٍ فيكَ إلَيهِمْ</vt:lpstr>
      <vt:lpstr>لا إلهَ إلاّ أنتَ مُبدِئَ الخَلقِ</vt:lpstr>
      <vt:lpstr>وَلا يَنقُصُ مِنْ مُلكِكَ شَيْءٌ</vt:lpstr>
      <vt:lpstr>لا إلهَ إلاّ أنتَ باعِثَ مَنْ في القُبورِ</vt:lpstr>
      <vt:lpstr>لا إلهَ إلاّ أنتَ مُدَبِّرَ الأُمورِ</vt:lpstr>
      <vt:lpstr>لا إلهَ إلاّ أنتَ دَيّانَ وَجَبّارَ الجَبابِرَةِ.</vt:lpstr>
      <vt:lpstr>لا إلهَ إلاّ أنتَ مُجرِيَ المْاءِ في الصَّخْرَةِ الصَّمّاءِ</vt:lpstr>
      <vt:lpstr>لا إلهَ إلاّ أنتَ مُجرِيَ الماءِ في النَّباتِ</vt:lpstr>
      <vt:lpstr>لا إلهَ إلاّ أنتَ مُكوِّنَ طَعْمِ الثِّمارِ</vt:lpstr>
      <vt:lpstr>لا إلهَ إلاّ أنتَ مُحْصِيَ عَدَدِ القَطْرِ وَما تَحْمِلُهُ السَّحابُ</vt:lpstr>
      <vt:lpstr>لا إلهَ إلاّ أنتَ مُحْصِيَ عَدَدِ ما تَجْري بِهِ الرِّياحُ في الْهَواءِ</vt:lpstr>
      <vt:lpstr>لا إلهَ إلاّ أنتَ مُحْصِيَ ما فِي البِحارِ مِن رَطْبٍ وَيابِسٍ</vt:lpstr>
      <vt:lpstr>لا إلهَ إلاّ أنتَ مُحْصِيَ ما يَدُبُّ في ظُلُماتِ البِحارِ وَفي أطْباقِ الثَّرى.</vt:lpstr>
      <vt:lpstr>أسْأَلُكَ بِاسْمِكَ الَّذي سَمَّيْتَ بِهِ نَفْسَكَ</vt:lpstr>
      <vt:lpstr>أوِ اسْتَأثَرْتَ بِهِ عَلى عِلْمِ الْغَيْبِ عِنْدَكَ</vt:lpstr>
      <vt:lpstr>وَأَسْأَلُكَ بِكُلِّ اسْمٍ سَمّاكَ بِهِ أحَدٌ مِنْ خَلْقِكَ</vt:lpstr>
      <vt:lpstr>مِنْ نَبِيٍّ أوْ صِدّيقٍ أوْ شَهيدٍ أوْ أحَدٍ مِنْ مَلائِكَتِكَ</vt:lpstr>
      <vt:lpstr>وَأَسْأَلُكَ بِاسْمِكَ الَّذي إذا دُعيتَ بِهِ أَجَبْتَ</vt:lpstr>
      <vt:lpstr>وَإذا سُئِلْتَ بِهِ أَعْطَيْتَ.</vt:lpstr>
      <vt:lpstr>وَأَسْأَلُكَ بِحَقِّكَ</vt:lpstr>
      <vt:lpstr>عَلى مُحَمَّدٍ وَأَهْلِ بَيْتِهِ صَلَواتُكَ عَلَيْهِمْ وَبَرَكاتُكَ</vt:lpstr>
      <vt:lpstr>وَبِحَقِّهِمُ الَّذي أَوْجَبْتَهُ عَلى نَفْسِكَ</vt:lpstr>
      <vt:lpstr>وَأَنَلْتَهُمْ بِهِ فَضْلَكَ</vt:lpstr>
      <vt:lpstr>أنْ تُصَلّيَ عَلى مُحَمَّدٍ عَبْدِكَ وَرَسولِكَ</vt:lpstr>
      <vt:lpstr>الدّاعِي إلَيْكَ بِإذْنِكَ</vt:lpstr>
      <vt:lpstr>وَسِراجِكَ السّاطِعِ بَيْنَ عِبادِكَ</vt:lpstr>
      <vt:lpstr>في أرْضِكَ وَسَمائِكَ</vt:lpstr>
      <vt:lpstr>وَجَعَلْتَهُ رَحْمَةً لِلْعالَمينَ</vt:lpstr>
      <vt:lpstr>نوراً إسْتَضاءَ بِهِ المُؤْمِنُونَ</vt:lpstr>
      <vt:lpstr>فَبَشَّرَنا بِجَزيلِ ثَوابِكَ</vt:lpstr>
      <vt:lpstr>وَأنْذَرَنا الأليمَ مِنْ عَذابِكَ.</vt:lpstr>
      <vt:lpstr>أشْهَدُ أنَّهُ قَد جاءَ بِالْحَقِّ مِنْ عِنْدِ الْحَقِّ وَصَدَّقَ الْمُرْسَلينَ</vt:lpstr>
      <vt:lpstr>وَأشْهَدُ أنَّ الَّذينَ كَذَّبوهُ ذائِقو العَذابِ الأليمِ.</vt:lpstr>
      <vt:lpstr>أسْألُكَ يا اللهُ يا اَللهُ يا اَللهُ</vt:lpstr>
      <vt:lpstr>يا رَبّاهُ يا رَبّاهُ يا رَبّاهُ</vt:lpstr>
      <vt:lpstr>يا سَيِّدي يا سَيِّدي يا سَيِّدي</vt:lpstr>
      <vt:lpstr>يا مَوْلايَ يا مَوْلايَ يا مَوْلايَ</vt:lpstr>
      <vt:lpstr>أسْألُكَ في هَذِهِ الغَداةِ أنْ تُصَلّيَ عَلى مُحَمَّدٍ وَآلِ مُحَمَّدٍ</vt:lpstr>
      <vt:lpstr>وَأنْ تَجْعَلَني مِنْ أوْفَرِ عِبادِكَ وَسائِليكَ نِصيباً</vt:lpstr>
      <vt:lpstr>وَأنْ تَمُنَّ عَلَيَّ بِفِكاكِ رَقَبَتي مِنَ النّارِ</vt:lpstr>
      <vt:lpstr>يا أرْحَمَ الرّاحِمينَ.</vt:lpstr>
      <vt:lpstr>وَأسْألُكَ بِجَميعِ ما سَأَلْتُكَ وَما لَمْ أسْألْكَ مِنْ عَظيمِ جَلالِكَ</vt:lpstr>
      <vt:lpstr>مَا لَو عَلِمْتُهُ لَسَألْتُكَ بِهِ</vt:lpstr>
      <vt:lpstr>أنْ تُصَلّيَ عَلى مُحَمَّدٍ وَأهْلِ بَيْتِهِ</vt:lpstr>
      <vt:lpstr>وَأنْ تَأذَنَ لِفَرَجِ مَنْ بِفَرَجِهِ فَرَجُ أوْلِيائِكَ وَأصْفِيائِكَ مِنْ خَلْقِكَ</vt:lpstr>
      <vt:lpstr>وَبِهِ تُبيدُ الظّالِمينَ وَتُهْلِكُهُمْ</vt:lpstr>
      <vt:lpstr>عَجِّلْ ذَلِكَ يا رَبَّ العالَمينَ</vt:lpstr>
      <vt:lpstr>وَأعْطِني سُؤْلي يا ذا الجَلالِ وَالإكْرامِ</vt:lpstr>
      <vt:lpstr>في جَميعِ ما سَألْتُكَ لِعاجِلِ الدُّنْيا وَآجِلِ الآخِرَةِ.</vt:lpstr>
      <vt:lpstr>يا مَنْ هُوَ أقْرَبُ إلَيَّ مِنْ حَبْلِ الوَرِيدِ</vt:lpstr>
      <vt:lpstr>أقِلْني عَثْرَتي</vt:lpstr>
      <vt:lpstr>وَأقِلْني بِقَضاءِ حَوائِجي</vt:lpstr>
      <vt:lpstr>يا خَالِقي وَيا رازِقي وَيا باعِثي</vt:lpstr>
      <vt:lpstr>وَيا مُحْيي عِظامي وَهِيَ رَميمٌ</vt:lpstr>
      <vt:lpstr>صَلِّ عَلى مُحَمَّدٍ وَ آلِ مُحَمَّدٍ</vt:lpstr>
      <vt:lpstr>وَإسْتَجِبْ لي دُعائي يا أرْحَمَ الرّاحِمينَ.</vt:lpstr>
      <vt:lpstr>اَللَّهُمَّ صَلِّ عَلَى مُحَمَّدٍ وَ آلِ مُحَمَّد</vt:lpstr>
      <vt:lpstr>Please recite   Sūrat al-Fātiḥah for ALL MARHUMEEN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hp</cp:lastModifiedBy>
  <cp:revision>335</cp:revision>
  <cp:lastPrinted>1601-01-01T00:00:00Z</cp:lastPrinted>
  <dcterms:created xsi:type="dcterms:W3CDTF">1601-01-01T00:00:00Z</dcterms:created>
  <dcterms:modified xsi:type="dcterms:W3CDTF">2020-04-28T11:40:29Z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