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3283" r:id="rId2"/>
    <p:sldId id="3911" r:id="rId3"/>
    <p:sldId id="3661" r:id="rId4"/>
    <p:sldId id="3662" r:id="rId5"/>
    <p:sldId id="3895" r:id="rId6"/>
    <p:sldId id="3912" r:id="rId7"/>
    <p:sldId id="3913" r:id="rId8"/>
    <p:sldId id="3914" r:id="rId9"/>
    <p:sldId id="3915" r:id="rId10"/>
    <p:sldId id="3916" r:id="rId11"/>
    <p:sldId id="3917" r:id="rId12"/>
    <p:sldId id="3918" r:id="rId13"/>
    <p:sldId id="3919" r:id="rId14"/>
    <p:sldId id="3920" r:id="rId15"/>
    <p:sldId id="3921" r:id="rId16"/>
    <p:sldId id="3922" r:id="rId17"/>
    <p:sldId id="3923" r:id="rId18"/>
    <p:sldId id="3924" r:id="rId19"/>
    <p:sldId id="3925" r:id="rId20"/>
    <p:sldId id="3926" r:id="rId21"/>
    <p:sldId id="3927" r:id="rId22"/>
    <p:sldId id="3928" r:id="rId23"/>
    <p:sldId id="3929" r:id="rId24"/>
    <p:sldId id="3930" r:id="rId25"/>
    <p:sldId id="3931" r:id="rId26"/>
    <p:sldId id="3932" r:id="rId27"/>
    <p:sldId id="3933" r:id="rId28"/>
    <p:sldId id="3934" r:id="rId29"/>
    <p:sldId id="3935" r:id="rId30"/>
    <p:sldId id="3936" r:id="rId31"/>
    <p:sldId id="3937" r:id="rId32"/>
    <p:sldId id="3938" r:id="rId33"/>
    <p:sldId id="3939" r:id="rId34"/>
    <p:sldId id="3940" r:id="rId35"/>
    <p:sldId id="3943" r:id="rId36"/>
    <p:sldId id="3944" r:id="rId37"/>
    <p:sldId id="3945" r:id="rId38"/>
    <p:sldId id="3946" r:id="rId39"/>
    <p:sldId id="3947" r:id="rId40"/>
    <p:sldId id="3948" r:id="rId41"/>
    <p:sldId id="3949" r:id="rId42"/>
    <p:sldId id="3950" r:id="rId43"/>
    <p:sldId id="3951" r:id="rId44"/>
    <p:sldId id="3952" r:id="rId45"/>
    <p:sldId id="3953" r:id="rId46"/>
    <p:sldId id="3954" r:id="rId47"/>
    <p:sldId id="3955" r:id="rId48"/>
    <p:sldId id="3956" r:id="rId49"/>
    <p:sldId id="3957" r:id="rId50"/>
    <p:sldId id="3958" r:id="rId51"/>
    <p:sldId id="3959" r:id="rId52"/>
    <p:sldId id="3960" r:id="rId53"/>
    <p:sldId id="3961" r:id="rId54"/>
    <p:sldId id="3962" r:id="rId55"/>
    <p:sldId id="3963" r:id="rId56"/>
    <p:sldId id="3964" r:id="rId57"/>
    <p:sldId id="3965" r:id="rId58"/>
    <p:sldId id="3966" r:id="rId59"/>
    <p:sldId id="3967" r:id="rId60"/>
    <p:sldId id="3968" r:id="rId61"/>
    <p:sldId id="3969" r:id="rId62"/>
    <p:sldId id="3970" r:id="rId63"/>
    <p:sldId id="3893" r:id="rId64"/>
    <p:sldId id="3415" r:id="rId6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000099"/>
    <a:srgbClr val="80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varScale="1">
        <p:scale>
          <a:sx n="84" d="100"/>
          <a:sy n="84" d="100"/>
        </p:scale>
        <p:origin x="1426" y="67"/>
      </p:cViewPr>
      <p:guideLst>
        <p:guide orient="horz" pos="2160"/>
        <p:guide pos="292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C92651C5-0AEC-495F-A3F1-4A90A404FFE4}" type="datetimeFigureOut">
              <a:rPr lang="en-US"/>
              <a:pPr>
                <a:defRPr/>
              </a:pPr>
              <a:t>27/04/2020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C3F27416-236E-4EDB-9360-65473BA31488}" type="slidenum">
              <a:rPr lang="en-US"/>
              <a:pPr>
                <a:defRPr/>
              </a:pPr>
              <a:t>‹#›</a:t>
            </a:fld>
            <a:endParaRPr lang="en-US"/>
          </a:p>
        </p:txBody>
      </p:sp>
    </p:spTree>
    <p:extLst>
      <p:ext uri="{BB962C8B-B14F-4D97-AF65-F5344CB8AC3E}">
        <p14:creationId xmlns:p14="http://schemas.microsoft.com/office/powerpoint/2010/main" val="1954715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E53A2C-E391-41DC-847A-7EABC03B4ED3}" type="slidenum">
              <a:rPr lang="ar-SA"/>
              <a:pPr>
                <a:defRPr/>
              </a:pPr>
              <a:t>‹#›</a:t>
            </a:fld>
            <a:endParaRPr lang="en-US"/>
          </a:p>
        </p:txBody>
      </p:sp>
    </p:spTree>
    <p:extLst>
      <p:ext uri="{BB962C8B-B14F-4D97-AF65-F5344CB8AC3E}">
        <p14:creationId xmlns:p14="http://schemas.microsoft.com/office/powerpoint/2010/main" val="120100884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A41BC4-80CB-4E44-9BE5-818651D1B574}" type="slidenum">
              <a:rPr lang="ar-SA"/>
              <a:pPr>
                <a:defRPr/>
              </a:pPr>
              <a:t>‹#›</a:t>
            </a:fld>
            <a:endParaRPr lang="en-US"/>
          </a:p>
        </p:txBody>
      </p:sp>
    </p:spTree>
    <p:extLst>
      <p:ext uri="{BB962C8B-B14F-4D97-AF65-F5344CB8AC3E}">
        <p14:creationId xmlns:p14="http://schemas.microsoft.com/office/powerpoint/2010/main" val="378627181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06BF33-0B27-4702-B404-DF972FA4D644}" type="slidenum">
              <a:rPr lang="ar-SA"/>
              <a:pPr>
                <a:defRPr/>
              </a:pPr>
              <a:t>‹#›</a:t>
            </a:fld>
            <a:endParaRPr lang="en-US"/>
          </a:p>
        </p:txBody>
      </p:sp>
    </p:spTree>
    <p:extLst>
      <p:ext uri="{BB962C8B-B14F-4D97-AF65-F5344CB8AC3E}">
        <p14:creationId xmlns:p14="http://schemas.microsoft.com/office/powerpoint/2010/main" val="275798432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AE56F0-8827-4C98-9B55-BCB546CA7EE3}" type="slidenum">
              <a:rPr lang="ar-SA"/>
              <a:pPr>
                <a:defRPr/>
              </a:pPr>
              <a:t>‹#›</a:t>
            </a:fld>
            <a:endParaRPr lang="en-US"/>
          </a:p>
        </p:txBody>
      </p:sp>
    </p:spTree>
    <p:extLst>
      <p:ext uri="{BB962C8B-B14F-4D97-AF65-F5344CB8AC3E}">
        <p14:creationId xmlns:p14="http://schemas.microsoft.com/office/powerpoint/2010/main" val="217376884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876BAE-140B-4456-A3DF-BCED90FE51B3}" type="slidenum">
              <a:rPr lang="ar-SA"/>
              <a:pPr>
                <a:defRPr/>
              </a:pPr>
              <a:t>‹#›</a:t>
            </a:fld>
            <a:endParaRPr lang="en-US"/>
          </a:p>
        </p:txBody>
      </p:sp>
    </p:spTree>
    <p:extLst>
      <p:ext uri="{BB962C8B-B14F-4D97-AF65-F5344CB8AC3E}">
        <p14:creationId xmlns:p14="http://schemas.microsoft.com/office/powerpoint/2010/main" val="144365711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F02BBF-FCD5-478D-8C12-2733387887DA}" type="slidenum">
              <a:rPr lang="ar-SA"/>
              <a:pPr>
                <a:defRPr/>
              </a:pPr>
              <a:t>‹#›</a:t>
            </a:fld>
            <a:endParaRPr lang="en-US"/>
          </a:p>
        </p:txBody>
      </p:sp>
    </p:spTree>
    <p:extLst>
      <p:ext uri="{BB962C8B-B14F-4D97-AF65-F5344CB8AC3E}">
        <p14:creationId xmlns:p14="http://schemas.microsoft.com/office/powerpoint/2010/main" val="202213038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30682BE-4BFC-474C-8437-C532F630B9BE}" type="slidenum">
              <a:rPr lang="ar-SA"/>
              <a:pPr>
                <a:defRPr/>
              </a:pPr>
              <a:t>‹#›</a:t>
            </a:fld>
            <a:endParaRPr lang="en-US"/>
          </a:p>
        </p:txBody>
      </p:sp>
    </p:spTree>
    <p:extLst>
      <p:ext uri="{BB962C8B-B14F-4D97-AF65-F5344CB8AC3E}">
        <p14:creationId xmlns:p14="http://schemas.microsoft.com/office/powerpoint/2010/main" val="246145797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0DFFC4-A242-4B70-A86F-80CA601B53FE}" type="slidenum">
              <a:rPr lang="ar-SA"/>
              <a:pPr>
                <a:defRPr/>
              </a:pPr>
              <a:t>‹#›</a:t>
            </a:fld>
            <a:endParaRPr lang="en-US"/>
          </a:p>
        </p:txBody>
      </p:sp>
    </p:spTree>
    <p:extLst>
      <p:ext uri="{BB962C8B-B14F-4D97-AF65-F5344CB8AC3E}">
        <p14:creationId xmlns:p14="http://schemas.microsoft.com/office/powerpoint/2010/main" val="238314902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469F870-4392-4BE9-9095-438D5954DEBD}" type="slidenum">
              <a:rPr lang="ar-SA"/>
              <a:pPr>
                <a:defRPr/>
              </a:pPr>
              <a:t>‹#›</a:t>
            </a:fld>
            <a:endParaRPr lang="en-US"/>
          </a:p>
        </p:txBody>
      </p:sp>
    </p:spTree>
    <p:extLst>
      <p:ext uri="{BB962C8B-B14F-4D97-AF65-F5344CB8AC3E}">
        <p14:creationId xmlns:p14="http://schemas.microsoft.com/office/powerpoint/2010/main" val="325711015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5567EC-4EBF-4D51-89C5-58B2A5DCCB0D}" type="slidenum">
              <a:rPr lang="ar-SA"/>
              <a:pPr>
                <a:defRPr/>
              </a:pPr>
              <a:t>‹#›</a:t>
            </a:fld>
            <a:endParaRPr lang="en-US"/>
          </a:p>
        </p:txBody>
      </p:sp>
    </p:spTree>
    <p:extLst>
      <p:ext uri="{BB962C8B-B14F-4D97-AF65-F5344CB8AC3E}">
        <p14:creationId xmlns:p14="http://schemas.microsoft.com/office/powerpoint/2010/main" val="343670604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E1F74B-F1B2-4262-8766-91AE0AA401E2}" type="slidenum">
              <a:rPr lang="ar-SA"/>
              <a:pPr>
                <a:defRPr/>
              </a:pPr>
              <a:t>‹#›</a:t>
            </a:fld>
            <a:endParaRPr lang="en-US"/>
          </a:p>
        </p:txBody>
      </p:sp>
    </p:spTree>
    <p:extLst>
      <p:ext uri="{BB962C8B-B14F-4D97-AF65-F5344CB8AC3E}">
        <p14:creationId xmlns:p14="http://schemas.microsoft.com/office/powerpoint/2010/main" val="96024165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27B46BDF-E6E6-4A0E-BAF5-30BF8DC0BBF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endParaRPr lang="en-US" altLang="en-US" sz="1800">
              <a:solidFill>
                <a:schemeClr val="tx1"/>
              </a:solidFill>
            </a:endParaRPr>
          </a:p>
        </p:txBody>
      </p:sp>
      <p:sp>
        <p:nvSpPr>
          <p:cNvPr id="2051" name="Rectangle 8"/>
          <p:cNvSpPr>
            <a:spLocks noChangeArrowheads="1"/>
          </p:cNvSpPr>
          <p:nvPr/>
        </p:nvSpPr>
        <p:spPr bwMode="auto">
          <a:xfrm>
            <a:off x="1295400" y="5562600"/>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en-US" altLang="en-US" sz="1800" i="1">
                <a:solidFill>
                  <a:srgbClr val="FFFF00"/>
                </a:solidFill>
              </a:rPr>
              <a:t>(Arabic text along with English Translation and Transliteration)</a:t>
            </a:r>
          </a:p>
        </p:txBody>
      </p:sp>
      <p:sp>
        <p:nvSpPr>
          <p:cNvPr id="2052" name="Rectangle 5"/>
          <p:cNvSpPr>
            <a:spLocks noChangeArrowheads="1"/>
          </p:cNvSpPr>
          <p:nvPr/>
        </p:nvSpPr>
        <p:spPr bwMode="auto">
          <a:xfrm>
            <a:off x="136525"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endParaRPr lang="en-US" altLang="en-US" sz="1200" b="1" dirty="0">
              <a:latin typeface="Trebuchet MS"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itchFamily="34" charset="0"/>
            </a:endParaRPr>
          </a:p>
          <a:p>
            <a:pPr algn="ctr" eaLnBrk="1" hangingPunct="1">
              <a:spcBef>
                <a:spcPct val="0"/>
              </a:spcBef>
              <a:buFontTx/>
              <a:buNone/>
            </a:pPr>
            <a:r>
              <a:rPr lang="en-US" altLang="en-US" sz="1200" b="1" dirty="0">
                <a:latin typeface="Trebuchet MS" pitchFamily="34" charset="0"/>
              </a:rPr>
              <a:t>Kindly recite </a:t>
            </a:r>
            <a:r>
              <a:rPr lang="en-US" altLang="en-US" sz="1200" b="1" dirty="0" err="1">
                <a:latin typeface="Trebuchet MS" pitchFamily="34" charset="0"/>
              </a:rPr>
              <a:t>Sura</a:t>
            </a:r>
            <a:r>
              <a:rPr lang="en-US" altLang="en-US" sz="1200" b="1" dirty="0">
                <a:latin typeface="Trebuchet MS" pitchFamily="34" charset="0"/>
              </a:rPr>
              <a:t> E </a:t>
            </a:r>
            <a:r>
              <a:rPr lang="en-US" altLang="en-US" sz="1200" b="1" dirty="0" err="1">
                <a:latin typeface="Trebuchet MS" pitchFamily="34" charset="0"/>
              </a:rPr>
              <a:t>Fatiha</a:t>
            </a:r>
            <a:r>
              <a:rPr lang="en-US" altLang="en-US" sz="1200" b="1" dirty="0">
                <a:latin typeface="Trebuchet MS" pitchFamily="34" charset="0"/>
              </a:rPr>
              <a:t> for </a:t>
            </a:r>
            <a:r>
              <a:rPr lang="en-US" altLang="en-US" sz="1200" b="1" dirty="0" err="1">
                <a:latin typeface="Trebuchet MS" pitchFamily="34" charset="0"/>
              </a:rPr>
              <a:t>Marhumeen</a:t>
            </a:r>
            <a:r>
              <a:rPr lang="en-US" altLang="en-US" sz="1200" b="1" dirty="0">
                <a:latin typeface="Trebuchet MS" pitchFamily="34" charset="0"/>
              </a:rPr>
              <a:t> of all those who have worked towards making this small work possible</a:t>
            </a:r>
            <a:r>
              <a:rPr lang="en-US" altLang="en-US" sz="1200" b="1" dirty="0" smtClean="0">
                <a:latin typeface="Trebuchet MS" pitchFamily="34" charset="0"/>
              </a:rPr>
              <a:t>.</a:t>
            </a:r>
            <a:endParaRPr lang="en-US" altLang="en-US" sz="1200" b="1" dirty="0">
              <a:latin typeface="Trebuchet MS" pitchFamily="34" charset="0"/>
            </a:endParaRPr>
          </a:p>
        </p:txBody>
      </p:sp>
      <p:sp>
        <p:nvSpPr>
          <p:cNvPr id="2053" name="Rectangle 3"/>
          <p:cNvSpPr>
            <a:spLocks noChangeArrowheads="1"/>
          </p:cNvSpPr>
          <p:nvPr/>
        </p:nvSpPr>
        <p:spPr bwMode="auto">
          <a:xfrm>
            <a:off x="228600" y="914400"/>
            <a:ext cx="868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en-US" altLang="en-US" sz="6000" b="1" dirty="0" err="1" smtClean="0">
                <a:solidFill>
                  <a:srgbClr val="FFFF00"/>
                </a:solidFill>
                <a:latin typeface="Trebuchet MS" pitchFamily="34" charset="0"/>
              </a:rPr>
              <a:t>Dua’a</a:t>
            </a:r>
            <a:r>
              <a:rPr lang="en-US" altLang="en-US" sz="6000" b="1" dirty="0" smtClean="0">
                <a:solidFill>
                  <a:srgbClr val="FFFF00"/>
                </a:solidFill>
                <a:latin typeface="Trebuchet MS" pitchFamily="34" charset="0"/>
              </a:rPr>
              <a:t> for Twenty-First of Ramadan</a:t>
            </a:r>
            <a:endParaRPr lang="en-US" altLang="en-US" sz="4800" b="1" dirty="0">
              <a:solidFill>
                <a:srgbClr val="FFFF00"/>
              </a:solidFill>
              <a:latin typeface="Trebuchet MS" pitchFamily="34" charset="0"/>
            </a:endParaRPr>
          </a:p>
        </p:txBody>
      </p:sp>
      <p:sp>
        <p:nvSpPr>
          <p:cNvPr id="2054" name="Rectangle 1"/>
          <p:cNvSpPr>
            <a:spLocks noChangeArrowheads="1"/>
          </p:cNvSpPr>
          <p:nvPr/>
        </p:nvSpPr>
        <p:spPr bwMode="auto">
          <a:xfrm>
            <a:off x="895350" y="2743200"/>
            <a:ext cx="733425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ar-SA" altLang="en-US" sz="6600" b="1" dirty="0" smtClean="0">
                <a:solidFill>
                  <a:srgbClr val="FFFF00"/>
                </a:solidFill>
                <a:latin typeface="Simplified Arabic" pitchFamily="18" charset="-78"/>
                <a:ea typeface="Arial Unicode MS" pitchFamily="34" charset="-128"/>
                <a:cs typeface="Simplified Arabic" pitchFamily="18" charset="-78"/>
              </a:rPr>
              <a:t>لا إلهَ إلاّ أنتَ مُقَلِّبَ القُلوبِ وَالأبْصارِ</a:t>
            </a:r>
            <a:endParaRPr lang="en-US" altLang="en-US" sz="6600" b="1" dirty="0">
              <a:solidFill>
                <a:srgbClr val="FFFF00"/>
              </a:solidFill>
              <a:latin typeface="Simplified Arabic" pitchFamily="18" charset="-78"/>
              <a:ea typeface="Arial Unicode MS" pitchFamily="34" charset="-128"/>
              <a:cs typeface="Simplified Arabic" pitchFamily="18" charset="-78"/>
            </a:endParaRPr>
          </a:p>
        </p:txBody>
      </p:sp>
      <p:sp>
        <p:nvSpPr>
          <p:cNvPr id="2055" name="Rectangle 1"/>
          <p:cNvSpPr>
            <a:spLocks noChangeArrowheads="1"/>
          </p:cNvSpPr>
          <p:nvPr/>
        </p:nvSpPr>
        <p:spPr bwMode="auto">
          <a:xfrm>
            <a:off x="1028700" y="4684713"/>
            <a:ext cx="72009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r>
              <a:rPr lang="fi-FI" altLang="en-US" sz="2800" b="1" i="1" dirty="0" smtClean="0">
                <a:solidFill>
                  <a:srgbClr val="FFFF00"/>
                </a:solidFill>
                <a:latin typeface="Trebuchet MS" pitchFamily="34" charset="0"/>
              </a:rPr>
              <a:t>La Ilaha Illa Anta Muqalliba Alqulubi Wa Alabsari</a:t>
            </a:r>
            <a:endParaRPr lang="en-GB" altLang="en-US" sz="2800" b="1" i="1" dirty="0">
              <a:solidFill>
                <a:srgbClr val="FFFF00"/>
              </a:solidFill>
              <a:latin typeface="Trebuchet MS" pitchFamily="34" charset="0"/>
            </a:endParaRPr>
          </a:p>
        </p:txBody>
      </p:sp>
      <p:pic>
        <p:nvPicPr>
          <p:cNvPr id="205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باعِثَ مَنْ في </a:t>
            </a:r>
            <a:r>
              <a:rPr lang="ar-SA" sz="9000" kern="1200" dirty="0" smtClean="0">
                <a:latin typeface="Arabic Typesetting" panose="03020402040406030203" pitchFamily="66" charset="-78"/>
                <a:ea typeface="+mn-ea"/>
                <a:cs typeface="Arabic Typesetting" panose="03020402040406030203" pitchFamily="66" charset="-78"/>
              </a:rPr>
              <a:t>القُبورِ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a:t>
            </a:r>
            <a:r>
              <a:rPr lang="en-US" sz="3600" b="1" kern="1200" dirty="0" err="1">
                <a:ea typeface="MS Mincho" pitchFamily="49" charset="-128"/>
              </a:rPr>
              <a:t>Resurrector</a:t>
            </a:r>
            <a:r>
              <a:rPr lang="en-US" sz="3600" b="1" kern="1200" dirty="0">
                <a:ea typeface="MS Mincho" pitchFamily="49" charset="-128"/>
              </a:rPr>
              <a:t> of those who are in graves.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ba`itha man fy alquburi,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مُدَبِّرَ </a:t>
            </a:r>
            <a:r>
              <a:rPr lang="ar-SA" sz="9000" kern="1200" dirty="0" smtClean="0">
                <a:latin typeface="Arabic Typesetting" panose="03020402040406030203" pitchFamily="66" charset="-78"/>
                <a:ea typeface="+mn-ea"/>
                <a:cs typeface="Arabic Typesetting" panose="03020402040406030203" pitchFamily="66" charset="-78"/>
              </a:rPr>
              <a:t>الأُمورِ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Manager of all affairs.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mudabbira alaumuri,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دَيّانَ وَجَبّارَ الجَبابِرَةِ.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Master and the most Omnipotent of all those who claim omnipotence.</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dayyana wa jabbara aljababirati.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مُجرِيَ المْاءِ في الصَّخْرَةِ </a:t>
            </a:r>
            <a:r>
              <a:rPr lang="ar-SA" sz="9000" kern="1200" dirty="0" smtClean="0">
                <a:latin typeface="Arabic Typesetting" panose="03020402040406030203" pitchFamily="66" charset="-78"/>
                <a:ea typeface="+mn-ea"/>
                <a:cs typeface="Arabic Typesetting" panose="03020402040406030203" pitchFamily="66" charset="-78"/>
              </a:rPr>
              <a:t>الصَّمّاءِ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It is You Who causes water to flow in hard rocks.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mujriya alma‘i fy alssakhrati alssamma‘i,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مُجرِيَ الماءِ في </a:t>
            </a:r>
            <a:r>
              <a:rPr lang="ar-SA" sz="9000" kern="1200" dirty="0" smtClean="0">
                <a:latin typeface="Arabic Typesetting" panose="03020402040406030203" pitchFamily="66" charset="-78"/>
                <a:ea typeface="+mn-ea"/>
                <a:cs typeface="Arabic Typesetting" panose="03020402040406030203" pitchFamily="66" charset="-78"/>
              </a:rPr>
              <a:t>النَّباتِ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It is You Who causes water to flow in plants.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mujriya alma‘i fy alnnabati,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مُكوِّنَ طَعْمِ </a:t>
            </a:r>
            <a:r>
              <a:rPr lang="ar-SA" sz="9000" kern="1200" dirty="0" smtClean="0">
                <a:latin typeface="Arabic Typesetting" panose="03020402040406030203" pitchFamily="66" charset="-78"/>
                <a:ea typeface="+mn-ea"/>
                <a:cs typeface="Arabic Typesetting" panose="03020402040406030203" pitchFamily="66" charset="-78"/>
              </a:rPr>
              <a:t>الثِّمارِ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Maker of the flavors of fruits.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mukuuina ta`mi alththimari,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عَدَدِ القَطْرِ وَما تَحْمِلُهُ </a:t>
            </a:r>
            <a:r>
              <a:rPr lang="ar-SA" sz="9000" kern="1200" dirty="0" smtClean="0">
                <a:latin typeface="Arabic Typesetting" panose="03020402040406030203" pitchFamily="66" charset="-78"/>
                <a:ea typeface="+mn-ea"/>
                <a:cs typeface="Arabic Typesetting" panose="03020402040406030203" pitchFamily="66" charset="-78"/>
              </a:rPr>
              <a:t>السَّحابُ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667000"/>
            <a:ext cx="9144000" cy="1752600"/>
          </a:xfrm>
          <a:extLst/>
        </p:spPr>
        <p:txBody>
          <a:bodyPr/>
          <a:lstStyle/>
          <a:p>
            <a:pPr marL="342900" indent="-342900" eaLnBrk="1" hangingPunct="1">
              <a:defRPr/>
            </a:pPr>
            <a:r>
              <a:rPr lang="en-US" sz="3600" b="1" kern="1200" dirty="0">
                <a:ea typeface="MS Mincho" pitchFamily="49" charset="-128"/>
              </a:rPr>
              <a:t>There is no god save You. It is You Who keeps count of the number of the drops of rain and what is loaded by the clouds.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`adadi alqatri wa matahmiluhu alssahabu,</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عَدَدِ ما تَجْري بِهِ الرِّياحُ في </a:t>
            </a:r>
            <a:r>
              <a:rPr lang="ar-SA" sz="9000" kern="1200" dirty="0" smtClean="0">
                <a:latin typeface="Arabic Typesetting" panose="03020402040406030203" pitchFamily="66" charset="-78"/>
                <a:ea typeface="+mn-ea"/>
                <a:cs typeface="Arabic Typesetting" panose="03020402040406030203" pitchFamily="66" charset="-78"/>
              </a:rPr>
              <a:t>الْهَواءِ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It is You Who keeps count of the number of what the wind carry in the air.</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`adadi ma tajry bihi alrriiahu fy alhawa‘i,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ما فِي البِحارِ مِن رَطْبٍ </a:t>
            </a:r>
            <a:r>
              <a:rPr lang="ar-SA" sz="9000" kern="1200" dirty="0" smtClean="0">
                <a:latin typeface="Arabic Typesetting" panose="03020402040406030203" pitchFamily="66" charset="-78"/>
                <a:ea typeface="+mn-ea"/>
                <a:cs typeface="Arabic Typesetting" panose="03020402040406030203" pitchFamily="66" charset="-78"/>
              </a:rPr>
              <a:t>وَيابِسٍ</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It is You Who keeps count of what is there in oceans—the wet and the dry.</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ma fiy albihari min ratbin wa yabisin,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مُحْصِيَ ما يَدُبُّ في ظُلُماتِ البِحارِ وَفي أطْباقِ الثَّرى.</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19400"/>
            <a:ext cx="9144000" cy="1752600"/>
          </a:xfrm>
          <a:extLst/>
        </p:spPr>
        <p:txBody>
          <a:bodyPr/>
          <a:lstStyle/>
          <a:p>
            <a:pPr marL="342900" indent="-342900" eaLnBrk="1" hangingPunct="1">
              <a:defRPr/>
            </a:pPr>
            <a:r>
              <a:rPr lang="en-US" sz="3600" b="1" kern="1200" dirty="0">
                <a:ea typeface="MS Mincho" pitchFamily="49" charset="-128"/>
              </a:rPr>
              <a:t>There is no god save You. It is You Who keeps count of whatever creeps in the </a:t>
            </a:r>
            <a:r>
              <a:rPr lang="en-US" sz="3600" b="1" kern="1200" dirty="0" err="1">
                <a:ea typeface="MS Mincho" pitchFamily="49" charset="-128"/>
              </a:rPr>
              <a:t>darknesses</a:t>
            </a:r>
            <a:r>
              <a:rPr lang="en-US" sz="3600" b="1" kern="1200" dirty="0">
                <a:ea typeface="MS Mincho" pitchFamily="49" charset="-128"/>
              </a:rPr>
              <a:t> of oceans and in the layers of the earth.</a:t>
            </a:r>
          </a:p>
        </p:txBody>
      </p:sp>
      <p:sp>
        <p:nvSpPr>
          <p:cNvPr id="5124" name="Subtitle 4"/>
          <p:cNvSpPr txBox="1">
            <a:spLocks/>
          </p:cNvSpPr>
          <p:nvPr/>
        </p:nvSpPr>
        <p:spPr bwMode="auto">
          <a:xfrm>
            <a:off x="0" y="4953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muhsiya ma yadubbu fy zulumati albihari wa fy atbaqi alththari.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b="1" dirty="0" smtClean="0">
                <a:solidFill>
                  <a:srgbClr val="FFFF99"/>
                </a:solidFill>
                <a:latin typeface="Trebuchet MS" pitchFamily="34" charset="0"/>
              </a:rPr>
              <a:t>Merits</a:t>
            </a:r>
            <a:endParaRPr lang="en-GB" altLang="en-US" b="1" dirty="0">
              <a:solidFill>
                <a:srgbClr val="FFFF99"/>
              </a:solidFill>
              <a:latin typeface="Trebuchet MS" pitchFamily="34" charset="0"/>
            </a:endParaRPr>
          </a:p>
        </p:txBody>
      </p:sp>
      <p:sp>
        <p:nvSpPr>
          <p:cNvPr id="3075" name="Text Box 2"/>
          <p:cNvSpPr txBox="1">
            <a:spLocks noChangeArrowheads="1"/>
          </p:cNvSpPr>
          <p:nvPr/>
        </p:nvSpPr>
        <p:spPr bwMode="auto">
          <a:xfrm>
            <a:off x="0" y="381000"/>
            <a:ext cx="9144000" cy="6555641"/>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defRPr/>
            </a:pPr>
            <a:r>
              <a:rPr lang="en-US" sz="2100" b="1" dirty="0">
                <a:solidFill>
                  <a:srgbClr val="FFFF00"/>
                </a:solidFill>
              </a:rPr>
              <a:t>It has been narrated that `Ali ibn </a:t>
            </a:r>
            <a:r>
              <a:rPr lang="en-US" sz="2100" b="1" dirty="0" err="1">
                <a:solidFill>
                  <a:srgbClr val="FFFF00"/>
                </a:solidFill>
              </a:rPr>
              <a:t>Hammad</a:t>
            </a:r>
            <a:r>
              <a:rPr lang="en-US" sz="2100" b="1" dirty="0">
                <a:solidFill>
                  <a:srgbClr val="FFFF00"/>
                </a:solidFill>
              </a:rPr>
              <a:t> visited Imam </a:t>
            </a:r>
            <a:r>
              <a:rPr lang="en-US" sz="2100" b="1" dirty="0" err="1">
                <a:solidFill>
                  <a:srgbClr val="FFFF00"/>
                </a:solidFill>
              </a:rPr>
              <a:t>Ja`far</a:t>
            </a:r>
            <a:r>
              <a:rPr lang="en-US" sz="2100" b="1" dirty="0">
                <a:solidFill>
                  <a:srgbClr val="FFFF00"/>
                </a:solidFill>
              </a:rPr>
              <a:t> al-</a:t>
            </a:r>
            <a:r>
              <a:rPr lang="en-US" sz="2100" b="1" dirty="0" err="1">
                <a:solidFill>
                  <a:srgbClr val="FFFF00"/>
                </a:solidFill>
              </a:rPr>
              <a:t>Sadiq</a:t>
            </a:r>
            <a:r>
              <a:rPr lang="en-US" sz="2100" b="1" dirty="0">
                <a:solidFill>
                  <a:srgbClr val="FFFF00"/>
                </a:solidFill>
              </a:rPr>
              <a:t> (</a:t>
            </a:r>
            <a:r>
              <a:rPr lang="en-US" sz="2100" b="1" dirty="0" err="1">
                <a:solidFill>
                  <a:srgbClr val="FFFF00"/>
                </a:solidFill>
              </a:rPr>
              <a:t>a.s</a:t>
            </a:r>
            <a:r>
              <a:rPr lang="en-US" sz="2100" b="1" dirty="0">
                <a:solidFill>
                  <a:srgbClr val="FFFF00"/>
                </a:solidFill>
              </a:rPr>
              <a:t>) at the twenty-first night of Ramadhan. “Have you bathed yourself, </a:t>
            </a:r>
            <a:r>
              <a:rPr lang="en-US" sz="2100" b="1" dirty="0" err="1">
                <a:solidFill>
                  <a:srgbClr val="FFFF00"/>
                </a:solidFill>
              </a:rPr>
              <a:t>Hammad</a:t>
            </a:r>
            <a:r>
              <a:rPr lang="en-US" sz="2100" b="1" dirty="0">
                <a:solidFill>
                  <a:srgbClr val="FFFF00"/>
                </a:solidFill>
              </a:rPr>
              <a:t>?” asked the Imam. “Yes, I have,” answered </a:t>
            </a:r>
            <a:r>
              <a:rPr lang="en-US" sz="2100" b="1" dirty="0" err="1">
                <a:solidFill>
                  <a:srgbClr val="FFFF00"/>
                </a:solidFill>
              </a:rPr>
              <a:t>Hammad</a:t>
            </a:r>
            <a:r>
              <a:rPr lang="en-US" sz="2100" b="1" dirty="0">
                <a:solidFill>
                  <a:srgbClr val="FFFF00"/>
                </a:solidFill>
              </a:rPr>
              <a:t>. The Imam (</a:t>
            </a:r>
            <a:r>
              <a:rPr lang="en-US" sz="2100" b="1" dirty="0" err="1">
                <a:solidFill>
                  <a:srgbClr val="FFFF00"/>
                </a:solidFill>
              </a:rPr>
              <a:t>a.s</a:t>
            </a:r>
            <a:r>
              <a:rPr lang="en-US" sz="2100" b="1" dirty="0">
                <a:solidFill>
                  <a:srgbClr val="FFFF00"/>
                </a:solidFill>
              </a:rPr>
              <a:t>) then asked him to stand by him so as to imitate him in offering the prayers. </a:t>
            </a:r>
            <a:r>
              <a:rPr lang="en-US" sz="2100" b="1" dirty="0" err="1">
                <a:solidFill>
                  <a:srgbClr val="FFFF00"/>
                </a:solidFill>
              </a:rPr>
              <a:t>Hammad</a:t>
            </a:r>
            <a:r>
              <a:rPr lang="en-US" sz="2100" b="1" dirty="0">
                <a:solidFill>
                  <a:srgbClr val="FFFF00"/>
                </a:solidFill>
              </a:rPr>
              <a:t> did. When they finished all the prayers, the Imam (</a:t>
            </a:r>
            <a:r>
              <a:rPr lang="en-US" sz="2100" b="1" dirty="0" err="1">
                <a:solidFill>
                  <a:srgbClr val="FFFF00"/>
                </a:solidFill>
              </a:rPr>
              <a:t>a.s</a:t>
            </a:r>
            <a:r>
              <a:rPr lang="en-US" sz="2100" b="1" dirty="0">
                <a:solidFill>
                  <a:srgbClr val="FFFF00"/>
                </a:solidFill>
              </a:rPr>
              <a:t>) began to say the supplications  At dawn, the Imam (</a:t>
            </a:r>
            <a:r>
              <a:rPr lang="en-US" sz="2100" b="1" dirty="0" err="1">
                <a:solidFill>
                  <a:srgbClr val="FFFF00"/>
                </a:solidFill>
              </a:rPr>
              <a:t>a.s</a:t>
            </a:r>
            <a:r>
              <a:rPr lang="en-US" sz="2100" b="1" dirty="0">
                <a:solidFill>
                  <a:srgbClr val="FFFF00"/>
                </a:solidFill>
              </a:rPr>
              <a:t>) </a:t>
            </a:r>
            <a:r>
              <a:rPr lang="en-US" sz="2100" b="1" dirty="0" smtClean="0">
                <a:solidFill>
                  <a:srgbClr val="FFFF00"/>
                </a:solidFill>
              </a:rPr>
              <a:t>recited the </a:t>
            </a:r>
            <a:r>
              <a:rPr lang="en-US" sz="2100" b="1" dirty="0" err="1">
                <a:solidFill>
                  <a:srgbClr val="FFFF00"/>
                </a:solidFill>
              </a:rPr>
              <a:t>adhan</a:t>
            </a:r>
            <a:r>
              <a:rPr lang="en-US" sz="2100" b="1" dirty="0">
                <a:solidFill>
                  <a:srgbClr val="FFFF00"/>
                </a:solidFill>
              </a:rPr>
              <a:t> , uttered the </a:t>
            </a:r>
            <a:r>
              <a:rPr lang="en-US" sz="2100" b="1" dirty="0" err="1">
                <a:solidFill>
                  <a:srgbClr val="FFFF00"/>
                </a:solidFill>
              </a:rPr>
              <a:t>iqamah</a:t>
            </a:r>
            <a:r>
              <a:rPr lang="en-US" sz="2100" b="1" dirty="0">
                <a:solidFill>
                  <a:srgbClr val="FFFF00"/>
                </a:solidFill>
              </a:rPr>
              <a:t>  and then summoned some of his servant to participate in the prayer. They all stood behind the Imam (</a:t>
            </a:r>
            <a:r>
              <a:rPr lang="en-US" sz="2100" b="1" dirty="0" err="1">
                <a:solidFill>
                  <a:srgbClr val="FFFF00"/>
                </a:solidFill>
              </a:rPr>
              <a:t>a.s</a:t>
            </a:r>
            <a:r>
              <a:rPr lang="en-US" sz="2100" b="1" dirty="0">
                <a:solidFill>
                  <a:srgbClr val="FFFF00"/>
                </a:solidFill>
              </a:rPr>
              <a:t>) who led their congregational </a:t>
            </a:r>
            <a:r>
              <a:rPr lang="en-US" sz="2100" b="1" dirty="0" err="1">
                <a:solidFill>
                  <a:srgbClr val="FFFF00"/>
                </a:solidFill>
              </a:rPr>
              <a:t>Fajr</a:t>
            </a:r>
            <a:r>
              <a:rPr lang="en-US" sz="2100" b="1" dirty="0">
                <a:solidFill>
                  <a:srgbClr val="FFFF00"/>
                </a:solidFill>
              </a:rPr>
              <a:t> Prayer reciting </a:t>
            </a:r>
            <a:r>
              <a:rPr lang="en-US" sz="2100" b="1" dirty="0" err="1">
                <a:solidFill>
                  <a:srgbClr val="FFFF00"/>
                </a:solidFill>
              </a:rPr>
              <a:t>Surahs</a:t>
            </a:r>
            <a:r>
              <a:rPr lang="en-US" sz="2100" b="1" dirty="0">
                <a:solidFill>
                  <a:srgbClr val="FFFF00"/>
                </a:solidFill>
              </a:rPr>
              <a:t> of al-</a:t>
            </a:r>
            <a:r>
              <a:rPr lang="en-US" sz="2100" b="1" dirty="0" err="1">
                <a:solidFill>
                  <a:srgbClr val="FFFF00"/>
                </a:solidFill>
              </a:rPr>
              <a:t>Fatihah</a:t>
            </a:r>
            <a:r>
              <a:rPr lang="en-US" sz="2100" b="1" dirty="0">
                <a:solidFill>
                  <a:srgbClr val="FFFF00"/>
                </a:solidFill>
              </a:rPr>
              <a:t> and al-</a:t>
            </a:r>
            <a:r>
              <a:rPr lang="en-US" sz="2100" b="1" dirty="0" err="1">
                <a:solidFill>
                  <a:srgbClr val="FFFF00"/>
                </a:solidFill>
              </a:rPr>
              <a:t>Qadr</a:t>
            </a:r>
            <a:r>
              <a:rPr lang="en-US" sz="2100" b="1" dirty="0">
                <a:solidFill>
                  <a:srgbClr val="FFFF00"/>
                </a:solidFill>
              </a:rPr>
              <a:t> in the first </a:t>
            </a:r>
            <a:r>
              <a:rPr lang="en-US" sz="2100" b="1" dirty="0" err="1">
                <a:solidFill>
                  <a:srgbClr val="FFFF00"/>
                </a:solidFill>
              </a:rPr>
              <a:t>Rak`ah</a:t>
            </a:r>
            <a:r>
              <a:rPr lang="en-US" sz="2100" b="1" dirty="0">
                <a:solidFill>
                  <a:srgbClr val="FFFF00"/>
                </a:solidFill>
              </a:rPr>
              <a:t> and </a:t>
            </a:r>
            <a:r>
              <a:rPr lang="en-US" sz="2100" b="1" dirty="0" err="1">
                <a:solidFill>
                  <a:srgbClr val="FFFF00"/>
                </a:solidFill>
              </a:rPr>
              <a:t>Surahs</a:t>
            </a:r>
            <a:r>
              <a:rPr lang="en-US" sz="2100" b="1" dirty="0">
                <a:solidFill>
                  <a:srgbClr val="FFFF00"/>
                </a:solidFill>
              </a:rPr>
              <a:t> of al-</a:t>
            </a:r>
            <a:r>
              <a:rPr lang="en-US" sz="2100" b="1" dirty="0" err="1">
                <a:solidFill>
                  <a:srgbClr val="FFFF00"/>
                </a:solidFill>
              </a:rPr>
              <a:t>Fatihah</a:t>
            </a:r>
            <a:r>
              <a:rPr lang="en-US" sz="2100" b="1" dirty="0">
                <a:solidFill>
                  <a:srgbClr val="FFFF00"/>
                </a:solidFill>
              </a:rPr>
              <a:t> and al-</a:t>
            </a:r>
            <a:r>
              <a:rPr lang="en-US" sz="2100" b="1" dirty="0" err="1">
                <a:solidFill>
                  <a:srgbClr val="FFFF00"/>
                </a:solidFill>
              </a:rPr>
              <a:t>Tawhid</a:t>
            </a:r>
            <a:r>
              <a:rPr lang="en-US" sz="2100" b="1" dirty="0">
                <a:solidFill>
                  <a:srgbClr val="FFFF00"/>
                </a:solidFill>
              </a:rPr>
              <a:t> in the second. When he finished the post-prayer invocations of glorifying Almighty Allah, praising Him, venerating Him, thanking Him, praying Him for sending blessings upon the Holy Prophet and his Household, and praying Him for the good of all the believing men and women as well as all the Muslims, Imam al-</a:t>
            </a:r>
            <a:r>
              <a:rPr lang="en-US" sz="2100" b="1" dirty="0" err="1">
                <a:solidFill>
                  <a:srgbClr val="FFFF00"/>
                </a:solidFill>
              </a:rPr>
              <a:t>Sadiq</a:t>
            </a:r>
            <a:r>
              <a:rPr lang="en-US" sz="2100" b="1" dirty="0">
                <a:solidFill>
                  <a:srgbClr val="FFFF00"/>
                </a:solidFill>
              </a:rPr>
              <a:t> (</a:t>
            </a:r>
            <a:r>
              <a:rPr lang="en-US" sz="2100" b="1" dirty="0" err="1">
                <a:solidFill>
                  <a:srgbClr val="FFFF00"/>
                </a:solidFill>
              </a:rPr>
              <a:t>a.s</a:t>
            </a:r>
            <a:r>
              <a:rPr lang="en-US" sz="2100" b="1" dirty="0">
                <a:solidFill>
                  <a:srgbClr val="FFFF00"/>
                </a:solidFill>
              </a:rPr>
              <a:t>) prostrated himself. The companions could not hear anything except the Imam’s breaths for a long time. </a:t>
            </a:r>
            <a:r>
              <a:rPr lang="en-US" sz="2100" b="1" dirty="0" err="1">
                <a:solidFill>
                  <a:srgbClr val="FFFF00"/>
                </a:solidFill>
              </a:rPr>
              <a:t>Hammad</a:t>
            </a:r>
            <a:r>
              <a:rPr lang="en-US" sz="2100" b="1" dirty="0">
                <a:solidFill>
                  <a:srgbClr val="FFFF00"/>
                </a:solidFill>
              </a:rPr>
              <a:t> narrated: I could then hear him saying the following supplication, as quoted from Iqbal al-</a:t>
            </a:r>
            <a:r>
              <a:rPr lang="en-US" sz="2100" b="1" dirty="0" err="1">
                <a:solidFill>
                  <a:srgbClr val="FFFF00"/>
                </a:solidFill>
              </a:rPr>
              <a:t>A`mal</a:t>
            </a:r>
            <a:r>
              <a:rPr lang="en-US" sz="2100" b="1" dirty="0">
                <a:solidFill>
                  <a:srgbClr val="FFFF00"/>
                </a:solidFill>
              </a:rPr>
              <a:t> 1:336:</a:t>
            </a:r>
            <a:endParaRPr lang="en-US" sz="2100" b="1" dirty="0" smtClean="0">
              <a:solidFill>
                <a:srgbClr val="FFFF00"/>
              </a:solidFill>
            </a:endParaRPr>
          </a:p>
        </p:txBody>
      </p:sp>
    </p:spTree>
    <p:extLst>
      <p:ext uri="{BB962C8B-B14F-4D97-AF65-F5344CB8AC3E}">
        <p14:creationId xmlns:p14="http://schemas.microsoft.com/office/powerpoint/2010/main" val="2257904242"/>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أسْأَلُكَ بِاسْمِكَ الَّذي سَمَّيْتَ بِهِ </a:t>
            </a:r>
            <a:r>
              <a:rPr lang="ar-SA" sz="9000" kern="1200" dirty="0" smtClean="0">
                <a:latin typeface="Arabic Typesetting" panose="03020402040406030203" pitchFamily="66" charset="-78"/>
                <a:ea typeface="+mn-ea"/>
                <a:cs typeface="Arabic Typesetting" panose="03020402040406030203" pitchFamily="66" charset="-78"/>
              </a:rPr>
              <a:t>نَفْسَكَ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 beseech You by Your Name that You have used for Yourself</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as-aluka biasmika alladhy sammayta bihi nafsaka,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أوِ اسْتَأثَرْتَ بِهِ عَلى عِلْمِ الْغَيْبِ </a:t>
            </a:r>
            <a:r>
              <a:rPr lang="ar-SA" sz="9000" kern="1200" dirty="0" smtClean="0">
                <a:latin typeface="Arabic Typesetting" panose="03020402040406030203" pitchFamily="66" charset="-78"/>
                <a:ea typeface="+mn-ea"/>
                <a:cs typeface="Arabic Typesetting" panose="03020402040406030203" pitchFamily="66" charset="-78"/>
              </a:rPr>
              <a:t>عِنْدَكَ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Or You have stored for Yourself in the hidden knowledge of You.</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aw ista-tharta bihi `ala `ilmi alghaybi `indaka,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بِكُلِّ اسْمٍ سَمّاكَ بِهِ أحَدٌ مِنْ </a:t>
            </a:r>
            <a:r>
              <a:rPr lang="ar-SA" sz="9000" kern="1200" dirty="0" smtClean="0">
                <a:latin typeface="Arabic Typesetting" panose="03020402040406030203" pitchFamily="66" charset="-78"/>
                <a:ea typeface="+mn-ea"/>
                <a:cs typeface="Arabic Typesetting" panose="03020402040406030203" pitchFamily="66" charset="-78"/>
              </a:rPr>
              <a:t>خَلْقِكَ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beseech You by every name that is ascribed to You by any of Your created beings: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wa as-aluka bikulli asmin sammaka bihi ahadun min khalqika,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مِنْ نَبِيٍّ أوْ صِدّيقٍ أوْ شَهيدٍ أوْ أحَدٍ مِنْ </a:t>
            </a:r>
            <a:r>
              <a:rPr lang="ar-SA" sz="9000" kern="1200" dirty="0" smtClean="0">
                <a:latin typeface="Arabic Typesetting" panose="03020402040406030203" pitchFamily="66" charset="-78"/>
                <a:ea typeface="+mn-ea"/>
                <a:cs typeface="Arabic Typesetting" panose="03020402040406030203" pitchFamily="66" charset="-78"/>
              </a:rPr>
              <a:t>مَلائِكَتِكَ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Such as the Prophets, the veracious ones, the martyrs, or any of Your angels.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min nabiiiin aw siddiqin aw shahidin aw ahadin min malaiikatika,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بِاسْمِكَ الَّذي إذا دُعيتَ بِهِ </a:t>
            </a:r>
            <a:r>
              <a:rPr lang="ar-SA" sz="9000" kern="1200" dirty="0" smtClean="0">
                <a:latin typeface="Arabic Typesetting" panose="03020402040406030203" pitchFamily="66" charset="-78"/>
                <a:ea typeface="+mn-ea"/>
                <a:cs typeface="Arabic Typesetting" panose="03020402040406030203" pitchFamily="66" charset="-78"/>
              </a:rPr>
              <a:t>أَجَبْتَ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beseech You by Your Name that You answer anyone who beseeches You by it,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as-aluka biasmika alladhy idha du`ita bihi ajabta,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وَإذا سُئِلْتَ بِهِ أَعْطَيْتَ.</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You respond to anyone who asks You by it.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idha suiilta bihi a`tayta.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a:t>
            </a:r>
            <a:r>
              <a:rPr lang="ar-SA" sz="9000" kern="1200" dirty="0">
                <a:latin typeface="Arabic Typesetting" panose="03020402040406030203" pitchFamily="66" charset="-78"/>
                <a:ea typeface="+mn-ea"/>
                <a:cs typeface="Arabic Typesetting" panose="03020402040406030203" pitchFamily="66" charset="-78"/>
              </a:rPr>
              <a:t>بِحَقِّكَ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beseech You in the name of the duty that is </a:t>
            </a:r>
            <a:r>
              <a:rPr lang="en-US" sz="3600" b="1" kern="1200" dirty="0" smtClean="0">
                <a:ea typeface="MS Mincho" pitchFamily="49" charset="-128"/>
              </a:rPr>
              <a:t>incumbent</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as-aluka bihaqqika `</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عَلى مُحَمَّدٍ وَأَهْلِ بَيْتِهِ صَلَواتُكَ عَلَيْهِمْ </a:t>
            </a:r>
            <a:r>
              <a:rPr lang="ar-SA" sz="9000" kern="1200" dirty="0" smtClean="0">
                <a:latin typeface="Arabic Typesetting" panose="03020402040406030203" pitchFamily="66" charset="-78"/>
                <a:ea typeface="+mn-ea"/>
                <a:cs typeface="Arabic Typesetting" panose="03020402040406030203" pitchFamily="66" charset="-78"/>
              </a:rPr>
              <a:t>وَبَرَكاتُكَ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upon Muhammad and his Household—Your blessings and benedictions be upon them—toward You,</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ala muhammadin wa ahli baytihi salawatuka `alayhim wa barakatuka,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وَبِحَقِّهِمُ الَّذي أَوْجَبْتَهُ عَلى </a:t>
            </a:r>
            <a:r>
              <a:rPr lang="ar-SA" sz="9000" kern="1200" dirty="0" smtClean="0">
                <a:latin typeface="Arabic Typesetting" panose="03020402040406030203" pitchFamily="66" charset="-78"/>
                <a:ea typeface="+mn-ea"/>
                <a:cs typeface="Arabic Typesetting" panose="03020402040406030203" pitchFamily="66" charset="-78"/>
              </a:rPr>
              <a:t>نَفْسِكَ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by the duty that You have made incumbent upon Yourself toward them,</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bihaqqihimu alladhy awjabtahu `ala nafsika,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وَأَنَلْتَهُمْ بِهِ </a:t>
            </a:r>
            <a:r>
              <a:rPr lang="ar-SA" sz="9000" kern="1200" dirty="0" smtClean="0">
                <a:latin typeface="Arabic Typesetting" panose="03020402040406030203" pitchFamily="66" charset="-78"/>
                <a:ea typeface="+mn-ea"/>
                <a:cs typeface="Arabic Typesetting" panose="03020402040406030203" pitchFamily="66" charset="-78"/>
              </a:rPr>
              <a:t>فَضْلَكَ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through which You granted them Your favors,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analtahum bihi fadlaka,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extLst/>
        </p:spPr>
        <p:txBody>
          <a:bodyPr/>
          <a:lstStyle/>
          <a:p>
            <a:pPr rtl="1" eaLnBrk="1" hangingPunct="1">
              <a:lnSpc>
                <a:spcPts val="9000"/>
              </a:lnSpc>
              <a:defRPr/>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a:ea typeface="MS Mincho" pitchFamily="49" charset="-128"/>
              </a:rPr>
              <a:t>Allāh</a:t>
            </a:r>
            <a:r>
              <a:rPr lang="en-US" sz="3600" b="1" kern="1200" dirty="0">
                <a:ea typeface="MS Mincho" pitchFamily="49" charset="-128"/>
              </a:rPr>
              <a:t> send Your blessings on </a:t>
            </a:r>
            <a:r>
              <a:rPr lang="en-US" sz="3600" b="1" kern="1200" dirty="0" smtClean="0">
                <a:ea typeface="MS Mincho" pitchFamily="49" charset="-128"/>
              </a:rPr>
              <a:t>Muhammad and </a:t>
            </a:r>
            <a:r>
              <a:rPr lang="en-US" sz="3600" b="1" kern="1200" dirty="0">
                <a:ea typeface="MS Mincho" pitchFamily="49" charset="-128"/>
              </a:rPr>
              <a:t>the family of Muhammad.</a:t>
            </a:r>
            <a:endParaRPr lang="en-US" sz="3600" b="1" kern="1200" dirty="0" smtClean="0">
              <a:ea typeface="MS Mincho" pitchFamily="49" charset="-128"/>
            </a:endParaRPr>
          </a:p>
        </p:txBody>
      </p:sp>
      <p:sp>
        <p:nvSpPr>
          <p:cNvPr id="3076"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a:ea typeface="MS Mincho" charset="-128"/>
              </a:rPr>
              <a:t>allahumma salli `ala muhammadin wa ali muhammadin</a:t>
            </a:r>
          </a:p>
        </p:txBody>
      </p:sp>
      <p:sp>
        <p:nvSpPr>
          <p:cNvPr id="30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307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أنْ تُصَلّيَ عَلى مُحَمَّدٍ عَبْدِكَ وَرَسولِكَ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bless Muhammad, Your servant and Your Messenger:</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an tusallia `ala muhammadin `abdika wa rasulika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الدّاعِي إلَيْكَ بِإذْنِكَ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 caller to You by Your permission,</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aldda`iy ilayka biidhnika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وَسِراجِكَ السّاطِعِ بَيْنَ </a:t>
            </a:r>
            <a:r>
              <a:rPr lang="ar-SA" sz="9000" kern="1200" dirty="0" smtClean="0">
                <a:latin typeface="Arabic Typesetting" panose="03020402040406030203" pitchFamily="66" charset="-78"/>
                <a:ea typeface="+mn-ea"/>
                <a:cs typeface="Arabic Typesetting" panose="03020402040406030203" pitchFamily="66" charset="-78"/>
              </a:rPr>
              <a:t>عِبادِكَ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Your incandescent lantern from among Your servants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sirajika alssati`i bayna `ibadika,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في أرْضِكَ </a:t>
            </a:r>
            <a:r>
              <a:rPr lang="ar-SA" sz="9000" kern="1200" dirty="0" smtClean="0">
                <a:latin typeface="Arabic Typesetting" panose="03020402040406030203" pitchFamily="66" charset="-78"/>
                <a:ea typeface="+mn-ea"/>
                <a:cs typeface="Arabic Typesetting" panose="03020402040406030203" pitchFamily="66" charset="-78"/>
              </a:rPr>
              <a:t>وَسَمائِكَ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In Your lands and Your heavens,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fy ardika wa samaiika,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وَجَعَلْتَهُ رَحْمَةً </a:t>
            </a:r>
            <a:r>
              <a:rPr lang="ar-SA" sz="9000" kern="1200" dirty="0" smtClean="0">
                <a:latin typeface="Arabic Typesetting" panose="03020402040406030203" pitchFamily="66" charset="-78"/>
                <a:ea typeface="+mn-ea"/>
                <a:cs typeface="Arabic Typesetting" panose="03020402040406030203" pitchFamily="66" charset="-78"/>
              </a:rPr>
              <a:t>لِلْعالَمينَ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he whom You made mercy for the peoples,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ja`altahu rahmatan lil`alamina,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نوراً إسْتَضاءَ بِهِ </a:t>
            </a:r>
            <a:r>
              <a:rPr lang="ar-SA" sz="9000" kern="1200" dirty="0" smtClean="0">
                <a:latin typeface="Arabic Typesetting" panose="03020402040406030203" pitchFamily="66" charset="-78"/>
                <a:ea typeface="+mn-ea"/>
                <a:cs typeface="Arabic Typesetting" panose="03020402040406030203" pitchFamily="66" charset="-78"/>
              </a:rPr>
              <a:t>المُؤْمِنُونَ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light through whom the believers have obtained their light;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nuran istada‘a bihi almu´minuna,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فَبَشَّرَنا بِجَزيلِ </a:t>
            </a:r>
            <a:r>
              <a:rPr lang="ar-SA" sz="9000" kern="1200" dirty="0" smtClean="0">
                <a:latin typeface="Arabic Typesetting" panose="03020402040406030203" pitchFamily="66" charset="-78"/>
                <a:ea typeface="+mn-ea"/>
                <a:cs typeface="Arabic Typesetting" panose="03020402040406030203" pitchFamily="66" charset="-78"/>
              </a:rPr>
              <a:t>ثَوابِكَ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He this conveyed to us the good tidings about Your abundant reward</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fabashsharana bijazili thawabika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وَأنْذَرَنا الأليمَ مِنْ عَذابِكَ.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also warned us against Your painful chastisement.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andharana alalima min `adhabika.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أشْهَدُ أنَّهُ قَد جاءَ بِالْحَقِّ مِنْ عِنْدِ الْحَقِّ وَصَدَّقَ </a:t>
            </a:r>
            <a:r>
              <a:rPr lang="ar-SA" sz="9000" kern="1200" dirty="0" smtClean="0">
                <a:latin typeface="Arabic Typesetting" panose="03020402040406030203" pitchFamily="66" charset="-78"/>
                <a:ea typeface="+mn-ea"/>
                <a:cs typeface="Arabic Typesetting" panose="03020402040406030203" pitchFamily="66" charset="-78"/>
              </a:rPr>
              <a:t>الْمُرْسَلينَ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 bear witness that he carried to us the truth from the True God, and he verified the Messengers.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ashhadu annahu qad ja‘a bialhaqqi min `indi alhaqqi wa saddaqa almursalina,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وَأشْهَدُ أنَّ الَّذينَ كَذَّبوهُ ذائِقو العَذابِ الأليمِ.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bear witness that those who belied him shall certainly taste the painful chastisement.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ashhadu anna alladhina kadhdhabuhu dhaiiqw al`adhabi alalimi.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بِسْمِ اللَّهِ </a:t>
            </a:r>
            <a:r>
              <a:rPr lang="ar-SA" sz="9000" kern="1200" dirty="0" err="1">
                <a:latin typeface="Arabic Typesetting" panose="03020402040406030203" pitchFamily="66" charset="-78"/>
                <a:ea typeface="+mn-ea"/>
                <a:cs typeface="Arabic Typesetting" panose="03020402040406030203" pitchFamily="66" charset="-78"/>
              </a:rPr>
              <a:t>الرَّحْمَٰنِ</a:t>
            </a:r>
            <a:r>
              <a:rPr lang="ar-SA" sz="9000" kern="1200" dirty="0">
                <a:latin typeface="Arabic Typesetting" panose="03020402040406030203" pitchFamily="66" charset="-78"/>
                <a:ea typeface="+mn-ea"/>
                <a:cs typeface="Arabic Typesetting" panose="03020402040406030203" pitchFamily="66" charset="-78"/>
              </a:rPr>
              <a:t> الرَّحِيمِ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In the Name of </a:t>
            </a:r>
            <a:r>
              <a:rPr lang="en-US" sz="3600" b="1" kern="1200" dirty="0" err="1" smtClean="0">
                <a:ea typeface="MS Mincho" pitchFamily="49" charset="-128"/>
              </a:rPr>
              <a:t>Allāh</a:t>
            </a:r>
            <a:r>
              <a:rPr lang="en-US" sz="3600" b="1" kern="1200" dirty="0" smtClean="0">
                <a:ea typeface="MS Mincho" pitchFamily="49" charset="-128"/>
              </a:rPr>
              <a:t>, </a:t>
            </a:r>
          </a:p>
          <a:p>
            <a:pPr marL="342900" indent="-342900" eaLnBrk="1" hangingPunct="1">
              <a:defRPr/>
            </a:pPr>
            <a:r>
              <a:rPr lang="en-US" sz="3600" b="1" kern="1200" dirty="0" smtClean="0">
                <a:ea typeface="MS Mincho" pitchFamily="49" charset="-128"/>
              </a:rPr>
              <a:t>the </a:t>
            </a:r>
            <a:r>
              <a:rPr lang="en-US" sz="3600" b="1" kern="1200" dirty="0">
                <a:ea typeface="MS Mincho" pitchFamily="49" charset="-128"/>
              </a:rPr>
              <a:t>All-merciful, the All-compassionate</a:t>
            </a:r>
          </a:p>
        </p:txBody>
      </p:sp>
      <p:sp>
        <p:nvSpPr>
          <p:cNvPr id="4100"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a:ea typeface="MS Mincho" charset="-128"/>
              </a:rPr>
              <a:t>bis-mil-lahir-rah-mnir-rahim</a:t>
            </a:r>
          </a:p>
        </p:txBody>
      </p:sp>
      <p:sp>
        <p:nvSpPr>
          <p:cNvPr id="41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410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أسْألُكَ يا اللهُ يا اَللهُ يا </a:t>
            </a:r>
            <a:r>
              <a:rPr lang="ar-SA" sz="9000" kern="1200" dirty="0" smtClean="0">
                <a:latin typeface="Arabic Typesetting" panose="03020402040406030203" pitchFamily="66" charset="-78"/>
                <a:ea typeface="+mn-ea"/>
                <a:cs typeface="Arabic Typesetting" panose="03020402040406030203" pitchFamily="66" charset="-78"/>
              </a:rPr>
              <a:t>اَللهُ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 beseech You, O Allah; O Allah; O Allah;</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as-</a:t>
            </a:r>
            <a:r>
              <a:rPr lang="es-ES" altLang="en-US" b="1" i="1" dirty="0" err="1" smtClean="0">
                <a:ea typeface="MS Mincho" charset="-128"/>
              </a:rPr>
              <a:t>aluka</a:t>
            </a:r>
            <a:r>
              <a:rPr lang="es-ES" altLang="en-US" b="1" i="1" dirty="0" smtClean="0">
                <a:ea typeface="MS Mincho" charset="-128"/>
              </a:rPr>
              <a:t> ya </a:t>
            </a:r>
            <a:r>
              <a:rPr lang="es-ES" altLang="en-US" b="1" i="1" dirty="0" err="1" smtClean="0">
                <a:ea typeface="MS Mincho" charset="-128"/>
              </a:rPr>
              <a:t>allahu</a:t>
            </a:r>
            <a:r>
              <a:rPr lang="es-ES" altLang="en-US" b="1" i="1" dirty="0" smtClean="0">
                <a:ea typeface="MS Mincho" charset="-128"/>
              </a:rPr>
              <a:t> ya </a:t>
            </a:r>
            <a:r>
              <a:rPr lang="es-ES" altLang="en-US" b="1" i="1" dirty="0" err="1" smtClean="0">
                <a:ea typeface="MS Mincho" charset="-128"/>
              </a:rPr>
              <a:t>allahu</a:t>
            </a:r>
            <a:r>
              <a:rPr lang="es-ES" altLang="en-US" b="1" i="1" dirty="0" smtClean="0">
                <a:ea typeface="MS Mincho" charset="-128"/>
              </a:rPr>
              <a:t> ya </a:t>
            </a:r>
            <a:r>
              <a:rPr lang="es-ES" altLang="en-US" b="1" i="1" dirty="0" err="1" smtClean="0">
                <a:ea typeface="MS Mincho" charset="-128"/>
              </a:rPr>
              <a:t>allahu</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رَبّاهُ يا رَبّاهُ يا </a:t>
            </a:r>
            <a:r>
              <a:rPr lang="ar-SA" sz="9000" kern="1200" dirty="0" smtClean="0">
                <a:latin typeface="Arabic Typesetting" panose="03020402040406030203" pitchFamily="66" charset="-78"/>
                <a:ea typeface="+mn-ea"/>
                <a:cs typeface="Arabic Typesetting" panose="03020402040406030203" pitchFamily="66" charset="-78"/>
              </a:rPr>
              <a:t>رَبّاهُ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our God; O our God; O our God;</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rabbahu</a:t>
            </a:r>
            <a:r>
              <a:rPr lang="es-ES" altLang="en-US" b="1" i="1" dirty="0" smtClean="0">
                <a:ea typeface="MS Mincho" charset="-128"/>
              </a:rPr>
              <a:t> ya </a:t>
            </a:r>
            <a:r>
              <a:rPr lang="es-ES" altLang="en-US" b="1" i="1" dirty="0" err="1" smtClean="0">
                <a:ea typeface="MS Mincho" charset="-128"/>
              </a:rPr>
              <a:t>rabbahu</a:t>
            </a:r>
            <a:r>
              <a:rPr lang="es-ES" altLang="en-US" b="1" i="1" dirty="0" smtClean="0">
                <a:ea typeface="MS Mincho" charset="-128"/>
              </a:rPr>
              <a:t> ya </a:t>
            </a:r>
            <a:r>
              <a:rPr lang="es-ES" altLang="en-US" b="1" i="1" dirty="0" err="1" smtClean="0">
                <a:ea typeface="MS Mincho" charset="-128"/>
              </a:rPr>
              <a:t>rabbahu</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سَيِّدي يا سَيِّدي يا </a:t>
            </a:r>
            <a:r>
              <a:rPr lang="ar-SA" sz="9000" kern="1200" dirty="0" smtClean="0">
                <a:latin typeface="Arabic Typesetting" panose="03020402040406030203" pitchFamily="66" charset="-78"/>
                <a:ea typeface="+mn-ea"/>
                <a:cs typeface="Arabic Typesetting" panose="03020402040406030203" pitchFamily="66" charset="-78"/>
              </a:rPr>
              <a:t>سَيِّدي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pl-PL" sz="3600" b="1" kern="1200" dirty="0">
                <a:ea typeface="MS Mincho" pitchFamily="49" charset="-128"/>
              </a:rPr>
              <a:t>O my Master; O my Master; O my Master;</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sayyidy</a:t>
            </a:r>
            <a:r>
              <a:rPr lang="es-ES" altLang="en-US" b="1" i="1" dirty="0" smtClean="0">
                <a:ea typeface="MS Mincho" charset="-128"/>
              </a:rPr>
              <a:t> ya </a:t>
            </a:r>
            <a:r>
              <a:rPr lang="es-ES" altLang="en-US" b="1" i="1" dirty="0" err="1" smtClean="0">
                <a:ea typeface="MS Mincho" charset="-128"/>
              </a:rPr>
              <a:t>sayyidy</a:t>
            </a:r>
            <a:r>
              <a:rPr lang="es-ES" altLang="en-US" b="1" i="1" dirty="0" smtClean="0">
                <a:ea typeface="MS Mincho" charset="-128"/>
              </a:rPr>
              <a:t> ya </a:t>
            </a:r>
            <a:r>
              <a:rPr lang="es-ES" altLang="en-US" b="1" i="1" dirty="0" err="1" smtClean="0">
                <a:ea typeface="MS Mincho" charset="-128"/>
              </a:rPr>
              <a:t>sayyidi</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مَوْلايَ يا مَوْلايَ يا </a:t>
            </a:r>
            <a:r>
              <a:rPr lang="ar-SA" sz="9000" kern="1200" dirty="0" smtClean="0">
                <a:latin typeface="Arabic Typesetting" panose="03020402040406030203" pitchFamily="66" charset="-78"/>
                <a:ea typeface="+mn-ea"/>
                <a:cs typeface="Arabic Typesetting" panose="03020402040406030203" pitchFamily="66" charset="-78"/>
              </a:rPr>
              <a:t>مَوْلايَ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pl-PL" sz="3600" b="1" kern="1200" dirty="0">
                <a:ea typeface="MS Mincho" pitchFamily="49" charset="-128"/>
              </a:rPr>
              <a:t>O my Lord; O my Lord; O my Lord.</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mawlaia</a:t>
            </a:r>
            <a:r>
              <a:rPr lang="es-ES" altLang="en-US" b="1" i="1" dirty="0" smtClean="0">
                <a:ea typeface="MS Mincho" charset="-128"/>
              </a:rPr>
              <a:t> ya </a:t>
            </a:r>
            <a:r>
              <a:rPr lang="es-ES" altLang="en-US" b="1" i="1" dirty="0" err="1" smtClean="0">
                <a:ea typeface="MS Mincho" charset="-128"/>
              </a:rPr>
              <a:t>mawlaia</a:t>
            </a:r>
            <a:r>
              <a:rPr lang="es-ES" altLang="en-US" b="1" i="1" dirty="0" smtClean="0">
                <a:ea typeface="MS Mincho" charset="-128"/>
              </a:rPr>
              <a:t> ya </a:t>
            </a:r>
            <a:r>
              <a:rPr lang="es-ES" altLang="en-US" b="1" i="1" dirty="0" err="1" smtClean="0">
                <a:ea typeface="MS Mincho" charset="-128"/>
              </a:rPr>
              <a:t>mawlaia</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أسْألُكَ في هَذِهِ الغَداةِ أنْ تُصَلّيَ عَلى مُحَمَّدٍ وَآلِ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 beseech You in this early morning to bless Muhammad and the Household of Muhammad,</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as-aluka fy hadhihi alghadaati an tusallia `ala muhammadin wa ali muhammadin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 تَجْعَلَني مِنْ أوْفَرِ عِبادِكَ وَسائِليكَ </a:t>
            </a:r>
            <a:r>
              <a:rPr lang="ar-SA" sz="9000" kern="1200" dirty="0" smtClean="0">
                <a:latin typeface="Arabic Typesetting" panose="03020402040406030203" pitchFamily="66" charset="-78"/>
                <a:ea typeface="+mn-ea"/>
                <a:cs typeface="Arabic Typesetting" panose="03020402040406030203" pitchFamily="66" charset="-78"/>
              </a:rPr>
              <a:t>نِصيباً</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743200"/>
            <a:ext cx="9144000" cy="1752600"/>
          </a:xfrm>
          <a:extLst/>
        </p:spPr>
        <p:txBody>
          <a:bodyPr/>
          <a:lstStyle/>
          <a:p>
            <a:pPr marL="342900" indent="-342900" eaLnBrk="1" hangingPunct="1">
              <a:defRPr/>
            </a:pPr>
            <a:r>
              <a:rPr lang="en-US" sz="3600" b="1" kern="1200" dirty="0">
                <a:ea typeface="MS Mincho" pitchFamily="49" charset="-128"/>
              </a:rPr>
              <a:t>And to include me with Your servants and beseechers upon whom You confer the most abundant of Your rewards,</a:t>
            </a:r>
          </a:p>
        </p:txBody>
      </p:sp>
      <p:sp>
        <p:nvSpPr>
          <p:cNvPr id="5124" name="Subtitle 4"/>
          <p:cNvSpPr txBox="1">
            <a:spLocks/>
          </p:cNvSpPr>
          <p:nvPr/>
        </p:nvSpPr>
        <p:spPr bwMode="auto">
          <a:xfrm>
            <a:off x="0" y="4953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 taj`alany min awfari `ibadika wa saiilika nisibaan,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 تَمُنَّ عَلَيَّ بِفِكاكِ رَقَبَتي مِنَ </a:t>
            </a:r>
            <a:r>
              <a:rPr lang="ar-SA" sz="9000" kern="1200" dirty="0" smtClean="0">
                <a:latin typeface="Arabic Typesetting" panose="03020402040406030203" pitchFamily="66" charset="-78"/>
                <a:ea typeface="+mn-ea"/>
                <a:cs typeface="Arabic Typesetting" panose="03020402040406030203" pitchFamily="66" charset="-78"/>
              </a:rPr>
              <a:t>النّارِ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to confer upon me with releasing me from Hellfire,</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 tamunna `alayya bifikaki raqabaty mina alnnari,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أرْحَمَ الرّاحِمينَ.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the most Merciful of all those who show mercy.</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ya arhama alrrahimina.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وَأسْألُكَ بِجَميعِ ما سَأَلْتُكَ وَما لَمْ أسْألْكَ مِنْ عَظيمِ </a:t>
            </a:r>
            <a:r>
              <a:rPr lang="ar-SA" sz="9000" kern="1200" dirty="0" smtClean="0">
                <a:latin typeface="Arabic Typesetting" panose="03020402040406030203" pitchFamily="66" charset="-78"/>
                <a:ea typeface="+mn-ea"/>
                <a:cs typeface="Arabic Typesetting" panose="03020402040406030203" pitchFamily="66" charset="-78"/>
              </a:rPr>
              <a:t>جَلالِكَ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667000"/>
            <a:ext cx="9144000" cy="1752600"/>
          </a:xfrm>
          <a:extLst/>
        </p:spPr>
        <p:txBody>
          <a:bodyPr/>
          <a:lstStyle/>
          <a:p>
            <a:pPr marL="342900" indent="-342900" eaLnBrk="1" hangingPunct="1">
              <a:defRPr/>
            </a:pPr>
            <a:r>
              <a:rPr lang="en-US" sz="3600" b="1" kern="1200" dirty="0">
                <a:ea typeface="MS Mincho" pitchFamily="49" charset="-128"/>
              </a:rPr>
              <a:t>And I beseech You to settle for me all that which I asked from You and also all that which I did not ask from You; that which belongs to Your splendid majesty,</a:t>
            </a:r>
          </a:p>
        </p:txBody>
      </p:sp>
      <p:sp>
        <p:nvSpPr>
          <p:cNvPr id="5124" name="Subtitle 4"/>
          <p:cNvSpPr txBox="1">
            <a:spLocks/>
          </p:cNvSpPr>
          <p:nvPr/>
        </p:nvSpPr>
        <p:spPr bwMode="auto">
          <a:xfrm>
            <a:off x="0" y="5334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pl-PL" altLang="en-US" b="1" i="1" dirty="0" smtClean="0">
                <a:ea typeface="MS Mincho" charset="-128"/>
              </a:rPr>
              <a:t>wa as-aluka bijami`i ma saaltuka wa ma lam asalka min `azimi jalalika,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مَا لَو عَلِمْتُهُ لَسَألْتُكَ </a:t>
            </a:r>
            <a:r>
              <a:rPr lang="ar-SA" sz="9000" kern="1200" dirty="0" smtClean="0">
                <a:latin typeface="Arabic Typesetting" panose="03020402040406030203" pitchFamily="66" charset="-78"/>
                <a:ea typeface="+mn-ea"/>
                <a:cs typeface="Arabic Typesetting" panose="03020402040406030203" pitchFamily="66" charset="-78"/>
              </a:rPr>
              <a:t>بِهِ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That which I would ask from You if I knew it,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pl-PL" altLang="en-US" b="1" i="1" dirty="0" smtClean="0">
                <a:ea typeface="MS Mincho" charset="-128"/>
              </a:rPr>
              <a:t>ma law `alimtuhu lasaltuka bihi,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مُقَلِّبَ القُلوبِ </a:t>
            </a:r>
            <a:r>
              <a:rPr lang="ar-SA" sz="9000" kern="1200" dirty="0" smtClean="0">
                <a:latin typeface="Arabic Typesetting" panose="03020402040406030203" pitchFamily="66" charset="-78"/>
                <a:ea typeface="+mn-ea"/>
                <a:cs typeface="Arabic Typesetting" panose="03020402040406030203" pitchFamily="66" charset="-78"/>
              </a:rPr>
              <a:t>وَالأبْصارِ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Transformer of hearts and sights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muqalliba alqulubi wa alabsari,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أنْ تُصَلّيَ عَلى مُحَمَّدٍ وَأهْلِ </a:t>
            </a:r>
            <a:r>
              <a:rPr lang="ar-SA" sz="9000" kern="1200" dirty="0" smtClean="0">
                <a:latin typeface="Arabic Typesetting" panose="03020402040406030203" pitchFamily="66" charset="-78"/>
                <a:ea typeface="+mn-ea"/>
                <a:cs typeface="Arabic Typesetting" panose="03020402040406030203" pitchFamily="66" charset="-78"/>
              </a:rPr>
              <a:t>بَيْتِهِ</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I beseech You to) send blessings upon Muhammad and his Household,</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an tusalliya `ala muhammadin wa ahli baytihi,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وَأنْ تَأذَنَ لِفَرَجِ مَنْ بِفَرَجِهِ فَرَجُ أوْلِيائِكَ وَأصْفِيائِكَ مِنْ </a:t>
            </a:r>
            <a:r>
              <a:rPr lang="ar-SA" sz="9000" kern="1200" dirty="0" smtClean="0">
                <a:latin typeface="Arabic Typesetting" panose="03020402040406030203" pitchFamily="66" charset="-78"/>
                <a:ea typeface="+mn-ea"/>
                <a:cs typeface="Arabic Typesetting" panose="03020402040406030203" pitchFamily="66" charset="-78"/>
              </a:rPr>
              <a:t>خَلْقِكَ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667000"/>
            <a:ext cx="9144000" cy="1752600"/>
          </a:xfrm>
          <a:extLst/>
        </p:spPr>
        <p:txBody>
          <a:bodyPr/>
          <a:lstStyle/>
          <a:p>
            <a:pPr marL="342900" indent="-342900" eaLnBrk="1" hangingPunct="1">
              <a:defRPr/>
            </a:pPr>
            <a:r>
              <a:rPr lang="en-US" sz="3600" b="1" kern="1200" dirty="0">
                <a:ea typeface="MS Mincho" pitchFamily="49" charset="-128"/>
              </a:rPr>
              <a:t>And to permit the Relief of him whose relief achieves the relief of Your intimate servants and Your select ones from among Your created beings,</a:t>
            </a:r>
          </a:p>
        </p:txBody>
      </p:sp>
      <p:sp>
        <p:nvSpPr>
          <p:cNvPr id="5124" name="Subtitle 4"/>
          <p:cNvSpPr txBox="1">
            <a:spLocks/>
          </p:cNvSpPr>
          <p:nvPr/>
        </p:nvSpPr>
        <p:spPr bwMode="auto">
          <a:xfrm>
            <a:off x="0" y="4953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an tadhana lifaraji man bifarajihi faraju awliya’ika wasfiiaiika min khalqika,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وَبِهِ تُبيدُ الظّالِمينَ </a:t>
            </a:r>
            <a:r>
              <a:rPr lang="ar-SA" sz="9000" kern="1200" dirty="0" smtClean="0">
                <a:latin typeface="Arabic Typesetting" panose="03020402040406030203" pitchFamily="66" charset="-78"/>
                <a:ea typeface="+mn-ea"/>
                <a:cs typeface="Arabic Typesetting" panose="03020402040406030203" pitchFamily="66" charset="-78"/>
              </a:rPr>
              <a:t>وَتُهْلِكُهُمْ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through whom You will terminate and eradicate the oppressors.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bihi tubidu alzzalimina wa tuhlikuhum,</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عَجِّلْ ذَلِكَ يا رَبَّ </a:t>
            </a:r>
            <a:r>
              <a:rPr lang="ar-SA" sz="9000" kern="1200" dirty="0" smtClean="0">
                <a:latin typeface="Arabic Typesetting" panose="03020402040406030203" pitchFamily="66" charset="-78"/>
                <a:ea typeface="+mn-ea"/>
                <a:cs typeface="Arabic Typesetting" panose="03020402040406030203" pitchFamily="66" charset="-78"/>
              </a:rPr>
              <a:t>العالَمينَ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hasten that, O the Lord of the worlds.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`ajjil dhalika ya rabba al`alamina,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وَأعْطِني سُؤْلي يا ذا الجَلالِ وَالإكْرامِ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(please) grant me my requests, O the Lord of majesty and honor,</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a`tiny su´ly ya dhaljalali walikrami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في جَميعِ ما سَألْتُكَ لِعاجِلِ الدُّنْيا وَآجِلِ الآخِرَةِ.</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As regarding all that which I have asked You from my needs for this worldly life and the Hereafter.</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fy jami`i ma saltuka li`ajili alddunia wa ajili alakhirati.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مَنْ هُوَ أقْرَبُ إلَيَّ مِنْ حَبْلِ </a:t>
            </a:r>
            <a:r>
              <a:rPr lang="ar-SA" sz="9000" kern="1200" dirty="0" smtClean="0">
                <a:latin typeface="Arabic Typesetting" panose="03020402040406030203" pitchFamily="66" charset="-78"/>
                <a:ea typeface="+mn-ea"/>
                <a:cs typeface="Arabic Typesetting" panose="03020402040406030203" pitchFamily="66" charset="-78"/>
              </a:rPr>
              <a:t>الوَرِيدِ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He Who is nearer to me than my life-vein:</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ya man huwa aqrabu ilayya min habli aluariidi,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أقِلْني عَثْرَتي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overlook my slips,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aqilny `athrati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وَأقِلْني بِقَضاءِ </a:t>
            </a:r>
            <a:r>
              <a:rPr lang="ar-SA" sz="9000" kern="1200" dirty="0" smtClean="0">
                <a:latin typeface="Arabic Typesetting" panose="03020402040406030203" pitchFamily="66" charset="-78"/>
                <a:ea typeface="+mn-ea"/>
                <a:cs typeface="Arabic Typesetting" panose="03020402040406030203" pitchFamily="66" charset="-78"/>
              </a:rPr>
              <a:t>حَوائِجي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revive me through settling my needs.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aqilny biqada‘i hawaiiji,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يا خَالِقي وَيا رازِقي وَيا </a:t>
            </a:r>
            <a:r>
              <a:rPr lang="ar-SA" sz="9000" kern="1200" dirty="0" smtClean="0">
                <a:latin typeface="Arabic Typesetting" panose="03020402040406030203" pitchFamily="66" charset="-78"/>
                <a:ea typeface="+mn-ea"/>
                <a:cs typeface="Arabic Typesetting" panose="03020402040406030203" pitchFamily="66" charset="-78"/>
              </a:rPr>
              <a:t>باعِثي</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my Creator; O the Source of my sustenance; O my </a:t>
            </a:r>
            <a:r>
              <a:rPr lang="en-US" sz="3600" b="1" kern="1200" dirty="0" err="1">
                <a:ea typeface="MS Mincho" pitchFamily="49" charset="-128"/>
              </a:rPr>
              <a:t>Resurrector</a:t>
            </a:r>
            <a:r>
              <a:rPr lang="en-US" sz="3600" b="1" kern="1200" dirty="0">
                <a:ea typeface="MS Mincho" pitchFamily="49" charset="-128"/>
              </a:rPr>
              <a:t>;</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smtClean="0">
                <a:ea typeface="MS Mincho" charset="-128"/>
              </a:rPr>
              <a:t>ya </a:t>
            </a:r>
            <a:r>
              <a:rPr lang="es-ES" altLang="en-US" b="1" i="1" dirty="0" err="1" smtClean="0">
                <a:ea typeface="MS Mincho" charset="-128"/>
              </a:rPr>
              <a:t>khaliqy</a:t>
            </a:r>
            <a:r>
              <a:rPr lang="es-ES" altLang="en-US" b="1" i="1" dirty="0" smtClean="0">
                <a:ea typeface="MS Mincho" charset="-128"/>
              </a:rPr>
              <a:t> </a:t>
            </a:r>
            <a:r>
              <a:rPr lang="es-ES" altLang="en-US" b="1" i="1" dirty="0" err="1" smtClean="0">
                <a:ea typeface="MS Mincho" charset="-128"/>
              </a:rPr>
              <a:t>wa</a:t>
            </a:r>
            <a:r>
              <a:rPr lang="es-ES" altLang="en-US" b="1" i="1" dirty="0" smtClean="0">
                <a:ea typeface="MS Mincho" charset="-128"/>
              </a:rPr>
              <a:t> ya </a:t>
            </a:r>
            <a:r>
              <a:rPr lang="es-ES" altLang="en-US" b="1" i="1" dirty="0" err="1" smtClean="0">
                <a:ea typeface="MS Mincho" charset="-128"/>
              </a:rPr>
              <a:t>raziqy</a:t>
            </a:r>
            <a:r>
              <a:rPr lang="es-ES" altLang="en-US" b="1" i="1" dirty="0" smtClean="0">
                <a:ea typeface="MS Mincho" charset="-128"/>
              </a:rPr>
              <a:t> </a:t>
            </a:r>
            <a:r>
              <a:rPr lang="es-ES" altLang="en-US" b="1" i="1" dirty="0" err="1" smtClean="0">
                <a:ea typeface="MS Mincho" charset="-128"/>
              </a:rPr>
              <a:t>wa</a:t>
            </a:r>
            <a:r>
              <a:rPr lang="es-ES" altLang="en-US" b="1" i="1" dirty="0" smtClean="0">
                <a:ea typeface="MS Mincho" charset="-128"/>
              </a:rPr>
              <a:t> ya </a:t>
            </a:r>
            <a:r>
              <a:rPr lang="es-ES" altLang="en-US" b="1" i="1" dirty="0" err="1" smtClean="0">
                <a:ea typeface="MS Mincho" charset="-128"/>
              </a:rPr>
              <a:t>ba`ithi</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خالِقَ الخَلقِ</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Creator of the creatures,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khaliqa alkhalqi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وَيا مُحْيي عِظامي وَهِيَ </a:t>
            </a:r>
            <a:r>
              <a:rPr lang="ar-SA" sz="9000" kern="1200" dirty="0" smtClean="0">
                <a:latin typeface="Arabic Typesetting" panose="03020402040406030203" pitchFamily="66" charset="-78"/>
                <a:ea typeface="+mn-ea"/>
                <a:cs typeface="Arabic Typesetting" panose="03020402040406030203" pitchFamily="66" charset="-78"/>
              </a:rPr>
              <a:t>رَميمٌ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He Who shall give life to my bones when they are rotten:</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ya muhiy `izamy wa hiya ramimun,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(Please do) bless Muhammad and the Household of Muhammad,</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dirty="0" smtClean="0">
                <a:ea typeface="MS Mincho" charset="-128"/>
              </a:rPr>
              <a:t>salli `ala muhammadin wa ali muhammadin</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err="1">
                <a:latin typeface="Arabic Typesetting" panose="03020402040406030203" pitchFamily="66" charset="-78"/>
                <a:ea typeface="+mn-ea"/>
                <a:cs typeface="Arabic Typesetting" panose="03020402040406030203" pitchFamily="66" charset="-78"/>
              </a:rPr>
              <a:t>وَإسْتَجِبْ</a:t>
            </a:r>
            <a:r>
              <a:rPr lang="ar-SA" sz="9000" kern="1200" dirty="0">
                <a:latin typeface="Arabic Typesetting" panose="03020402040406030203" pitchFamily="66" charset="-78"/>
                <a:ea typeface="+mn-ea"/>
                <a:cs typeface="Arabic Typesetting" panose="03020402040406030203" pitchFamily="66" charset="-78"/>
              </a:rPr>
              <a:t> لي دُعائي يا أرْحَمَ الرّاحِمينَ.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respond to my prayer; O the most Merciful of all those who show mercy.</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wa istajib ly du`aiy ya arhama alrrahimina.</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1149584293"/>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a:ea typeface="MS Mincho" pitchFamily="49" charset="-128"/>
              </a:rPr>
              <a:t>Allāh</a:t>
            </a:r>
            <a:r>
              <a:rPr lang="en-US" sz="3600" b="1" kern="1200" dirty="0">
                <a:ea typeface="MS Mincho" pitchFamily="49" charset="-128"/>
              </a:rPr>
              <a:t> send Your blessings on </a:t>
            </a:r>
            <a:r>
              <a:rPr lang="en-US" sz="3600" b="1" kern="1200" dirty="0" smtClean="0">
                <a:ea typeface="MS Mincho" pitchFamily="49" charset="-128"/>
              </a:rPr>
              <a:t>Muhammad and </a:t>
            </a:r>
            <a:r>
              <a:rPr lang="en-US" sz="3600" b="1" kern="1200" dirty="0">
                <a:ea typeface="MS Mincho" pitchFamily="49" charset="-128"/>
              </a:rPr>
              <a:t>the family of Muhammad.</a:t>
            </a:r>
            <a:endParaRPr lang="en-US" sz="3600" b="1" kern="1200" dirty="0" smtClean="0">
              <a:ea typeface="MS Mincho" pitchFamily="49" charset="-128"/>
            </a:endParaRPr>
          </a:p>
        </p:txBody>
      </p:sp>
      <p:sp>
        <p:nvSpPr>
          <p:cNvPr id="21508"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fi-FI" altLang="en-US" b="1" i="1">
                <a:ea typeface="MS Mincho" charset="-128"/>
              </a:rPr>
              <a:t>allahumma salli `ala muhammadin wa ali muhammadin</a:t>
            </a:r>
          </a:p>
        </p:txBody>
      </p:sp>
      <p:sp>
        <p:nvSpPr>
          <p:cNvPr id="2150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2151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rtl="1" eaLnBrk="1" hangingPunct="1">
              <a:spcBef>
                <a:spcPct val="0"/>
              </a:spcBef>
              <a:buFontTx/>
              <a:buNone/>
            </a:pPr>
            <a:r>
              <a:rPr lang="ar-SA" altLang="en-US" sz="1800" b="1" dirty="0" smtClean="0">
                <a:solidFill>
                  <a:srgbClr val="FFFF99"/>
                </a:solidFill>
                <a:latin typeface="Trebuchet MS" pitchFamily="34" charset="0"/>
              </a:rPr>
              <a:t>لا إلهَ إلاّ أنتَ مُقَلِّبَ القُلوبِ وَالأبْصارِ</a:t>
            </a:r>
            <a:endParaRPr lang="ar-SA" altLang="en-US" sz="1800" b="1" dirty="0">
              <a:solidFill>
                <a:srgbClr val="FFFF99"/>
              </a:solidFill>
              <a:latin typeface="Trebuchet MS" pitchFamily="34" charset="0"/>
            </a:endParaRPr>
          </a:p>
        </p:txBody>
      </p:sp>
      <p:sp>
        <p:nvSpPr>
          <p:cNvPr id="22531"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endParaRPr lang="en-US" altLang="en-US" sz="1800">
              <a:solidFill>
                <a:schemeClr val="tx1"/>
              </a:solidFill>
            </a:endParaRPr>
          </a:p>
        </p:txBody>
      </p:sp>
      <p:sp>
        <p:nvSpPr>
          <p:cNvPr id="22532" name="Text Box 10"/>
          <p:cNvSpPr txBox="1">
            <a:spLocks noChangeArrowheads="1"/>
          </p:cNvSpPr>
          <p:nvPr/>
        </p:nvSpPr>
        <p:spPr bwMode="auto">
          <a:xfrm>
            <a:off x="304800" y="227290"/>
            <a:ext cx="4267200" cy="369332"/>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800" b="1" dirty="0" err="1" smtClean="0">
                <a:solidFill>
                  <a:srgbClr val="FFFF99"/>
                </a:solidFill>
                <a:latin typeface="Trebuchet MS" pitchFamily="34" charset="0"/>
              </a:rPr>
              <a:t>Dua’a</a:t>
            </a:r>
            <a:r>
              <a:rPr lang="en-US" altLang="en-US" sz="1800" b="1" dirty="0" smtClean="0">
                <a:solidFill>
                  <a:srgbClr val="FFFF99"/>
                </a:solidFill>
                <a:latin typeface="Trebuchet MS" pitchFamily="34" charset="0"/>
              </a:rPr>
              <a:t> for Twenty-First of Ramadan</a:t>
            </a:r>
            <a:endParaRPr lang="en-US" altLang="en-US" sz="1800" b="1" dirty="0">
              <a:solidFill>
                <a:srgbClr val="FFFF99"/>
              </a:solidFill>
              <a:latin typeface="Trebuchet MS" pitchFamily="34" charset="0"/>
            </a:endParaRPr>
          </a:p>
        </p:txBody>
      </p:sp>
      <p:sp>
        <p:nvSpPr>
          <p:cNvPr id="22533" name="Rectangle 13"/>
          <p:cNvSpPr>
            <a:spLocks noGrp="1" noChangeArrowheads="1"/>
          </p:cNvSpPr>
          <p:nvPr>
            <p:ph type="ctrTitle"/>
          </p:nvPr>
        </p:nvSpPr>
        <p:spPr>
          <a:xfrm>
            <a:off x="685800" y="3149600"/>
            <a:ext cx="7772400" cy="1143000"/>
          </a:xfrm>
        </p:spPr>
        <p:txBody>
          <a:bodyPr/>
          <a:lstStyle/>
          <a:p>
            <a:pPr eaLnBrk="1" hangingPunct="1"/>
            <a:r>
              <a:rPr lang="en-US" altLang="en-US" sz="6000" b="1" smtClean="0">
                <a:solidFill>
                  <a:srgbClr val="FFFF00"/>
                </a:solidFill>
              </a:rPr>
              <a:t>Please recite  </a:t>
            </a:r>
            <a:br>
              <a:rPr lang="en-US" altLang="en-US" sz="6000" b="1" smtClean="0">
                <a:solidFill>
                  <a:srgbClr val="FFFF00"/>
                </a:solidFill>
              </a:rPr>
            </a:br>
            <a:r>
              <a:rPr lang="en-US" altLang="en-US" sz="6000" b="1" smtClean="0">
                <a:solidFill>
                  <a:srgbClr val="FFFF00"/>
                </a:solidFill>
              </a:rPr>
              <a:t>Sūrat al-Fātiḥah</a:t>
            </a:r>
            <a:br>
              <a:rPr lang="en-US" altLang="en-US" sz="6000" b="1" smtClean="0">
                <a:solidFill>
                  <a:srgbClr val="FFFF00"/>
                </a:solidFill>
              </a:rPr>
            </a:br>
            <a:r>
              <a:rPr lang="en-US" altLang="en-US" sz="6000" b="1" smtClean="0">
                <a:solidFill>
                  <a:srgbClr val="FFFF00"/>
                </a:solidFill>
              </a:rPr>
              <a:t>for</a:t>
            </a:r>
            <a:br>
              <a:rPr lang="en-US" altLang="en-US" sz="6000" b="1" smtClean="0">
                <a:solidFill>
                  <a:srgbClr val="FFFF00"/>
                </a:solidFill>
              </a:rPr>
            </a:br>
            <a:r>
              <a:rPr lang="en-US" altLang="en-US" sz="6000" b="1" smtClean="0">
                <a:solidFill>
                  <a:srgbClr val="FFFF00"/>
                </a:solidFill>
              </a:rPr>
              <a:t>ALL MARHUMEEN</a:t>
            </a:r>
            <a:br>
              <a:rPr lang="en-US" altLang="en-US" sz="6000" b="1" smtClean="0">
                <a:solidFill>
                  <a:srgbClr val="FFFF00"/>
                </a:solidFill>
              </a:rPr>
            </a:br>
            <a:endParaRPr lang="en-GB" altLang="en-US" sz="6000" b="1" smtClean="0">
              <a:solidFill>
                <a:srgbClr val="FFFF00"/>
              </a:solidFill>
            </a:endParaRPr>
          </a:p>
        </p:txBody>
      </p:sp>
      <p:sp>
        <p:nvSpPr>
          <p:cNvPr id="22534" name="Rectangle 5"/>
          <p:cNvSpPr>
            <a:spLocks noChangeArrowheads="1"/>
          </p:cNvSpPr>
          <p:nvPr/>
        </p:nvSpPr>
        <p:spPr bwMode="auto">
          <a:xfrm>
            <a:off x="136525"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spcBef>
                <a:spcPct val="0"/>
              </a:spcBef>
              <a:buFontTx/>
              <a:buNone/>
            </a:pPr>
            <a:endParaRPr lang="en-US" altLang="en-US" sz="1200" b="1" dirty="0">
              <a:latin typeface="Trebuchet MS"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itchFamily="34" charset="0"/>
            </a:endParaRPr>
          </a:p>
          <a:p>
            <a:pPr algn="ctr" eaLnBrk="1" hangingPunct="1">
              <a:spcBef>
                <a:spcPct val="0"/>
              </a:spcBef>
              <a:buFontTx/>
              <a:buNone/>
            </a:pPr>
            <a:r>
              <a:rPr lang="en-US" altLang="en-US" sz="1200" b="1" dirty="0">
                <a:latin typeface="Trebuchet MS" pitchFamily="34" charset="0"/>
              </a:rPr>
              <a:t>Kindly recite </a:t>
            </a:r>
            <a:r>
              <a:rPr lang="en-US" altLang="en-US" sz="1200" b="1" dirty="0" err="1">
                <a:latin typeface="Trebuchet MS" pitchFamily="34" charset="0"/>
              </a:rPr>
              <a:t>Sura</a:t>
            </a:r>
            <a:r>
              <a:rPr lang="en-US" altLang="en-US" sz="1200" b="1" dirty="0">
                <a:latin typeface="Trebuchet MS" pitchFamily="34" charset="0"/>
              </a:rPr>
              <a:t> E </a:t>
            </a:r>
            <a:r>
              <a:rPr lang="en-US" altLang="en-US" sz="1200" b="1" dirty="0" err="1">
                <a:latin typeface="Trebuchet MS" pitchFamily="34" charset="0"/>
              </a:rPr>
              <a:t>Fatiha</a:t>
            </a:r>
            <a:r>
              <a:rPr lang="en-US" altLang="en-US" sz="1200" b="1" dirty="0">
                <a:latin typeface="Trebuchet MS" pitchFamily="34" charset="0"/>
              </a:rPr>
              <a:t> for </a:t>
            </a:r>
            <a:r>
              <a:rPr lang="en-US" altLang="en-US" sz="1200" b="1" dirty="0" err="1">
                <a:latin typeface="Trebuchet MS" pitchFamily="34" charset="0"/>
              </a:rPr>
              <a:t>Marhumeen</a:t>
            </a:r>
            <a:r>
              <a:rPr lang="en-US" altLang="en-US" sz="1200" b="1" dirty="0">
                <a:latin typeface="Trebuchet MS" pitchFamily="34" charset="0"/>
              </a:rPr>
              <a:t> of all those who have worked towards making this small work possible</a:t>
            </a:r>
            <a:r>
              <a:rPr lang="en-US" altLang="en-US" sz="1200" b="1" dirty="0" smtClean="0">
                <a:latin typeface="Trebuchet MS" pitchFamily="34" charset="0"/>
              </a:rPr>
              <a:t>.</a:t>
            </a:r>
            <a:endParaRPr lang="en-US" altLang="en-US" sz="1200" b="1" dirty="0">
              <a:latin typeface="Trebuchet MS" pitchFamily="34" charset="0"/>
            </a:endParaRPr>
          </a:p>
        </p:txBody>
      </p:sp>
      <p:pic>
        <p:nvPicPr>
          <p:cNvPr id="2253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5511800"/>
            <a:ext cx="117475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بِلا حاجَةٍ فيكَ </a:t>
            </a:r>
            <a:r>
              <a:rPr lang="ar-SA" sz="9000" kern="1200" dirty="0" smtClean="0">
                <a:latin typeface="Arabic Typesetting" panose="03020402040406030203" pitchFamily="66" charset="-78"/>
                <a:ea typeface="+mn-ea"/>
                <a:cs typeface="Arabic Typesetting" panose="03020402040406030203" pitchFamily="66" charset="-78"/>
              </a:rPr>
              <a:t>إلَيهِمْ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While You do not need them.</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bila hajatin fika ilayhim,</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لا إلهَ إلاّ أنتَ مُبدِئَ الخَلقِ</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There is no god save You, the Originator of the creation.</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it-IT" altLang="en-US" b="1" i="1" dirty="0" smtClean="0">
                <a:ea typeface="MS Mincho" charset="-128"/>
              </a:rPr>
              <a:t>la ilaha illa anta mubdiia alkhalqi</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وَلا يَنقُصُ مِنْ مُلكِكَ </a:t>
            </a:r>
            <a:r>
              <a:rPr lang="ar-SA" sz="9000" kern="1200" dirty="0" smtClean="0">
                <a:latin typeface="Arabic Typesetting" panose="03020402040406030203" pitchFamily="66" charset="-78"/>
                <a:ea typeface="+mn-ea"/>
                <a:cs typeface="Arabic Typesetting" panose="03020402040406030203" pitchFamily="66" charset="-78"/>
              </a:rPr>
              <a:t>شَيْءٌ</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And nothing of creation decreases any of Your Kingdom.</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ctr" eaLnBrk="1" hangingPunct="1">
              <a:buFontTx/>
              <a:buNone/>
            </a:pPr>
            <a:r>
              <a:rPr lang="es-ES" altLang="en-US" b="1" i="1" dirty="0" err="1" smtClean="0">
                <a:ea typeface="MS Mincho" charset="-128"/>
              </a:rPr>
              <a:t>wa</a:t>
            </a:r>
            <a:r>
              <a:rPr lang="es-ES" altLang="en-US" b="1" i="1" dirty="0" smtClean="0">
                <a:ea typeface="MS Mincho" charset="-128"/>
              </a:rPr>
              <a:t> la </a:t>
            </a:r>
            <a:r>
              <a:rPr lang="es-ES" altLang="en-US" b="1" i="1" dirty="0" err="1" smtClean="0">
                <a:ea typeface="MS Mincho" charset="-128"/>
              </a:rPr>
              <a:t>yanqusu</a:t>
            </a:r>
            <a:r>
              <a:rPr lang="es-ES" altLang="en-US" b="1" i="1" dirty="0" smtClean="0">
                <a:ea typeface="MS Mincho" charset="-128"/>
              </a:rPr>
              <a:t> min </a:t>
            </a:r>
            <a:r>
              <a:rPr lang="es-ES" altLang="en-US" b="1" i="1" dirty="0" err="1" smtClean="0">
                <a:ea typeface="MS Mincho" charset="-128"/>
              </a:rPr>
              <a:t>mulkika</a:t>
            </a:r>
            <a:r>
              <a:rPr lang="es-ES" altLang="en-US" b="1" i="1" dirty="0" smtClean="0">
                <a:ea typeface="MS Mincho" charset="-128"/>
              </a:rPr>
              <a:t> </a:t>
            </a:r>
            <a:r>
              <a:rPr lang="es-ES" altLang="en-US" b="1" i="1" dirty="0" err="1" smtClean="0">
                <a:ea typeface="MS Mincho" charset="-128"/>
              </a:rPr>
              <a:t>shay‘un</a:t>
            </a:r>
            <a:r>
              <a:rPr lang="es-ES" altLang="en-US" b="1" i="1" dirty="0" smtClean="0">
                <a:ea typeface="MS Mincho" charset="-128"/>
              </a:rPr>
              <a:t>,</a:t>
            </a:r>
            <a:endParaRPr lang="it-IT" altLang="en-US" b="1" i="1" dirty="0">
              <a:ea typeface="MS Mincho" charset="-128"/>
            </a:endParaRP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algn="r" eaLnBrk="1" hangingPunct="1">
              <a:spcBef>
                <a:spcPct val="0"/>
              </a:spcBef>
              <a:buFontTx/>
              <a:buNone/>
            </a:pPr>
            <a:r>
              <a:rPr lang="ar-SA" altLang="en-US" sz="1600" b="1" dirty="0" smtClean="0">
                <a:solidFill>
                  <a:srgbClr val="FFFF99"/>
                </a:solidFill>
                <a:latin typeface="Trebuchet MS" pitchFamily="34" charset="0"/>
              </a:rPr>
              <a:t>لا إلهَ إلاّ أنتَ مُقَلِّبَ القُلوبِ وَالأبْصارِ</a:t>
            </a:r>
            <a:endParaRPr lang="ar-SA" alt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spcBef>
                <a:spcPct val="20000"/>
              </a:spcBef>
              <a:buChar char="•"/>
              <a:defRPr sz="3200">
                <a:solidFill>
                  <a:srgbClr val="000066"/>
                </a:solidFill>
                <a:latin typeface="Arial" charset="0"/>
                <a:cs typeface="Arial" charset="0"/>
              </a:defRPr>
            </a:lvl1pPr>
            <a:lvl2pPr marL="742950" indent="-285750" eaLnBrk="0" hangingPunct="0">
              <a:spcBef>
                <a:spcPct val="20000"/>
              </a:spcBef>
              <a:buChar char="–"/>
              <a:defRPr sz="2800">
                <a:solidFill>
                  <a:srgbClr val="000066"/>
                </a:solidFill>
                <a:latin typeface="Arial" charset="0"/>
                <a:cs typeface="Arial" charset="0"/>
              </a:defRPr>
            </a:lvl2pPr>
            <a:lvl3pPr marL="1143000" indent="-228600" eaLnBrk="0" hangingPunct="0">
              <a:spcBef>
                <a:spcPct val="20000"/>
              </a:spcBef>
              <a:buChar char="•"/>
              <a:defRPr sz="2400">
                <a:solidFill>
                  <a:srgbClr val="000066"/>
                </a:solidFill>
                <a:latin typeface="Arial" charset="0"/>
                <a:cs typeface="Arial" charset="0"/>
              </a:defRPr>
            </a:lvl3pPr>
            <a:lvl4pPr marL="1600200" indent="-228600" eaLnBrk="0" hangingPunct="0">
              <a:spcBef>
                <a:spcPct val="20000"/>
              </a:spcBef>
              <a:buChar char="–"/>
              <a:defRPr sz="2000">
                <a:solidFill>
                  <a:srgbClr val="000066"/>
                </a:solidFill>
                <a:latin typeface="Arial" charset="0"/>
                <a:cs typeface="Arial" charset="0"/>
              </a:defRPr>
            </a:lvl4pPr>
            <a:lvl5pPr marL="2057400" indent="-228600" eaLnBrk="0" hangingPunct="0">
              <a:spcBef>
                <a:spcPct val="20000"/>
              </a:spcBef>
              <a:buChar char="»"/>
              <a:defRPr sz="2000">
                <a:solidFill>
                  <a:srgbClr val="000066"/>
                </a:solidFill>
                <a:latin typeface="Arial" charset="0"/>
                <a:cs typeface="Arial" charset="0"/>
              </a:defRPr>
            </a:lvl5pPr>
            <a:lvl6pPr marL="2514600" indent="-228600" eaLnBrk="0" fontAlgn="base" hangingPunct="0">
              <a:spcBef>
                <a:spcPct val="20000"/>
              </a:spcBef>
              <a:spcAft>
                <a:spcPct val="0"/>
              </a:spcAft>
              <a:buChar char="»"/>
              <a:defRPr sz="2000">
                <a:solidFill>
                  <a:srgbClr val="000066"/>
                </a:solidFill>
                <a:latin typeface="Arial" charset="0"/>
                <a:cs typeface="Arial" charset="0"/>
              </a:defRPr>
            </a:lvl6pPr>
            <a:lvl7pPr marL="2971800" indent="-228600" eaLnBrk="0" fontAlgn="base" hangingPunct="0">
              <a:spcBef>
                <a:spcPct val="20000"/>
              </a:spcBef>
              <a:spcAft>
                <a:spcPct val="0"/>
              </a:spcAft>
              <a:buChar char="»"/>
              <a:defRPr sz="2000">
                <a:solidFill>
                  <a:srgbClr val="000066"/>
                </a:solidFill>
                <a:latin typeface="Arial" charset="0"/>
                <a:cs typeface="Arial" charset="0"/>
              </a:defRPr>
            </a:lvl7pPr>
            <a:lvl8pPr marL="3429000" indent="-228600" eaLnBrk="0" fontAlgn="base" hangingPunct="0">
              <a:spcBef>
                <a:spcPct val="20000"/>
              </a:spcBef>
              <a:spcAft>
                <a:spcPct val="0"/>
              </a:spcAft>
              <a:buChar char="»"/>
              <a:defRPr sz="2000">
                <a:solidFill>
                  <a:srgbClr val="000066"/>
                </a:solidFill>
                <a:latin typeface="Arial" charset="0"/>
                <a:cs typeface="Arial" charset="0"/>
              </a:defRPr>
            </a:lvl8pPr>
            <a:lvl9pPr marL="3886200" indent="-228600" eaLnBrk="0" fontAlgn="base" hangingPunct="0">
              <a:spcBef>
                <a:spcPct val="20000"/>
              </a:spcBef>
              <a:spcAft>
                <a:spcPct val="0"/>
              </a:spcAft>
              <a:buChar char="»"/>
              <a:defRPr sz="2000">
                <a:solidFill>
                  <a:srgbClr val="000066"/>
                </a:solidFill>
                <a:latin typeface="Arial" charset="0"/>
                <a:cs typeface="Arial" charset="0"/>
              </a:defRPr>
            </a:lvl9pPr>
          </a:lstStyle>
          <a:p>
            <a:pPr eaLnBrk="1" hangingPunct="1">
              <a:spcBef>
                <a:spcPct val="0"/>
              </a:spcBef>
              <a:buFontTx/>
              <a:buNone/>
            </a:pPr>
            <a:r>
              <a:rPr lang="en-US" altLang="en-US" sz="1600" b="1" dirty="0" err="1" smtClean="0">
                <a:solidFill>
                  <a:srgbClr val="FFFF99"/>
                </a:solidFill>
                <a:latin typeface="Trebuchet MS" pitchFamily="34" charset="0"/>
              </a:rPr>
              <a:t>Dua’a</a:t>
            </a:r>
            <a:r>
              <a:rPr lang="en-US" altLang="en-US" sz="1600" b="1" dirty="0" smtClean="0">
                <a:solidFill>
                  <a:srgbClr val="FFFF99"/>
                </a:solidFill>
                <a:latin typeface="Trebuchet MS" pitchFamily="34" charset="0"/>
              </a:rPr>
              <a:t> for Twenty-First of Ramadan</a:t>
            </a:r>
            <a:endParaRPr lang="en-US" altLang="en-US" sz="1600" b="1" dirty="0">
              <a:solidFill>
                <a:srgbClr val="FFFF99"/>
              </a:solidFill>
              <a:latin typeface="Trebuchet MS" pitchFamily="34" charset="0"/>
            </a:endParaRPr>
          </a:p>
        </p:txBody>
      </p:sp>
    </p:spTree>
    <p:extLst>
      <p:ext uri="{BB962C8B-B14F-4D97-AF65-F5344CB8AC3E}">
        <p14:creationId xmlns:p14="http://schemas.microsoft.com/office/powerpoint/2010/main" val="40152426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15344</TotalTime>
  <Words>2872</Words>
  <Application>Microsoft Office PowerPoint</Application>
  <PresentationFormat>On-screen Show (4:3)</PresentationFormat>
  <Paragraphs>321</Paragraphs>
  <Slides>64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64</vt:i4>
      </vt:variant>
    </vt:vector>
  </HeadingPairs>
  <TitlesOfParts>
    <vt:vector size="72" baseType="lpstr">
      <vt:lpstr>Arial Unicode MS</vt:lpstr>
      <vt:lpstr>MS Mincho</vt:lpstr>
      <vt:lpstr>Arabic Typesetting</vt:lpstr>
      <vt:lpstr>Arial</vt:lpstr>
      <vt:lpstr>Calibri</vt:lpstr>
      <vt:lpstr>Simplified Arabic</vt:lpstr>
      <vt:lpstr>Trebuchet MS</vt:lpstr>
      <vt:lpstr>Default Design</vt:lpstr>
      <vt:lpstr>PowerPoint Presentation</vt:lpstr>
      <vt:lpstr>PowerPoint Presentation</vt:lpstr>
      <vt:lpstr>اَللَّهُمَّ صَلِّ عَلَى مُحَمَّدٍ وَ آلِ مُحَمَّد</vt:lpstr>
      <vt:lpstr>بِسْمِ اللَّهِ الرَّحْمَٰنِ الرَّحِيمِ</vt:lpstr>
      <vt:lpstr>لا إلهَ إلاّ أنتَ مُقَلِّبَ القُلوبِ وَالأبْصارِ</vt:lpstr>
      <vt:lpstr>لا إلهَ إلاّ أنتَ خالِقَ الخَلقِ</vt:lpstr>
      <vt:lpstr>بِلا حاجَةٍ فيكَ إلَيهِمْ</vt:lpstr>
      <vt:lpstr>لا إلهَ إلاّ أنتَ مُبدِئَ الخَلقِ</vt:lpstr>
      <vt:lpstr>وَلا يَنقُصُ مِنْ مُلكِكَ شَيْءٌ</vt:lpstr>
      <vt:lpstr>لا إلهَ إلاّ أنتَ باعِثَ مَنْ في القُبورِ</vt:lpstr>
      <vt:lpstr>لا إلهَ إلاّ أنتَ مُدَبِّرَ الأُمورِ</vt:lpstr>
      <vt:lpstr>لا إلهَ إلاّ أنتَ دَيّانَ وَجَبّارَ الجَبابِرَةِ.</vt:lpstr>
      <vt:lpstr>لا إلهَ إلاّ أنتَ مُجرِيَ المْاءِ في الصَّخْرَةِ الصَّمّاءِ</vt:lpstr>
      <vt:lpstr>لا إلهَ إلاّ أنتَ مُجرِيَ الماءِ في النَّباتِ</vt:lpstr>
      <vt:lpstr>لا إلهَ إلاّ أنتَ مُكوِّنَ طَعْمِ الثِّمارِ</vt:lpstr>
      <vt:lpstr>لا إلهَ إلاّ أنتَ مُحْصِيَ عَدَدِ القَطْرِ وَما تَحْمِلُهُ السَّحابُ</vt:lpstr>
      <vt:lpstr>لا إلهَ إلاّ أنتَ مُحْصِيَ عَدَدِ ما تَجْري بِهِ الرِّياحُ في الْهَواءِ</vt:lpstr>
      <vt:lpstr>لا إلهَ إلاّ أنتَ مُحْصِيَ ما فِي البِحارِ مِن رَطْبٍ وَيابِسٍ</vt:lpstr>
      <vt:lpstr>لا إلهَ إلاّ أنتَ مُحْصِيَ ما يَدُبُّ في ظُلُماتِ البِحارِ وَفي أطْباقِ الثَّرى.</vt:lpstr>
      <vt:lpstr>أسْأَلُكَ بِاسْمِكَ الَّذي سَمَّيْتَ بِهِ نَفْسَكَ</vt:lpstr>
      <vt:lpstr>أوِ اسْتَأثَرْتَ بِهِ عَلى عِلْمِ الْغَيْبِ عِنْدَكَ</vt:lpstr>
      <vt:lpstr>وَأَسْأَلُكَ بِكُلِّ اسْمٍ سَمّاكَ بِهِ أحَدٌ مِنْ خَلْقِكَ</vt:lpstr>
      <vt:lpstr>مِنْ نَبِيٍّ أوْ صِدّيقٍ أوْ شَهيدٍ أوْ أحَدٍ مِنْ مَلائِكَتِكَ</vt:lpstr>
      <vt:lpstr>وَأَسْأَلُكَ بِاسْمِكَ الَّذي إذا دُعيتَ بِهِ أَجَبْتَ</vt:lpstr>
      <vt:lpstr>وَإذا سُئِلْتَ بِهِ أَعْطَيْتَ.</vt:lpstr>
      <vt:lpstr>وَأَسْأَلُكَ بِحَقِّكَ</vt:lpstr>
      <vt:lpstr>عَلى مُحَمَّدٍ وَأَهْلِ بَيْتِهِ صَلَواتُكَ عَلَيْهِمْ وَبَرَكاتُكَ</vt:lpstr>
      <vt:lpstr>وَبِحَقِّهِمُ الَّذي أَوْجَبْتَهُ عَلى نَفْسِكَ</vt:lpstr>
      <vt:lpstr>وَأَنَلْتَهُمْ بِهِ فَضْلَكَ</vt:lpstr>
      <vt:lpstr>أنْ تُصَلّيَ عَلى مُحَمَّدٍ عَبْدِكَ وَرَسولِكَ</vt:lpstr>
      <vt:lpstr>الدّاعِي إلَيْكَ بِإذْنِكَ</vt:lpstr>
      <vt:lpstr>وَسِراجِكَ السّاطِعِ بَيْنَ عِبادِكَ</vt:lpstr>
      <vt:lpstr>في أرْضِكَ وَسَمائِكَ</vt:lpstr>
      <vt:lpstr>وَجَعَلْتَهُ رَحْمَةً لِلْعالَمينَ</vt:lpstr>
      <vt:lpstr>نوراً إسْتَضاءَ بِهِ المُؤْمِنُونَ</vt:lpstr>
      <vt:lpstr>فَبَشَّرَنا بِجَزيلِ ثَوابِكَ</vt:lpstr>
      <vt:lpstr>وَأنْذَرَنا الأليمَ مِنْ عَذابِكَ.</vt:lpstr>
      <vt:lpstr>أشْهَدُ أنَّهُ قَد جاءَ بِالْحَقِّ مِنْ عِنْدِ الْحَقِّ وَصَدَّقَ الْمُرْسَلينَ</vt:lpstr>
      <vt:lpstr>وَأشْهَدُ أنَّ الَّذينَ كَذَّبوهُ ذائِقو العَذابِ الأليمِ.</vt:lpstr>
      <vt:lpstr>أسْألُكَ يا اللهُ يا اَللهُ يا اَللهُ</vt:lpstr>
      <vt:lpstr>يا رَبّاهُ يا رَبّاهُ يا رَبّاهُ</vt:lpstr>
      <vt:lpstr>يا سَيِّدي يا سَيِّدي يا سَيِّدي</vt:lpstr>
      <vt:lpstr>يا مَوْلايَ يا مَوْلايَ يا مَوْلايَ</vt:lpstr>
      <vt:lpstr>أسْألُكَ في هَذِهِ الغَداةِ أنْ تُصَلّيَ عَلى مُحَمَّدٍ وَآلِ مُحَمَّدٍ</vt:lpstr>
      <vt:lpstr>وَأنْ تَجْعَلَني مِنْ أوْفَرِ عِبادِكَ وَسائِليكَ نِصيباً</vt:lpstr>
      <vt:lpstr>وَأنْ تَمُنَّ عَلَيَّ بِفِكاكِ رَقَبَتي مِنَ النّارِ</vt:lpstr>
      <vt:lpstr>يا أرْحَمَ الرّاحِمينَ.</vt:lpstr>
      <vt:lpstr>وَأسْألُكَ بِجَميعِ ما سَأَلْتُكَ وَما لَمْ أسْألْكَ مِنْ عَظيمِ جَلالِكَ</vt:lpstr>
      <vt:lpstr>مَا لَو عَلِمْتُهُ لَسَألْتُكَ بِهِ</vt:lpstr>
      <vt:lpstr>أنْ تُصَلّيَ عَلى مُحَمَّدٍ وَأهْلِ بَيْتِهِ</vt:lpstr>
      <vt:lpstr>وَأنْ تَأذَنَ لِفَرَجِ مَنْ بِفَرَجِهِ فَرَجُ أوْلِيائِكَ وَأصْفِيائِكَ مِنْ خَلْقِكَ</vt:lpstr>
      <vt:lpstr>وَبِهِ تُبيدُ الظّالِمينَ وَتُهْلِكُهُمْ</vt:lpstr>
      <vt:lpstr>عَجِّلْ ذَلِكَ يا رَبَّ العالَمينَ</vt:lpstr>
      <vt:lpstr>وَأعْطِني سُؤْلي يا ذا الجَلالِ وَالإكْرامِ</vt:lpstr>
      <vt:lpstr>في جَميعِ ما سَألْتُكَ لِعاجِلِ الدُّنْيا وَآجِلِ الآخِرَةِ.</vt:lpstr>
      <vt:lpstr>يا مَنْ هُوَ أقْرَبُ إلَيَّ مِنْ حَبْلِ الوَرِيدِ</vt:lpstr>
      <vt:lpstr>أقِلْني عَثْرَتي</vt:lpstr>
      <vt:lpstr>وَأقِلْني بِقَضاءِ حَوائِجي</vt:lpstr>
      <vt:lpstr>يا خَالِقي وَيا رازِقي وَيا باعِثي</vt:lpstr>
      <vt:lpstr>وَيا مُحْيي عِظامي وَهِيَ رَميمٌ</vt:lpstr>
      <vt:lpstr>صَلِّ عَلى مُحَمَّدٍ وَ آلِ مُحَمَّدٍ</vt:lpstr>
      <vt:lpstr>وَإسْتَجِبْ لي دُعائي يا أرْحَمَ الرّاحِمينَ.</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323</cp:revision>
  <cp:lastPrinted>1601-01-01T00:00:00Z</cp:lastPrinted>
  <dcterms:created xsi:type="dcterms:W3CDTF">1601-01-01T00:00:00Z</dcterms:created>
  <dcterms:modified xsi:type="dcterms:W3CDTF">2020-04-26T21:08:35Z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