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902" r:id="rId12"/>
    <p:sldId id="3903" r:id="rId13"/>
    <p:sldId id="3904" r:id="rId14"/>
    <p:sldId id="3905" r:id="rId15"/>
    <p:sldId id="3906" r:id="rId16"/>
    <p:sldId id="3907" r:id="rId17"/>
    <p:sldId id="3908" r:id="rId18"/>
    <p:sldId id="3909" r:id="rId19"/>
    <p:sldId id="3910" r:id="rId20"/>
    <p:sldId id="3893" r:id="rId21"/>
    <p:sldId id="341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4B8736F-B4F4-4140-9D14-EE799AB15EDB}" type="datetimeFigureOut">
              <a:rPr lang="en-US"/>
              <a:pPr>
                <a:defRPr/>
              </a:pPr>
              <a:t>27/04/2020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9161A8-9B0D-454E-9DBD-BB95D7E4F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60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B9A20-4603-4148-8F28-751A39D9291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8822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984D6-0D0E-43D9-972B-B9E57E92CA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4973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B1650-E607-4A2A-80AF-621EA2191C8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4700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06E41-2B81-4ABA-9A11-1A1A0E77DE2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37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FF13A-89B5-4AC5-9BC9-79E448A3F6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6469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03056-96B4-4BE8-B1FA-0F59F288B06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6719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FC71D-29CC-4291-B4E6-BE266E94A6D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3815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2F378-235A-439E-8AB8-6FD807FC91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3412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21F9B-5E47-4FB2-8D4E-ED1DE4368F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1591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294A2-1F48-43DB-8481-09AE1855E18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7856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D6D73-5D61-4D81-8188-3BBE72673D7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5851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4915EF8-5506-47A6-A03F-25EFB750CE9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5626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Trebuchet MS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For any errors / comments please write to: duas.org@gmail.com</a:t>
            </a:r>
            <a:endParaRPr lang="en-US" altLang="en-US" sz="1200" b="1" dirty="0">
              <a:latin typeface="Trebuchet MS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Trebuchet MS" pitchFamily="34" charset="0"/>
              </a:rPr>
              <a:t>Kindly recite </a:t>
            </a:r>
            <a:r>
              <a:rPr lang="en-US" altLang="en-US" sz="1200" b="1" dirty="0" err="1">
                <a:latin typeface="Trebuchet MS" pitchFamily="34" charset="0"/>
              </a:rPr>
              <a:t>Sura</a:t>
            </a:r>
            <a:r>
              <a:rPr lang="en-US" altLang="en-US" sz="1200" b="1" dirty="0">
                <a:latin typeface="Trebuchet MS" pitchFamily="34" charset="0"/>
              </a:rPr>
              <a:t> E </a:t>
            </a:r>
            <a:r>
              <a:rPr lang="en-US" altLang="en-US" sz="1200" b="1" dirty="0" err="1">
                <a:latin typeface="Trebuchet MS" pitchFamily="34" charset="0"/>
              </a:rPr>
              <a:t>Fatiha</a:t>
            </a:r>
            <a:r>
              <a:rPr lang="en-US" altLang="en-US" sz="1200" b="1" dirty="0">
                <a:latin typeface="Trebuchet MS" pitchFamily="34" charset="0"/>
              </a:rPr>
              <a:t> for </a:t>
            </a:r>
            <a:r>
              <a:rPr lang="en-US" altLang="en-US" sz="1200" b="1" dirty="0" err="1">
                <a:latin typeface="Trebuchet MS" pitchFamily="34" charset="0"/>
              </a:rPr>
              <a:t>Marhumeen</a:t>
            </a:r>
            <a:r>
              <a:rPr lang="en-US" altLang="en-US" sz="1200" b="1" dirty="0">
                <a:latin typeface="Trebuchet MS" pitchFamily="34" charset="0"/>
              </a:rPr>
              <a:t> of all those who have worked towards making this small work possible</a:t>
            </a:r>
            <a:r>
              <a:rPr lang="en-US" altLang="en-US" sz="1200" b="1" dirty="0" smtClean="0">
                <a:latin typeface="Trebuchet MS" pitchFamily="34" charset="0"/>
              </a:rPr>
              <a:t>.</a:t>
            </a:r>
            <a:endParaRPr lang="en-US" altLang="en-US" sz="1200" b="1" dirty="0">
              <a:latin typeface="Trebuchet MS" pitchFamily="34" charset="0"/>
            </a:endParaRP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914400"/>
            <a:ext cx="8686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FFFF00"/>
                </a:solidFill>
                <a:latin typeface="Trebuchet MS" pitchFamily="34" charset="0"/>
              </a:rPr>
              <a:t>Dua’a for Twenty-First of Ramadan</a:t>
            </a:r>
            <a:endParaRPr lang="en-US" altLang="en-US" sz="4800" b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895350" y="2743200"/>
            <a:ext cx="73342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SA" altLang="en-US" sz="6600" b="1">
                <a:solidFill>
                  <a:srgbClr val="FFFF00"/>
                </a:solidFill>
                <a:latin typeface="Simplified Arabic" pitchFamily="18" charset="-78"/>
                <a:ea typeface="Arial Unicode MS" pitchFamily="34" charset="-128"/>
                <a:cs typeface="Simplified Arabic" pitchFamily="18" charset="-78"/>
              </a:rPr>
              <a:t>وَاقْسِمْ لِي حِلْماً يَسُدّ عَنّي بَابَ الجَهْلِ</a:t>
            </a:r>
            <a:endParaRPr lang="en-US" altLang="en-US" sz="6600" b="1">
              <a:solidFill>
                <a:srgbClr val="FFFF00"/>
              </a:solidFill>
              <a:latin typeface="Simplified Arabic" pitchFamily="18" charset="-78"/>
              <a:ea typeface="Arial Unicode MS" pitchFamily="34" charset="-128"/>
              <a:cs typeface="Simplified Arabic" pitchFamily="18" charset="-78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1028700" y="4684713"/>
            <a:ext cx="72009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i-FI" altLang="en-US" sz="2800" b="1" i="1">
                <a:solidFill>
                  <a:srgbClr val="FFFF00"/>
                </a:solidFill>
                <a:latin typeface="Trebuchet MS" pitchFamily="34" charset="0"/>
              </a:rPr>
              <a:t>Waqsim Li Hilman Yasuddu `Anni Baba Aljahli</a:t>
            </a:r>
            <a:endParaRPr lang="en-GB" altLang="en-US" sz="2800" b="1" i="1">
              <a:solidFill>
                <a:srgbClr val="FFFF00"/>
              </a:solidFill>
              <a:latin typeface="Trebuchet MS" pitchFamily="34" charset="0"/>
            </a:endParaRPr>
          </a:p>
        </p:txBody>
      </p:sp>
      <p:pic>
        <p:nvPicPr>
          <p:cNvPr id="205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وَأَمْناً تَرُدّ بِهِ عَنّي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خَوْفٍ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security through which You protect me against any fear,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wa amnan tarudd bihi `anni kulla khawfin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وَعَافِيَةً تَسْتُرُنِي بِهَا عَنْ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بَلاءٍ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well-being by which You cover me against any ailment,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wa `afiyatan tasturuny biha `an kulli bala‘in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وَعِلْماً تَفْتَحُ لِي بِهِ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يَقِينٍ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knowledge due to which You open before me all certitude,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 dirty="0" smtClean="0">
                <a:ea typeface="MS Mincho" charset="-128"/>
              </a:rPr>
              <a:t>wa `ilman taftahu li bihi kulla yaqinin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وَيَقِيناً تُذْهِبُ بِهِ عَنّي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شَكّ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certitude due to which You remove from me any </a:t>
            </a:r>
            <a:r>
              <a:rPr lang="en-US" sz="3600" b="1" kern="1200" dirty="0" err="1">
                <a:ea typeface="MS Mincho" pitchFamily="49" charset="-128"/>
              </a:rPr>
              <a:t>dubiosity</a:t>
            </a:r>
            <a:r>
              <a:rPr lang="en-US" sz="3600" b="1" kern="1200" dirty="0">
                <a:ea typeface="MS Mincho" pitchFamily="49" charset="-128"/>
              </a:rPr>
              <a:t>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wa yaqinan tudhhibu bihi `anni kulla shakkin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وَدُعَاءً تَبْسُطُ لِي بِهِ الإِجَابَةَ فِي هذِهِ اللَيْلَةِ وَفِي هذِهِ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السَّاعَةِ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prayer through which You expand Your response to me at this very night and at this very hour,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wa du`a‘an tabsutu li bihi al-ijabata fi hadhihi allaylati wa fi hadhihi alssa`ati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السَّاعَةَ السَّاعّةَ السَّاعَةَ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كَرِيمُ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This very hour, this very hour, this very hour, O the All-generous,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alssa`ata alssa`ata alssa`ata ya karimu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وَخَوْفاً تَنْشُرُ لِي بِهِ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رَحْمَةٍ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apprehension due to which You spread over me all items of mercy,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wa khawfan tanshuru li bihi kull rahmatin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وَعِصْمَةً تَحُولُ بِهَا بَيْنِي وَبيْنَ الذّنُوبِ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shelter due to which You intervene between my sins and me,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wa `ismatan tahulu biha bayny wa bina aldhdhunubi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حَتَّى أُفْلِحَ بِهَا عِنْدَ المَعْصومِينَ عِنْدَكَ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that I shall succeed in the view of the Infallible ones with You,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hatta a’ufliha biha `inda alma`sumina `indaka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بِرَحْمَتِكَ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يَاأَرْحَمَ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الرَّاحِمِينَ.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Out of Your mercy, O the most Merciful of all those who show mercy.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birahmatika yarhama alrrahimina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charset="-128"/>
              </a:rPr>
              <a:t>allahumma salli `ala muhammadin wa ali muhammadin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SA" altLang="en-US" sz="18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  <p:sp>
        <p:nvSpPr>
          <p:cNvPr id="717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for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endParaRPr lang="en-GB" altLang="en-US" sz="6000" b="1" smtClean="0">
              <a:solidFill>
                <a:srgbClr val="FFFF00"/>
              </a:solidFill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Trebuchet MS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For any errors / comments please write to: duas.org@gmail.com</a:t>
            </a:r>
            <a:endParaRPr lang="en-US" altLang="en-US" sz="1200" b="1" dirty="0">
              <a:latin typeface="Trebuchet MS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Trebuchet MS" pitchFamily="34" charset="0"/>
              </a:rPr>
              <a:t>Kindly recite </a:t>
            </a:r>
            <a:r>
              <a:rPr lang="en-US" altLang="en-US" sz="1200" b="1" dirty="0" err="1">
                <a:latin typeface="Trebuchet MS" pitchFamily="34" charset="0"/>
              </a:rPr>
              <a:t>Sura</a:t>
            </a:r>
            <a:r>
              <a:rPr lang="en-US" altLang="en-US" sz="1200" b="1" dirty="0">
                <a:latin typeface="Trebuchet MS" pitchFamily="34" charset="0"/>
              </a:rPr>
              <a:t> E </a:t>
            </a:r>
            <a:r>
              <a:rPr lang="en-US" altLang="en-US" sz="1200" b="1" dirty="0" err="1">
                <a:latin typeface="Trebuchet MS" pitchFamily="34" charset="0"/>
              </a:rPr>
              <a:t>Fatiha</a:t>
            </a:r>
            <a:r>
              <a:rPr lang="en-US" altLang="en-US" sz="1200" b="1" dirty="0">
                <a:latin typeface="Trebuchet MS" pitchFamily="34" charset="0"/>
              </a:rPr>
              <a:t> for </a:t>
            </a:r>
            <a:r>
              <a:rPr lang="en-US" altLang="en-US" sz="1200" b="1" dirty="0" err="1">
                <a:latin typeface="Trebuchet MS" pitchFamily="34" charset="0"/>
              </a:rPr>
              <a:t>Marhumeen</a:t>
            </a:r>
            <a:r>
              <a:rPr lang="en-US" altLang="en-US" sz="1200" b="1" dirty="0">
                <a:latin typeface="Trebuchet MS" pitchFamily="34" charset="0"/>
              </a:rPr>
              <a:t> of all those who have worked towards making this small work </a:t>
            </a:r>
            <a:r>
              <a:rPr lang="en-US" altLang="en-US" sz="1200" b="1">
                <a:latin typeface="Trebuchet MS" pitchFamily="34" charset="0"/>
              </a:rPr>
              <a:t>possible</a:t>
            </a:r>
            <a:r>
              <a:rPr lang="en-US" altLang="en-US" sz="1200" b="1" smtClean="0">
                <a:latin typeface="Trebuchet MS" pitchFamily="34" charset="0"/>
              </a:rPr>
              <a:t>.</a:t>
            </a:r>
            <a:endParaRPr lang="en-US" altLang="en-US" sz="1200" b="1" dirty="0">
              <a:latin typeface="Trebuchet MS" pitchFamily="34" charset="0"/>
            </a:endParaRPr>
          </a:p>
        </p:txBody>
      </p:sp>
      <p:pic>
        <p:nvPicPr>
          <p:cNvPr id="717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511800"/>
            <a:ext cx="117475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وَاقْسِمْ لِي حِلْماً يَسُدّ عَنّي بَابَ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الجَهْلِ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decide for me forbearance that blocks the door to ignorance against me,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waqsim li hilman yasuddu `anni baba aljahli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وَهُدَىً تَمُنّ بِهِ عَلَيّ مِنْ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ضَلالَةٍ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guidance that You confer upon me against any item of straying off,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wa hudan tamunn bihi `alayya min kulli dalalatin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وَغِنَىً تَسُدّ بِهِ عَنّي بَابَ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فَقْرٍ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affluence that blocks the door to all poverty against me,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wa ghinan tasudd bihi `anni baba kull faqrin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وَقُوّةً تَرُدّ بِهَا عَنّي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ضَعْفٍ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power due to which You repel any weakness from me,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wa quwwatan tarudd biha `anni kulla da`fin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وَعِزّاً تُكْرِمُنِي بِهِ عَنْ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ذُلّ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might with which You honor me against all humiliation,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 dirty="0" smtClean="0">
                <a:ea typeface="MS Mincho" charset="-128"/>
              </a:rPr>
              <a:t>wa `izzan tukrimuny bihi `an kulla dhullin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وَرِفْعَةً تَرْفَعُنِي بِهَا عَنْ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ضَعَةٍ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sublimity through which You exalt me against all humbleness,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v-SE" altLang="en-US" b="1" i="1" dirty="0" smtClean="0">
                <a:ea typeface="MS Mincho" charset="-128"/>
              </a:rPr>
              <a:t>wa rif`atan tarfa`uny biha `an kulli da`atin</a:t>
            </a:r>
            <a:endParaRPr lang="it-IT" altLang="en-US" b="1" i="1" dirty="0">
              <a:ea typeface="MS Mincho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</a:rPr>
              <a:t>وَاقْسِمْ لِي حِلْماً يَسُدّ عَنّي بَابَ الجَهْلِ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Dua’a for Twenty-First of Ramadan</a:t>
            </a:r>
          </a:p>
        </p:txBody>
      </p:sp>
    </p:spTree>
    <p:extLst>
      <p:ext uri="{BB962C8B-B14F-4D97-AF65-F5344CB8AC3E}">
        <p14:creationId xmlns:p14="http://schemas.microsoft.com/office/powerpoint/2010/main" val="965033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15317</TotalTime>
  <Words>859</Words>
  <Application>Microsoft Office PowerPoint</Application>
  <PresentationFormat>On-screen Show (4:3)</PresentationFormat>
  <Paragraphs>109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MS Mincho</vt:lpstr>
      <vt:lpstr>Arabic Typesetting</vt:lpstr>
      <vt:lpstr>Arial</vt:lpstr>
      <vt:lpstr>Calibri</vt:lpstr>
      <vt:lpstr>Simplified Arabic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وَاقْسِمْ لِي حِلْماً يَسُدّ عَنّي بَابَ الجَهْلِ</vt:lpstr>
      <vt:lpstr>وَهُدَىً تَمُنّ بِهِ عَلَيّ مِنْ كُلّ ضَلالَةٍ</vt:lpstr>
      <vt:lpstr>وَغِنَىً تَسُدّ بِهِ عَنّي بَابَ كُلّ فَقْرٍ</vt:lpstr>
      <vt:lpstr>وَقُوّةً تَرُدّ بِهَا عَنّي كُلّ ضَعْفٍ</vt:lpstr>
      <vt:lpstr>وَعِزّاً تُكْرِمُنِي بِهِ عَنْ كُلّ ذُلّ</vt:lpstr>
      <vt:lpstr>وَرِفْعَةً تَرْفَعُنِي بِهَا عَنْ كُلّ ضَعَةٍ</vt:lpstr>
      <vt:lpstr>وَأَمْناً تَرُدّ بِهِ عَنّي كُلّ خَوْفٍ</vt:lpstr>
      <vt:lpstr>وَعَافِيَةً تَسْتُرُنِي بِهَا عَنْ كُلّ بَلاءٍ</vt:lpstr>
      <vt:lpstr>وَعِلْماً تَفْتَحُ لِي بِهِ كُلّ يَقِينٍ</vt:lpstr>
      <vt:lpstr>وَيَقِيناً تُذْهِبُ بِهِ عَنّي كُلّ شَكّ</vt:lpstr>
      <vt:lpstr>وَدُعَاءً تَبْسُطُ لِي بِهِ الإِجَابَةَ فِي هذِهِ اللَيْلَةِ وَفِي هذِهِ السَّاعَةِ</vt:lpstr>
      <vt:lpstr>السَّاعَةَ السَّاعّةَ السَّاعَةَ يَا كَرِيمُ</vt:lpstr>
      <vt:lpstr>وَخَوْفاً تَنْشُرُ لِي بِهِ كُلّ رَحْمَةٍ</vt:lpstr>
      <vt:lpstr>وَعِصْمَةً تَحُولُ بِهَا بَيْنِي وَبيْنَ الذّنُوبِ</vt:lpstr>
      <vt:lpstr>حَتَّى أُفْلِحَ بِهَا عِنْدَ المَعْصومِينَ عِنْدَكَ</vt:lpstr>
      <vt:lpstr>بِرَحْمَتِكَ يَاأَرْحَمَ الرَّاحِمِينَ.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316</cp:revision>
  <cp:lastPrinted>1601-01-01T00:00:00Z</cp:lastPrinted>
  <dcterms:created xsi:type="dcterms:W3CDTF">1601-01-01T00:00:00Z</dcterms:created>
  <dcterms:modified xsi:type="dcterms:W3CDTF">2020-04-26T21:05:03Z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