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3330" r:id="rId3"/>
    <p:sldId id="3331" r:id="rId4"/>
    <p:sldId id="4536" r:id="rId5"/>
    <p:sldId id="4537" r:id="rId6"/>
    <p:sldId id="3827" r:id="rId7"/>
    <p:sldId id="3281" r:id="rId8"/>
  </p:sldIdLst>
  <p:sldSz cx="12192000" cy="6858000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000099"/>
    <a:srgbClr val="007434"/>
    <a:srgbClr val="800000"/>
    <a:srgbClr val="FFFF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666" y="-90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3918D-DD4A-4435-93CE-7CD764107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631000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5E8DF-0FE7-471A-967C-02BFB814C8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912851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443FF-4EA2-47F5-9B39-AAC3AC453AA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163187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5AB8A-3B27-423B-8DA1-1DC307FE33A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77680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E3D21-BF78-4E6E-A6B2-777C718413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81886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343DA-6F1E-4022-AC5F-D8AA736A098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920840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E375-0489-4F21-88F5-C23A4864AF7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32916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B1B5C-9706-4193-B3AB-31DA32D535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603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4EB5D-89AF-4AAC-AFAF-09D3F0F060E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8997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E75EC-5FD0-428C-8D68-C064F19A6BA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36558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738BA-A844-4425-A0A5-D5FB03B561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587286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6889DFC0-2C73-4BE1-8AD5-41E4766057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1524000" y="1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1752600" y="1143000"/>
            <a:ext cx="8305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ar-OM" sz="9600" smtClean="0">
                <a:solidFill>
                  <a:srgbClr val="000099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جمعة الوداع دعا</a:t>
            </a:r>
            <a:endParaRPr lang="en-US" sz="9600" dirty="0">
              <a:solidFill>
                <a:srgbClr val="000099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623392" y="2667000"/>
            <a:ext cx="1065495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solidFill>
                  <a:srgbClr val="0070C0"/>
                </a:solidFill>
              </a:rPr>
              <a:t>Sayyid Ibn Tawus and Shaykh al-Saduq have both narrated the </a:t>
            </a:r>
            <a:r>
              <a:rPr lang="en-US" sz="2400" b="1" smtClean="0">
                <a:solidFill>
                  <a:srgbClr val="000066"/>
                </a:solidFill>
              </a:rPr>
              <a:t>following on the authority of Jabir ibn `Abdullah </a:t>
            </a:r>
            <a:r>
              <a:rPr lang="en-US" sz="2400" b="1" smtClean="0">
                <a:solidFill>
                  <a:srgbClr val="000066"/>
                </a:solidFill>
              </a:rPr>
              <a:t>al-Ansari</a:t>
            </a:r>
            <a:r>
              <a:rPr lang="en-US" sz="2400" b="1" smtClean="0">
                <a:solidFill>
                  <a:srgbClr val="000066"/>
                </a:solidFill>
              </a:rPr>
              <a:t>:</a:t>
            </a:r>
          </a:p>
          <a:p>
            <a:pPr algn="ctr"/>
            <a:r>
              <a:rPr lang="en-US" sz="2400" b="1" smtClean="0">
                <a:solidFill>
                  <a:srgbClr val="0070C0"/>
                </a:solidFill>
              </a:rPr>
              <a:t>I </a:t>
            </a:r>
            <a:r>
              <a:rPr lang="en-US" sz="2400" b="1" smtClean="0">
                <a:solidFill>
                  <a:srgbClr val="0070C0"/>
                </a:solidFill>
              </a:rPr>
              <a:t>visited the Messenger of Allah (a.s) on the last Friday of Ramazan. As </a:t>
            </a:r>
            <a:r>
              <a:rPr lang="en-US" sz="2400" b="1" smtClean="0">
                <a:solidFill>
                  <a:srgbClr val="000066"/>
                </a:solidFill>
              </a:rPr>
              <a:t>he saw me, he said</a:t>
            </a:r>
            <a:r>
              <a:rPr lang="en-US" sz="2400" b="1" smtClean="0">
                <a:solidFill>
                  <a:srgbClr val="000066"/>
                </a:solidFill>
              </a:rPr>
              <a:t>, </a:t>
            </a:r>
            <a:endParaRPr lang="en-US" sz="2400" b="1" smtClean="0">
              <a:solidFill>
                <a:srgbClr val="000066"/>
              </a:solidFill>
            </a:endParaRPr>
          </a:p>
          <a:p>
            <a:pPr algn="ctr"/>
            <a:r>
              <a:rPr lang="en-US" sz="2400" b="1" smtClean="0">
                <a:solidFill>
                  <a:srgbClr val="0070C0"/>
                </a:solidFill>
              </a:rPr>
              <a:t>“</a:t>
            </a:r>
            <a:r>
              <a:rPr lang="en-US" sz="2400" b="1" smtClean="0">
                <a:solidFill>
                  <a:srgbClr val="0070C0"/>
                </a:solidFill>
              </a:rPr>
              <a:t>Jabir: This is the last Friday of Ramazan. You should thus bid it </a:t>
            </a:r>
            <a:r>
              <a:rPr lang="en-US" sz="2400" b="1" smtClean="0">
                <a:solidFill>
                  <a:srgbClr val="000066"/>
                </a:solidFill>
              </a:rPr>
              <a:t>farewell by saying the dua.Verily, anyone who says this supplication will </a:t>
            </a:r>
            <a:r>
              <a:rPr lang="en-US" sz="2400" b="1" smtClean="0">
                <a:solidFill>
                  <a:srgbClr val="0070C0"/>
                </a:solidFill>
              </a:rPr>
              <a:t>win one of the two good things; either attaining the next Ramazan or </a:t>
            </a:r>
            <a:r>
              <a:rPr lang="en-US" sz="2400" b="1" smtClean="0">
                <a:solidFill>
                  <a:srgbClr val="000066"/>
                </a:solidFill>
              </a:rPr>
              <a:t>having the forgiveness and mercy of Almighty Allah.</a:t>
            </a:r>
            <a:endParaRPr lang="en-GB" sz="2400" b="1" i="1" dirty="0">
              <a:solidFill>
                <a:srgbClr val="000066"/>
              </a:solidFill>
              <a:latin typeface="Trebuchet MS" pitchFamily="34" charset="0"/>
              <a:ea typeface="MS Mincho" pitchFamily="49" charset="-128"/>
            </a:endParaRPr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1660526" y="5715001"/>
            <a:ext cx="888841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800" b="1" smtClean="0">
                <a:solidFill>
                  <a:srgbClr val="007434"/>
                </a:solidFill>
                <a:latin typeface="Trebuchet MS" pitchFamily="34" charset="0"/>
              </a:rPr>
              <a:t>Last Friday Dua</a:t>
            </a:r>
            <a:endParaRPr lang="en-US" sz="1800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33500" y="147477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7800" y="30480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3078" name="Subtitle 4"/>
          <p:cNvSpPr txBox="1">
            <a:spLocks/>
          </p:cNvSpPr>
          <p:nvPr/>
        </p:nvSpPr>
        <p:spPr bwMode="auto">
          <a:xfrm>
            <a:off x="1447800" y="52578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b="1" smtClean="0">
                <a:solidFill>
                  <a:srgbClr val="007434"/>
                </a:solidFill>
                <a:latin typeface="Trebuchet MS" pitchFamily="34" charset="0"/>
              </a:rPr>
              <a:t>Last Friday Dua</a:t>
            </a:r>
            <a:endParaRPr lang="en-US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7800" y="1676400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581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In the Name of Allah,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1676400" y="5562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bismi allahi alrrahmini alrrahimi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b="1" smtClean="0">
                <a:solidFill>
                  <a:srgbClr val="007434"/>
                </a:solidFill>
                <a:latin typeface="Trebuchet MS" pitchFamily="34" charset="0"/>
              </a:rPr>
              <a:t>Last Friday Dua</a:t>
            </a:r>
            <a:endParaRPr lang="en-US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113538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لا تَجْعَلهُ آخِرَ العَهْدِ مِنْ صِيَامِنَا إِيَّاهُ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752600" y="3200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smtClean="0">
                <a:solidFill>
                  <a:srgbClr val="0070C0"/>
                </a:solidFill>
                <a:ea typeface="MS Mincho" pitchFamily="49" charset="-128"/>
              </a:rPr>
              <a:t>O Allah: (please) do not make it the last of our fasting in this month;</a:t>
            </a: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828800" y="4800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 smtClean="0">
                <a:solidFill>
                  <a:srgbClr val="000066"/>
                </a:solidFill>
                <a:ea typeface="MS Mincho" pitchFamily="49" charset="-128"/>
              </a:rPr>
              <a:t>allahumma la taj`alhu akhira al`ahdi min siyamina iyyahu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b="1" smtClean="0">
                <a:solidFill>
                  <a:srgbClr val="007434"/>
                </a:solidFill>
                <a:latin typeface="Trebuchet MS" pitchFamily="34" charset="0"/>
              </a:rPr>
              <a:t>Last Friday Dua</a:t>
            </a:r>
            <a:endParaRPr lang="en-US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838200" y="1828800"/>
            <a:ext cx="10044608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فَإِنْ جَعَلْتَهُ فَاجْعَلْنِي مَرْحُوماً وَلا تَجْعَلْنِي مَحْرُوماً.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219200" y="3657600"/>
            <a:ext cx="10210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smtClean="0">
                <a:solidFill>
                  <a:srgbClr val="0070C0"/>
                </a:solidFill>
                <a:ea typeface="MS Mincho" pitchFamily="49" charset="-128"/>
              </a:rPr>
              <a:t>but if You decide so, then (please) make me enjoy (Your) mercy and do not make me deprived (of it)</a:t>
            </a: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16002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fa-in ja`altahu faj`alny marhuman wa la taj`alny mahruman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b="1" smtClean="0">
                <a:solidFill>
                  <a:srgbClr val="007434"/>
                </a:solidFill>
                <a:latin typeface="Trebuchet MS" pitchFamily="34" charset="0"/>
              </a:rPr>
              <a:t>Last Friday Dua</a:t>
            </a:r>
            <a:endParaRPr lang="en-US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343472" y="1306512"/>
            <a:ext cx="8763000" cy="1470025"/>
          </a:xfrm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676400" y="2819400"/>
            <a:ext cx="86868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O' Allah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446468" name="Subtitle 4"/>
          <p:cNvSpPr txBox="1">
            <a:spLocks/>
          </p:cNvSpPr>
          <p:nvPr/>
        </p:nvSpPr>
        <p:spPr bwMode="auto">
          <a:xfrm>
            <a:off x="17526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b="1" smtClean="0">
                <a:solidFill>
                  <a:srgbClr val="007434"/>
                </a:solidFill>
                <a:latin typeface="Trebuchet MS" pitchFamily="34" charset="0"/>
              </a:rPr>
              <a:t>Last Friday Dua</a:t>
            </a:r>
            <a:endParaRPr lang="en-US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3" name="Rectangle 5"/>
          <p:cNvSpPr>
            <a:spLocks noChangeArrowheads="1"/>
          </p:cNvSpPr>
          <p:nvPr/>
        </p:nvSpPr>
        <p:spPr bwMode="auto">
          <a:xfrm>
            <a:off x="1660526" y="5741989"/>
            <a:ext cx="888841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sp>
        <p:nvSpPr>
          <p:cNvPr id="447494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0070C0"/>
                </a:solidFill>
              </a:rPr>
              <a:t>Please recite  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Sūrat al-Fātiḥah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for</a:t>
            </a:r>
            <a:br>
              <a:rPr lang="en-US" sz="6000" b="1">
                <a:solidFill>
                  <a:srgbClr val="0070C0"/>
                </a:solidFill>
              </a:rPr>
            </a:br>
            <a:r>
              <a:rPr lang="en-US" sz="6000" b="1">
                <a:solidFill>
                  <a:srgbClr val="0070C0"/>
                </a:solidFill>
              </a:rPr>
              <a:t>ALL MARHUMEEN</a:t>
            </a:r>
            <a:br>
              <a:rPr lang="en-US" sz="6000" b="1">
                <a:solidFill>
                  <a:srgbClr val="0070C0"/>
                </a:solidFill>
              </a:rPr>
            </a:br>
            <a:endParaRPr lang="en-GB" sz="6000" b="1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D286597-F420-4FC7-960D-D56BD221620D}"/>
              </a:ext>
            </a:extLst>
          </p:cNvPr>
          <p:cNvSpPr txBox="1"/>
          <p:nvPr/>
        </p:nvSpPr>
        <p:spPr>
          <a:xfrm>
            <a:off x="6600056" y="355381"/>
            <a:ext cx="33114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b="1" smtClean="0">
                <a:solidFill>
                  <a:srgbClr val="007434"/>
                </a:solidFill>
                <a:latin typeface="Trebuchet MS" pitchFamily="34" charset="0"/>
              </a:rPr>
              <a:t>Last Friday Dua</a:t>
            </a:r>
            <a:endParaRPr lang="en-US" b="1">
              <a:solidFill>
                <a:srgbClr val="007434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14016</TotalTime>
  <Words>362</Words>
  <Application>Microsoft Office PowerPoint</Application>
  <PresentationFormat>Custom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اَللَّهُمَّ صَلِّ عَلَىٰ مُحَمَّدٍ وَآلِ مُحَمَّدٍ</vt:lpstr>
      <vt:lpstr>بِسْمِ اللَّهِ الرَّحْمَٰنِ الرَّحِيمِ</vt:lpstr>
      <vt:lpstr>اللّهُمّ لا تَجْعَلهُ آخِرَ العَهْدِ مِنْ صِيَامِنَا إِيَّاهُ</vt:lpstr>
      <vt:lpstr>فَإِنْ جَعَلْتَهُ فَاجْعَلْنِي مَرْحُوماً وَلا تَجْعَلْنِي مَحْرُوماً.</vt:lpstr>
      <vt:lpstr>اَللَّهُمَّ صَلِّ عَلَىٰ مُحَمَّدٍ وَآلِ مُحَمَّدٍ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Windows User</cp:lastModifiedBy>
  <cp:revision>2282</cp:revision>
  <cp:lastPrinted>1601-01-01T00:00:00Z</cp:lastPrinted>
  <dcterms:created xsi:type="dcterms:W3CDTF">1601-01-01T00:00:00Z</dcterms:created>
  <dcterms:modified xsi:type="dcterms:W3CDTF">2022-04-19T14:49:33Z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