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3330" r:id="rId3"/>
    <p:sldId id="3331" r:id="rId4"/>
    <p:sldId id="4536" r:id="rId5"/>
    <p:sldId id="4537" r:id="rId6"/>
    <p:sldId id="4538" r:id="rId7"/>
    <p:sldId id="4539" r:id="rId8"/>
    <p:sldId id="4540" r:id="rId9"/>
    <p:sldId id="4541" r:id="rId10"/>
    <p:sldId id="4542" r:id="rId11"/>
    <p:sldId id="4543" r:id="rId12"/>
    <p:sldId id="4944" r:id="rId13"/>
    <p:sldId id="4945" r:id="rId14"/>
    <p:sldId id="4946" r:id="rId15"/>
    <p:sldId id="4947" r:id="rId16"/>
    <p:sldId id="4948" r:id="rId17"/>
    <p:sldId id="4949" r:id="rId18"/>
    <p:sldId id="4950" r:id="rId19"/>
    <p:sldId id="4951" r:id="rId20"/>
    <p:sldId id="4952" r:id="rId21"/>
    <p:sldId id="4953" r:id="rId22"/>
    <p:sldId id="4954" r:id="rId23"/>
    <p:sldId id="4955" r:id="rId24"/>
    <p:sldId id="4956" r:id="rId25"/>
    <p:sldId id="4957" r:id="rId26"/>
    <p:sldId id="4958" r:id="rId27"/>
    <p:sldId id="4959" r:id="rId28"/>
    <p:sldId id="4960" r:id="rId29"/>
    <p:sldId id="4961" r:id="rId30"/>
    <p:sldId id="4962" r:id="rId31"/>
    <p:sldId id="4963" r:id="rId32"/>
    <p:sldId id="3827" r:id="rId33"/>
    <p:sldId id="3281" r:id="rId34"/>
  </p:sldIdLst>
  <p:sldSz cx="12192000" cy="6858000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007434"/>
    <a:srgbClr val="000066"/>
    <a:srgbClr val="800000"/>
    <a:srgbClr val="FFFF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666" y="-90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3918D-DD4A-4435-93CE-7CD764107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631000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5E8DF-0FE7-471A-967C-02BFB814C84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912851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443FF-4EA2-47F5-9B39-AAC3AC453AA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163187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5AB8A-3B27-423B-8DA1-1DC307FE33A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77680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E3D21-BF78-4E6E-A6B2-777C718413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381886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343DA-6F1E-4022-AC5F-D8AA736A098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920840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E375-0489-4F21-88F5-C23A4864AF7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632916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B1B5C-9706-4193-B3AB-31DA32D535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8603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4EB5D-89AF-4AAC-AFAF-09D3F0F060E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28997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E75EC-5FD0-428C-8D68-C064F19A6BA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3655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738BA-A844-4425-A0A5-D5FB03B561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587286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6889DFC0-2C73-4BE1-8AD5-41E4766057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1752600" y="1447800"/>
            <a:ext cx="8305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ar-OM" sz="9600" smtClean="0">
                <a:solidFill>
                  <a:srgbClr val="000099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رمضان دعا آخرى دس ايام</a:t>
            </a:r>
            <a:endParaRPr lang="en-US" sz="9600" dirty="0">
              <a:solidFill>
                <a:srgbClr val="000099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623392" y="3212342"/>
            <a:ext cx="1065495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0070C0"/>
                </a:solidFill>
              </a:rPr>
              <a:t>Individual Dua for each of Last 10 Nights</a:t>
            </a:r>
            <a:br>
              <a:rPr lang="en-US" sz="3600" b="1" smtClean="0">
                <a:solidFill>
                  <a:srgbClr val="0070C0"/>
                </a:solidFill>
              </a:rPr>
            </a:br>
            <a:endParaRPr lang="en-GB" sz="3600" b="1" i="1" dirty="0">
              <a:solidFill>
                <a:srgbClr val="0070C0"/>
              </a:solidFill>
              <a:latin typeface="Trebuchet MS" pitchFamily="34" charset="0"/>
              <a:ea typeface="MS Mincho" pitchFamily="49" charset="-128"/>
            </a:endParaRPr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1660526" y="5715001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  <p:sp>
        <p:nvSpPr>
          <p:cNvPr id="2057" name="Rectangle 1"/>
          <p:cNvSpPr>
            <a:spLocks noChangeArrowheads="1"/>
          </p:cNvSpPr>
          <p:nvPr/>
        </p:nvSpPr>
        <p:spPr bwMode="auto">
          <a:xfrm>
            <a:off x="2819400" y="4267200"/>
            <a:ext cx="601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smtClean="0">
                <a:solidFill>
                  <a:srgbClr val="000099"/>
                </a:solidFill>
              </a:rPr>
              <a:t>These duas are cited in Kafi iv 160 h in a musnad report &amp; in Misbah</a:t>
            </a:r>
            <a:br>
              <a:rPr lang="en-US" sz="2400" b="1" smtClean="0">
                <a:solidFill>
                  <a:srgbClr val="000099"/>
                </a:solidFill>
              </a:rPr>
            </a:b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2819400" y="54102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 and Transliteration)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525782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بَارِئُ يَا مُصَوِّرُ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505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Maker! O Fashioner!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19812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ya bari'u ya musawwiru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12776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حَنَّانُ يَا مَنَّانُ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766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All-tender! O All-favorer!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198120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ya hannanu ya mannanu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63272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اللَّهُ يَا رَحْمٰنُ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6576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Allah! O All-beneficent!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18288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smtClean="0">
                <a:solidFill>
                  <a:srgbClr val="000066"/>
                </a:solidFill>
                <a:ea typeface="MS Mincho" pitchFamily="49" charset="-128"/>
              </a:rPr>
              <a:t>ya allahu ya rahmanu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25107" y="1668469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اللَّهُ يَا قَيُّومُ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983432" y="3429000"/>
            <a:ext cx="1004635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smtClean="0">
                <a:solidFill>
                  <a:srgbClr val="0070C0"/>
                </a:solidFill>
                <a:ea typeface="MS Mincho" pitchFamily="49" charset="-128"/>
              </a:rPr>
              <a:t>O Allah! O Self-Subsisting!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17526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smtClean="0">
                <a:solidFill>
                  <a:srgbClr val="000066"/>
                </a:solidFill>
                <a:ea typeface="MS Mincho" pitchFamily="49" charset="-128"/>
              </a:rPr>
              <a:t>ya allahu ya qayyumu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95518" y="1600200"/>
            <a:ext cx="1097232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اللَّهُ يَا بَدِيعُ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38282" y="3638544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Allah! O wonderful Originator!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1981200" y="5334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ya allahu ya badi`u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59496" y="1578343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اللَّهُ يَا اللَّهُ يَا اللَّهُ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9470856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sz="3600" b="1" kern="1200" smtClean="0">
                <a:solidFill>
                  <a:srgbClr val="0070C0"/>
                </a:solidFill>
                <a:ea typeface="MS Mincho" pitchFamily="49" charset="-128"/>
              </a:rPr>
              <a:t>O Allah! O Allah! O Allah!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180972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smtClean="0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69945" y="1724615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ٱلاسْمَاءُ ٱلْحُسْنَىٰ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92902" y="3657600"/>
            <a:ext cx="10406195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To You are the Most Excellent Names,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16002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laka al-asma'u alhusna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107442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وَٱلامْثَالُ ٱلْعُلْيَا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3528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the most elevated examples,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1447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wal-amthalu al`ulya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412776"/>
            <a:ext cx="112014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وَٱلْكِبْرِيَاءُ وَٱلآلاَءُ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766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greatness, and bounties.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914400" y="5105400"/>
            <a:ext cx="10287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walkibriya’u wal-ala'u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76400" y="19812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اسْالُكَ انْ تُصَلِّيَ عَلَىٰ مُحَمَّدٍ وَآلِ مُحَمَّدٍ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182933" y="3886200"/>
            <a:ext cx="9902334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solidFill>
                  <a:srgbClr val="0070C0"/>
                </a:solidFill>
                <a:ea typeface="MS Mincho" pitchFamily="49" charset="-128"/>
              </a:rPr>
              <a:t>I beseech You to bless Muhammad and the Household of Muhammad,</a:t>
            </a:r>
            <a:endParaRPr lang="en-US" sz="28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19812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as'aluka an tusalliya `ala muhammadin wa ali muhammadin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14500" y="124617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O' Allah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8" name="Subtitle 4"/>
          <p:cNvSpPr txBox="1">
            <a:spLocks/>
          </p:cNvSpPr>
          <p:nvPr/>
        </p:nvSpPr>
        <p:spPr bwMode="auto">
          <a:xfrm>
            <a:off x="1828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11049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وَانْ تَجْعَلَ ٱسْمِي فِي هٰذِهِ ٱللَّيْلَةِ فِي ٱلسُّعَدَاءِ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429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include my name with the list of the happiest ones,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18288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an taj`ala ismi fi hadhihi allaylati fi alssu`ada'i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366404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ٱلشُّهَدَاءِ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581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add my soul to the martyrs,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1828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ruhi ma`a alshshuhada'i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83868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عِلِّيِّينَ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38282" y="3581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record my good deeds in the most exalted rank,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1752600" y="5334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ihsani fi `illiyyina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29916" y="1316033"/>
            <a:ext cx="953216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مَغْفُورَةً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3528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decide my offense to be forgiven,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180972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isa'ati maghfuratan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983432" y="1412776"/>
            <a:ext cx="1051316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وَانْ تَهَبَ لِي يَقِيناً تُبَاشِرُ بِهِ قَلْبِي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28800" y="3429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grant me certitude that fills in my heart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98120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50969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وَإِيـمَاناً يُذْهِبُ ٱلشَّكَّ عَنِّي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646489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and faith that removes doubt from me,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19812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 smtClean="0">
                <a:solidFill>
                  <a:srgbClr val="000066"/>
                </a:solidFill>
                <a:ea typeface="MS Mincho" pitchFamily="49" charset="-128"/>
              </a:rPr>
              <a:t>wa imanan yudhhibu alshshakka `anni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399452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لِي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429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make me feel satisfied with that which You decide for me,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18288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turdiyani bima qasamta li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990600" y="1524000"/>
            <a:ext cx="953216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ٱلدُّنْيَا حَسَنَةً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grant us reward in this world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160020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 smtClean="0">
                <a:solidFill>
                  <a:srgbClr val="000066"/>
                </a:solidFill>
                <a:ea typeface="MS Mincho" pitchFamily="49" charset="-128"/>
              </a:rPr>
              <a:t>wa atina fi alddunya hasanatan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33400" y="1676400"/>
            <a:ext cx="105156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8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ٱلآخِرَةِ حَسَنَةً</a:t>
            </a:r>
            <a:endParaRPr lang="en-US" sz="88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38200" y="3505200"/>
            <a:ext cx="10262374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and reward in the Hereafter,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914400" y="5181600"/>
            <a:ext cx="967199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fi al-akhirati hasanatan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055440" y="1828800"/>
            <a:ext cx="989220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ٱلنَّارِ ٱلْحَرِيقِ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101346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solidFill>
                  <a:srgbClr val="0070C0"/>
                </a:solidFill>
                <a:ea typeface="MS Mincho" pitchFamily="49" charset="-128"/>
              </a:rPr>
              <a:t>save us from the torment of the burning Fire,</a:t>
            </a:r>
            <a:endParaRPr lang="en-US" sz="28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1219200" y="5486400"/>
            <a:ext cx="9829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 smtClean="0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12776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581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In the Name of Allah,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1676400" y="5562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bismi allahi alrrahmini alrrahimi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304800" y="1828800"/>
            <a:ext cx="11430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وَٱرْزُقْنِي فِيهَا ذِكْرَكَ وَشُكْرَكَ وَٱلرَّغْبَةَ إِلَيْكَ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101346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solidFill>
                  <a:srgbClr val="0070C0"/>
                </a:solidFill>
                <a:ea typeface="MS Mincho" pitchFamily="49" charset="-128"/>
              </a:rPr>
              <a:t>and confer upon us at this night Your mentioning, thanking You, desiring for You,</a:t>
            </a:r>
            <a:endParaRPr lang="en-US" sz="28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1219200" y="5486400"/>
            <a:ext cx="9829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 smtClean="0">
                <a:solidFill>
                  <a:srgbClr val="000066"/>
                </a:solidFill>
                <a:ea typeface="MS Mincho" pitchFamily="49" charset="-128"/>
              </a:rPr>
              <a:t>warzuqni fiha dhikraka wa shukraka walrraghbata ilayka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055440" y="1828800"/>
            <a:ext cx="989220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وَٱلإِنَابَةَ وَٱلتَّوْفِيقَ لِمَا وَفَّقْتَ لَهُ مُحَمَّداً وَآلَ مُحَمَّدٍ عَلَيْهِ وَعَلَيْهِمُ ٱلسَّلاَمُ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101346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solidFill>
                  <a:srgbClr val="0070C0"/>
                </a:solidFill>
                <a:ea typeface="MS Mincho" pitchFamily="49" charset="-128"/>
              </a:rPr>
              <a:t>turning to You, and success to that to which You led Muhammad and the Household of Muhammad, peace be upon him and them.</a:t>
            </a:r>
            <a:endParaRPr lang="en-US" sz="28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1219200" y="5334000"/>
            <a:ext cx="9829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 smtClean="0">
                <a:solidFill>
                  <a:srgbClr val="000066"/>
                </a:solidFill>
                <a:ea typeface="MS Mincho" pitchFamily="49" charset="-128"/>
              </a:rPr>
              <a:t>wal-inabata walttawfiqa lima waffaqta lahu muhammadan wa ala muhammadin `alayhi wa `alayhimu alssalamu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43472" y="1306512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O' Allah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446468" name="Subtitle 4"/>
          <p:cNvSpPr txBox="1">
            <a:spLocks/>
          </p:cNvSpPr>
          <p:nvPr/>
        </p:nvSpPr>
        <p:spPr bwMode="auto">
          <a:xfrm>
            <a:off x="17526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3" name="Rectangle 5"/>
          <p:cNvSpPr>
            <a:spLocks noChangeArrowheads="1"/>
          </p:cNvSpPr>
          <p:nvPr/>
        </p:nvSpPr>
        <p:spPr bwMode="auto">
          <a:xfrm>
            <a:off x="1660526" y="5741989"/>
            <a:ext cx="888841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sp>
        <p:nvSpPr>
          <p:cNvPr id="447494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0070C0"/>
                </a:solidFill>
              </a:rPr>
              <a:t>Please recite  </a:t>
            </a:r>
            <a:br>
              <a:rPr lang="en-US" sz="6000" b="1">
                <a:solidFill>
                  <a:srgbClr val="0070C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Sūrat al-Fātiḥah</a:t>
            </a:r>
            <a:br>
              <a:rPr lang="en-US" sz="6000" b="1">
                <a:solidFill>
                  <a:srgbClr val="0070C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for</a:t>
            </a:r>
            <a:br>
              <a:rPr lang="en-US" sz="6000" b="1">
                <a:solidFill>
                  <a:srgbClr val="0070C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ALL MARHUMEEN</a:t>
            </a:r>
            <a:br>
              <a:rPr lang="en-US" sz="6000" b="1">
                <a:solidFill>
                  <a:srgbClr val="0070C0"/>
                </a:solidFill>
              </a:rPr>
            </a:br>
            <a:endParaRPr lang="en-GB" sz="6000" b="1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412776"/>
            <a:ext cx="113538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رَبَّ لَيْلَةِ ٱلقَدْرِ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00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Lord of the Grand Night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828800" y="4800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 smtClean="0">
                <a:solidFill>
                  <a:srgbClr val="000066"/>
                </a:solidFill>
                <a:ea typeface="MS Mincho" pitchFamily="49" charset="-128"/>
              </a:rPr>
              <a:t>ya rabba laylati alqadri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1004460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وَجَاعِلَهَا خَيْراً مِنَ الْفِ شَهْرٍ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219200" y="3505200"/>
            <a:ext cx="10210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Who decided it to be better than one thousand months!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16002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wa ja`ilaha khayran min alfi shahrin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11811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وَرَبَّ ٱللَّيْلِ وَٱلنَّهَارِ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381000" y="3581400"/>
            <a:ext cx="112014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Lord of night, day,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1752600" y="5334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rabba allayli walnnahari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5240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وَٱلْجِبَالِ وَٱلبِحَارِ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6576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mountains, oceans,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1809720" y="5486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waljibali walbihari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6764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وَٱلظُّلَمِ وَٱلانْوَارِ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505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darkness, light,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16764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walzulami </a:t>
            </a: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wal-anwari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839416" y="1454155"/>
            <a:ext cx="98202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وَٱلارْضِ وَٱلسَّمَاءِ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the earth, and the heavens!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144780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wal-ardi walssama'i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23th </a:t>
            </a:r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14009</TotalTime>
  <Words>795</Words>
  <Application>Microsoft Office PowerPoint</Application>
  <PresentationFormat>Custom</PresentationFormat>
  <Paragraphs>145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Slide 1</vt:lpstr>
      <vt:lpstr>اَللَّهُمَّ صَلِّ عَلَىٰ مُحَمَّدٍ وَآلِ مُحَمَّدٍ</vt:lpstr>
      <vt:lpstr>بِسْمِ اللَّهِ الرَّحْمَٰنِ الرَّحِيمِ</vt:lpstr>
      <vt:lpstr>يَا رَبَّ لَيْلَةِ ٱلقَدْرِ</vt:lpstr>
      <vt:lpstr>وَجَاعِلَهَا خَيْراً مِنَ الْفِ شَهْرٍ</vt:lpstr>
      <vt:lpstr>وَرَبَّ ٱللَّيْلِ وَٱلنَّهَارِ</vt:lpstr>
      <vt:lpstr>وَٱلْجِبَالِ وَٱلبِحَارِ</vt:lpstr>
      <vt:lpstr>وَٱلظُّلَمِ وَٱلانْوَارِ</vt:lpstr>
      <vt:lpstr>وَٱلارْضِ وَٱلسَّمَاءِ</vt:lpstr>
      <vt:lpstr>يَا بَارِئُ يَا مُصَوِّرُ</vt:lpstr>
      <vt:lpstr>يَا حَنَّانُ يَا مَنَّانُ</vt:lpstr>
      <vt:lpstr>يَا اللَّهُ يَا رَحْمٰنُ</vt:lpstr>
      <vt:lpstr>يَا اللَّهُ يَا قَيُّومُ</vt:lpstr>
      <vt:lpstr>يَا اللَّهُ يَا بَدِيعُ</vt:lpstr>
      <vt:lpstr>يَا اللَّهُ يَا اللَّهُ يَا اللَّهُ</vt:lpstr>
      <vt:lpstr>لَكَ ٱلاسْمَاءُ ٱلْحُسْنَىٰ</vt:lpstr>
      <vt:lpstr>وَٱلامْثَالُ ٱلْعُلْيَا</vt:lpstr>
      <vt:lpstr>وَٱلْكِبْرِيَاءُ وَٱلآلاَءُ</vt:lpstr>
      <vt:lpstr>اسْالُكَ انْ تُصَلِّيَ عَلَىٰ مُحَمَّدٍ وَآلِ مُحَمَّدٍ</vt:lpstr>
      <vt:lpstr>وَانْ تَجْعَلَ ٱسْمِي فِي هٰذِهِ ٱللَّيْلَةِ فِي ٱلسُّعَدَاءِ</vt:lpstr>
      <vt:lpstr>وَرُوحِي مَعَ ٱلشُّهَدَاءِ</vt:lpstr>
      <vt:lpstr>وَإِحْسَانِي فِي عِلِّيِّينَ</vt:lpstr>
      <vt:lpstr>وَإِسَاءَتِي مَغْفُورَةً</vt:lpstr>
      <vt:lpstr>وَانْ تَهَبَ لِي يَقِيناً تُبَاشِرُ بِهِ قَلْبِي</vt:lpstr>
      <vt:lpstr>وَإِيـمَاناً يُذْهِبُ ٱلشَّكَّ عَنِّي</vt:lpstr>
      <vt:lpstr>وَتُرْضِيَنِي بِمَا قَسَمْتَ لِي</vt:lpstr>
      <vt:lpstr>وَآتِنَا فِي ٱلدُّنْيَا حَسَنَةً</vt:lpstr>
      <vt:lpstr>وَفِي ٱلآخِرَةِ حَسَنَةً</vt:lpstr>
      <vt:lpstr>وَقِنَا عَذَابَ ٱلنَّارِ ٱلْحَرِيقِ</vt:lpstr>
      <vt:lpstr>وَٱرْزُقْنِي فِيهَا ذِكْرَكَ وَشُكْرَكَ وَٱلرَّغْبَةَ إِلَيْكَ</vt:lpstr>
      <vt:lpstr>وَٱلإِنَابَةَ وَٱلتَّوْفِيقَ لِمَا وَفَّقْتَ لَهُ مُحَمَّداً وَآلَ مُحَمَّدٍ عَلَيْهِ وَعَلَيْهِمُ ٱلسَّلاَمُ</vt:lpstr>
      <vt:lpstr>اَللَّهُمَّ صَلِّ عَلَىٰ مُحَمَّدٍ وَآلِ مُحَمَّدٍ</vt:lpstr>
      <vt:lpstr>Please recite   Sūrat al-Fātiḥah for ALL MARHUMEEN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Windows User</cp:lastModifiedBy>
  <cp:revision>2280</cp:revision>
  <cp:lastPrinted>1601-01-01T00:00:00Z</cp:lastPrinted>
  <dcterms:created xsi:type="dcterms:W3CDTF">1601-01-01T00:00:00Z</dcterms:created>
  <dcterms:modified xsi:type="dcterms:W3CDTF">2022-04-19T13:49:32Z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