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3930" r:id="rId2"/>
    <p:sldId id="3868" r:id="rId3"/>
    <p:sldId id="3869" r:id="rId4"/>
    <p:sldId id="3932" r:id="rId5"/>
    <p:sldId id="3933" r:id="rId6"/>
    <p:sldId id="3934" r:id="rId7"/>
    <p:sldId id="3935" r:id="rId8"/>
    <p:sldId id="3936" r:id="rId9"/>
    <p:sldId id="3937" r:id="rId10"/>
    <p:sldId id="3938" r:id="rId11"/>
    <p:sldId id="3939" r:id="rId12"/>
    <p:sldId id="3940" r:id="rId13"/>
    <p:sldId id="3941" r:id="rId14"/>
    <p:sldId id="3942" r:id="rId15"/>
    <p:sldId id="3943" r:id="rId16"/>
    <p:sldId id="3944" r:id="rId17"/>
    <p:sldId id="3945" r:id="rId18"/>
    <p:sldId id="3946" r:id="rId19"/>
    <p:sldId id="3947" r:id="rId20"/>
    <p:sldId id="3948" r:id="rId21"/>
    <p:sldId id="3949" r:id="rId22"/>
    <p:sldId id="3950" r:id="rId23"/>
    <p:sldId id="3951" r:id="rId24"/>
    <p:sldId id="3952" r:id="rId25"/>
    <p:sldId id="3953" r:id="rId26"/>
    <p:sldId id="3954" r:id="rId27"/>
    <p:sldId id="3955" r:id="rId28"/>
    <p:sldId id="3956" r:id="rId29"/>
    <p:sldId id="3957" r:id="rId30"/>
    <p:sldId id="3958" r:id="rId31"/>
    <p:sldId id="3931" r:id="rId32"/>
    <p:sldId id="3415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9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66"/>
    <a:srgbClr val="800000"/>
    <a:srgbClr val="0000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204" autoAdjust="0"/>
  </p:normalViewPr>
  <p:slideViewPr>
    <p:cSldViewPr showGuides="1">
      <p:cViewPr>
        <p:scale>
          <a:sx n="95" d="100"/>
          <a:sy n="95" d="100"/>
        </p:scale>
        <p:origin x="-1248" y="-42"/>
      </p:cViewPr>
      <p:guideLst>
        <p:guide orient="horz" pos="2160"/>
        <p:guide pos="292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C8EC831-669E-49F8-BECC-7F8499D48B70}" type="datetimeFigureOut">
              <a:rPr lang="en-US"/>
              <a:pPr>
                <a:defRPr/>
              </a:pPr>
              <a:t>4/28/2020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C6540D7-724C-46A3-93A7-8A3B9D01C2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455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028E4-1004-44E5-B101-47BBD2EAD8C2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986187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68421-E572-4693-B8D5-3CA611DC8220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343098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DAAEC-F4B0-4B8D-850C-D43991B5425E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49990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22838-8397-4FE6-95CC-A523D1752423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61946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97023E-9ECC-4DBD-9BB9-5C6B6729DDD7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084147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7D897-1F78-4E44-9995-CD1E0C8BB39B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24274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ABF80-F8DB-4DB8-8E8E-3FB0F914CF4F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722100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CC75B-123C-4F42-9F18-61DCA9E88597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14681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945470-4B39-48F2-8F0E-B283272FF250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555515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0054C9-5083-4E63-93EC-C9838F1B54D6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55146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9180CE-CA9F-466A-8FF8-5B4A0DEFBF3D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169902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66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66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66"/>
                </a:solidFill>
              </a:defRPr>
            </a:lvl1pPr>
          </a:lstStyle>
          <a:p>
            <a:pPr>
              <a:defRPr/>
            </a:pPr>
            <a:fld id="{89C6490B-E9FB-4471-9FB1-59EBB7AE6F03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0066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0066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duas.org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136525" y="6042025"/>
            <a:ext cx="8888413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en-US" sz="1200" b="1" dirty="0">
              <a:solidFill>
                <a:srgbClr val="000066"/>
              </a:solidFill>
              <a:latin typeface="Trebuchet MS" pitchFamily="34" charset="0"/>
            </a:endParaRPr>
          </a:p>
          <a:p>
            <a:pPr algn="ctr"/>
            <a:r>
              <a:rPr lang="en-US" sz="1100" b="1" dirty="0">
                <a:solidFill>
                  <a:srgbClr val="000066"/>
                </a:solidFill>
              </a:rPr>
              <a:t>For any errors / comments please write to: </a:t>
            </a:r>
            <a:r>
              <a:rPr lang="en-US" sz="1100" b="1" dirty="0" smtClean="0">
                <a:solidFill>
                  <a:srgbClr val="000066"/>
                </a:solidFill>
              </a:rPr>
              <a:t>duas.org@gmail.com</a:t>
            </a:r>
            <a:endParaRPr lang="en-US" sz="1200" b="1" dirty="0">
              <a:solidFill>
                <a:srgbClr val="000066"/>
              </a:solidFill>
              <a:latin typeface="Trebuchet MS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6925" y="533400"/>
            <a:ext cx="2622550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يَا مُؤْمِنُ يَا مُهَيْمِنُ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O the Grantor of security, O the Dominant</a:t>
            </a:r>
            <a:r>
              <a:rPr lang="en-US" b="1" kern="1200" dirty="0" smtClean="0">
                <a:ea typeface="MS Mincho" pitchFamily="49" charset="-128"/>
              </a:rPr>
              <a:t>,</a:t>
            </a:r>
          </a:p>
          <a:p>
            <a:pPr marL="342900" indent="-342900" eaLnBrk="1" hangingPunct="1">
              <a:defRPr/>
            </a:pPr>
            <a:r>
              <a:rPr lang="ur-PK" dirty="0"/>
              <a:t>اے نگہدار، اے زبردست</a:t>
            </a:r>
            <a:endParaRPr lang="en-US" b="1" kern="1200" dirty="0" smtClean="0">
              <a:ea typeface="MS Mincho" pitchFamily="49" charset="-128"/>
            </a:endParaRPr>
          </a:p>
        </p:txBody>
      </p:sp>
      <p:sp>
        <p:nvSpPr>
          <p:cNvPr id="11268" name="Subtitle 4"/>
          <p:cNvSpPr txBox="1">
            <a:spLocks/>
          </p:cNvSpPr>
          <p:nvPr/>
        </p:nvSpPr>
        <p:spPr bwMode="auto">
          <a:xfrm>
            <a:off x="304800" y="5029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800" b="1" i="1">
                <a:solidFill>
                  <a:srgbClr val="000066"/>
                </a:solidFill>
                <a:ea typeface="MS Mincho" pitchFamily="49" charset="-128"/>
              </a:rPr>
              <a:t>ya mu´minu ya muhayminu</a:t>
            </a:r>
          </a:p>
        </p:txBody>
      </p:sp>
      <p:sp>
        <p:nvSpPr>
          <p:cNvPr id="11269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11270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يَا عَزِيزُ يَا جَبَّارُ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O the Mighty, O the Omnipotent</a:t>
            </a:r>
            <a:r>
              <a:rPr lang="en-US" b="1" kern="1200" dirty="0" smtClean="0">
                <a:ea typeface="MS Mincho" pitchFamily="49" charset="-128"/>
              </a:rPr>
              <a:t>,</a:t>
            </a:r>
          </a:p>
          <a:p>
            <a:pPr rtl="1"/>
            <a:r>
              <a:rPr lang="ur-PK" dirty="0" smtClean="0"/>
              <a:t>اے</a:t>
            </a:r>
            <a:r>
              <a:rPr lang="ur-PK" dirty="0"/>
              <a:t> غلبہ والے، اے بڑائی والے،</a:t>
            </a:r>
          </a:p>
          <a:p>
            <a:pPr marL="342900" indent="-342900" eaLnBrk="1" hangingPunct="1">
              <a:defRPr/>
            </a:pP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12292" name="Subtitle 4"/>
          <p:cNvSpPr txBox="1">
            <a:spLocks/>
          </p:cNvSpPr>
          <p:nvPr/>
        </p:nvSpPr>
        <p:spPr bwMode="auto">
          <a:xfrm>
            <a:off x="304800" y="5029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800" b="1" i="1">
                <a:solidFill>
                  <a:srgbClr val="000066"/>
                </a:solidFill>
                <a:ea typeface="MS Mincho" pitchFamily="49" charset="-128"/>
              </a:rPr>
              <a:t>ya `azizu ya jabbaru</a:t>
            </a:r>
          </a:p>
        </p:txBody>
      </p:sp>
      <p:sp>
        <p:nvSpPr>
          <p:cNvPr id="12293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12294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يَا مُتَكَبّرُ يَا اللّهُ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O the Great, O Allah</a:t>
            </a:r>
            <a:r>
              <a:rPr lang="en-US" b="1" kern="1200" dirty="0" smtClean="0">
                <a:ea typeface="MS Mincho" pitchFamily="49" charset="-128"/>
              </a:rPr>
              <a:t>,</a:t>
            </a:r>
          </a:p>
          <a:p>
            <a:pPr marL="342900" indent="-342900" eaLnBrk="1" hangingPunct="1">
              <a:defRPr/>
            </a:pPr>
            <a:r>
              <a:rPr lang="ur-PK" dirty="0"/>
              <a:t>ے بڑائی والے</a:t>
            </a: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13316" name="Subtitle 4"/>
          <p:cNvSpPr txBox="1">
            <a:spLocks/>
          </p:cNvSpPr>
          <p:nvPr/>
        </p:nvSpPr>
        <p:spPr bwMode="auto">
          <a:xfrm>
            <a:off x="304800" y="5029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800" b="1" i="1">
                <a:solidFill>
                  <a:srgbClr val="000066"/>
                </a:solidFill>
                <a:ea typeface="MS Mincho" pitchFamily="49" charset="-128"/>
              </a:rPr>
              <a:t>ya mutakabbiru ya allahu</a:t>
            </a:r>
          </a:p>
        </p:txBody>
      </p:sp>
      <p:sp>
        <p:nvSpPr>
          <p:cNvPr id="13317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13318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يَا خَالِقُ يَا بَارِئُ يَا </a:t>
            </a:r>
            <a:r>
              <a:rPr lang="ar-SA" sz="9000" kern="1200" dirty="0" smtClean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مُصَوّرُ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O the Creator, O the Maker, O the </a:t>
            </a:r>
            <a:r>
              <a:rPr lang="en-US" b="1" kern="1200" dirty="0" smtClean="0">
                <a:ea typeface="MS Mincho" pitchFamily="49" charset="-128"/>
              </a:rPr>
              <a:t>Fashioner</a:t>
            </a:r>
          </a:p>
          <a:p>
            <a:pPr marL="342900" indent="-342900" eaLnBrk="1" hangingPunct="1">
              <a:defRPr/>
            </a:pPr>
            <a:r>
              <a:rPr lang="ur-PK" dirty="0"/>
              <a:t>اے الله، اے خلق کرنے والے، اے پیدا کرنے والے، اے صورت بنانے والے</a:t>
            </a: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14340" name="Subtitle 4"/>
          <p:cNvSpPr txBox="1">
            <a:spLocks/>
          </p:cNvSpPr>
          <p:nvPr/>
        </p:nvSpPr>
        <p:spPr bwMode="auto">
          <a:xfrm>
            <a:off x="304800" y="5029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s-ES" sz="2800" b="1" i="1">
                <a:solidFill>
                  <a:srgbClr val="000066"/>
                </a:solidFill>
                <a:ea typeface="MS Mincho" pitchFamily="49" charset="-128"/>
              </a:rPr>
              <a:t>ya khaliqu ya bari’u ya musawwiru</a:t>
            </a:r>
          </a:p>
        </p:txBody>
      </p:sp>
      <p:sp>
        <p:nvSpPr>
          <p:cNvPr id="14341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يَا اللّهُ يَا اللّهُ يَا اللّهُ 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it-IT" b="1" kern="1200" dirty="0">
                <a:ea typeface="MS Mincho" pitchFamily="49" charset="-128"/>
              </a:rPr>
              <a:t>O Allah; O Allah; O Allah</a:t>
            </a:r>
            <a:r>
              <a:rPr lang="it-IT" b="1" kern="1200" dirty="0" smtClean="0">
                <a:ea typeface="MS Mincho" pitchFamily="49" charset="-128"/>
              </a:rPr>
              <a:t>;</a:t>
            </a:r>
          </a:p>
          <a:p>
            <a:pPr marL="342900" indent="-342900" eaLnBrk="1" hangingPunct="1">
              <a:defRPr/>
            </a:pPr>
            <a:r>
              <a:rPr lang="it-IT" b="1" kern="1200" dirty="0" smtClean="0">
                <a:ea typeface="MS Mincho" pitchFamily="49" charset="-128"/>
              </a:rPr>
              <a:t> </a:t>
            </a:r>
            <a:r>
              <a:rPr lang="ur-PK" dirty="0"/>
              <a:t>اے الله، اے الله، اے الله،</a:t>
            </a:r>
            <a:endParaRPr lang="it-IT" b="1" kern="1200" dirty="0">
              <a:ea typeface="MS Mincho" pitchFamily="49" charset="-128"/>
            </a:endParaRPr>
          </a:p>
        </p:txBody>
      </p:sp>
      <p:sp>
        <p:nvSpPr>
          <p:cNvPr id="15364" name="Subtitle 4"/>
          <p:cNvSpPr txBox="1">
            <a:spLocks/>
          </p:cNvSpPr>
          <p:nvPr/>
        </p:nvSpPr>
        <p:spPr bwMode="auto">
          <a:xfrm>
            <a:off x="304800" y="5029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s-ES" sz="2800" b="1" i="1">
                <a:solidFill>
                  <a:srgbClr val="000066"/>
                </a:solidFill>
                <a:ea typeface="MS Mincho" pitchFamily="49" charset="-128"/>
              </a:rPr>
              <a:t>ya allahu ya allahu ya allahu</a:t>
            </a:r>
          </a:p>
        </p:txBody>
      </p:sp>
      <p:sp>
        <p:nvSpPr>
          <p:cNvPr id="1536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1536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لَكَ الأَسْمَاءُ </a:t>
            </a:r>
            <a:r>
              <a:rPr lang="ar-SA" sz="9000" kern="1200" dirty="0" smtClean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الحُسْنَى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To You are the Most Excellent Names</a:t>
            </a:r>
            <a:r>
              <a:rPr lang="en-US" b="1" kern="1200" dirty="0" smtClean="0">
                <a:ea typeface="MS Mincho" pitchFamily="49" charset="-128"/>
              </a:rPr>
              <a:t>,</a:t>
            </a:r>
          </a:p>
          <a:p>
            <a:pPr rtl="1"/>
            <a:r>
              <a:rPr lang="ur-PK" dirty="0" smtClean="0"/>
              <a:t>تیرے</a:t>
            </a:r>
            <a:r>
              <a:rPr lang="en-US" dirty="0" smtClean="0"/>
              <a:t> </a:t>
            </a:r>
            <a:r>
              <a:rPr lang="ur-PK" dirty="0" smtClean="0"/>
              <a:t>لیے</a:t>
            </a:r>
            <a:r>
              <a:rPr lang="ur-PK" dirty="0"/>
              <a:t> اچھے اچھے </a:t>
            </a:r>
            <a:r>
              <a:rPr lang="ur-PK" dirty="0" smtClean="0"/>
              <a:t>نام</a:t>
            </a:r>
            <a:endParaRPr lang="ur-PK" dirty="0"/>
          </a:p>
          <a:p>
            <a:pPr marL="342900" indent="-342900" eaLnBrk="1" hangingPunct="1">
              <a:defRPr/>
            </a:pP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16388" name="Subtitle 4"/>
          <p:cNvSpPr txBox="1">
            <a:spLocks/>
          </p:cNvSpPr>
          <p:nvPr/>
        </p:nvSpPr>
        <p:spPr bwMode="auto">
          <a:xfrm>
            <a:off x="304800" y="5029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800" b="1" i="1">
                <a:solidFill>
                  <a:srgbClr val="000066"/>
                </a:solidFill>
                <a:ea typeface="MS Mincho" pitchFamily="49" charset="-128"/>
              </a:rPr>
              <a:t>laka alasma‘u alhusna</a:t>
            </a:r>
          </a:p>
        </p:txBody>
      </p:sp>
      <p:sp>
        <p:nvSpPr>
          <p:cNvPr id="16389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16390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وَالأَمْثَالُ </a:t>
            </a:r>
            <a:r>
              <a:rPr lang="ar-SA" sz="9000" kern="1200" dirty="0" smtClean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العُلْيَا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And the most elevated examples</a:t>
            </a:r>
            <a:r>
              <a:rPr lang="en-US" b="1" kern="1200" dirty="0" smtClean="0">
                <a:ea typeface="MS Mincho" pitchFamily="49" charset="-128"/>
              </a:rPr>
              <a:t>,</a:t>
            </a:r>
          </a:p>
          <a:p>
            <a:pPr marL="342900" indent="-342900" eaLnBrk="1" hangingPunct="1">
              <a:defRPr/>
            </a:pPr>
            <a:r>
              <a:rPr lang="ur-PK" dirty="0" smtClean="0"/>
              <a:t>بلند </a:t>
            </a:r>
            <a:r>
              <a:rPr lang="ur-PK" dirty="0"/>
              <a:t>ترین نمونے</a:t>
            </a: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17412" name="Subtitle 4"/>
          <p:cNvSpPr txBox="1">
            <a:spLocks/>
          </p:cNvSpPr>
          <p:nvPr/>
        </p:nvSpPr>
        <p:spPr bwMode="auto">
          <a:xfrm>
            <a:off x="304800" y="5029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800" b="1" i="1">
                <a:solidFill>
                  <a:srgbClr val="000066"/>
                </a:solidFill>
                <a:ea typeface="MS Mincho" pitchFamily="49" charset="-128"/>
              </a:rPr>
              <a:t>wal-amthalu al`ulia</a:t>
            </a:r>
          </a:p>
        </p:txBody>
      </p:sp>
      <p:sp>
        <p:nvSpPr>
          <p:cNvPr id="17413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17414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وَالكِبْرِيَاءُ </a:t>
            </a:r>
            <a:r>
              <a:rPr lang="ar-SA" sz="9000" kern="1200" dirty="0" smtClean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وَالآلاءُ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And greatness and bounties</a:t>
            </a:r>
            <a:r>
              <a:rPr lang="en-US" b="1" kern="1200" dirty="0" smtClean="0">
                <a:ea typeface="MS Mincho" pitchFamily="49" charset="-128"/>
              </a:rPr>
              <a:t>.</a:t>
            </a:r>
          </a:p>
          <a:p>
            <a:pPr marL="342900" indent="-342900" eaLnBrk="1" hangingPunct="1">
              <a:defRPr/>
            </a:pPr>
            <a:r>
              <a:rPr lang="ur-PK" dirty="0"/>
              <a:t>اور بڑائیاں اور مہربانیاں ہیں</a:t>
            </a: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18436" name="Subtitle 4"/>
          <p:cNvSpPr txBox="1">
            <a:spLocks/>
          </p:cNvSpPr>
          <p:nvPr/>
        </p:nvSpPr>
        <p:spPr bwMode="auto">
          <a:xfrm>
            <a:off x="304800" y="5029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800" b="1" i="1">
                <a:solidFill>
                  <a:srgbClr val="000066"/>
                </a:solidFill>
                <a:ea typeface="MS Mincho" pitchFamily="49" charset="-128"/>
              </a:rPr>
              <a:t>wal-kibrya‘u wal-ala‘u</a:t>
            </a:r>
          </a:p>
        </p:txBody>
      </p:sp>
      <p:sp>
        <p:nvSpPr>
          <p:cNvPr id="18437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18438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أَسْأَلُكَ أَنْ تُصَلّيَ عَلَى مُحَمّدٍ وَآلِ </a:t>
            </a:r>
            <a:r>
              <a:rPr lang="ar-SA" sz="9000" kern="1200" dirty="0" smtClean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مُحَمّدٍ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I beseech You to bless Muhammad and the Household of Muhammad</a:t>
            </a:r>
            <a:r>
              <a:rPr lang="en-US" b="1" kern="1200" dirty="0" smtClean="0">
                <a:ea typeface="MS Mincho" pitchFamily="49" charset="-128"/>
              </a:rPr>
              <a:t>,</a:t>
            </a:r>
          </a:p>
          <a:p>
            <a:pPr marL="342900" indent="-342900" eaLnBrk="1" hangingPunct="1">
              <a:defRPr/>
            </a:pPr>
            <a:r>
              <a:rPr lang="ur-PK" dirty="0"/>
              <a:t>سوال کرتا ہوں تجھ سے کہ محمد وآل محمد پر رحمت نازل فرما</a:t>
            </a: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19460" name="Subtitle 4"/>
          <p:cNvSpPr txBox="1">
            <a:spLocks/>
          </p:cNvSpPr>
          <p:nvPr/>
        </p:nvSpPr>
        <p:spPr bwMode="auto">
          <a:xfrm>
            <a:off x="304800" y="5029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800" b="1" i="1">
                <a:solidFill>
                  <a:srgbClr val="000066"/>
                </a:solidFill>
                <a:ea typeface="MS Mincho" pitchFamily="49" charset="-128"/>
              </a:rPr>
              <a:t>as’aluka an tusalliya `ala muhammadin wa ali muhammadin</a:t>
            </a:r>
          </a:p>
        </p:txBody>
      </p:sp>
      <p:sp>
        <p:nvSpPr>
          <p:cNvPr id="19461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19462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وَأَنْ تَجْعَلَ اسْمِي فِي هذِهِ اللّيْلَةِ فِي </a:t>
            </a:r>
            <a:r>
              <a:rPr lang="ar-SA" sz="9000" kern="1200" dirty="0" smtClean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السّعَدَاءِ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And to include my name with the list of the happiest ones</a:t>
            </a:r>
            <a:r>
              <a:rPr lang="en-US" b="1" kern="1200" dirty="0" smtClean="0">
                <a:ea typeface="MS Mincho" pitchFamily="49" charset="-128"/>
              </a:rPr>
              <a:t>,</a:t>
            </a:r>
          </a:p>
          <a:p>
            <a:pPr rtl="1"/>
            <a:r>
              <a:rPr lang="ur-PK" dirty="0" smtClean="0"/>
              <a:t>اور</a:t>
            </a:r>
            <a:r>
              <a:rPr lang="ur-PK" dirty="0"/>
              <a:t> یہ کہ آج کی رات میں مجھے نیکوکاروں کے زمرے میں شمار کر</a:t>
            </a:r>
          </a:p>
          <a:p>
            <a:pPr marL="342900" indent="-342900" eaLnBrk="1" hangingPunct="1">
              <a:defRPr/>
            </a:pP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20484" name="Subtitle 4"/>
          <p:cNvSpPr txBox="1">
            <a:spLocks/>
          </p:cNvSpPr>
          <p:nvPr/>
        </p:nvSpPr>
        <p:spPr bwMode="auto">
          <a:xfrm>
            <a:off x="304800" y="5029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2800" b="1" i="1">
                <a:solidFill>
                  <a:srgbClr val="000066"/>
                </a:solidFill>
                <a:ea typeface="MS Mincho" pitchFamily="49" charset="-128"/>
              </a:rPr>
              <a:t>wa an taj`ala asmy fi hadhihi allaylati fi alssu`ada‘i</a:t>
            </a:r>
          </a:p>
        </p:txBody>
      </p:sp>
      <p:sp>
        <p:nvSpPr>
          <p:cNvPr id="2048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2048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rtl="1" eaLnBrk="1" hangingPunct="1">
              <a:lnSpc>
                <a:spcPts val="7500"/>
              </a:lnSpc>
              <a:defRPr/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اَللَّهُمَّ صَلِّ عَلَى مُحَمَّدٍ وَ آلِ </a:t>
            </a:r>
            <a:r>
              <a:rPr lang="ar-SA" sz="9000" kern="1200" dirty="0" err="1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ممُحَمّدٍ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O' Allāh send Your blessings on Muhammad</a:t>
            </a:r>
          </a:p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and the family of Muhammad</a:t>
            </a:r>
            <a:r>
              <a:rPr lang="en-US" b="1" kern="1200" dirty="0" smtClean="0">
                <a:ea typeface="MS Mincho" pitchFamily="49" charset="-128"/>
              </a:rPr>
              <a:t>.</a:t>
            </a:r>
          </a:p>
          <a:p>
            <a:pPr marL="342900" indent="-342900" eaLnBrk="1" hangingPunct="1">
              <a:defRPr/>
            </a:pPr>
            <a:r>
              <a:rPr lang="ar-SA" altLang="en-US" b="1" dirty="0">
                <a:latin typeface="Alvi Nastaleeq" pitchFamily="2" charset="0"/>
              </a:rPr>
              <a:t>اے الله! رحمت فرما محمد وآل)ع( محمد پر </a:t>
            </a:r>
          </a:p>
          <a:p>
            <a:pPr marL="342900" indent="-342900" eaLnBrk="1" hangingPunct="1">
              <a:defRPr/>
            </a:pP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3076" name="Subtitle 4"/>
          <p:cNvSpPr txBox="1">
            <a:spLocks/>
          </p:cNvSpPr>
          <p:nvPr/>
        </p:nvSpPr>
        <p:spPr bwMode="auto">
          <a:xfrm>
            <a:off x="304800" y="5029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800" b="1" i="1">
                <a:solidFill>
                  <a:srgbClr val="000066"/>
                </a:solidFill>
                <a:ea typeface="MS Mincho" pitchFamily="49" charset="-128"/>
              </a:rPr>
              <a:t>allahumma salli `ala muhammadin wa ali muhammadin</a:t>
            </a:r>
          </a:p>
        </p:txBody>
      </p:sp>
      <p:sp>
        <p:nvSpPr>
          <p:cNvPr id="3077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3078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وَرُوحِي مَعَ </a:t>
            </a:r>
            <a:r>
              <a:rPr lang="ar-SA" sz="9000" kern="1200" dirty="0" smtClean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الشّهَدَاءِ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And to add my soul to the martyrs</a:t>
            </a:r>
            <a:r>
              <a:rPr lang="en-US" b="1" kern="1200" dirty="0" smtClean="0">
                <a:ea typeface="MS Mincho" pitchFamily="49" charset="-128"/>
              </a:rPr>
              <a:t>,</a:t>
            </a:r>
          </a:p>
          <a:p>
            <a:pPr marL="342900" indent="-342900" eaLnBrk="1" hangingPunct="1">
              <a:defRPr/>
            </a:pPr>
            <a:r>
              <a:rPr lang="ur-PK" dirty="0"/>
              <a:t>اورمیری روح کو شہیدوں کیساتھ قرار دے،</a:t>
            </a: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21508" name="Subtitle 4"/>
          <p:cNvSpPr txBox="1">
            <a:spLocks/>
          </p:cNvSpPr>
          <p:nvPr/>
        </p:nvSpPr>
        <p:spPr bwMode="auto">
          <a:xfrm>
            <a:off x="304800" y="5029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800" b="1" i="1">
                <a:solidFill>
                  <a:srgbClr val="000066"/>
                </a:solidFill>
                <a:ea typeface="MS Mincho" pitchFamily="49" charset="-128"/>
              </a:rPr>
              <a:t>wa ruhy ma`a alshshuhada‘i</a:t>
            </a:r>
          </a:p>
        </p:txBody>
      </p:sp>
      <p:sp>
        <p:nvSpPr>
          <p:cNvPr id="21509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21510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وَإِحْسَانِي فِي </a:t>
            </a:r>
            <a:r>
              <a:rPr lang="ar-SA" sz="9000" kern="1200" dirty="0" smtClean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عِلّيّينَ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And record my good deeds in the most exalted </a:t>
            </a:r>
            <a:r>
              <a:rPr lang="en-US" b="1" kern="1200" dirty="0" smtClean="0">
                <a:ea typeface="MS Mincho" pitchFamily="49" charset="-128"/>
              </a:rPr>
              <a:t>rank</a:t>
            </a:r>
          </a:p>
          <a:p>
            <a:pPr marL="342900" indent="-342900" eaLnBrk="1" hangingPunct="1">
              <a:defRPr/>
            </a:pPr>
            <a:r>
              <a:rPr lang="ur-PK" dirty="0"/>
              <a:t>میری اطاعت کو مقام علیین میں پہنچا</a:t>
            </a: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22532" name="Subtitle 4"/>
          <p:cNvSpPr txBox="1">
            <a:spLocks/>
          </p:cNvSpPr>
          <p:nvPr/>
        </p:nvSpPr>
        <p:spPr bwMode="auto">
          <a:xfrm>
            <a:off x="304800" y="5029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800" b="1" i="1">
                <a:solidFill>
                  <a:srgbClr val="000066"/>
                </a:solidFill>
                <a:ea typeface="MS Mincho" pitchFamily="49" charset="-128"/>
              </a:rPr>
              <a:t>wa ihsany fi `illiyyina</a:t>
            </a:r>
          </a:p>
        </p:txBody>
      </p:sp>
      <p:sp>
        <p:nvSpPr>
          <p:cNvPr id="22533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22534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وَإِسَاءَتِي </a:t>
            </a:r>
            <a:r>
              <a:rPr lang="ar-SA" sz="9000" kern="1200" dirty="0" smtClean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مَغْفُورَةً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And to decide my offense to be forgiven</a:t>
            </a:r>
            <a:r>
              <a:rPr lang="en-US" b="1" kern="1200" dirty="0" smtClean="0">
                <a:ea typeface="MS Mincho" pitchFamily="49" charset="-128"/>
              </a:rPr>
              <a:t>,</a:t>
            </a:r>
          </a:p>
          <a:p>
            <a:pPr rtl="1"/>
            <a:r>
              <a:rPr lang="ur-PK" dirty="0"/>
              <a:t>اور میری</a:t>
            </a:r>
          </a:p>
          <a:p>
            <a:pPr rtl="1"/>
            <a:r>
              <a:rPr lang="ur-PK" dirty="0"/>
              <a:t>برائی کو معاف شدہ قرار دے</a:t>
            </a:r>
          </a:p>
          <a:p>
            <a:pPr marL="342900" indent="-342900" eaLnBrk="1" hangingPunct="1">
              <a:defRPr/>
            </a:pPr>
            <a:endParaRPr lang="en-US" b="1" kern="1200" dirty="0" smtClean="0">
              <a:ea typeface="MS Mincho" pitchFamily="49" charset="-128"/>
            </a:endParaRPr>
          </a:p>
        </p:txBody>
      </p:sp>
      <p:sp>
        <p:nvSpPr>
          <p:cNvPr id="23556" name="Subtitle 4"/>
          <p:cNvSpPr txBox="1">
            <a:spLocks/>
          </p:cNvSpPr>
          <p:nvPr/>
        </p:nvSpPr>
        <p:spPr bwMode="auto">
          <a:xfrm>
            <a:off x="304800" y="5029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800" b="1" i="1">
                <a:solidFill>
                  <a:srgbClr val="000066"/>
                </a:solidFill>
                <a:ea typeface="MS Mincho" pitchFamily="49" charset="-128"/>
              </a:rPr>
              <a:t>wa isa‘aty maghfuratan</a:t>
            </a:r>
          </a:p>
        </p:txBody>
      </p:sp>
      <p:sp>
        <p:nvSpPr>
          <p:cNvPr id="23557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23558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وَأَنْ تَهَبَ لِي يَقِيناً تُبَاشِرُ بِهِ </a:t>
            </a:r>
            <a:r>
              <a:rPr lang="ar-SA" sz="9000" kern="1200" dirty="0" smtClean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قَلْبِي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And to grant me certitude that fills in my </a:t>
            </a:r>
            <a:r>
              <a:rPr lang="en-US" b="1" kern="1200" dirty="0" smtClean="0">
                <a:ea typeface="MS Mincho" pitchFamily="49" charset="-128"/>
              </a:rPr>
              <a:t>heart</a:t>
            </a:r>
          </a:p>
          <a:p>
            <a:pPr marL="342900" indent="-342900" eaLnBrk="1" hangingPunct="1">
              <a:defRPr/>
            </a:pPr>
            <a:r>
              <a:rPr lang="ur-PK" dirty="0"/>
              <a:t>اور یہ کہ مجھے وہ یقین عطا کر جو میرے دل میں بس جائے</a:t>
            </a: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24580" name="Subtitle 4"/>
          <p:cNvSpPr txBox="1">
            <a:spLocks/>
          </p:cNvSpPr>
          <p:nvPr/>
        </p:nvSpPr>
        <p:spPr bwMode="auto">
          <a:xfrm>
            <a:off x="304800" y="5029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800" b="1" i="1">
                <a:solidFill>
                  <a:srgbClr val="000066"/>
                </a:solidFill>
                <a:ea typeface="MS Mincho" pitchFamily="49" charset="-128"/>
              </a:rPr>
              <a:t>wa an tahaba li yaqinan tubashiru bihi qalbi</a:t>
            </a:r>
          </a:p>
        </p:txBody>
      </p:sp>
      <p:sp>
        <p:nvSpPr>
          <p:cNvPr id="24581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24582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وَإِيمَاناً يُذْهِبُ الشّكّ </a:t>
            </a:r>
            <a:r>
              <a:rPr lang="ar-SA" sz="9000" kern="1200" dirty="0" smtClean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عَنّي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and a faith which drives doubt away from </a:t>
            </a:r>
            <a:r>
              <a:rPr lang="en-US" b="1" kern="1200" dirty="0" smtClean="0">
                <a:ea typeface="MS Mincho" pitchFamily="49" charset="-128"/>
              </a:rPr>
              <a:t>me</a:t>
            </a:r>
          </a:p>
          <a:p>
            <a:pPr marL="342900" indent="-342900" eaLnBrk="1" hangingPunct="1">
              <a:defRPr/>
            </a:pPr>
            <a:r>
              <a:rPr lang="ur-PK" dirty="0"/>
              <a:t>اور وہ ایمان دے جو شک کو مجھ سے دور کردے</a:t>
            </a: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25604" name="Subtitle 4"/>
          <p:cNvSpPr txBox="1">
            <a:spLocks/>
          </p:cNvSpPr>
          <p:nvPr/>
        </p:nvSpPr>
        <p:spPr bwMode="auto">
          <a:xfrm>
            <a:off x="304800" y="5029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800" b="1" i="1">
                <a:solidFill>
                  <a:srgbClr val="000066"/>
                </a:solidFill>
                <a:ea typeface="MS Mincho" pitchFamily="49" charset="-128"/>
              </a:rPr>
              <a:t>wa ‘imanan yudhhibu alshshkk `anni</a:t>
            </a:r>
          </a:p>
        </p:txBody>
      </p:sp>
      <p:sp>
        <p:nvSpPr>
          <p:cNvPr id="2560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2560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وَتُرْضِيَنِي بِمَا قَسَمْتَ </a:t>
            </a:r>
            <a:r>
              <a:rPr lang="ar-SA" sz="9000" kern="1200" dirty="0" smtClean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لِي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And to make me feel satisfied with that which You decide for </a:t>
            </a:r>
            <a:r>
              <a:rPr lang="en-US" b="1" kern="1200" dirty="0" smtClean="0">
                <a:ea typeface="MS Mincho" pitchFamily="49" charset="-128"/>
              </a:rPr>
              <a:t>me</a:t>
            </a:r>
          </a:p>
          <a:p>
            <a:pPr rtl="1"/>
            <a:r>
              <a:rPr lang="ur-PK" dirty="0"/>
              <a:t>اور مجھے اس پر راضی</a:t>
            </a:r>
          </a:p>
          <a:p>
            <a:pPr rtl="1"/>
            <a:r>
              <a:rPr lang="ur-PK" dirty="0"/>
              <a:t>بنا جو حصہ تو نے مجھے دیا</a:t>
            </a:r>
          </a:p>
          <a:p>
            <a:pPr marL="342900" indent="-342900" eaLnBrk="1" hangingPunct="1">
              <a:defRPr/>
            </a:pP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26628" name="Subtitle 4"/>
          <p:cNvSpPr txBox="1">
            <a:spLocks/>
          </p:cNvSpPr>
          <p:nvPr/>
        </p:nvSpPr>
        <p:spPr bwMode="auto">
          <a:xfrm>
            <a:off x="304800" y="5029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800" b="1" i="1">
                <a:solidFill>
                  <a:srgbClr val="000066"/>
                </a:solidFill>
                <a:ea typeface="MS Mincho" pitchFamily="49" charset="-128"/>
              </a:rPr>
              <a:t>wa turdiyany bima qasamta li</a:t>
            </a:r>
          </a:p>
        </p:txBody>
      </p:sp>
      <p:sp>
        <p:nvSpPr>
          <p:cNvPr id="26629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26630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وَآتِنَا فِي الدّنْيَا </a:t>
            </a:r>
            <a:r>
              <a:rPr lang="ar-SA" sz="9000" kern="1200" dirty="0" smtClean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حَسَنَةً </a:t>
            </a: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وَفِي الآخِرَةِ </a:t>
            </a:r>
            <a:r>
              <a:rPr lang="ar-SA" sz="9000" kern="1200" dirty="0" smtClean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حَسَنَةً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(And I beseech You to) </a:t>
            </a:r>
            <a:r>
              <a:rPr lang="en-US" b="1" i="1" kern="1200" dirty="0">
                <a:ea typeface="MS Mincho" pitchFamily="49" charset="-128"/>
              </a:rPr>
              <a:t>Give us good in this world, and good in the Hereafter</a:t>
            </a:r>
            <a:r>
              <a:rPr lang="en-US" b="1" i="1" kern="1200" dirty="0" smtClean="0">
                <a:ea typeface="MS Mincho" pitchFamily="49" charset="-128"/>
              </a:rPr>
              <a:t>,</a:t>
            </a:r>
          </a:p>
          <a:p>
            <a:pPr marL="342900" indent="-342900" eaLnBrk="1" hangingPunct="1">
              <a:defRPr/>
            </a:pPr>
            <a:r>
              <a:rPr lang="ur-PK" dirty="0"/>
              <a:t>اور ہمیں دنیا میں بہترین زندگی دے آخرت میں خوش ترین اجر عطا کر</a:t>
            </a:r>
            <a:endParaRPr lang="en-US" b="1" i="1" kern="1200" dirty="0">
              <a:ea typeface="MS Mincho" pitchFamily="49" charset="-128"/>
            </a:endParaRPr>
          </a:p>
        </p:txBody>
      </p:sp>
      <p:sp>
        <p:nvSpPr>
          <p:cNvPr id="27652" name="Subtitle 4"/>
          <p:cNvSpPr txBox="1">
            <a:spLocks/>
          </p:cNvSpPr>
          <p:nvPr/>
        </p:nvSpPr>
        <p:spPr bwMode="auto">
          <a:xfrm>
            <a:off x="304800" y="5029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800" b="1" i="1">
                <a:solidFill>
                  <a:srgbClr val="000066"/>
                </a:solidFill>
                <a:ea typeface="MS Mincho" pitchFamily="49" charset="-128"/>
              </a:rPr>
              <a:t>wa atina fi alddunya hasanatan wa fi alakhirati hasanatan</a:t>
            </a:r>
          </a:p>
        </p:txBody>
      </p:sp>
      <p:sp>
        <p:nvSpPr>
          <p:cNvPr id="27653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27654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وَقِنَا عَذَابَ النَّارِ </a:t>
            </a:r>
            <a:r>
              <a:rPr lang="ar-SA" sz="9000" kern="1200" dirty="0" smtClean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الحَرِيقِ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i="1" kern="1200" dirty="0">
                <a:ea typeface="MS Mincho" pitchFamily="49" charset="-128"/>
              </a:rPr>
              <a:t>and save us from the punishment of the burning fire. </a:t>
            </a:r>
            <a:r>
              <a:rPr lang="en-US" b="1" kern="1200" dirty="0">
                <a:ea typeface="MS Mincho" pitchFamily="49" charset="-128"/>
              </a:rPr>
              <a:t>(2:201</a:t>
            </a:r>
            <a:r>
              <a:rPr lang="en-US" b="1" kern="1200" dirty="0" smtClean="0">
                <a:ea typeface="MS Mincho" pitchFamily="49" charset="-128"/>
              </a:rPr>
              <a:t>)</a:t>
            </a:r>
          </a:p>
          <a:p>
            <a:pPr marL="342900" indent="-342900" eaLnBrk="1" hangingPunct="1">
              <a:defRPr/>
            </a:pPr>
            <a:r>
              <a:rPr lang="ur-PK" dirty="0"/>
              <a:t>اور ہمیں جلانے والی آگ کے عذاب سے بچا </a:t>
            </a: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28676" name="Subtitle 4"/>
          <p:cNvSpPr txBox="1">
            <a:spLocks/>
          </p:cNvSpPr>
          <p:nvPr/>
        </p:nvSpPr>
        <p:spPr bwMode="auto">
          <a:xfrm>
            <a:off x="304800" y="5029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800" b="1" i="1">
                <a:solidFill>
                  <a:srgbClr val="000066"/>
                </a:solidFill>
                <a:ea typeface="MS Mincho" pitchFamily="49" charset="-128"/>
              </a:rPr>
              <a:t>wa qina `adhaba alnnari alhariqi</a:t>
            </a:r>
          </a:p>
        </p:txBody>
      </p:sp>
      <p:sp>
        <p:nvSpPr>
          <p:cNvPr id="28677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28678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وَارْزُقْنِي فِيهَا ذِكْرَكَ وَشُكْرَكَ وَالرّغْبَةَ </a:t>
            </a:r>
            <a:r>
              <a:rPr lang="ar-SA" sz="9000" kern="1200" dirty="0" smtClean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إِلَيْكَ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And (also) confer upon us at this night Your mentioning, thanking You, and desiring for You, </a:t>
            </a:r>
            <a:endParaRPr lang="en-US" sz="2800" b="1" kern="1200" dirty="0" smtClean="0">
              <a:ea typeface="MS Mincho" pitchFamily="49" charset="-128"/>
            </a:endParaRPr>
          </a:p>
          <a:p>
            <a:pPr rtl="1"/>
            <a:r>
              <a:rPr lang="ur-PK" sz="2800" dirty="0"/>
              <a:t>ور اس ماہ میں</a:t>
            </a:r>
          </a:p>
          <a:p>
            <a:pPr rtl="1"/>
            <a:r>
              <a:rPr lang="ur-PK" sz="2800" dirty="0"/>
              <a:t>مجھے ہمت دے کہ تجھے یادکروں، تیرا شکر بجا لاؤں، تیری طرف توجہ رکھوں،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29700" name="Subtitle 4"/>
          <p:cNvSpPr txBox="1">
            <a:spLocks/>
          </p:cNvSpPr>
          <p:nvPr/>
        </p:nvSpPr>
        <p:spPr bwMode="auto">
          <a:xfrm>
            <a:off x="304800" y="5029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800" b="1" i="1">
                <a:solidFill>
                  <a:srgbClr val="000066"/>
                </a:solidFill>
                <a:ea typeface="MS Mincho" pitchFamily="49" charset="-128"/>
              </a:rPr>
              <a:t>warzuqny fiha dhikraka wa shukraka wal-rraghbata ilayka</a:t>
            </a:r>
          </a:p>
        </p:txBody>
      </p:sp>
      <p:sp>
        <p:nvSpPr>
          <p:cNvPr id="29701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29702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وَالإِنَابَةَ وَالتّوْفِيقَ لِمَا وَفّقْتَ لَهُ مُحَمّداً وَآلَ مُحَمّدٍ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And turning to You, and success to that to which You led Muhammad and the Household of Muhammad</a:t>
            </a:r>
            <a:r>
              <a:rPr lang="en-US" sz="2800" b="1" kern="1200" dirty="0" smtClean="0">
                <a:ea typeface="MS Mincho" pitchFamily="49" charset="-128"/>
              </a:rPr>
              <a:t>,</a:t>
            </a:r>
          </a:p>
          <a:p>
            <a:pPr rtl="1"/>
            <a:r>
              <a:rPr lang="en-US" sz="2800" b="1" kern="1200" dirty="0" smtClean="0">
                <a:ea typeface="MS Mincho" pitchFamily="49" charset="-128"/>
              </a:rPr>
              <a:t> </a:t>
            </a:r>
            <a:r>
              <a:rPr lang="ur-PK" sz="2800" dirty="0"/>
              <a:t>تیری طرف پلٹوں اور توبہ کروں اور مجھے اس عمل کی توفیق دے جسکی توفیق تو </a:t>
            </a:r>
            <a:r>
              <a:rPr lang="ur-PK" sz="2800" dirty="0" smtClean="0"/>
              <a:t>نے</a:t>
            </a:r>
            <a:r>
              <a:rPr lang="ur-PK" sz="2800" dirty="0"/>
              <a:t> محمد وآل محمد کو دی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30724" name="Subtitle 4"/>
          <p:cNvSpPr txBox="1">
            <a:spLocks/>
          </p:cNvSpPr>
          <p:nvPr/>
        </p:nvSpPr>
        <p:spPr bwMode="auto">
          <a:xfrm>
            <a:off x="311499" y="52197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800" b="1" i="1" dirty="0">
                <a:solidFill>
                  <a:srgbClr val="000066"/>
                </a:solidFill>
                <a:ea typeface="MS Mincho" pitchFamily="49" charset="-128"/>
              </a:rPr>
              <a:t>wal-inabata wal-ttawfiqa lima waffaqta lahu muhammadan wa ala muhammadin</a:t>
            </a:r>
          </a:p>
        </p:txBody>
      </p:sp>
      <p:sp>
        <p:nvSpPr>
          <p:cNvPr id="307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307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بِسْمِ اللَّهِ الرَّحْمَٰنِ الرَّحِيمِ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In the Name of Allāh, </a:t>
            </a:r>
          </a:p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the All-beneficent, the All-merciful</a:t>
            </a:r>
            <a:r>
              <a:rPr lang="en-US" b="1" kern="1200" dirty="0" smtClean="0">
                <a:ea typeface="MS Mincho" pitchFamily="49" charset="-128"/>
              </a:rPr>
              <a:t>.</a:t>
            </a:r>
          </a:p>
          <a:p>
            <a:pPr marL="342900" indent="-342900" eaLnBrk="1" hangingPunct="1">
              <a:defRPr/>
            </a:pPr>
            <a:r>
              <a:rPr lang="ar-SA" altLang="en-US" b="1">
                <a:latin typeface="Alvi Nastaleeq" pitchFamily="2" charset="0"/>
              </a:rPr>
              <a:t>عظیم اور دائمی رحمتوں والے خدا کے نام سے</a:t>
            </a:r>
          </a:p>
          <a:p>
            <a:pPr marL="342900" indent="-342900" eaLnBrk="1" hangingPunct="1">
              <a:defRPr/>
            </a:pP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4100" name="Subtitle 4"/>
          <p:cNvSpPr txBox="1">
            <a:spLocks/>
          </p:cNvSpPr>
          <p:nvPr/>
        </p:nvSpPr>
        <p:spPr bwMode="auto">
          <a:xfrm>
            <a:off x="304800" y="5029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800" b="1" i="1">
                <a:solidFill>
                  <a:srgbClr val="000066"/>
                </a:solidFill>
                <a:ea typeface="MS Mincho" pitchFamily="49" charset="-128"/>
              </a:rPr>
              <a:t>bi-smi llahi r-rahmani r-rahimi</a:t>
            </a:r>
          </a:p>
        </p:txBody>
      </p:sp>
      <p:sp>
        <p:nvSpPr>
          <p:cNvPr id="4101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4102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 عَلَيْهِ وَعَلَيْهِمُ السّلامُ.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peace be upon him and them</a:t>
            </a:r>
            <a:r>
              <a:rPr lang="en-US" b="1" kern="1200" dirty="0" smtClean="0">
                <a:ea typeface="MS Mincho" pitchFamily="49" charset="-128"/>
              </a:rPr>
              <a:t>.</a:t>
            </a:r>
          </a:p>
          <a:p>
            <a:pPr marL="342900" indent="-342900" eaLnBrk="1" hangingPunct="1">
              <a:defRPr/>
            </a:pPr>
            <a:r>
              <a:rPr lang="ur-PK"/>
              <a:t>کہ خدا کی رحمت ہو آنحضرت اور ان کی آل (ع)پر</a:t>
            </a: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31748" name="Subtitle 4"/>
          <p:cNvSpPr txBox="1">
            <a:spLocks/>
          </p:cNvSpPr>
          <p:nvPr/>
        </p:nvSpPr>
        <p:spPr bwMode="auto">
          <a:xfrm>
            <a:off x="304800" y="5029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800" b="1" i="1">
                <a:solidFill>
                  <a:srgbClr val="000066"/>
                </a:solidFill>
                <a:ea typeface="MS Mincho" pitchFamily="49" charset="-128"/>
              </a:rPr>
              <a:t> `alayhi wa `alayhimu alssalamu</a:t>
            </a:r>
          </a:p>
        </p:txBody>
      </p:sp>
      <p:sp>
        <p:nvSpPr>
          <p:cNvPr id="31749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31750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اَللَّهُمَّ صَلِّ عَلَى مُحَمَّدٍ وَ آلِ </a:t>
            </a:r>
            <a:r>
              <a:rPr lang="ar-SA" sz="9000" kern="1200" dirty="0" err="1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ممُحَمّدٍ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O' Allāh send Your blessings on Muhammad</a:t>
            </a:r>
          </a:p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and the family of Muhammad</a:t>
            </a:r>
            <a:r>
              <a:rPr lang="en-US" b="1" kern="1200" dirty="0" smtClean="0">
                <a:ea typeface="MS Mincho" pitchFamily="49" charset="-128"/>
              </a:rPr>
              <a:t>.</a:t>
            </a:r>
          </a:p>
          <a:p>
            <a:pPr marL="342900" indent="-342900" eaLnBrk="1" hangingPunct="1">
              <a:defRPr/>
            </a:pPr>
            <a:r>
              <a:rPr lang="ar-SA" altLang="en-US" b="1" dirty="0">
                <a:latin typeface="Alvi Nastaleeq" pitchFamily="2" charset="0"/>
              </a:rPr>
              <a:t>اے الله! </a:t>
            </a:r>
            <a:r>
              <a:rPr lang="ar-SA" altLang="en-US" b="1">
                <a:latin typeface="Alvi Nastaleeq" pitchFamily="2" charset="0"/>
              </a:rPr>
              <a:t>رحمت فرما محمد وآل)ع( محمد پر </a:t>
            </a:r>
          </a:p>
          <a:p>
            <a:pPr marL="342900" indent="-342900" eaLnBrk="1" hangingPunct="1">
              <a:defRPr/>
            </a:pP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32772" name="Subtitle 4"/>
          <p:cNvSpPr txBox="1">
            <a:spLocks/>
          </p:cNvSpPr>
          <p:nvPr/>
        </p:nvSpPr>
        <p:spPr bwMode="auto">
          <a:xfrm>
            <a:off x="304800" y="5029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800" b="1" i="1">
                <a:solidFill>
                  <a:srgbClr val="000066"/>
                </a:solidFill>
                <a:ea typeface="MS Mincho" pitchFamily="49" charset="-128"/>
              </a:rPr>
              <a:t>allahumma salli `ala muhammadin wa ali muhammadin</a:t>
            </a:r>
          </a:p>
        </p:txBody>
      </p:sp>
      <p:sp>
        <p:nvSpPr>
          <p:cNvPr id="32773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32774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0"/>
          <p:cNvSpPr txBox="1">
            <a:spLocks noChangeArrowheads="1"/>
          </p:cNvSpPr>
          <p:nvPr/>
        </p:nvSpPr>
        <p:spPr bwMode="auto">
          <a:xfrm>
            <a:off x="304800" y="228600"/>
            <a:ext cx="8534400" cy="36671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SA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33795" name="AutoShape 2"/>
          <p:cNvSpPr>
            <a:spLocks noChangeArrowheads="1"/>
          </p:cNvSpPr>
          <p:nvPr/>
        </p:nvSpPr>
        <p:spPr bwMode="auto">
          <a:xfrm>
            <a:off x="611188" y="1196975"/>
            <a:ext cx="7993062" cy="4608513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003399"/>
              </a:gs>
              <a:gs pos="50000">
                <a:srgbClr val="001847"/>
              </a:gs>
              <a:gs pos="100000">
                <a:srgbClr val="003399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796" name="Text Box 10"/>
          <p:cNvSpPr txBox="1">
            <a:spLocks noChangeArrowheads="1"/>
          </p:cNvSpPr>
          <p:nvPr/>
        </p:nvSpPr>
        <p:spPr bwMode="auto">
          <a:xfrm>
            <a:off x="304800" y="227013"/>
            <a:ext cx="5486400" cy="369887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  <p:sp>
        <p:nvSpPr>
          <p:cNvPr id="33797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685800" y="3149600"/>
            <a:ext cx="7772400" cy="1143000"/>
          </a:xfrm>
        </p:spPr>
        <p:txBody>
          <a:bodyPr/>
          <a:lstStyle/>
          <a:p>
            <a:pPr eaLnBrk="1" hangingPunct="1"/>
            <a:r>
              <a:rPr lang="en-US" sz="6000" b="1" smtClean="0">
                <a:solidFill>
                  <a:srgbClr val="FFFF00"/>
                </a:solidFill>
              </a:rPr>
              <a:t>Please recite  </a:t>
            </a:r>
            <a:br>
              <a:rPr lang="en-US" sz="6000" b="1" smtClean="0">
                <a:solidFill>
                  <a:srgbClr val="FFFF00"/>
                </a:solidFill>
              </a:rPr>
            </a:br>
            <a:r>
              <a:rPr lang="en-US" sz="6000" b="1" smtClean="0">
                <a:solidFill>
                  <a:srgbClr val="FFFF00"/>
                </a:solidFill>
              </a:rPr>
              <a:t>Sūrat al-Fātiḥah</a:t>
            </a:r>
            <a:br>
              <a:rPr lang="en-US" sz="6000" b="1" smtClean="0">
                <a:solidFill>
                  <a:srgbClr val="FFFF00"/>
                </a:solidFill>
              </a:rPr>
            </a:br>
            <a:r>
              <a:rPr lang="en-US" sz="6000" b="1" smtClean="0">
                <a:solidFill>
                  <a:srgbClr val="FFFF00"/>
                </a:solidFill>
              </a:rPr>
              <a:t>for</a:t>
            </a:r>
            <a:br>
              <a:rPr lang="en-US" sz="6000" b="1" smtClean="0">
                <a:solidFill>
                  <a:srgbClr val="FFFF00"/>
                </a:solidFill>
              </a:rPr>
            </a:br>
            <a:r>
              <a:rPr lang="en-US" sz="6000" b="1" smtClean="0">
                <a:solidFill>
                  <a:srgbClr val="FFFF00"/>
                </a:solidFill>
              </a:rPr>
              <a:t>ALL MARHUMEEN</a:t>
            </a:r>
            <a:br>
              <a:rPr lang="en-US" sz="6000" b="1" smtClean="0">
                <a:solidFill>
                  <a:srgbClr val="FFFF00"/>
                </a:solidFill>
              </a:rPr>
            </a:br>
            <a:endParaRPr lang="en-GB" sz="6000" b="1" smtClean="0">
              <a:solidFill>
                <a:srgbClr val="FFFF00"/>
              </a:solidFill>
            </a:endParaRPr>
          </a:p>
        </p:txBody>
      </p:sp>
      <p:sp>
        <p:nvSpPr>
          <p:cNvPr id="33798" name="Rectangle 5"/>
          <p:cNvSpPr>
            <a:spLocks noChangeArrowheads="1"/>
          </p:cNvSpPr>
          <p:nvPr/>
        </p:nvSpPr>
        <p:spPr bwMode="auto">
          <a:xfrm>
            <a:off x="136525" y="5867400"/>
            <a:ext cx="8888413" cy="63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endParaRPr lang="en-US" sz="1200" b="1">
              <a:solidFill>
                <a:srgbClr val="000066"/>
              </a:solidFill>
              <a:latin typeface="Trebuchet MS" pitchFamily="34" charset="0"/>
            </a:endParaRPr>
          </a:p>
          <a:p>
            <a:pPr algn="ctr"/>
            <a:r>
              <a:rPr lang="en-US" sz="1100" b="1">
                <a:solidFill>
                  <a:srgbClr val="000066"/>
                </a:solidFill>
              </a:rPr>
              <a:t>For any errors / comments please write to: duas.org@gmail.com</a:t>
            </a:r>
            <a:endParaRPr lang="en-US" sz="1200" b="1">
              <a:solidFill>
                <a:srgbClr val="000066"/>
              </a:solidFill>
              <a:latin typeface="Trebuchet MS" pitchFamily="34" charset="0"/>
            </a:endParaRPr>
          </a:p>
          <a:p>
            <a:pPr algn="ctr"/>
            <a:r>
              <a:rPr lang="en-US" sz="1200" b="1">
                <a:solidFill>
                  <a:srgbClr val="000066"/>
                </a:solidFill>
                <a:latin typeface="Trebuchet MS" pitchFamily="34" charset="0"/>
              </a:rPr>
              <a:t>Kindly recite Sura E Fatiha for Marhumeen of all those who have worked towards making this small work possible.</a:t>
            </a:r>
          </a:p>
        </p:txBody>
      </p:sp>
      <p:pic>
        <p:nvPicPr>
          <p:cNvPr id="7" name="Picture 1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370428"/>
            <a:ext cx="1828800" cy="435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يَا مَادّ الظّلّ وَلَوْ شِئْتَ لَجَعَلْتَهُ سَاكِناً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O (One) who extended the shadow and had You wished You would have made it stationary</a:t>
            </a:r>
            <a:r>
              <a:rPr lang="en-US" b="1" kern="1200" dirty="0" smtClean="0">
                <a:ea typeface="MS Mincho" pitchFamily="49" charset="-128"/>
              </a:rPr>
              <a:t>.</a:t>
            </a:r>
          </a:p>
          <a:p>
            <a:pPr marL="342900" indent="-342900" eaLnBrk="1" hangingPunct="1">
              <a:defRPr/>
            </a:pPr>
            <a:r>
              <a:rPr lang="ur-PK" dirty="0"/>
              <a:t>اے سایہ کو پھیلانے والے اور اگر تو چاہتا تو اس کو ایک جگہ ٹھہرادیتا</a:t>
            </a: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304800" y="57150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800" b="1" i="1">
                <a:solidFill>
                  <a:srgbClr val="000066"/>
                </a:solidFill>
                <a:ea typeface="MS Mincho" pitchFamily="49" charset="-128"/>
              </a:rPr>
              <a:t>ya madda alzzilli wa law shi’ta laja`altahu sakinan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وَجَعَلْتَ الشّمْسَ عَلَيْهِ دَلِيلاً ثُمّ قَبَضْتَهُ إِلَيْكَ قَبْضاً </a:t>
            </a:r>
            <a:r>
              <a:rPr lang="ar-SA" sz="9000" kern="1200" dirty="0" smtClean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يَسِيراً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 smtClean="0">
                <a:ea typeface="MS Mincho" pitchFamily="49" charset="-128"/>
              </a:rPr>
              <a:t>And You made the sun its guide, then You withdrew it to Yourself, an easy withdrawal.</a:t>
            </a:r>
          </a:p>
          <a:p>
            <a:pPr rtl="1"/>
            <a:r>
              <a:rPr lang="ur-PK" dirty="0"/>
              <a:t> تو نے سورج کو سایہ کے لیے رہنما قرار دیا اور پھر</a:t>
            </a:r>
          </a:p>
          <a:p>
            <a:pPr rtl="1"/>
            <a:r>
              <a:rPr lang="ur-PK" dirty="0"/>
              <a:t>اسے قابو میں کیا، تو آسانی سے قابو کیا</a:t>
            </a:r>
          </a:p>
          <a:p>
            <a:pPr marL="342900" indent="-342900" eaLnBrk="1" hangingPunct="1">
              <a:defRPr/>
            </a:pPr>
            <a:endParaRPr lang="en-US" b="1" kern="1200" dirty="0" smtClean="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6148" name="Subtitle 4"/>
          <p:cNvSpPr txBox="1">
            <a:spLocks/>
          </p:cNvSpPr>
          <p:nvPr/>
        </p:nvSpPr>
        <p:spPr bwMode="auto">
          <a:xfrm>
            <a:off x="304800" y="5410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800" b="1" i="1" dirty="0">
                <a:solidFill>
                  <a:srgbClr val="000066"/>
                </a:solidFill>
                <a:ea typeface="MS Mincho" pitchFamily="49" charset="-128"/>
              </a:rPr>
              <a:t>wa ja`alta alshshamsa `alayhi dalilan thumma qabadtahu ilayka qabdan yasiran</a:t>
            </a:r>
          </a:p>
        </p:txBody>
      </p:sp>
      <p:sp>
        <p:nvSpPr>
          <p:cNvPr id="6149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6150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 err="1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يَاذَا</a:t>
            </a: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 الجُودِ وَالطّوْلِ وَالكِبْرِيَاءِ وَالآلاءِ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O the possessor of generosity and power,</a:t>
            </a:r>
          </a:p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grandeur and bounties</a:t>
            </a:r>
            <a:r>
              <a:rPr lang="en-US" b="1" kern="1200" dirty="0" smtClean="0">
                <a:ea typeface="MS Mincho" pitchFamily="49" charset="-128"/>
              </a:rPr>
              <a:t>.</a:t>
            </a:r>
          </a:p>
          <a:p>
            <a:pPr marL="342900" indent="-342900" eaLnBrk="1" hangingPunct="1">
              <a:defRPr/>
            </a:pPr>
            <a:r>
              <a:rPr lang="ur-PK" dirty="0"/>
              <a:t>اے سخاوت وعطا والے اور بڑائیوں اور نعمتوں والے</a:t>
            </a: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7172" name="Subtitle 4"/>
          <p:cNvSpPr txBox="1">
            <a:spLocks/>
          </p:cNvSpPr>
          <p:nvPr/>
        </p:nvSpPr>
        <p:spPr bwMode="auto">
          <a:xfrm>
            <a:off x="304800" y="5029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800" b="1" i="1">
                <a:solidFill>
                  <a:srgbClr val="000066"/>
                </a:solidFill>
                <a:ea typeface="MS Mincho" pitchFamily="49" charset="-128"/>
              </a:rPr>
              <a:t>yadha aljudi wal-ttawli wal-kibrya‘i wal-ala‘i</a:t>
            </a:r>
          </a:p>
        </p:txBody>
      </p:sp>
      <p:sp>
        <p:nvSpPr>
          <p:cNvPr id="7173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7174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لا إِلهَ إِلاَّ أَنْتَ عَالِمُ الغَيْبِ وَالشّهَادَةِ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There is no god but You, Knower of the unseen and the manifest</a:t>
            </a:r>
            <a:r>
              <a:rPr lang="en-US" b="1" kern="1200" dirty="0" smtClean="0">
                <a:ea typeface="MS Mincho" pitchFamily="49" charset="-128"/>
              </a:rPr>
              <a:t>,</a:t>
            </a:r>
          </a:p>
          <a:p>
            <a:pPr marL="342900" indent="-342900" eaLnBrk="1" hangingPunct="1">
              <a:defRPr/>
            </a:pPr>
            <a:r>
              <a:rPr lang="ur-PK" dirty="0"/>
              <a:t>تیرے سوا کوئی معبود نہیں جو کہ ظاہر و باطن باتوں کا جاننے والا،</a:t>
            </a: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8196" name="Subtitle 4"/>
          <p:cNvSpPr txBox="1">
            <a:spLocks/>
          </p:cNvSpPr>
          <p:nvPr/>
        </p:nvSpPr>
        <p:spPr bwMode="auto">
          <a:xfrm>
            <a:off x="304800" y="5029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800" b="1" i="1">
                <a:solidFill>
                  <a:srgbClr val="000066"/>
                </a:solidFill>
                <a:ea typeface="MS Mincho" pitchFamily="49" charset="-128"/>
              </a:rPr>
              <a:t>la ilaha illa anta `alimu alghaybi wal-shshahadati</a:t>
            </a:r>
          </a:p>
        </p:txBody>
      </p:sp>
      <p:sp>
        <p:nvSpPr>
          <p:cNvPr id="8197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8198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الرّحْمَانُ </a:t>
            </a:r>
            <a:r>
              <a:rPr lang="ar-SA" sz="9000" kern="1200" dirty="0" smtClean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الرّحِيمُ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The All-beneficent, the </a:t>
            </a:r>
            <a:r>
              <a:rPr lang="en-US" b="1" kern="1200" dirty="0" smtClean="0">
                <a:ea typeface="MS Mincho" pitchFamily="49" charset="-128"/>
              </a:rPr>
              <a:t>All-merciful</a:t>
            </a:r>
          </a:p>
          <a:p>
            <a:pPr marL="342900" indent="-342900" eaLnBrk="1" hangingPunct="1">
              <a:defRPr/>
            </a:pPr>
            <a:r>
              <a:rPr lang="ur-PK" dirty="0"/>
              <a:t>بڑا مہربان اور نہایت رحم والا ہے</a:t>
            </a: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9220" name="Subtitle 4"/>
          <p:cNvSpPr txBox="1">
            <a:spLocks/>
          </p:cNvSpPr>
          <p:nvPr/>
        </p:nvSpPr>
        <p:spPr bwMode="auto">
          <a:xfrm>
            <a:off x="304800" y="5029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2800" b="1" i="1">
                <a:solidFill>
                  <a:srgbClr val="000066"/>
                </a:solidFill>
                <a:ea typeface="MS Mincho" pitchFamily="49" charset="-128"/>
              </a:rPr>
              <a:t>alrrahmanu alrrahimu</a:t>
            </a:r>
          </a:p>
        </p:txBody>
      </p:sp>
      <p:sp>
        <p:nvSpPr>
          <p:cNvPr id="9221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9222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7500"/>
              </a:lnSpc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لا إِلهَ إِلاَّ أَنْتَ يَا قُدّوسُ يَا سَلامُ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7432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There is no god save You </a:t>
            </a:r>
          </a:p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O the Holy, O the (Source of) Peace</a:t>
            </a:r>
            <a:r>
              <a:rPr lang="en-US" b="1" kern="1200" dirty="0" smtClean="0">
                <a:ea typeface="MS Mincho" pitchFamily="49" charset="-128"/>
              </a:rPr>
              <a:t>,</a:t>
            </a:r>
          </a:p>
          <a:p>
            <a:pPr marL="342900" indent="-342900" eaLnBrk="1" hangingPunct="1">
              <a:defRPr/>
            </a:pPr>
            <a:r>
              <a:rPr lang="ur-PK" dirty="0"/>
              <a:t>تیرے سواء کوئی معبود نہیں اے پاک ترین، اے سلامتی والے، اے امن دینے والے</a:t>
            </a: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10244" name="Subtitle 4"/>
          <p:cNvSpPr txBox="1">
            <a:spLocks/>
          </p:cNvSpPr>
          <p:nvPr/>
        </p:nvSpPr>
        <p:spPr bwMode="auto">
          <a:xfrm>
            <a:off x="304800" y="50292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s-ES" sz="2800" b="1" i="1">
                <a:solidFill>
                  <a:srgbClr val="000066"/>
                </a:solidFill>
                <a:ea typeface="MS Mincho" pitchFamily="49" charset="-128"/>
              </a:rPr>
              <a:t>la ilaha illa anta ya quddusu ya salamu</a:t>
            </a:r>
          </a:p>
        </p:txBody>
      </p:sp>
      <p:sp>
        <p:nvSpPr>
          <p:cNvPr id="1024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اللّيْلَةِ السّابِعَة وَالْعِشْرينَ</a:t>
            </a:r>
          </a:p>
        </p:txBody>
      </p:sp>
      <p:sp>
        <p:nvSpPr>
          <p:cNvPr id="1024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b="1">
                <a:solidFill>
                  <a:srgbClr val="FFFF99"/>
                </a:solidFill>
                <a:latin typeface="Trebuchet MS" pitchFamily="34" charset="0"/>
              </a:rPr>
              <a:t>Dua’a for Twenty-Seventh Night of Ramadan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4">
      <a:dk1>
        <a:srgbClr val="FFFFFF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algn="ctr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/>
      <a:lstStyle>
        <a:defPPr algn="ctr" eaLnBrk="1" hangingPunct="1">
          <a:spcBef>
            <a:spcPct val="20000"/>
          </a:spcBef>
          <a:defRPr sz="2800" b="1" i="1" dirty="0">
            <a:solidFill>
              <a:srgbClr val="000066"/>
            </a:solidFill>
            <a:ea typeface="MS Mincho" pitchFamily="49" charset="-128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FFFFFF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FFFFFF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12330</TotalTime>
  <Words>1299</Words>
  <Application>Microsoft Office PowerPoint</Application>
  <PresentationFormat>On-screen Show (4:3)</PresentationFormat>
  <Paragraphs>197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Default Design</vt:lpstr>
      <vt:lpstr>PowerPoint Presentation</vt:lpstr>
      <vt:lpstr>اَللَّهُمَّ صَلِّ عَلَى مُحَمَّدٍ وَ آلِ ممُحَمّدٍ</vt:lpstr>
      <vt:lpstr>بِسْمِ اللَّهِ الرَّحْمَٰنِ الرَّحِيمِ</vt:lpstr>
      <vt:lpstr>يَا مَادّ الظّلّ وَلَوْ شِئْتَ لَجَعَلْتَهُ سَاكِناً</vt:lpstr>
      <vt:lpstr>وَجَعَلْتَ الشّمْسَ عَلَيْهِ دَلِيلاً ثُمّ قَبَضْتَهُ إِلَيْكَ قَبْضاً يَسِيراً</vt:lpstr>
      <vt:lpstr>يَاذَا الجُودِ وَالطّوْلِ وَالكِبْرِيَاءِ وَالآلاءِ</vt:lpstr>
      <vt:lpstr>لا إِلهَ إِلاَّ أَنْتَ عَالِمُ الغَيْبِ وَالشّهَادَةِ</vt:lpstr>
      <vt:lpstr>الرّحْمَانُ الرّحِيمُ</vt:lpstr>
      <vt:lpstr>لا إِلهَ إِلاَّ أَنْتَ يَا قُدّوسُ يَا سَلامُ</vt:lpstr>
      <vt:lpstr>يَا مُؤْمِنُ يَا مُهَيْمِنُ</vt:lpstr>
      <vt:lpstr>يَا عَزِيزُ يَا جَبَّارُ</vt:lpstr>
      <vt:lpstr>يَا مُتَكَبّرُ يَا اللّهُ</vt:lpstr>
      <vt:lpstr>يَا خَالِقُ يَا بَارِئُ يَا مُصَوّرُ</vt:lpstr>
      <vt:lpstr>يَا اللّهُ يَا اللّهُ يَا اللّهُ </vt:lpstr>
      <vt:lpstr>لَكَ الأَسْمَاءُ الحُسْنَى</vt:lpstr>
      <vt:lpstr>وَالأَمْثَالُ العُلْيَا</vt:lpstr>
      <vt:lpstr>وَالكِبْرِيَاءُ وَالآلاءُ</vt:lpstr>
      <vt:lpstr>أَسْأَلُكَ أَنْ تُصَلّيَ عَلَى مُحَمّدٍ وَآلِ مُحَمّدٍ</vt:lpstr>
      <vt:lpstr>وَأَنْ تَجْعَلَ اسْمِي فِي هذِهِ اللّيْلَةِ فِي السّعَدَاءِ</vt:lpstr>
      <vt:lpstr>وَرُوحِي مَعَ الشّهَدَاءِ</vt:lpstr>
      <vt:lpstr>وَإِحْسَانِي فِي عِلّيّينَ</vt:lpstr>
      <vt:lpstr>وَإِسَاءَتِي مَغْفُورَةً</vt:lpstr>
      <vt:lpstr>وَأَنْ تَهَبَ لِي يَقِيناً تُبَاشِرُ بِهِ قَلْبِي</vt:lpstr>
      <vt:lpstr>وَإِيمَاناً يُذْهِبُ الشّكّ عَنّي</vt:lpstr>
      <vt:lpstr>وَتُرْضِيَنِي بِمَا قَسَمْتَ لِي</vt:lpstr>
      <vt:lpstr>وَآتِنَا فِي الدّنْيَا حَسَنَةً وَفِي الآخِرَةِ حَسَنَةً</vt:lpstr>
      <vt:lpstr>وَقِنَا عَذَابَ النَّارِ الحَرِيقِ</vt:lpstr>
      <vt:lpstr>وَارْزُقْنِي فِيهَا ذِكْرَكَ وَشُكْرَكَ وَالرّغْبَةَ إِلَيْكَ</vt:lpstr>
      <vt:lpstr>وَالإِنَابَةَ وَالتّوْفِيقَ لِمَا وَفّقْتَ لَهُ مُحَمّداً وَآلَ مُحَمّدٍ</vt:lpstr>
      <vt:lpstr> عَلَيْهِ وَعَلَيْهِمُ السّلامُ.</vt:lpstr>
      <vt:lpstr>اَللَّهُمَّ صَلِّ عَلَى مُحَمَّدٍ وَ آلِ ممُحَمّدٍ</vt:lpstr>
      <vt:lpstr>Please recite   Sūrat al-Fātiḥah for ALL MARHUMEEN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Rehan Ali Lotlikar</dc:creator>
  <cp:lastModifiedBy>hp</cp:lastModifiedBy>
  <cp:revision>225</cp:revision>
  <cp:lastPrinted>1601-01-01T00:00:00Z</cp:lastPrinted>
  <dcterms:created xsi:type="dcterms:W3CDTF">1601-01-01T00:00:00Z</dcterms:created>
  <dcterms:modified xsi:type="dcterms:W3CDTF">2020-04-28T11:41:14Z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