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83" r:id="rId2"/>
    <p:sldId id="3330" r:id="rId3"/>
    <p:sldId id="3331" r:id="rId4"/>
    <p:sldId id="4536" r:id="rId5"/>
    <p:sldId id="4537" r:id="rId6"/>
    <p:sldId id="4538" r:id="rId7"/>
    <p:sldId id="4539" r:id="rId8"/>
    <p:sldId id="4540" r:id="rId9"/>
    <p:sldId id="4541" r:id="rId10"/>
    <p:sldId id="4542" r:id="rId11"/>
    <p:sldId id="4543" r:id="rId12"/>
    <p:sldId id="4944" r:id="rId13"/>
    <p:sldId id="4945" r:id="rId14"/>
    <p:sldId id="4946" r:id="rId15"/>
    <p:sldId id="4947" r:id="rId16"/>
    <p:sldId id="4948" r:id="rId17"/>
    <p:sldId id="4949" r:id="rId18"/>
    <p:sldId id="4950" r:id="rId19"/>
    <p:sldId id="4951" r:id="rId20"/>
    <p:sldId id="4952" r:id="rId21"/>
    <p:sldId id="4953" r:id="rId22"/>
    <p:sldId id="4954" r:id="rId23"/>
    <p:sldId id="4955" r:id="rId24"/>
    <p:sldId id="4956" r:id="rId25"/>
    <p:sldId id="4957" r:id="rId26"/>
    <p:sldId id="4958" r:id="rId27"/>
    <p:sldId id="4959" r:id="rId28"/>
    <p:sldId id="4960" r:id="rId29"/>
    <p:sldId id="4961" r:id="rId30"/>
    <p:sldId id="3827" r:id="rId31"/>
    <p:sldId id="3281" r:id="rId32"/>
  </p:sldIdLst>
  <p:sldSz cx="12192000" cy="6858000"/>
  <p:notesSz cx="6400800" cy="86868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99"/>
    <a:srgbClr val="007434"/>
    <a:srgbClr val="000066"/>
    <a:srgbClr val="800000"/>
    <a:srgbClr val="FFFF00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86" d="100"/>
          <a:sy n="86" d="100"/>
        </p:scale>
        <p:origin x="-666" y="-90"/>
      </p:cViewPr>
      <p:guideLst>
        <p:guide orient="horz" pos="2160"/>
        <p:guide pos="39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3918D-DD4A-4435-93CE-7CD764107FC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26310009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5E8DF-0FE7-471A-967C-02BFB814C84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39128513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443FF-4EA2-47F5-9B39-AAC3AC453AA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41631878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5AB8A-3B27-423B-8DA1-1DC307FE33A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776809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E3D21-BF78-4E6E-A6B2-777C7184131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93818867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343DA-6F1E-4022-AC5F-D8AA736A098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9208406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BE375-0489-4F21-88F5-C23A4864AF7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632916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B1B5C-9706-4193-B3AB-31DA32D535B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86033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F4EB5D-89AF-4AAC-AFAF-09D3F0F060E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4289978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E75EC-5FD0-428C-8D68-C064F19A6BA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36558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738BA-A844-4425-A0A5-D5FB03B5619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5872868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fld id="{6889DFC0-2C73-4BE1-8AD5-41E4766057F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1524000" y="1"/>
            <a:ext cx="24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1524000" y="1"/>
            <a:ext cx="24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2053" name="Rectangle 9"/>
          <p:cNvSpPr>
            <a:spLocks noChangeArrowheads="1"/>
          </p:cNvSpPr>
          <p:nvPr/>
        </p:nvSpPr>
        <p:spPr bwMode="auto">
          <a:xfrm>
            <a:off x="1524000" y="1"/>
            <a:ext cx="24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2054" name="Rectangle 3"/>
          <p:cNvSpPr>
            <a:spLocks noChangeArrowheads="1"/>
          </p:cNvSpPr>
          <p:nvPr/>
        </p:nvSpPr>
        <p:spPr bwMode="auto">
          <a:xfrm>
            <a:off x="1752600" y="1447800"/>
            <a:ext cx="8305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ar-OM" sz="9600" smtClean="0">
                <a:solidFill>
                  <a:srgbClr val="000099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رمضان دعا آخرى دس ايام</a:t>
            </a:r>
            <a:endParaRPr lang="en-US" sz="9600" dirty="0">
              <a:solidFill>
                <a:srgbClr val="000099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055" name="Rectangle 1"/>
          <p:cNvSpPr>
            <a:spLocks noChangeArrowheads="1"/>
          </p:cNvSpPr>
          <p:nvPr/>
        </p:nvSpPr>
        <p:spPr bwMode="auto">
          <a:xfrm>
            <a:off x="623392" y="3212342"/>
            <a:ext cx="1065495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3600" b="1" smtClean="0">
                <a:solidFill>
                  <a:srgbClr val="0070C0"/>
                </a:solidFill>
              </a:rPr>
              <a:t>Individual Dua for each of Last 10 Nights</a:t>
            </a:r>
            <a:br>
              <a:rPr lang="en-US" sz="3600" b="1" smtClean="0">
                <a:solidFill>
                  <a:srgbClr val="0070C0"/>
                </a:solidFill>
              </a:rPr>
            </a:br>
            <a:endParaRPr lang="en-GB" sz="3600" b="1" i="1" dirty="0">
              <a:solidFill>
                <a:srgbClr val="0070C0"/>
              </a:solidFill>
              <a:latin typeface="Trebuchet MS" pitchFamily="34" charset="0"/>
              <a:ea typeface="MS Mincho" pitchFamily="49" charset="-128"/>
            </a:endParaRPr>
          </a:p>
        </p:txBody>
      </p:sp>
      <p:sp>
        <p:nvSpPr>
          <p:cNvPr id="2056" name="Rectangle 5"/>
          <p:cNvSpPr>
            <a:spLocks noChangeArrowheads="1"/>
          </p:cNvSpPr>
          <p:nvPr/>
        </p:nvSpPr>
        <p:spPr bwMode="auto">
          <a:xfrm>
            <a:off x="1660526" y="5715001"/>
            <a:ext cx="8888413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>
                <a:solidFill>
                  <a:srgbClr val="000066"/>
                </a:solidFill>
                <a:latin typeface="Trebuchet MS" pitchFamily="34" charset="0"/>
              </a:rPr>
              <a:t>Kindly recite Sura E Fatiha for Marhumeen of all those who have worked towards making this small work possible.</a:t>
            </a:r>
          </a:p>
          <a:p>
            <a:pPr algn="ctr"/>
            <a:r>
              <a:rPr lang="en-US" sz="1200" b="1">
                <a:solidFill>
                  <a:srgbClr val="000066"/>
                </a:solidFill>
                <a:latin typeface="Trebuchet MS" pitchFamily="34" charset="0"/>
              </a:rPr>
              <a:t>To display the font correctly, please use the Arabic font “Attari_Quran_Shipped” .</a:t>
            </a:r>
          </a:p>
          <a:p>
            <a:pPr algn="ctr"/>
            <a:r>
              <a:rPr lang="en-US" sz="1200" b="1">
                <a:solidFill>
                  <a:srgbClr val="000066"/>
                </a:solidFill>
                <a:latin typeface="Trebuchet MS" pitchFamily="34" charset="0"/>
              </a:rPr>
              <a:t>Download font here : http://www.duas.org/fonts/ </a:t>
            </a:r>
          </a:p>
        </p:txBody>
      </p:sp>
      <p:sp>
        <p:nvSpPr>
          <p:cNvPr id="2057" name="Rectangle 1"/>
          <p:cNvSpPr>
            <a:spLocks noChangeArrowheads="1"/>
          </p:cNvSpPr>
          <p:nvPr/>
        </p:nvSpPr>
        <p:spPr bwMode="auto">
          <a:xfrm>
            <a:off x="2819400" y="4267200"/>
            <a:ext cx="6019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 b="1" smtClean="0">
                <a:solidFill>
                  <a:srgbClr val="000099"/>
                </a:solidFill>
              </a:rPr>
              <a:t>These duas are cited in Kafi iv 160 h in a musnad report &amp; in Misbah</a:t>
            </a:r>
            <a:br>
              <a:rPr lang="en-US" sz="2400" b="1" smtClean="0">
                <a:solidFill>
                  <a:srgbClr val="000099"/>
                </a:solidFill>
              </a:rPr>
            </a:br>
            <a:endParaRPr lang="en-US" sz="2400" b="1">
              <a:solidFill>
                <a:srgbClr val="000099"/>
              </a:solidFill>
            </a:endParaRPr>
          </a:p>
        </p:txBody>
      </p:sp>
      <p:sp>
        <p:nvSpPr>
          <p:cNvPr id="2058" name="Rectangle 8"/>
          <p:cNvSpPr>
            <a:spLocks noChangeArrowheads="1"/>
          </p:cNvSpPr>
          <p:nvPr/>
        </p:nvSpPr>
        <p:spPr bwMode="auto">
          <a:xfrm>
            <a:off x="2819400" y="5410200"/>
            <a:ext cx="6553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i="1">
                <a:solidFill>
                  <a:srgbClr val="0070C0"/>
                </a:solidFill>
              </a:rPr>
              <a:t>(Arabic text along with English Translation and Transliteration)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22th 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752600" y="1525782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اللَّهُ يَا رَحْمٰنُ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5052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smtClean="0">
                <a:solidFill>
                  <a:srgbClr val="0070C0"/>
                </a:solidFill>
                <a:ea typeface="MS Mincho" pitchFamily="49" charset="-128"/>
              </a:rPr>
              <a:t>O Allah! O All-beneficent!</a:t>
            </a:r>
            <a:endParaRPr lang="en-US" sz="3600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1268" name="Subtitle 4"/>
          <p:cNvSpPr txBox="1">
            <a:spLocks/>
          </p:cNvSpPr>
          <p:nvPr/>
        </p:nvSpPr>
        <p:spPr bwMode="auto">
          <a:xfrm>
            <a:off x="19812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smtClean="0">
                <a:solidFill>
                  <a:srgbClr val="000066"/>
                </a:solidFill>
                <a:ea typeface="MS Mincho" pitchFamily="49" charset="-128"/>
              </a:rPr>
              <a:t>ya allahu ya rahmanu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22th 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752600" y="1412776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اللَّهُ يَا قُدُّوسُ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2766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smtClean="0">
                <a:solidFill>
                  <a:srgbClr val="0070C0"/>
                </a:solidFill>
                <a:ea typeface="MS Mincho" pitchFamily="49" charset="-128"/>
              </a:rPr>
              <a:t>O Allah! O Holy!</a:t>
            </a:r>
            <a:endParaRPr lang="en-US" sz="3600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2292" name="Subtitle 4"/>
          <p:cNvSpPr txBox="1">
            <a:spLocks/>
          </p:cNvSpPr>
          <p:nvPr/>
        </p:nvSpPr>
        <p:spPr bwMode="auto">
          <a:xfrm>
            <a:off x="1981200" y="51816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smtClean="0">
                <a:solidFill>
                  <a:srgbClr val="000066"/>
                </a:solidFill>
                <a:ea typeface="MS Mincho" pitchFamily="49" charset="-128"/>
              </a:rPr>
              <a:t>ya allahu ya quddusu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22th 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752600" y="1632720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احَدُ يَا وَاحِدُ يَا فَرْدُ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6576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smtClean="0">
                <a:solidFill>
                  <a:srgbClr val="0070C0"/>
                </a:solidFill>
                <a:ea typeface="MS Mincho" pitchFamily="49" charset="-128"/>
              </a:rPr>
              <a:t>O One and Only! O One! O Single!</a:t>
            </a:r>
            <a:endParaRPr lang="en-US" sz="3600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6" name="Subtitle 4"/>
          <p:cNvSpPr txBox="1">
            <a:spLocks/>
          </p:cNvSpPr>
          <p:nvPr/>
        </p:nvSpPr>
        <p:spPr bwMode="auto">
          <a:xfrm>
            <a:off x="1828800" y="52578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smtClean="0">
                <a:solidFill>
                  <a:srgbClr val="000066"/>
                </a:solidFill>
                <a:ea typeface="MS Mincho" pitchFamily="49" charset="-128"/>
              </a:rPr>
              <a:t>ya ahadu ya wahidu ya fardu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22th 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625107" y="1668469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اللَّهُ يَا اللَّهُ يَا اللَّهُ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983432" y="3429000"/>
            <a:ext cx="1004635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it-IT" b="1" kern="1200" smtClean="0">
                <a:solidFill>
                  <a:srgbClr val="0070C0"/>
                </a:solidFill>
                <a:ea typeface="MS Mincho" pitchFamily="49" charset="-128"/>
              </a:rPr>
              <a:t>O Allah! O Allah! O Allah!</a:t>
            </a: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4340" name="Subtitle 4"/>
          <p:cNvSpPr txBox="1">
            <a:spLocks/>
          </p:cNvSpPr>
          <p:nvPr/>
        </p:nvSpPr>
        <p:spPr bwMode="auto">
          <a:xfrm>
            <a:off x="17526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smtClean="0">
                <a:solidFill>
                  <a:srgbClr val="000066"/>
                </a:solidFill>
                <a:ea typeface="MS Mincho" pitchFamily="49" charset="-128"/>
              </a:rPr>
              <a:t>ya allahu ya allahu ya allahu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22th 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595518" y="1600200"/>
            <a:ext cx="10972328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لَكَ ٱلاسْمَاءُ ٱلْحُسْنَىٰ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38282" y="3638544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smtClean="0">
                <a:solidFill>
                  <a:srgbClr val="0070C0"/>
                </a:solidFill>
                <a:ea typeface="MS Mincho" pitchFamily="49" charset="-128"/>
              </a:rPr>
              <a:t>To You are the Most Excellent Names,</a:t>
            </a:r>
            <a:endParaRPr lang="en-US" sz="3600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5364" name="Subtitle 4"/>
          <p:cNvSpPr txBox="1">
            <a:spLocks/>
          </p:cNvSpPr>
          <p:nvPr/>
        </p:nvSpPr>
        <p:spPr bwMode="auto">
          <a:xfrm>
            <a:off x="1981200" y="5334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smtClean="0">
                <a:solidFill>
                  <a:srgbClr val="000066"/>
                </a:solidFill>
                <a:ea typeface="MS Mincho" pitchFamily="49" charset="-128"/>
              </a:rPr>
              <a:t>laka al-asma'u alhusna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22th 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559496" y="1578343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وَٱلامْثَالُ ٱلْعُلْيَا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9470856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smtClean="0">
                <a:solidFill>
                  <a:srgbClr val="0070C0"/>
                </a:solidFill>
                <a:ea typeface="MS Mincho" pitchFamily="49" charset="-128"/>
              </a:rPr>
              <a:t>the most elevated examples,</a:t>
            </a:r>
            <a:endParaRPr lang="en-US" sz="3600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6388" name="Subtitle 4"/>
          <p:cNvSpPr txBox="1">
            <a:spLocks/>
          </p:cNvSpPr>
          <p:nvPr/>
        </p:nvSpPr>
        <p:spPr bwMode="auto">
          <a:xfrm>
            <a:off x="1809720" y="51816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smtClean="0">
                <a:solidFill>
                  <a:srgbClr val="000066"/>
                </a:solidFill>
                <a:ea typeface="MS Mincho" pitchFamily="49" charset="-128"/>
              </a:rPr>
              <a:t>wal-amthalu al`ulya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22th 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669945" y="1724615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وَٱلْكِبْرِيَاءُ وَٱلآلاَءُ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92902" y="3657600"/>
            <a:ext cx="10406195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smtClean="0">
                <a:solidFill>
                  <a:srgbClr val="0070C0"/>
                </a:solidFill>
                <a:ea typeface="MS Mincho" pitchFamily="49" charset="-128"/>
              </a:rPr>
              <a:t>greatness, and bounties.</a:t>
            </a: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7412" name="Subtitle 4"/>
          <p:cNvSpPr txBox="1">
            <a:spLocks/>
          </p:cNvSpPr>
          <p:nvPr/>
        </p:nvSpPr>
        <p:spPr bwMode="auto">
          <a:xfrm>
            <a:off x="1600200" y="52578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smtClean="0">
                <a:solidFill>
                  <a:srgbClr val="000066"/>
                </a:solidFill>
                <a:ea typeface="MS Mincho" pitchFamily="49" charset="-128"/>
              </a:rPr>
              <a:t>walkibriya’u wal-ala'u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22th 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457200" y="1412776"/>
            <a:ext cx="107442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اسْالُكَ انْ تُصَلِّيَ عَلَىٰ مُحَمَّدٍ وَآلِ مُحَمَّدٍ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14500" y="32004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smtClean="0">
                <a:solidFill>
                  <a:srgbClr val="0070C0"/>
                </a:solidFill>
                <a:ea typeface="MS Mincho" pitchFamily="49" charset="-128"/>
              </a:rPr>
              <a:t>I beseech You to bless Muhammad and the Household of Muhammad,</a:t>
            </a:r>
            <a:endParaRPr lang="en-US" sz="3600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436" name="Subtitle 4"/>
          <p:cNvSpPr txBox="1">
            <a:spLocks/>
          </p:cNvSpPr>
          <p:nvPr/>
        </p:nvSpPr>
        <p:spPr bwMode="auto">
          <a:xfrm>
            <a:off x="1828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smtClean="0">
                <a:solidFill>
                  <a:srgbClr val="000066"/>
                </a:solidFill>
                <a:ea typeface="MS Mincho" pitchFamily="49" charset="-128"/>
              </a:rPr>
              <a:t>as'aluka an tusalliya `ala muhammadin wa ali muhammadin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22th 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412776"/>
            <a:ext cx="112014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وَانْ تَجْعَلَ ٱسْمِي فِي هٰذِهِ ٱللَّيْلَةِ فِي ٱلسُّعَدَاءِ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2766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smtClean="0">
                <a:solidFill>
                  <a:srgbClr val="0070C0"/>
                </a:solidFill>
                <a:ea typeface="MS Mincho" pitchFamily="49" charset="-128"/>
              </a:rPr>
              <a:t>include my name with the list of the happiest ones,</a:t>
            </a: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9460" name="Subtitle 4"/>
          <p:cNvSpPr txBox="1">
            <a:spLocks/>
          </p:cNvSpPr>
          <p:nvPr/>
        </p:nvSpPr>
        <p:spPr bwMode="auto">
          <a:xfrm>
            <a:off x="914400" y="5105400"/>
            <a:ext cx="10287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smtClean="0">
                <a:solidFill>
                  <a:srgbClr val="000066"/>
                </a:solidFill>
                <a:ea typeface="MS Mincho" pitchFamily="49" charset="-128"/>
              </a:rPr>
              <a:t>wa an taj`ala ismi fi hadhihi allaylati fi alssu`ada'i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22th 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752600" y="1714202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وَرُوحِي مَعَ ٱلشُّهَدَاءِ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182933" y="3886200"/>
            <a:ext cx="9902334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solidFill>
                  <a:srgbClr val="0070C0"/>
                </a:solidFill>
                <a:ea typeface="MS Mincho" pitchFamily="49" charset="-128"/>
              </a:rPr>
              <a:t>add my soul to the martyrs,</a:t>
            </a:r>
            <a:endParaRPr lang="en-US" sz="2800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0484" name="Subtitle 4"/>
          <p:cNvSpPr txBox="1">
            <a:spLocks/>
          </p:cNvSpPr>
          <p:nvPr/>
        </p:nvSpPr>
        <p:spPr bwMode="auto">
          <a:xfrm>
            <a:off x="1981200" y="52578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smtClean="0">
                <a:solidFill>
                  <a:srgbClr val="000066"/>
                </a:solidFill>
                <a:ea typeface="MS Mincho" pitchFamily="49" charset="-128"/>
              </a:rPr>
              <a:t>wa ruhi ma`a alshshuhada'i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22th 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714500" y="1246170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</a:t>
            </a:r>
            <a:r>
              <a:rPr lang="ar-SA" sz="9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عَلَىٰ</a:t>
            </a: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مُحَمَّدٍ وَآلِ مُحَمَّدٍ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rgbClr val="0070C0"/>
                </a:solidFill>
                <a:ea typeface="MS Mincho" pitchFamily="49" charset="-128"/>
              </a:rPr>
              <a:t>O' Allah send Your blessings on Muhammad</a:t>
            </a:r>
          </a:p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rgbClr val="0070C0"/>
                </a:solidFill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3078" name="Subtitle 4"/>
          <p:cNvSpPr txBox="1">
            <a:spLocks/>
          </p:cNvSpPr>
          <p:nvPr/>
        </p:nvSpPr>
        <p:spPr bwMode="auto">
          <a:xfrm>
            <a:off x="1828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22th 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752600" y="1340768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وَإِحْسَانِي فِي عِلِّيِّينَ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4290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smtClean="0">
                <a:solidFill>
                  <a:srgbClr val="0070C0"/>
                </a:solidFill>
                <a:ea typeface="MS Mincho" pitchFamily="49" charset="-128"/>
              </a:rPr>
              <a:t>record my good deeds in the most exalted rank,</a:t>
            </a: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1508" name="Subtitle 4"/>
          <p:cNvSpPr txBox="1">
            <a:spLocks/>
          </p:cNvSpPr>
          <p:nvPr/>
        </p:nvSpPr>
        <p:spPr bwMode="auto">
          <a:xfrm>
            <a:off x="1828800" y="52578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smtClean="0">
                <a:solidFill>
                  <a:srgbClr val="000066"/>
                </a:solidFill>
                <a:ea typeface="MS Mincho" pitchFamily="49" charset="-128"/>
              </a:rPr>
              <a:t>wa ihsani fi `illiyyina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22th 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752600" y="1366404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وَإِسَاءَتِي مَغْفُورَةً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5814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smtClean="0">
                <a:solidFill>
                  <a:srgbClr val="0070C0"/>
                </a:solidFill>
                <a:ea typeface="MS Mincho" pitchFamily="49" charset="-128"/>
              </a:rPr>
              <a:t>decide my offense to be forgiven,</a:t>
            </a:r>
            <a:endParaRPr lang="en-US" sz="3600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2532" name="Subtitle 4"/>
          <p:cNvSpPr txBox="1">
            <a:spLocks/>
          </p:cNvSpPr>
          <p:nvPr/>
        </p:nvSpPr>
        <p:spPr bwMode="auto">
          <a:xfrm>
            <a:off x="1828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smtClean="0">
                <a:solidFill>
                  <a:srgbClr val="000066"/>
                </a:solidFill>
                <a:ea typeface="MS Mincho" pitchFamily="49" charset="-128"/>
              </a:rPr>
              <a:t>wa isa'ati maghfuratan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22th 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752600" y="1483868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وَانْ تَهَبَ لِي يَقِيناً تُبَاشِرُ بِهِ قَلْبِي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38282" y="35814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smtClean="0">
                <a:solidFill>
                  <a:srgbClr val="0070C0"/>
                </a:solidFill>
                <a:ea typeface="MS Mincho" pitchFamily="49" charset="-128"/>
              </a:rPr>
              <a:t>grant me certitude that fills in my heart</a:t>
            </a:r>
            <a:endParaRPr lang="en-US" sz="3600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3556" name="Subtitle 4"/>
          <p:cNvSpPr txBox="1">
            <a:spLocks/>
          </p:cNvSpPr>
          <p:nvPr/>
        </p:nvSpPr>
        <p:spPr bwMode="auto">
          <a:xfrm>
            <a:off x="1752600" y="5334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smtClean="0">
                <a:solidFill>
                  <a:srgbClr val="000066"/>
                </a:solidFill>
                <a:ea typeface="MS Mincho" pitchFamily="49" charset="-128"/>
              </a:rPr>
              <a:t>wa an tahaba li yaqinan tubashiru bihi qalbi</a:t>
            </a:r>
            <a:endParaRPr lang="it-IT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22th 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329916" y="1316033"/>
            <a:ext cx="9532168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وَإِيـمَاناً يُذْهِبُ ٱلشَّكَّ عَنِّي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3528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smtClean="0">
                <a:solidFill>
                  <a:srgbClr val="0070C0"/>
                </a:solidFill>
                <a:ea typeface="MS Mincho" pitchFamily="49" charset="-128"/>
              </a:rPr>
              <a:t>and faith that removes doubt from me,</a:t>
            </a:r>
            <a:endParaRPr lang="en-US" sz="3600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4580" name="Subtitle 4"/>
          <p:cNvSpPr txBox="1">
            <a:spLocks/>
          </p:cNvSpPr>
          <p:nvPr/>
        </p:nvSpPr>
        <p:spPr bwMode="auto">
          <a:xfrm>
            <a:off x="180972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smtClean="0">
                <a:solidFill>
                  <a:srgbClr val="000066"/>
                </a:solidFill>
                <a:ea typeface="MS Mincho" pitchFamily="49" charset="-128"/>
              </a:rPr>
              <a:t>wa imanan yudhhibu alshshakka `anni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22th 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983432" y="1412776"/>
            <a:ext cx="10513168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وَتُرْضِيَنِي بِمَا قَسَمْتَ لِي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828800" y="3243258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smtClean="0">
                <a:solidFill>
                  <a:srgbClr val="0070C0"/>
                </a:solidFill>
                <a:ea typeface="MS Mincho" pitchFamily="49" charset="-128"/>
              </a:rPr>
              <a:t>make me feel satisfied with that which You decide for me,</a:t>
            </a:r>
            <a:endParaRPr lang="en-US" sz="3600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5604" name="Subtitle 4"/>
          <p:cNvSpPr txBox="1">
            <a:spLocks/>
          </p:cNvSpPr>
          <p:nvPr/>
        </p:nvSpPr>
        <p:spPr bwMode="auto">
          <a:xfrm>
            <a:off x="1981200" y="51816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smtClean="0">
                <a:solidFill>
                  <a:srgbClr val="000066"/>
                </a:solidFill>
                <a:ea typeface="MS Mincho" pitchFamily="49" charset="-128"/>
              </a:rPr>
              <a:t>wa turdiyani bima qasamta li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22th 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752600" y="1450969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وَآتِنَا فِي ٱلدُّنْيَا حَسَنَةً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646489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smtClean="0">
                <a:solidFill>
                  <a:srgbClr val="0070C0"/>
                </a:solidFill>
                <a:ea typeface="MS Mincho" pitchFamily="49" charset="-128"/>
              </a:rPr>
              <a:t>grant us reward in this world</a:t>
            </a:r>
            <a:endParaRPr lang="en-US" sz="3600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6628" name="Subtitle 4"/>
          <p:cNvSpPr txBox="1">
            <a:spLocks/>
          </p:cNvSpPr>
          <p:nvPr/>
        </p:nvSpPr>
        <p:spPr bwMode="auto">
          <a:xfrm>
            <a:off x="1981200" y="52578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sv-SE" sz="3200" b="1" i="1" smtClean="0">
                <a:solidFill>
                  <a:srgbClr val="000066"/>
                </a:solidFill>
                <a:ea typeface="MS Mincho" pitchFamily="49" charset="-128"/>
              </a:rPr>
              <a:t>wa atina fi alddunya hasanatan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22th 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752600" y="1399452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وَفِي ٱلآخِرَةِ حَسَنَةً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4290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smtClean="0">
                <a:solidFill>
                  <a:srgbClr val="0070C0"/>
                </a:solidFill>
                <a:ea typeface="MS Mincho" pitchFamily="49" charset="-128"/>
              </a:rPr>
              <a:t>and reward in the Hereafter,</a:t>
            </a:r>
            <a:endParaRPr lang="en-US" sz="3600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7652" name="Subtitle 4"/>
          <p:cNvSpPr txBox="1">
            <a:spLocks/>
          </p:cNvSpPr>
          <p:nvPr/>
        </p:nvSpPr>
        <p:spPr bwMode="auto">
          <a:xfrm>
            <a:off x="1828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smtClean="0">
                <a:solidFill>
                  <a:srgbClr val="000066"/>
                </a:solidFill>
                <a:ea typeface="MS Mincho" pitchFamily="49" charset="-128"/>
              </a:rPr>
              <a:t>wa fi al-akhirati hasanatan</a:t>
            </a:r>
            <a:endParaRPr lang="fi-FI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22th 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983432" y="1206337"/>
            <a:ext cx="9532168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وَقِنَا عَذَابَ ٱلنَّارِ ٱلْحَرِيقِ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0480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smtClean="0">
                <a:solidFill>
                  <a:srgbClr val="0070C0"/>
                </a:solidFill>
                <a:ea typeface="MS Mincho" pitchFamily="49" charset="-128"/>
              </a:rPr>
              <a:t>save us from the torment of the burning Fire,</a:t>
            </a:r>
            <a:endParaRPr lang="en-US" sz="3600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8676" name="Subtitle 4"/>
          <p:cNvSpPr txBox="1">
            <a:spLocks/>
          </p:cNvSpPr>
          <p:nvPr/>
        </p:nvSpPr>
        <p:spPr bwMode="auto">
          <a:xfrm>
            <a:off x="1981200" y="51816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smtClean="0">
                <a:solidFill>
                  <a:srgbClr val="000066"/>
                </a:solidFill>
                <a:ea typeface="MS Mincho" pitchFamily="49" charset="-128"/>
              </a:rPr>
              <a:t>wa qina `adhaba alnnari alhariqi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22th 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533400" y="1676400"/>
            <a:ext cx="105156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88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وَٱرْزُقْنِي فِيهَا ذِكْرَكَ وَشُكْرَكَ وَٱلرَّغْبَةَ إِلَيْكَ</a:t>
            </a:r>
            <a:endParaRPr lang="en-US" sz="88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38200" y="3335191"/>
            <a:ext cx="10262374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smtClean="0">
                <a:solidFill>
                  <a:srgbClr val="0070C0"/>
                </a:solidFill>
                <a:ea typeface="MS Mincho" pitchFamily="49" charset="-128"/>
              </a:rPr>
              <a:t>and confer upon us at this night Your mentioning, thanking You, desiring for You,</a:t>
            </a: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9700" name="Subtitle 4"/>
          <p:cNvSpPr txBox="1">
            <a:spLocks/>
          </p:cNvSpPr>
          <p:nvPr/>
        </p:nvSpPr>
        <p:spPr bwMode="auto">
          <a:xfrm>
            <a:off x="1450504" y="5029200"/>
            <a:ext cx="9671992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smtClean="0">
                <a:solidFill>
                  <a:srgbClr val="000066"/>
                </a:solidFill>
                <a:ea typeface="MS Mincho" pitchFamily="49" charset="-128"/>
              </a:rPr>
              <a:t>warzuqni fiha dhikraka wa shukraka walrraghbata ilayka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22th 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055440" y="1828800"/>
            <a:ext cx="9892208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وَالإِنَابَةَ وَالتَّوْفِيقَ لِمَا وَفَّقْتَ لَهُ مُحَمَّداً وَآلَ مُحَمَّدٍ عَلَيْهِ وَعَلَيْهِمُ ٱلسَّلاَمُ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143000" y="3657600"/>
            <a:ext cx="101346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solidFill>
                  <a:srgbClr val="0070C0"/>
                </a:solidFill>
                <a:ea typeface="MS Mincho" pitchFamily="49" charset="-128"/>
              </a:rPr>
              <a:t>turning to You, and success to that to which You led Muhammad and the Household of Muhammad, peace be upon him and them.</a:t>
            </a:r>
            <a:endParaRPr lang="en-US" sz="2800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30724" name="Subtitle 4"/>
          <p:cNvSpPr txBox="1">
            <a:spLocks/>
          </p:cNvSpPr>
          <p:nvPr/>
        </p:nvSpPr>
        <p:spPr bwMode="auto">
          <a:xfrm>
            <a:off x="1219200" y="5181600"/>
            <a:ext cx="9829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2800" b="1" i="1" smtClean="0">
                <a:solidFill>
                  <a:srgbClr val="000066"/>
                </a:solidFill>
                <a:ea typeface="MS Mincho" pitchFamily="49" charset="-128"/>
              </a:rPr>
              <a:t>wal-inabata walttawfiqa lima waffaqta lahu muhammadan wa ala muhammadin `alayhi wa `alayhim alssalamu</a:t>
            </a:r>
            <a:endParaRPr lang="fi-FI" sz="28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22th 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752600" y="1412776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</a:t>
            </a:r>
            <a:r>
              <a:rPr lang="ar-SA" sz="9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الرَّحْمَٰنِ</a:t>
            </a: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الرَّحِيمِ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5814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rgbClr val="0070C0"/>
                </a:solidFill>
                <a:ea typeface="MS Mincho" pitchFamily="49" charset="-128"/>
              </a:rPr>
              <a:t>In the Name of Allah, </a:t>
            </a:r>
          </a:p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rgbClr val="0070C0"/>
                </a:solidFill>
                <a:ea typeface="MS Mincho" pitchFamily="49" charset="-128"/>
              </a:rPr>
              <a:t>the All-beneficent, the All-merciful. </a:t>
            </a:r>
          </a:p>
        </p:txBody>
      </p:sp>
      <p:sp>
        <p:nvSpPr>
          <p:cNvPr id="4100" name="Subtitle 4"/>
          <p:cNvSpPr txBox="1">
            <a:spLocks/>
          </p:cNvSpPr>
          <p:nvPr/>
        </p:nvSpPr>
        <p:spPr bwMode="auto">
          <a:xfrm>
            <a:off x="1676400" y="55626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>
                <a:solidFill>
                  <a:srgbClr val="000066"/>
                </a:solidFill>
                <a:ea typeface="MS Mincho" pitchFamily="49" charset="-128"/>
              </a:rPr>
              <a:t>bismi allahi alrrahmini alrrahimi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22th 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343472" y="1306512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</a:t>
            </a:r>
            <a:r>
              <a:rPr lang="ar-SA" sz="9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عَلَىٰ</a:t>
            </a: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مُحَمَّدٍ وَآلِ مُحَمَّدٍ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676400" y="28194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rgbClr val="0070C0"/>
                </a:solidFill>
                <a:ea typeface="MS Mincho" pitchFamily="49" charset="-128"/>
              </a:rPr>
              <a:t>O' Allah send Your blessings on Muhammad</a:t>
            </a:r>
          </a:p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rgbClr val="0070C0"/>
                </a:solidFill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446468" name="Subtitle 4"/>
          <p:cNvSpPr txBox="1">
            <a:spLocks/>
          </p:cNvSpPr>
          <p:nvPr/>
        </p:nvSpPr>
        <p:spPr bwMode="auto">
          <a:xfrm>
            <a:off x="17526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22th 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3" name="Rectangle 5"/>
          <p:cNvSpPr>
            <a:spLocks noChangeArrowheads="1"/>
          </p:cNvSpPr>
          <p:nvPr/>
        </p:nvSpPr>
        <p:spPr bwMode="auto">
          <a:xfrm>
            <a:off x="1660526" y="5741989"/>
            <a:ext cx="8888413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>
                <a:solidFill>
                  <a:srgbClr val="000066"/>
                </a:solidFill>
                <a:latin typeface="Trebuchet MS" pitchFamily="34" charset="0"/>
              </a:rPr>
              <a:t>Kindly recite Sura E Fatiha for Marhumeen of all those who have worked towards making this small work possible.</a:t>
            </a:r>
          </a:p>
        </p:txBody>
      </p:sp>
      <p:sp>
        <p:nvSpPr>
          <p:cNvPr id="447494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2209800" y="3149600"/>
            <a:ext cx="7772400" cy="1143000"/>
          </a:xfrm>
        </p:spPr>
        <p:txBody>
          <a:bodyPr/>
          <a:lstStyle/>
          <a:p>
            <a:pPr eaLnBrk="1" hangingPunct="1"/>
            <a:r>
              <a:rPr lang="en-US" sz="6000" b="1">
                <a:solidFill>
                  <a:srgbClr val="0070C0"/>
                </a:solidFill>
              </a:rPr>
              <a:t>Please recite  </a:t>
            </a:r>
            <a:br>
              <a:rPr lang="en-US" sz="6000" b="1">
                <a:solidFill>
                  <a:srgbClr val="0070C0"/>
                </a:solidFill>
              </a:rPr>
            </a:br>
            <a:r>
              <a:rPr lang="en-US" sz="6000" b="1">
                <a:solidFill>
                  <a:srgbClr val="0070C0"/>
                </a:solidFill>
              </a:rPr>
              <a:t>Sūrat al-Fātiḥah</a:t>
            </a:r>
            <a:br>
              <a:rPr lang="en-US" sz="6000" b="1">
                <a:solidFill>
                  <a:srgbClr val="0070C0"/>
                </a:solidFill>
              </a:rPr>
            </a:br>
            <a:r>
              <a:rPr lang="en-US" sz="6000" b="1">
                <a:solidFill>
                  <a:srgbClr val="0070C0"/>
                </a:solidFill>
              </a:rPr>
              <a:t>for</a:t>
            </a:r>
            <a:br>
              <a:rPr lang="en-US" sz="6000" b="1">
                <a:solidFill>
                  <a:srgbClr val="0070C0"/>
                </a:solidFill>
              </a:rPr>
            </a:br>
            <a:r>
              <a:rPr lang="en-US" sz="6000" b="1">
                <a:solidFill>
                  <a:srgbClr val="0070C0"/>
                </a:solidFill>
              </a:rPr>
              <a:t>ALL MARHUMEEN</a:t>
            </a:r>
            <a:br>
              <a:rPr lang="en-US" sz="6000" b="1">
                <a:solidFill>
                  <a:srgbClr val="0070C0"/>
                </a:solidFill>
              </a:rPr>
            </a:br>
            <a:endParaRPr lang="en-GB" sz="6000" b="1">
              <a:solidFill>
                <a:srgbClr val="0070C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22th 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412776"/>
            <a:ext cx="113538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سَالِخَ ٱلنَّهَارِ مِنَ ٱللَّيْلِ فَإِذَا نَحْنُ مُظْلِمُونَ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2004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smtClean="0">
                <a:solidFill>
                  <a:srgbClr val="0070C0"/>
                </a:solidFill>
                <a:ea typeface="MS Mincho" pitchFamily="49" charset="-128"/>
              </a:rPr>
              <a:t>O He Who draws forth daylight from night, and we are then in the dark,</a:t>
            </a:r>
            <a:endParaRPr lang="en-US" sz="3600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981200" y="48006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sv-SE" sz="3200" b="1" i="1" smtClean="0">
                <a:solidFill>
                  <a:srgbClr val="000066"/>
                </a:solidFill>
                <a:ea typeface="MS Mincho" pitchFamily="49" charset="-128"/>
              </a:rPr>
              <a:t>ya salikha alnnahari min allayli fa'idha nahnu mu¨limuna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22th 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838200" y="1676400"/>
            <a:ext cx="10044608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وَمُجْرِيَ ٱلشَّمْسِ لِمُسْتَقَرِّهَا بِتَقْدِيرِكَ يَا عَزِيزُ يَا عَلِيمُ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505200"/>
            <a:ext cx="115062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smtClean="0">
                <a:solidFill>
                  <a:srgbClr val="0070C0"/>
                </a:solidFill>
                <a:ea typeface="MS Mincho" pitchFamily="49" charset="-128"/>
              </a:rPr>
              <a:t>Who causes the sun to run on to a term appointed for it; that is the ordinance of You, O Mighty, O Knowing,</a:t>
            </a: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16002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smtClean="0">
                <a:solidFill>
                  <a:srgbClr val="000066"/>
                </a:solidFill>
                <a:ea typeface="MS Mincho" pitchFamily="49" charset="-128"/>
              </a:rPr>
              <a:t>wa mujriya alshshamsi limustaqarriha bitaqdirika ya `azizu ya `alimu</a:t>
            </a:r>
            <a:endParaRPr lang="it-IT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22th 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600200"/>
            <a:ext cx="11811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وَمُقَدِّرَ ٱلْقَمَرِ مَنَازِلَ حَتَّىٰ عَادَ كَٱلْعُرْجُونِ ٱلْقَدِيمِ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381000" y="3429000"/>
            <a:ext cx="112014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smtClean="0">
                <a:solidFill>
                  <a:srgbClr val="0070C0"/>
                </a:solidFill>
                <a:ea typeface="MS Mincho" pitchFamily="49" charset="-128"/>
              </a:rPr>
              <a:t>and Who ordained for the moon stages until it becomes again as an old dry palm branch!</a:t>
            </a:r>
            <a:endParaRPr lang="en-US" sz="3600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1752600" y="5334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smtClean="0">
                <a:solidFill>
                  <a:srgbClr val="000066"/>
                </a:solidFill>
                <a:ea typeface="MS Mincho" pitchFamily="49" charset="-128"/>
              </a:rPr>
              <a:t>wa muqaddira alqamari manazila hatta `ada kal`urjuni alqadimi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22th 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752600" y="1524000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نُورَ كُلِّ نُورٍ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6576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smtClean="0">
                <a:solidFill>
                  <a:srgbClr val="0070C0"/>
                </a:solidFill>
                <a:ea typeface="MS Mincho" pitchFamily="49" charset="-128"/>
              </a:rPr>
              <a:t>O Light of every light!</a:t>
            </a:r>
            <a:endParaRPr lang="en-US" sz="3600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196" name="Subtitle 4"/>
          <p:cNvSpPr txBox="1">
            <a:spLocks/>
          </p:cNvSpPr>
          <p:nvPr/>
        </p:nvSpPr>
        <p:spPr bwMode="auto">
          <a:xfrm>
            <a:off x="1809720" y="5486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smtClean="0">
                <a:solidFill>
                  <a:srgbClr val="000066"/>
                </a:solidFill>
                <a:ea typeface="MS Mincho" pitchFamily="49" charset="-128"/>
              </a:rPr>
              <a:t>ya nura kulli nurin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22th 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752600" y="1676400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وَمُنْتَهَىٰ كُلِّ رَغْبَةٍ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5052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smtClean="0">
                <a:solidFill>
                  <a:srgbClr val="0070C0"/>
                </a:solidFill>
                <a:ea typeface="MS Mincho" pitchFamily="49" charset="-128"/>
              </a:rPr>
              <a:t>O ultimate goal of all desires!</a:t>
            </a:r>
            <a:endParaRPr lang="en-US" sz="3600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9220" name="Subtitle 4"/>
          <p:cNvSpPr txBox="1">
            <a:spLocks/>
          </p:cNvSpPr>
          <p:nvPr/>
        </p:nvSpPr>
        <p:spPr bwMode="auto">
          <a:xfrm>
            <a:off x="1981200" y="51816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smtClean="0">
                <a:solidFill>
                  <a:srgbClr val="000066"/>
                </a:solidFill>
                <a:ea typeface="MS Mincho" pitchFamily="49" charset="-128"/>
              </a:rPr>
              <a:t>wa muntaha kulli raghbatin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22th 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839416" y="1454155"/>
            <a:ext cx="98202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وَوَلِيَّ كُلِّ نِعْمَةٍ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447800" y="34290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smtClean="0">
                <a:solidFill>
                  <a:srgbClr val="0070C0"/>
                </a:solidFill>
                <a:ea typeface="MS Mincho" pitchFamily="49" charset="-128"/>
              </a:rPr>
              <a:t>O Source of all graces!</a:t>
            </a: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0244" name="Subtitle 4"/>
          <p:cNvSpPr txBox="1">
            <a:spLocks/>
          </p:cNvSpPr>
          <p:nvPr/>
        </p:nvSpPr>
        <p:spPr bwMode="auto">
          <a:xfrm>
            <a:off x="1447800" y="51816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smtClean="0">
                <a:solidFill>
                  <a:srgbClr val="000066"/>
                </a:solidFill>
                <a:ea typeface="MS Mincho" pitchFamily="49" charset="-128"/>
              </a:rPr>
              <a:t>wa waliyya kulli ni`matin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22th Ramdan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12705</TotalTime>
  <Words>846</Words>
  <Application>Microsoft Office PowerPoint</Application>
  <PresentationFormat>Custom</PresentationFormat>
  <Paragraphs>137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Default Design</vt:lpstr>
      <vt:lpstr>Slide 1</vt:lpstr>
      <vt:lpstr>اَللَّهُمَّ صَلِّ عَلَىٰ مُحَمَّدٍ وَآلِ مُحَمَّدٍ</vt:lpstr>
      <vt:lpstr>بِسْمِ اللَّهِ الرَّحْمَٰنِ الرَّحِيمِ</vt:lpstr>
      <vt:lpstr>يَا سَالِخَ ٱلنَّهَارِ مِنَ ٱللَّيْلِ فَإِذَا نَحْنُ مُظْلِمُونَ</vt:lpstr>
      <vt:lpstr>وَمُجْرِيَ ٱلشَّمْسِ لِمُسْتَقَرِّهَا بِتَقْدِيرِكَ يَا عَزِيزُ يَا عَلِيمُ</vt:lpstr>
      <vt:lpstr>وَمُقَدِّرَ ٱلْقَمَرِ مَنَازِلَ حَتَّىٰ عَادَ كَٱلْعُرْجُونِ ٱلْقَدِيمِ</vt:lpstr>
      <vt:lpstr>يَا نُورَ كُلِّ نُورٍ</vt:lpstr>
      <vt:lpstr>وَمُنْتَهَىٰ كُلِّ رَغْبَةٍ</vt:lpstr>
      <vt:lpstr>وَوَلِيَّ كُلِّ نِعْمَةٍ</vt:lpstr>
      <vt:lpstr>يَا اللَّهُ يَا رَحْمٰنُ</vt:lpstr>
      <vt:lpstr>يَا اللَّهُ يَا قُدُّوسُ</vt:lpstr>
      <vt:lpstr>يَا احَدُ يَا وَاحِدُ يَا فَرْدُ</vt:lpstr>
      <vt:lpstr>يَا اللَّهُ يَا اللَّهُ يَا اللَّهُ</vt:lpstr>
      <vt:lpstr>لَكَ ٱلاسْمَاءُ ٱلْحُسْنَىٰ</vt:lpstr>
      <vt:lpstr>وَٱلامْثَالُ ٱلْعُلْيَا</vt:lpstr>
      <vt:lpstr>وَٱلْكِبْرِيَاءُ وَٱلآلاَءُ</vt:lpstr>
      <vt:lpstr>اسْالُكَ انْ تُصَلِّيَ عَلَىٰ مُحَمَّدٍ وَآلِ مُحَمَّدٍ</vt:lpstr>
      <vt:lpstr>وَانْ تَجْعَلَ ٱسْمِي فِي هٰذِهِ ٱللَّيْلَةِ فِي ٱلسُّعَدَاءِ</vt:lpstr>
      <vt:lpstr>وَرُوحِي مَعَ ٱلشُّهَدَاءِ</vt:lpstr>
      <vt:lpstr>وَإِحْسَانِي فِي عِلِّيِّينَ</vt:lpstr>
      <vt:lpstr>وَإِسَاءَتِي مَغْفُورَةً</vt:lpstr>
      <vt:lpstr>وَانْ تَهَبَ لِي يَقِيناً تُبَاشِرُ بِهِ قَلْبِي</vt:lpstr>
      <vt:lpstr>وَإِيـمَاناً يُذْهِبُ ٱلشَّكَّ عَنِّي</vt:lpstr>
      <vt:lpstr>وَتُرْضِيَنِي بِمَا قَسَمْتَ لِي</vt:lpstr>
      <vt:lpstr>وَآتِنَا فِي ٱلدُّنْيَا حَسَنَةً</vt:lpstr>
      <vt:lpstr>وَفِي ٱلآخِرَةِ حَسَنَةً</vt:lpstr>
      <vt:lpstr>وَقِنَا عَذَابَ ٱلنَّارِ ٱلْحَرِيقِ</vt:lpstr>
      <vt:lpstr>وَٱرْزُقْنِي فِيهَا ذِكْرَكَ وَشُكْرَكَ وَٱلرَّغْبَةَ إِلَيْكَ</vt:lpstr>
      <vt:lpstr>وَالإِنَابَةَ وَالتَّوْفِيقَ لِمَا وَفَّقْتَ لَهُ مُحَمَّداً وَآلَ مُحَمَّدٍ عَلَيْهِ وَعَلَيْهِمُ ٱلسَّلاَمُ</vt:lpstr>
      <vt:lpstr>اَللَّهُمَّ صَلِّ عَلَىٰ مُحَمَّدٍ وَآلِ مُحَمَّدٍ</vt:lpstr>
      <vt:lpstr>Please recite   Sūrat al-Fātiḥah for ALL MARHUMEEN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Windows User</cp:lastModifiedBy>
  <cp:revision>2278</cp:revision>
  <cp:lastPrinted>1601-01-01T00:00:00Z</cp:lastPrinted>
  <dcterms:created xsi:type="dcterms:W3CDTF">1601-01-01T00:00:00Z</dcterms:created>
  <dcterms:modified xsi:type="dcterms:W3CDTF">2022-04-18T15:24:40Z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