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902" r:id="rId2"/>
    <p:sldId id="3661" r:id="rId3"/>
    <p:sldId id="3662" r:id="rId4"/>
    <p:sldId id="3895" r:id="rId5"/>
    <p:sldId id="3903" r:id="rId6"/>
    <p:sldId id="3904" r:id="rId7"/>
    <p:sldId id="3905" r:id="rId8"/>
    <p:sldId id="3906" r:id="rId9"/>
    <p:sldId id="3907" r:id="rId10"/>
    <p:sldId id="3908" r:id="rId11"/>
    <p:sldId id="3909" r:id="rId12"/>
    <p:sldId id="3910" r:id="rId13"/>
    <p:sldId id="3911" r:id="rId14"/>
    <p:sldId id="3912" r:id="rId15"/>
    <p:sldId id="3913" r:id="rId16"/>
    <p:sldId id="3914" r:id="rId17"/>
    <p:sldId id="3915" r:id="rId18"/>
    <p:sldId id="3916" r:id="rId19"/>
    <p:sldId id="3917" r:id="rId20"/>
    <p:sldId id="3918" r:id="rId21"/>
    <p:sldId id="3919" r:id="rId22"/>
    <p:sldId id="3920" r:id="rId23"/>
    <p:sldId id="3921" r:id="rId24"/>
    <p:sldId id="3922" r:id="rId25"/>
    <p:sldId id="3923" r:id="rId26"/>
    <p:sldId id="3924" r:id="rId27"/>
    <p:sldId id="3925" r:id="rId28"/>
    <p:sldId id="3926" r:id="rId29"/>
    <p:sldId id="3927" r:id="rId30"/>
    <p:sldId id="3928" r:id="rId31"/>
    <p:sldId id="3929" r:id="rId32"/>
    <p:sldId id="3930" r:id="rId33"/>
    <p:sldId id="3931" r:id="rId34"/>
    <p:sldId id="3932" r:id="rId35"/>
    <p:sldId id="3933" r:id="rId36"/>
    <p:sldId id="3893" r:id="rId37"/>
    <p:sldId id="3415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9" d="100"/>
          <a:sy n="89" d="100"/>
        </p:scale>
        <p:origin x="855" y="39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D88B6EE-516C-49D2-97B0-905A779B2076}" type="datetimeFigureOut">
              <a:rPr lang="en-US"/>
              <a:pPr>
                <a:defRPr/>
              </a:pPr>
              <a:t>27-Apr-20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E4ACE7-7DBB-494D-B38A-57D39CDA8D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027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510E6-3111-4888-A697-1C36C56AC69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05584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52262-D178-493F-9D42-6B0EB2B1DC8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0987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C79CC-14E5-4C9E-8DD6-2AAD78C92DA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4393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C1995-5926-4B80-9046-EA0F3418E93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02243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FA6A4-A77B-4969-8314-40FA0F2F135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36456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4D260-F051-4F2F-B9D6-2F7BF9F442F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33328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1EA5FD-81A5-4194-85B8-6EE8E563238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6692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6DBF97-6518-483E-8DEC-44C32EB1D90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32972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E5F9D-234E-4122-BAC6-580347B4DA1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59047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E9BE8-45A9-4489-B39B-900A309E888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56904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FA33F-18CA-47F5-8434-589CDDA1E95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27194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8149BD45-F3A4-44FE-99BB-31D0ED32D38C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4864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i="1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701675"/>
            <a:ext cx="8686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 b="1" dirty="0">
                <a:solidFill>
                  <a:srgbClr val="FFFF00"/>
                </a:solidFill>
                <a:latin typeface="Trebuchet MS" panose="020B0603020202020204" pitchFamily="34" charset="0"/>
              </a:rPr>
              <a:t>Ramadan first night </a:t>
            </a:r>
            <a:r>
              <a:rPr lang="en-US" altLang="en-US" sz="6000" b="1" dirty="0" err="1">
                <a:solidFill>
                  <a:srgbClr val="FFFF00"/>
                </a:solidFill>
                <a:latin typeface="Trebuchet MS" panose="020B0603020202020204" pitchFamily="34" charset="0"/>
              </a:rPr>
              <a:t>Dua’a</a:t>
            </a:r>
            <a:endParaRPr lang="en-US" altLang="en-US" sz="4800" b="1" dirty="0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1783031" y="2514600"/>
            <a:ext cx="568456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en-US" sz="80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اَللّهُمَّ إنَّ هِذا شَهْرُ رَمَضانَ</a:t>
            </a:r>
            <a:endParaRPr lang="en-US" altLang="en-US" sz="8000" dirty="0">
              <a:solidFill>
                <a:srgbClr val="FFFF00"/>
              </a:solidFill>
              <a:latin typeface="Arabic Typesetting" panose="03020402040406030203" pitchFamily="66" charset="-78"/>
              <a:ea typeface="Arial Unicode MS" panose="020B0604020202020204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914400" y="4702175"/>
            <a:ext cx="7391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FF00"/>
                </a:solidFill>
              </a:rPr>
              <a:t> It is advisable to recite this supplication as mentioned by Sayyid Ibn Tawus in </a:t>
            </a:r>
            <a:r>
              <a:rPr lang="en-US" altLang="en-US" sz="2000" b="1" i="1">
                <a:solidFill>
                  <a:srgbClr val="FFFF00"/>
                </a:solidFill>
              </a:rPr>
              <a:t>‘Iqbal al-A`mal’</a:t>
            </a:r>
            <a:r>
              <a:rPr lang="en-US" altLang="en-US" sz="2000" b="1">
                <a:solidFill>
                  <a:srgbClr val="FFFF00"/>
                </a:solidFill>
              </a:rPr>
              <a:t>:</a:t>
            </a: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3657600"/>
            <a:ext cx="792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fi-FI" altLang="en-US" sz="3200" b="1" i="1" dirty="0">
                <a:solidFill>
                  <a:srgbClr val="FFFF00"/>
                </a:solidFill>
                <a:latin typeface="Trebuchet MS" panose="020B0603020202020204" pitchFamily="34" charset="0"/>
              </a:rPr>
              <a:t>Alllahumma Inna Hadha Shahru Ramadhana</a:t>
            </a:r>
            <a:endParaRPr lang="en-GB" altLang="en-US" sz="3200" b="1" i="1" dirty="0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وَخِداعِهِ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وَحَبائِلِهِ،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his deception and his trickeries,</a:t>
            </a:r>
          </a:p>
          <a:p>
            <a:r>
              <a:rPr lang="ur-PK" sz="3600" b="1" dirty="0"/>
              <a:t>اور اس کی دھوکہ دہی،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wakhida`ihi wahabaiilihi,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وَجُنودِهِ وَخَيلِهِ،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his parties and his riding forces,</a:t>
            </a:r>
          </a:p>
          <a:p>
            <a:r>
              <a:rPr lang="ur-PK" sz="3600" b="1" dirty="0"/>
              <a:t>اور اس کی جماعتیں،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wajunudihi wakhaylihi,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وَرِجْلِهِ وَوَساوِسِهِ،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his on foot forces and his evil inspirations,</a:t>
            </a:r>
          </a:p>
          <a:p>
            <a:r>
              <a:rPr lang="ur-PK" sz="3600" b="1" dirty="0"/>
              <a:t>اور اس کی پیدل فوج اور اس کی بری الہامات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warijlihi wawasauisihi,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وَمِنَ الضَّلالِ بَعْدَ الْهُدى،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against straying off after being guided,</a:t>
            </a:r>
          </a:p>
          <a:p>
            <a:r>
              <a:rPr lang="ur-PK" sz="3600" b="1" dirty="0"/>
              <a:t>اور ہدایت کے بعد گمراہ ہونے کے خلاف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wamina aldhdhalali ba`da alhudi,</a:t>
            </a: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وَمِنَ الكُفْرِ بَعْدَ الإيمانِ،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against atheism after belief,</a:t>
            </a:r>
          </a:p>
          <a:p>
            <a:r>
              <a:rPr lang="ur-PK" sz="3600" b="1" dirty="0"/>
              <a:t>اور اعتقاد کے بعد ملحد کے خلاف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wamina alkufri ba`da alimani,</a:t>
            </a: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وَمِنَ النِّفاقِ وَالرِّياءِ وَالجِناياتِ،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against hypocrisy and showing off and felonies,</a:t>
            </a:r>
          </a:p>
          <a:p>
            <a:r>
              <a:rPr lang="ur-PK" sz="3600" b="1" dirty="0"/>
              <a:t>اور منافقت اور برائیوں کے خلاف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wamina alnnifaqi waalrria‘i waaljinaiati,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وَمِنْ شَرِّ الوِسْواسِ الخَنّاسِ،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against the evil of the whisperings of the slinking Devil,</a:t>
            </a:r>
          </a:p>
          <a:p>
            <a:r>
              <a:rPr lang="ur-PK" sz="3600" b="1" dirty="0"/>
              <a:t>اور پھسلتے شیطان کی سرگوشیوں کی برائی کے خلاف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wamin sharri aluisuasi alkhannasi,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الَّذي يُوَسْوِسُ في صُدورِ النّاسِ،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Who whispers into the hearts of men;</a:t>
            </a:r>
          </a:p>
          <a:p>
            <a:r>
              <a:rPr lang="ur-PK" sz="3600" b="1" dirty="0"/>
              <a:t>جو مردوں کے دلوں میں سرگوشی کرتا ہے۔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alladhy yuwasuisu fy suduri alnnasi,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مِنَ الجِنَّةِ وَالنّاسِ.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 From among the </a:t>
            </a:r>
            <a:r>
              <a:rPr lang="en-US" sz="3600" b="1" i="1" kern="1200" dirty="0">
                <a:ea typeface="MS Mincho" pitchFamily="49" charset="-128"/>
              </a:rPr>
              <a:t>jinn</a:t>
            </a:r>
            <a:r>
              <a:rPr lang="en-US" sz="3600" b="1" kern="1200" dirty="0">
                <a:ea typeface="MS Mincho" pitchFamily="49" charset="-128"/>
              </a:rPr>
              <a:t> and the men.</a:t>
            </a:r>
          </a:p>
          <a:p>
            <a:r>
              <a:rPr lang="ur-PK" sz="3600" b="1" dirty="0"/>
              <a:t>جنوں اور مردوں میں سے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mina aljinnati waalnnasi.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وَارْزُقْني صِيامَهُ وَقِيامَهُ،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: and confer upon me with the fasting and the doing of acts of worship during this month,</a:t>
            </a:r>
          </a:p>
          <a:p>
            <a:r>
              <a:rPr lang="ur-PK" sz="3600" b="1" dirty="0"/>
              <a:t>اے اللہ: اور مجھے اس مہینے کے دوران روزہ رکھنے اور عبادت کرنے کی توفیق عطا فرما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152400" y="5791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 dirty="0">
                <a:solidFill>
                  <a:srgbClr val="000066"/>
                </a:solidFill>
                <a:ea typeface="MS Mincho" panose="02020609040205080304" pitchFamily="49" charset="-128"/>
              </a:rPr>
              <a:t>alllahumma waarzuqny siamahu waqiamahu,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Muhammad and the family of Muhammad.</a:t>
            </a:r>
          </a:p>
          <a:p>
            <a:pPr marL="342900" indent="-342900" eaLnBrk="1" hangingPunct="1">
              <a:defRPr/>
            </a:pPr>
            <a:r>
              <a:rPr lang="ar-SA" altLang="en-US" sz="3600" b="1" dirty="0">
                <a:latin typeface="Alvi Nastaleeq" pitchFamily="2" charset="0"/>
              </a:rPr>
              <a:t>اے الله! رحمت فرما محمد وآل محمد پر </a:t>
            </a: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8100" y="52578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3200" b="1" i="1" dirty="0">
                <a:solidFill>
                  <a:srgbClr val="000066"/>
                </a:solidFill>
                <a:ea typeface="MS Mincho" panose="02020609040205080304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وَالعَمَلَ فيهِ بِطاعَتِكَ،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with the doing of acts of obedience to You,</a:t>
            </a:r>
          </a:p>
          <a:p>
            <a:r>
              <a:rPr lang="ur-PK" sz="3600" b="1" dirty="0"/>
              <a:t>اور آپ کی اطاعت کے عمل کے ساتھ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waal`amala fihi bita`atika,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وَطاعَةِ رَسولِكَ وَأُولي الأمْرِ،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to Your Messenger and the Men in Authority,</a:t>
            </a:r>
          </a:p>
          <a:p>
            <a:r>
              <a:rPr lang="ur-PK" sz="3600" b="1" dirty="0"/>
              <a:t>اور آپ کے پیغمبر اور اہل اقتدار کے لئے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wata`ati rasulika wa-uly alamri,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عَلَيهِ وَعَلَيهِمُ السَّلامُ،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May peace be upon him and them,</a:t>
            </a:r>
          </a:p>
          <a:p>
            <a:pPr marL="342900" indent="-342900" eaLnBrk="1" hangingPunct="1">
              <a:defRPr/>
            </a:pPr>
            <a:r>
              <a:rPr lang="ur-PK" sz="3600" b="1" kern="1200" dirty="0">
                <a:ea typeface="MS Mincho" pitchFamily="49" charset="-128"/>
              </a:rPr>
              <a:t>اور ان سب پر سلام ہو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`alayhi wa`alayhimu alssalamu,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وَما قَرَّبَ مِنْكَ،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doing of whatever act that takes me near You,</a:t>
            </a:r>
          </a:p>
          <a:p>
            <a:r>
              <a:rPr lang="ur-PK" sz="3600" b="1" dirty="0"/>
              <a:t>اور جو بھی عمل مجھے آپ کے قریب لے جاتا ہے اسے کرنا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8100" y="5126719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 dirty="0">
                <a:solidFill>
                  <a:srgbClr val="000066"/>
                </a:solidFill>
                <a:ea typeface="MS Mincho" panose="02020609040205080304" pitchFamily="49" charset="-128"/>
              </a:rPr>
              <a:t>wama qarraba minka,</a:t>
            </a: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وَجَنِّبْني مَعاصِيكَ،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(please) take me away from acts of disobedience to You.</a:t>
            </a:r>
          </a:p>
          <a:p>
            <a:r>
              <a:rPr lang="ur-PK" sz="3600" b="1" dirty="0"/>
              <a:t>اور (براہ کرم) مجھے آپ کی نافرمانی کے کاموں سے دور کردیں۔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8100" y="5373322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 dirty="0">
                <a:solidFill>
                  <a:srgbClr val="000066"/>
                </a:solidFill>
                <a:ea typeface="MS Mincho" panose="02020609040205080304" pitchFamily="49" charset="-128"/>
              </a:rPr>
              <a:t>wajannibny ma`asika,</a:t>
            </a: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وَارْزُقْني فيهِ التَّوْبَةَ وَالإنابَةَ وَالإجابَةَ.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confer upon me in this month with repentance, turning to You, and responding to Your instructions.</a:t>
            </a:r>
          </a:p>
          <a:p>
            <a:r>
              <a:rPr lang="ur-PK" b="1" dirty="0"/>
              <a:t>اور مجھے اس مہینے میں توبہ کے ساتھ ، آپ کی طرف رجوع کرنے ، اور آپ کی ہدایتوں کا جواب دینے سے نوازے۔</a:t>
            </a:r>
          </a:p>
          <a:p>
            <a:br>
              <a:rPr lang="ur-PK" b="1" dirty="0"/>
            </a:b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38100" y="53800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 dirty="0">
                <a:solidFill>
                  <a:srgbClr val="000066"/>
                </a:solidFill>
                <a:ea typeface="MS Mincho" panose="02020609040205080304" pitchFamily="49" charset="-128"/>
              </a:rPr>
              <a:t>warzuqny fihi alttawbata walinabata wal-ijabata.</a:t>
            </a:r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وَأعِذْني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فيهِ مِنَ الغيبَةِ وَالكَسَلِ وَالفَشَلِ،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protect me in it against backbiting and lethargy and failure.</a:t>
            </a:r>
          </a:p>
          <a:p>
            <a:r>
              <a:rPr lang="ur-PK" sz="3600" b="1" dirty="0"/>
              <a:t>اور مجھے اس میں پیچھے ہٹنا اور سستی اور ناکامی سے بچانا۔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8100" y="53800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 dirty="0">
                <a:solidFill>
                  <a:srgbClr val="000066"/>
                </a:solidFill>
                <a:ea typeface="MS Mincho" panose="02020609040205080304" pitchFamily="49" charset="-128"/>
              </a:rPr>
              <a:t>wa'a`idhny fihi mina alghibaati waalkasali waalfashali,</a:t>
            </a: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وَاسْتَجِبْ لي فيهِ الدُّعاءَ،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respond my prayers in it.</a:t>
            </a:r>
          </a:p>
          <a:p>
            <a:r>
              <a:rPr lang="ur-PK" sz="3600" b="1" dirty="0"/>
              <a:t>اور اس میں میری دعاؤں کا جواب دے۔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waastajib ly fihi alddu`a‘a,</a:t>
            </a:r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وَأصِحَّ لي فيهِ جِسمي وَعَقْلي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grant me well-being for my body and my intellect.</a:t>
            </a:r>
          </a:p>
          <a:p>
            <a:r>
              <a:rPr lang="ur-PK" sz="3600" b="1" dirty="0"/>
              <a:t>اور مجھے اپنے جسم اور عقل کی تندرستی عطا فرما۔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waasihha ly fihi jismy wa`aqli</a:t>
            </a:r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وَفَرِّغْني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فيهِ لِطاعَتِكَ وَما قَرَّبَ مِنكَ،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grant me time to do acts of obedience to You as well as acts that take me near You.</a:t>
            </a:r>
          </a:p>
          <a:p>
            <a:r>
              <a:rPr lang="ur-PK" b="1" dirty="0"/>
              <a:t>اور مجھے آپ کی اطاعت کے کام کرنے کے ساتھ ساتھ ایسی عمال کرنے کا وقت دیں جو مجھے آپ کے قریب لے جائیں۔</a:t>
            </a:r>
          </a:p>
          <a:p>
            <a:br>
              <a:rPr lang="ur-PK" b="1" dirty="0"/>
            </a:b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152400" y="53800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 dirty="0">
                <a:solidFill>
                  <a:srgbClr val="000066"/>
                </a:solidFill>
                <a:ea typeface="MS Mincho" panose="02020609040205080304" pitchFamily="49" charset="-128"/>
              </a:rPr>
              <a:t>wafarrighny fihi lita`atika wama qarraba minka,</a:t>
            </a: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All-merciful, the All-compassionate</a:t>
            </a:r>
          </a:p>
          <a:p>
            <a:pPr marL="342900" indent="-342900" eaLnBrk="1" hangingPunct="1">
              <a:defRPr/>
            </a:pPr>
            <a:r>
              <a:rPr lang="ar-SA" altLang="en-US" sz="3600" b="1" dirty="0">
                <a:latin typeface="Alvi Nastaleeq" pitchFamily="2" charset="0"/>
              </a:rPr>
              <a:t>عظیم اور دائمی رحمتوں والے خدا کے نام سے</a:t>
            </a: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51133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3200" b="1" i="1" dirty="0">
                <a:solidFill>
                  <a:srgbClr val="000066"/>
                </a:solidFill>
                <a:ea typeface="MS Mincho" panose="02020609040205080304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يا كَريمُ يا جَوادُ.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the All-generous; O the All-magnanimous.</a:t>
            </a:r>
          </a:p>
          <a:p>
            <a:r>
              <a:rPr lang="ur-PK" sz="3600" b="1" dirty="0"/>
              <a:t>اے رحیم۔ اے سب سے بڑا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ya karimu ya jawadu.</a:t>
            </a:r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يا كَريمُ،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the All-generous:</a:t>
            </a:r>
          </a:p>
          <a:p>
            <a:pPr marL="342900" indent="-342900" eaLnBrk="1" hangingPunct="1">
              <a:defRPr/>
            </a:pPr>
            <a:r>
              <a:rPr lang="ur-PK" sz="3600" b="1" kern="1200" dirty="0">
                <a:ea typeface="MS Mincho" pitchFamily="49" charset="-128"/>
              </a:rPr>
              <a:t>اے سخی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3277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ya karimu,</a:t>
            </a:r>
          </a:p>
        </p:txBody>
      </p:sp>
      <p:sp>
        <p:nvSpPr>
          <p:cNvPr id="327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صَلِّ عَلى مُحَمَّدٍ وَعَلى أهْلِ بَيْتِ مُحَمَّدٍ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(please) send blessings upon Muhammad and the Household of Muhammad,</a:t>
            </a:r>
          </a:p>
          <a:p>
            <a:pPr marL="342900" indent="-342900" eaLnBrk="1" hangingPunct="1">
              <a:defRPr/>
            </a:pPr>
            <a:r>
              <a:rPr lang="ar-SA" altLang="en-US" sz="3600" b="1" dirty="0">
                <a:latin typeface="Alvi Nastaleeq" pitchFamily="2" charset="0"/>
              </a:rPr>
              <a:t>اے الله! رحمت فرما محمد وآل محمد پر </a:t>
            </a: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33796" name="Subtitle 4"/>
          <p:cNvSpPr txBox="1">
            <a:spLocks/>
          </p:cNvSpPr>
          <p:nvPr/>
        </p:nvSpPr>
        <p:spPr bwMode="auto">
          <a:xfrm>
            <a:off x="0" y="5486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 dirty="0">
                <a:solidFill>
                  <a:srgbClr val="000066"/>
                </a:solidFill>
                <a:ea typeface="MS Mincho" panose="02020609040205080304" pitchFamily="49" charset="-128"/>
              </a:rPr>
              <a:t>salli `ali muhammadin wa`ali ahli bayti muhammadin</a:t>
            </a:r>
          </a:p>
        </p:txBody>
      </p:sp>
      <p:sp>
        <p:nvSpPr>
          <p:cNvPr id="337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37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عَلَيهِ وَعَلَيهِمُ السَّلامُ،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him and them,</a:t>
            </a:r>
          </a:p>
          <a:p>
            <a:pPr marL="342900" indent="-342900" eaLnBrk="1" hangingPunct="1">
              <a:defRPr/>
            </a:pPr>
            <a:r>
              <a:rPr lang="ur-PK" sz="3600" b="1" kern="1200">
                <a:ea typeface="MS Mincho" pitchFamily="49" charset="-128"/>
              </a:rPr>
              <a:t>ان سب پر سلام ہو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3482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`alayhi wa`alayhimu alssalamu,</a:t>
            </a:r>
          </a:p>
        </p:txBody>
      </p:sp>
      <p:sp>
        <p:nvSpPr>
          <p:cNvPr id="348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48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وَكَذالِكَ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فَافْعَلْ بِنا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do all that to us,</a:t>
            </a:r>
          </a:p>
          <a:p>
            <a:r>
              <a:rPr lang="ur-PK" sz="3600" b="1" dirty="0"/>
              <a:t>اور یہ سب ہمارے ساتھ کر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3584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wakadhalika faf`al bina</a:t>
            </a:r>
          </a:p>
        </p:txBody>
      </p:sp>
      <p:sp>
        <p:nvSpPr>
          <p:cNvPr id="358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58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يا أرْحَمَ الرّاحِمينَ.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the most Merciful of all those who show mercy.</a:t>
            </a:r>
          </a:p>
          <a:p>
            <a:pPr marL="342900" indent="-342900" eaLnBrk="1" hangingPunct="1">
              <a:defRPr/>
            </a:pPr>
            <a:r>
              <a:rPr lang="ur-PK" sz="3600" b="1" kern="1200" dirty="0">
                <a:ea typeface="MS Mincho" pitchFamily="49" charset="-128"/>
              </a:rPr>
              <a:t>اے سب پر رحم کرنے والے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3686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ya arhama alrrahimina.</a:t>
            </a:r>
          </a:p>
        </p:txBody>
      </p:sp>
      <p:sp>
        <p:nvSpPr>
          <p:cNvPr id="368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68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Muhammad and the family of Muhammad.</a:t>
            </a:r>
          </a:p>
          <a:p>
            <a:pPr marL="342900" indent="-342900" eaLnBrk="1" hangingPunct="1">
              <a:defRPr/>
            </a:pPr>
            <a:r>
              <a:rPr lang="ar-SA" altLang="en-US" sz="3600" b="1" dirty="0">
                <a:latin typeface="Alvi Nastaleeq" pitchFamily="2" charset="0"/>
              </a:rPr>
              <a:t>اے الله! رحمت فرما </a:t>
            </a:r>
            <a:r>
              <a:rPr lang="ar-SA" altLang="en-US" sz="3600" b="1">
                <a:latin typeface="Alvi Nastaleeq" pitchFamily="2" charset="0"/>
              </a:rPr>
              <a:t>محمد وآل </a:t>
            </a:r>
            <a:r>
              <a:rPr lang="ar-SA" altLang="en-US" sz="3600" b="1" dirty="0">
                <a:latin typeface="Alvi Nastaleeq" pitchFamily="2" charset="0"/>
              </a:rPr>
              <a:t>محمد پر </a:t>
            </a: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37892" name="Subtitle 4"/>
          <p:cNvSpPr txBox="1">
            <a:spLocks/>
          </p:cNvSpPr>
          <p:nvPr/>
        </p:nvSpPr>
        <p:spPr bwMode="auto">
          <a:xfrm>
            <a:off x="38100" y="5791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3200" b="1" i="1" dirty="0">
                <a:solidFill>
                  <a:srgbClr val="000066"/>
                </a:solidFill>
                <a:ea typeface="MS Mincho" panose="02020609040205080304" pitchFamily="49" charset="-128"/>
              </a:rPr>
              <a:t>allahumma salli `ala muhammadin wa ali muhammadin</a:t>
            </a:r>
          </a:p>
        </p:txBody>
      </p:sp>
      <p:sp>
        <p:nvSpPr>
          <p:cNvPr id="378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78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SA" altLang="en-US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6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  <p:sp>
        <p:nvSpPr>
          <p:cNvPr id="38917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000" b="1">
                <a:solidFill>
                  <a:srgbClr val="FFFF00"/>
                </a:solidFill>
              </a:rPr>
              <a:t>Please recite  </a:t>
            </a:r>
            <a:br>
              <a:rPr lang="en-US" altLang="en-US" sz="6000" b="1">
                <a:solidFill>
                  <a:srgbClr val="FFFF00"/>
                </a:solidFill>
              </a:rPr>
            </a:br>
            <a:r>
              <a:rPr lang="en-US" altLang="en-US" sz="6000" b="1">
                <a:solidFill>
                  <a:srgbClr val="FFFF00"/>
                </a:solidFill>
              </a:rPr>
              <a:t>Sūrat al-Fātiḥah</a:t>
            </a:r>
            <a:br>
              <a:rPr lang="en-US" altLang="en-US" sz="6000" b="1">
                <a:solidFill>
                  <a:srgbClr val="FFFF00"/>
                </a:solidFill>
              </a:rPr>
            </a:br>
            <a:r>
              <a:rPr lang="en-US" altLang="en-US" sz="6000" b="1">
                <a:solidFill>
                  <a:srgbClr val="FFFF00"/>
                </a:solidFill>
              </a:rPr>
              <a:t>for</a:t>
            </a:r>
            <a:br>
              <a:rPr lang="en-US" altLang="en-US" sz="6000" b="1">
                <a:solidFill>
                  <a:srgbClr val="FFFF00"/>
                </a:solidFill>
              </a:rPr>
            </a:br>
            <a:r>
              <a:rPr lang="en-US" altLang="en-US" sz="6000" b="1">
                <a:solidFill>
                  <a:srgbClr val="FFFF00"/>
                </a:solidFill>
              </a:rPr>
              <a:t>ALL MARHUMEEN</a:t>
            </a:r>
            <a:br>
              <a:rPr lang="en-US" altLang="en-US" sz="6000" b="1">
                <a:solidFill>
                  <a:srgbClr val="FFFF00"/>
                </a:solidFill>
              </a:rPr>
            </a:br>
            <a:endParaRPr lang="en-GB" altLang="en-US" sz="6000" b="1">
              <a:solidFill>
                <a:srgbClr val="FFFF0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pic>
        <p:nvPicPr>
          <p:cNvPr id="8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اَللّهُمَّ إنَّ هِذا شَهْرُ رَمَضانَ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: This month of </a:t>
            </a:r>
            <a:r>
              <a:rPr lang="en-US" sz="3600" b="1" kern="1200" dirty="0" err="1">
                <a:ea typeface="MS Mincho" pitchFamily="49" charset="-128"/>
              </a:rPr>
              <a:t>Ramadhan</a:t>
            </a:r>
            <a:r>
              <a:rPr lang="en-US" sz="3600" b="1" kern="1200" dirty="0">
                <a:ea typeface="MS Mincho" pitchFamily="49" charset="-128"/>
              </a:rPr>
              <a:t>,</a:t>
            </a:r>
          </a:p>
          <a:p>
            <a:r>
              <a:rPr lang="ur-PK" sz="3600" b="1" dirty="0"/>
              <a:t>اے اللہ: رمضان کا یہ مہینہ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alllahumma inna hadha shahru ramadhana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اَلَّذي أنْزَلْتَ فِيهِ الْقُرْآنَ،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which You revealed the Qur'an,</a:t>
            </a:r>
          </a:p>
          <a:p>
            <a:r>
              <a:rPr lang="ur-PK" sz="3600" b="1" dirty="0"/>
              <a:t>جس میں آپ نے قرآن نازل کیا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alladhy anzalta fihi alqur’ana,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هُدىً لِلنّاسِ وَبَيِّناتٍ مِنَ الْهُدى وَالْفُرْقَانِ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As guidance for people and clear proofs of true guidance and distinction (between the right and the wrong),</a:t>
            </a:r>
          </a:p>
          <a:p>
            <a:r>
              <a:rPr lang="ur-PK" b="1" dirty="0"/>
              <a:t>لوگوں کے لئے رہنمائی اور حقیقی رہنمائی اور امتیاز (صحیح اور غلط کے درمیان) کے واضح ثبوت کے بطور ،</a:t>
            </a:r>
          </a:p>
          <a:p>
            <a:br>
              <a:rPr lang="ur-PK" b="1" dirty="0"/>
            </a:b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8100" y="5562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 dirty="0">
                <a:solidFill>
                  <a:srgbClr val="000066"/>
                </a:solidFill>
                <a:ea typeface="MS Mincho" panose="02020609040205080304" pitchFamily="49" charset="-128"/>
              </a:rPr>
              <a:t>hudan lilnnasi wabayyinatin mina alhudi walfurqani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قَدْ حَضَرَ.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Has commenced.</a:t>
            </a:r>
          </a:p>
          <a:p>
            <a:r>
              <a:rPr lang="ur-PK" sz="3600" b="1" dirty="0"/>
              <a:t>شروع ہوچکا ہے۔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qad hadhara.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يا رَبِّ أعوذُ بِكَ فيهِ مِنَ الشَّيْطانِ الرَّجيمِ،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: in this month, I seek Your protection against Satan, the accursed,</a:t>
            </a:r>
          </a:p>
          <a:p>
            <a:r>
              <a:rPr lang="ur-PK" sz="3600" b="1" dirty="0"/>
              <a:t>اے اللہ: اس مہینے میں ، میں  شیطان سے  پناہ چاہتا ہوں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8100" y="51133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 dirty="0">
                <a:solidFill>
                  <a:srgbClr val="000066"/>
                </a:solidFill>
                <a:ea typeface="MS Mincho" panose="02020609040205080304" pitchFamily="49" charset="-128"/>
              </a:rPr>
              <a:t>ya rabbi a`udhu bika fihi mina alshshaytani alrrajimi,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وَمِنْ مَكْرِهِ وَحِيَلِهِ،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against his tricks and his ruses,</a:t>
            </a:r>
          </a:p>
          <a:p>
            <a:r>
              <a:rPr lang="ur-PK" sz="3600" b="1" dirty="0"/>
              <a:t>اور اس کی چالوں اور ٹوٹ پھوٹ کے خلاف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wamin makrihi wahialihi,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15355</TotalTime>
  <Words>1621</Words>
  <Application>Microsoft Office PowerPoint</Application>
  <PresentationFormat>On-screen Show (4:3)</PresentationFormat>
  <Paragraphs>252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Alvi Nastaleeq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اَللّهُمَّ إنَّ هِذا شَهْرُ رَمَضانَ</vt:lpstr>
      <vt:lpstr>اَلَّذي أنْزَلْتَ فِيهِ الْقُرْآنَ،</vt:lpstr>
      <vt:lpstr>هُدىً لِلنّاسِ وَبَيِّناتٍ مِنَ الْهُدى وَالْفُرْقَانِ</vt:lpstr>
      <vt:lpstr>قَدْ حَضَرَ.</vt:lpstr>
      <vt:lpstr>يا رَبِّ أعوذُ بِكَ فيهِ مِنَ الشَّيْطانِ الرَّجيمِ،</vt:lpstr>
      <vt:lpstr>وَمِنْ مَكْرِهِ وَحِيَلِهِ،</vt:lpstr>
      <vt:lpstr>وَخِداعِهِ وَحَبائِلِهِ،</vt:lpstr>
      <vt:lpstr>وَجُنودِهِ وَخَيلِهِ،</vt:lpstr>
      <vt:lpstr>وَرِجْلِهِ وَوَساوِسِهِ،</vt:lpstr>
      <vt:lpstr>وَمِنَ الضَّلالِ بَعْدَ الْهُدى،</vt:lpstr>
      <vt:lpstr>وَمِنَ الكُفْرِ بَعْدَ الإيمانِ،</vt:lpstr>
      <vt:lpstr>وَمِنَ النِّفاقِ وَالرِّياءِ وَالجِناياتِ،</vt:lpstr>
      <vt:lpstr>وَمِنْ شَرِّ الوِسْواسِ الخَنّاسِ،</vt:lpstr>
      <vt:lpstr>الَّذي يُوَسْوِسُ في صُدورِ النّاسِ،</vt:lpstr>
      <vt:lpstr>مِنَ الجِنَّةِ وَالنّاسِ.</vt:lpstr>
      <vt:lpstr>اللّهُمَّ وَارْزُقْني صِيامَهُ وَقِيامَهُ،</vt:lpstr>
      <vt:lpstr>وَالعَمَلَ فيهِ بِطاعَتِكَ،</vt:lpstr>
      <vt:lpstr>وَطاعَةِ رَسولِكَ وَأُولي الأمْرِ،</vt:lpstr>
      <vt:lpstr>عَلَيهِ وَعَلَيهِمُ السَّلامُ،</vt:lpstr>
      <vt:lpstr>وَما قَرَّبَ مِنْكَ،</vt:lpstr>
      <vt:lpstr>وَجَنِّبْني مَعاصِيكَ،</vt:lpstr>
      <vt:lpstr>وَارْزُقْني فيهِ التَّوْبَةَ وَالإنابَةَ وَالإجابَةَ.</vt:lpstr>
      <vt:lpstr>وَأعِذْني فيهِ مِنَ الغيبَةِ وَالكَسَلِ وَالفَشَلِ،</vt:lpstr>
      <vt:lpstr>وَاسْتَجِبْ لي فيهِ الدُّعاءَ،</vt:lpstr>
      <vt:lpstr>وَأصِحَّ لي فيهِ جِسمي وَعَقْلي</vt:lpstr>
      <vt:lpstr>وَفَرِّغْني فيهِ لِطاعَتِكَ وَما قَرَّبَ مِنكَ،</vt:lpstr>
      <vt:lpstr>يا كَريمُ يا جَوادُ.</vt:lpstr>
      <vt:lpstr>يا كَريمُ،</vt:lpstr>
      <vt:lpstr>صَلِّ عَلى مُحَمَّدٍ وَعَلى أهْلِ بَيْتِ مُحَمَّدٍ</vt:lpstr>
      <vt:lpstr>عَلَيهِ وَعَلَيهِمُ السَّلامُ،</vt:lpstr>
      <vt:lpstr>وَكَذالِكَ فَافْعَلْ بِنا</vt:lpstr>
      <vt:lpstr>يا أرْحَمَ الرّاحِمينَ.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natsu dragneel</cp:lastModifiedBy>
  <cp:revision>329</cp:revision>
  <cp:lastPrinted>1601-01-01T00:00:00Z</cp:lastPrinted>
  <dcterms:created xsi:type="dcterms:W3CDTF">1601-01-01T00:00:00Z</dcterms:created>
  <dcterms:modified xsi:type="dcterms:W3CDTF">2020-04-26T21:42:06Z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