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9"/>
  </p:notesMasterIdLst>
  <p:sldIdLst>
    <p:sldId id="3902" r:id="rId2"/>
    <p:sldId id="3661" r:id="rId3"/>
    <p:sldId id="3662" r:id="rId4"/>
    <p:sldId id="3895" r:id="rId5"/>
    <p:sldId id="3903" r:id="rId6"/>
    <p:sldId id="3904" r:id="rId7"/>
    <p:sldId id="3905" r:id="rId8"/>
    <p:sldId id="3906" r:id="rId9"/>
    <p:sldId id="3907" r:id="rId10"/>
    <p:sldId id="3908" r:id="rId11"/>
    <p:sldId id="3909" r:id="rId12"/>
    <p:sldId id="3910" r:id="rId13"/>
    <p:sldId id="3911" r:id="rId14"/>
    <p:sldId id="3912" r:id="rId15"/>
    <p:sldId id="3913" r:id="rId16"/>
    <p:sldId id="3914" r:id="rId17"/>
    <p:sldId id="3915" r:id="rId18"/>
    <p:sldId id="3916" r:id="rId19"/>
    <p:sldId id="3917" r:id="rId20"/>
    <p:sldId id="3918" r:id="rId21"/>
    <p:sldId id="3919" r:id="rId22"/>
    <p:sldId id="3920" r:id="rId23"/>
    <p:sldId id="3921" r:id="rId24"/>
    <p:sldId id="3922" r:id="rId25"/>
    <p:sldId id="3923" r:id="rId26"/>
    <p:sldId id="3924" r:id="rId27"/>
    <p:sldId id="3925" r:id="rId28"/>
    <p:sldId id="3926" r:id="rId29"/>
    <p:sldId id="3927" r:id="rId30"/>
    <p:sldId id="3928" r:id="rId31"/>
    <p:sldId id="3929" r:id="rId32"/>
    <p:sldId id="3930" r:id="rId33"/>
    <p:sldId id="3931" r:id="rId34"/>
    <p:sldId id="3932" r:id="rId35"/>
    <p:sldId id="3933" r:id="rId36"/>
    <p:sldId id="3893" r:id="rId37"/>
    <p:sldId id="3415" r:id="rId3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92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000066"/>
    <a:srgbClr val="000099"/>
    <a:srgbClr val="800000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204" autoAdjust="0"/>
  </p:normalViewPr>
  <p:slideViewPr>
    <p:cSldViewPr showGuides="1">
      <p:cViewPr varScale="1">
        <p:scale>
          <a:sx n="89" d="100"/>
          <a:sy n="89" d="100"/>
        </p:scale>
        <p:origin x="855" y="39"/>
      </p:cViewPr>
      <p:guideLst>
        <p:guide orient="horz" pos="2160"/>
        <p:guide pos="292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CD88B6EE-516C-49D2-97B0-905A779B2076}" type="datetimeFigureOut">
              <a:rPr lang="en-US"/>
              <a:pPr>
                <a:defRPr/>
              </a:pPr>
              <a:t>27-Apr-20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5E4ACE7-7DBB-494D-B38A-57D39CDA8DE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370272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43510E6-3111-4888-A697-1C36C56AC691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73055842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252262-D178-493F-9D42-6B0EB2B1DC87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8509873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CC79CC-14E5-4C9E-8DD6-2AAD78C92DA8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1743932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9DC1995-5926-4B80-9046-EA0F3418E930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44022436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DEFA6A4-A77B-4969-8314-40FA0F2F135C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43364563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94D260-F051-4F2F-B9D6-2F7BF9F442FE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11333285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1EA5FD-81A5-4194-85B8-6EE8E5632384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70669202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F6DBF97-6518-483E-8DEC-44C32EB1D90E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96329724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16E5F9D-234E-4122-BAC6-580347B4DA16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66590475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9DE9BE8-45A9-4489-B39B-900A309E8882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74569045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FEFA33F-18CA-47F5-8434-589CDDA1E95C}" type="slidenum">
              <a:rPr lang="ar-SA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56271940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000066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0066"/>
                </a:solidFill>
              </a:defRPr>
            </a:lvl1pPr>
          </a:lstStyle>
          <a:p>
            <a:fld id="{8149BD45-F3A4-44FE-99BB-31D0ED32D38C}" type="slidenum">
              <a:rPr lang="ar-SA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fad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000066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000066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000066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00066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00066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000066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duas.org/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2"/>
          <p:cNvSpPr>
            <a:spLocks noChangeArrowheads="1"/>
          </p:cNvSpPr>
          <p:nvPr/>
        </p:nvSpPr>
        <p:spPr bwMode="auto">
          <a:xfrm>
            <a:off x="463550" y="228600"/>
            <a:ext cx="8147050" cy="5715000"/>
          </a:xfrm>
          <a:prstGeom prst="plaque">
            <a:avLst>
              <a:gd name="adj" fmla="val 16667"/>
            </a:avLst>
          </a:prstGeom>
          <a:gradFill rotWithShape="1">
            <a:gsLst>
              <a:gs pos="0">
                <a:srgbClr val="003399"/>
              </a:gs>
              <a:gs pos="50000">
                <a:srgbClr val="001847"/>
              </a:gs>
              <a:gs pos="100000">
                <a:srgbClr val="003399"/>
              </a:gs>
            </a:gsLst>
            <a:lin ang="27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2051" name="Rectangle 8"/>
          <p:cNvSpPr>
            <a:spLocks noChangeArrowheads="1"/>
          </p:cNvSpPr>
          <p:nvPr/>
        </p:nvSpPr>
        <p:spPr bwMode="auto">
          <a:xfrm>
            <a:off x="1295400" y="5486400"/>
            <a:ext cx="65532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i="1">
                <a:solidFill>
                  <a:srgbClr val="FFFF00"/>
                </a:solidFill>
              </a:rPr>
              <a:t>(Arabic text along with English Translation and Transliteration)</a:t>
            </a:r>
          </a:p>
        </p:txBody>
      </p:sp>
      <p:sp>
        <p:nvSpPr>
          <p:cNvPr id="2053" name="Rectangle 3"/>
          <p:cNvSpPr>
            <a:spLocks noChangeArrowheads="1"/>
          </p:cNvSpPr>
          <p:nvPr/>
        </p:nvSpPr>
        <p:spPr bwMode="auto">
          <a:xfrm>
            <a:off x="228600" y="701675"/>
            <a:ext cx="8686800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6000" b="1" dirty="0">
                <a:solidFill>
                  <a:srgbClr val="FFFF00"/>
                </a:solidFill>
                <a:latin typeface="Trebuchet MS" panose="020B0603020202020204" pitchFamily="34" charset="0"/>
              </a:rPr>
              <a:t>Ramadan first night </a:t>
            </a:r>
            <a:r>
              <a:rPr lang="en-US" altLang="en-US" sz="6000" b="1" dirty="0" err="1">
                <a:solidFill>
                  <a:srgbClr val="FFFF00"/>
                </a:solidFill>
                <a:latin typeface="Trebuchet MS" panose="020B0603020202020204" pitchFamily="34" charset="0"/>
              </a:rPr>
              <a:t>Dua’a</a:t>
            </a:r>
            <a:endParaRPr lang="en-US" altLang="en-US" sz="4800" b="1" dirty="0">
              <a:solidFill>
                <a:srgbClr val="FFFF00"/>
              </a:solidFill>
              <a:latin typeface="Trebuchet MS" panose="020B0603020202020204" pitchFamily="34" charset="0"/>
            </a:endParaRPr>
          </a:p>
        </p:txBody>
      </p:sp>
      <p:sp>
        <p:nvSpPr>
          <p:cNvPr id="2054" name="Rectangle 1"/>
          <p:cNvSpPr>
            <a:spLocks noChangeArrowheads="1"/>
          </p:cNvSpPr>
          <p:nvPr/>
        </p:nvSpPr>
        <p:spPr bwMode="auto">
          <a:xfrm>
            <a:off x="1783031" y="2514600"/>
            <a:ext cx="5684569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ar-SA" altLang="en-US" sz="8000" dirty="0">
                <a:solidFill>
                  <a:srgbClr val="FFFF00"/>
                </a:solidFill>
                <a:latin typeface="Arabic Typesetting" panose="03020402040406030203" pitchFamily="66" charset="-78"/>
                <a:ea typeface="Arial Unicode MS" panose="020B0604020202020204" pitchFamily="34" charset="-128"/>
                <a:cs typeface="Arabic Typesetting" panose="03020402040406030203" pitchFamily="66" charset="-78"/>
              </a:rPr>
              <a:t>اَللّهُمَّ إنَّ هِذا شَهْرُ رَمَضانَ</a:t>
            </a:r>
            <a:endParaRPr lang="en-US" altLang="en-US" sz="8000" dirty="0">
              <a:solidFill>
                <a:srgbClr val="FFFF00"/>
              </a:solidFill>
              <a:latin typeface="Arabic Typesetting" panose="03020402040406030203" pitchFamily="66" charset="-78"/>
              <a:ea typeface="Arial Unicode MS" panose="020B0604020202020204" pitchFamily="34" charset="-128"/>
              <a:cs typeface="Arabic Typesetting" panose="03020402040406030203" pitchFamily="66" charset="-78"/>
            </a:endParaRPr>
          </a:p>
        </p:txBody>
      </p:sp>
      <p:sp>
        <p:nvSpPr>
          <p:cNvPr id="2055" name="Rectangle 1"/>
          <p:cNvSpPr>
            <a:spLocks noChangeArrowheads="1"/>
          </p:cNvSpPr>
          <p:nvPr/>
        </p:nvSpPr>
        <p:spPr bwMode="auto">
          <a:xfrm>
            <a:off x="914400" y="4702175"/>
            <a:ext cx="73914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000" b="1">
                <a:solidFill>
                  <a:srgbClr val="FFFF00"/>
                </a:solidFill>
              </a:rPr>
              <a:t> It is advisable to recite this supplication as mentioned by Sayyid Ibn Tawus in </a:t>
            </a:r>
            <a:r>
              <a:rPr lang="en-US" altLang="en-US" sz="2000" b="1" i="1">
                <a:solidFill>
                  <a:srgbClr val="FFFF00"/>
                </a:solidFill>
              </a:rPr>
              <a:t>‘Iqbal al-A`mal’</a:t>
            </a:r>
            <a:r>
              <a:rPr lang="en-US" altLang="en-US" sz="2000" b="1">
                <a:solidFill>
                  <a:srgbClr val="FFFF00"/>
                </a:solidFill>
              </a:rPr>
              <a:t>:</a:t>
            </a:r>
          </a:p>
        </p:txBody>
      </p:sp>
      <p:pic>
        <p:nvPicPr>
          <p:cNvPr id="8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228600"/>
            <a:ext cx="2622550" cy="623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685800" y="3657600"/>
            <a:ext cx="79248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/>
            <a:r>
              <a:rPr lang="fi-FI" altLang="en-US" sz="3200" b="1" i="1" dirty="0">
                <a:solidFill>
                  <a:srgbClr val="FFFF00"/>
                </a:solidFill>
                <a:latin typeface="Trebuchet MS" panose="020B0603020202020204" pitchFamily="34" charset="0"/>
              </a:rPr>
              <a:t>Alllahumma Inna Hadha Shahru Ramadhana</a:t>
            </a:r>
            <a:endParaRPr lang="en-GB" altLang="en-US" sz="3200" b="1" i="1" dirty="0">
              <a:solidFill>
                <a:srgbClr val="FFFF00"/>
              </a:solidFill>
              <a:latin typeface="Trebuchet MS" panose="020B0603020202020204" pitchFamily="34" charset="0"/>
            </a:endParaRPr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136525" y="5857875"/>
            <a:ext cx="8888413" cy="6309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endParaRPr lang="en-US" sz="1200" b="1" dirty="0">
              <a:solidFill>
                <a:srgbClr val="000066"/>
              </a:solidFill>
              <a:latin typeface="Trebuchet MS" pitchFamily="34" charset="0"/>
            </a:endParaRPr>
          </a:p>
          <a:p>
            <a:pPr algn="ctr"/>
            <a:r>
              <a:rPr lang="en-US" sz="1100" b="1" dirty="0">
                <a:solidFill>
                  <a:srgbClr val="000066"/>
                </a:solidFill>
              </a:rPr>
              <a:t>For any errors / comments please write to: duas.org@gmail.com</a:t>
            </a:r>
            <a:endParaRPr lang="en-US" sz="1200" b="1" dirty="0">
              <a:solidFill>
                <a:srgbClr val="000066"/>
              </a:solidFill>
              <a:latin typeface="Trebuchet MS" pitchFamily="34" charset="0"/>
            </a:endParaRPr>
          </a:p>
          <a:p>
            <a:pPr algn="ctr"/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Kindly recite </a:t>
            </a:r>
            <a:r>
              <a:rPr lang="en-US" sz="1200" b="1" dirty="0" err="1">
                <a:solidFill>
                  <a:srgbClr val="000066"/>
                </a:solidFill>
                <a:latin typeface="Trebuchet MS" pitchFamily="34" charset="0"/>
              </a:rPr>
              <a:t>Sūrat</a:t>
            </a:r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 al-</a:t>
            </a:r>
            <a:r>
              <a:rPr lang="en-US" sz="1200" b="1" dirty="0" err="1">
                <a:solidFill>
                  <a:srgbClr val="000066"/>
                </a:solidFill>
                <a:latin typeface="Trebuchet MS" pitchFamily="34" charset="0"/>
              </a:rPr>
              <a:t>Fātiḥah</a:t>
            </a:r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 for </a:t>
            </a:r>
            <a:r>
              <a:rPr lang="en-US" sz="1200" b="1" dirty="0" err="1">
                <a:solidFill>
                  <a:srgbClr val="000066"/>
                </a:solidFill>
                <a:latin typeface="Trebuchet MS" pitchFamily="34" charset="0"/>
              </a:rPr>
              <a:t>Marhumeen</a:t>
            </a:r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 of all those who have worked towards making this small work possible.</a:t>
            </a:r>
          </a:p>
        </p:txBody>
      </p:sp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 err="1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وَخِداعِهِ</a:t>
            </a: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وَحَبائِلِهِ،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And his deception and his trickeries,</a:t>
            </a:r>
          </a:p>
          <a:p>
            <a:r>
              <a:rPr lang="ur-PK" sz="3600" b="1" dirty="0"/>
              <a:t>اور اس کی دھوکہ دہی،</a:t>
            </a:r>
          </a:p>
          <a:p>
            <a:br>
              <a:rPr lang="ur-PK" sz="3600" b="1" dirty="0"/>
            </a:b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11268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altLang="en-US" sz="3200" b="1" i="1">
                <a:solidFill>
                  <a:srgbClr val="000066"/>
                </a:solidFill>
                <a:ea typeface="MS Mincho" panose="02020609040205080304" pitchFamily="49" charset="-128"/>
              </a:rPr>
              <a:t>wakhida`ihi wahabaiilihi,</a:t>
            </a:r>
          </a:p>
        </p:txBody>
      </p:sp>
      <p:sp>
        <p:nvSpPr>
          <p:cNvPr id="1126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ar-SA" altLang="en-US" sz="1600" b="1">
                <a:solidFill>
                  <a:srgbClr val="FFFF99"/>
                </a:solidFill>
                <a:latin typeface="Trebuchet MS" panose="020B0603020202020204" pitchFamily="34" charset="0"/>
              </a:rPr>
              <a:t>دعاء اول يوم من شهر رمضان</a:t>
            </a:r>
          </a:p>
        </p:txBody>
      </p:sp>
      <p:sp>
        <p:nvSpPr>
          <p:cNvPr id="1127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>
                <a:solidFill>
                  <a:srgbClr val="FFFF99"/>
                </a:solidFill>
                <a:latin typeface="Trebuchet MS" panose="020B0603020202020204" pitchFamily="34" charset="0"/>
              </a:rPr>
              <a:t>Ramadan first night Dua’a</a:t>
            </a:r>
          </a:p>
        </p:txBody>
      </p:sp>
    </p:spTree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وَجُنودِهِ وَخَيلِهِ،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And his parties and his riding forces,</a:t>
            </a:r>
          </a:p>
          <a:p>
            <a:r>
              <a:rPr lang="ur-PK" sz="3600" b="1" dirty="0"/>
              <a:t>اور اس کی جماعتیں،</a:t>
            </a:r>
          </a:p>
          <a:p>
            <a:br>
              <a:rPr lang="ur-PK" sz="3600" b="1" dirty="0"/>
            </a:b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12292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altLang="en-US" sz="3200" b="1" i="1">
                <a:solidFill>
                  <a:srgbClr val="000066"/>
                </a:solidFill>
                <a:ea typeface="MS Mincho" panose="02020609040205080304" pitchFamily="49" charset="-128"/>
              </a:rPr>
              <a:t>wajunudihi wakhaylihi,</a:t>
            </a:r>
          </a:p>
        </p:txBody>
      </p:sp>
      <p:sp>
        <p:nvSpPr>
          <p:cNvPr id="1229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ar-SA" altLang="en-US" sz="1600" b="1">
                <a:solidFill>
                  <a:srgbClr val="FFFF99"/>
                </a:solidFill>
                <a:latin typeface="Trebuchet MS" panose="020B0603020202020204" pitchFamily="34" charset="0"/>
              </a:rPr>
              <a:t>دعاء اول يوم من شهر رمضان</a:t>
            </a:r>
          </a:p>
        </p:txBody>
      </p:sp>
      <p:sp>
        <p:nvSpPr>
          <p:cNvPr id="12294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>
                <a:solidFill>
                  <a:srgbClr val="FFFF99"/>
                </a:solidFill>
                <a:latin typeface="Trebuchet MS" panose="020B0603020202020204" pitchFamily="34" charset="0"/>
              </a:rPr>
              <a:t>Ramadan first night Dua’a</a:t>
            </a:r>
          </a:p>
        </p:txBody>
      </p:sp>
    </p:spTree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وَرِجْلِهِ وَوَساوِسِهِ،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And his on foot forces and his evil inspirations,</a:t>
            </a:r>
          </a:p>
          <a:p>
            <a:r>
              <a:rPr lang="ur-PK" sz="3600" b="1" dirty="0"/>
              <a:t>اور اس کی پیدل فوج اور اس کی بری الہامات ،</a:t>
            </a:r>
          </a:p>
          <a:p>
            <a:br>
              <a:rPr lang="ur-PK" sz="3600" b="1" dirty="0"/>
            </a:b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13316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altLang="en-US" sz="3200" b="1" i="1">
                <a:solidFill>
                  <a:srgbClr val="000066"/>
                </a:solidFill>
                <a:ea typeface="MS Mincho" panose="02020609040205080304" pitchFamily="49" charset="-128"/>
              </a:rPr>
              <a:t>warijlihi wawasauisihi,</a:t>
            </a:r>
          </a:p>
        </p:txBody>
      </p:sp>
      <p:sp>
        <p:nvSpPr>
          <p:cNvPr id="1331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ar-SA" altLang="en-US" sz="1600" b="1">
                <a:solidFill>
                  <a:srgbClr val="FFFF99"/>
                </a:solidFill>
                <a:latin typeface="Trebuchet MS" panose="020B0603020202020204" pitchFamily="34" charset="0"/>
              </a:rPr>
              <a:t>دعاء اول يوم من شهر رمضان</a:t>
            </a:r>
          </a:p>
        </p:txBody>
      </p:sp>
      <p:sp>
        <p:nvSpPr>
          <p:cNvPr id="13318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>
                <a:solidFill>
                  <a:srgbClr val="FFFF99"/>
                </a:solidFill>
                <a:latin typeface="Trebuchet MS" panose="020B0603020202020204" pitchFamily="34" charset="0"/>
              </a:rPr>
              <a:t>Ramadan first night Dua’a</a:t>
            </a:r>
          </a:p>
        </p:txBody>
      </p:sp>
    </p:spTree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وَمِنَ الضَّلالِ بَعْدَ الْهُدى،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And against straying off after being guided,</a:t>
            </a:r>
          </a:p>
          <a:p>
            <a:r>
              <a:rPr lang="ur-PK" sz="3600" b="1" dirty="0"/>
              <a:t>اور ہدایت کے بعد گمراہ ہونے کے خلاف ،</a:t>
            </a:r>
          </a:p>
          <a:p>
            <a:br>
              <a:rPr lang="ur-PK" sz="3600" b="1" dirty="0"/>
            </a:b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14340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altLang="en-US" sz="3200" b="1" i="1">
                <a:solidFill>
                  <a:srgbClr val="000066"/>
                </a:solidFill>
                <a:ea typeface="MS Mincho" panose="02020609040205080304" pitchFamily="49" charset="-128"/>
              </a:rPr>
              <a:t>wamina aldhdhalali ba`da alhudi,</a:t>
            </a:r>
          </a:p>
        </p:txBody>
      </p:sp>
      <p:sp>
        <p:nvSpPr>
          <p:cNvPr id="1434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ar-SA" altLang="en-US" sz="1600" b="1">
                <a:solidFill>
                  <a:srgbClr val="FFFF99"/>
                </a:solidFill>
                <a:latin typeface="Trebuchet MS" panose="020B0603020202020204" pitchFamily="34" charset="0"/>
              </a:rPr>
              <a:t>دعاء اول يوم من شهر رمضان</a:t>
            </a:r>
          </a:p>
        </p:txBody>
      </p:sp>
      <p:sp>
        <p:nvSpPr>
          <p:cNvPr id="14342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>
                <a:solidFill>
                  <a:srgbClr val="FFFF99"/>
                </a:solidFill>
                <a:latin typeface="Trebuchet MS" panose="020B0603020202020204" pitchFamily="34" charset="0"/>
              </a:rPr>
              <a:t>Ramadan first night Dua’a</a:t>
            </a:r>
          </a:p>
        </p:txBody>
      </p:sp>
    </p:spTree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وَمِنَ الكُفْرِ بَعْدَ الإيمانِ،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And against atheism after belief,</a:t>
            </a:r>
          </a:p>
          <a:p>
            <a:r>
              <a:rPr lang="ur-PK" sz="3600" b="1" dirty="0"/>
              <a:t>اور اعتقاد کے بعد ملحد کے خلاف ،</a:t>
            </a:r>
          </a:p>
          <a:p>
            <a:br>
              <a:rPr lang="ur-PK" sz="3600" b="1" dirty="0"/>
            </a:b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15364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altLang="en-US" sz="3200" b="1" i="1">
                <a:solidFill>
                  <a:srgbClr val="000066"/>
                </a:solidFill>
                <a:ea typeface="MS Mincho" panose="02020609040205080304" pitchFamily="49" charset="-128"/>
              </a:rPr>
              <a:t>wamina alkufri ba`da alimani,</a:t>
            </a:r>
          </a:p>
        </p:txBody>
      </p:sp>
      <p:sp>
        <p:nvSpPr>
          <p:cNvPr id="1536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ar-SA" altLang="en-US" sz="1600" b="1">
                <a:solidFill>
                  <a:srgbClr val="FFFF99"/>
                </a:solidFill>
                <a:latin typeface="Trebuchet MS" panose="020B0603020202020204" pitchFamily="34" charset="0"/>
              </a:rPr>
              <a:t>دعاء اول يوم من شهر رمضان</a:t>
            </a:r>
          </a:p>
        </p:txBody>
      </p:sp>
      <p:sp>
        <p:nvSpPr>
          <p:cNvPr id="1536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>
                <a:solidFill>
                  <a:srgbClr val="FFFF99"/>
                </a:solidFill>
                <a:latin typeface="Trebuchet MS" panose="020B0603020202020204" pitchFamily="34" charset="0"/>
              </a:rPr>
              <a:t>Ramadan first night Dua’a</a:t>
            </a:r>
          </a:p>
        </p:txBody>
      </p:sp>
    </p:spTree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وَمِنَ النِّفاقِ وَالرِّياءِ وَالجِناياتِ،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And against hypocrisy and showing off and felonies,</a:t>
            </a:r>
          </a:p>
          <a:p>
            <a:r>
              <a:rPr lang="ur-PK" sz="3600" b="1" dirty="0"/>
              <a:t>اور منافقت اور برائیوں کے خلاف ،</a:t>
            </a:r>
          </a:p>
          <a:p>
            <a:br>
              <a:rPr lang="ur-PK" sz="3600" b="1" dirty="0"/>
            </a:br>
            <a:endParaRPr lang="en-US" sz="3600" b="1" kern="1200" dirty="0">
              <a:ea typeface="MS Mincho" pitchFamily="49" charset="-128"/>
            </a:endParaRP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16388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altLang="en-US" sz="3200" b="1" i="1">
                <a:solidFill>
                  <a:srgbClr val="000066"/>
                </a:solidFill>
                <a:ea typeface="MS Mincho" panose="02020609040205080304" pitchFamily="49" charset="-128"/>
              </a:rPr>
              <a:t>wamina alnnifaqi waalrria‘i waaljinaiati,</a:t>
            </a:r>
          </a:p>
        </p:txBody>
      </p:sp>
      <p:sp>
        <p:nvSpPr>
          <p:cNvPr id="1638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ar-SA" altLang="en-US" sz="1600" b="1">
                <a:solidFill>
                  <a:srgbClr val="FFFF99"/>
                </a:solidFill>
                <a:latin typeface="Trebuchet MS" panose="020B0603020202020204" pitchFamily="34" charset="0"/>
              </a:rPr>
              <a:t>دعاء اول يوم من شهر رمضان</a:t>
            </a:r>
          </a:p>
        </p:txBody>
      </p:sp>
      <p:sp>
        <p:nvSpPr>
          <p:cNvPr id="1639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>
                <a:solidFill>
                  <a:srgbClr val="FFFF99"/>
                </a:solidFill>
                <a:latin typeface="Trebuchet MS" panose="020B0603020202020204" pitchFamily="34" charset="0"/>
              </a:rPr>
              <a:t>Ramadan first night Dua’a</a:t>
            </a:r>
          </a:p>
        </p:txBody>
      </p:sp>
    </p:spTree>
  </p:cSld>
  <p:clrMapOvr>
    <a:masterClrMapping/>
  </p:clrMapOvr>
  <p:transition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وَمِنْ شَرِّ الوِسْواسِ الخَنّاسِ،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And against the evil of the whisperings of the slinking Devil,</a:t>
            </a:r>
          </a:p>
          <a:p>
            <a:r>
              <a:rPr lang="ur-PK" sz="3600" b="1" dirty="0"/>
              <a:t>اور پھسلتے شیطان کی سرگوشیوں کی برائی کے خلاف ،</a:t>
            </a:r>
          </a:p>
          <a:p>
            <a:br>
              <a:rPr lang="ur-PK" sz="3600" b="1" dirty="0"/>
            </a:b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17412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altLang="en-US" sz="3200" b="1" i="1">
                <a:solidFill>
                  <a:srgbClr val="000066"/>
                </a:solidFill>
                <a:ea typeface="MS Mincho" panose="02020609040205080304" pitchFamily="49" charset="-128"/>
              </a:rPr>
              <a:t>wamin sharri aluisuasi alkhannasi,</a:t>
            </a:r>
          </a:p>
        </p:txBody>
      </p:sp>
      <p:sp>
        <p:nvSpPr>
          <p:cNvPr id="1741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ar-SA" altLang="en-US" sz="1600" b="1">
                <a:solidFill>
                  <a:srgbClr val="FFFF99"/>
                </a:solidFill>
                <a:latin typeface="Trebuchet MS" panose="020B0603020202020204" pitchFamily="34" charset="0"/>
              </a:rPr>
              <a:t>دعاء اول يوم من شهر رمضان</a:t>
            </a:r>
          </a:p>
        </p:txBody>
      </p:sp>
      <p:sp>
        <p:nvSpPr>
          <p:cNvPr id="17414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>
                <a:solidFill>
                  <a:srgbClr val="FFFF99"/>
                </a:solidFill>
                <a:latin typeface="Trebuchet MS" panose="020B0603020202020204" pitchFamily="34" charset="0"/>
              </a:rPr>
              <a:t>Ramadan first night Dua’a</a:t>
            </a:r>
          </a:p>
        </p:txBody>
      </p:sp>
    </p:spTree>
  </p:cSld>
  <p:clrMapOvr>
    <a:masterClrMapping/>
  </p:clrMapOvr>
  <p:transition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الَّذي يُوَسْوِسُ في صُدورِ النّاسِ،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Who whispers into the hearts of men;</a:t>
            </a:r>
          </a:p>
          <a:p>
            <a:r>
              <a:rPr lang="ur-PK" sz="3600" b="1" dirty="0"/>
              <a:t>جو مردوں کے دلوں میں سرگوشی کرتا ہے۔</a:t>
            </a:r>
          </a:p>
          <a:p>
            <a:br>
              <a:rPr lang="ur-PK" sz="3600" b="1" dirty="0"/>
            </a:b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18436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altLang="en-US" sz="3200" b="1" i="1">
                <a:solidFill>
                  <a:srgbClr val="000066"/>
                </a:solidFill>
                <a:ea typeface="MS Mincho" panose="02020609040205080304" pitchFamily="49" charset="-128"/>
              </a:rPr>
              <a:t>alladhy yuwasuisu fy suduri alnnasi,</a:t>
            </a:r>
          </a:p>
        </p:txBody>
      </p:sp>
      <p:sp>
        <p:nvSpPr>
          <p:cNvPr id="1843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ar-SA" altLang="en-US" sz="1600" b="1">
                <a:solidFill>
                  <a:srgbClr val="FFFF99"/>
                </a:solidFill>
                <a:latin typeface="Trebuchet MS" panose="020B0603020202020204" pitchFamily="34" charset="0"/>
              </a:rPr>
              <a:t>دعاء اول يوم من شهر رمضان</a:t>
            </a:r>
          </a:p>
        </p:txBody>
      </p:sp>
      <p:sp>
        <p:nvSpPr>
          <p:cNvPr id="18438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>
                <a:solidFill>
                  <a:srgbClr val="FFFF99"/>
                </a:solidFill>
                <a:latin typeface="Trebuchet MS" panose="020B0603020202020204" pitchFamily="34" charset="0"/>
              </a:rPr>
              <a:t>Ramadan first night Dua’a</a:t>
            </a:r>
          </a:p>
        </p:txBody>
      </p:sp>
    </p:spTree>
  </p:cSld>
  <p:clrMapOvr>
    <a:masterClrMapping/>
  </p:clrMapOvr>
  <p:transition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مِنَ الجِنَّةِ وَالنّاسِ.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 From among the </a:t>
            </a:r>
            <a:r>
              <a:rPr lang="en-US" sz="3600" b="1" i="1" kern="1200" dirty="0">
                <a:ea typeface="MS Mincho" pitchFamily="49" charset="-128"/>
              </a:rPr>
              <a:t>jinn</a:t>
            </a:r>
            <a:r>
              <a:rPr lang="en-US" sz="3600" b="1" kern="1200" dirty="0">
                <a:ea typeface="MS Mincho" pitchFamily="49" charset="-128"/>
              </a:rPr>
              <a:t> and the men.</a:t>
            </a:r>
          </a:p>
          <a:p>
            <a:r>
              <a:rPr lang="ur-PK" sz="3600" b="1" dirty="0"/>
              <a:t>جنوں اور مردوں میں سے</a:t>
            </a:r>
          </a:p>
          <a:p>
            <a:br>
              <a:rPr lang="ur-PK" sz="3600" b="1" dirty="0"/>
            </a:b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19460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altLang="en-US" sz="3200" b="1" i="1">
                <a:solidFill>
                  <a:srgbClr val="000066"/>
                </a:solidFill>
                <a:ea typeface="MS Mincho" panose="02020609040205080304" pitchFamily="49" charset="-128"/>
              </a:rPr>
              <a:t>mina aljinnati waalnnasi.</a:t>
            </a:r>
          </a:p>
        </p:txBody>
      </p:sp>
      <p:sp>
        <p:nvSpPr>
          <p:cNvPr id="1946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ar-SA" altLang="en-US" sz="1600" b="1">
                <a:solidFill>
                  <a:srgbClr val="FFFF99"/>
                </a:solidFill>
                <a:latin typeface="Trebuchet MS" panose="020B0603020202020204" pitchFamily="34" charset="0"/>
              </a:rPr>
              <a:t>دعاء اول يوم من شهر رمضان</a:t>
            </a:r>
          </a:p>
        </p:txBody>
      </p:sp>
      <p:sp>
        <p:nvSpPr>
          <p:cNvPr id="19462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>
                <a:solidFill>
                  <a:srgbClr val="FFFF99"/>
                </a:solidFill>
                <a:latin typeface="Trebuchet MS" panose="020B0603020202020204" pitchFamily="34" charset="0"/>
              </a:rPr>
              <a:t>Ramadan first night Dua’a</a:t>
            </a:r>
          </a:p>
        </p:txBody>
      </p:sp>
    </p:spTree>
  </p:cSld>
  <p:clrMapOvr>
    <a:masterClrMapping/>
  </p:clrMapOvr>
  <p:transition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اللّهُمَّ وَارْزُقْني صِيامَهُ وَقِيامَهُ،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O </a:t>
            </a:r>
            <a:r>
              <a:rPr lang="en-US" sz="3600" b="1" kern="1200" dirty="0" err="1">
                <a:ea typeface="MS Mincho" pitchFamily="49" charset="-128"/>
              </a:rPr>
              <a:t>Allāh</a:t>
            </a:r>
            <a:r>
              <a:rPr lang="en-US" sz="3600" b="1" kern="1200" dirty="0">
                <a:ea typeface="MS Mincho" pitchFamily="49" charset="-128"/>
              </a:rPr>
              <a:t>: and confer upon me with the fasting and the doing of acts of worship during this month,</a:t>
            </a:r>
          </a:p>
          <a:p>
            <a:r>
              <a:rPr lang="ur-PK" sz="3600" b="1" dirty="0"/>
              <a:t>اے اللہ: اور مجھے اس مہینے کے دوران روزہ رکھنے اور عبادت کرنے کی توفیق عطا فرما ،</a:t>
            </a:r>
          </a:p>
          <a:p>
            <a:br>
              <a:rPr lang="ur-PK" sz="3600" b="1" dirty="0"/>
            </a:b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20484" name="Subtitle 4"/>
          <p:cNvSpPr txBox="1">
            <a:spLocks/>
          </p:cNvSpPr>
          <p:nvPr/>
        </p:nvSpPr>
        <p:spPr bwMode="auto">
          <a:xfrm>
            <a:off x="152400" y="5791200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altLang="en-US" sz="3200" b="1" i="1" dirty="0">
                <a:solidFill>
                  <a:srgbClr val="000066"/>
                </a:solidFill>
                <a:ea typeface="MS Mincho" panose="02020609040205080304" pitchFamily="49" charset="-128"/>
              </a:rPr>
              <a:t>alllahumma waarzuqny siamahu waqiamahu,</a:t>
            </a:r>
          </a:p>
        </p:txBody>
      </p:sp>
      <p:sp>
        <p:nvSpPr>
          <p:cNvPr id="2048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ar-SA" altLang="en-US" sz="1600" b="1">
                <a:solidFill>
                  <a:srgbClr val="FFFF99"/>
                </a:solidFill>
                <a:latin typeface="Trebuchet MS" panose="020B0603020202020204" pitchFamily="34" charset="0"/>
              </a:rPr>
              <a:t>دعاء اول يوم من شهر رمضان</a:t>
            </a:r>
          </a:p>
        </p:txBody>
      </p:sp>
      <p:sp>
        <p:nvSpPr>
          <p:cNvPr id="2048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>
                <a:solidFill>
                  <a:srgbClr val="FFFF99"/>
                </a:solidFill>
                <a:latin typeface="Trebuchet MS" panose="020B0603020202020204" pitchFamily="34" charset="0"/>
              </a:rPr>
              <a:t>Ramadan first night Dua’a</a:t>
            </a:r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</p:spPr>
        <p:txBody>
          <a:bodyPr/>
          <a:lstStyle/>
          <a:p>
            <a:pPr rtl="1" eaLnBrk="1" hangingPunct="1">
              <a:lnSpc>
                <a:spcPts val="9000"/>
              </a:lnSpc>
              <a:defRPr/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اَللَّهُمَّ صَلِّ عَلَى مُحَمَّدٍ وَ آلِ مُحَمَّد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O' </a:t>
            </a:r>
            <a:r>
              <a:rPr lang="en-US" sz="3600" b="1" kern="1200" dirty="0" err="1">
                <a:ea typeface="MS Mincho" pitchFamily="49" charset="-128"/>
              </a:rPr>
              <a:t>Allāh</a:t>
            </a:r>
            <a:r>
              <a:rPr lang="en-US" sz="3600" b="1" kern="1200" dirty="0">
                <a:ea typeface="MS Mincho" pitchFamily="49" charset="-128"/>
              </a:rPr>
              <a:t> send Your blessings on Muhammad and the family of Muhammad.</a:t>
            </a:r>
          </a:p>
          <a:p>
            <a:pPr marL="342900" indent="-342900" eaLnBrk="1" hangingPunct="1">
              <a:defRPr/>
            </a:pPr>
            <a:r>
              <a:rPr lang="ar-SA" altLang="en-US" sz="3600" b="1" dirty="0">
                <a:latin typeface="Alvi Nastaleeq" pitchFamily="2" charset="0"/>
              </a:rPr>
              <a:t>اے الله! رحمت فرما محمد وآل محمد پر </a:t>
            </a: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3076" name="Subtitle 4"/>
          <p:cNvSpPr txBox="1">
            <a:spLocks/>
          </p:cNvSpPr>
          <p:nvPr/>
        </p:nvSpPr>
        <p:spPr bwMode="auto">
          <a:xfrm>
            <a:off x="38100" y="5257800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altLang="en-US" sz="3200" b="1" i="1" dirty="0">
                <a:solidFill>
                  <a:srgbClr val="000066"/>
                </a:solidFill>
                <a:ea typeface="MS Mincho" panose="02020609040205080304" pitchFamily="49" charset="-128"/>
              </a:rPr>
              <a:t>allahumma salli `ala muhammadin wa ali muhammadin</a:t>
            </a:r>
          </a:p>
        </p:txBody>
      </p:sp>
      <p:sp>
        <p:nvSpPr>
          <p:cNvPr id="307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ar-SA" altLang="en-US" sz="1600" b="1">
                <a:solidFill>
                  <a:srgbClr val="FFFF99"/>
                </a:solidFill>
                <a:latin typeface="Trebuchet MS" panose="020B0603020202020204" pitchFamily="34" charset="0"/>
              </a:rPr>
              <a:t>دعاء اول يوم من شهر رمضان</a:t>
            </a:r>
          </a:p>
        </p:txBody>
      </p:sp>
      <p:sp>
        <p:nvSpPr>
          <p:cNvPr id="3078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>
                <a:solidFill>
                  <a:srgbClr val="FFFF99"/>
                </a:solidFill>
                <a:latin typeface="Trebuchet MS" panose="020B0603020202020204" pitchFamily="34" charset="0"/>
              </a:rPr>
              <a:t>Ramadan first night Dua’a</a:t>
            </a:r>
          </a:p>
        </p:txBody>
      </p:sp>
    </p:spTree>
  </p:cSld>
  <p:clrMapOvr>
    <a:masterClrMapping/>
  </p:clrMapOvr>
  <p:transition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وَالعَمَلَ فيهِ بِطاعَتِكَ،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And with the doing of acts of obedience to You,</a:t>
            </a:r>
          </a:p>
          <a:p>
            <a:r>
              <a:rPr lang="ur-PK" sz="3600" b="1" dirty="0"/>
              <a:t>اور آپ کی اطاعت کے عمل کے ساتھ ،</a:t>
            </a:r>
          </a:p>
          <a:p>
            <a:br>
              <a:rPr lang="ur-PK" sz="3600" b="1" dirty="0"/>
            </a:b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21508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altLang="en-US" sz="3200" b="1" i="1">
                <a:solidFill>
                  <a:srgbClr val="000066"/>
                </a:solidFill>
                <a:ea typeface="MS Mincho" panose="02020609040205080304" pitchFamily="49" charset="-128"/>
              </a:rPr>
              <a:t>waal`amala fihi bita`atika,</a:t>
            </a:r>
          </a:p>
        </p:txBody>
      </p:sp>
      <p:sp>
        <p:nvSpPr>
          <p:cNvPr id="2150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ar-SA" altLang="en-US" sz="1600" b="1">
                <a:solidFill>
                  <a:srgbClr val="FFFF99"/>
                </a:solidFill>
                <a:latin typeface="Trebuchet MS" panose="020B0603020202020204" pitchFamily="34" charset="0"/>
              </a:rPr>
              <a:t>دعاء اول يوم من شهر رمضان</a:t>
            </a:r>
          </a:p>
        </p:txBody>
      </p:sp>
      <p:sp>
        <p:nvSpPr>
          <p:cNvPr id="2151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>
                <a:solidFill>
                  <a:srgbClr val="FFFF99"/>
                </a:solidFill>
                <a:latin typeface="Trebuchet MS" panose="020B0603020202020204" pitchFamily="34" charset="0"/>
              </a:rPr>
              <a:t>Ramadan first night Dua’a</a:t>
            </a:r>
          </a:p>
        </p:txBody>
      </p:sp>
    </p:spTree>
  </p:cSld>
  <p:clrMapOvr>
    <a:masterClrMapping/>
  </p:clrMapOvr>
  <p:transition>
    <p:fad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وَطاعَةِ رَسولِكَ وَأُولي الأمْرِ،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And to Your Messenger and the Men in Authority,</a:t>
            </a:r>
          </a:p>
          <a:p>
            <a:r>
              <a:rPr lang="ur-PK" sz="3600" b="1" dirty="0"/>
              <a:t>اور آپ کے پیغمبر اور اہل اقتدار کے لئے ،</a:t>
            </a:r>
          </a:p>
          <a:p>
            <a:br>
              <a:rPr lang="ur-PK" sz="3600" b="1" dirty="0"/>
            </a:b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22532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altLang="en-US" sz="3200" b="1" i="1">
                <a:solidFill>
                  <a:srgbClr val="000066"/>
                </a:solidFill>
                <a:ea typeface="MS Mincho" panose="02020609040205080304" pitchFamily="49" charset="-128"/>
              </a:rPr>
              <a:t>wata`ati rasulika wa-uly alamri,</a:t>
            </a:r>
          </a:p>
        </p:txBody>
      </p:sp>
      <p:sp>
        <p:nvSpPr>
          <p:cNvPr id="2253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ar-SA" altLang="en-US" sz="1600" b="1">
                <a:solidFill>
                  <a:srgbClr val="FFFF99"/>
                </a:solidFill>
                <a:latin typeface="Trebuchet MS" panose="020B0603020202020204" pitchFamily="34" charset="0"/>
              </a:rPr>
              <a:t>دعاء اول يوم من شهر رمضان</a:t>
            </a:r>
          </a:p>
        </p:txBody>
      </p:sp>
      <p:sp>
        <p:nvSpPr>
          <p:cNvPr id="22534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>
                <a:solidFill>
                  <a:srgbClr val="FFFF99"/>
                </a:solidFill>
                <a:latin typeface="Trebuchet MS" panose="020B0603020202020204" pitchFamily="34" charset="0"/>
              </a:rPr>
              <a:t>Ramadan first night Dua’a</a:t>
            </a:r>
          </a:p>
        </p:txBody>
      </p:sp>
    </p:spTree>
  </p:cSld>
  <p:clrMapOvr>
    <a:masterClrMapping/>
  </p:clrMapOvr>
  <p:transition>
    <p:fad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عَلَيهِ وَعَلَيهِمُ السَّلامُ،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May peace be upon him and them,</a:t>
            </a:r>
          </a:p>
          <a:p>
            <a:pPr marL="342900" indent="-342900" eaLnBrk="1" hangingPunct="1">
              <a:defRPr/>
            </a:pPr>
            <a:r>
              <a:rPr lang="ur-PK" sz="3600" b="1" kern="1200" dirty="0">
                <a:ea typeface="MS Mincho" pitchFamily="49" charset="-128"/>
              </a:rPr>
              <a:t>اور ان سب پر سلام ہو</a:t>
            </a: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23556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altLang="en-US" sz="3200" b="1" i="1">
                <a:solidFill>
                  <a:srgbClr val="000066"/>
                </a:solidFill>
                <a:ea typeface="MS Mincho" panose="02020609040205080304" pitchFamily="49" charset="-128"/>
              </a:rPr>
              <a:t>`alayhi wa`alayhimu alssalamu,</a:t>
            </a:r>
          </a:p>
        </p:txBody>
      </p:sp>
      <p:sp>
        <p:nvSpPr>
          <p:cNvPr id="2355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ar-SA" altLang="en-US" sz="1600" b="1">
                <a:solidFill>
                  <a:srgbClr val="FFFF99"/>
                </a:solidFill>
                <a:latin typeface="Trebuchet MS" panose="020B0603020202020204" pitchFamily="34" charset="0"/>
              </a:rPr>
              <a:t>دعاء اول يوم من شهر رمضان</a:t>
            </a:r>
          </a:p>
        </p:txBody>
      </p:sp>
      <p:sp>
        <p:nvSpPr>
          <p:cNvPr id="23558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>
                <a:solidFill>
                  <a:srgbClr val="FFFF99"/>
                </a:solidFill>
                <a:latin typeface="Trebuchet MS" panose="020B0603020202020204" pitchFamily="34" charset="0"/>
              </a:rPr>
              <a:t>Ramadan first night Dua’a</a:t>
            </a:r>
          </a:p>
        </p:txBody>
      </p:sp>
    </p:spTree>
  </p:cSld>
  <p:clrMapOvr>
    <a:masterClrMapping/>
  </p:clrMapOvr>
  <p:transition>
    <p:fad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وَما قَرَّبَ مِنْكَ،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And the doing of whatever act that takes me near You,</a:t>
            </a:r>
          </a:p>
          <a:p>
            <a:r>
              <a:rPr lang="ur-PK" sz="3600" b="1" dirty="0"/>
              <a:t>اور جو بھی عمل مجھے آپ کے قریب لے جاتا ہے اسے کرنا ،</a:t>
            </a:r>
          </a:p>
          <a:p>
            <a:br>
              <a:rPr lang="ur-PK" sz="3600" b="1" dirty="0"/>
            </a:b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24580" name="Subtitle 4"/>
          <p:cNvSpPr txBox="1">
            <a:spLocks/>
          </p:cNvSpPr>
          <p:nvPr/>
        </p:nvSpPr>
        <p:spPr bwMode="auto">
          <a:xfrm>
            <a:off x="38100" y="5126719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altLang="en-US" sz="3200" b="1" i="1" dirty="0">
                <a:solidFill>
                  <a:srgbClr val="000066"/>
                </a:solidFill>
                <a:ea typeface="MS Mincho" panose="02020609040205080304" pitchFamily="49" charset="-128"/>
              </a:rPr>
              <a:t>wama qarraba minka,</a:t>
            </a:r>
          </a:p>
        </p:txBody>
      </p:sp>
      <p:sp>
        <p:nvSpPr>
          <p:cNvPr id="2458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ar-SA" altLang="en-US" sz="1600" b="1">
                <a:solidFill>
                  <a:srgbClr val="FFFF99"/>
                </a:solidFill>
                <a:latin typeface="Trebuchet MS" panose="020B0603020202020204" pitchFamily="34" charset="0"/>
              </a:rPr>
              <a:t>دعاء اول يوم من شهر رمضان</a:t>
            </a:r>
          </a:p>
        </p:txBody>
      </p:sp>
      <p:sp>
        <p:nvSpPr>
          <p:cNvPr id="24582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>
                <a:solidFill>
                  <a:srgbClr val="FFFF99"/>
                </a:solidFill>
                <a:latin typeface="Trebuchet MS" panose="020B0603020202020204" pitchFamily="34" charset="0"/>
              </a:rPr>
              <a:t>Ramadan first night Dua’a</a:t>
            </a:r>
          </a:p>
        </p:txBody>
      </p:sp>
    </p:spTree>
  </p:cSld>
  <p:clrMapOvr>
    <a:masterClrMapping/>
  </p:clrMapOvr>
  <p:transition>
    <p:fad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وَجَنِّبْني مَعاصِيكَ،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And (please) take me away from acts of disobedience to You.</a:t>
            </a:r>
          </a:p>
          <a:p>
            <a:r>
              <a:rPr lang="ur-PK" sz="3600" b="1" dirty="0"/>
              <a:t>اور (براہ کرم) مجھے آپ کی نافرمانی کے کاموں سے دور کردیں۔</a:t>
            </a:r>
          </a:p>
          <a:p>
            <a:br>
              <a:rPr lang="ur-PK" sz="3600" b="1" dirty="0"/>
            </a:b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25604" name="Subtitle 4"/>
          <p:cNvSpPr txBox="1">
            <a:spLocks/>
          </p:cNvSpPr>
          <p:nvPr/>
        </p:nvSpPr>
        <p:spPr bwMode="auto">
          <a:xfrm>
            <a:off x="38100" y="5373322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altLang="en-US" sz="3200" b="1" i="1" dirty="0">
                <a:solidFill>
                  <a:srgbClr val="000066"/>
                </a:solidFill>
                <a:ea typeface="MS Mincho" panose="02020609040205080304" pitchFamily="49" charset="-128"/>
              </a:rPr>
              <a:t>wajannibny ma`asika,</a:t>
            </a:r>
          </a:p>
        </p:txBody>
      </p:sp>
      <p:sp>
        <p:nvSpPr>
          <p:cNvPr id="2560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ar-SA" altLang="en-US" sz="1600" b="1">
                <a:solidFill>
                  <a:srgbClr val="FFFF99"/>
                </a:solidFill>
                <a:latin typeface="Trebuchet MS" panose="020B0603020202020204" pitchFamily="34" charset="0"/>
              </a:rPr>
              <a:t>دعاء اول يوم من شهر رمضان</a:t>
            </a:r>
          </a:p>
        </p:txBody>
      </p:sp>
      <p:sp>
        <p:nvSpPr>
          <p:cNvPr id="2560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>
                <a:solidFill>
                  <a:srgbClr val="FFFF99"/>
                </a:solidFill>
                <a:latin typeface="Trebuchet MS" panose="020B0603020202020204" pitchFamily="34" charset="0"/>
              </a:rPr>
              <a:t>Ramadan first night Dua’a</a:t>
            </a:r>
          </a:p>
        </p:txBody>
      </p:sp>
    </p:spTree>
  </p:cSld>
  <p:clrMapOvr>
    <a:masterClrMapping/>
  </p:clrMapOvr>
  <p:transition>
    <p:fad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وَارْزُقْني فيهِ التَّوْبَةَ وَالإنابَةَ وَالإجابَةَ.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514600"/>
            <a:ext cx="91440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And confer upon me in this month with repentance, turning to You, and responding to Your instructions.</a:t>
            </a:r>
          </a:p>
          <a:p>
            <a:r>
              <a:rPr lang="ur-PK" b="1" dirty="0"/>
              <a:t>اور مجھے اس مہینے میں توبہ کے ساتھ ، آپ کی طرف رجوع کرنے ، اور آپ کی ہدایتوں کا جواب دینے سے نوازے۔</a:t>
            </a:r>
          </a:p>
          <a:p>
            <a:br>
              <a:rPr lang="ur-PK" b="1" dirty="0"/>
            </a:br>
            <a:endParaRPr lang="en-US" b="1" kern="1200" dirty="0">
              <a:ea typeface="MS Mincho" pitchFamily="49" charset="-128"/>
            </a:endParaRPr>
          </a:p>
        </p:txBody>
      </p:sp>
      <p:sp>
        <p:nvSpPr>
          <p:cNvPr id="26628" name="Subtitle 4"/>
          <p:cNvSpPr txBox="1">
            <a:spLocks/>
          </p:cNvSpPr>
          <p:nvPr/>
        </p:nvSpPr>
        <p:spPr bwMode="auto">
          <a:xfrm>
            <a:off x="38100" y="53800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altLang="en-US" sz="3200" b="1" i="1" dirty="0">
                <a:solidFill>
                  <a:srgbClr val="000066"/>
                </a:solidFill>
                <a:ea typeface="MS Mincho" panose="02020609040205080304" pitchFamily="49" charset="-128"/>
              </a:rPr>
              <a:t>warzuqny fihi alttawbata walinabata wal-ijabata.</a:t>
            </a:r>
          </a:p>
        </p:txBody>
      </p:sp>
      <p:sp>
        <p:nvSpPr>
          <p:cNvPr id="2662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ar-SA" altLang="en-US" sz="1600" b="1">
                <a:solidFill>
                  <a:srgbClr val="FFFF99"/>
                </a:solidFill>
                <a:latin typeface="Trebuchet MS" panose="020B0603020202020204" pitchFamily="34" charset="0"/>
              </a:rPr>
              <a:t>دعاء اول يوم من شهر رمضان</a:t>
            </a:r>
          </a:p>
        </p:txBody>
      </p:sp>
      <p:sp>
        <p:nvSpPr>
          <p:cNvPr id="2663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>
                <a:solidFill>
                  <a:srgbClr val="FFFF99"/>
                </a:solidFill>
                <a:latin typeface="Trebuchet MS" panose="020B0603020202020204" pitchFamily="34" charset="0"/>
              </a:rPr>
              <a:t>Ramadan first night Dua’a</a:t>
            </a:r>
          </a:p>
        </p:txBody>
      </p:sp>
    </p:spTree>
  </p:cSld>
  <p:clrMapOvr>
    <a:masterClrMapping/>
  </p:clrMapOvr>
  <p:transition>
    <p:fade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 err="1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وَأعِذْني</a:t>
            </a: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فيهِ مِنَ الغيبَةِ وَالكَسَلِ وَالفَشَلِ،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And protect me in it against backbiting and lethargy and failure.</a:t>
            </a:r>
          </a:p>
          <a:p>
            <a:r>
              <a:rPr lang="ur-PK" sz="3600" b="1" dirty="0"/>
              <a:t>اور مجھے اس میں پیچھے ہٹنا اور سستی اور ناکامی سے بچانا۔</a:t>
            </a:r>
          </a:p>
          <a:p>
            <a:br>
              <a:rPr lang="ur-PK" sz="3600" b="1" dirty="0"/>
            </a:b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27652" name="Subtitle 4"/>
          <p:cNvSpPr txBox="1">
            <a:spLocks/>
          </p:cNvSpPr>
          <p:nvPr/>
        </p:nvSpPr>
        <p:spPr bwMode="auto">
          <a:xfrm>
            <a:off x="38100" y="53800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altLang="en-US" sz="3200" b="1" i="1" dirty="0">
                <a:solidFill>
                  <a:srgbClr val="000066"/>
                </a:solidFill>
                <a:ea typeface="MS Mincho" panose="02020609040205080304" pitchFamily="49" charset="-128"/>
              </a:rPr>
              <a:t>wa'a`idhny fihi mina alghibaati waalkasali waalfashali,</a:t>
            </a:r>
          </a:p>
        </p:txBody>
      </p:sp>
      <p:sp>
        <p:nvSpPr>
          <p:cNvPr id="2765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ar-SA" altLang="en-US" sz="1600" b="1">
                <a:solidFill>
                  <a:srgbClr val="FFFF99"/>
                </a:solidFill>
                <a:latin typeface="Trebuchet MS" panose="020B0603020202020204" pitchFamily="34" charset="0"/>
              </a:rPr>
              <a:t>دعاء اول يوم من شهر رمضان</a:t>
            </a:r>
          </a:p>
        </p:txBody>
      </p:sp>
      <p:sp>
        <p:nvSpPr>
          <p:cNvPr id="27654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>
                <a:solidFill>
                  <a:srgbClr val="FFFF99"/>
                </a:solidFill>
                <a:latin typeface="Trebuchet MS" panose="020B0603020202020204" pitchFamily="34" charset="0"/>
              </a:rPr>
              <a:t>Ramadan first night Dua’a</a:t>
            </a:r>
          </a:p>
        </p:txBody>
      </p:sp>
    </p:spTree>
  </p:cSld>
  <p:clrMapOvr>
    <a:masterClrMapping/>
  </p:clrMapOvr>
  <p:transition>
    <p:fade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وَاسْتَجِبْ لي فيهِ الدُّعاءَ،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And respond my prayers in it.</a:t>
            </a:r>
          </a:p>
          <a:p>
            <a:r>
              <a:rPr lang="ur-PK" sz="3600" b="1" dirty="0"/>
              <a:t>اور اس میں میری دعاؤں کا جواب دے۔</a:t>
            </a:r>
          </a:p>
          <a:p>
            <a:br>
              <a:rPr lang="ur-PK" sz="3600" b="1" dirty="0"/>
            </a:b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28676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altLang="en-US" sz="3200" b="1" i="1">
                <a:solidFill>
                  <a:srgbClr val="000066"/>
                </a:solidFill>
                <a:ea typeface="MS Mincho" panose="02020609040205080304" pitchFamily="49" charset="-128"/>
              </a:rPr>
              <a:t>waastajib ly fihi alddu`a‘a,</a:t>
            </a:r>
          </a:p>
        </p:txBody>
      </p:sp>
      <p:sp>
        <p:nvSpPr>
          <p:cNvPr id="2867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ar-SA" altLang="en-US" sz="1600" b="1">
                <a:solidFill>
                  <a:srgbClr val="FFFF99"/>
                </a:solidFill>
                <a:latin typeface="Trebuchet MS" panose="020B0603020202020204" pitchFamily="34" charset="0"/>
              </a:rPr>
              <a:t>دعاء اول يوم من شهر رمضان</a:t>
            </a:r>
          </a:p>
        </p:txBody>
      </p:sp>
      <p:sp>
        <p:nvSpPr>
          <p:cNvPr id="28678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>
                <a:solidFill>
                  <a:srgbClr val="FFFF99"/>
                </a:solidFill>
                <a:latin typeface="Trebuchet MS" panose="020B0603020202020204" pitchFamily="34" charset="0"/>
              </a:rPr>
              <a:t>Ramadan first night Dua’a</a:t>
            </a:r>
          </a:p>
        </p:txBody>
      </p:sp>
    </p:spTree>
  </p:cSld>
  <p:clrMapOvr>
    <a:masterClrMapping/>
  </p:clrMapOvr>
  <p:transition>
    <p:fade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وَأصِحَّ لي فيهِ جِسمي وَعَقْلي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And grant me well-being for my body and my intellect.</a:t>
            </a:r>
          </a:p>
          <a:p>
            <a:r>
              <a:rPr lang="ur-PK" sz="3600" b="1" dirty="0"/>
              <a:t>اور مجھے اپنے جسم اور عقل کی تندرستی عطا فرما۔</a:t>
            </a:r>
          </a:p>
          <a:p>
            <a:br>
              <a:rPr lang="ur-PK" sz="3600" b="1" dirty="0"/>
            </a:b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29700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altLang="en-US" sz="3200" b="1" i="1">
                <a:solidFill>
                  <a:srgbClr val="000066"/>
                </a:solidFill>
                <a:ea typeface="MS Mincho" panose="02020609040205080304" pitchFamily="49" charset="-128"/>
              </a:rPr>
              <a:t>waasihha ly fihi jismy wa`aqli</a:t>
            </a:r>
          </a:p>
        </p:txBody>
      </p:sp>
      <p:sp>
        <p:nvSpPr>
          <p:cNvPr id="2970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ar-SA" altLang="en-US" sz="1600" b="1">
                <a:solidFill>
                  <a:srgbClr val="FFFF99"/>
                </a:solidFill>
                <a:latin typeface="Trebuchet MS" panose="020B0603020202020204" pitchFamily="34" charset="0"/>
              </a:rPr>
              <a:t>دعاء اول يوم من شهر رمضان</a:t>
            </a:r>
          </a:p>
        </p:txBody>
      </p:sp>
      <p:sp>
        <p:nvSpPr>
          <p:cNvPr id="29702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>
                <a:solidFill>
                  <a:srgbClr val="FFFF99"/>
                </a:solidFill>
                <a:latin typeface="Trebuchet MS" panose="020B0603020202020204" pitchFamily="34" charset="0"/>
              </a:rPr>
              <a:t>Ramadan first night Dua’a</a:t>
            </a:r>
          </a:p>
        </p:txBody>
      </p:sp>
    </p:spTree>
  </p:cSld>
  <p:clrMapOvr>
    <a:masterClrMapping/>
  </p:clrMapOvr>
  <p:transition>
    <p:fade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 err="1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وَفَرِّغْني</a:t>
            </a: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فيهِ لِطاعَتِكَ وَما قَرَّبَ مِنكَ،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514600"/>
            <a:ext cx="91440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And grant me time to do acts of obedience to You as well as acts that take me near You.</a:t>
            </a:r>
          </a:p>
          <a:p>
            <a:r>
              <a:rPr lang="ur-PK" b="1" dirty="0"/>
              <a:t>اور مجھے آپ کی اطاعت کے کام کرنے کے ساتھ ساتھ ایسی عمال کرنے کا وقت دیں جو مجھے آپ کے قریب لے جائیں۔</a:t>
            </a:r>
          </a:p>
          <a:p>
            <a:br>
              <a:rPr lang="ur-PK" b="1" dirty="0"/>
            </a:br>
            <a:endParaRPr lang="en-US" b="1" kern="1200" dirty="0">
              <a:ea typeface="MS Mincho" pitchFamily="49" charset="-128"/>
            </a:endParaRPr>
          </a:p>
        </p:txBody>
      </p:sp>
      <p:sp>
        <p:nvSpPr>
          <p:cNvPr id="30724" name="Subtitle 4"/>
          <p:cNvSpPr txBox="1">
            <a:spLocks/>
          </p:cNvSpPr>
          <p:nvPr/>
        </p:nvSpPr>
        <p:spPr bwMode="auto">
          <a:xfrm>
            <a:off x="152400" y="53800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altLang="en-US" sz="3200" b="1" i="1" dirty="0">
                <a:solidFill>
                  <a:srgbClr val="000066"/>
                </a:solidFill>
                <a:ea typeface="MS Mincho" panose="02020609040205080304" pitchFamily="49" charset="-128"/>
              </a:rPr>
              <a:t>wafarrighny fihi lita`atika wama qarraba minka,</a:t>
            </a:r>
          </a:p>
        </p:txBody>
      </p:sp>
      <p:sp>
        <p:nvSpPr>
          <p:cNvPr id="3072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ar-SA" altLang="en-US" sz="1600" b="1">
                <a:solidFill>
                  <a:srgbClr val="FFFF99"/>
                </a:solidFill>
                <a:latin typeface="Trebuchet MS" panose="020B0603020202020204" pitchFamily="34" charset="0"/>
              </a:rPr>
              <a:t>دعاء اول يوم من شهر رمضان</a:t>
            </a:r>
          </a:p>
        </p:txBody>
      </p:sp>
      <p:sp>
        <p:nvSpPr>
          <p:cNvPr id="3072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>
                <a:solidFill>
                  <a:srgbClr val="FFFF99"/>
                </a:solidFill>
                <a:latin typeface="Trebuchet MS" panose="020B0603020202020204" pitchFamily="34" charset="0"/>
              </a:rPr>
              <a:t>Ramadan first night Dua’a</a:t>
            </a:r>
          </a:p>
        </p:txBody>
      </p:sp>
    </p:spTree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بِسْمِ اللَّهِ </a:t>
            </a:r>
            <a:r>
              <a:rPr lang="ar-SA" sz="9000" kern="1200" dirty="0" err="1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الرَّحْمَٰنِ</a:t>
            </a: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الرَّحِيمِ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In the Name of </a:t>
            </a:r>
            <a:r>
              <a:rPr lang="en-US" sz="3600" b="1" kern="1200" dirty="0" err="1">
                <a:ea typeface="MS Mincho" pitchFamily="49" charset="-128"/>
              </a:rPr>
              <a:t>Allāh</a:t>
            </a:r>
            <a:r>
              <a:rPr lang="en-US" sz="3600" b="1" kern="1200" dirty="0">
                <a:ea typeface="MS Mincho" pitchFamily="49" charset="-128"/>
              </a:rPr>
              <a:t>, </a:t>
            </a:r>
          </a:p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the All-merciful, the All-compassionate</a:t>
            </a:r>
          </a:p>
          <a:p>
            <a:pPr marL="342900" indent="-342900" eaLnBrk="1" hangingPunct="1">
              <a:defRPr/>
            </a:pPr>
            <a:r>
              <a:rPr lang="ar-SA" altLang="en-US" sz="3600" b="1" dirty="0">
                <a:latin typeface="Alvi Nastaleeq" pitchFamily="2" charset="0"/>
              </a:rPr>
              <a:t>عظیم اور دائمی رحمتوں والے خدا کے نام سے</a:t>
            </a: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4100" name="Subtitle 4"/>
          <p:cNvSpPr txBox="1">
            <a:spLocks/>
          </p:cNvSpPr>
          <p:nvPr/>
        </p:nvSpPr>
        <p:spPr bwMode="auto">
          <a:xfrm>
            <a:off x="0" y="51133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altLang="en-US" sz="3200" b="1" i="1" dirty="0">
                <a:solidFill>
                  <a:srgbClr val="000066"/>
                </a:solidFill>
                <a:ea typeface="MS Mincho" panose="02020609040205080304" pitchFamily="49" charset="-128"/>
              </a:rPr>
              <a:t>bis-mil-lahir-rah-mnir-rahim</a:t>
            </a:r>
          </a:p>
        </p:txBody>
      </p:sp>
      <p:sp>
        <p:nvSpPr>
          <p:cNvPr id="410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ar-SA" altLang="en-US" sz="1600" b="1">
                <a:solidFill>
                  <a:srgbClr val="FFFF99"/>
                </a:solidFill>
                <a:latin typeface="Trebuchet MS" panose="020B0603020202020204" pitchFamily="34" charset="0"/>
              </a:rPr>
              <a:t>دعاء اول يوم من شهر رمضان</a:t>
            </a:r>
          </a:p>
        </p:txBody>
      </p:sp>
      <p:sp>
        <p:nvSpPr>
          <p:cNvPr id="4102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>
                <a:solidFill>
                  <a:srgbClr val="FFFF99"/>
                </a:solidFill>
                <a:latin typeface="Trebuchet MS" panose="020B0603020202020204" pitchFamily="34" charset="0"/>
              </a:rPr>
              <a:t>Ramadan first night Dua’a</a:t>
            </a:r>
          </a:p>
        </p:txBody>
      </p:sp>
    </p:spTree>
  </p:cSld>
  <p:clrMapOvr>
    <a:masterClrMapping/>
  </p:clrMapOvr>
  <p:transition>
    <p:fade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يا كَريمُ يا جَوادُ.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O the All-generous; O the All-magnanimous.</a:t>
            </a:r>
          </a:p>
          <a:p>
            <a:r>
              <a:rPr lang="ur-PK" sz="3600" b="1" dirty="0"/>
              <a:t>اے رحیم۔ اے سب سے بڑا</a:t>
            </a:r>
          </a:p>
          <a:p>
            <a:br>
              <a:rPr lang="ur-PK" sz="3600" b="1" dirty="0"/>
            </a:b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31748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altLang="en-US" sz="3200" b="1" i="1">
                <a:solidFill>
                  <a:srgbClr val="000066"/>
                </a:solidFill>
                <a:ea typeface="MS Mincho" panose="02020609040205080304" pitchFamily="49" charset="-128"/>
              </a:rPr>
              <a:t>ya karimu ya jawadu.</a:t>
            </a:r>
          </a:p>
        </p:txBody>
      </p:sp>
      <p:sp>
        <p:nvSpPr>
          <p:cNvPr id="3174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ar-SA" altLang="en-US" sz="1600" b="1">
                <a:solidFill>
                  <a:srgbClr val="FFFF99"/>
                </a:solidFill>
                <a:latin typeface="Trebuchet MS" panose="020B0603020202020204" pitchFamily="34" charset="0"/>
              </a:rPr>
              <a:t>دعاء اول يوم من شهر رمضان</a:t>
            </a:r>
          </a:p>
        </p:txBody>
      </p:sp>
      <p:sp>
        <p:nvSpPr>
          <p:cNvPr id="3175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>
                <a:solidFill>
                  <a:srgbClr val="FFFF99"/>
                </a:solidFill>
                <a:latin typeface="Trebuchet MS" panose="020B0603020202020204" pitchFamily="34" charset="0"/>
              </a:rPr>
              <a:t>Ramadan first night Dua’a</a:t>
            </a:r>
          </a:p>
        </p:txBody>
      </p:sp>
    </p:spTree>
  </p:cSld>
  <p:clrMapOvr>
    <a:masterClrMapping/>
  </p:clrMapOvr>
  <p:transition>
    <p:fade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يا كَريمُ،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O the All-generous:</a:t>
            </a:r>
          </a:p>
          <a:p>
            <a:pPr marL="342900" indent="-342900" eaLnBrk="1" hangingPunct="1">
              <a:defRPr/>
            </a:pPr>
            <a:r>
              <a:rPr lang="ur-PK" sz="3600" b="1" kern="1200" dirty="0">
                <a:ea typeface="MS Mincho" pitchFamily="49" charset="-128"/>
              </a:rPr>
              <a:t>اے سخی</a:t>
            </a: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32772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altLang="en-US" sz="3200" b="1" i="1">
                <a:solidFill>
                  <a:srgbClr val="000066"/>
                </a:solidFill>
                <a:ea typeface="MS Mincho" panose="02020609040205080304" pitchFamily="49" charset="-128"/>
              </a:rPr>
              <a:t>ya karimu,</a:t>
            </a:r>
          </a:p>
        </p:txBody>
      </p:sp>
      <p:sp>
        <p:nvSpPr>
          <p:cNvPr id="3277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ar-SA" altLang="en-US" sz="1600" b="1">
                <a:solidFill>
                  <a:srgbClr val="FFFF99"/>
                </a:solidFill>
                <a:latin typeface="Trebuchet MS" panose="020B0603020202020204" pitchFamily="34" charset="0"/>
              </a:rPr>
              <a:t>دعاء اول يوم من شهر رمضان</a:t>
            </a:r>
          </a:p>
        </p:txBody>
      </p:sp>
      <p:sp>
        <p:nvSpPr>
          <p:cNvPr id="32774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>
                <a:solidFill>
                  <a:srgbClr val="FFFF99"/>
                </a:solidFill>
                <a:latin typeface="Trebuchet MS" panose="020B0603020202020204" pitchFamily="34" charset="0"/>
              </a:rPr>
              <a:t>Ramadan first night Dua’a</a:t>
            </a:r>
          </a:p>
        </p:txBody>
      </p:sp>
    </p:spTree>
  </p:cSld>
  <p:clrMapOvr>
    <a:masterClrMapping/>
  </p:clrMapOvr>
  <p:transition>
    <p:fade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صَلِّ عَلى مُحَمَّدٍ وَعَلى أهْلِ بَيْتِ مُحَمَّدٍ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(please) send blessings upon Muhammad and the Household of Muhammad,</a:t>
            </a:r>
          </a:p>
          <a:p>
            <a:pPr marL="342900" indent="-342900" eaLnBrk="1" hangingPunct="1">
              <a:defRPr/>
            </a:pPr>
            <a:r>
              <a:rPr lang="ar-SA" altLang="en-US" sz="3600" b="1" dirty="0">
                <a:latin typeface="Alvi Nastaleeq" pitchFamily="2" charset="0"/>
              </a:rPr>
              <a:t>اے الله! رحمت فرما محمد وآل محمد پر </a:t>
            </a: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33796" name="Subtitle 4"/>
          <p:cNvSpPr txBox="1">
            <a:spLocks/>
          </p:cNvSpPr>
          <p:nvPr/>
        </p:nvSpPr>
        <p:spPr bwMode="auto">
          <a:xfrm>
            <a:off x="0" y="5486400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altLang="en-US" sz="3200" b="1" i="1" dirty="0">
                <a:solidFill>
                  <a:srgbClr val="000066"/>
                </a:solidFill>
                <a:ea typeface="MS Mincho" panose="02020609040205080304" pitchFamily="49" charset="-128"/>
              </a:rPr>
              <a:t>salli `ali muhammadin wa`ali ahli bayti muhammadin</a:t>
            </a:r>
          </a:p>
        </p:txBody>
      </p:sp>
      <p:sp>
        <p:nvSpPr>
          <p:cNvPr id="3379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ar-SA" altLang="en-US" sz="1600" b="1">
                <a:solidFill>
                  <a:srgbClr val="FFFF99"/>
                </a:solidFill>
                <a:latin typeface="Trebuchet MS" panose="020B0603020202020204" pitchFamily="34" charset="0"/>
              </a:rPr>
              <a:t>دعاء اول يوم من شهر رمضان</a:t>
            </a:r>
          </a:p>
        </p:txBody>
      </p:sp>
      <p:sp>
        <p:nvSpPr>
          <p:cNvPr id="33798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>
                <a:solidFill>
                  <a:srgbClr val="FFFF99"/>
                </a:solidFill>
                <a:latin typeface="Trebuchet MS" panose="020B0603020202020204" pitchFamily="34" charset="0"/>
              </a:rPr>
              <a:t>Ramadan first night Dua’a</a:t>
            </a:r>
          </a:p>
        </p:txBody>
      </p:sp>
    </p:spTree>
  </p:cSld>
  <p:clrMapOvr>
    <a:masterClrMapping/>
  </p:clrMapOvr>
  <p:transition>
    <p:fade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عَلَيهِ وَعَلَيهِمُ السَّلامُ،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Peace be upon him and them,</a:t>
            </a:r>
          </a:p>
          <a:p>
            <a:pPr marL="342900" indent="-342900" eaLnBrk="1" hangingPunct="1">
              <a:defRPr/>
            </a:pPr>
            <a:r>
              <a:rPr lang="ur-PK" sz="3600" b="1" kern="1200">
                <a:ea typeface="MS Mincho" pitchFamily="49" charset="-128"/>
              </a:rPr>
              <a:t>ان سب پر سلام ہو</a:t>
            </a: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34820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altLang="en-US" sz="3200" b="1" i="1">
                <a:solidFill>
                  <a:srgbClr val="000066"/>
                </a:solidFill>
                <a:ea typeface="MS Mincho" panose="02020609040205080304" pitchFamily="49" charset="-128"/>
              </a:rPr>
              <a:t>`alayhi wa`alayhimu alssalamu,</a:t>
            </a:r>
          </a:p>
        </p:txBody>
      </p:sp>
      <p:sp>
        <p:nvSpPr>
          <p:cNvPr id="3482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ar-SA" altLang="en-US" sz="1600" b="1">
                <a:solidFill>
                  <a:srgbClr val="FFFF99"/>
                </a:solidFill>
                <a:latin typeface="Trebuchet MS" panose="020B0603020202020204" pitchFamily="34" charset="0"/>
              </a:rPr>
              <a:t>دعاء اول يوم من شهر رمضان</a:t>
            </a:r>
          </a:p>
        </p:txBody>
      </p:sp>
      <p:sp>
        <p:nvSpPr>
          <p:cNvPr id="34822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>
                <a:solidFill>
                  <a:srgbClr val="FFFF99"/>
                </a:solidFill>
                <a:latin typeface="Trebuchet MS" panose="020B0603020202020204" pitchFamily="34" charset="0"/>
              </a:rPr>
              <a:t>Ramadan first night Dua’a</a:t>
            </a:r>
          </a:p>
        </p:txBody>
      </p:sp>
    </p:spTree>
  </p:cSld>
  <p:clrMapOvr>
    <a:masterClrMapping/>
  </p:clrMapOvr>
  <p:transition>
    <p:fade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 err="1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وَكَذالِكَ</a:t>
            </a: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فَافْعَلْ بِنا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And do all that to us,</a:t>
            </a:r>
          </a:p>
          <a:p>
            <a:r>
              <a:rPr lang="ur-PK" sz="3600" b="1" dirty="0"/>
              <a:t>اور یہ سب ہمارے ساتھ کر ،</a:t>
            </a:r>
          </a:p>
          <a:p>
            <a:br>
              <a:rPr lang="ur-PK" sz="3600" b="1" dirty="0"/>
            </a:b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35844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altLang="en-US" sz="3200" b="1" i="1">
                <a:solidFill>
                  <a:srgbClr val="000066"/>
                </a:solidFill>
                <a:ea typeface="MS Mincho" panose="02020609040205080304" pitchFamily="49" charset="-128"/>
              </a:rPr>
              <a:t>wakadhalika faf`al bina</a:t>
            </a:r>
          </a:p>
        </p:txBody>
      </p:sp>
      <p:sp>
        <p:nvSpPr>
          <p:cNvPr id="3584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ar-SA" altLang="en-US" sz="1600" b="1">
                <a:solidFill>
                  <a:srgbClr val="FFFF99"/>
                </a:solidFill>
                <a:latin typeface="Trebuchet MS" panose="020B0603020202020204" pitchFamily="34" charset="0"/>
              </a:rPr>
              <a:t>دعاء اول يوم من شهر رمضان</a:t>
            </a:r>
          </a:p>
        </p:txBody>
      </p:sp>
      <p:sp>
        <p:nvSpPr>
          <p:cNvPr id="3584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>
                <a:solidFill>
                  <a:srgbClr val="FFFF99"/>
                </a:solidFill>
                <a:latin typeface="Trebuchet MS" panose="020B0603020202020204" pitchFamily="34" charset="0"/>
              </a:rPr>
              <a:t>Ramadan first night Dua’a</a:t>
            </a:r>
          </a:p>
        </p:txBody>
      </p:sp>
    </p:spTree>
  </p:cSld>
  <p:clrMapOvr>
    <a:masterClrMapping/>
  </p:clrMapOvr>
  <p:transition>
    <p:fade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يا أرْحَمَ الرّاحِمينَ.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O the most Merciful of all those who show mercy.</a:t>
            </a:r>
          </a:p>
          <a:p>
            <a:pPr marL="342900" indent="-342900" eaLnBrk="1" hangingPunct="1">
              <a:defRPr/>
            </a:pPr>
            <a:r>
              <a:rPr lang="ur-PK" sz="3600" b="1" kern="1200" dirty="0">
                <a:ea typeface="MS Mincho" pitchFamily="49" charset="-128"/>
              </a:rPr>
              <a:t>اے سب پر رحم کرنے والے</a:t>
            </a: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36868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altLang="en-US" sz="3200" b="1" i="1">
                <a:solidFill>
                  <a:srgbClr val="000066"/>
                </a:solidFill>
                <a:ea typeface="MS Mincho" panose="02020609040205080304" pitchFamily="49" charset="-128"/>
              </a:rPr>
              <a:t>ya arhama alrrahimina.</a:t>
            </a:r>
          </a:p>
        </p:txBody>
      </p:sp>
      <p:sp>
        <p:nvSpPr>
          <p:cNvPr id="3686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ar-SA" altLang="en-US" sz="1600" b="1">
                <a:solidFill>
                  <a:srgbClr val="FFFF99"/>
                </a:solidFill>
                <a:latin typeface="Trebuchet MS" panose="020B0603020202020204" pitchFamily="34" charset="0"/>
              </a:rPr>
              <a:t>دعاء اول يوم من شهر رمضان</a:t>
            </a:r>
          </a:p>
        </p:txBody>
      </p:sp>
      <p:sp>
        <p:nvSpPr>
          <p:cNvPr id="3687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>
                <a:solidFill>
                  <a:srgbClr val="FFFF99"/>
                </a:solidFill>
                <a:latin typeface="Trebuchet MS" panose="020B0603020202020204" pitchFamily="34" charset="0"/>
              </a:rPr>
              <a:t>Ramadan first night Dua’a</a:t>
            </a:r>
          </a:p>
        </p:txBody>
      </p:sp>
    </p:spTree>
  </p:cSld>
  <p:clrMapOvr>
    <a:masterClrMapping/>
  </p:clrMapOvr>
  <p:transition>
    <p:fade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اَللَّهُمَّ صَلِّ عَلَى مُحَمَّدٍ وَ آلِ مُحَمَّد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O' </a:t>
            </a:r>
            <a:r>
              <a:rPr lang="en-US" sz="3600" b="1" kern="1200" dirty="0" err="1">
                <a:ea typeface="MS Mincho" pitchFamily="49" charset="-128"/>
              </a:rPr>
              <a:t>Allāh</a:t>
            </a:r>
            <a:r>
              <a:rPr lang="en-US" sz="3600" b="1" kern="1200" dirty="0">
                <a:ea typeface="MS Mincho" pitchFamily="49" charset="-128"/>
              </a:rPr>
              <a:t> send Your blessings on Muhammad and the family of Muhammad.</a:t>
            </a:r>
          </a:p>
          <a:p>
            <a:pPr marL="342900" indent="-342900" eaLnBrk="1" hangingPunct="1">
              <a:defRPr/>
            </a:pPr>
            <a:r>
              <a:rPr lang="ar-SA" altLang="en-US" sz="3600" b="1" dirty="0">
                <a:latin typeface="Alvi Nastaleeq" pitchFamily="2" charset="0"/>
              </a:rPr>
              <a:t>اے الله! رحمت فرما </a:t>
            </a:r>
            <a:r>
              <a:rPr lang="ar-SA" altLang="en-US" sz="3600" b="1">
                <a:latin typeface="Alvi Nastaleeq" pitchFamily="2" charset="0"/>
              </a:rPr>
              <a:t>محمد وآل </a:t>
            </a:r>
            <a:r>
              <a:rPr lang="ar-SA" altLang="en-US" sz="3600" b="1" dirty="0">
                <a:latin typeface="Alvi Nastaleeq" pitchFamily="2" charset="0"/>
              </a:rPr>
              <a:t>محمد پر </a:t>
            </a:r>
          </a:p>
          <a:p>
            <a:pPr marL="342900" indent="-342900" eaLnBrk="1" hangingPunct="1">
              <a:defRPr/>
            </a:pP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37892" name="Subtitle 4"/>
          <p:cNvSpPr txBox="1">
            <a:spLocks/>
          </p:cNvSpPr>
          <p:nvPr/>
        </p:nvSpPr>
        <p:spPr bwMode="auto">
          <a:xfrm>
            <a:off x="38100" y="5791200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fi-FI" altLang="en-US" sz="3200" b="1" i="1" dirty="0">
                <a:solidFill>
                  <a:srgbClr val="000066"/>
                </a:solidFill>
                <a:ea typeface="MS Mincho" panose="02020609040205080304" pitchFamily="49" charset="-128"/>
              </a:rPr>
              <a:t>allahumma salli `ala muhammadin wa ali muhammadin</a:t>
            </a:r>
          </a:p>
        </p:txBody>
      </p:sp>
      <p:sp>
        <p:nvSpPr>
          <p:cNvPr id="3789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ar-SA" altLang="en-US" sz="1600" b="1">
                <a:solidFill>
                  <a:srgbClr val="FFFF99"/>
                </a:solidFill>
                <a:latin typeface="Trebuchet MS" panose="020B0603020202020204" pitchFamily="34" charset="0"/>
              </a:rPr>
              <a:t>دعاء اول يوم من شهر رمضان</a:t>
            </a:r>
          </a:p>
        </p:txBody>
      </p:sp>
      <p:sp>
        <p:nvSpPr>
          <p:cNvPr id="37894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>
                <a:solidFill>
                  <a:srgbClr val="FFFF99"/>
                </a:solidFill>
                <a:latin typeface="Trebuchet MS" panose="020B0603020202020204" pitchFamily="34" charset="0"/>
              </a:rPr>
              <a:t>Ramadan first night Dua’a</a:t>
            </a:r>
          </a:p>
        </p:txBody>
      </p:sp>
    </p:spTree>
  </p:cSld>
  <p:clrMapOvr>
    <a:masterClrMapping/>
  </p:clrMapOvr>
  <p:transition>
    <p:fade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10"/>
          <p:cNvSpPr txBox="1">
            <a:spLocks noChangeArrowheads="1"/>
          </p:cNvSpPr>
          <p:nvPr/>
        </p:nvSpPr>
        <p:spPr bwMode="auto">
          <a:xfrm>
            <a:off x="304800" y="228600"/>
            <a:ext cx="8534400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rtl="1" eaLnBrk="1" hangingPunct="1"/>
            <a:r>
              <a:rPr lang="ar-SA" altLang="en-US" b="1">
                <a:solidFill>
                  <a:srgbClr val="FFFF99"/>
                </a:solidFill>
                <a:latin typeface="Trebuchet MS" panose="020B0603020202020204" pitchFamily="34" charset="0"/>
              </a:rPr>
              <a:t>دعاء اول يوم من شهر رمضان</a:t>
            </a:r>
          </a:p>
        </p:txBody>
      </p:sp>
      <p:sp>
        <p:nvSpPr>
          <p:cNvPr id="38915" name="AutoShape 2"/>
          <p:cNvSpPr>
            <a:spLocks noChangeArrowheads="1"/>
          </p:cNvSpPr>
          <p:nvPr/>
        </p:nvSpPr>
        <p:spPr bwMode="auto">
          <a:xfrm>
            <a:off x="611188" y="1196975"/>
            <a:ext cx="7993062" cy="4608513"/>
          </a:xfrm>
          <a:prstGeom prst="plaque">
            <a:avLst>
              <a:gd name="adj" fmla="val 16667"/>
            </a:avLst>
          </a:prstGeom>
          <a:gradFill rotWithShape="1">
            <a:gsLst>
              <a:gs pos="0">
                <a:srgbClr val="003399"/>
              </a:gs>
              <a:gs pos="50000">
                <a:srgbClr val="001847"/>
              </a:gs>
              <a:gs pos="100000">
                <a:srgbClr val="003399"/>
              </a:gs>
            </a:gsLst>
            <a:lin ang="27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8916" name="Text Box 10"/>
          <p:cNvSpPr txBox="1">
            <a:spLocks noChangeArrowheads="1"/>
          </p:cNvSpPr>
          <p:nvPr/>
        </p:nvSpPr>
        <p:spPr bwMode="auto">
          <a:xfrm>
            <a:off x="304800" y="228600"/>
            <a:ext cx="4267200" cy="366713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b="1">
                <a:solidFill>
                  <a:srgbClr val="FFFF99"/>
                </a:solidFill>
                <a:latin typeface="Trebuchet MS" panose="020B0603020202020204" pitchFamily="34" charset="0"/>
              </a:rPr>
              <a:t>Ramadan first night Dua’a</a:t>
            </a:r>
          </a:p>
        </p:txBody>
      </p:sp>
      <p:sp>
        <p:nvSpPr>
          <p:cNvPr id="38917" name="Rectangle 13"/>
          <p:cNvSpPr>
            <a:spLocks noGrp="1" noChangeArrowheads="1"/>
          </p:cNvSpPr>
          <p:nvPr>
            <p:ph type="ctrTitle"/>
          </p:nvPr>
        </p:nvSpPr>
        <p:spPr>
          <a:xfrm>
            <a:off x="685800" y="31496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z="6000" b="1">
                <a:solidFill>
                  <a:srgbClr val="FFFF00"/>
                </a:solidFill>
              </a:rPr>
              <a:t>Please recite  </a:t>
            </a:r>
            <a:br>
              <a:rPr lang="en-US" altLang="en-US" sz="6000" b="1">
                <a:solidFill>
                  <a:srgbClr val="FFFF00"/>
                </a:solidFill>
              </a:rPr>
            </a:br>
            <a:r>
              <a:rPr lang="en-US" altLang="en-US" sz="6000" b="1">
                <a:solidFill>
                  <a:srgbClr val="FFFF00"/>
                </a:solidFill>
              </a:rPr>
              <a:t>Sūrat al-Fātiḥah</a:t>
            </a:r>
            <a:br>
              <a:rPr lang="en-US" altLang="en-US" sz="6000" b="1">
                <a:solidFill>
                  <a:srgbClr val="FFFF00"/>
                </a:solidFill>
              </a:rPr>
            </a:br>
            <a:r>
              <a:rPr lang="en-US" altLang="en-US" sz="6000" b="1">
                <a:solidFill>
                  <a:srgbClr val="FFFF00"/>
                </a:solidFill>
              </a:rPr>
              <a:t>for</a:t>
            </a:r>
            <a:br>
              <a:rPr lang="en-US" altLang="en-US" sz="6000" b="1">
                <a:solidFill>
                  <a:srgbClr val="FFFF00"/>
                </a:solidFill>
              </a:rPr>
            </a:br>
            <a:r>
              <a:rPr lang="en-US" altLang="en-US" sz="6000" b="1">
                <a:solidFill>
                  <a:srgbClr val="FFFF00"/>
                </a:solidFill>
              </a:rPr>
              <a:t>ALL MARHUMEEN</a:t>
            </a:r>
            <a:br>
              <a:rPr lang="en-US" altLang="en-US" sz="6000" b="1">
                <a:solidFill>
                  <a:srgbClr val="FFFF00"/>
                </a:solidFill>
              </a:rPr>
            </a:br>
            <a:endParaRPr lang="en-GB" altLang="en-US" sz="6000" b="1">
              <a:solidFill>
                <a:srgbClr val="FFFF00"/>
              </a:solidFill>
            </a:endParaRP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136525" y="5857875"/>
            <a:ext cx="8888413" cy="6309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endParaRPr lang="en-US" sz="1200" b="1" dirty="0">
              <a:solidFill>
                <a:srgbClr val="000066"/>
              </a:solidFill>
              <a:latin typeface="Trebuchet MS" pitchFamily="34" charset="0"/>
            </a:endParaRPr>
          </a:p>
          <a:p>
            <a:pPr algn="ctr"/>
            <a:r>
              <a:rPr lang="en-US" sz="1100" b="1" dirty="0">
                <a:solidFill>
                  <a:srgbClr val="000066"/>
                </a:solidFill>
              </a:rPr>
              <a:t>For any errors / comments please write to: duas.org@gmail.com</a:t>
            </a:r>
            <a:endParaRPr lang="en-US" sz="1200" b="1" dirty="0">
              <a:solidFill>
                <a:srgbClr val="000066"/>
              </a:solidFill>
              <a:latin typeface="Trebuchet MS" pitchFamily="34" charset="0"/>
            </a:endParaRPr>
          </a:p>
          <a:p>
            <a:pPr algn="ctr"/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Kindly recite </a:t>
            </a:r>
            <a:r>
              <a:rPr lang="en-US" sz="1200" b="1" dirty="0" err="1">
                <a:solidFill>
                  <a:srgbClr val="000066"/>
                </a:solidFill>
                <a:latin typeface="Trebuchet MS" pitchFamily="34" charset="0"/>
              </a:rPr>
              <a:t>Sūrat</a:t>
            </a:r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 al-</a:t>
            </a:r>
            <a:r>
              <a:rPr lang="en-US" sz="1200" b="1" dirty="0" err="1">
                <a:solidFill>
                  <a:srgbClr val="000066"/>
                </a:solidFill>
                <a:latin typeface="Trebuchet MS" pitchFamily="34" charset="0"/>
              </a:rPr>
              <a:t>Fātiḥah</a:t>
            </a:r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 for </a:t>
            </a:r>
            <a:r>
              <a:rPr lang="en-US" sz="1200" b="1" dirty="0" err="1">
                <a:solidFill>
                  <a:srgbClr val="000066"/>
                </a:solidFill>
                <a:latin typeface="Trebuchet MS" pitchFamily="34" charset="0"/>
              </a:rPr>
              <a:t>Marhumeen</a:t>
            </a:r>
            <a:r>
              <a:rPr lang="en-US" sz="1200" b="1" dirty="0">
                <a:solidFill>
                  <a:srgbClr val="000066"/>
                </a:solidFill>
                <a:latin typeface="Trebuchet MS" pitchFamily="34" charset="0"/>
              </a:rPr>
              <a:t> of all those who have worked towards making this small work possible.</a:t>
            </a:r>
          </a:p>
        </p:txBody>
      </p:sp>
      <p:pic>
        <p:nvPicPr>
          <p:cNvPr id="8" name="Picture 1">
            <a:hlinkClick r:id="rId2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5370428"/>
            <a:ext cx="1828800" cy="4350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اَللّهُمَّ إنَّ هِذا شَهْرُ رَمَضانَ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O </a:t>
            </a:r>
            <a:r>
              <a:rPr lang="en-US" sz="3600" b="1" kern="1200" dirty="0" err="1">
                <a:ea typeface="MS Mincho" pitchFamily="49" charset="-128"/>
              </a:rPr>
              <a:t>Allāh</a:t>
            </a:r>
            <a:r>
              <a:rPr lang="en-US" sz="3600" b="1" kern="1200" dirty="0">
                <a:ea typeface="MS Mincho" pitchFamily="49" charset="-128"/>
              </a:rPr>
              <a:t>: This month of </a:t>
            </a:r>
            <a:r>
              <a:rPr lang="en-US" sz="3600" b="1" kern="1200" dirty="0" err="1">
                <a:ea typeface="MS Mincho" pitchFamily="49" charset="-128"/>
              </a:rPr>
              <a:t>Ramadhan</a:t>
            </a:r>
            <a:r>
              <a:rPr lang="en-US" sz="3600" b="1" kern="1200" dirty="0">
                <a:ea typeface="MS Mincho" pitchFamily="49" charset="-128"/>
              </a:rPr>
              <a:t>,</a:t>
            </a:r>
          </a:p>
          <a:p>
            <a:r>
              <a:rPr lang="ur-PK" sz="3600" b="1" dirty="0"/>
              <a:t>اے اللہ: رمضان کا یہ مہینہ ،</a:t>
            </a:r>
          </a:p>
          <a:p>
            <a:br>
              <a:rPr lang="ur-PK" sz="3600" b="1" dirty="0"/>
            </a:b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5124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altLang="en-US" sz="3200" b="1" i="1">
                <a:solidFill>
                  <a:srgbClr val="000066"/>
                </a:solidFill>
                <a:ea typeface="MS Mincho" panose="02020609040205080304" pitchFamily="49" charset="-128"/>
              </a:rPr>
              <a:t>alllahumma inna hadha shahru ramadhana</a:t>
            </a:r>
          </a:p>
        </p:txBody>
      </p:sp>
      <p:sp>
        <p:nvSpPr>
          <p:cNvPr id="512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ar-SA" altLang="en-US" sz="1600" b="1">
                <a:solidFill>
                  <a:srgbClr val="FFFF99"/>
                </a:solidFill>
                <a:latin typeface="Trebuchet MS" panose="020B0603020202020204" pitchFamily="34" charset="0"/>
              </a:rPr>
              <a:t>دعاء اول يوم من شهر رمضان</a:t>
            </a:r>
          </a:p>
        </p:txBody>
      </p:sp>
      <p:sp>
        <p:nvSpPr>
          <p:cNvPr id="512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>
                <a:solidFill>
                  <a:srgbClr val="FFFF99"/>
                </a:solidFill>
                <a:latin typeface="Trebuchet MS" panose="020B0603020202020204" pitchFamily="34" charset="0"/>
              </a:rPr>
              <a:t>Ramadan first night Dua’a</a:t>
            </a:r>
          </a:p>
        </p:txBody>
      </p:sp>
    </p:spTree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اَلَّذي أنْزَلْتَ فِيهِ الْقُرْآنَ،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in which You revealed the Qur'an,</a:t>
            </a:r>
          </a:p>
          <a:p>
            <a:r>
              <a:rPr lang="ur-PK" sz="3600" b="1" dirty="0"/>
              <a:t>جس میں آپ نے قرآن نازل کیا ،</a:t>
            </a:r>
          </a:p>
          <a:p>
            <a:br>
              <a:rPr lang="ur-PK" sz="3600" b="1" dirty="0"/>
            </a:b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6148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altLang="en-US" sz="3200" b="1" i="1">
                <a:solidFill>
                  <a:srgbClr val="000066"/>
                </a:solidFill>
                <a:ea typeface="MS Mincho" panose="02020609040205080304" pitchFamily="49" charset="-128"/>
              </a:rPr>
              <a:t>alladhy anzalta fihi alqur’ana,</a:t>
            </a:r>
          </a:p>
        </p:txBody>
      </p:sp>
      <p:sp>
        <p:nvSpPr>
          <p:cNvPr id="6149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ar-SA" altLang="en-US" sz="1600" b="1">
                <a:solidFill>
                  <a:srgbClr val="FFFF99"/>
                </a:solidFill>
                <a:latin typeface="Trebuchet MS" panose="020B0603020202020204" pitchFamily="34" charset="0"/>
              </a:rPr>
              <a:t>دعاء اول يوم من شهر رمضان</a:t>
            </a:r>
          </a:p>
        </p:txBody>
      </p:sp>
      <p:sp>
        <p:nvSpPr>
          <p:cNvPr id="6150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>
                <a:solidFill>
                  <a:srgbClr val="FFFF99"/>
                </a:solidFill>
                <a:latin typeface="Trebuchet MS" panose="020B0603020202020204" pitchFamily="34" charset="0"/>
              </a:rPr>
              <a:t>Ramadan first night Dua’a</a:t>
            </a:r>
          </a:p>
        </p:txBody>
      </p:sp>
    </p:spTree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هُدىً لِلنّاسِ وَبَيِّناتٍ مِنَ الْهُدى وَالْفُرْقَانِ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b="1" kern="1200" dirty="0">
                <a:ea typeface="MS Mincho" pitchFamily="49" charset="-128"/>
              </a:rPr>
              <a:t>As guidance for people and clear proofs of true guidance and distinction (between the right and the wrong),</a:t>
            </a:r>
          </a:p>
          <a:p>
            <a:r>
              <a:rPr lang="ur-PK" b="1" dirty="0"/>
              <a:t>لوگوں کے لئے رہنمائی اور حقیقی رہنمائی اور امتیاز (صحیح اور غلط کے درمیان) کے واضح ثبوت کے بطور ،</a:t>
            </a:r>
          </a:p>
          <a:p>
            <a:br>
              <a:rPr lang="ur-PK" b="1" dirty="0"/>
            </a:br>
            <a:endParaRPr lang="en-US" b="1" kern="1200" dirty="0">
              <a:ea typeface="MS Mincho" pitchFamily="49" charset="-128"/>
            </a:endParaRPr>
          </a:p>
        </p:txBody>
      </p:sp>
      <p:sp>
        <p:nvSpPr>
          <p:cNvPr id="7172" name="Subtitle 4"/>
          <p:cNvSpPr txBox="1">
            <a:spLocks/>
          </p:cNvSpPr>
          <p:nvPr/>
        </p:nvSpPr>
        <p:spPr bwMode="auto">
          <a:xfrm>
            <a:off x="38100" y="5562600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altLang="en-US" sz="3200" b="1" i="1" dirty="0">
                <a:solidFill>
                  <a:srgbClr val="000066"/>
                </a:solidFill>
                <a:ea typeface="MS Mincho" panose="02020609040205080304" pitchFamily="49" charset="-128"/>
              </a:rPr>
              <a:t>hudan lilnnasi wabayyinatin mina alhudi walfurqani</a:t>
            </a:r>
          </a:p>
        </p:txBody>
      </p:sp>
      <p:sp>
        <p:nvSpPr>
          <p:cNvPr id="7173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ar-SA" altLang="en-US" sz="1600" b="1">
                <a:solidFill>
                  <a:srgbClr val="FFFF99"/>
                </a:solidFill>
                <a:latin typeface="Trebuchet MS" panose="020B0603020202020204" pitchFamily="34" charset="0"/>
              </a:rPr>
              <a:t>دعاء اول يوم من شهر رمضان</a:t>
            </a:r>
          </a:p>
        </p:txBody>
      </p:sp>
      <p:sp>
        <p:nvSpPr>
          <p:cNvPr id="7174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>
                <a:solidFill>
                  <a:srgbClr val="FFFF99"/>
                </a:solidFill>
                <a:latin typeface="Trebuchet MS" panose="020B0603020202020204" pitchFamily="34" charset="0"/>
              </a:rPr>
              <a:t>Ramadan first night Dua’a</a:t>
            </a:r>
          </a:p>
        </p:txBody>
      </p:sp>
    </p:spTree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قَدْ حَضَرَ.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Has commenced.</a:t>
            </a:r>
          </a:p>
          <a:p>
            <a:r>
              <a:rPr lang="ur-PK" sz="3600" b="1" dirty="0"/>
              <a:t>شروع ہوچکا ہے۔</a:t>
            </a:r>
          </a:p>
          <a:p>
            <a:br>
              <a:rPr lang="ur-PK" sz="3600" b="1" dirty="0"/>
            </a:b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8196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altLang="en-US" sz="3200" b="1" i="1">
                <a:solidFill>
                  <a:srgbClr val="000066"/>
                </a:solidFill>
                <a:ea typeface="MS Mincho" panose="02020609040205080304" pitchFamily="49" charset="-128"/>
              </a:rPr>
              <a:t>qad hadhara.</a:t>
            </a:r>
          </a:p>
        </p:txBody>
      </p:sp>
      <p:sp>
        <p:nvSpPr>
          <p:cNvPr id="8197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ar-SA" altLang="en-US" sz="1600" b="1">
                <a:solidFill>
                  <a:srgbClr val="FFFF99"/>
                </a:solidFill>
                <a:latin typeface="Trebuchet MS" panose="020B0603020202020204" pitchFamily="34" charset="0"/>
              </a:rPr>
              <a:t>دعاء اول يوم من شهر رمضان</a:t>
            </a:r>
          </a:p>
        </p:txBody>
      </p:sp>
      <p:sp>
        <p:nvSpPr>
          <p:cNvPr id="8198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>
                <a:solidFill>
                  <a:srgbClr val="FFFF99"/>
                </a:solidFill>
                <a:latin typeface="Trebuchet MS" panose="020B0603020202020204" pitchFamily="34" charset="0"/>
              </a:rPr>
              <a:t>Ramadan first night Dua’a</a:t>
            </a:r>
          </a:p>
        </p:txBody>
      </p:sp>
    </p:spTree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يا رَبِّ أعوذُ بِكَ فيهِ مِنَ الشَّيْطانِ الرَّجيمِ،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O </a:t>
            </a:r>
            <a:r>
              <a:rPr lang="en-US" sz="3600" b="1" kern="1200" dirty="0" err="1">
                <a:ea typeface="MS Mincho" pitchFamily="49" charset="-128"/>
              </a:rPr>
              <a:t>Allāh</a:t>
            </a:r>
            <a:r>
              <a:rPr lang="en-US" sz="3600" b="1" kern="1200" dirty="0">
                <a:ea typeface="MS Mincho" pitchFamily="49" charset="-128"/>
              </a:rPr>
              <a:t>: in this month, I seek Your protection against Satan, the accursed,</a:t>
            </a:r>
          </a:p>
          <a:p>
            <a:r>
              <a:rPr lang="ur-PK" sz="3600" b="1" dirty="0"/>
              <a:t>اے اللہ: اس مہینے میں ، میں  شیطان سے  پناہ چاہتا ہوں</a:t>
            </a:r>
          </a:p>
          <a:p>
            <a:br>
              <a:rPr lang="ur-PK" sz="3600" b="1" dirty="0"/>
            </a:b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9220" name="Subtitle 4"/>
          <p:cNvSpPr txBox="1">
            <a:spLocks/>
          </p:cNvSpPr>
          <p:nvPr/>
        </p:nvSpPr>
        <p:spPr bwMode="auto">
          <a:xfrm>
            <a:off x="38100" y="51133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altLang="en-US" sz="3200" b="1" i="1" dirty="0">
                <a:solidFill>
                  <a:srgbClr val="000066"/>
                </a:solidFill>
                <a:ea typeface="MS Mincho" panose="02020609040205080304" pitchFamily="49" charset="-128"/>
              </a:rPr>
              <a:t>ya rabbi a`udhu bika fihi mina alshshaytani alrrajimi,</a:t>
            </a:r>
          </a:p>
        </p:txBody>
      </p:sp>
      <p:sp>
        <p:nvSpPr>
          <p:cNvPr id="9221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ar-SA" altLang="en-US" sz="1600" b="1">
                <a:solidFill>
                  <a:srgbClr val="FFFF99"/>
                </a:solidFill>
                <a:latin typeface="Trebuchet MS" panose="020B0603020202020204" pitchFamily="34" charset="0"/>
              </a:rPr>
              <a:t>دعاء اول يوم من شهر رمضان</a:t>
            </a:r>
          </a:p>
        </p:txBody>
      </p:sp>
      <p:sp>
        <p:nvSpPr>
          <p:cNvPr id="9222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>
                <a:solidFill>
                  <a:srgbClr val="FFFF99"/>
                </a:solidFill>
                <a:latin typeface="Trebuchet MS" panose="020B0603020202020204" pitchFamily="34" charset="0"/>
              </a:rPr>
              <a:t>Ramadan first night Dua’a</a:t>
            </a:r>
          </a:p>
        </p:txBody>
      </p:sp>
    </p:spTree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76200" y="914400"/>
            <a:ext cx="9144000" cy="1470025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rtl="1" eaLnBrk="1" hangingPunct="1">
              <a:lnSpc>
                <a:spcPts val="9000"/>
              </a:lnSpc>
            </a:pPr>
            <a:r>
              <a:rPr lang="ar-SA" sz="9000" kern="1200" dirty="0"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وَمِنْ مَكْرِهِ وَحِيَلِهِ،</a:t>
            </a:r>
            <a:endParaRPr lang="en-US" sz="9000" kern="1200" dirty="0"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0" y="2895600"/>
            <a:ext cx="9144000" cy="1752600"/>
          </a:xfrm>
        </p:spPr>
        <p:txBody>
          <a:bodyPr/>
          <a:lstStyle/>
          <a:p>
            <a:pPr marL="342900" indent="-342900" eaLnBrk="1" hangingPunct="1">
              <a:defRPr/>
            </a:pPr>
            <a:r>
              <a:rPr lang="en-US" sz="3600" b="1" kern="1200" dirty="0">
                <a:ea typeface="MS Mincho" pitchFamily="49" charset="-128"/>
              </a:rPr>
              <a:t>And against his tricks and his ruses,</a:t>
            </a:r>
          </a:p>
          <a:p>
            <a:r>
              <a:rPr lang="ur-PK" sz="3600" b="1" dirty="0"/>
              <a:t>اور اس کی چالوں اور ٹوٹ پھوٹ کے خلاف ،</a:t>
            </a:r>
          </a:p>
          <a:p>
            <a:br>
              <a:rPr lang="ur-PK" sz="3600" b="1" dirty="0"/>
            </a:br>
            <a:endParaRPr lang="en-US" sz="3600" b="1" kern="1200" dirty="0">
              <a:ea typeface="MS Mincho" pitchFamily="49" charset="-128"/>
            </a:endParaRPr>
          </a:p>
        </p:txBody>
      </p:sp>
      <p:sp>
        <p:nvSpPr>
          <p:cNvPr id="10244" name="Subtitle 4"/>
          <p:cNvSpPr txBox="1">
            <a:spLocks/>
          </p:cNvSpPr>
          <p:nvPr/>
        </p:nvSpPr>
        <p:spPr bwMode="auto">
          <a:xfrm>
            <a:off x="0" y="4846638"/>
            <a:ext cx="91440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20000"/>
              </a:spcBef>
            </a:pPr>
            <a:r>
              <a:rPr lang="it-IT" altLang="en-US" sz="3200" b="1" i="1">
                <a:solidFill>
                  <a:srgbClr val="000066"/>
                </a:solidFill>
                <a:ea typeface="MS Mincho" panose="02020609040205080304" pitchFamily="49" charset="-128"/>
              </a:rPr>
              <a:t>wamin makrihi wahialihi,</a:t>
            </a:r>
          </a:p>
        </p:txBody>
      </p:sp>
      <p:sp>
        <p:nvSpPr>
          <p:cNvPr id="10245" name="Text Box 13"/>
          <p:cNvSpPr txBox="1">
            <a:spLocks noChangeArrowheads="1"/>
          </p:cNvSpPr>
          <p:nvPr/>
        </p:nvSpPr>
        <p:spPr bwMode="auto">
          <a:xfrm>
            <a:off x="0" y="0"/>
            <a:ext cx="91440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r>
              <a:rPr lang="ar-SA" altLang="en-US" sz="1600" b="1">
                <a:solidFill>
                  <a:srgbClr val="FFFF99"/>
                </a:solidFill>
                <a:latin typeface="Trebuchet MS" panose="020B0603020202020204" pitchFamily="34" charset="0"/>
              </a:rPr>
              <a:t>دعاء اول يوم من شهر رمضان</a:t>
            </a:r>
          </a:p>
        </p:txBody>
      </p:sp>
      <p:sp>
        <p:nvSpPr>
          <p:cNvPr id="10246" name="Text Box 13"/>
          <p:cNvSpPr txBox="1">
            <a:spLocks noChangeArrowheads="1"/>
          </p:cNvSpPr>
          <p:nvPr/>
        </p:nvSpPr>
        <p:spPr bwMode="auto">
          <a:xfrm>
            <a:off x="0" y="0"/>
            <a:ext cx="4610100" cy="336550"/>
          </a:xfrm>
          <a:prstGeom prst="rect">
            <a:avLst/>
          </a:prstGeom>
          <a:gradFill rotWithShape="1">
            <a:gsLst>
              <a:gs pos="0">
                <a:srgbClr val="003399"/>
              </a:gs>
              <a:gs pos="100000">
                <a:srgbClr val="001847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>
                <a:solidFill>
                  <a:srgbClr val="FFFF99"/>
                </a:solidFill>
                <a:latin typeface="Trebuchet MS" panose="020B0603020202020204" pitchFamily="34" charset="0"/>
              </a:rPr>
              <a:t>Ramadan first night Dua’a</a:t>
            </a:r>
          </a:p>
        </p:txBody>
      </p:sp>
    </p:spTree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Default Design">
  <a:themeElements>
    <a:clrScheme name="Default Design 14">
      <a:dk1>
        <a:srgbClr val="FFFFFF"/>
      </a:dk1>
      <a:lt1>
        <a:srgbClr val="FFFFFF"/>
      </a:lt1>
      <a:dk2>
        <a:srgbClr val="FFFFFF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DADADA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FFFFFF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DADADA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FFFFFF"/>
        </a:dk1>
        <a:lt1>
          <a:srgbClr val="FFFFFF"/>
        </a:lt1>
        <a:dk2>
          <a:srgbClr val="FFFFFF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DADADA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15355</TotalTime>
  <Words>1621</Words>
  <Application>Microsoft Office PowerPoint</Application>
  <PresentationFormat>On-screen Show (4:3)</PresentationFormat>
  <Paragraphs>252</Paragraphs>
  <Slides>37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3" baseType="lpstr">
      <vt:lpstr>Alvi Nastaleeq</vt:lpstr>
      <vt:lpstr>Arabic Typesetting</vt:lpstr>
      <vt:lpstr>Arial</vt:lpstr>
      <vt:lpstr>Calibri</vt:lpstr>
      <vt:lpstr>Trebuchet MS</vt:lpstr>
      <vt:lpstr>Default Design</vt:lpstr>
      <vt:lpstr>PowerPoint Presentation</vt:lpstr>
      <vt:lpstr>اَللَّهُمَّ صَلِّ عَلَى مُحَمَّدٍ وَ آلِ مُحَمَّد</vt:lpstr>
      <vt:lpstr>بِسْمِ اللَّهِ الرَّحْمَٰنِ الرَّحِيمِ</vt:lpstr>
      <vt:lpstr>اَللّهُمَّ إنَّ هِذا شَهْرُ رَمَضانَ</vt:lpstr>
      <vt:lpstr>اَلَّذي أنْزَلْتَ فِيهِ الْقُرْآنَ،</vt:lpstr>
      <vt:lpstr>هُدىً لِلنّاسِ وَبَيِّناتٍ مِنَ الْهُدى وَالْفُرْقَانِ</vt:lpstr>
      <vt:lpstr>قَدْ حَضَرَ.</vt:lpstr>
      <vt:lpstr>يا رَبِّ أعوذُ بِكَ فيهِ مِنَ الشَّيْطانِ الرَّجيمِ،</vt:lpstr>
      <vt:lpstr>وَمِنْ مَكْرِهِ وَحِيَلِهِ،</vt:lpstr>
      <vt:lpstr>وَخِداعِهِ وَحَبائِلِهِ،</vt:lpstr>
      <vt:lpstr>وَجُنودِهِ وَخَيلِهِ،</vt:lpstr>
      <vt:lpstr>وَرِجْلِهِ وَوَساوِسِهِ،</vt:lpstr>
      <vt:lpstr>وَمِنَ الضَّلالِ بَعْدَ الْهُدى،</vt:lpstr>
      <vt:lpstr>وَمِنَ الكُفْرِ بَعْدَ الإيمانِ،</vt:lpstr>
      <vt:lpstr>وَمِنَ النِّفاقِ وَالرِّياءِ وَالجِناياتِ،</vt:lpstr>
      <vt:lpstr>وَمِنْ شَرِّ الوِسْواسِ الخَنّاسِ،</vt:lpstr>
      <vt:lpstr>الَّذي يُوَسْوِسُ في صُدورِ النّاسِ،</vt:lpstr>
      <vt:lpstr>مِنَ الجِنَّةِ وَالنّاسِ.</vt:lpstr>
      <vt:lpstr>اللّهُمَّ وَارْزُقْني صِيامَهُ وَقِيامَهُ،</vt:lpstr>
      <vt:lpstr>وَالعَمَلَ فيهِ بِطاعَتِكَ،</vt:lpstr>
      <vt:lpstr>وَطاعَةِ رَسولِكَ وَأُولي الأمْرِ،</vt:lpstr>
      <vt:lpstr>عَلَيهِ وَعَلَيهِمُ السَّلامُ،</vt:lpstr>
      <vt:lpstr>وَما قَرَّبَ مِنْكَ،</vt:lpstr>
      <vt:lpstr>وَجَنِّبْني مَعاصِيكَ،</vt:lpstr>
      <vt:lpstr>وَارْزُقْني فيهِ التَّوْبَةَ وَالإنابَةَ وَالإجابَةَ.</vt:lpstr>
      <vt:lpstr>وَأعِذْني فيهِ مِنَ الغيبَةِ وَالكَسَلِ وَالفَشَلِ،</vt:lpstr>
      <vt:lpstr>وَاسْتَجِبْ لي فيهِ الدُّعاءَ،</vt:lpstr>
      <vt:lpstr>وَأصِحَّ لي فيهِ جِسمي وَعَقْلي</vt:lpstr>
      <vt:lpstr>وَفَرِّغْني فيهِ لِطاعَتِكَ وَما قَرَّبَ مِنكَ،</vt:lpstr>
      <vt:lpstr>يا كَريمُ يا جَوادُ.</vt:lpstr>
      <vt:lpstr>يا كَريمُ،</vt:lpstr>
      <vt:lpstr>صَلِّ عَلى مُحَمَّدٍ وَعَلى أهْلِ بَيْتِ مُحَمَّدٍ</vt:lpstr>
      <vt:lpstr>عَلَيهِ وَعَلَيهِمُ السَّلامُ،</vt:lpstr>
      <vt:lpstr>وَكَذالِكَ فَافْعَلْ بِنا</vt:lpstr>
      <vt:lpstr>يا أرْحَمَ الرّاحِمينَ.</vt:lpstr>
      <vt:lpstr>اَللَّهُمَّ صَلِّ عَلَى مُحَمَّدٍ وَ آلِ مُحَمَّد</vt:lpstr>
      <vt:lpstr>Please recite   Sūrat al-Fātiḥah for ALL MARHUMEEN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Rehan Ali Lotlikar</dc:creator>
  <cp:lastModifiedBy>natsu dragneel</cp:lastModifiedBy>
  <cp:revision>329</cp:revision>
  <cp:lastPrinted>1601-01-01T00:00:00Z</cp:lastPrinted>
  <dcterms:created xsi:type="dcterms:W3CDTF">1601-01-01T00:00:00Z</dcterms:created>
  <dcterms:modified xsi:type="dcterms:W3CDTF">2020-04-26T21:42:06Z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