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902" r:id="rId2"/>
    <p:sldId id="3661" r:id="rId3"/>
    <p:sldId id="3662" r:id="rId4"/>
    <p:sldId id="3895" r:id="rId5"/>
    <p:sldId id="3903" r:id="rId6"/>
    <p:sldId id="3904" r:id="rId7"/>
    <p:sldId id="3905" r:id="rId8"/>
    <p:sldId id="3906" r:id="rId9"/>
    <p:sldId id="3907" r:id="rId10"/>
    <p:sldId id="3908" r:id="rId11"/>
    <p:sldId id="3909" r:id="rId12"/>
    <p:sldId id="3910" r:id="rId13"/>
    <p:sldId id="3911" r:id="rId14"/>
    <p:sldId id="3912" r:id="rId15"/>
    <p:sldId id="3913" r:id="rId16"/>
    <p:sldId id="3914" r:id="rId17"/>
    <p:sldId id="3915" r:id="rId18"/>
    <p:sldId id="3916" r:id="rId19"/>
    <p:sldId id="3917" r:id="rId20"/>
    <p:sldId id="3918" r:id="rId21"/>
    <p:sldId id="3919" r:id="rId22"/>
    <p:sldId id="3920" r:id="rId23"/>
    <p:sldId id="3921" r:id="rId24"/>
    <p:sldId id="3922" r:id="rId25"/>
    <p:sldId id="3923" r:id="rId26"/>
    <p:sldId id="3893" r:id="rId27"/>
    <p:sldId id="341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9" d="100"/>
          <a:sy n="89" d="100"/>
        </p:scale>
        <p:origin x="855" y="6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ACBCBE2-591D-4488-A8B3-A6C91701D92B}" type="datetimeFigureOut">
              <a:rPr lang="en-US"/>
              <a:pPr>
                <a:defRPr/>
              </a:pPr>
              <a:t>26-Apr-20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86E9653-35BB-4BCB-8AD0-6DB3CFFEB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18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CA05D-E8F3-43A5-A6B0-2AD93C88F7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9874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9CD1A-C6A2-423D-B4FC-8B03CF5D4DC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6676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6AA11-625A-4BEC-BF39-229D9A2C876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8339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DB102-90E0-46C0-A4A3-AB9365A4255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0395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6A31-7056-4144-B9B1-21C1ECE292C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2317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B879-F3EB-4975-9384-9675CBD150D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0538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62F23-A5DD-4A1B-A2A7-B481EB50782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0789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A0466-2842-415B-9104-4C70243932C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4447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76EE1-089D-4F7A-A9A8-EED43B3FA02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9578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6EAD1-277E-49EB-A047-53F7710BBEA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8469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B5505-22A0-480F-A688-ACF0047E2E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7919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D676547-DDAC-442A-8E41-D0454F8E74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804208"/>
            <a:ext cx="8686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first night </a:t>
            </a:r>
            <a:r>
              <a:rPr lang="en-US" sz="6000" b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56461" y="2514600"/>
            <a:ext cx="411362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66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66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615950" y="4394537"/>
            <a:ext cx="79946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</a:rPr>
              <a:t>It is recommended to say the following supplication reported from Imam </a:t>
            </a:r>
            <a:r>
              <a:rPr lang="en-US" sz="2000" b="1" dirty="0" err="1">
                <a:solidFill>
                  <a:srgbClr val="FFFF00"/>
                </a:solidFill>
              </a:rPr>
              <a:t>Ja`far</a:t>
            </a:r>
            <a:r>
              <a:rPr lang="en-US" sz="2000" b="1" dirty="0">
                <a:solidFill>
                  <a:srgbClr val="FFFF00"/>
                </a:solidFill>
              </a:rPr>
              <a:t> al-</a:t>
            </a:r>
            <a:r>
              <a:rPr lang="en-US" sz="2000" b="1" dirty="0" err="1">
                <a:solidFill>
                  <a:srgbClr val="FFFF00"/>
                </a:solidFill>
              </a:rPr>
              <a:t>Sadiq</a:t>
            </a:r>
            <a:r>
              <a:rPr lang="en-US" sz="2000" b="1" dirty="0">
                <a:solidFill>
                  <a:srgbClr val="FFFF00"/>
                </a:solidFill>
              </a:rPr>
              <a:t> (</a:t>
            </a:r>
            <a:r>
              <a:rPr lang="en-US" sz="2000" b="1" dirty="0" err="1">
                <a:solidFill>
                  <a:srgbClr val="FFFF00"/>
                </a:solidFill>
              </a:rPr>
              <a:t>a.s</a:t>
            </a:r>
            <a:r>
              <a:rPr lang="en-US" sz="2000" b="1" dirty="0">
                <a:solidFill>
                  <a:srgbClr val="FFFF00"/>
                </a:solidFill>
              </a:rPr>
              <a:t>) as is mentioned in the book of </a:t>
            </a:r>
            <a:r>
              <a:rPr lang="en-US" sz="2000" b="1" i="1" dirty="0">
                <a:solidFill>
                  <a:srgbClr val="FFFF00"/>
                </a:solidFill>
              </a:rPr>
              <a:t>‘al-</a:t>
            </a:r>
            <a:r>
              <a:rPr lang="en-US" sz="2000" b="1" i="1" dirty="0" err="1">
                <a:solidFill>
                  <a:srgbClr val="FFFF00"/>
                </a:solidFill>
              </a:rPr>
              <a:t>Iqbal</a:t>
            </a:r>
            <a:r>
              <a:rPr lang="en-US" sz="2000" b="1" i="1" dirty="0">
                <a:solidFill>
                  <a:srgbClr val="FFFF00"/>
                </a:solidFill>
              </a:rPr>
              <a:t>’</a:t>
            </a:r>
            <a:r>
              <a:rPr lang="en-US" sz="2000" b="1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1060306" y="3669268"/>
            <a:ext cx="71817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200" b="1" i="1" dirty="0">
                <a:solidFill>
                  <a:srgbClr val="FFFF00"/>
                </a:solidFill>
                <a:latin typeface="Trebuchet MS" pitchFamily="34" charset="0"/>
              </a:rPr>
              <a:t>Allahumma Rabba Shahr Ramadhan </a:t>
            </a:r>
            <a:endParaRPr lang="en-GB" sz="32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0075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سَلّمْهُ لَنَا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: let it be peaceful for us,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allahumma sallimhu lana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وَسَلّمْنَا فِيهِ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keep us in sound condition for it,</a:t>
            </a:r>
          </a:p>
          <a:p>
            <a:r>
              <a:rPr lang="ur-PK" sz="3600" b="1" dirty="0"/>
              <a:t>ہمیں اس کے لئے مستحکم حالت میں رکھیں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 sallimna fihi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وَتَسَلّمْهُ مِنَّا فِي يُسْرٍ مِنْكَ وَمُعَافَاةٍ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let it take upon itself the supervision of our affairs to give us ease and well-being</a:t>
            </a:r>
          </a:p>
          <a:p>
            <a:r>
              <a:rPr lang="ur-PK" sz="3600" b="1" dirty="0"/>
              <a:t>ہمیں اس کے لئے مستحکم حالت میں رکھیں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8100" y="5413516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wa tasallamhu minna fi yusrin minka wa mu`afatin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فِيمَا تَقْضِي وَتُقَدّرُ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while taking decisions,</a:t>
            </a:r>
          </a:p>
          <a:p>
            <a:r>
              <a:rPr lang="ur-PK" sz="3600" b="1" dirty="0"/>
              <a:t>اور فیصلے لینے کے دوران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waj`al fima taqdhy wa tuqaddiru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الأَمْرِ المَحْتُومِ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From among Your inevitable decisions</a:t>
            </a:r>
          </a:p>
          <a:p>
            <a:r>
              <a:rPr lang="ur-PK" sz="3600" b="1" dirty="0"/>
              <a:t>آپ کے ناگزیر فیصلوں میں سے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mina al-amri almahtumi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وَفِيمَا تَفْرُقُ مِنَ الأَمْرِ الحَكِيمِ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from among that which You decide from the wise affairs,</a:t>
            </a:r>
          </a:p>
          <a:p>
            <a:r>
              <a:rPr lang="ur-PK" sz="3600" b="1" dirty="0"/>
              <a:t>اور اس میں سے جس کا تم عقل مند امور سے فیصلہ کرتے ہو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 fima tafruqu mina alamri alhakimi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لَيْلَةِ القَدْرِ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At the Grand Night</a:t>
            </a:r>
          </a:p>
          <a:p>
            <a:pPr marL="342900" indent="-342900" eaLnBrk="1" hangingPunct="1">
              <a:defRPr/>
            </a:pPr>
            <a:r>
              <a:rPr lang="ur-PK" sz="3600" b="1" kern="1200" dirty="0">
                <a:ea typeface="MS Mincho" pitchFamily="49" charset="-128"/>
              </a:rPr>
              <a:t>مقدس رات میں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fi laylati alqadri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القَضَاءِ الّذِي لا يُرَدّ وَلا يُبَدّلُ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From the act that is neither rejected nor altered,</a:t>
            </a:r>
          </a:p>
          <a:p>
            <a:r>
              <a:rPr lang="ur-PK" sz="3600" b="1" dirty="0"/>
              <a:t>اس عمل سے جو نہ تو مسترد ہوتا ہے اور نہ ہی بدلا جاتا ہے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8100" y="5257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mina alqadha‘i alladhy la yuraddu wa la yubaddalu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تَكْتُبَنِي مِنْ حُجَّاجِ بَيْتِكَ الحَرَامِ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write my name in the list of those pilgrims of Your Sacred House</a:t>
            </a:r>
          </a:p>
          <a:p>
            <a:r>
              <a:rPr lang="ur-PK" sz="3600" b="1" dirty="0"/>
              <a:t>میرے نام اپنے مقدس گھر کے ان حجاج کی فہرست میں لکھیں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0048" y="5791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an taktubany min hujjaji baytika alharami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المَبْرُورِ حَجّهُمُ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pilgrimage receives Your approval,</a:t>
            </a:r>
          </a:p>
          <a:p>
            <a:r>
              <a:rPr lang="ur-PK" sz="3600" b="1" dirty="0"/>
              <a:t>جس کی زیارت کو آپ کی منظوری مل جاتی ہے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almabruri hajjuhumu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5908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76200" y="5257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المَشْكُورِ سَعْيُهُمُ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efforts are appreciated,</a:t>
            </a:r>
          </a:p>
          <a:p>
            <a:r>
              <a:rPr lang="ur-PK" sz="3600" b="1" dirty="0"/>
              <a:t>جن کی کوششوں کو سراہا گیا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almashkuri sa`yuhumu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المَغْفُورِ ذُنُوبُهُمُ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sins are forgiven,</a:t>
            </a:r>
          </a:p>
          <a:p>
            <a:r>
              <a:rPr lang="ur-PK" sz="3600" b="1" dirty="0"/>
              <a:t>جس کے گناہ معاف ہوگئے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almaghfuri dhunubuhumu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المُكَفّرِ عَنْهُمْ سَيّئَاتُهُمْ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wrongdoings are overlooked,</a:t>
            </a:r>
          </a:p>
          <a:p>
            <a:r>
              <a:rPr lang="ur-PK" sz="3600" b="1" dirty="0"/>
              <a:t>جن کی غلطیوں کو نظرانداز کیا جاتا ہے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almukaffari `anhum sayyi’atuhum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فِيمَا تَقْضِي وَتُقَدّرُ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while making decisions and rendering possible things and events</a:t>
            </a:r>
          </a:p>
          <a:p>
            <a:r>
              <a:rPr lang="ur-PK" sz="3600" b="1" dirty="0"/>
              <a:t>اور فیصلے کرتے وقت اور ممکنہ چیزوں اور واقعات کو پیش کرتے وقت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8100" y="5334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waj`al fima taqdhy wa tuqaddiru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تُطِيلَ لِي فِي عُمْرِي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possible for me long life,</a:t>
            </a:r>
          </a:p>
          <a:p>
            <a:r>
              <a:rPr lang="ur-PK" sz="3600" b="1" dirty="0"/>
              <a:t>میرے لئے طویل عمر کو ممکن بنائیں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an tutila li fi `umri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وَتُوَسّعَ عَلَيّ مِنَ الرّزْقِ الحَلالِ.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enough lawful means of livelihood.</a:t>
            </a:r>
          </a:p>
          <a:p>
            <a:r>
              <a:rPr lang="ur-PK" sz="3600" b="1" dirty="0"/>
              <a:t>اور معاش کے مناسب حلال ذرائع۔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 twass`a `alayya mina alrrzqi alhalali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6670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اے الله! رحمت فرما </a:t>
            </a:r>
            <a:r>
              <a:rPr lang="ar-SA" altLang="en-US" sz="3600" b="1">
                <a:latin typeface="Alvi Nastaleeq" pitchFamily="2" charset="0"/>
              </a:rPr>
              <a:t>محمد وآل </a:t>
            </a:r>
            <a:r>
              <a:rPr lang="ar-SA" altLang="en-US" sz="3600" b="1" dirty="0">
                <a:latin typeface="Alvi Nastaleeq" pitchFamily="2" charset="0"/>
              </a:rPr>
              <a:t>محمد پر 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0" y="548095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1331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331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All-merciful, the All-compassionate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53800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رَبّ شَهْرِ رَمَضَانَ</a:t>
            </a:r>
            <a:r>
              <a:rPr lang="en-US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مُنَزّلَ القُرْآنِ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, the Lord of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r>
              <a:rPr lang="en-US" sz="3600" b="1" kern="1200" dirty="0">
                <a:ea typeface="MS Mincho" pitchFamily="49" charset="-128"/>
              </a:rPr>
              <a:t>, the Revealer of the Qur'an</a:t>
            </a:r>
          </a:p>
          <a:p>
            <a:pPr marL="342900" indent="-342900" eaLnBrk="1" hangingPunct="1">
              <a:defRPr/>
            </a:pPr>
            <a:r>
              <a:rPr lang="ur-PK" sz="3600" b="1" dirty="0"/>
              <a:t>اے اللہ ، ماہ رمضان کا رب ، قرآن نازل کرنے والا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allahumma rabba shahri ramadhana munazzila alqur’ani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هذَا شَهْرُ رَمَضَانَ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This is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endParaRPr lang="en-US" sz="3600" b="1" kern="1200" dirty="0">
              <a:ea typeface="MS Mincho" pitchFamily="49" charset="-128"/>
            </a:endParaRPr>
          </a:p>
          <a:p>
            <a:r>
              <a:rPr lang="ur-PK" sz="3600" b="1" dirty="0"/>
              <a:t>یہ رمضان کا مہینہ ہے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hadha shahru ramadhana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الّذِي أَنْزَلْتَ فِيهِ القُرْآنَ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which You revealed the Qur'an</a:t>
            </a:r>
          </a:p>
          <a:p>
            <a:r>
              <a:rPr lang="ur-PK" sz="3600" b="1" dirty="0"/>
              <a:t>جس میں آپ نے قرآن نازل کیا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alladhy anzalta fihi alqur’ana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وَأَنْزَلْتَ فِيهِ آيَاتٍ بَيّنَاتٍ مِنَ الهُدَى وَالفُرْقَانِ.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76200" y="26670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revealed therein chapters of true guidance and distinction (between the right and the wrong).</a:t>
            </a:r>
          </a:p>
          <a:p>
            <a:r>
              <a:rPr lang="ur-PK" b="1" dirty="0"/>
              <a:t>اور اس میں صحیح ہدایت اور امتیاز کے ابواب نازل کیے ہیں (صحیح اور باطل کے درمیان)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8100" y="5334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 anzalta fihi ayatin bayyinatin mina alhuda wal-furqani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ارْزُقْنَا صِيَامَهُ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: make us observe fast in its days</a:t>
            </a:r>
          </a:p>
          <a:p>
            <a:r>
              <a:rPr lang="en-US" sz="3600" b="1" dirty="0"/>
              <a:t> </a:t>
            </a:r>
            <a:r>
              <a:rPr lang="ur-PK" sz="3600" b="1" dirty="0"/>
              <a:t>روزے رکھیں</a:t>
            </a:r>
            <a:r>
              <a:rPr lang="en-US" sz="3600" b="1" dirty="0"/>
              <a:t> </a:t>
            </a:r>
            <a:r>
              <a:rPr lang="ur-PK" sz="3600" b="1" dirty="0"/>
              <a:t>اے اللہ: ہمیں اس کے ایام میں </a:t>
            </a:r>
            <a:r>
              <a:rPr lang="en-US" sz="3600" b="1" dirty="0"/>
              <a:t>  </a:t>
            </a:r>
            <a:endParaRPr lang="ur-PK" sz="3600" b="1" dirty="0"/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allahumma arzuqna siyamahu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وَأَعِنَّا عَلَى قِيَامِهِ.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remain awake in its nights to pray.</a:t>
            </a:r>
          </a:p>
          <a:p>
            <a:r>
              <a:rPr lang="ur-PK" sz="3600" b="1" dirty="0"/>
              <a:t>اور نماز کے لئے اس کی راتوں میں جاگتے رہیں۔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 a`inna `ala qiyamihi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15339</TotalTime>
  <Words>1114</Words>
  <Application>Microsoft Office PowerPoint</Application>
  <PresentationFormat>On-screen Show (4:3)</PresentationFormat>
  <Paragraphs>183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Alvi Nastaleeq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رَبّ شَهْرِ رَمَضَانَ مُنَزّلَ القُرْآنِ</vt:lpstr>
      <vt:lpstr>هذَا شَهْرُ رَمَضَانَ</vt:lpstr>
      <vt:lpstr>الّذِي أَنْزَلْتَ فِيهِ القُرْآنَ</vt:lpstr>
      <vt:lpstr>وَأَنْزَلْتَ فِيهِ آيَاتٍ بَيّنَاتٍ مِنَ الهُدَى وَالفُرْقَانِ.</vt:lpstr>
      <vt:lpstr>اللّهُمّ ارْزُقْنَا صِيَامَهُ</vt:lpstr>
      <vt:lpstr>وَأَعِنَّا عَلَى قِيَامِهِ.</vt:lpstr>
      <vt:lpstr>اللّهُمّ سَلّمْهُ لَنَا</vt:lpstr>
      <vt:lpstr>وَسَلّمْنَا فِيهِ</vt:lpstr>
      <vt:lpstr>وَتَسَلّمْهُ مِنَّا فِي يُسْرٍ مِنْكَ وَمُعَافَاةٍ</vt:lpstr>
      <vt:lpstr>وَاجْعَلْ فِيمَا تَقْضِي وَتُقَدّرُ</vt:lpstr>
      <vt:lpstr>مِنَ الأَمْرِ المَحْتُومِ</vt:lpstr>
      <vt:lpstr>وَفِيمَا تَفْرُقُ مِنَ الأَمْرِ الحَكِيمِ</vt:lpstr>
      <vt:lpstr>فِي لَيْلَةِ القَدْرِ</vt:lpstr>
      <vt:lpstr>مِنَ القَضَاءِ الّذِي لا يُرَدّ وَلا يُبَدّلُ</vt:lpstr>
      <vt:lpstr>أَنْ تَكْتُبَنِي مِنْ حُجَّاجِ بَيْتِكَ الحَرَامِ</vt:lpstr>
      <vt:lpstr>المَبْرُورِ حَجّهُمُ</vt:lpstr>
      <vt:lpstr>المَشْكُورِ سَعْيُهُمُ</vt:lpstr>
      <vt:lpstr>المَغْفُورِ ذُنُوبُهُمُ</vt:lpstr>
      <vt:lpstr>المُكَفّرِ عَنْهُمْ سَيّئَاتُهُمْ</vt:lpstr>
      <vt:lpstr>وَاجْعَلْ فِيمَا تَقْضِي وَتُقَدّرُ</vt:lpstr>
      <vt:lpstr>أَنْ تُطِيلَ لِي فِي عُمْرِي</vt:lpstr>
      <vt:lpstr>وَتُوَسّعَ عَلَيّ مِنَ الرّزْقِ الحَلالِ.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natsu dragneel</cp:lastModifiedBy>
  <cp:revision>329</cp:revision>
  <cp:lastPrinted>1601-01-01T00:00:00Z</cp:lastPrinted>
  <dcterms:created xsi:type="dcterms:W3CDTF">1601-01-01T00:00:00Z</dcterms:created>
  <dcterms:modified xsi:type="dcterms:W3CDTF">2020-04-26T17:55:02Z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