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8" r:id="rId8"/>
    <p:sldId id="3899" r:id="rId9"/>
    <p:sldId id="3900" r:id="rId10"/>
    <p:sldId id="3901" r:id="rId11"/>
    <p:sldId id="3902" r:id="rId12"/>
    <p:sldId id="3903" r:id="rId13"/>
    <p:sldId id="3904" r:id="rId14"/>
    <p:sldId id="3905" r:id="rId15"/>
    <p:sldId id="3906" r:id="rId16"/>
    <p:sldId id="3907" r:id="rId17"/>
    <p:sldId id="3908" r:id="rId18"/>
    <p:sldId id="3909" r:id="rId19"/>
    <p:sldId id="3910" r:id="rId20"/>
    <p:sldId id="3914" r:id="rId21"/>
    <p:sldId id="3915" r:id="rId22"/>
    <p:sldId id="3916" r:id="rId23"/>
    <p:sldId id="3917" r:id="rId24"/>
    <p:sldId id="3918" r:id="rId25"/>
    <p:sldId id="3919" r:id="rId26"/>
    <p:sldId id="3920" r:id="rId27"/>
    <p:sldId id="3921" r:id="rId28"/>
    <p:sldId id="3922" r:id="rId29"/>
    <p:sldId id="3923" r:id="rId30"/>
    <p:sldId id="3924" r:id="rId31"/>
    <p:sldId id="3925" r:id="rId32"/>
    <p:sldId id="3926" r:id="rId33"/>
    <p:sldId id="3927" r:id="rId34"/>
    <p:sldId id="3928" r:id="rId35"/>
    <p:sldId id="3929" r:id="rId36"/>
    <p:sldId id="3930" r:id="rId37"/>
    <p:sldId id="3931" r:id="rId38"/>
    <p:sldId id="3932" r:id="rId39"/>
    <p:sldId id="3933" r:id="rId40"/>
    <p:sldId id="3934" r:id="rId41"/>
    <p:sldId id="3935" r:id="rId42"/>
    <p:sldId id="3936" r:id="rId43"/>
    <p:sldId id="3937" r:id="rId44"/>
    <p:sldId id="3938" r:id="rId45"/>
    <p:sldId id="3939" r:id="rId46"/>
    <p:sldId id="3940" r:id="rId47"/>
    <p:sldId id="3941" r:id="rId48"/>
    <p:sldId id="3942" r:id="rId49"/>
    <p:sldId id="3943" r:id="rId50"/>
    <p:sldId id="3944" r:id="rId51"/>
    <p:sldId id="3945" r:id="rId52"/>
    <p:sldId id="3946" r:id="rId53"/>
    <p:sldId id="3947" r:id="rId54"/>
    <p:sldId id="3948" r:id="rId55"/>
    <p:sldId id="3949" r:id="rId56"/>
    <p:sldId id="3950" r:id="rId57"/>
    <p:sldId id="3951" r:id="rId58"/>
    <p:sldId id="3952" r:id="rId59"/>
    <p:sldId id="3953" r:id="rId60"/>
    <p:sldId id="3954" r:id="rId61"/>
    <p:sldId id="3955" r:id="rId62"/>
    <p:sldId id="3956" r:id="rId63"/>
    <p:sldId id="3957" r:id="rId64"/>
    <p:sldId id="3958" r:id="rId65"/>
    <p:sldId id="3959" r:id="rId66"/>
    <p:sldId id="3960" r:id="rId67"/>
    <p:sldId id="3893" r:id="rId68"/>
    <p:sldId id="3415" r:id="rId6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000099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04" autoAdjust="0"/>
  </p:normalViewPr>
  <p:slideViewPr>
    <p:cSldViewPr showGuides="1">
      <p:cViewPr varScale="1">
        <p:scale>
          <a:sx n="84" d="100"/>
          <a:sy n="84" d="100"/>
        </p:scale>
        <p:origin x="1426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AF6BE00-63FB-4F0E-AC86-3A273F476DD4}" type="datetimeFigureOut">
              <a:rPr lang="en-US"/>
              <a:pPr>
                <a:defRPr/>
              </a:pPr>
              <a:t>23/04/2020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D44B4BB-BE28-4E78-9C2B-ECEE0C52A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76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807DD-A834-4586-A24F-84690F1EE28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7259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5948E-4192-4293-8E1A-4030F5D2002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9598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D1028-5FA3-4397-AD3F-DF5A07F207D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4364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63783-3558-4D33-9D35-7A08F4F1EE4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3327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95FF4-88FD-44A8-A0F8-601FCF11BB1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1268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6EB98-3667-4D64-A4B8-34D3272F58C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641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787CF-E7AD-48FA-8C38-D55CD76B2D3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0882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DDA13-9231-447B-AB73-DE01DE339D4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20327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FC75F-018C-4F22-AF14-EE7F0C669C1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7130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EC4C6-929F-425E-8D41-EB29C688319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05144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F92FA-5DC9-4FE0-ABEA-D2F1511770A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17686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A5669A-8824-4ED9-AA65-F827291498C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295400" y="54864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FFFF00"/>
                </a:solidFill>
              </a:rPr>
              <a:t>(Arabic text along with English Translation and Transliteration)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1047750"/>
            <a:ext cx="8686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800" b="1" dirty="0">
                <a:solidFill>
                  <a:srgbClr val="FFFF00"/>
                </a:solidFill>
                <a:latin typeface="Trebuchet MS" pitchFamily="34" charset="0"/>
              </a:rPr>
              <a:t>Ramadan first night </a:t>
            </a:r>
            <a:r>
              <a:rPr lang="en-US" sz="4800" b="1" dirty="0" err="1" smtClean="0">
                <a:solidFill>
                  <a:srgbClr val="FFFF00"/>
                </a:solidFill>
                <a:latin typeface="Trebuchet MS" pitchFamily="34" charset="0"/>
              </a:rPr>
              <a:t>Dua’a</a:t>
            </a:r>
            <a:endParaRPr lang="en-US" sz="48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1946287" y="1828800"/>
            <a:ext cx="538160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ar-SA" sz="8000" dirty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اللّهُمّ يَا مَنْ يَمْلِكُ التّدْبِيرَ</a:t>
            </a:r>
            <a:endParaRPr lang="en-US" sz="8000" dirty="0">
              <a:solidFill>
                <a:srgbClr val="FFFF00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2055" name="Rectangle 1"/>
          <p:cNvSpPr>
            <a:spLocks noChangeArrowheads="1"/>
          </p:cNvSpPr>
          <p:nvPr/>
        </p:nvSpPr>
        <p:spPr bwMode="auto">
          <a:xfrm>
            <a:off x="615950" y="4086225"/>
            <a:ext cx="79946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FFFF00"/>
                </a:solidFill>
              </a:rPr>
              <a:t>It is recommended to say the following supplication while raising the hands after the </a:t>
            </a:r>
            <a:r>
              <a:rPr lang="en-US" sz="2000" b="1" i="1">
                <a:solidFill>
                  <a:srgbClr val="FFFF00"/>
                </a:solidFill>
              </a:rPr>
              <a:t>Maghrib</a:t>
            </a:r>
            <a:r>
              <a:rPr lang="en-US" sz="2000" b="1">
                <a:solidFill>
                  <a:srgbClr val="FFFF00"/>
                </a:solidFill>
              </a:rPr>
              <a:t> Prayer. The supplication has been reported in </a:t>
            </a:r>
            <a:r>
              <a:rPr lang="en-US" sz="2000" b="1" i="1">
                <a:solidFill>
                  <a:srgbClr val="FFFF00"/>
                </a:solidFill>
              </a:rPr>
              <a:t>‘al-Iqbal’</a:t>
            </a:r>
            <a:r>
              <a:rPr lang="en-US" sz="2000" b="1">
                <a:solidFill>
                  <a:srgbClr val="FFFF00"/>
                </a:solidFill>
              </a:rPr>
              <a:t> from Imam Muhammad Jawad (al-Taqi) (a.s)</a:t>
            </a:r>
          </a:p>
        </p:txBody>
      </p:sp>
      <p:sp>
        <p:nvSpPr>
          <p:cNvPr id="2" name="Rectangle 1"/>
          <p:cNvSpPr/>
          <p:nvPr/>
        </p:nvSpPr>
        <p:spPr>
          <a:xfrm>
            <a:off x="791165" y="3244334"/>
            <a:ext cx="7667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3200" b="1" i="1" dirty="0">
                <a:solidFill>
                  <a:srgbClr val="FFFF00"/>
                </a:solidFill>
                <a:latin typeface="Trebuchet MS" pitchFamily="34" charset="0"/>
              </a:rPr>
              <a:t>Allahumma Ya Man Yamliku alttadbira</a:t>
            </a:r>
            <a:endParaRPr lang="en-GB" sz="32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pic>
        <p:nvPicPr>
          <p:cNvPr id="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تَجْعَلْنَا مِمّنْ شَقِيَ فَكَسِلَ،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do not include us with those who are unhappy due to their laziness</a:t>
            </a: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la taj`alna mimmn shaqiya fakasila</a:t>
            </a: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مِمّنْ هُوَ عَلَى غَيْرِ عَمَلٍ يَتّكِلُ.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or with those who depend upon unreal hopes.</a:t>
            </a: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la mimmn huwa `ala ghayri `amalin yattakilu</a:t>
            </a: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صَحّحْ أَبْدَانَنَا مِنَ العِلَلِ،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: </a:t>
            </a:r>
            <a:r>
              <a:rPr lang="en-US" sz="3600" b="1" kern="1200" dirty="0">
                <a:ea typeface="MS Mincho" pitchFamily="49" charset="-128"/>
              </a:rPr>
              <a:t>(please do) cure our bodies from ailments</a:t>
            </a: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allahumma sahhih abdanana mina al`ilali</a:t>
            </a: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وَأَعِنَّا عَلَى مَا افْتَرَضْتَ عَلَيْنَا مِنَ العَمَلِ،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help us carry out the deeds that You have made incumbent upon us to do</a:t>
            </a: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a`inna `ala ma aftaradhta `alayna mina al`amali</a:t>
            </a: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434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حَتَّى يَنْقَضِيَ عَنَّا شَهْرُكَ هذَا وَقَدْ أَدّيْنَا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مَفْرُوضَكَ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فِيهِ عَلَيْنَا.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6670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so that when this month, which is Your month, elapses, we shall have carried out all the duties that You have made obligatory upon us to do.</a:t>
            </a: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0" y="49530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hatta yanqadhiya `anna shahruka hadhawa qad addina mafrudhaka fihi `alayna</a:t>
            </a:r>
          </a:p>
        </p:txBody>
      </p:sp>
      <p:sp>
        <p:nvSpPr>
          <p:cNvPr id="153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536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أَعِنَّا عَلَى صِيَامِهِ،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: </a:t>
            </a:r>
            <a:r>
              <a:rPr lang="en-US" sz="3600" b="1" kern="1200" dirty="0">
                <a:ea typeface="MS Mincho" pitchFamily="49" charset="-128"/>
              </a:rPr>
              <a:t>(please do) help us observe fasting in this month;</a:t>
            </a: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allahumma a`inna `ala siyamihi</a:t>
            </a:r>
          </a:p>
        </p:txBody>
      </p:sp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وَوَفّقْنَا لِقِيَامِهِ،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guide us to practice the acts of worship (perfectly);</a:t>
            </a: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waffiqna liqiyamihi</a:t>
            </a: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741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وَنَشّطْنَا فِيهِ لِلصّلاةِ،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grant us vigor to offer prayers;</a:t>
            </a: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nashshtna fihi lilsalati</a:t>
            </a:r>
          </a:p>
        </p:txBody>
      </p:sp>
      <p:sp>
        <p:nvSpPr>
          <p:cNvPr id="184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تَحْجُبْنَا مِنَ القِرَاءَةِ،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do not preclude us from reciting (the Holy Qur'an);</a:t>
            </a: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la tahjubna mina alqira‘ati</a:t>
            </a:r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وَسَهّلْ لَنَا فِيهِ إيتَاءَ الزّكَاةِ.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make easy for us to give alms.</a:t>
            </a: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sahhl lana fihi iita‘a alzzakati</a:t>
            </a:r>
          </a:p>
        </p:txBody>
      </p:sp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لا تُسَلّطْ عَلَيْنَا وَصَباً وَلا تَعَباً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: </a:t>
            </a:r>
            <a:r>
              <a:rPr lang="en-US" sz="3600" b="1" kern="1200" dirty="0">
                <a:ea typeface="MS Mincho" pitchFamily="49" charset="-128"/>
              </a:rPr>
              <a:t>(please) do not inflict us with fatigue, tiredness,</a:t>
            </a: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allahumma la tusallit `alayna wasaban wa la ta`aban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15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سَقَماً وَلا عَطَباً.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ailment, or injury.</a:t>
            </a: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la saqaman wa la `ataban</a:t>
            </a:r>
            <a:endParaRPr lang="it-IT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ارْزُقْنَا الإفْطَارَ مِنْ رِزْقِكَ الحَلالِ.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: </a:t>
            </a:r>
            <a:r>
              <a:rPr lang="en-US" sz="3600" b="1" kern="1200" dirty="0">
                <a:ea typeface="MS Mincho" pitchFamily="49" charset="-128"/>
              </a:rPr>
              <a:t>(please do) grant us the food with which we break our fasting from Your sustenance that is legally gotten.</a:t>
            </a: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allahumma arzuqna aliftara min rizqika alhalali</a:t>
            </a:r>
          </a:p>
        </p:txBody>
      </p:sp>
      <p:sp>
        <p:nvSpPr>
          <p:cNvPr id="235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355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سَهّلْ لَنَا فِيهِ مَا قَسَمْتَهُ مِنْ رِزْقِكَ،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: </a:t>
            </a:r>
            <a:r>
              <a:rPr lang="en-US" sz="3600" b="1" kern="1200" dirty="0">
                <a:ea typeface="MS Mincho" pitchFamily="49" charset="-128"/>
              </a:rPr>
              <a:t>(please do) make easy for us the gaining of Your sustenance that You decide for us;</a:t>
            </a: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allahumma sahhil lana fihi ma qasamtahu min rizqika</a:t>
            </a:r>
          </a:p>
        </p:txBody>
      </p:sp>
      <p:sp>
        <p:nvSpPr>
          <p:cNvPr id="245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458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وَيَسّرْ مَا قَدّرْتَهُ مِنْ أَمْرِكَ،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facilitate for us Your act that You decide for us;</a:t>
            </a: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yassir ma qaddartahu min amrika</a:t>
            </a:r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560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وَاجْعَلْهُ حَلالاً طَيّباً نَقِيّاً مِنَ الآثَامِ،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make it pure, empty of sins,</a:t>
            </a: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waj`alhu halalan tayyiban naqiyyan mina alathami</a:t>
            </a:r>
          </a:p>
        </p:txBody>
      </p:sp>
      <p:sp>
        <p:nvSpPr>
          <p:cNvPr id="266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663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خَالِصاً مِنَ الآصَارِ وَالأَجْرَامِ.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free from offenses and flaws.</a:t>
            </a: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khalisan mina alasari wal-ajrami</a:t>
            </a:r>
          </a:p>
        </p:txBody>
      </p:sp>
      <p:sp>
        <p:nvSpPr>
          <p:cNvPr id="276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765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لا تُطْعِمْنَا إلاَّ طَيّباً غَيْرَ خَبِيثٍ وَلا حَرَامٍ،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: </a:t>
            </a:r>
            <a:r>
              <a:rPr lang="en-US" sz="3600" b="1" kern="1200" dirty="0">
                <a:ea typeface="MS Mincho" pitchFamily="49" charset="-128"/>
              </a:rPr>
              <a:t>(please) do not feed us except the good that is neither bad nor forbidden;</a:t>
            </a: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allahumma la tut`imna illa tayyiban ghayra khabithin wa la haramin</a:t>
            </a:r>
          </a:p>
        </p:txBody>
      </p:sp>
      <p:sp>
        <p:nvSpPr>
          <p:cNvPr id="286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86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 رِزْقَكَ لَنَا حَلالاً لا يَشُوبُهُ دَنَسٌ وَلا أَسْقَامٌ،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(please do) make the sustenance that You decide for us be legal, carrying neither filth nor diseases.</a:t>
            </a: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waj`al rizqaka lana halalan la yashubuhu danasun wa la asqamun</a:t>
            </a:r>
          </a:p>
        </p:txBody>
      </p:sp>
      <p:sp>
        <p:nvSpPr>
          <p:cNvPr id="297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مَنْ عِلْمُهُ بِالسّرّ كَعِلْمِهِ بِالإعْلانِ،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He Who knows the secret in the same was as He knows the public;</a:t>
            </a: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ya man `ilmuhu bilssirri ka`ilmihi bili`lani</a:t>
            </a:r>
            <a:endParaRPr lang="it-IT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07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7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the </a:t>
            </a:r>
            <a:r>
              <a:rPr lang="en-US" sz="3600" b="1" kern="1200" dirty="0">
                <a:ea typeface="MS Mincho" pitchFamily="49" charset="-128"/>
              </a:rPr>
              <a:t>All-merciful, the All-compassionate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bis-mil-lahir-rah-mnir-rahim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مُتَفَضّلاً عَلَى عِبَادِهِ بِالإحْسَانِ،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He Who confers upon His servants with benevolence;</a:t>
            </a:r>
          </a:p>
        </p:txBody>
      </p:sp>
      <p:sp>
        <p:nvSpPr>
          <p:cNvPr id="317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ya mutafadhdhilan `ala `ibadihi bilihsani</a:t>
            </a:r>
          </a:p>
        </p:txBody>
      </p:sp>
      <p:sp>
        <p:nvSpPr>
          <p:cNvPr id="317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17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مَنْ هُوَ عَلَى كُلّ شَيْءٍ قَدِيرٌ،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He Who has power over all things</a:t>
            </a:r>
          </a:p>
        </p:txBody>
      </p:sp>
      <p:sp>
        <p:nvSpPr>
          <p:cNvPr id="3277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ya man huwa `ala kulli shay‘in qadirun</a:t>
            </a:r>
          </a:p>
        </p:txBody>
      </p:sp>
      <p:sp>
        <p:nvSpPr>
          <p:cNvPr id="327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27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وَبِكُلّ شَيْءٍ عَلِيمٌ خَبِيرٌ،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has acquaintance with all things;</a:t>
            </a:r>
          </a:p>
        </p:txBody>
      </p:sp>
      <p:sp>
        <p:nvSpPr>
          <p:cNvPr id="3379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bikulli shay‘in `alimun khabirun</a:t>
            </a:r>
          </a:p>
        </p:txBody>
      </p:sp>
      <p:sp>
        <p:nvSpPr>
          <p:cNvPr id="337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37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أَلْهِمْنَا ذِكْرَكَ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،</a:t>
            </a:r>
            <a:r>
              <a:rPr lang="en-US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وَجَنّبْنَا عُسْرَكَ،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(please do) bestow upon us with (ceaseless) reference to You; and keep us away Your difficulty;</a:t>
            </a:r>
          </a:p>
        </p:txBody>
      </p:sp>
      <p:sp>
        <p:nvSpPr>
          <p:cNvPr id="3482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alhimna dhikraka wa jannbna `usraka</a:t>
            </a:r>
          </a:p>
        </p:txBody>
      </p:sp>
      <p:sp>
        <p:nvSpPr>
          <p:cNvPr id="348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48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وَأَنِلْنَا يُسْرَكَ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،</a:t>
            </a:r>
            <a:r>
              <a:rPr lang="en-US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وَاهْدِنَا لِلرّشَادِ،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make us obtain Your ease; and guide us to the right path;</a:t>
            </a:r>
          </a:p>
        </p:txBody>
      </p:sp>
      <p:sp>
        <p:nvSpPr>
          <p:cNvPr id="3584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anilna yusraka wahdina lilrrshadi</a:t>
            </a:r>
          </a:p>
        </p:txBody>
      </p:sp>
      <p:sp>
        <p:nvSpPr>
          <p:cNvPr id="358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58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وَوَفّقْنَا لِلسّدَادِ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،</a:t>
            </a:r>
            <a:r>
              <a:rPr lang="en-US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وَاعْصِمْنَا مِنَ البَلايَا،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lead us to the righteousness; and protect us against misfortunes;</a:t>
            </a:r>
          </a:p>
        </p:txBody>
      </p:sp>
      <p:sp>
        <p:nvSpPr>
          <p:cNvPr id="3686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waffiqna lilssdadi wa`simna mina albalaya</a:t>
            </a:r>
          </a:p>
        </p:txBody>
      </p:sp>
      <p:sp>
        <p:nvSpPr>
          <p:cNvPr id="368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68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وَصُنَّا مِنَ الأَوْزَارِ وَالخَطَايَا،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safeguard us against sins and faults.</a:t>
            </a:r>
          </a:p>
        </p:txBody>
      </p:sp>
      <p:sp>
        <p:nvSpPr>
          <p:cNvPr id="3789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sunna mina alawzari wal-khataya</a:t>
            </a:r>
          </a:p>
        </p:txBody>
      </p:sp>
      <p:sp>
        <p:nvSpPr>
          <p:cNvPr id="378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78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مَنْ لا يَغْفِرُ عَظِيمَ الذّنُوبِ غَيْرُهُ،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He save Whom none forgives the grave sins</a:t>
            </a:r>
          </a:p>
        </p:txBody>
      </p:sp>
      <p:sp>
        <p:nvSpPr>
          <p:cNvPr id="3891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ya man la yaghfiru `azima aldhdhunubi ghayruhu</a:t>
            </a:r>
            <a:endParaRPr lang="it-IT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89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89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يَكْشِفُ السّوءَ إلاَّ هُوَ،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He save Whom none can relieve from hardships;</a:t>
            </a:r>
          </a:p>
        </p:txBody>
      </p:sp>
      <p:sp>
        <p:nvSpPr>
          <p:cNvPr id="3994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wa la yakshifu alssu‘a illa huwa</a:t>
            </a:r>
            <a:endParaRPr lang="it-IT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99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994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أَرْحَمَ الرَّاحِمِينَ،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the most Merciful of all those who show mercy</a:t>
            </a:r>
          </a:p>
        </p:txBody>
      </p:sp>
      <p:sp>
        <p:nvSpPr>
          <p:cNvPr id="4096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ya arhama alrrahimina</a:t>
            </a:r>
          </a:p>
        </p:txBody>
      </p:sp>
      <p:sp>
        <p:nvSpPr>
          <p:cNvPr id="409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096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يَا مَنْ يَمْلِكُ التّدْبِيرَ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: </a:t>
            </a:r>
            <a:r>
              <a:rPr lang="en-US" sz="3600" b="1" kern="1200" dirty="0">
                <a:ea typeface="MS Mincho" pitchFamily="49" charset="-128"/>
              </a:rPr>
              <a:t>O He Who controls the management of all affairs;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allahumma ya man yamliku alttadbira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وَأَكْرَمَ الأَكْرَمِينَ،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most Generous of all those who show generosity;</a:t>
            </a:r>
          </a:p>
        </p:txBody>
      </p:sp>
      <p:sp>
        <p:nvSpPr>
          <p:cNvPr id="4198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akrama alakramina</a:t>
            </a:r>
          </a:p>
        </p:txBody>
      </p:sp>
      <p:sp>
        <p:nvSpPr>
          <p:cNvPr id="419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199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صَلّ عَلَى مُحَمّدٍ وَأَهْلِ بَيْتِهِ الطّيّبِينَ،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(please do) send blessings upon Muhammad and his Household—the pure;</a:t>
            </a:r>
          </a:p>
        </p:txBody>
      </p:sp>
      <p:sp>
        <p:nvSpPr>
          <p:cNvPr id="4301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salli `ala muhammadin wa ahli baytihi alttayyibina</a:t>
            </a:r>
          </a:p>
        </p:txBody>
      </p:sp>
      <p:sp>
        <p:nvSpPr>
          <p:cNvPr id="430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301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 صِيَامَنَا مَقْبُولاً،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decide our fasting as acceptable</a:t>
            </a:r>
          </a:p>
        </p:txBody>
      </p:sp>
      <p:sp>
        <p:nvSpPr>
          <p:cNvPr id="4403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waj`al siyamana maqbulan</a:t>
            </a:r>
          </a:p>
        </p:txBody>
      </p:sp>
      <p:sp>
        <p:nvSpPr>
          <p:cNvPr id="440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403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وَبِالبِرّ وَالتّقْوَى مَوْصُولاً،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as connected to piety and godliness.</a:t>
            </a:r>
          </a:p>
        </p:txBody>
      </p:sp>
      <p:sp>
        <p:nvSpPr>
          <p:cNvPr id="4506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bilbirri wal-ttaqwa mawsulan</a:t>
            </a:r>
          </a:p>
        </p:txBody>
      </p:sp>
      <p:sp>
        <p:nvSpPr>
          <p:cNvPr id="450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506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وَكَذلِكَ فَاجْعَلْ سَعْيَنَا مَشْكُوراً،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And, similarly, (please do) decide our efforts as praiseworthy,</a:t>
            </a:r>
          </a:p>
        </p:txBody>
      </p:sp>
      <p:sp>
        <p:nvSpPr>
          <p:cNvPr id="4608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>
                <a:solidFill>
                  <a:srgbClr val="000066"/>
                </a:solidFill>
                <a:ea typeface="MS Mincho" pitchFamily="49" charset="-128"/>
              </a:rPr>
              <a:t>wa kadhalika faj`al sa`yana mashkuran</a:t>
            </a:r>
            <a:endParaRPr lang="it-IT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460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608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وَقِيَامَنَا مَبْرُوراً،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our acts of worship as admissible,</a:t>
            </a:r>
          </a:p>
        </p:txBody>
      </p:sp>
      <p:sp>
        <p:nvSpPr>
          <p:cNvPr id="4710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qiyamana mabruran</a:t>
            </a:r>
          </a:p>
        </p:txBody>
      </p:sp>
      <p:sp>
        <p:nvSpPr>
          <p:cNvPr id="471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71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وَقُرْآنَنَا مَرْفُوعاً،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our reciting of the Qur'an as raised (to the heavens),</a:t>
            </a:r>
          </a:p>
        </p:txBody>
      </p:sp>
      <p:sp>
        <p:nvSpPr>
          <p:cNvPr id="4813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qur’anana marfu`an</a:t>
            </a:r>
          </a:p>
        </p:txBody>
      </p:sp>
      <p:sp>
        <p:nvSpPr>
          <p:cNvPr id="481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813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وَدُعَاءَنَا مَسْمُوعاً،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our supplications as responded.</a:t>
            </a:r>
          </a:p>
        </p:txBody>
      </p:sp>
      <p:sp>
        <p:nvSpPr>
          <p:cNvPr id="4915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du`a‘ana masmu`an</a:t>
            </a:r>
          </a:p>
        </p:txBody>
      </p:sp>
      <p:sp>
        <p:nvSpPr>
          <p:cNvPr id="491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915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وَاهْدِنَا لِلْحُسْنَى،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(please do) guide us to the most excellent way;</a:t>
            </a:r>
          </a:p>
        </p:txBody>
      </p:sp>
      <p:sp>
        <p:nvSpPr>
          <p:cNvPr id="5018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wahdina lilhusna</a:t>
            </a:r>
          </a:p>
        </p:txBody>
      </p:sp>
      <p:sp>
        <p:nvSpPr>
          <p:cNvPr id="501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018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وَجَنّبْنَا العُسْرَى،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save us from difficulties;</a:t>
            </a:r>
          </a:p>
        </p:txBody>
      </p:sp>
      <p:sp>
        <p:nvSpPr>
          <p:cNvPr id="5120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jannibna al`usra</a:t>
            </a:r>
          </a:p>
        </p:txBody>
      </p:sp>
      <p:sp>
        <p:nvSpPr>
          <p:cNvPr id="512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0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وَهُوَ عَلَى كُلّ شَيْءٍ قَدِيرٌ،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He has power over all things.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huwa `ala kulli shay‘in qadirun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وَيَسّرْنَا لِلْيُسْرَى،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facilitate for us the easy end;</a:t>
            </a:r>
          </a:p>
        </p:txBody>
      </p:sp>
      <p:sp>
        <p:nvSpPr>
          <p:cNvPr id="5222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yassirna lil-yusra</a:t>
            </a:r>
          </a:p>
        </p:txBody>
      </p:sp>
      <p:sp>
        <p:nvSpPr>
          <p:cNvPr id="522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223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وَأَعْلِ لَنَا الدّرَجَاتِ،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elevate our ranks;</a:t>
            </a:r>
          </a:p>
        </p:txBody>
      </p:sp>
      <p:sp>
        <p:nvSpPr>
          <p:cNvPr id="5325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a`li lana alddarajati</a:t>
            </a:r>
          </a:p>
        </p:txBody>
      </p:sp>
      <p:sp>
        <p:nvSpPr>
          <p:cNvPr id="532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325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وَضَاعِفْ لَنَا الحَسَنَاتِ،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double the rewards for our good deeds;</a:t>
            </a:r>
          </a:p>
        </p:txBody>
      </p:sp>
      <p:sp>
        <p:nvSpPr>
          <p:cNvPr id="5427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dha`if lana alhasanati</a:t>
            </a:r>
          </a:p>
        </p:txBody>
      </p:sp>
      <p:sp>
        <p:nvSpPr>
          <p:cNvPr id="542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42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وَاقْبَلْ مِنَّا الصّوْمَ وَالصّلاةَ،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accept our fasting and prayers;</a:t>
            </a:r>
          </a:p>
        </p:txBody>
      </p:sp>
      <p:sp>
        <p:nvSpPr>
          <p:cNvPr id="5530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waqbal minna alsawma wal-salata</a:t>
            </a:r>
          </a:p>
        </p:txBody>
      </p:sp>
      <p:sp>
        <p:nvSpPr>
          <p:cNvPr id="553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53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وَاسْمَعْ مِنَّا الدّعَوَاتِ،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react to our supplications;</a:t>
            </a:r>
          </a:p>
        </p:txBody>
      </p:sp>
      <p:sp>
        <p:nvSpPr>
          <p:cNvPr id="563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wasma` minna aldda`awati</a:t>
            </a:r>
          </a:p>
        </p:txBody>
      </p:sp>
      <p:sp>
        <p:nvSpPr>
          <p:cNvPr id="563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63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وَاغْفِرْ لَنَا الخَطِيئَاتِ،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forgive our sins;</a:t>
            </a:r>
          </a:p>
        </p:txBody>
      </p:sp>
      <p:sp>
        <p:nvSpPr>
          <p:cNvPr id="573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waghfir lana alkhati’ati</a:t>
            </a:r>
          </a:p>
        </p:txBody>
      </p:sp>
      <p:sp>
        <p:nvSpPr>
          <p:cNvPr id="573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73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وَتَجَاوَزْ عَنَّا السّيّئَاتِ،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overlook our wrongdoings</a:t>
            </a:r>
          </a:p>
        </p:txBody>
      </p:sp>
      <p:sp>
        <p:nvSpPr>
          <p:cNvPr id="5837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tajawaz `anna alssayyi’ati</a:t>
            </a:r>
          </a:p>
        </p:txBody>
      </p:sp>
      <p:sp>
        <p:nvSpPr>
          <p:cNvPr id="583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83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وَاجْعَلْنَا مِنَ العَامِلِينَ الفَائِزِينَ،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make us of the successful worshippers;</a:t>
            </a:r>
          </a:p>
        </p:txBody>
      </p:sp>
      <p:sp>
        <p:nvSpPr>
          <p:cNvPr id="5939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waj`alna mina al`amilina alfa’izina</a:t>
            </a:r>
          </a:p>
        </p:txBody>
      </p:sp>
      <p:sp>
        <p:nvSpPr>
          <p:cNvPr id="593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93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 تَجْعَلْنَا مِنَ المَغْضُوبِ عَلَيْهِمْ وَلا الضَّالّينَ،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do not include us with those who earn Your anger nor of those who go astray,</a:t>
            </a:r>
          </a:p>
        </p:txBody>
      </p:sp>
      <p:sp>
        <p:nvSpPr>
          <p:cNvPr id="6042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la taj`alna mina almaghdhubi `alayhim wa la aldhdhallina</a:t>
            </a:r>
          </a:p>
        </p:txBody>
      </p:sp>
      <p:sp>
        <p:nvSpPr>
          <p:cNvPr id="604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04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حَتَّى يَنْقَضِيَ شَهْرُ رَمَضَانَ عَنَّا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so that when the month of </a:t>
            </a:r>
            <a:r>
              <a:rPr lang="en-US" sz="3600" b="1" kern="1200" dirty="0" err="1">
                <a:ea typeface="MS Mincho" pitchFamily="49" charset="-128"/>
              </a:rPr>
              <a:t>Ramadhan</a:t>
            </a:r>
            <a:r>
              <a:rPr lang="en-US" sz="3600" b="1" kern="1200" dirty="0">
                <a:ea typeface="MS Mincho" pitchFamily="49" charset="-128"/>
              </a:rPr>
              <a:t> elapses,</a:t>
            </a:r>
          </a:p>
        </p:txBody>
      </p:sp>
      <p:sp>
        <p:nvSpPr>
          <p:cNvPr id="6144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hatta yanqadhiya shahru ramadhana `anna</a:t>
            </a:r>
          </a:p>
        </p:txBody>
      </p:sp>
      <p:sp>
        <p:nvSpPr>
          <p:cNvPr id="614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4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مَنْ يَعْلَمُ خَائِنَةَ الأَعْيُنِ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He Who knows the stealth of looks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rgbClr val="000066"/>
                </a:solidFill>
                <a:ea typeface="MS Mincho" pitchFamily="49" charset="-128"/>
              </a:rPr>
              <a:t>ya man ya`lamu kha’inata ala`yuni</a:t>
            </a:r>
            <a:endParaRPr lang="it-IT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وَقَدْ قَبِلْتَ فِيهِ صِيَامَنَا وَقِيَامَنَا،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You shall have accepted our fasting and acts of worship,</a:t>
            </a:r>
          </a:p>
        </p:txBody>
      </p:sp>
      <p:sp>
        <p:nvSpPr>
          <p:cNvPr id="6246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qad qabilta fihi siyamana wa qiyamana</a:t>
            </a:r>
          </a:p>
        </p:txBody>
      </p:sp>
      <p:sp>
        <p:nvSpPr>
          <p:cNvPr id="624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24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وَزَكّيْتَ فِيهِ أَعْمَالَنَا،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blessed our deeds,</a:t>
            </a:r>
          </a:p>
        </p:txBody>
      </p:sp>
      <p:sp>
        <p:nvSpPr>
          <p:cNvPr id="6349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zakkayta fihi a`malana</a:t>
            </a:r>
          </a:p>
        </p:txBody>
      </p:sp>
      <p:sp>
        <p:nvSpPr>
          <p:cNvPr id="634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34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وَغَفَرْتَ فِيهِ ذُنُوبَنَا،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forgiven our sins,</a:t>
            </a:r>
          </a:p>
        </p:txBody>
      </p:sp>
      <p:sp>
        <p:nvSpPr>
          <p:cNvPr id="6451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ghafarta fihi dhunubana</a:t>
            </a:r>
          </a:p>
        </p:txBody>
      </p:sp>
      <p:sp>
        <p:nvSpPr>
          <p:cNvPr id="645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45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وَأَجْزَلْتَ فِيهِ مِنْ كُلّ خَيْرٍ نَصِيبَنَا،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doubled our shares from all good things.</a:t>
            </a:r>
          </a:p>
        </p:txBody>
      </p:sp>
      <p:sp>
        <p:nvSpPr>
          <p:cNvPr id="6554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ajzalta fihi min kulli khayrin nasibana</a:t>
            </a:r>
            <a:endParaRPr lang="it-IT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55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554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فَإنّكَ الإلهُ المُجِيبُ،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Verily, You are the God Who responds,</a:t>
            </a:r>
          </a:p>
        </p:txBody>
      </p:sp>
      <p:sp>
        <p:nvSpPr>
          <p:cNvPr id="6656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fa’innaka al-ilahu almujibu</a:t>
            </a:r>
          </a:p>
        </p:txBody>
      </p:sp>
      <p:sp>
        <p:nvSpPr>
          <p:cNvPr id="665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656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وَالرّبّ القَرِيبُ،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Lord Who is </a:t>
            </a:r>
            <a:r>
              <a:rPr lang="en-US" sz="3600" b="1" kern="1200" dirty="0" smtClean="0">
                <a:ea typeface="MS Mincho" pitchFamily="49" charset="-128"/>
              </a:rPr>
              <a:t>very Near,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758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wal-rrabbu alqaribu</a:t>
            </a:r>
          </a:p>
        </p:txBody>
      </p:sp>
      <p:sp>
        <p:nvSpPr>
          <p:cNvPr id="675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759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وَأَنْتَ بِكُلّ شَيْءٍ مُحِيطٌ.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You encompass all things.</a:t>
            </a:r>
          </a:p>
        </p:txBody>
      </p:sp>
      <p:sp>
        <p:nvSpPr>
          <p:cNvPr id="6861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wa anta bikulli shay‘in muhitun</a:t>
            </a:r>
            <a:endParaRPr lang="it-IT" sz="32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86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861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6963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696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963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70659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0660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  <p:sp>
        <p:nvSpPr>
          <p:cNvPr id="70661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وَمَا تُخْفِي الصّدُورُ وَتُجِنّ الضّمِيرُ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that which breasts conceal and that which selves hide;</a:t>
            </a: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ma tukhfy alsuduru wa tujinnu aldhdhamiru</a:t>
            </a: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وَهُوَ اللّطِيفُ الخَبِيرُ.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He is the Knower of subtleties, the Aware.</a:t>
            </a: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wa huwa allatifu alkhabiru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اجْعَلْنَا مِمّنْ نَوَى فَعَمِلَ،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: </a:t>
            </a:r>
            <a:r>
              <a:rPr lang="en-US" sz="3600" b="1" kern="1200" dirty="0">
                <a:ea typeface="MS Mincho" pitchFamily="49" charset="-128"/>
              </a:rPr>
              <a:t>(please do) include us with those who intend and carried out their intentions;</a:t>
            </a: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rgbClr val="000066"/>
                </a:solidFill>
                <a:ea typeface="MS Mincho" pitchFamily="49" charset="-128"/>
              </a:rPr>
              <a:t>allahumma aj`alna mimmn nawa fa`amila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15335</TotalTime>
  <Words>2263</Words>
  <Application>Microsoft Office PowerPoint</Application>
  <PresentationFormat>On-screen Show (4:3)</PresentationFormat>
  <Paragraphs>345</Paragraphs>
  <Slides>68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5" baseType="lpstr">
      <vt:lpstr>Arial Unicode MS</vt:lpstr>
      <vt:lpstr>MS Mincho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 يَا مَنْ يَمْلِكُ التّدْبِيرَ</vt:lpstr>
      <vt:lpstr>وَهُوَ عَلَى كُلّ شَيْءٍ قَدِيرٌ،</vt:lpstr>
      <vt:lpstr>يَا مَنْ يَعْلَمُ خَائِنَةَ الأَعْيُنِ</vt:lpstr>
      <vt:lpstr>وَمَا تُخْفِي الصّدُورُ وَتُجِنّ الضّمِيرُ</vt:lpstr>
      <vt:lpstr>وَهُوَ اللّطِيفُ الخَبِيرُ.</vt:lpstr>
      <vt:lpstr>اللّهُمّ اجْعَلْنَا مِمّنْ نَوَى فَعَمِلَ،</vt:lpstr>
      <vt:lpstr>وَلا تَجْعَلْنَا مِمّنْ شَقِيَ فَكَسِلَ،</vt:lpstr>
      <vt:lpstr>وَلا مِمّنْ هُوَ عَلَى غَيْرِ عَمَلٍ يَتّكِلُ.</vt:lpstr>
      <vt:lpstr>اللّهُمّ صَحّحْ أَبْدَانَنَا مِنَ العِلَلِ،</vt:lpstr>
      <vt:lpstr>وَأَعِنَّا عَلَى مَا افْتَرَضْتَ عَلَيْنَا مِنَ العَمَلِ،</vt:lpstr>
      <vt:lpstr>حَتَّى يَنْقَضِيَ عَنَّا شَهْرُكَ هذَا وَقَدْ أَدّيْنَا مَفْرُوضَكَ فِيهِ عَلَيْنَا.</vt:lpstr>
      <vt:lpstr>اللّهُمّ أَعِنَّا عَلَى صِيَامِهِ،</vt:lpstr>
      <vt:lpstr>وَوَفّقْنَا لِقِيَامِهِ،</vt:lpstr>
      <vt:lpstr>وَنَشّطْنَا فِيهِ لِلصّلاةِ،</vt:lpstr>
      <vt:lpstr>وَلا تَحْجُبْنَا مِنَ القِرَاءَةِ،</vt:lpstr>
      <vt:lpstr>وَسَهّلْ لَنَا فِيهِ إيتَاءَ الزّكَاةِ.</vt:lpstr>
      <vt:lpstr>اللّهُمّ لا تُسَلّطْ عَلَيْنَا وَصَباً وَلا تَعَباً</vt:lpstr>
      <vt:lpstr>وَلا سَقَماً وَلا عَطَباً.</vt:lpstr>
      <vt:lpstr>اللّهُمّ ارْزُقْنَا الإفْطَارَ مِنْ رِزْقِكَ الحَلالِ.</vt:lpstr>
      <vt:lpstr>اللّهُمّ سَهّلْ لَنَا فِيهِ مَا قَسَمْتَهُ مِنْ رِزْقِكَ،</vt:lpstr>
      <vt:lpstr>وَيَسّرْ مَا قَدّرْتَهُ مِنْ أَمْرِكَ،</vt:lpstr>
      <vt:lpstr>وَاجْعَلْهُ حَلالاً طَيّباً نَقِيّاً مِنَ الآثَامِ،</vt:lpstr>
      <vt:lpstr>خَالِصاً مِنَ الآصَارِ وَالأَجْرَامِ.</vt:lpstr>
      <vt:lpstr>اللّهُمّ لا تُطْعِمْنَا إلاَّ طَيّباً غَيْرَ خَبِيثٍ وَلا حَرَامٍ،</vt:lpstr>
      <vt:lpstr>وَاجْعَلْ رِزْقَكَ لَنَا حَلالاً لا يَشُوبُهُ دَنَسٌ وَلا أَسْقَامٌ،</vt:lpstr>
      <vt:lpstr>يَا مَنْ عِلْمُهُ بِالسّرّ كَعِلْمِهِ بِالإعْلانِ،</vt:lpstr>
      <vt:lpstr>يَا مُتَفَضّلاً عَلَى عِبَادِهِ بِالإحْسَانِ،</vt:lpstr>
      <vt:lpstr>يَا مَنْ هُوَ عَلَى كُلّ شَيْءٍ قَدِيرٌ،</vt:lpstr>
      <vt:lpstr>وَبِكُلّ شَيْءٍ عَلِيمٌ خَبِيرٌ،</vt:lpstr>
      <vt:lpstr>أَلْهِمْنَا ذِكْرَكَ، وَجَنّبْنَا عُسْرَكَ،</vt:lpstr>
      <vt:lpstr>وَأَنِلْنَا يُسْرَكَ، وَاهْدِنَا لِلرّشَادِ،</vt:lpstr>
      <vt:lpstr>وَوَفّقْنَا لِلسّدَادِ، وَاعْصِمْنَا مِنَ البَلايَا،</vt:lpstr>
      <vt:lpstr>وَصُنَّا مِنَ الأَوْزَارِ وَالخَطَايَا،</vt:lpstr>
      <vt:lpstr>يَا مَنْ لا يَغْفِرُ عَظِيمَ الذّنُوبِ غَيْرُهُ،</vt:lpstr>
      <vt:lpstr>وَلا يَكْشِفُ السّوءَ إلاَّ هُوَ،</vt:lpstr>
      <vt:lpstr>يَا أَرْحَمَ الرَّاحِمِينَ،</vt:lpstr>
      <vt:lpstr>وَأَكْرَمَ الأَكْرَمِينَ،</vt:lpstr>
      <vt:lpstr>صَلّ عَلَى مُحَمّدٍ وَأَهْلِ بَيْتِهِ الطّيّبِينَ،</vt:lpstr>
      <vt:lpstr>وَاجْعَلْ صِيَامَنَا مَقْبُولاً،</vt:lpstr>
      <vt:lpstr>وَبِالبِرّ وَالتّقْوَى مَوْصُولاً،</vt:lpstr>
      <vt:lpstr>وَكَذلِكَ فَاجْعَلْ سَعْيَنَا مَشْكُوراً،</vt:lpstr>
      <vt:lpstr>وَقِيَامَنَا مَبْرُوراً،</vt:lpstr>
      <vt:lpstr>وَقُرْآنَنَا مَرْفُوعاً،</vt:lpstr>
      <vt:lpstr>وَدُعَاءَنَا مَسْمُوعاً،</vt:lpstr>
      <vt:lpstr>وَاهْدِنَا لِلْحُسْنَى،</vt:lpstr>
      <vt:lpstr>وَجَنّبْنَا العُسْرَى،</vt:lpstr>
      <vt:lpstr>وَيَسّرْنَا لِلْيُسْرَى،</vt:lpstr>
      <vt:lpstr>وَأَعْلِ لَنَا الدّرَجَاتِ،</vt:lpstr>
      <vt:lpstr>وَضَاعِفْ لَنَا الحَسَنَاتِ،</vt:lpstr>
      <vt:lpstr>وَاقْبَلْ مِنَّا الصّوْمَ وَالصّلاةَ،</vt:lpstr>
      <vt:lpstr>وَاسْمَعْ مِنَّا الدّعَوَاتِ،</vt:lpstr>
      <vt:lpstr>وَاغْفِرْ لَنَا الخَطِيئَاتِ،</vt:lpstr>
      <vt:lpstr>وَتَجَاوَزْ عَنَّا السّيّئَاتِ،</vt:lpstr>
      <vt:lpstr>وَاجْعَلْنَا مِنَ العَامِلِينَ الفَائِزِينَ،</vt:lpstr>
      <vt:lpstr>وَلا تَجْعَلْنَا مِنَ المَغْضُوبِ عَلَيْهِمْ وَلا الضَّالّينَ،</vt:lpstr>
      <vt:lpstr>حَتَّى يَنْقَضِيَ شَهْرُ رَمَضَانَ عَنَّا</vt:lpstr>
      <vt:lpstr>وَقَدْ قَبِلْتَ فِيهِ صِيَامَنَا وَقِيَامَنَا،</vt:lpstr>
      <vt:lpstr>وَزَكّيْتَ فِيهِ أَعْمَالَنَا،</vt:lpstr>
      <vt:lpstr>وَغَفَرْتَ فِيهِ ذُنُوبَنَا،</vt:lpstr>
      <vt:lpstr>وَأَجْزَلْتَ فِيهِ مِنْ كُلّ خَيْرٍ نَصِيبَنَا،</vt:lpstr>
      <vt:lpstr>فَإنّكَ الإلهُ المُجِيبُ،</vt:lpstr>
      <vt:lpstr>وَالرّبّ القَرِيبُ،</vt:lpstr>
      <vt:lpstr>وَأَنْتَ بِكُلّ شَيْءٍ مُحِيطٌ.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328</cp:revision>
  <cp:lastPrinted>1601-01-01T00:00:00Z</cp:lastPrinted>
  <dcterms:created xsi:type="dcterms:W3CDTF">1601-01-01T00:00:00Z</dcterms:created>
  <dcterms:modified xsi:type="dcterms:W3CDTF">2020-04-23T09:40:06Z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