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283" r:id="rId2"/>
    <p:sldId id="3661" r:id="rId3"/>
    <p:sldId id="3662" r:id="rId4"/>
    <p:sldId id="3895" r:id="rId5"/>
    <p:sldId id="3896" r:id="rId6"/>
    <p:sldId id="3897" r:id="rId7"/>
    <p:sldId id="3898" r:id="rId8"/>
    <p:sldId id="3899" r:id="rId9"/>
    <p:sldId id="3900" r:id="rId10"/>
    <p:sldId id="3901" r:id="rId11"/>
    <p:sldId id="3902" r:id="rId12"/>
    <p:sldId id="3903" r:id="rId13"/>
    <p:sldId id="3904" r:id="rId14"/>
    <p:sldId id="3905" r:id="rId15"/>
    <p:sldId id="3906" r:id="rId16"/>
    <p:sldId id="3907" r:id="rId17"/>
    <p:sldId id="3908" r:id="rId18"/>
    <p:sldId id="3909" r:id="rId19"/>
    <p:sldId id="3910" r:id="rId20"/>
    <p:sldId id="3911" r:id="rId21"/>
    <p:sldId id="3912" r:id="rId22"/>
    <p:sldId id="3913" r:id="rId23"/>
    <p:sldId id="3914" r:id="rId24"/>
    <p:sldId id="3893" r:id="rId25"/>
    <p:sldId id="3415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000099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04" autoAdjust="0"/>
  </p:normalViewPr>
  <p:slideViewPr>
    <p:cSldViewPr showGuides="1">
      <p:cViewPr varScale="1">
        <p:scale>
          <a:sx n="84" d="100"/>
          <a:sy n="84" d="100"/>
        </p:scale>
        <p:origin x="1426" y="67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1D9C68C-55B9-4556-B784-73AD87EA0F7E}" type="datetimeFigureOut">
              <a:rPr lang="en-US"/>
              <a:pPr>
                <a:defRPr/>
              </a:pPr>
              <a:t>23/04/2020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C27DE9C-CA12-4C13-85BE-89565F018C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5958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936BC-3BC5-400F-8CDE-D531EBC57DD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05514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995AC-EA18-410B-88DE-F1591992326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4607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2684A-3E3F-4217-9CB3-3874E15AE6B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7994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9A4E1-6762-4C4F-9DBC-254B4AA3879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73677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0ECBA-F1F2-42FD-AD5D-E9D3C2D0F9B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13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FE5BF-0BA4-444E-A662-91F83D3E54F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3305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37ACE-7171-4897-B1AC-B122FDDE146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28872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60E48-96B8-4CA4-8EAD-B3070D0D37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02997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71D88-E8FF-4935-9283-7BD2C875D64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8920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9EF8D-9C7E-43CA-9A00-B561E9A4FAB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10888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5FA14-C6F7-4E32-BD22-DF5072A0A60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52816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826620C-CF50-41EC-B2F0-C0FEE35B2DE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2286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1295400" y="5486400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FFFF00"/>
                </a:solidFill>
              </a:rPr>
              <a:t>(Arabic text along with English Translation and Transliteration)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28600" y="923925"/>
            <a:ext cx="8686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Trebuchet MS" pitchFamily="34" charset="0"/>
              </a:rPr>
              <a:t>Ramadan daily </a:t>
            </a:r>
            <a:r>
              <a:rPr lang="en-US" sz="6000" b="1" dirty="0" err="1" smtClean="0">
                <a:solidFill>
                  <a:srgbClr val="FFFF00"/>
                </a:solidFill>
                <a:latin typeface="Trebuchet MS" pitchFamily="34" charset="0"/>
              </a:rPr>
              <a:t>Dua’a</a:t>
            </a:r>
            <a:endParaRPr lang="en-US" sz="4800" b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351836" y="1892237"/>
            <a:ext cx="651652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ar-SA" sz="8000" dirty="0">
                <a:solidFill>
                  <a:srgbClr val="FFFF00"/>
                </a:solidFill>
                <a:latin typeface="Arabic Typesetting" panose="03020402040406030203" pitchFamily="66" charset="-78"/>
                <a:ea typeface="Arial Unicode MS" pitchFamily="34" charset="-128"/>
                <a:cs typeface="Arabic Typesetting" panose="03020402040406030203" pitchFamily="66" charset="-78"/>
              </a:rPr>
              <a:t>اللّهُمَّ ارْزُقْنِي حَجَّ بَيْتِكَ الْحَرَامِ</a:t>
            </a:r>
            <a:endParaRPr lang="en-US" sz="8000" dirty="0">
              <a:solidFill>
                <a:srgbClr val="FFFF00"/>
              </a:solidFill>
              <a:latin typeface="Arabic Typesetting" panose="03020402040406030203" pitchFamily="66" charset="-78"/>
              <a:ea typeface="Arial Unicode MS" pitchFamily="34" charset="-128"/>
              <a:cs typeface="Arabic Typesetting" panose="03020402040406030203" pitchFamily="66" charset="-78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295400" y="4162425"/>
            <a:ext cx="6629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 b="1">
                <a:solidFill>
                  <a:srgbClr val="FFFF00"/>
                </a:solidFill>
              </a:rPr>
              <a:t>Sayyid Ibn Tawus has narrated that Imam al-Sadiq and Imam al-Kazim (a.s) instructed that the following supplication is advisably said after each and every obligatory prayer all over the month of Ramadan</a:t>
            </a:r>
          </a:p>
        </p:txBody>
      </p:sp>
      <p:sp>
        <p:nvSpPr>
          <p:cNvPr id="2" name="Rectangle 1"/>
          <p:cNvSpPr/>
          <p:nvPr/>
        </p:nvSpPr>
        <p:spPr>
          <a:xfrm>
            <a:off x="914400" y="2990671"/>
            <a:ext cx="7467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3600" b="1" i="1" dirty="0">
                <a:solidFill>
                  <a:srgbClr val="FFFF00"/>
                </a:solidFill>
                <a:latin typeface="Trebuchet MS" pitchFamily="34" charset="0"/>
              </a:rPr>
              <a:t>Allahummar-zuqni Hajja Baytikal-Haram</a:t>
            </a:r>
            <a:endParaRPr lang="en-GB" sz="4000" b="1" i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pic>
        <p:nvPicPr>
          <p:cNvPr id="11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86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.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وَفِي جَمِيعِ حَوَائِجِ الدُّنْيَا وَالأخِرَةِ فَكُنْ لِي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(please) stand for me in all of my needs for this worldly life and the Next World.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wafi jami’i hawa`ijid-dunya wal-akhirati fakun li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اللّهُمَّ إنِّي أَسْأَلُكَ فِي مَا تَقْضِي وَتُقَدِّرُ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: </a:t>
            </a:r>
            <a:r>
              <a:rPr lang="en-US" sz="3600" b="1" kern="1200" dirty="0">
                <a:ea typeface="MS Mincho" pitchFamily="49" charset="-128"/>
              </a:rPr>
              <a:t>I beseech You regarding that which You decide and determine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allahumma inni as`aluka fi ma taqdi watuqaddir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مِنْ الأمْرِ الْمَحْتُومِ فِي لَيْلَةِ الْقَدْرِ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from the inevitable decisions that You make on the Grand Night—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minal-amril-mahtumi fi laylatil-qadr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مِنَ الْقَضَاءِ الَّذِي لا يُرَدُّ وَلا يُبَدَّلُ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decisions that are neither retreated nor altered—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minal-qadha`il-ladhi la yuraddu wala yubaddal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أَنْ تَكْتُبَنِي مِنْ حُجَّاجِ بَيْتِكَ الْحَرَامِ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that You may include me with the pilgrims to Your Holy House,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an taktubani min hujjaji baytikal-haram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الْمَبْرُورِ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حَجُّهُمُ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whose pilgrimage is admitted by You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al-mabruri hajjuhum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الْمَشْكُورِ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سَعْيُهُمُ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whose efforts are thankfully accepted by You,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al-mashkuri sa’yuhum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الْمَغْفُورِ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ذُنُوبُهُمُ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whose sins are forgiven by You,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al-maghfuri dhunubuhum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الْمُكَفَّرِ عَنْهُمْ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سَيِّئَاتُهُمْ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whose offenses are pardoned by You,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al-mukaffari `anhum sayyi`atuhum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وَاجْعَلْ فِي مَا تَقْضِي وَتُقَدِّرُ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that You, also within Your determined decisions,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waj-`al fi ma taqdi watuqaddir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</a:t>
            </a:r>
            <a:r>
              <a:rPr lang="en-US" sz="3600" b="1" kern="1200" dirty="0" smtClean="0">
                <a:ea typeface="MS Mincho" pitchFamily="49" charset="-128"/>
              </a:rPr>
              <a:t>Muhammad and </a:t>
            </a:r>
            <a:r>
              <a:rPr lang="en-US" sz="3600" b="1" kern="1200" dirty="0">
                <a:ea typeface="MS Mincho" pitchFamily="49" charset="-128"/>
              </a:rPr>
              <a:t>the family of Muhammad.</a:t>
            </a:r>
            <a:endParaRPr lang="en-US" sz="3600" b="1" kern="1200" dirty="0" smtClean="0">
              <a:ea typeface="MS Mincho" pitchFamily="49" charset="-128"/>
            </a:endParaRP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أَنْ تُطِيلَ عُمْرَي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that You decide for me a long life,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an tutila `umri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وَتُوَسِّعَ عَلَيَّ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رِزْقِي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expansive sustenance,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watuwassi’a `alayya rizqi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وَتُؤَدِّيَ عَنِّي أَمَانَتِي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وَدَيْنِي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that You help me fulfill my trusts and settle my debts,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watu`addiya `anni amanati wadayni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آمِين رَبَّ الْعَالَمِينَ.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So be it, O the Lord of the worlds.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amina rabbal-`alamin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</a:t>
            </a:r>
            <a:r>
              <a:rPr lang="en-US" sz="3600" b="1" kern="1200" dirty="0" smtClean="0">
                <a:ea typeface="MS Mincho" pitchFamily="49" charset="-128"/>
              </a:rPr>
              <a:t>Muhammad and </a:t>
            </a:r>
            <a:r>
              <a:rPr lang="en-US" sz="3600" b="1" kern="1200" dirty="0">
                <a:ea typeface="MS Mincho" pitchFamily="49" charset="-128"/>
              </a:rPr>
              <a:t>the family of Muhammad.</a:t>
            </a:r>
            <a:endParaRPr lang="en-US" sz="3600" b="1" kern="1200" dirty="0" smtClean="0">
              <a:ea typeface="MS Mincho" pitchFamily="49" charset="-128"/>
            </a:endParaRPr>
          </a:p>
        </p:txBody>
      </p:sp>
      <p:sp>
        <p:nvSpPr>
          <p:cNvPr id="1946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194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1946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/>
            <a:r>
              <a:rPr lang="ar-SA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20483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84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42672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  <p:sp>
        <p:nvSpPr>
          <p:cNvPr id="20485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for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sz="6000" b="1" smtClean="0">
                <a:solidFill>
                  <a:srgbClr val="FFFF00"/>
                </a:solidFill>
              </a:rPr>
            </a:br>
            <a:endParaRPr lang="en-GB" sz="6000" b="1" smtClean="0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.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the Name of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the </a:t>
            </a:r>
            <a:r>
              <a:rPr lang="en-US" sz="3600" b="1" kern="1200" dirty="0">
                <a:ea typeface="MS Mincho" pitchFamily="49" charset="-128"/>
              </a:rPr>
              <a:t>All-merciful, the All-compassionate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bis-mil-lahir-rah-mnir-rahim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اللّهُمَّ ارْزُقْنِي حَجَّ بَيْتِكَ الْحَرَامِ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: </a:t>
            </a:r>
            <a:r>
              <a:rPr lang="en-US" sz="3600" b="1" kern="1200" dirty="0">
                <a:ea typeface="MS Mincho" pitchFamily="49" charset="-128"/>
              </a:rPr>
              <a:t>(please) confer upon me with the grace of pilgrimage to Your Holy House,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allahummar-zuqni hajja baytikal-haram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فِي عَامِي هذَا وَفِي كُلِّ عَامٍ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this year and every year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fi `ami hadha wafi kulli `am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مَا أَبْقَيْتَنِي فِي يُسْرٍ مِنْكَ وَعَافِيَةٍ وَسَعَةِ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رِزْقٍ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as long as You keep me alive, with easiness, good health, and expansive sustenance from You.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ma abqaytani fi yusrin minka wa’afiyatin wasa’ati rizq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 تُخْلِنِي مِنْ تِلْكَ الْمَوَاقِفِ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الْكَرِيمَةِ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do not deprive me of these noble situations,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wala tukhlini min tilkal-mawaqifil-karimah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وَالْمَشَاهِدِ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الشَّرِيفَةِ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holy places,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wal-mashahidish-sharifah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وَزِيَارَةِ قَبْرِ نَبِيِّكَ صَلَوَاتُكَ عَلَيْهِ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وَآلِهِ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visiting the tomb of Your Prophet—may Your blessings be upon him and his Household;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waziyarati qabri nabiyyika salawatuka `alayhi wa-alih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5505319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15286</TotalTime>
  <Words>819</Words>
  <Application>Microsoft Office PowerPoint</Application>
  <PresentationFormat>On-screen Show (4:3)</PresentationFormat>
  <Paragraphs>130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 Unicode MS</vt:lpstr>
      <vt:lpstr>MS Mincho</vt:lpstr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اللّهُمَّ ارْزُقْنِي حَجَّ بَيْتِكَ الْحَرَامِ</vt:lpstr>
      <vt:lpstr>فِي عَامِي هذَا وَفِي كُلِّ عَامٍ</vt:lpstr>
      <vt:lpstr>مَا أَبْقَيْتَنِي فِي يُسْرٍ مِنْكَ وَعَافِيَةٍ وَسَعَةِ رِزْقٍ</vt:lpstr>
      <vt:lpstr>وَلا تُخْلِنِي مِنْ تِلْكَ الْمَوَاقِفِ الْكَرِيمَةِ</vt:lpstr>
      <vt:lpstr>وَالْمَشَاهِدِ الشَّرِيفَةِ</vt:lpstr>
      <vt:lpstr>وَزِيَارَةِ قَبْرِ نَبِيِّكَ صَلَوَاتُكَ عَلَيْهِ وَآلِهِ</vt:lpstr>
      <vt:lpstr>وَفِي جَمِيعِ حَوَائِجِ الدُّنْيَا وَالأخِرَةِ فَكُنْ لِي</vt:lpstr>
      <vt:lpstr>اللّهُمَّ إنِّي أَسْأَلُكَ فِي مَا تَقْضِي وَتُقَدِّرُ</vt:lpstr>
      <vt:lpstr>مِنْ الأمْرِ الْمَحْتُومِ فِي لَيْلَةِ الْقَدْرِ</vt:lpstr>
      <vt:lpstr>مِنَ الْقَضَاءِ الَّذِي لا يُرَدُّ وَلا يُبَدَّلُ</vt:lpstr>
      <vt:lpstr>أَنْ تَكْتُبَنِي مِنْ حُجَّاجِ بَيْتِكَ الْحَرَامِ</vt:lpstr>
      <vt:lpstr>الْمَبْرُورِ حَجُّهُمُ</vt:lpstr>
      <vt:lpstr>الْمَشْكُورِ سَعْيُهُمُ</vt:lpstr>
      <vt:lpstr>الْمَغْفُورِ ذُنُوبُهُمُ</vt:lpstr>
      <vt:lpstr>الْمُكَفَّرِ عَنْهُمْ سَيِّئَاتُهُمْ</vt:lpstr>
      <vt:lpstr>وَاجْعَلْ فِي مَا تَقْضِي وَتُقَدِّرُ</vt:lpstr>
      <vt:lpstr>أَنْ تُطِيلَ عُمْرَي</vt:lpstr>
      <vt:lpstr>وَتُوَسِّعَ عَلَيَّ رِزْقِي</vt:lpstr>
      <vt:lpstr>وَتُؤَدِّيَ عَنِّي أَمَانَتِي وَدَيْنِي</vt:lpstr>
      <vt:lpstr>آمِين رَبَّ الْعَالَمِينَ.</vt:lpstr>
      <vt:lpstr>اَللَّهُمَّ صَلِّ عَلَى مُحَمَّدٍ وَ 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Rehan Ali Lotlikar</cp:lastModifiedBy>
  <cp:revision>306</cp:revision>
  <cp:lastPrinted>1601-01-01T00:00:00Z</cp:lastPrinted>
  <dcterms:created xsi:type="dcterms:W3CDTF">1601-01-01T00:00:00Z</dcterms:created>
  <dcterms:modified xsi:type="dcterms:W3CDTF">2020-04-23T09:09:19Z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