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909" r:id="rId19"/>
    <p:sldId id="3910" r:id="rId20"/>
    <p:sldId id="3911" r:id="rId21"/>
    <p:sldId id="3912" r:id="rId22"/>
    <p:sldId id="3913" r:id="rId23"/>
    <p:sldId id="3914" r:id="rId24"/>
    <p:sldId id="3893" r:id="rId25"/>
    <p:sldId id="3415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000099"/>
    <a:srgbClr val="000066"/>
    <a:srgbClr val="000000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3" d="100"/>
          <a:sy n="83" d="100"/>
        </p:scale>
        <p:origin x="108" y="138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D9C68C-55B9-4556-B784-73AD87EA0F7E}" type="datetimeFigureOut">
              <a:rPr lang="en-US"/>
              <a:pPr>
                <a:defRPr/>
              </a:pPr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27DE9C-CA12-4C13-85BE-89565F018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95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936BC-3BC5-400F-8CDE-D531EBC57D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5514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995AC-EA18-410B-88DE-F159199232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4607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2684A-3E3F-4217-9CB3-3874E15AE6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9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A4E1-6762-4C4F-9DBC-254B4AA387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3677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0ECBA-F1F2-42FD-AD5D-E9D3C2D0F9B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3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5BF-0BA4-444E-A662-91F83D3E5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330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37ACE-7171-4897-B1AC-B122FDDE14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8872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60E48-96B8-4CA4-8EAD-B3070D0D37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299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1D88-E8FF-4935-9283-7BD2C875D6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92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9EF8D-9C7E-43CA-9A00-B561E9A4FA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088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5FA14-C6F7-4E32-BD22-DF5072A0A6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81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826620C-CF50-41EC-B2F0-C0FEE35B2D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400" y="5614992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0066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28800" y="1223038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000066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000066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9499" y="2060252"/>
            <a:ext cx="651652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0070C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ارْزُقْنِي حَجَّ بَيْتِكَ الْحَرَامِ</a:t>
            </a:r>
            <a:endParaRPr lang="en-US" sz="8000" dirty="0">
              <a:solidFill>
                <a:srgbClr val="0070C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819400" y="4241009"/>
            <a:ext cx="6629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70C0"/>
                </a:solidFill>
              </a:rPr>
              <a:t>Sayyid Ibn Tawus has narrated that Imam al-Sadiq and Imam al-Kazim (a.s) instructed that the following supplication is advisably said after each and every obligatory prayer all over the month of Ramadan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600" y="320524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3600" b="1" i="1" dirty="0">
                <a:solidFill>
                  <a:srgbClr val="000066"/>
                </a:solidFill>
                <a:latin typeface="Trebuchet MS" pitchFamily="34" charset="0"/>
              </a:rPr>
              <a:t>Allahummar-zuqni Hajja Baytikal-Haram</a:t>
            </a:r>
            <a:endParaRPr lang="en-GB" sz="4000" b="1" i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9AF727-F306-4698-A074-6DA4DA9A79B7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276349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جَمِيعِ حَوَائِجِ الدُّنْيَا وَالأخِرَةِ فَكُنْ لِي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(please) stand for me in all of my needs for this worldly life and the Next World.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(براہ کرم) دنیاوی زندگی اور اگلی دنیا کے لئے اپنی تمام ضروریات میں میرے لئے کھڑے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4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4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400" b="1" i="1" dirty="0">
                <a:solidFill>
                  <a:srgbClr val="0070C0"/>
                </a:solidFill>
                <a:ea typeface="MS Mincho" pitchFamily="49" charset="-128"/>
              </a:rPr>
              <a:t>wafi jami’i hawa`ijid-dunya wal-akhirati fakun li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AA1A73-43B7-4BFD-825C-F2F7A63BFBC9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239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فِي مَا تَقْضِي وَتُقَدِّرُ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72097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O </a:t>
            </a:r>
            <a:r>
              <a:rPr lang="en-US" sz="28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: I beseech You regarding that which You decide and determine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میں آپ سے التجا کرتا ہوں کہ اس کے بارے میں جو آپ فیصلہ کرتے ہیں اور طے کرتے ہیں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allahumma inni as`aluka fi ma taqdi watuqaddir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FA8E73-394B-4FCF-B22D-B07462A73B85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42637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الأمْرِ الْمَحْتُومِ فِي لَيْلَةِ الْقَدْرِ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1106" y="2962277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from the inevitable decisions that You make on the Grand Night—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یہ تقدیر کی رات ناگزیر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minal-amril-mahtumi fi laylatil-qadr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57FA08-EF69-4994-8719-E51DA2BA3A96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47800" y="161607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الْقَضَاءِ الَّذِي لا يُرَدُّ وَلا يُبَدَّلُ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309007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decisions that are neither retreated nor altered—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ایسے فیصلے جو نہ تو پیچھے ہٹتے ہیں اور نہ ہی تبدیل ہوجاتے 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minal-qadha`il-ladhi la yuraddu wala yubaddal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6A9F3-4641-4BAC-AD5D-A45F2619F119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24013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الْحَرَامِ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65162" y="3094038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that You may include me with the pilgrims to Your Holy House,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کہ آپ مجھے اپنے مقدس گھر</a:t>
            </a:r>
            <a:br>
              <a:rPr lang="ur-PK" sz="2800" b="1" dirty="0"/>
            </a:br>
            <a:r>
              <a:rPr lang="ur-PK" sz="2800" b="1" dirty="0"/>
              <a:t>جانے والے زائرین کے ساتھ شامل کریں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an taktubani min hujjaji baytikal-haram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87AFF1-DFF7-4AAC-92F0-3AEB87C2F6AB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63096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الْمَبْرُورِ حَجُّهُمُ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whose pilgrimage is admitted by You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کی زیارت آپ کے ذریعہ کی گئی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38468" y="4952997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al-mabruri hajjuhum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A6D18E-E2A6-45B2-8C0A-813DE89281E1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63104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الْمَشْكُورِ سَعْيُهُمُ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7957" y="342453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whose efforts are thankfully accepted by You,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/>
              <a:t>اور </a:t>
            </a:r>
            <a:r>
              <a:rPr lang="ur-PK" sz="2800" b="1" dirty="0"/>
              <a:t>جن کی کاوشوں کا شکریہ آپ نے قبول کیا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62100" y="5204147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al-mashkuri sa’yuhum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8DFE10-5CED-4866-9EAE-5D0EA4A101CD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96028" y="1339623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الْمَغْفُورِ ذُنُوبُهُمُ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6028" y="290444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solidFill>
                  <a:srgbClr val="0070C0"/>
                </a:solidFill>
                <a:ea typeface="MS Mincho" pitchFamily="49" charset="-128"/>
              </a:rPr>
              <a:t>and whose sins are forgiven by You,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/>
              <a:t>اور </a:t>
            </a:r>
            <a:r>
              <a:rPr lang="ur-PK" b="1" dirty="0"/>
              <a:t>جن کے گناہوں کو آپ نے معاف کیا ،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al-maghfuri dhunubuhum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ADF8B4-BF28-4508-B40C-C70DCCC3552F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43039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الْمُكَفَّرِ عَنْهُمْ سَيِّئَاتُهُمْ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5063" y="3412603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whose offenses are pardoned by You,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جن کے جرائم سے معافی مل جاتی ہے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al-mukaffari `anhum sayyi`atuhum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8B30D1-4168-450F-8242-038F8CFD3DBC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670353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 مَا تَقْضِي وَتُقَدِّرُ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55830" y="338750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that You, also within Your determined decisions,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یہ کہ آپ بھی ، اپنے طے شدہ فیصلوں میں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waj-`al fi ma taqdi watuqaddir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DB7BB1-6D1A-4040-A10F-B83558CA5F41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425575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28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70C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631BE1-34D8-4F56-A1CE-BB2145317B45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47800" y="145963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عُمْرَي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3293721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that You decide for me a long life,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کہ تم میرے لئے لمبی عمر کا فیصلہ کرو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an tutila `umri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E8D0C5-A4B1-45CB-A5CF-069BC98494FE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79631" y="127079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وَتُوَسِّعَ عَلَيَّ رِزْقِي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9631" y="3097213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expansive sustenance,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بہت زیادہ رزق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16284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70C0"/>
                </a:solidFill>
                <a:ea typeface="MS Mincho" pitchFamily="49" charset="-128"/>
              </a:rPr>
              <a:t>watuwassi’a `alayya rizqi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67393C-8D01-40B1-8AE5-7278F150245D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91205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وَتُؤَدِّيَ عَنِّي أَمَانَتِي وَدَيْنِي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1205" y="3063876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that You help me fulfill my trusts and settle my debts,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یہ کہ آپ میری امانتوں کو پورا کرنے اور قرض ادا کرنے میں میری مدد کریں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62100" y="5181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watu`addiya `anni amanati wadayni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42084C-44BA-40D8-8543-ADD205A9987B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9589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آمين یارب العالمين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6028" y="329882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So be it, O the Lord of the worlds.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تو اے جہان کے پروردگار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6768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70C0"/>
                </a:solidFill>
                <a:ea typeface="MS Mincho" pitchFamily="49" charset="-128"/>
              </a:rPr>
              <a:t>Amin ya rabe allameen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464065-A622-4904-A8EF-D50EE08CC868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54982" y="1259052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77527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kern="1200" dirty="0">
                <a:ea typeface="MS Mincho" pitchFamily="49" charset="-128"/>
              </a:rPr>
              <a:t>O' </a:t>
            </a:r>
            <a:r>
              <a:rPr lang="en-US" sz="2400" kern="1200" dirty="0" err="1">
                <a:ea typeface="MS Mincho" pitchFamily="49" charset="-128"/>
              </a:rPr>
              <a:t>Allāh</a:t>
            </a:r>
            <a:r>
              <a:rPr lang="en-US" sz="2400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4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4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2400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13B20F-A420-42C2-B86A-0F35C9B37353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000099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000099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BBC5A1-99EE-4C42-8063-479237F857C2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276349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8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09873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70C0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5D63F-7F4C-4BAE-8CCB-29A21B6FCCAA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87033" y="1276349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ارْزُقْنِي حَجَّ بَيْتِكَ الْحَرَامِ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2953596"/>
            <a:ext cx="96012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O </a:t>
            </a:r>
            <a:r>
              <a:rPr lang="en-US" sz="28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: (please) confer upon me with the grace of pilgrimage to Your Holy House,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مجھے اپنے مقدس گھر میں زیارت کے فضل سے نوازا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allahummar-zuqni hajja baytikal-haram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0F08B-AE7F-4D62-A70E-0AF11B9E32EF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42637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عَامِي هذَا وَفِي كُلِّ عَامٍ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962277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solidFill>
                  <a:srgbClr val="0070C0"/>
                </a:solidFill>
                <a:ea typeface="MS Mincho" pitchFamily="49" charset="-128"/>
              </a:rPr>
              <a:t>in this year and every year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اس سال میں اور ہر سال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fi `ami hadha wafi kulli `am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10BC15-F17C-4ADB-A755-10C373B02373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4900" y="1159097"/>
            <a:ext cx="9601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مَا أَبْقَيْتَنِي فِي يُسْرٍ مِنْكَ وَعَافِيَةٍ وَسَعَةِ رِزْقٍ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636838"/>
            <a:ext cx="9144000" cy="2209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as long as You keep me alive, with easiness, good health, and expansive sustenance from You.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جب تک کہ آپ مجھے آسانی سے ، اچھی صحت اور آپ سے رزق بخش روزی کے ساتھ زندہ رکھیں گے۔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ma abqaytani fi yusrin minka wa’afiyatin wasa’ati rizq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E39ABD-E1D9-409F-8D6F-012D352CB420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59604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تُخْلِنِي مِنْ تِلْكَ الْمَوَاقِفِ الْكَرِيمَةِ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3423213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do not deprive me of these noble situations,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ان عظیم حالات سے مجھے محروم نہ کریں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wala tukhlini min tilkal-mawaqifil-karimah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8A459E-1DC7-4E27-85FA-4115BA6CF329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22408" y="1594112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وَالْمَشَاهِدِ الشَّرِيفَةِ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94038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holy places,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مقدس مقامات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wal-mashahidish-sharifah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75294B-0430-4BA1-9EE9-CBE81519F5A9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32873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وَزِيَارَةِ قَبْرِ نَبِيِّكَ 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798762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solidFill>
                  <a:srgbClr val="0070C0"/>
                </a:solidFill>
                <a:ea typeface="MS Mincho" pitchFamily="49" charset="-128"/>
              </a:rPr>
              <a:t>and visiting the tomb of Your Prophet—may Your blessings be upon him and his Household;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کے نبی کی قبر کی زیارت کرنا</a:t>
            </a:r>
          </a:p>
          <a:p>
            <a:br>
              <a:rPr lang="ur-PK" sz="2800" dirty="0"/>
            </a:br>
            <a:endParaRPr lang="ur-PK" sz="2800" dirty="0"/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70C0"/>
                </a:solidFill>
                <a:ea typeface="MS Mincho" pitchFamily="49" charset="-128"/>
              </a:rPr>
              <a:t>waziyarati qabri nabiyyika salawatuka `alayhi wa-alih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FE290-4864-4415-AEEB-F2DA7D940982}"/>
              </a:ext>
            </a:extLst>
          </p:cNvPr>
          <p:cNvSpPr txBox="1"/>
          <p:nvPr/>
        </p:nvSpPr>
        <p:spPr>
          <a:xfrm>
            <a:off x="6629400" y="226901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Ramadan Dua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Allahummar-zuqni Hajja </a:t>
            </a:r>
          </a:p>
          <a:p>
            <a:pPr algn="ctr"/>
            <a:r>
              <a:rPr lang="fi-FI" sz="1800" b="1" i="1">
                <a:solidFill>
                  <a:srgbClr val="007A37"/>
                </a:solidFill>
                <a:latin typeface="Trebuchet MS" pitchFamily="34" charset="0"/>
              </a:rPr>
              <a:t>Baytikal-Haram</a:t>
            </a:r>
            <a:endParaRPr lang="en-GB" sz="2000" b="1" i="1">
              <a:solidFill>
                <a:srgbClr val="007A37"/>
              </a:solidFill>
              <a:latin typeface="Trebuchet MS" pitchFamily="34" charset="0"/>
            </a:endParaRPr>
          </a:p>
          <a:p>
            <a:endParaRPr lang="en-US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15347</TotalTime>
  <Words>1041</Words>
  <Application>Microsoft Office PowerPoint</Application>
  <PresentationFormat>Widescreen</PresentationFormat>
  <Paragraphs>252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ارْزُقْنِي حَجَّ بَيْتِكَ الْحَرَامِ</vt:lpstr>
      <vt:lpstr>فِي عَامِي هذَا وَفِي كُلِّ عَامٍ</vt:lpstr>
      <vt:lpstr>مَا أَبْقَيْتَنِي فِي يُسْرٍ مِنْكَ وَعَافِيَةٍ وَسَعَةِ رِزْقٍ</vt:lpstr>
      <vt:lpstr>وَلا تُخْلِنِي مِنْ تِلْكَ الْمَوَاقِفِ الْكَرِيمَةِ</vt:lpstr>
      <vt:lpstr>وَالْمَشَاهِدِ الشَّرِيفَةِ</vt:lpstr>
      <vt:lpstr>وَزِيَارَةِ قَبْرِ نَبِيِّكَ صَلَوَاتُكَ عَلَيْهِ وَآلِهِ</vt:lpstr>
      <vt:lpstr>وَفِي جَمِيعِ حَوَائِجِ الدُّنْيَا وَالأخِرَةِ فَكُنْ لِي</vt:lpstr>
      <vt:lpstr>اللّهُمَّ إنِّي أَسْأَلُكَ فِي مَا تَقْضِي وَتُقَدِّرُ</vt:lpstr>
      <vt:lpstr>مِنْ الأمْرِ الْمَحْتُومِ فِي لَيْلَةِ الْقَدْرِ</vt:lpstr>
      <vt:lpstr>مِنَ الْقَضَاءِ الَّذِي لا يُرَدُّ وَلا يُبَدَّلُ</vt:lpstr>
      <vt:lpstr>أَنْ تَكْتُبَنِي مِنْ حُجَّاجِ بَيْتِكَ الْحَرَامِ</vt:lpstr>
      <vt:lpstr>الْمَبْرُورِ حَجُّهُمُ</vt:lpstr>
      <vt:lpstr>الْمَشْكُورِ سَعْيُهُمُ</vt:lpstr>
      <vt:lpstr>الْمَغْفُورِ ذُنُوبُهُمُ</vt:lpstr>
      <vt:lpstr>الْمُكَفَّرِ عَنْهُمْ سَيِّئَاتُهُمْ</vt:lpstr>
      <vt:lpstr>وَاجْعَلْ فِي مَا تَقْضِي وَتُقَدِّرُ</vt:lpstr>
      <vt:lpstr>أَنْ تُطِيلَ عُمْرَي</vt:lpstr>
      <vt:lpstr>وَتُوَسِّعَ عَلَيَّ رِزْقِي</vt:lpstr>
      <vt:lpstr>وَتُؤَدِّيَ عَنِّي أَمَانَتِي وَدَيْنِي</vt:lpstr>
      <vt:lpstr>آمين یارب العالمين 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313</cp:revision>
  <cp:lastPrinted>1601-01-01T00:00:00Z</cp:lastPrinted>
  <dcterms:created xsi:type="dcterms:W3CDTF">1601-01-01T00:00:00Z</dcterms:created>
  <dcterms:modified xsi:type="dcterms:W3CDTF">2021-04-12T20:49:13Z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