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283" r:id="rId2"/>
    <p:sldId id="3661" r:id="rId3"/>
    <p:sldId id="3662" r:id="rId4"/>
    <p:sldId id="3894" r:id="rId5"/>
    <p:sldId id="3895" r:id="rId6"/>
    <p:sldId id="3896" r:id="rId7"/>
    <p:sldId id="3897" r:id="rId8"/>
    <p:sldId id="3898" r:id="rId9"/>
    <p:sldId id="3899" r:id="rId10"/>
    <p:sldId id="3900" r:id="rId11"/>
    <p:sldId id="3901" r:id="rId12"/>
    <p:sldId id="3902" r:id="rId13"/>
    <p:sldId id="3903" r:id="rId14"/>
    <p:sldId id="3904" r:id="rId15"/>
    <p:sldId id="3905" r:id="rId16"/>
    <p:sldId id="3906" r:id="rId17"/>
    <p:sldId id="3907" r:id="rId18"/>
    <p:sldId id="3893" r:id="rId19"/>
    <p:sldId id="341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00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04" autoAdjust="0"/>
  </p:normalViewPr>
  <p:slideViewPr>
    <p:cSldViewPr showGuides="1">
      <p:cViewPr varScale="1">
        <p:scale>
          <a:sx n="89" d="100"/>
          <a:sy n="89" d="100"/>
        </p:scale>
        <p:origin x="855" y="60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56BF759-E722-4BBC-9A03-077B52B82419}" type="datetimeFigureOut">
              <a:rPr lang="en-US"/>
              <a:pPr>
                <a:defRPr/>
              </a:pPr>
              <a:t>26-Apr-20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ADEF792-E95E-44C3-B10C-46FB74E5FB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323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C6D0A-53F0-42FC-9C31-BB86EF7F063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3173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CA5C8-A70D-471C-84D7-7D2BD47EB41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1550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B7102-7C8C-4C42-9913-DD66E974010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31928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BE093-E7F6-4873-BB26-A96D14A3F85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012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2C938-A4EB-468F-AFE6-0E1AF0A1EF3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450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396F3-9777-49E8-AF9B-744A8309FFD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1067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33FDE-D377-4B05-9811-014BE009AA6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8754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AEE59-C1D6-4D5C-9A92-A5621DBA906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8093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B6043-BE10-494C-8861-F054329571C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9859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3F38D-675C-4727-95EF-DBD1A0BD230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1043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4B3E4-3632-4B68-8B11-33722450503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1259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7A9A340-8272-46DA-AAE7-F114CA5C12D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295400" y="5486400"/>
            <a:ext cx="6553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 dirty="0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28600" y="938213"/>
            <a:ext cx="8686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Trebuchet MS" pitchFamily="34" charset="0"/>
              </a:rPr>
              <a:t>Ramadan daily </a:t>
            </a:r>
            <a:r>
              <a:rPr lang="en-US" sz="6000" b="1" dirty="0" err="1">
                <a:solidFill>
                  <a:srgbClr val="FFFF00"/>
                </a:solidFill>
                <a:latin typeface="Trebuchet MS" pitchFamily="34" charset="0"/>
              </a:rPr>
              <a:t>Dua’a</a:t>
            </a:r>
            <a:endParaRPr lang="en-US" sz="48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979313" y="1972641"/>
            <a:ext cx="333777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SA" sz="80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يَا عَلِيُّ يَا عَظِيمُ</a:t>
            </a:r>
            <a:endParaRPr lang="en-US" sz="8000" dirty="0">
              <a:solidFill>
                <a:srgbClr val="FFFF0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295400" y="4702175"/>
            <a:ext cx="6629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FFFF00"/>
                </a:solidFill>
              </a:rPr>
              <a:t>This supplication can be recited after all obligatory prayers in Ramadan</a:t>
            </a:r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91213" y="3582710"/>
            <a:ext cx="49139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3600" b="1" i="1" dirty="0">
                <a:solidFill>
                  <a:srgbClr val="FFFF00"/>
                </a:solidFill>
                <a:latin typeface="Trebuchet MS" pitchFamily="34" charset="0"/>
              </a:rPr>
              <a:t>Ya `Aliyyu Ya `Azimu</a:t>
            </a:r>
            <a:endParaRPr lang="en-GB" sz="40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00914" y="3228945"/>
            <a:ext cx="25421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b="1" i="1" dirty="0">
                <a:solidFill>
                  <a:srgbClr val="FFFF00"/>
                </a:solidFill>
                <a:latin typeface="Trebuchet MS" pitchFamily="34" charset="0"/>
              </a:rPr>
              <a:t>Ya `Aliyyu Ya `Azimu</a:t>
            </a:r>
            <a:endParaRPr lang="en-GB" sz="20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6837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وَهُوَ شَهْرُ رَمَضَانَ الَّذِي أَنْزَلْتَ فِيهِ الْقُرْآنَ 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it is the month of Ramadan during which You revealed the Qur'an 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یہ رمضان کا مہینہ ہے جس کے دوران آپ نے قرآن نازل کیا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0066"/>
                </a:solidFill>
                <a:ea typeface="MS Mincho" pitchFamily="49" charset="-128"/>
              </a:rPr>
              <a:t>wahuwa shahru ramadanal-ladhi anzalta fihil-qur`ana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هُدَىً لِلنَّاسِ وَبَيِّنَاتٍ مِنَ الْهُدَى وَالْفُرْقَانِ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as guidance for people and clear proofs on true guidance and distinction (between the right and the wrong);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لوگوں کے لئے رہنمائی اور حقیقی رہنمائی اور امتیاز (دائیں اور غلط کے درمیان) کے واضح ثبوت کے طور پر۔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0066"/>
                </a:solidFill>
                <a:ea typeface="MS Mincho" pitchFamily="49" charset="-128"/>
              </a:rPr>
              <a:t>hudan lin-nasi wabayyinatin minal-huda wal-furqani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وَجَعَلْتَ فِيهِ لَيْلَةَ الْقَدْرِ 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100" y="2286000"/>
            <a:ext cx="9144000" cy="1752600"/>
          </a:xfrm>
        </p:spPr>
        <p:txBody>
          <a:bodyPr/>
          <a:lstStyle/>
          <a:p>
            <a:r>
              <a:rPr lang="en-US" sz="2800" b="1" dirty="0"/>
              <a:t>You made the night of fate</a:t>
            </a:r>
          </a:p>
          <a:p>
            <a:br>
              <a:rPr lang="en-US" sz="2800" dirty="0"/>
            </a:br>
            <a:endParaRPr lang="en-US" sz="2800" dirty="0"/>
          </a:p>
          <a:p>
            <a:r>
              <a:rPr lang="ur-PK" sz="2800" b="1" dirty="0"/>
              <a:t>آپ نے تقدیر کی رات بنائی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endParaRPr lang="en-US" sz="2800" dirty="0"/>
          </a:p>
          <a:p>
            <a:br>
              <a:rPr lang="ur-PK" sz="2800" dirty="0"/>
            </a:br>
            <a:r>
              <a:rPr lang="ur-PK" sz="2800" dirty="0"/>
              <a:t>کو اس میں رہنے کا فیصلہ کیا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41960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0066"/>
                </a:solidFill>
                <a:ea typeface="MS Mincho" pitchFamily="49" charset="-128"/>
              </a:rPr>
              <a:t>waja’alta fihi laylatal-qadri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وَجَعَلْتَهَا خَيْراً مِنْ أَلْفِ شَهْرٍ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76200" y="2133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have decided it to be more favorable that one thousand months.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آپ نے فیصلہ کیا ہے کہ ایک ہزار مہینے زیادہ موافق ہوں گے۔</a:t>
            </a:r>
          </a:p>
          <a:p>
            <a:br>
              <a:rPr lang="ur-PK" sz="2800" b="1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0066"/>
                </a:solidFill>
                <a:ea typeface="MS Mincho" pitchFamily="49" charset="-128"/>
              </a:rPr>
              <a:t>waja’altaha khayran min alfi shahrin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فَيَا ذَا الْمَنِّ وَلا يُمَنُّ عَلَيْكَ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So, O the Lord of graces; and none can ever do favor to You;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تو ، اے فضل کے مالک ، اور تیرا احسان کبھی نہیں کرسکتا۔</a:t>
            </a:r>
          </a:p>
          <a:p>
            <a:br>
              <a:rPr lang="ur-PK" sz="2800" b="1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0066"/>
                </a:solidFill>
                <a:ea typeface="MS Mincho" pitchFamily="49" charset="-128"/>
              </a:rPr>
              <a:t>fayadhal-manni wala yumannu `alayka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مُنَّ عَلَيَّ بِفَكَاكِ رَقَبَتِي مِنَ النَّارِ فِي مَنْ تَمُنُّ عَلَيْهِ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400" b="1" kern="1200" dirty="0">
                <a:ea typeface="MS Mincho" pitchFamily="49" charset="-128"/>
              </a:rPr>
              <a:t>Please do me a favor by releasing me from the Fire and by including me with those to whom You do this favor,</a:t>
            </a:r>
          </a:p>
          <a:p>
            <a:pPr marL="342900" indent="-342900" eaLnBrk="1" hangingPunct="1">
              <a:defRPr/>
            </a:pPr>
            <a:endParaRPr lang="en-US" sz="2400" b="1" kern="1200" dirty="0">
              <a:ea typeface="MS Mincho" pitchFamily="49" charset="-128"/>
            </a:endParaRPr>
          </a:p>
          <a:p>
            <a:r>
              <a:rPr lang="ur-PK" sz="2400" b="1" dirty="0"/>
              <a:t>براہ کرم مجھے آگ سے آزاد کر کے اور مجھے ان لوگوں کے ساتھ شامل کر کے جن پر یہ احسان کرتے ہیں ، مجھ پر احسان کریں۔</a:t>
            </a:r>
          </a:p>
          <a:p>
            <a:br>
              <a:rPr lang="ur-PK" sz="2400" b="1" dirty="0"/>
            </a:br>
            <a:endParaRPr lang="en-US" sz="24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0066"/>
                </a:solidFill>
                <a:ea typeface="MS Mincho" pitchFamily="49" charset="-128"/>
              </a:rPr>
              <a:t>munna `alayya bifakaki raqabati minan-nari fi man tamunnu `alayhi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وَأَدْخِلْنِي الْجَنَّةَ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286000"/>
            <a:ext cx="9144000" cy="23622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allow me to enter Paradise;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مجھے جنت میں داخل ہونے کی اجازت دو۔</a:t>
            </a:r>
          </a:p>
          <a:p>
            <a:br>
              <a:rPr lang="ur-PK" sz="2800" b="1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0066"/>
                </a:solidFill>
                <a:ea typeface="MS Mincho" pitchFamily="49" charset="-128"/>
              </a:rPr>
              <a:t>wa-adkhilnil-jannata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بِرَحْمَتِكَ يَا أَرْحَمَ الرَّاحِمِينَ.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on account of Your mercy; O the most Merciful of all those who show mercy.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تیری رحمت کے سبب اے ان سب پر جو رحم کرتے ہیں۔</a:t>
            </a:r>
          </a:p>
          <a:p>
            <a:br>
              <a:rPr lang="ur-PK" sz="2800" b="1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0066"/>
                </a:solidFill>
                <a:ea typeface="MS Mincho" pitchFamily="49" charset="-128"/>
              </a:rPr>
              <a:t>birahmatika ya arhamar-rahimina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23622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 and the family of Muhammad.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SA" altLang="en-US" sz="2800" b="1" dirty="0">
                <a:latin typeface="Alvi Nastaleeq" pitchFamily="2" charset="0"/>
              </a:rPr>
              <a:t>اے الله! رحمت فرما محمد وآل محمد پر 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fi-FI" sz="2800" b="1" i="1" dirty="0">
              <a:solidFill>
                <a:schemeClr val="accent6">
                  <a:lumMod val="50000"/>
                </a:schemeClr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fi-FI" sz="2800" b="1" i="1" dirty="0">
                <a:solidFill>
                  <a:schemeClr val="accent6">
                    <a:lumMod val="50000"/>
                  </a:schemeClr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10243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4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10245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4384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 and the family of Muhammad.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SA" altLang="en-US" sz="2800" b="1" dirty="0">
                <a:latin typeface="Alvi Nastaleeq" pitchFamily="2" charset="0"/>
              </a:rPr>
              <a:t>اے الله! رحمت فرما محمد وآل محمد پر 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8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100" y="23622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In the Name of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the All-merciful, the All-compassionate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SA" altLang="en-US" sz="2800" b="1" dirty="0">
                <a:latin typeface="Alvi Nastaleeq" pitchFamily="2" charset="0"/>
              </a:rPr>
              <a:t>عظیم اور دائمی رحمتوں والے خدا کے نام سے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fi-FI" sz="2800" b="1" i="1" dirty="0">
                <a:solidFill>
                  <a:srgbClr val="000066"/>
                </a:solidFill>
                <a:ea typeface="MS Mincho" pitchFamily="49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عَلِيُّ يَا عَظِيمُ</a:t>
            </a:r>
            <a:r>
              <a:rPr lang="en-US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غَفُورُ يَا رَحِيمُ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2860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the Most High; O the All-great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the most </a:t>
            </a:r>
            <a:r>
              <a:rPr lang="en-US" sz="2800" b="1" dirty="0"/>
              <a:t>forgiving, </a:t>
            </a:r>
            <a:r>
              <a:rPr lang="en-US" sz="2800" b="1" dirty="0" err="1"/>
              <a:t>meriful</a:t>
            </a: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  <a:p>
            <a:r>
              <a:rPr lang="ur-PK" sz="3600" b="1" dirty="0"/>
              <a:t>اے سب سے اعلی؛ اے زبردست۔</a:t>
            </a:r>
            <a:endParaRPr lang="en-US" sz="3600" b="1" dirty="0"/>
          </a:p>
          <a:p>
            <a:r>
              <a:rPr lang="ur-PK" sz="3600" b="1" dirty="0"/>
              <a:t>اے نہایت بخشنے والا ، مہربان</a:t>
            </a:r>
          </a:p>
          <a:p>
            <a:br>
              <a:rPr lang="ur-PK" sz="3600" dirty="0"/>
            </a:br>
            <a:endParaRPr lang="ur-PK" sz="3600" b="1" dirty="0"/>
          </a:p>
          <a:p>
            <a:br>
              <a:rPr lang="ur-PK" sz="3600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0066"/>
                </a:solidFill>
                <a:ea typeface="MS Mincho" pitchFamily="49" charset="-128"/>
              </a:rPr>
              <a:t>ya `aliyyu ya `azimu ya ghafuru ya rahimu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6837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أَنْتَ الرَّبُّ الْعَظِيمُ الَّذِي لَيْسَ كَمِثْلِهِ شَيْءٌ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152400" y="23622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You are the All-great Lord, Like Whom there is nothing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  <a:p>
            <a:r>
              <a:rPr lang="ur-PK" b="1" dirty="0"/>
              <a:t>آپ سب ہی عظیم رب ہیں ، جس کی طرح کچھ بھی نہیں ہے</a:t>
            </a:r>
          </a:p>
          <a:p>
            <a:br>
              <a:rPr lang="ur-PK" dirty="0"/>
            </a:b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antar-rabbul-`azimu alladhi laysa kamithlihi shay`un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وَهُوَ السَّمِيعُ الْبَصِيرُ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He is the All-hearing, the All-aware;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  <a:p>
            <a:r>
              <a:rPr lang="ur-PK" b="1" dirty="0"/>
              <a:t>اور وہ سننے والا (اور) باخبر ہے۔</a:t>
            </a:r>
          </a:p>
          <a:p>
            <a:br>
              <a:rPr lang="ur-PK" dirty="0"/>
            </a:b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wahuwas-sami’ul-basiru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وَهذَا شَهْرٌ عَظَّمْتَهُ وَكَرَّمْتَهُ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100" y="22098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this is a month that You have glorified and ennobled,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یہ ایک مہینہ ہے جس کی آپ نے تسبیح کی ہے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0066"/>
                </a:solidFill>
                <a:ea typeface="MS Mincho" pitchFamily="49" charset="-128"/>
              </a:rPr>
              <a:t>wahadha shahrun `azzamtahu wakarramtahu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وَشَرَّفْتَهُ وَفَضَّلْتَهُ عَلَى الشُّهُورِ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honored and preferred to the other months,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dirty="0"/>
              <a:t>اور دوسرے مہینوں کے لئے اعزاز اور ترجیح دی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washarraftahu wafaddaltahu `alash-shuhuri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D245F47B-FBD2-42B8-91D3-75437DE75998}"/>
              </a:ext>
            </a:extLst>
          </p:cNvPr>
          <p:cNvSpPr txBox="1">
            <a:spLocks/>
          </p:cNvSpPr>
          <p:nvPr/>
        </p:nvSpPr>
        <p:spPr bwMode="auto">
          <a:xfrm>
            <a:off x="0" y="2908151"/>
            <a:ext cx="9144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rgbClr val="000066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rgbClr val="000066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honored and preferred to the other months,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kern="0" dirty="0"/>
              <a:t>اور دوسرے مہینوں کے لئے اعزاز اور ترجیح دی ،</a:t>
            </a:r>
          </a:p>
          <a:p>
            <a:br>
              <a:rPr lang="ur-PK" sz="2800" kern="0" dirty="0"/>
            </a:br>
            <a:endParaRPr lang="en-US" sz="2800" b="1" kern="1200" dirty="0"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104457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وَهُوَ الشَّهْرُ الَّذِي فَرَضْتَ صِيَامَهُ عَلَيَّ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it is the month that You imposed upon me to observe fasting in it,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یہ وہ مہینہ ہے جس نے آپ کو مجھ پر اس میں روزہ رکھنے کے لئے مسلط کیا تھا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0066"/>
                </a:solidFill>
                <a:ea typeface="MS Mincho" pitchFamily="49" charset="-128"/>
              </a:rPr>
              <a:t>wahuwash-sharhul-ladhi faradta siyamahu `alayya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15308</TotalTime>
  <Words>972</Words>
  <Application>Microsoft Office PowerPoint</Application>
  <PresentationFormat>On-screen Show (4:3)</PresentationFormat>
  <Paragraphs>184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Alvi Nastaleeq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يَا عَلِيُّ يَا عَظِيمُ يَا غَفُورُ يَا رَحِيمُ</vt:lpstr>
      <vt:lpstr> أَنْتَ الرَّبُّ الْعَظِيمُ الَّذِي لَيْسَ كَمِثْلِهِ شَيْءٌ</vt:lpstr>
      <vt:lpstr>وَهُوَ السَّمِيعُ الْبَصِيرُ</vt:lpstr>
      <vt:lpstr>وَهذَا شَهْرٌ عَظَّمْتَهُ وَكَرَّمْتَهُ</vt:lpstr>
      <vt:lpstr>وَشَرَّفْتَهُ وَفَضَّلْتَهُ عَلَى الشُّهُورِ</vt:lpstr>
      <vt:lpstr>وَهُوَ الشَّهْرُ الَّذِي فَرَضْتَ صِيَامَهُ عَلَيَّ</vt:lpstr>
      <vt:lpstr>وَهُوَ شَهْرُ رَمَضَانَ الَّذِي أَنْزَلْتَ فِيهِ الْقُرْآنَ </vt:lpstr>
      <vt:lpstr>هُدَىً لِلنَّاسِ وَبَيِّنَاتٍ مِنَ الْهُدَى وَالْفُرْقَانِ</vt:lpstr>
      <vt:lpstr>وَجَعَلْتَ فِيهِ لَيْلَةَ الْقَدْرِ </vt:lpstr>
      <vt:lpstr>وَجَعَلْتَهَا خَيْراً مِنْ أَلْفِ شَهْرٍ</vt:lpstr>
      <vt:lpstr>فَيَا ذَا الْمَنِّ وَلا يُمَنُّ عَلَيْكَ</vt:lpstr>
      <vt:lpstr>مُنَّ عَلَيَّ بِفَكَاكِ رَقَبَتِي مِنَ النَّارِ فِي مَنْ تَمُنُّ عَلَيْهِ</vt:lpstr>
      <vt:lpstr>وَأَدْخِلْنِي الْجَنَّةَ</vt:lpstr>
      <vt:lpstr>بِرَحْمَتِكَ يَا أَرْحَمَ الرَّاحِمِينَ.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natsu dragneel</cp:lastModifiedBy>
  <cp:revision>303</cp:revision>
  <cp:lastPrinted>1601-01-01T00:00:00Z</cp:lastPrinted>
  <dcterms:created xsi:type="dcterms:W3CDTF">1601-01-01T00:00:00Z</dcterms:created>
  <dcterms:modified xsi:type="dcterms:W3CDTF">2020-04-26T07:28:19Z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