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3283" r:id="rId2"/>
    <p:sldId id="3661" r:id="rId3"/>
    <p:sldId id="3662" r:id="rId4"/>
    <p:sldId id="3639" r:id="rId5"/>
    <p:sldId id="3894" r:id="rId6"/>
    <p:sldId id="3895" r:id="rId7"/>
    <p:sldId id="3896" r:id="rId8"/>
    <p:sldId id="3897" r:id="rId9"/>
    <p:sldId id="3898" r:id="rId10"/>
    <p:sldId id="3899" r:id="rId11"/>
    <p:sldId id="3900" r:id="rId12"/>
    <p:sldId id="3901" r:id="rId13"/>
    <p:sldId id="3902" r:id="rId14"/>
    <p:sldId id="3903" r:id="rId15"/>
    <p:sldId id="3904" r:id="rId16"/>
    <p:sldId id="3905" r:id="rId17"/>
    <p:sldId id="3906" r:id="rId18"/>
    <p:sldId id="3907" r:id="rId19"/>
    <p:sldId id="3908" r:id="rId20"/>
    <p:sldId id="3893" r:id="rId21"/>
    <p:sldId id="3415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0066"/>
    <a:srgbClr val="000099"/>
    <a:srgbClr val="800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204" autoAdjust="0"/>
  </p:normalViewPr>
  <p:slideViewPr>
    <p:cSldViewPr showGuides="1">
      <p:cViewPr varScale="1">
        <p:scale>
          <a:sx n="89" d="100"/>
          <a:sy n="89" d="100"/>
        </p:scale>
        <p:origin x="855" y="60"/>
      </p:cViewPr>
      <p:guideLst>
        <p:guide orient="horz" pos="2160"/>
        <p:guide pos="292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C1D7AC0-3B92-4ECB-BC00-BF7940A2D47D}" type="datetimeFigureOut">
              <a:rPr lang="en-US"/>
              <a:pPr>
                <a:defRPr/>
              </a:pPr>
              <a:t>26-Apr-20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C72F6B6-8016-4F04-91DE-FBF559A7FC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045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CD5CFB-BFAD-4725-B473-4CD1598A56D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870819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28A04B-A1E1-4A93-B97A-06473E2F477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232193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525A18-163A-4ED4-973B-D3FB4746207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128818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641309-2897-4431-AAFC-C881C0362F9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502922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B65039-071A-4DB4-A0BA-66FC1EBB688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848166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CE42AA-4C32-4F56-AC11-75530D00B33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565068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118254-0F7A-429E-896D-8BB1B60840D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650708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55D172-1E8D-49E2-804A-3DC370A1A63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989891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DAC71B-ECF0-4C8B-9182-2BF600E8807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9080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81037A-8F9D-4CED-9E1E-0DBA30E46BC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195035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B35B6-D857-4427-B96F-52811E5B5E8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493552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4100835-5D91-4EBD-98C7-FF5A9E4D22B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duas.org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463550" y="228600"/>
            <a:ext cx="8147050" cy="571500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51" name="Rectangle 8"/>
          <p:cNvSpPr>
            <a:spLocks noChangeArrowheads="1"/>
          </p:cNvSpPr>
          <p:nvPr/>
        </p:nvSpPr>
        <p:spPr bwMode="auto">
          <a:xfrm>
            <a:off x="1295400" y="5257800"/>
            <a:ext cx="6553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i="1" dirty="0">
                <a:solidFill>
                  <a:srgbClr val="FFFF00"/>
                </a:solidFill>
              </a:rPr>
              <a:t>(Arabic text along with English Translation and Transliteration)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28600" y="1000125"/>
            <a:ext cx="86868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Trebuchet MS" pitchFamily="34" charset="0"/>
              </a:rPr>
              <a:t>Ramadan daily </a:t>
            </a:r>
            <a:r>
              <a:rPr lang="en-US" sz="6000" b="1" dirty="0" err="1">
                <a:solidFill>
                  <a:srgbClr val="FFFF00"/>
                </a:solidFill>
                <a:latin typeface="Trebuchet MS" pitchFamily="34" charset="0"/>
              </a:rPr>
              <a:t>Dua’a</a:t>
            </a:r>
            <a:endParaRPr lang="en-US" sz="4800" b="1" dirty="0">
              <a:solidFill>
                <a:srgbClr val="FFFF00"/>
              </a:solidFill>
              <a:latin typeface="Trebuchet MS" pitchFamily="34" charset="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1447800" y="2205841"/>
            <a:ext cx="5969904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ar-SA" sz="8000" dirty="0">
                <a:solidFill>
                  <a:srgbClr val="FFFF00"/>
                </a:solidFill>
                <a:latin typeface="Arabic Typesetting" panose="03020402040406030203" pitchFamily="66" charset="-78"/>
                <a:ea typeface="Arial Unicode MS" pitchFamily="34" charset="-128"/>
                <a:cs typeface="Arabic Typesetting" panose="03020402040406030203" pitchFamily="66" charset="-78"/>
              </a:rPr>
              <a:t>إلهِي وَقَفَ السّائِلُونَ بِبَابِكَ</a:t>
            </a:r>
            <a:endParaRPr lang="en-US" sz="8000" dirty="0">
              <a:solidFill>
                <a:srgbClr val="FFFF00"/>
              </a:solidFill>
              <a:latin typeface="Arabic Typesetting" panose="03020402040406030203" pitchFamily="66" charset="-78"/>
              <a:ea typeface="Arial Unicode MS" pitchFamily="34" charset="-128"/>
              <a:cs typeface="Arabic Typesetting" panose="03020402040406030203" pitchFamily="66" charset="-78"/>
            </a:endParaRPr>
          </a:p>
        </p:txBody>
      </p:sp>
      <p:pic>
        <p:nvPicPr>
          <p:cNvPr id="7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28600"/>
            <a:ext cx="2622550" cy="62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98230" y="3657600"/>
            <a:ext cx="469994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i-FI" sz="3600" b="1" i="1" dirty="0">
                <a:solidFill>
                  <a:srgbClr val="FFFF00"/>
                </a:solidFill>
                <a:latin typeface="Trebuchet MS" pitchFamily="34" charset="0"/>
              </a:rPr>
              <a:t>Ilaahi Waqafa Sailun</a:t>
            </a:r>
            <a:endParaRPr lang="en-GB" sz="4000" b="1" i="1" dirty="0">
              <a:solidFill>
                <a:srgbClr val="FFFF00"/>
              </a:solidFill>
              <a:latin typeface="Trebuchet MS" pitchFamily="34" charset="0"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136525" y="5857875"/>
            <a:ext cx="888841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Sūrat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al-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Fātiḥah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for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possible.</a:t>
            </a: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فَمَنْ لِلْمُذْنِبِ المُقَصِّرِ إذَا غَرِقَ فِي بَحْرِ ذُنُوبِهِ وَآثَامِهِ؟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Who will then stand for the sinful and the negligent who sinks in the ocean of his sins and offenses?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پھر کون اس گناہ گار اور غفلت کے لئے کھڑا ہوگا جو اپنے گناہوں اور جرائم کے سمندر میں ڈوبتا ہے؟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it-IT" sz="3200" b="1" i="1" dirty="0">
              <a:solidFill>
                <a:srgbClr val="000066"/>
              </a:solidFill>
              <a:ea typeface="MS Mincho" pitchFamily="49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it-IT" sz="2400" b="1" i="1" dirty="0">
                <a:solidFill>
                  <a:srgbClr val="000066"/>
                </a:solidFill>
                <a:ea typeface="MS Mincho" pitchFamily="49" charset="-128"/>
              </a:rPr>
              <a:t>faman lil-mudhnibil-muqassiri idha ghariqa fi bahri dhunubihi wa athamih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1929983483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68375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إلهِي إنْ كُنْتَ لا تَرْحَم إلاّ المُطِيعِينَ فَمَنْ لِلْعاصِينَ؟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4384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4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en-US" sz="2400" b="1" kern="1200" dirty="0">
                <a:ea typeface="MS Mincho" pitchFamily="49" charset="-128"/>
              </a:rPr>
              <a:t>O my God : If you have mercy upon non but the obedient to You, who will then stand for the disobedient?</a:t>
            </a:r>
          </a:p>
          <a:p>
            <a:pPr marL="342900" indent="-342900" eaLnBrk="1" hangingPunct="1">
              <a:defRPr/>
            </a:pPr>
            <a:endParaRPr lang="en-US" sz="2400" b="1" kern="1200" dirty="0">
              <a:ea typeface="MS Mincho" pitchFamily="49" charset="-128"/>
            </a:endParaRPr>
          </a:p>
          <a:p>
            <a:r>
              <a:rPr lang="ur-PK" sz="2400" b="1" dirty="0"/>
              <a:t>اے میرے خدا: اگر تو غیر پر رحم کرتا ہے ، لیکن تیرے فرمانبردار ہے ، تو کون نافرمانوں کا مقابلہ کرے گا؟</a:t>
            </a:r>
          </a:p>
          <a:p>
            <a:br>
              <a:rPr lang="ur-PK" sz="2400" dirty="0"/>
            </a:br>
            <a:endParaRPr lang="en-US" sz="2400" b="1" kern="1200" dirty="0"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fi-FI" sz="2800" b="1" i="1" dirty="0">
              <a:solidFill>
                <a:srgbClr val="000066"/>
              </a:solidFill>
              <a:ea typeface="MS Mincho" pitchFamily="49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fi-FI" sz="2800" b="1" i="1" dirty="0">
                <a:solidFill>
                  <a:srgbClr val="000066"/>
                </a:solidFill>
                <a:ea typeface="MS Mincho" pitchFamily="49" charset="-128"/>
              </a:rPr>
              <a:t>ilahi in kunta la tarhamu illal-muti’ina faman lil-‘as'in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1929983483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وَإنْ كُنْتَ لا تَقْبَل إلاّ مِنْ العَامِلِينَ فَمَنْ للْمُقَصِّرِينَ؟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286000"/>
            <a:ext cx="9144000" cy="23622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if You accept none but those who do acts of worship to You, who will then stand for the negligent?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اور اگر تم ان لوگوں کے سوا کسی کو قبول نہ کرو جو تم سے عبادت کرتے ہیں تو کون غفلت کا مظاہرہ کرے گا؟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it-IT" sz="3200" b="1" i="1" dirty="0">
              <a:solidFill>
                <a:srgbClr val="000066"/>
              </a:solidFill>
              <a:ea typeface="MS Mincho" pitchFamily="49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it-IT" sz="3200" b="1" i="1" dirty="0">
                <a:solidFill>
                  <a:srgbClr val="000066"/>
                </a:solidFill>
                <a:ea typeface="MS Mincho" pitchFamily="49" charset="-128"/>
              </a:rPr>
              <a:t>wa </a:t>
            </a:r>
            <a:r>
              <a:rPr lang="it-IT" sz="2800" b="1" i="1" dirty="0">
                <a:solidFill>
                  <a:srgbClr val="000066"/>
                </a:solidFill>
                <a:ea typeface="MS Mincho" pitchFamily="49" charset="-128"/>
              </a:rPr>
              <a:t>in </a:t>
            </a:r>
            <a:r>
              <a:rPr lang="it-IT" sz="3200" b="1" i="1" dirty="0">
                <a:solidFill>
                  <a:srgbClr val="000066"/>
                </a:solidFill>
                <a:ea typeface="MS Mincho" pitchFamily="49" charset="-128"/>
              </a:rPr>
              <a:t>kunta la taqbalu illa minal-‘amilina faman lil-muqassirin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1929983483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8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إلهِي رَبِحَ الصّائِمُونَ</a:t>
            </a:r>
            <a:endParaRPr lang="en-US" sz="8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 my God : The observers of fasting have won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اے میرے خدا: روزے رکھنے والے جیت گئے ہیں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it-IT" sz="2800" b="1" i="1" dirty="0">
              <a:solidFill>
                <a:srgbClr val="000066"/>
              </a:solidFill>
              <a:ea typeface="MS Mincho" pitchFamily="49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it-IT" sz="2800" b="1" i="1" dirty="0">
                <a:solidFill>
                  <a:srgbClr val="000066"/>
                </a:solidFill>
                <a:ea typeface="MS Mincho" pitchFamily="49" charset="-128"/>
              </a:rPr>
              <a:t>Ilahi rabihas-sa`imun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1929983483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8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وَفَازَ القَائِمُونَ</a:t>
            </a:r>
            <a:endParaRPr lang="en-US" sz="8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The doers of acts of worship to You have prospered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تیری عبادت کے کام کرنے والوں کو خوشحال ہوا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it-IT" sz="3200" b="1" i="1" dirty="0">
              <a:solidFill>
                <a:srgbClr val="000066"/>
              </a:solidFill>
              <a:ea typeface="MS Mincho" pitchFamily="49" charset="-128"/>
            </a:endParaRPr>
          </a:p>
          <a:p>
            <a:pPr algn="ctr" eaLnBrk="1" hangingPunct="1">
              <a:spcBef>
                <a:spcPct val="20000"/>
              </a:spcBef>
            </a:pPr>
            <a:endParaRPr lang="it-IT" sz="3200" b="1" i="1" dirty="0">
              <a:solidFill>
                <a:srgbClr val="000066"/>
              </a:solidFill>
              <a:ea typeface="MS Mincho" pitchFamily="49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it-IT" sz="3200" b="1" i="1" dirty="0">
                <a:solidFill>
                  <a:srgbClr val="000066"/>
                </a:solidFill>
                <a:ea typeface="MS Mincho" pitchFamily="49" charset="-128"/>
              </a:rPr>
              <a:t>wafazal-qa`imun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1929983483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8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وَنَجَا الُمخْلِصُونَ</a:t>
            </a:r>
            <a:endParaRPr lang="en-US" sz="8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those who act sincerely have been saved</a:t>
            </a:r>
          </a:p>
          <a:p>
            <a:pPr marL="342900" indent="-342900" eaLnBrk="1" hangingPunct="1">
              <a:defRPr/>
            </a:pPr>
            <a:endParaRPr lang="en-US" b="1" kern="1200" dirty="0">
              <a:ea typeface="MS Mincho" pitchFamily="49" charset="-128"/>
            </a:endParaRPr>
          </a:p>
          <a:p>
            <a:r>
              <a:rPr lang="ur-PK" b="1" dirty="0"/>
              <a:t>اور خلوص نیت سے کام کرنے والوں کو بچایا گیا ہے</a:t>
            </a:r>
          </a:p>
          <a:p>
            <a:br>
              <a:rPr lang="ur-PK" dirty="0"/>
            </a:b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it-IT" sz="3200" b="1" i="1" dirty="0">
              <a:solidFill>
                <a:srgbClr val="000066"/>
              </a:solidFill>
              <a:ea typeface="MS Mincho" pitchFamily="49" charset="-128"/>
            </a:endParaRPr>
          </a:p>
          <a:p>
            <a:pPr algn="ctr" eaLnBrk="1" hangingPunct="1">
              <a:spcBef>
                <a:spcPct val="20000"/>
              </a:spcBef>
            </a:pPr>
            <a:endParaRPr lang="it-IT" sz="3200" b="1" i="1" dirty="0">
              <a:solidFill>
                <a:srgbClr val="000066"/>
              </a:solidFill>
              <a:ea typeface="MS Mincho" pitchFamily="49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it-IT" sz="3200" b="1" i="1" dirty="0">
                <a:solidFill>
                  <a:srgbClr val="000066"/>
                </a:solidFill>
                <a:ea typeface="MS Mincho" pitchFamily="49" charset="-128"/>
              </a:rPr>
              <a:t>Wanaja mukhlisun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1929983483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8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وَنَحْنُ عَبِيدُكَ المُذْنِبُونَ فَارْحَمْنَا بِرَحْمَتِكَ</a:t>
            </a:r>
            <a:endParaRPr lang="en-US" sz="8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-2093" y="23622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But we, Your sinful servants, beseech Your mercy; so, (please do) have mercy upon us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لیکن ہم ، آپ کے گنہگار خادم ، آپ پر رحم کریں۔ تو ، (براہ کرم) ہم پر رحم کریں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it-IT" sz="3200" b="1" i="1" dirty="0">
              <a:solidFill>
                <a:srgbClr val="000066"/>
              </a:solidFill>
              <a:ea typeface="MS Mincho" pitchFamily="49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it-IT" sz="3200" b="1" i="1" dirty="0">
                <a:solidFill>
                  <a:srgbClr val="000066"/>
                </a:solidFill>
                <a:ea typeface="MS Mincho" pitchFamily="49" charset="-128"/>
              </a:rPr>
              <a:t>wanahnu ‘abidukal-mudhnibuna farhamna birahmatik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1929983483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8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وَأَعْتِقْنَا مِنَ النَّارِ بَعَفْوِك</a:t>
            </a:r>
            <a:r>
              <a:rPr lang="en-US" sz="8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</a:t>
            </a:r>
            <a:r>
              <a:rPr lang="ar-SA" sz="8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يا كَريمُ</a:t>
            </a:r>
            <a:endParaRPr lang="en-US" sz="8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371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release us from the chastisement of Hellfire, out of pardon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اور ہمیں جہنم کے عذاب سے معافی مانگ کر آزاد فرما</a:t>
            </a:r>
          </a:p>
          <a:p>
            <a:br>
              <a:rPr lang="ur-PK" sz="2800" b="1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4187" y="4267200"/>
            <a:ext cx="9144000" cy="1112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it-IT" sz="2800" b="1" i="1" dirty="0">
              <a:solidFill>
                <a:srgbClr val="000066"/>
              </a:solidFill>
              <a:ea typeface="MS Mincho" pitchFamily="49" charset="-128"/>
            </a:endParaRPr>
          </a:p>
          <a:p>
            <a:pPr algn="ctr" eaLnBrk="1" hangingPunct="1">
              <a:spcBef>
                <a:spcPct val="20000"/>
              </a:spcBef>
            </a:pPr>
            <a:endParaRPr lang="it-IT" sz="4000" b="1" u="sng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MS Mincho" pitchFamily="49" charset="-128"/>
            </a:endParaRPr>
          </a:p>
          <a:p>
            <a:pPr algn="ctr" eaLnBrk="1" hangingPunct="1">
              <a:spcBef>
                <a:spcPct val="20000"/>
              </a:spcBef>
            </a:pPr>
            <a:endParaRPr lang="it-IT" sz="2800" b="1" i="1" dirty="0">
              <a:solidFill>
                <a:srgbClr val="000066"/>
              </a:solidFill>
              <a:ea typeface="MS Mincho" pitchFamily="49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it-IT" sz="2800" b="1" i="1" dirty="0">
                <a:solidFill>
                  <a:srgbClr val="000066"/>
                </a:solidFill>
                <a:ea typeface="MS Mincho" pitchFamily="49" charset="-128"/>
              </a:rPr>
              <a:t>wa a’tiqna minan-nari bi’afwik, ya karimu,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1929983483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8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يا أَرْحَمَ الرّاحِمِينَ</a:t>
            </a:r>
            <a:endParaRPr lang="en-US" sz="8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the most Merciful of all those who show mercy!</a:t>
            </a:r>
          </a:p>
          <a:p>
            <a:pPr marL="342900" indent="-342900" eaLnBrk="1" hangingPunct="1">
              <a:defRPr/>
            </a:pPr>
            <a:endParaRPr lang="en-US" b="1" kern="1200" dirty="0">
              <a:ea typeface="MS Mincho" pitchFamily="49" charset="-128"/>
            </a:endParaRPr>
          </a:p>
          <a:p>
            <a:r>
              <a:rPr lang="ur-PK" b="1" dirty="0"/>
              <a:t>اے ان سب پر جو رحم کرتے ہیں۔</a:t>
            </a:r>
          </a:p>
          <a:p>
            <a:br>
              <a:rPr lang="ur-PK" dirty="0"/>
            </a:b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38100" y="485919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it-IT" sz="2800" i="1" dirty="0">
              <a:solidFill>
                <a:srgbClr val="000066"/>
              </a:solidFill>
              <a:ea typeface="MS Mincho" pitchFamily="49" charset="-128"/>
            </a:endParaRPr>
          </a:p>
          <a:p>
            <a:pPr algn="ctr" eaLnBrk="1" hangingPunct="1">
              <a:spcBef>
                <a:spcPct val="20000"/>
              </a:spcBef>
            </a:pPr>
            <a:endParaRPr lang="it-IT" sz="2800" b="1" i="1" dirty="0">
              <a:solidFill>
                <a:srgbClr val="000066"/>
              </a:solidFill>
              <a:ea typeface="MS Mincho" pitchFamily="49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it-IT" sz="2800" b="1" i="1" dirty="0">
                <a:solidFill>
                  <a:srgbClr val="000066"/>
                </a:solidFill>
                <a:ea typeface="MS Mincho" pitchFamily="49" charset="-128"/>
              </a:rPr>
              <a:t>ya arhamar-rahimin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1929983483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8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وَصَلَّى اللّهُ عَلَى مُحَمَّدٍ </a:t>
            </a:r>
            <a:r>
              <a:rPr lang="ar-SA" sz="8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وَآلِهِ</a:t>
            </a:r>
            <a:r>
              <a:rPr lang="ar-SA" sz="8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الطَّاهِرِينَ</a:t>
            </a:r>
            <a:endParaRPr lang="en-US" sz="8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May </a:t>
            </a:r>
            <a:r>
              <a:rPr lang="en-US" sz="2800" b="1" kern="1200" dirty="0" err="1">
                <a:ea typeface="MS Mincho" pitchFamily="49" charset="-128"/>
              </a:rPr>
              <a:t>Allāh</a:t>
            </a:r>
            <a:r>
              <a:rPr lang="en-US" sz="2800" b="1" kern="1200" dirty="0">
                <a:ea typeface="MS Mincho" pitchFamily="49" charset="-128"/>
              </a:rPr>
              <a:t> send blessings upon Muhammad and upon his Family, the Immaculate. 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en-US" altLang="en-US" sz="2800" b="1" dirty="0">
                <a:latin typeface="Alvi Nastaleeq" pitchFamily="2" charset="0"/>
              </a:rPr>
              <a:t>   </a:t>
            </a:r>
            <a:r>
              <a:rPr lang="ar-SA" altLang="en-US" sz="2800" b="1" dirty="0">
                <a:latin typeface="Alvi Nastaleeq" pitchFamily="2" charset="0"/>
              </a:rPr>
              <a:t>اے الله! رحمت فرما محمد وآل)ع( محمد پر</a:t>
            </a:r>
            <a:endParaRPr lang="en-US" altLang="en-US" sz="2800" b="1" dirty="0">
              <a:latin typeface="Alvi Nastaleeq" pitchFamily="2" charset="0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fi-FI" sz="2800" b="1" i="1" dirty="0">
              <a:solidFill>
                <a:srgbClr val="000066"/>
              </a:solidFill>
              <a:ea typeface="MS Mincho" pitchFamily="49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fi-FI" sz="2800" b="1" i="1" dirty="0">
                <a:solidFill>
                  <a:srgbClr val="000066"/>
                </a:solidFill>
                <a:ea typeface="MS Mincho" pitchFamily="49" charset="-128"/>
              </a:rPr>
              <a:t>wa salla allahu `ala muhammadin wa alihi alttahirina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1929983483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مُحَمَّد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O' </a:t>
            </a:r>
            <a:r>
              <a:rPr lang="en-US" sz="2800" b="1" kern="1200" dirty="0" err="1">
                <a:ea typeface="MS Mincho" pitchFamily="49" charset="-128"/>
              </a:rPr>
              <a:t>Allāh</a:t>
            </a:r>
            <a:r>
              <a:rPr lang="en-US" sz="2800" b="1" kern="1200" dirty="0">
                <a:ea typeface="MS Mincho" pitchFamily="49" charset="-128"/>
              </a:rPr>
              <a:t> send Your blessings on Muhammad and the family of Muhammad.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ar-SA" altLang="en-US" sz="2800" b="1" dirty="0">
                <a:latin typeface="Alvi Nastaleeq" pitchFamily="2" charset="0"/>
              </a:rPr>
              <a:t>اے الله! رحمت فرما محمد وآل محمد پر</a:t>
            </a:r>
            <a:endParaRPr lang="en-US" altLang="en-US" sz="2800" b="1" dirty="0">
              <a:latin typeface="Alvi Nastaleeq" pitchFamily="2" charset="0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6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fi-FI" sz="2800" b="1" i="1" dirty="0">
              <a:solidFill>
                <a:srgbClr val="000066"/>
              </a:solidFill>
              <a:ea typeface="MS Mincho" pitchFamily="49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fi-FI" sz="2800" b="1" i="1" dirty="0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307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307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8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مُحَمَّد</a:t>
            </a:r>
            <a:endParaRPr lang="en-US" sz="8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514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O' </a:t>
            </a:r>
            <a:r>
              <a:rPr lang="en-US" sz="2800" b="1" kern="1200" dirty="0" err="1">
                <a:ea typeface="MS Mincho" pitchFamily="49" charset="-128"/>
              </a:rPr>
              <a:t>Allāh</a:t>
            </a:r>
            <a:r>
              <a:rPr lang="en-US" sz="2800" b="1" kern="1200" dirty="0">
                <a:ea typeface="MS Mincho" pitchFamily="49" charset="-128"/>
              </a:rPr>
              <a:t> send Your blessings on Muhammad and the family of Muhammad.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ar-SA" altLang="en-US" sz="2800" b="1" dirty="0">
                <a:latin typeface="Alvi Nastaleeq" pitchFamily="2" charset="0"/>
              </a:rPr>
              <a:t>اے الله! رحمت فرما </a:t>
            </a:r>
            <a:r>
              <a:rPr lang="ar-SA" altLang="en-US" sz="2800" b="1">
                <a:latin typeface="Alvi Nastaleeq" pitchFamily="2" charset="0"/>
              </a:rPr>
              <a:t>محمد وآل </a:t>
            </a:r>
            <a:r>
              <a:rPr lang="ar-SA" altLang="en-US" sz="2800" b="1" dirty="0">
                <a:latin typeface="Alvi Nastaleeq" pitchFamily="2" charset="0"/>
              </a:rPr>
              <a:t>محمد پر</a:t>
            </a:r>
            <a:endParaRPr lang="en-US" altLang="en-US" sz="2800" b="1" dirty="0">
              <a:latin typeface="Alvi Nastaleeq" pitchFamily="2" charset="0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22532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fi-FI" sz="2800" b="1" i="1" dirty="0">
              <a:solidFill>
                <a:srgbClr val="000066"/>
              </a:solidFill>
              <a:ea typeface="MS Mincho" pitchFamily="49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fi-FI" sz="2800" b="1" i="1" dirty="0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2253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2253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0"/>
          <p:cNvSpPr txBox="1">
            <a:spLocks noChangeArrowheads="1"/>
          </p:cNvSpPr>
          <p:nvPr/>
        </p:nvSpPr>
        <p:spPr bwMode="auto">
          <a:xfrm>
            <a:off x="304800" y="228600"/>
            <a:ext cx="85344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hangingPunct="1"/>
            <a:r>
              <a:rPr lang="ar-SA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23555" name="AutoShape 2"/>
          <p:cNvSpPr>
            <a:spLocks noChangeArrowheads="1"/>
          </p:cNvSpPr>
          <p:nvPr/>
        </p:nvSpPr>
        <p:spPr bwMode="auto">
          <a:xfrm>
            <a:off x="611188" y="1196975"/>
            <a:ext cx="7993062" cy="4608513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3556" name="Text Box 10"/>
          <p:cNvSpPr txBox="1">
            <a:spLocks noChangeArrowheads="1"/>
          </p:cNvSpPr>
          <p:nvPr/>
        </p:nvSpPr>
        <p:spPr bwMode="auto">
          <a:xfrm>
            <a:off x="304800" y="228600"/>
            <a:ext cx="42672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  <p:sp>
        <p:nvSpPr>
          <p:cNvPr id="23557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685800" y="3149600"/>
            <a:ext cx="7772400" cy="1143000"/>
          </a:xfrm>
        </p:spPr>
        <p:txBody>
          <a:bodyPr/>
          <a:lstStyle/>
          <a:p>
            <a:pPr eaLnBrk="1" hangingPunct="1"/>
            <a:r>
              <a:rPr lang="en-US" sz="6000" b="1">
                <a:solidFill>
                  <a:srgbClr val="FFFF00"/>
                </a:solidFill>
              </a:rPr>
              <a:t>Please recite  </a:t>
            </a:r>
            <a:br>
              <a:rPr lang="en-US" sz="6000" b="1">
                <a:solidFill>
                  <a:srgbClr val="FFFF00"/>
                </a:solidFill>
              </a:rPr>
            </a:br>
            <a:r>
              <a:rPr lang="en-US" sz="6000" b="1">
                <a:solidFill>
                  <a:srgbClr val="FFFF00"/>
                </a:solidFill>
              </a:rPr>
              <a:t>Sūrat al-Fātiḥah</a:t>
            </a:r>
            <a:br>
              <a:rPr lang="en-US" sz="6000" b="1">
                <a:solidFill>
                  <a:srgbClr val="FFFF00"/>
                </a:solidFill>
              </a:rPr>
            </a:br>
            <a:r>
              <a:rPr lang="en-US" sz="6000" b="1">
                <a:solidFill>
                  <a:srgbClr val="FFFF00"/>
                </a:solidFill>
              </a:rPr>
              <a:t>for</a:t>
            </a:r>
            <a:br>
              <a:rPr lang="en-US" sz="6000" b="1">
                <a:solidFill>
                  <a:srgbClr val="FFFF00"/>
                </a:solidFill>
              </a:rPr>
            </a:br>
            <a:r>
              <a:rPr lang="en-US" sz="6000" b="1">
                <a:solidFill>
                  <a:srgbClr val="FFFF00"/>
                </a:solidFill>
              </a:rPr>
              <a:t>ALL MARHUMEEN</a:t>
            </a:r>
            <a:br>
              <a:rPr lang="en-US" sz="6000" b="1">
                <a:solidFill>
                  <a:srgbClr val="FFFF00"/>
                </a:solidFill>
              </a:rPr>
            </a:br>
            <a:endParaRPr lang="en-GB" sz="6000" b="1">
              <a:solidFill>
                <a:srgbClr val="FFFF00"/>
              </a:solidFill>
            </a:endParaRPr>
          </a:p>
        </p:txBody>
      </p:sp>
      <p:pic>
        <p:nvPicPr>
          <p:cNvPr id="7" name="Picture 1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5370428"/>
            <a:ext cx="1828800" cy="435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36525" y="5857875"/>
            <a:ext cx="888841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Sūrat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al-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Fātiḥah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for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possible.</a:t>
            </a: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بِسْمِ اللَّهِ </a:t>
            </a: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الرَّحْمَٰنِ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الرَّحِيمِ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In the Name of </a:t>
            </a:r>
            <a:r>
              <a:rPr lang="en-US" sz="2800" b="1" kern="1200" dirty="0" err="1">
                <a:ea typeface="MS Mincho" pitchFamily="49" charset="-128"/>
              </a:rPr>
              <a:t>Allāh</a:t>
            </a:r>
            <a:r>
              <a:rPr lang="en-US" sz="2800" b="1" kern="1200" dirty="0">
                <a:ea typeface="MS Mincho" pitchFamily="49" charset="-128"/>
              </a:rPr>
              <a:t>, </a:t>
            </a:r>
          </a:p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the All-merciful, the All-compassionate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ar-SA" altLang="en-US" sz="2800" b="1" dirty="0">
                <a:latin typeface="Alvi Nastaleeq" pitchFamily="2" charset="0"/>
              </a:rPr>
              <a:t>عظیم اور دائمی رحمتوں والے خدا کے نام سے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4100" name="Subtitle 4"/>
          <p:cNvSpPr txBox="1">
            <a:spLocks/>
          </p:cNvSpPr>
          <p:nvPr/>
        </p:nvSpPr>
        <p:spPr bwMode="auto">
          <a:xfrm>
            <a:off x="-10886" y="53800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 dirty="0">
                <a:solidFill>
                  <a:srgbClr val="000066"/>
                </a:solidFill>
                <a:ea typeface="MS Mincho" pitchFamily="49" charset="-128"/>
              </a:rPr>
              <a:t>bis-mil-lahir-rah-mnir-rahim</a:t>
            </a:r>
          </a:p>
        </p:txBody>
      </p:sp>
      <p:sp>
        <p:nvSpPr>
          <p:cNvPr id="410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410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-1524000"/>
            <a:ext cx="4572000" cy="438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2865439"/>
            <a:ext cx="9144000" cy="140176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إلهِي وَقَفَ السّائِلُونَ بِبَابِكَ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39624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 my God: The beseechers have stood at Your Door</a:t>
            </a:r>
          </a:p>
          <a:p>
            <a:endParaRPr lang="en-US" sz="2800" dirty="0"/>
          </a:p>
          <a:p>
            <a:r>
              <a:rPr lang="ur-PK" sz="2800" b="1" dirty="0"/>
              <a:t>اے میرے خدا: دریافت کرنے والے تیرے دروازے پر کھڑے ہیں</a:t>
            </a:r>
            <a:endParaRPr lang="en-US" sz="2800" b="1" dirty="0"/>
          </a:p>
          <a:p>
            <a:endParaRPr lang="ur-PK" sz="2800" dirty="0"/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61722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>
                <a:solidFill>
                  <a:srgbClr val="000066"/>
                </a:solidFill>
                <a:ea typeface="MS Mincho" pitchFamily="49" charset="-128"/>
              </a:rPr>
              <a:t>ilahi waqafas-sa`iluna bibabik</a:t>
            </a:r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وَلاذَ الفُقَراءُ بِجَنابِكَ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the poor have resorted to Your refuge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اور غریبوں نے آپ کی پناہ کا سہارا لیا ہے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5486400"/>
            <a:ext cx="9144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>
                <a:solidFill>
                  <a:srgbClr val="000066"/>
                </a:solidFill>
                <a:ea typeface="MS Mincho" pitchFamily="49" charset="-128"/>
              </a:rPr>
              <a:t>waladhal-fuqara`u bijanabik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1929983483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وَوَقَفَتْ سَفِينَةُ المسَاكِينِ عَلَى سَاحِلِ بَحْرِ جُودِكَ وَكَرَمِكَ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the ship of the needy have cast anchor near the coast of the sea of Your Magnanimity and Generosity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اور غریبوں کا جہاز آپ کی سخاوت اور سخاوت کے ساحل پر کھڑا تھا۔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5776118"/>
            <a:ext cx="9144000" cy="929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2800" b="1" i="1" dirty="0">
                <a:solidFill>
                  <a:srgbClr val="000066"/>
                </a:solidFill>
                <a:ea typeface="MS Mincho" pitchFamily="49" charset="-128"/>
              </a:rPr>
              <a:t>wawaqafat safinatul-masakini ‘ala sahili bahri judika wakaramik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1929983483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8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يَرْجُونَ الجَوَازَ إلَى سَاحَةِ رَحْمَتِكَ وَنِعْمَتِكَ.</a:t>
            </a:r>
            <a:endParaRPr lang="en-US" sz="8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514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Hoping for permission to enter the yard of Your Mercy and Favor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آپ کے رحم و کرم کے صحن میں داخل ہونے کی اجازت کی امید ہے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38100" y="58674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2800" b="1" i="1" dirty="0">
                <a:solidFill>
                  <a:srgbClr val="000066"/>
                </a:solidFill>
                <a:ea typeface="MS Mincho" pitchFamily="49" charset="-128"/>
              </a:rPr>
              <a:t>yarjunal jawaza ila sahati rahmatika wani’matik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1929983483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8991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إلهِي إنْ كُنْتَ لا تَرْحَم فِي هَذا الشَّهْرِ الشَّرِيفِ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514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 my God : If You, in this holy month, will have mercy upon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اے میرے خدا: اگر آپ ، اس مقدس مہینے میں ، رحم کریں گے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38100" y="58674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2800" b="1" i="1" dirty="0">
                <a:solidFill>
                  <a:srgbClr val="000066"/>
                </a:solidFill>
                <a:ea typeface="MS Mincho" pitchFamily="49" charset="-128"/>
              </a:rPr>
              <a:t>ilahi in kunta la tarhamu fi hadhash-shahrish-sharifi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1929983483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8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إلاّ مَنْ أَخْلَصَ لَكَ فِي صِيَامِهِ وَقِيَامِهِ</a:t>
            </a:r>
            <a:endParaRPr lang="en-US" sz="8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none but those who sincerely observe fasting and do acts of worship to You,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ان لوگوں کے سوا کوئی نہیں جو خلوص سے روزے رکھتے ہیں اور آپ کی عبادت کرتے ہیں ،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38100" y="5181600"/>
            <a:ext cx="9144000" cy="185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>
                <a:solidFill>
                  <a:srgbClr val="000066"/>
                </a:solidFill>
                <a:ea typeface="MS Mincho" pitchFamily="49" charset="-128"/>
              </a:rPr>
              <a:t> </a:t>
            </a:r>
          </a:p>
          <a:p>
            <a:pPr algn="ctr" eaLnBrk="1" hangingPunct="1">
              <a:spcBef>
                <a:spcPct val="20000"/>
              </a:spcBef>
            </a:pPr>
            <a:r>
              <a:rPr lang="it-IT" sz="3200" b="1" i="1" dirty="0">
                <a:solidFill>
                  <a:srgbClr val="000066"/>
                </a:solidFill>
                <a:ea typeface="MS Mincho" pitchFamily="49" charset="-128"/>
              </a:rPr>
              <a:t>illa man akhlasa laka fi siyamihi waqiyamih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1929983483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FFFFFF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15312</TotalTime>
  <Words>1066</Words>
  <Application>Microsoft Office PowerPoint</Application>
  <PresentationFormat>On-screen Show (4:3)</PresentationFormat>
  <Paragraphs>184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Alvi Nastaleeq</vt:lpstr>
      <vt:lpstr>Arabic Typesetting</vt:lpstr>
      <vt:lpstr>Arial</vt:lpstr>
      <vt:lpstr>Calibri</vt:lpstr>
      <vt:lpstr>Trebuchet MS</vt:lpstr>
      <vt:lpstr>Default Design</vt:lpstr>
      <vt:lpstr>PowerPoint Presentation</vt:lpstr>
      <vt:lpstr>اَللَّهُمَّ صَلِّ عَلَى مُحَمَّدٍ وَ آلِ مُحَمَّد</vt:lpstr>
      <vt:lpstr>بِسْمِ اللَّهِ الرَّحْمَٰنِ الرَّحِيمِ</vt:lpstr>
      <vt:lpstr>إلهِي وَقَفَ السّائِلُونَ بِبَابِكَ</vt:lpstr>
      <vt:lpstr>وَلاذَ الفُقَراءُ بِجَنابِكَ</vt:lpstr>
      <vt:lpstr>وَوَقَفَتْ سَفِينَةُ المسَاكِينِ عَلَى سَاحِلِ بَحْرِ جُودِكَ وَكَرَمِكَ</vt:lpstr>
      <vt:lpstr>يَرْجُونَ الجَوَازَ إلَى سَاحَةِ رَحْمَتِكَ وَنِعْمَتِكَ.</vt:lpstr>
      <vt:lpstr>إلهِي إنْ كُنْتَ لا تَرْحَم فِي هَذا الشَّهْرِ الشَّرِيفِ</vt:lpstr>
      <vt:lpstr> إلاّ مَنْ أَخْلَصَ لَكَ فِي صِيَامِهِ وَقِيَامِهِ</vt:lpstr>
      <vt:lpstr>فَمَنْ لِلْمُذْنِبِ المُقَصِّرِ إذَا غَرِقَ فِي بَحْرِ ذُنُوبِهِ وَآثَامِهِ؟</vt:lpstr>
      <vt:lpstr>إلهِي إنْ كُنْتَ لا تَرْحَم إلاّ المُطِيعِينَ فَمَنْ لِلْعاصِينَ؟</vt:lpstr>
      <vt:lpstr>وَإنْ كُنْتَ لا تَقْبَل إلاّ مِنْ العَامِلِينَ فَمَنْ للْمُقَصِّرِينَ؟</vt:lpstr>
      <vt:lpstr>إلهِي رَبِحَ الصّائِمُونَ</vt:lpstr>
      <vt:lpstr>وَفَازَ القَائِمُونَ</vt:lpstr>
      <vt:lpstr>وَنَجَا الُمخْلِصُونَ</vt:lpstr>
      <vt:lpstr>وَنَحْنُ عَبِيدُكَ المُذْنِبُونَ فَارْحَمْنَا بِرَحْمَتِكَ</vt:lpstr>
      <vt:lpstr>وَأَعْتِقْنَا مِنَ النَّارِ بَعَفْوِك يا كَريمُ</vt:lpstr>
      <vt:lpstr>يا أَرْحَمَ الرّاحِمِينَ</vt:lpstr>
      <vt:lpstr>وَصَلَّى اللّهُ عَلَى مُحَمَّدٍ وَآلِهِ الطَّاهِرِينَ</vt:lpstr>
      <vt:lpstr>اَللَّهُمَّ صَلِّ عَلَى مُحَمَّدٍ وَ آلِ مُحَمَّد</vt:lpstr>
      <vt:lpstr>Please recite   Sūrat al-Fātiḥah for ALL MARHUMEEN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Rehan Ali Lotlikar</dc:creator>
  <cp:lastModifiedBy>natsu dragneel</cp:lastModifiedBy>
  <cp:revision>295</cp:revision>
  <cp:lastPrinted>1601-01-01T00:00:00Z</cp:lastPrinted>
  <dcterms:created xsi:type="dcterms:W3CDTF">1601-01-01T00:00:00Z</dcterms:created>
  <dcterms:modified xsi:type="dcterms:W3CDTF">2020-04-26T07:32:10Z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