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3283" r:id="rId2"/>
    <p:sldId id="3661" r:id="rId3"/>
    <p:sldId id="3662" r:id="rId4"/>
    <p:sldId id="3894" r:id="rId5"/>
    <p:sldId id="3895" r:id="rId6"/>
    <p:sldId id="3896" r:id="rId7"/>
    <p:sldId id="3897" r:id="rId8"/>
    <p:sldId id="3893" r:id="rId9"/>
    <p:sldId id="3415" r:id="rId10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92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  <a:srgbClr val="000066"/>
    <a:srgbClr val="000099"/>
    <a:srgbClr val="800000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5204" autoAdjust="0"/>
  </p:normalViewPr>
  <p:slideViewPr>
    <p:cSldViewPr showGuides="1">
      <p:cViewPr varScale="1">
        <p:scale>
          <a:sx n="89" d="100"/>
          <a:sy n="89" d="100"/>
        </p:scale>
        <p:origin x="855" y="60"/>
      </p:cViewPr>
      <p:guideLst>
        <p:guide orient="horz" pos="2160"/>
        <p:guide pos="2928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66E46A3C-FFFB-473D-896F-D4CD7D598773}" type="datetimeFigureOut">
              <a:rPr lang="en-US"/>
              <a:pPr>
                <a:defRPr/>
              </a:pPr>
              <a:t>26-Apr-20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8AA8AD05-9802-4B2C-BAEF-4A9DFD4E9D1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81282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3FD9D3-255C-4098-B986-6C0FE38BC961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578702"/>
      </p:ext>
    </p:extLst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958033-40BD-47B1-873F-343C871D3C80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2188837"/>
      </p:ext>
    </p:extLst>
  </p:cSld>
  <p:clrMapOvr>
    <a:masterClrMapping/>
  </p:clrMapOvr>
  <p:transition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FCABA6-B1BB-41C1-ACFB-D5A59FBE0754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9359837"/>
      </p:ext>
    </p:extLst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18244A-8DAF-4C8C-8DD6-41BB04AA8E66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0751355"/>
      </p:ext>
    </p:extLst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77BDDF-E042-4F7D-A25C-FBE49DC6E689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2271540"/>
      </p:ext>
    </p:extLst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281410E-3AA6-4752-BFA4-9DA6E4C4C44C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1586710"/>
      </p:ext>
    </p:extLst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80ABB2-E866-4110-B4E9-1BFC2EF80AF6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4084420"/>
      </p:ext>
    </p:extLst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CF9623-8F0C-4B7B-BC67-5C737B4EBB2D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9388738"/>
      </p:ext>
    </p:extLst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F3AC94-C465-4196-8FAD-B96D1C6AB19F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6241458"/>
      </p:ext>
    </p:extLst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6188FD-7BF2-4E32-A3D5-553611A12192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1541008"/>
      </p:ext>
    </p:extLst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28E439-EAEE-4D99-9D53-CC1F228A5154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9119336"/>
      </p:ext>
    </p:extLst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rgbClr val="000066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rgbClr val="000066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rgbClr val="000066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26930C3F-481D-435C-9F29-A55A14B77235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>
    <p:fade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00066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00066"/>
          </a:solidFill>
          <a:latin typeface="Arial" pitchFamily="34" charset="0"/>
          <a:cs typeface="Arial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00066"/>
          </a:solidFill>
          <a:latin typeface="Arial" pitchFamily="34" charset="0"/>
          <a:cs typeface="Arial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00066"/>
          </a:solidFill>
          <a:latin typeface="Arial" pitchFamily="34" charset="0"/>
          <a:cs typeface="Arial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00066"/>
          </a:solidFill>
          <a:latin typeface="Arial" pitchFamily="34" charset="0"/>
          <a:cs typeface="Arial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000066"/>
          </a:solidFill>
          <a:latin typeface="Arial" pitchFamily="34" charset="0"/>
          <a:cs typeface="Arial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000066"/>
          </a:solidFill>
          <a:latin typeface="Arial" pitchFamily="34" charset="0"/>
          <a:cs typeface="Arial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000066"/>
          </a:solidFill>
          <a:latin typeface="Arial" pitchFamily="34" charset="0"/>
          <a:cs typeface="Arial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000066"/>
          </a:solidFill>
          <a:latin typeface="Arial" pitchFamily="34" charset="0"/>
          <a:cs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rgbClr val="000066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rgbClr val="000066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rgbClr val="000066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rgbClr val="000066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rgbClr val="000066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000066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000066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000066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000066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www.duas.org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AutoShape 2"/>
          <p:cNvSpPr>
            <a:spLocks noChangeArrowheads="1"/>
          </p:cNvSpPr>
          <p:nvPr/>
        </p:nvSpPr>
        <p:spPr bwMode="auto">
          <a:xfrm>
            <a:off x="463550" y="228600"/>
            <a:ext cx="8147050" cy="5715000"/>
          </a:xfrm>
          <a:prstGeom prst="plaque">
            <a:avLst>
              <a:gd name="adj" fmla="val 16667"/>
            </a:avLst>
          </a:prstGeom>
          <a:gradFill rotWithShape="1">
            <a:gsLst>
              <a:gs pos="0">
                <a:srgbClr val="003399"/>
              </a:gs>
              <a:gs pos="50000">
                <a:srgbClr val="001847"/>
              </a:gs>
              <a:gs pos="100000">
                <a:srgbClr val="003399"/>
              </a:gs>
            </a:gsLst>
            <a:lin ang="27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2051" name="Rectangle 8"/>
          <p:cNvSpPr>
            <a:spLocks noChangeArrowheads="1"/>
          </p:cNvSpPr>
          <p:nvPr/>
        </p:nvSpPr>
        <p:spPr bwMode="auto">
          <a:xfrm>
            <a:off x="1295400" y="5486400"/>
            <a:ext cx="65532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en-US" i="1">
                <a:solidFill>
                  <a:srgbClr val="FFFF00"/>
                </a:solidFill>
              </a:rPr>
              <a:t>(Arabic text along with English Translation and Transliteration)</a:t>
            </a:r>
          </a:p>
        </p:txBody>
      </p:sp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228600" y="847725"/>
            <a:ext cx="8686800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en-US" sz="6000" b="1" dirty="0">
                <a:solidFill>
                  <a:srgbClr val="FFFF00"/>
                </a:solidFill>
                <a:latin typeface="Trebuchet MS" pitchFamily="34" charset="0"/>
              </a:rPr>
              <a:t>Ramadan daily </a:t>
            </a:r>
            <a:r>
              <a:rPr lang="en-US" sz="6000" b="1" dirty="0" err="1">
                <a:solidFill>
                  <a:srgbClr val="FFFF00"/>
                </a:solidFill>
                <a:latin typeface="Trebuchet MS" pitchFamily="34" charset="0"/>
              </a:rPr>
              <a:t>Dua’a</a:t>
            </a:r>
            <a:endParaRPr lang="en-US" sz="4800" b="1" dirty="0">
              <a:solidFill>
                <a:srgbClr val="FFFF00"/>
              </a:solidFill>
              <a:latin typeface="Trebuchet MS" pitchFamily="34" charset="0"/>
            </a:endParaRPr>
          </a:p>
        </p:txBody>
      </p:sp>
      <p:sp>
        <p:nvSpPr>
          <p:cNvPr id="8" name="Rectangle 1"/>
          <p:cNvSpPr>
            <a:spLocks noChangeArrowheads="1"/>
          </p:cNvSpPr>
          <p:nvPr/>
        </p:nvSpPr>
        <p:spPr bwMode="auto">
          <a:xfrm>
            <a:off x="1565749" y="1909762"/>
            <a:ext cx="5942652" cy="13234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ar-SA" sz="8000" dirty="0">
                <a:solidFill>
                  <a:srgbClr val="FFFF00"/>
                </a:solidFill>
                <a:latin typeface="Arabic Typesetting" panose="03020402040406030203" pitchFamily="66" charset="-78"/>
                <a:ea typeface="Arial Unicode MS" pitchFamily="34" charset="-128"/>
                <a:cs typeface="Arabic Typesetting" panose="03020402040406030203" pitchFamily="66" charset="-78"/>
              </a:rPr>
              <a:t>أَعُوذُ بِجَلالِ وَجْهِكَ الْكَرِيمِ </a:t>
            </a:r>
            <a:endParaRPr lang="en-US" sz="8000" dirty="0">
              <a:solidFill>
                <a:srgbClr val="FFFF00"/>
              </a:solidFill>
              <a:latin typeface="Arabic Typesetting" panose="03020402040406030203" pitchFamily="66" charset="-78"/>
              <a:ea typeface="Arial Unicode MS" pitchFamily="34" charset="-128"/>
              <a:cs typeface="Arabic Typesetting" panose="03020402040406030203" pitchFamily="66" charset="-78"/>
            </a:endParaRPr>
          </a:p>
        </p:txBody>
      </p:sp>
      <p:sp>
        <p:nvSpPr>
          <p:cNvPr id="9" name="Rectangle 1"/>
          <p:cNvSpPr>
            <a:spLocks noChangeArrowheads="1"/>
          </p:cNvSpPr>
          <p:nvPr/>
        </p:nvSpPr>
        <p:spPr bwMode="auto">
          <a:xfrm>
            <a:off x="1295400" y="4243387"/>
            <a:ext cx="662940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en-US" sz="2400" b="1" dirty="0">
                <a:solidFill>
                  <a:srgbClr val="FFFF00"/>
                </a:solidFill>
              </a:rPr>
              <a:t>According to the book of </a:t>
            </a:r>
            <a:r>
              <a:rPr lang="en-US" sz="2400" b="1" i="1" dirty="0">
                <a:solidFill>
                  <a:srgbClr val="FFFF00"/>
                </a:solidFill>
              </a:rPr>
              <a:t>‘</a:t>
            </a:r>
            <a:r>
              <a:rPr lang="en-US" sz="2400" b="1" i="1" dirty="0" err="1">
                <a:solidFill>
                  <a:srgbClr val="FFFF00"/>
                </a:solidFill>
              </a:rPr>
              <a:t>Anis</a:t>
            </a:r>
            <a:r>
              <a:rPr lang="en-US" sz="2400" b="1" i="1" dirty="0">
                <a:solidFill>
                  <a:srgbClr val="FFFF00"/>
                </a:solidFill>
              </a:rPr>
              <a:t> al-</a:t>
            </a:r>
            <a:r>
              <a:rPr lang="en-US" sz="2400" b="1" i="1" dirty="0" err="1">
                <a:solidFill>
                  <a:srgbClr val="FFFF00"/>
                </a:solidFill>
              </a:rPr>
              <a:t>Salihin</a:t>
            </a:r>
            <a:r>
              <a:rPr lang="en-US" sz="2400" b="1" i="1" dirty="0">
                <a:solidFill>
                  <a:srgbClr val="FFFF00"/>
                </a:solidFill>
              </a:rPr>
              <a:t>’</a:t>
            </a:r>
            <a:r>
              <a:rPr lang="en-US" sz="2400" b="1" dirty="0">
                <a:solidFill>
                  <a:srgbClr val="FFFF00"/>
                </a:solidFill>
              </a:rPr>
              <a:t>, it is recommended to say the following supplication every night in Ramadan</a:t>
            </a:r>
          </a:p>
        </p:txBody>
      </p:sp>
      <p:pic>
        <p:nvPicPr>
          <p:cNvPr id="10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6600" y="228600"/>
            <a:ext cx="2622550" cy="62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1"/>
          <p:cNvSpPr/>
          <p:nvPr/>
        </p:nvSpPr>
        <p:spPr>
          <a:xfrm>
            <a:off x="887166" y="3228945"/>
            <a:ext cx="7418634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fi-FI" sz="3600" b="1" i="1" dirty="0">
                <a:solidFill>
                  <a:srgbClr val="FFFF00"/>
                </a:solidFill>
                <a:latin typeface="Trebuchet MS" pitchFamily="34" charset="0"/>
              </a:rPr>
              <a:t>A`udhu Bijalali Wajhika alkarimi</a:t>
            </a:r>
            <a:endParaRPr lang="en-GB" sz="4000" b="1" i="1" dirty="0">
              <a:solidFill>
                <a:srgbClr val="FFFF00"/>
              </a:solidFill>
              <a:latin typeface="Trebuchet MS" pitchFamily="34" charset="0"/>
            </a:endParaRPr>
          </a:p>
        </p:txBody>
      </p:sp>
      <p:sp>
        <p:nvSpPr>
          <p:cNvPr id="11" name="Rectangle 5"/>
          <p:cNvSpPr>
            <a:spLocks noChangeArrowheads="1"/>
          </p:cNvSpPr>
          <p:nvPr/>
        </p:nvSpPr>
        <p:spPr bwMode="auto">
          <a:xfrm>
            <a:off x="136525" y="5857875"/>
            <a:ext cx="8888413" cy="6309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endParaRPr lang="en-US" sz="1200" b="1" dirty="0">
              <a:solidFill>
                <a:srgbClr val="000066"/>
              </a:solidFill>
              <a:latin typeface="Trebuchet MS" pitchFamily="34" charset="0"/>
            </a:endParaRPr>
          </a:p>
          <a:p>
            <a:pPr algn="ctr"/>
            <a:r>
              <a:rPr lang="en-US" sz="1100" b="1" dirty="0">
                <a:solidFill>
                  <a:srgbClr val="000066"/>
                </a:solidFill>
              </a:rPr>
              <a:t>For any errors / comments please write to: duas.org@gmail.com</a:t>
            </a:r>
            <a:endParaRPr lang="en-US" sz="1200" b="1" dirty="0">
              <a:solidFill>
                <a:srgbClr val="000066"/>
              </a:solidFill>
              <a:latin typeface="Trebuchet MS" pitchFamily="34" charset="0"/>
            </a:endParaRPr>
          </a:p>
          <a:p>
            <a:pPr algn="ctr"/>
            <a:r>
              <a:rPr lang="en-US" sz="1200" b="1" dirty="0">
                <a:solidFill>
                  <a:srgbClr val="000066"/>
                </a:solidFill>
                <a:latin typeface="Trebuchet MS" pitchFamily="34" charset="0"/>
              </a:rPr>
              <a:t>Kindly recite </a:t>
            </a:r>
            <a:r>
              <a:rPr lang="en-US" sz="1200" b="1" dirty="0" err="1">
                <a:solidFill>
                  <a:srgbClr val="000066"/>
                </a:solidFill>
                <a:latin typeface="Trebuchet MS" pitchFamily="34" charset="0"/>
              </a:rPr>
              <a:t>Sūrat</a:t>
            </a:r>
            <a:r>
              <a:rPr lang="en-US" sz="1200" b="1" dirty="0">
                <a:solidFill>
                  <a:srgbClr val="000066"/>
                </a:solidFill>
                <a:latin typeface="Trebuchet MS" pitchFamily="34" charset="0"/>
              </a:rPr>
              <a:t> al-</a:t>
            </a:r>
            <a:r>
              <a:rPr lang="en-US" sz="1200" b="1" dirty="0" err="1">
                <a:solidFill>
                  <a:srgbClr val="000066"/>
                </a:solidFill>
                <a:latin typeface="Trebuchet MS" pitchFamily="34" charset="0"/>
              </a:rPr>
              <a:t>Fātiḥah</a:t>
            </a:r>
            <a:r>
              <a:rPr lang="en-US" sz="1200" b="1" dirty="0">
                <a:solidFill>
                  <a:srgbClr val="000066"/>
                </a:solidFill>
                <a:latin typeface="Trebuchet MS" pitchFamily="34" charset="0"/>
              </a:rPr>
              <a:t> for </a:t>
            </a:r>
            <a:r>
              <a:rPr lang="en-US" sz="1200" b="1" dirty="0" err="1">
                <a:solidFill>
                  <a:srgbClr val="000066"/>
                </a:solidFill>
                <a:latin typeface="Trebuchet MS" pitchFamily="34" charset="0"/>
              </a:rPr>
              <a:t>Marhumeen</a:t>
            </a:r>
            <a:r>
              <a:rPr lang="en-US" sz="1200" b="1" dirty="0">
                <a:solidFill>
                  <a:srgbClr val="000066"/>
                </a:solidFill>
                <a:latin typeface="Trebuchet MS" pitchFamily="34" charset="0"/>
              </a:rPr>
              <a:t> of all those who have worked towards making this small work possible.</a:t>
            </a:r>
          </a:p>
        </p:txBody>
      </p:sp>
    </p:spTree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76200" y="914400"/>
            <a:ext cx="9144000" cy="1470025"/>
          </a:xfrm>
        </p:spPr>
        <p:txBody>
          <a:bodyPr/>
          <a:lstStyle/>
          <a:p>
            <a:pPr rtl="1" eaLnBrk="1" hangingPunct="1">
              <a:lnSpc>
                <a:spcPts val="9000"/>
              </a:lnSpc>
              <a:defRPr/>
            </a:pPr>
            <a:r>
              <a:rPr lang="ar-SA" sz="9000" kern="1200" dirty="0">
                <a:latin typeface="Arabic Typesetting" panose="03020402040406030203" pitchFamily="66" charset="-78"/>
                <a:ea typeface="+mn-ea"/>
                <a:cs typeface="Arabic Typesetting" panose="03020402040406030203" pitchFamily="66" charset="-78"/>
              </a:rPr>
              <a:t>اَللَّهُمَّ صَلِّ عَلَى مُحَمَّدٍ وَ آلِ مُحَمَّد</a:t>
            </a:r>
            <a:endParaRPr lang="en-US" sz="9000" kern="1200" dirty="0">
              <a:latin typeface="Arabic Typesetting" panose="03020402040406030203" pitchFamily="66" charset="-78"/>
              <a:ea typeface="+mn-ea"/>
              <a:cs typeface="Arabic Typesetting" panose="03020402040406030203" pitchFamily="66" charset="-78"/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0" y="2895600"/>
            <a:ext cx="9144000" cy="1752600"/>
          </a:xfrm>
        </p:spPr>
        <p:txBody>
          <a:bodyPr/>
          <a:lstStyle/>
          <a:p>
            <a:pPr marL="342900" indent="-342900" eaLnBrk="1" hangingPunct="1">
              <a:defRPr/>
            </a:pPr>
            <a:r>
              <a:rPr lang="en-US" sz="2800" b="1" kern="1200" dirty="0">
                <a:ea typeface="MS Mincho" pitchFamily="49" charset="-128"/>
              </a:rPr>
              <a:t>O' </a:t>
            </a:r>
            <a:r>
              <a:rPr lang="en-US" sz="2800" b="1" kern="1200" dirty="0" err="1">
                <a:ea typeface="MS Mincho" pitchFamily="49" charset="-128"/>
              </a:rPr>
              <a:t>Allāh</a:t>
            </a:r>
            <a:r>
              <a:rPr lang="en-US" sz="2800" b="1" kern="1200" dirty="0">
                <a:ea typeface="MS Mincho" pitchFamily="49" charset="-128"/>
              </a:rPr>
              <a:t> send Your blessings on Muhammad and the family of Muhammad.</a:t>
            </a:r>
          </a:p>
          <a:p>
            <a:pPr marL="342900" indent="-342900" eaLnBrk="1" hangingPunct="1">
              <a:defRPr/>
            </a:pPr>
            <a:endParaRPr lang="en-US" sz="2800" b="1" kern="1200" dirty="0">
              <a:ea typeface="MS Mincho" pitchFamily="49" charset="-128"/>
            </a:endParaRPr>
          </a:p>
          <a:p>
            <a:pPr marL="342900" indent="-342900" eaLnBrk="1" hangingPunct="1">
              <a:defRPr/>
            </a:pPr>
            <a:r>
              <a:rPr lang="ar-SA" altLang="en-US" sz="2800" b="1" dirty="0">
                <a:latin typeface="Alvi Nastaleeq" pitchFamily="2" charset="0"/>
              </a:rPr>
              <a:t>اے الله! رحمت فرما محمد وآل محمد پر</a:t>
            </a:r>
            <a:endParaRPr lang="en-US" altLang="en-US" sz="2800" b="1" dirty="0">
              <a:latin typeface="Alvi Nastaleeq" pitchFamily="2" charset="0"/>
            </a:endParaRPr>
          </a:p>
          <a:p>
            <a:pPr marL="342900" indent="-342900" eaLnBrk="1" hangingPunct="1">
              <a:defRPr/>
            </a:pPr>
            <a:endParaRPr lang="en-US" altLang="en-US" sz="2800" b="1" dirty="0">
              <a:latin typeface="Alvi Nastaleeq" pitchFamily="2" charset="0"/>
            </a:endParaRPr>
          </a:p>
          <a:p>
            <a:pPr marL="342900" indent="-342900" eaLnBrk="1" hangingPunct="1">
              <a:defRPr/>
            </a:pPr>
            <a:r>
              <a:rPr lang="ar-SA" altLang="en-US" sz="2800" b="1" dirty="0">
                <a:latin typeface="Alvi Nastaleeq" pitchFamily="2" charset="0"/>
              </a:rPr>
              <a:t> </a:t>
            </a:r>
          </a:p>
          <a:p>
            <a:pPr marL="342900" indent="-342900" eaLnBrk="1" hangingPunct="1">
              <a:defRPr/>
            </a:pPr>
            <a:endParaRPr lang="en-US" sz="2800" b="1" kern="1200" dirty="0">
              <a:ea typeface="MS Mincho" pitchFamily="49" charset="-128"/>
            </a:endParaRPr>
          </a:p>
        </p:txBody>
      </p:sp>
      <p:sp>
        <p:nvSpPr>
          <p:cNvPr id="3076" name="Subtitle 4"/>
          <p:cNvSpPr txBox="1">
            <a:spLocks/>
          </p:cNvSpPr>
          <p:nvPr/>
        </p:nvSpPr>
        <p:spPr bwMode="auto">
          <a:xfrm>
            <a:off x="0" y="5181600"/>
            <a:ext cx="91440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fi-FI" sz="2000" b="1" i="1" dirty="0">
                <a:solidFill>
                  <a:srgbClr val="000066"/>
                </a:solidFill>
                <a:ea typeface="MS Mincho" pitchFamily="49" charset="-128"/>
              </a:rPr>
              <a:t>allahumma salli `ala muhammadin wa ali muhammadin</a:t>
            </a:r>
          </a:p>
        </p:txBody>
      </p:sp>
      <p:sp>
        <p:nvSpPr>
          <p:cNvPr id="3077" name="Text Box 13"/>
          <p:cNvSpPr txBox="1">
            <a:spLocks noChangeArrowheads="1"/>
          </p:cNvSpPr>
          <p:nvPr/>
        </p:nvSpPr>
        <p:spPr bwMode="auto">
          <a:xfrm>
            <a:off x="0" y="0"/>
            <a:ext cx="9144000" cy="336550"/>
          </a:xfrm>
          <a:prstGeom prst="rect">
            <a:avLst/>
          </a:prstGeom>
          <a:gradFill rotWithShape="1">
            <a:gsLst>
              <a:gs pos="0">
                <a:srgbClr val="003399"/>
              </a:gs>
              <a:gs pos="100000">
                <a:srgbClr val="001847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eaLnBrk="1" hangingPunct="1"/>
            <a:r>
              <a:rPr lang="ar-SA" sz="1600" b="1">
                <a:solidFill>
                  <a:srgbClr val="FFFF99"/>
                </a:solidFill>
                <a:latin typeface="Trebuchet MS" pitchFamily="34" charset="0"/>
              </a:rPr>
              <a:t>دعاء لكل يوم من ايام رمضان</a:t>
            </a:r>
          </a:p>
        </p:txBody>
      </p:sp>
      <p:sp>
        <p:nvSpPr>
          <p:cNvPr id="3078" name="Text Box 13"/>
          <p:cNvSpPr txBox="1">
            <a:spLocks noChangeArrowheads="1"/>
          </p:cNvSpPr>
          <p:nvPr/>
        </p:nvSpPr>
        <p:spPr bwMode="auto">
          <a:xfrm>
            <a:off x="0" y="0"/>
            <a:ext cx="4610100" cy="336550"/>
          </a:xfrm>
          <a:prstGeom prst="rect">
            <a:avLst/>
          </a:prstGeom>
          <a:gradFill rotWithShape="1">
            <a:gsLst>
              <a:gs pos="0">
                <a:srgbClr val="003399"/>
              </a:gs>
              <a:gs pos="100000">
                <a:srgbClr val="001847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1600" b="1">
                <a:solidFill>
                  <a:srgbClr val="FFFF99"/>
                </a:solidFill>
                <a:latin typeface="Trebuchet MS" pitchFamily="34" charset="0"/>
              </a:rPr>
              <a:t>Ramadan daily Dua’a</a:t>
            </a:r>
          </a:p>
        </p:txBody>
      </p:sp>
    </p:spTree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76200" y="914400"/>
            <a:ext cx="9144000" cy="1470025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rtl="1" eaLnBrk="1" hangingPunct="1">
              <a:lnSpc>
                <a:spcPts val="9000"/>
              </a:lnSpc>
            </a:pPr>
            <a:r>
              <a:rPr lang="ar-SA" sz="9000" kern="1200" dirty="0">
                <a:latin typeface="Arabic Typesetting" panose="03020402040406030203" pitchFamily="66" charset="-78"/>
                <a:ea typeface="+mn-ea"/>
                <a:cs typeface="Arabic Typesetting" panose="03020402040406030203" pitchFamily="66" charset="-78"/>
              </a:rPr>
              <a:t>بِسْمِ اللَّهِ </a:t>
            </a:r>
            <a:r>
              <a:rPr lang="ar-SA" sz="9000" kern="1200" dirty="0" err="1">
                <a:latin typeface="Arabic Typesetting" panose="03020402040406030203" pitchFamily="66" charset="-78"/>
                <a:ea typeface="+mn-ea"/>
                <a:cs typeface="Arabic Typesetting" panose="03020402040406030203" pitchFamily="66" charset="-78"/>
              </a:rPr>
              <a:t>الرَّحْمَٰنِ</a:t>
            </a:r>
            <a:r>
              <a:rPr lang="ar-SA" sz="9000" kern="1200" dirty="0">
                <a:latin typeface="Arabic Typesetting" panose="03020402040406030203" pitchFamily="66" charset="-78"/>
                <a:ea typeface="+mn-ea"/>
                <a:cs typeface="Arabic Typesetting" panose="03020402040406030203" pitchFamily="66" charset="-78"/>
              </a:rPr>
              <a:t> الرَّحِيمِ</a:t>
            </a:r>
            <a:endParaRPr lang="en-US" sz="9000" kern="1200" dirty="0">
              <a:latin typeface="Arabic Typesetting" panose="03020402040406030203" pitchFamily="66" charset="-78"/>
              <a:ea typeface="+mn-ea"/>
              <a:cs typeface="Arabic Typesetting" panose="03020402040406030203" pitchFamily="66" charset="-78"/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0" y="2895600"/>
            <a:ext cx="9144000" cy="1752600"/>
          </a:xfrm>
        </p:spPr>
        <p:txBody>
          <a:bodyPr/>
          <a:lstStyle/>
          <a:p>
            <a:pPr marL="342900" indent="-342900" eaLnBrk="1" hangingPunct="1">
              <a:defRPr/>
            </a:pPr>
            <a:r>
              <a:rPr lang="en-US" sz="2800" b="1" kern="1200" dirty="0">
                <a:ea typeface="MS Mincho" pitchFamily="49" charset="-128"/>
              </a:rPr>
              <a:t>In the Name of </a:t>
            </a:r>
            <a:r>
              <a:rPr lang="en-US" sz="2800" b="1" kern="1200" dirty="0" err="1">
                <a:ea typeface="MS Mincho" pitchFamily="49" charset="-128"/>
              </a:rPr>
              <a:t>Allāh</a:t>
            </a:r>
            <a:r>
              <a:rPr lang="en-US" sz="2800" b="1" kern="1200" dirty="0">
                <a:ea typeface="MS Mincho" pitchFamily="49" charset="-128"/>
              </a:rPr>
              <a:t>, </a:t>
            </a:r>
          </a:p>
          <a:p>
            <a:pPr marL="342900" indent="-342900" eaLnBrk="1" hangingPunct="1">
              <a:defRPr/>
            </a:pPr>
            <a:r>
              <a:rPr lang="en-US" sz="2800" b="1" kern="1200" dirty="0">
                <a:ea typeface="MS Mincho" pitchFamily="49" charset="-128"/>
              </a:rPr>
              <a:t>the All-merciful, the All-compassionate</a:t>
            </a:r>
          </a:p>
          <a:p>
            <a:pPr marL="342900" indent="-342900" eaLnBrk="1" hangingPunct="1">
              <a:defRPr/>
            </a:pPr>
            <a:endParaRPr lang="en-US" sz="2800" b="1" kern="1200" dirty="0">
              <a:ea typeface="MS Mincho" pitchFamily="49" charset="-128"/>
            </a:endParaRPr>
          </a:p>
          <a:p>
            <a:pPr marL="342900" indent="-342900" eaLnBrk="1" hangingPunct="1">
              <a:defRPr/>
            </a:pPr>
            <a:r>
              <a:rPr lang="ar-SA" altLang="en-US" sz="2800" b="1" dirty="0">
                <a:latin typeface="Alvi Nastaleeq" pitchFamily="2" charset="0"/>
              </a:rPr>
              <a:t>عظیم اور دائمی رحمتوں والے خدا کے نام سے</a:t>
            </a:r>
          </a:p>
          <a:p>
            <a:pPr marL="342900" indent="-342900" eaLnBrk="1" hangingPunct="1">
              <a:defRPr/>
            </a:pPr>
            <a:endParaRPr lang="en-US" sz="2800" b="1" kern="1200" dirty="0">
              <a:ea typeface="MS Mincho" pitchFamily="49" charset="-128"/>
            </a:endParaRPr>
          </a:p>
        </p:txBody>
      </p:sp>
      <p:sp>
        <p:nvSpPr>
          <p:cNvPr id="4100" name="Subtitle 4"/>
          <p:cNvSpPr txBox="1">
            <a:spLocks/>
          </p:cNvSpPr>
          <p:nvPr/>
        </p:nvSpPr>
        <p:spPr bwMode="auto">
          <a:xfrm>
            <a:off x="0" y="5585618"/>
            <a:ext cx="9144000" cy="7389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fi-FI" sz="2800" b="1" i="1" dirty="0">
                <a:solidFill>
                  <a:srgbClr val="000066"/>
                </a:solidFill>
                <a:ea typeface="MS Mincho" pitchFamily="49" charset="-128"/>
              </a:rPr>
              <a:t>bis-mil-lahir-rah-mnir-rahim</a:t>
            </a:r>
          </a:p>
        </p:txBody>
      </p:sp>
      <p:sp>
        <p:nvSpPr>
          <p:cNvPr id="4101" name="Text Box 13"/>
          <p:cNvSpPr txBox="1">
            <a:spLocks noChangeArrowheads="1"/>
          </p:cNvSpPr>
          <p:nvPr/>
        </p:nvSpPr>
        <p:spPr bwMode="auto">
          <a:xfrm>
            <a:off x="0" y="0"/>
            <a:ext cx="9144000" cy="336550"/>
          </a:xfrm>
          <a:prstGeom prst="rect">
            <a:avLst/>
          </a:prstGeom>
          <a:gradFill rotWithShape="1">
            <a:gsLst>
              <a:gs pos="0">
                <a:srgbClr val="003399"/>
              </a:gs>
              <a:gs pos="100000">
                <a:srgbClr val="001847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eaLnBrk="1" hangingPunct="1"/>
            <a:r>
              <a:rPr lang="ar-SA" sz="1600" b="1">
                <a:solidFill>
                  <a:srgbClr val="FFFF99"/>
                </a:solidFill>
                <a:latin typeface="Trebuchet MS" pitchFamily="34" charset="0"/>
              </a:rPr>
              <a:t>دعاء لكل يوم من ايام رمضان</a:t>
            </a:r>
          </a:p>
        </p:txBody>
      </p:sp>
      <p:sp>
        <p:nvSpPr>
          <p:cNvPr id="4102" name="Text Box 13"/>
          <p:cNvSpPr txBox="1">
            <a:spLocks noChangeArrowheads="1"/>
          </p:cNvSpPr>
          <p:nvPr/>
        </p:nvSpPr>
        <p:spPr bwMode="auto">
          <a:xfrm>
            <a:off x="0" y="0"/>
            <a:ext cx="4610100" cy="336550"/>
          </a:xfrm>
          <a:prstGeom prst="rect">
            <a:avLst/>
          </a:prstGeom>
          <a:gradFill rotWithShape="1">
            <a:gsLst>
              <a:gs pos="0">
                <a:srgbClr val="003399"/>
              </a:gs>
              <a:gs pos="100000">
                <a:srgbClr val="001847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1600" b="1">
                <a:solidFill>
                  <a:srgbClr val="FFFF99"/>
                </a:solidFill>
                <a:latin typeface="Trebuchet MS" pitchFamily="34" charset="0"/>
              </a:rPr>
              <a:t>Ramadan daily Dua’a</a:t>
            </a:r>
          </a:p>
        </p:txBody>
      </p:sp>
    </p:spTree>
  </p:cSld>
  <p:clrMapOvr>
    <a:masterClrMapping/>
  </p:clrMapOvr>
  <p:transition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76200" y="914400"/>
            <a:ext cx="9144000" cy="1470025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rtl="1" eaLnBrk="1" hangingPunct="1">
              <a:lnSpc>
                <a:spcPts val="9000"/>
              </a:lnSpc>
            </a:pPr>
            <a:r>
              <a:rPr lang="ar-SA" sz="9000" kern="1200" dirty="0">
                <a:latin typeface="Arabic Typesetting" panose="03020402040406030203" pitchFamily="66" charset="-78"/>
                <a:ea typeface="+mn-ea"/>
                <a:cs typeface="Arabic Typesetting" panose="03020402040406030203" pitchFamily="66" charset="-78"/>
              </a:rPr>
              <a:t>أَعُوذُ بِجَلالِ وَجْهِكَ الْكَرِيمِ </a:t>
            </a:r>
            <a:endParaRPr lang="en-US" sz="9000" kern="1200" dirty="0">
              <a:latin typeface="Arabic Typesetting" panose="03020402040406030203" pitchFamily="66" charset="-78"/>
              <a:ea typeface="+mn-ea"/>
              <a:cs typeface="Arabic Typesetting" panose="03020402040406030203" pitchFamily="66" charset="-78"/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0" y="2895600"/>
            <a:ext cx="9144000" cy="1752600"/>
          </a:xfrm>
        </p:spPr>
        <p:txBody>
          <a:bodyPr/>
          <a:lstStyle/>
          <a:p>
            <a:pPr marL="342900" indent="-342900" eaLnBrk="1" hangingPunct="1">
              <a:defRPr/>
            </a:pPr>
            <a:r>
              <a:rPr lang="en-US" sz="2800" b="1" kern="1200" dirty="0">
                <a:ea typeface="MS Mincho" pitchFamily="49" charset="-128"/>
              </a:rPr>
              <a:t>I seek refuge with the majesty of Your generous aspects,</a:t>
            </a:r>
          </a:p>
          <a:p>
            <a:pPr marL="342900" indent="-342900" eaLnBrk="1" hangingPunct="1">
              <a:defRPr/>
            </a:pPr>
            <a:endParaRPr lang="en-US" sz="2800" b="1" kern="1200" dirty="0">
              <a:ea typeface="MS Mincho" pitchFamily="49" charset="-128"/>
            </a:endParaRPr>
          </a:p>
          <a:p>
            <a:r>
              <a:rPr lang="ur-PK" sz="2800" b="1" dirty="0"/>
              <a:t>میں آپ کے فراخ پہلوؤں کی عظمت سے پناہ مانگتا ہوں ،</a:t>
            </a:r>
          </a:p>
          <a:p>
            <a:br>
              <a:rPr lang="ur-PK" sz="2800" dirty="0"/>
            </a:br>
            <a:endParaRPr lang="en-US" sz="2800" b="1" kern="1200" dirty="0">
              <a:ea typeface="MS Mincho" pitchFamily="49" charset="-128"/>
            </a:endParaRPr>
          </a:p>
          <a:p>
            <a:pPr marL="342900" indent="-342900" eaLnBrk="1" hangingPunct="1">
              <a:defRPr/>
            </a:pPr>
            <a:endParaRPr lang="en-US" sz="2800" b="1" kern="1200" dirty="0">
              <a:ea typeface="MS Mincho" pitchFamily="49" charset="-128"/>
            </a:endParaRPr>
          </a:p>
        </p:txBody>
      </p:sp>
      <p:sp>
        <p:nvSpPr>
          <p:cNvPr id="6148" name="Subtitle 4"/>
          <p:cNvSpPr txBox="1">
            <a:spLocks/>
          </p:cNvSpPr>
          <p:nvPr/>
        </p:nvSpPr>
        <p:spPr bwMode="auto">
          <a:xfrm>
            <a:off x="0" y="4846638"/>
            <a:ext cx="9144000" cy="1325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endParaRPr lang="it-IT" sz="2400" b="1" i="1" dirty="0">
              <a:solidFill>
                <a:srgbClr val="000066"/>
              </a:solidFill>
              <a:ea typeface="MS Mincho" pitchFamily="49" charset="-128"/>
            </a:endParaRPr>
          </a:p>
          <a:p>
            <a:pPr algn="ctr" eaLnBrk="1" hangingPunct="1">
              <a:spcBef>
                <a:spcPct val="20000"/>
              </a:spcBef>
            </a:pPr>
            <a:r>
              <a:rPr lang="it-IT" sz="2400" b="1" i="1" dirty="0">
                <a:solidFill>
                  <a:srgbClr val="000066"/>
                </a:solidFill>
                <a:ea typeface="MS Mincho" pitchFamily="49" charset="-128"/>
              </a:rPr>
              <a:t>a`udhu bijalali wajhika alkarimi</a:t>
            </a:r>
          </a:p>
        </p:txBody>
      </p:sp>
      <p:sp>
        <p:nvSpPr>
          <p:cNvPr id="6149" name="Text Box 13"/>
          <p:cNvSpPr txBox="1">
            <a:spLocks noChangeArrowheads="1"/>
          </p:cNvSpPr>
          <p:nvPr/>
        </p:nvSpPr>
        <p:spPr bwMode="auto">
          <a:xfrm>
            <a:off x="0" y="0"/>
            <a:ext cx="9144000" cy="336550"/>
          </a:xfrm>
          <a:prstGeom prst="rect">
            <a:avLst/>
          </a:prstGeom>
          <a:gradFill rotWithShape="1">
            <a:gsLst>
              <a:gs pos="0">
                <a:srgbClr val="003399"/>
              </a:gs>
              <a:gs pos="100000">
                <a:srgbClr val="001847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eaLnBrk="1" hangingPunct="1"/>
            <a:r>
              <a:rPr lang="ar-SA" sz="1600" b="1">
                <a:solidFill>
                  <a:srgbClr val="FFFF99"/>
                </a:solidFill>
                <a:latin typeface="Trebuchet MS" pitchFamily="34" charset="0"/>
              </a:rPr>
              <a:t>دعاء لكل يوم من ايام رمضان</a:t>
            </a:r>
          </a:p>
        </p:txBody>
      </p:sp>
      <p:sp>
        <p:nvSpPr>
          <p:cNvPr id="6150" name="Text Box 13"/>
          <p:cNvSpPr txBox="1">
            <a:spLocks noChangeArrowheads="1"/>
          </p:cNvSpPr>
          <p:nvPr/>
        </p:nvSpPr>
        <p:spPr bwMode="auto">
          <a:xfrm>
            <a:off x="0" y="0"/>
            <a:ext cx="4610100" cy="336550"/>
          </a:xfrm>
          <a:prstGeom prst="rect">
            <a:avLst/>
          </a:prstGeom>
          <a:gradFill rotWithShape="1">
            <a:gsLst>
              <a:gs pos="0">
                <a:srgbClr val="003399"/>
              </a:gs>
              <a:gs pos="100000">
                <a:srgbClr val="001847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1600" b="1">
                <a:solidFill>
                  <a:srgbClr val="FFFF99"/>
                </a:solidFill>
                <a:latin typeface="Trebuchet MS" pitchFamily="34" charset="0"/>
              </a:rPr>
              <a:t>Ramadan daily Dua’a</a:t>
            </a:r>
          </a:p>
        </p:txBody>
      </p:sp>
    </p:spTree>
  </p:cSld>
  <p:clrMapOvr>
    <a:masterClrMapping/>
  </p:clrMapOvr>
  <p:transition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76200" y="914400"/>
            <a:ext cx="9144000" cy="1470025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rtl="1" eaLnBrk="1" hangingPunct="1">
              <a:lnSpc>
                <a:spcPts val="9000"/>
              </a:lnSpc>
            </a:pPr>
            <a:r>
              <a:rPr lang="ar-SA" sz="9000" kern="1200" dirty="0">
                <a:latin typeface="Arabic Typesetting" panose="03020402040406030203" pitchFamily="66" charset="-78"/>
                <a:ea typeface="+mn-ea"/>
                <a:cs typeface="Arabic Typesetting" panose="03020402040406030203" pitchFamily="66" charset="-78"/>
              </a:rPr>
              <a:t>أَنْ يَنْقَضِيَ عَنِّي شَهْرُ رَمَضَانَ </a:t>
            </a:r>
            <a:endParaRPr lang="en-US" sz="9000" kern="1200" dirty="0">
              <a:latin typeface="Arabic Typesetting" panose="03020402040406030203" pitchFamily="66" charset="-78"/>
              <a:ea typeface="+mn-ea"/>
              <a:cs typeface="Arabic Typesetting" panose="03020402040406030203" pitchFamily="66" charset="-78"/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0" y="2895600"/>
            <a:ext cx="9144000" cy="1752600"/>
          </a:xfrm>
        </p:spPr>
        <p:txBody>
          <a:bodyPr/>
          <a:lstStyle/>
          <a:p>
            <a:pPr marL="342900" indent="-342900" eaLnBrk="1" hangingPunct="1">
              <a:defRPr/>
            </a:pPr>
            <a:r>
              <a:rPr lang="en-US" sz="2800" b="1" kern="1200" dirty="0">
                <a:ea typeface="MS Mincho" pitchFamily="49" charset="-128"/>
              </a:rPr>
              <a:t>Against that the month of Ramadan elapses</a:t>
            </a:r>
          </a:p>
          <a:p>
            <a:pPr marL="342900" indent="-342900" eaLnBrk="1" hangingPunct="1">
              <a:defRPr/>
            </a:pPr>
            <a:endParaRPr lang="en-US" sz="2800" b="1" kern="1200" dirty="0">
              <a:ea typeface="MS Mincho" pitchFamily="49" charset="-128"/>
            </a:endParaRPr>
          </a:p>
          <a:p>
            <a:r>
              <a:rPr lang="ur-PK" sz="2800" b="1" dirty="0"/>
              <a:t>اس کے خلاف رمضان کا مہینہ ختم ہوتا ہے</a:t>
            </a:r>
          </a:p>
          <a:p>
            <a:br>
              <a:rPr lang="ur-PK" sz="2800" dirty="0"/>
            </a:br>
            <a:endParaRPr lang="en-US" sz="2800" b="1" kern="1200" dirty="0">
              <a:ea typeface="MS Mincho" pitchFamily="49" charset="-128"/>
            </a:endParaRPr>
          </a:p>
          <a:p>
            <a:pPr marL="342900" indent="-342900" eaLnBrk="1" hangingPunct="1">
              <a:defRPr/>
            </a:pPr>
            <a:endParaRPr lang="en-US" sz="2800" b="1" kern="1200" dirty="0">
              <a:ea typeface="MS Mincho" pitchFamily="49" charset="-128"/>
            </a:endParaRPr>
          </a:p>
        </p:txBody>
      </p:sp>
      <p:sp>
        <p:nvSpPr>
          <p:cNvPr id="6148" name="Subtitle 4"/>
          <p:cNvSpPr txBox="1">
            <a:spLocks/>
          </p:cNvSpPr>
          <p:nvPr/>
        </p:nvSpPr>
        <p:spPr bwMode="auto">
          <a:xfrm>
            <a:off x="0" y="4846638"/>
            <a:ext cx="91440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endParaRPr lang="it-IT" sz="3200" b="1" i="1" dirty="0">
              <a:solidFill>
                <a:srgbClr val="000066"/>
              </a:solidFill>
              <a:ea typeface="MS Mincho" pitchFamily="49" charset="-128"/>
            </a:endParaRPr>
          </a:p>
          <a:p>
            <a:pPr algn="ctr" eaLnBrk="1" hangingPunct="1">
              <a:spcBef>
                <a:spcPct val="20000"/>
              </a:spcBef>
            </a:pPr>
            <a:r>
              <a:rPr lang="it-IT" sz="3200" b="1" i="1" dirty="0">
                <a:solidFill>
                  <a:srgbClr val="000066"/>
                </a:solidFill>
                <a:ea typeface="MS Mincho" pitchFamily="49" charset="-128"/>
              </a:rPr>
              <a:t>an yanqadiya `anni shahru ramadana</a:t>
            </a:r>
          </a:p>
        </p:txBody>
      </p:sp>
      <p:sp>
        <p:nvSpPr>
          <p:cNvPr id="6149" name="Text Box 13"/>
          <p:cNvSpPr txBox="1">
            <a:spLocks noChangeArrowheads="1"/>
          </p:cNvSpPr>
          <p:nvPr/>
        </p:nvSpPr>
        <p:spPr bwMode="auto">
          <a:xfrm>
            <a:off x="0" y="0"/>
            <a:ext cx="9144000" cy="336550"/>
          </a:xfrm>
          <a:prstGeom prst="rect">
            <a:avLst/>
          </a:prstGeom>
          <a:gradFill rotWithShape="1">
            <a:gsLst>
              <a:gs pos="0">
                <a:srgbClr val="003399"/>
              </a:gs>
              <a:gs pos="100000">
                <a:srgbClr val="001847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eaLnBrk="1" hangingPunct="1"/>
            <a:r>
              <a:rPr lang="ar-SA" sz="1600" b="1">
                <a:solidFill>
                  <a:srgbClr val="FFFF99"/>
                </a:solidFill>
                <a:latin typeface="Trebuchet MS" pitchFamily="34" charset="0"/>
              </a:rPr>
              <a:t>دعاء لكل يوم من ايام رمضان</a:t>
            </a:r>
          </a:p>
        </p:txBody>
      </p:sp>
      <p:sp>
        <p:nvSpPr>
          <p:cNvPr id="6150" name="Text Box 13"/>
          <p:cNvSpPr txBox="1">
            <a:spLocks noChangeArrowheads="1"/>
          </p:cNvSpPr>
          <p:nvPr/>
        </p:nvSpPr>
        <p:spPr bwMode="auto">
          <a:xfrm>
            <a:off x="0" y="0"/>
            <a:ext cx="4610100" cy="336550"/>
          </a:xfrm>
          <a:prstGeom prst="rect">
            <a:avLst/>
          </a:prstGeom>
          <a:gradFill rotWithShape="1">
            <a:gsLst>
              <a:gs pos="0">
                <a:srgbClr val="003399"/>
              </a:gs>
              <a:gs pos="100000">
                <a:srgbClr val="001847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1600" b="1">
                <a:solidFill>
                  <a:srgbClr val="FFFF99"/>
                </a:solidFill>
                <a:latin typeface="Trebuchet MS" pitchFamily="34" charset="0"/>
              </a:rPr>
              <a:t>Ramadan daily Dua’a</a:t>
            </a:r>
          </a:p>
        </p:txBody>
      </p:sp>
    </p:spTree>
    <p:extLst>
      <p:ext uri="{BB962C8B-B14F-4D97-AF65-F5344CB8AC3E}">
        <p14:creationId xmlns:p14="http://schemas.microsoft.com/office/powerpoint/2010/main" val="688993228"/>
      </p:ext>
    </p:extLst>
  </p:cSld>
  <p:clrMapOvr>
    <a:masterClrMapping/>
  </p:clrMapOvr>
  <p:transition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76200" y="914400"/>
            <a:ext cx="9144000" cy="1470025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rtl="1" eaLnBrk="1" hangingPunct="1">
              <a:lnSpc>
                <a:spcPts val="9000"/>
              </a:lnSpc>
            </a:pPr>
            <a:r>
              <a:rPr lang="ar-SA" sz="9000" kern="1200" dirty="0">
                <a:latin typeface="Arabic Typesetting" panose="03020402040406030203" pitchFamily="66" charset="-78"/>
                <a:ea typeface="+mn-ea"/>
                <a:cs typeface="Arabic Typesetting" panose="03020402040406030203" pitchFamily="66" charset="-78"/>
              </a:rPr>
              <a:t>أَوْ يَطْلُعَ الْفَجْرُ مِنْ لَيْلَتِي هذِهِ </a:t>
            </a:r>
            <a:endParaRPr lang="en-US" sz="9000" kern="1200" dirty="0">
              <a:latin typeface="Arabic Typesetting" panose="03020402040406030203" pitchFamily="66" charset="-78"/>
              <a:ea typeface="+mn-ea"/>
              <a:cs typeface="Arabic Typesetting" panose="03020402040406030203" pitchFamily="66" charset="-78"/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0" y="2895600"/>
            <a:ext cx="9144000" cy="1752600"/>
          </a:xfrm>
        </p:spPr>
        <p:txBody>
          <a:bodyPr/>
          <a:lstStyle/>
          <a:p>
            <a:pPr marL="342900" indent="-342900" eaLnBrk="1" hangingPunct="1">
              <a:defRPr/>
            </a:pPr>
            <a:r>
              <a:rPr lang="en-US" b="1" kern="1200" dirty="0">
                <a:ea typeface="MS Mincho" pitchFamily="49" charset="-128"/>
              </a:rPr>
              <a:t>Or dawn breaks this night,</a:t>
            </a:r>
          </a:p>
          <a:p>
            <a:pPr marL="342900" indent="-342900" eaLnBrk="1" hangingPunct="1">
              <a:defRPr/>
            </a:pPr>
            <a:endParaRPr lang="en-US" b="1" kern="1200" dirty="0">
              <a:ea typeface="MS Mincho" pitchFamily="49" charset="-128"/>
            </a:endParaRPr>
          </a:p>
          <a:p>
            <a:r>
              <a:rPr lang="ur-PK" b="1" dirty="0"/>
              <a:t>یا اس رات کو طلوع فجر ٹوٹ جائے گا ،</a:t>
            </a:r>
          </a:p>
          <a:p>
            <a:br>
              <a:rPr lang="ur-PK" dirty="0"/>
            </a:br>
            <a:endParaRPr lang="en-US" b="1" kern="1200" dirty="0">
              <a:ea typeface="MS Mincho" pitchFamily="49" charset="-128"/>
            </a:endParaRPr>
          </a:p>
        </p:txBody>
      </p:sp>
      <p:sp>
        <p:nvSpPr>
          <p:cNvPr id="6148" name="Subtitle 4"/>
          <p:cNvSpPr txBox="1">
            <a:spLocks/>
          </p:cNvSpPr>
          <p:nvPr/>
        </p:nvSpPr>
        <p:spPr bwMode="auto">
          <a:xfrm>
            <a:off x="0" y="4846638"/>
            <a:ext cx="91440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endParaRPr lang="it-IT" sz="3200" b="1" i="1" dirty="0">
              <a:solidFill>
                <a:srgbClr val="000066"/>
              </a:solidFill>
              <a:ea typeface="MS Mincho" pitchFamily="49" charset="-128"/>
            </a:endParaRPr>
          </a:p>
          <a:p>
            <a:pPr algn="ctr" eaLnBrk="1" hangingPunct="1">
              <a:spcBef>
                <a:spcPct val="20000"/>
              </a:spcBef>
            </a:pPr>
            <a:r>
              <a:rPr lang="it-IT" sz="3200" b="1" i="1" dirty="0">
                <a:solidFill>
                  <a:srgbClr val="000066"/>
                </a:solidFill>
                <a:ea typeface="MS Mincho" pitchFamily="49" charset="-128"/>
              </a:rPr>
              <a:t>aw yatlu`a alfajru min laylaty hadhihi</a:t>
            </a:r>
          </a:p>
        </p:txBody>
      </p:sp>
      <p:sp>
        <p:nvSpPr>
          <p:cNvPr id="6149" name="Text Box 13"/>
          <p:cNvSpPr txBox="1">
            <a:spLocks noChangeArrowheads="1"/>
          </p:cNvSpPr>
          <p:nvPr/>
        </p:nvSpPr>
        <p:spPr bwMode="auto">
          <a:xfrm>
            <a:off x="0" y="0"/>
            <a:ext cx="9144000" cy="336550"/>
          </a:xfrm>
          <a:prstGeom prst="rect">
            <a:avLst/>
          </a:prstGeom>
          <a:gradFill rotWithShape="1">
            <a:gsLst>
              <a:gs pos="0">
                <a:srgbClr val="003399"/>
              </a:gs>
              <a:gs pos="100000">
                <a:srgbClr val="001847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eaLnBrk="1" hangingPunct="1"/>
            <a:r>
              <a:rPr lang="ar-SA" sz="1600" b="1">
                <a:solidFill>
                  <a:srgbClr val="FFFF99"/>
                </a:solidFill>
                <a:latin typeface="Trebuchet MS" pitchFamily="34" charset="0"/>
              </a:rPr>
              <a:t>دعاء لكل يوم من ايام رمضان</a:t>
            </a:r>
          </a:p>
        </p:txBody>
      </p:sp>
      <p:sp>
        <p:nvSpPr>
          <p:cNvPr id="6150" name="Text Box 13"/>
          <p:cNvSpPr txBox="1">
            <a:spLocks noChangeArrowheads="1"/>
          </p:cNvSpPr>
          <p:nvPr/>
        </p:nvSpPr>
        <p:spPr bwMode="auto">
          <a:xfrm>
            <a:off x="0" y="0"/>
            <a:ext cx="4610100" cy="336550"/>
          </a:xfrm>
          <a:prstGeom prst="rect">
            <a:avLst/>
          </a:prstGeom>
          <a:gradFill rotWithShape="1">
            <a:gsLst>
              <a:gs pos="0">
                <a:srgbClr val="003399"/>
              </a:gs>
              <a:gs pos="100000">
                <a:srgbClr val="001847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1600" b="1">
                <a:solidFill>
                  <a:srgbClr val="FFFF99"/>
                </a:solidFill>
                <a:latin typeface="Trebuchet MS" pitchFamily="34" charset="0"/>
              </a:rPr>
              <a:t>Ramadan daily Dua’a</a:t>
            </a:r>
          </a:p>
        </p:txBody>
      </p:sp>
    </p:spTree>
    <p:extLst>
      <p:ext uri="{BB962C8B-B14F-4D97-AF65-F5344CB8AC3E}">
        <p14:creationId xmlns:p14="http://schemas.microsoft.com/office/powerpoint/2010/main" val="688993228"/>
      </p:ext>
    </p:extLst>
  </p:cSld>
  <p:clrMapOvr>
    <a:masterClrMapping/>
  </p:clrMapOvr>
  <p:transition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76200" y="914400"/>
            <a:ext cx="9144000" cy="1470025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rtl="1" eaLnBrk="1" hangingPunct="1">
              <a:lnSpc>
                <a:spcPts val="9000"/>
              </a:lnSpc>
            </a:pPr>
            <a:r>
              <a:rPr lang="ar-SA" sz="9000" kern="1200" dirty="0">
                <a:latin typeface="Arabic Typesetting" panose="03020402040406030203" pitchFamily="66" charset="-78"/>
                <a:ea typeface="+mn-ea"/>
                <a:cs typeface="Arabic Typesetting" panose="03020402040406030203" pitchFamily="66" charset="-78"/>
              </a:rPr>
              <a:t>وَلَكَ قِبَلِي تَبِعَةٌ أَوْ ذَنْبٌ تُعَذِّبُنِي عَلَيْهِ.</a:t>
            </a:r>
            <a:endParaRPr lang="en-US" sz="9000" kern="1200" dirty="0">
              <a:latin typeface="Arabic Typesetting" panose="03020402040406030203" pitchFamily="66" charset="-78"/>
              <a:ea typeface="+mn-ea"/>
              <a:cs typeface="Arabic Typesetting" panose="03020402040406030203" pitchFamily="66" charset="-78"/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0" y="2895600"/>
            <a:ext cx="9144000" cy="1752600"/>
          </a:xfrm>
        </p:spPr>
        <p:txBody>
          <a:bodyPr/>
          <a:lstStyle/>
          <a:p>
            <a:pPr marL="342900" indent="-342900" eaLnBrk="1" hangingPunct="1">
              <a:defRPr/>
            </a:pPr>
            <a:r>
              <a:rPr lang="en-US" sz="2800" b="1" kern="1200" dirty="0">
                <a:ea typeface="MS Mincho" pitchFamily="49" charset="-128"/>
              </a:rPr>
              <a:t>And there is still a sin or an offense in my record for which You may chastise me.</a:t>
            </a:r>
          </a:p>
          <a:p>
            <a:endParaRPr lang="en-US" sz="2800" b="1" kern="1200" dirty="0">
              <a:ea typeface="MS Mincho" pitchFamily="49" charset="-128"/>
            </a:endParaRPr>
          </a:p>
          <a:p>
            <a:r>
              <a:rPr lang="ur-PK" sz="2800" b="1" dirty="0"/>
              <a:t>اور مجھ سے پہلے آپ کی کوئی ذمہ داری ہے یا کوئی گناہ جس کے لئے آپ مجھ پر اذیت دیں گے۔</a:t>
            </a:r>
          </a:p>
          <a:p>
            <a:br>
              <a:rPr lang="ur-PK" sz="2800" dirty="0"/>
            </a:br>
            <a:endParaRPr lang="en-US" sz="2800" b="1" kern="1200" dirty="0">
              <a:ea typeface="MS Mincho" pitchFamily="49" charset="-128"/>
            </a:endParaRPr>
          </a:p>
        </p:txBody>
      </p:sp>
      <p:sp>
        <p:nvSpPr>
          <p:cNvPr id="6148" name="Subtitle 4"/>
          <p:cNvSpPr txBox="1">
            <a:spLocks/>
          </p:cNvSpPr>
          <p:nvPr/>
        </p:nvSpPr>
        <p:spPr bwMode="auto">
          <a:xfrm>
            <a:off x="0" y="4846638"/>
            <a:ext cx="91440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endParaRPr lang="it-IT" sz="3200" b="1" i="1" dirty="0">
              <a:solidFill>
                <a:srgbClr val="000066"/>
              </a:solidFill>
              <a:ea typeface="MS Mincho" pitchFamily="49" charset="-128"/>
            </a:endParaRPr>
          </a:p>
          <a:p>
            <a:pPr algn="ctr" eaLnBrk="1" hangingPunct="1">
              <a:spcBef>
                <a:spcPct val="20000"/>
              </a:spcBef>
            </a:pPr>
            <a:r>
              <a:rPr lang="it-IT" sz="2800" b="1" i="1" dirty="0">
                <a:solidFill>
                  <a:srgbClr val="000066"/>
                </a:solidFill>
                <a:ea typeface="MS Mincho" pitchFamily="49" charset="-128"/>
              </a:rPr>
              <a:t>wa laka qibaly tabi`atun aw dhanbun tu`adhdhbuny `alayhi</a:t>
            </a:r>
          </a:p>
        </p:txBody>
      </p:sp>
      <p:sp>
        <p:nvSpPr>
          <p:cNvPr id="6149" name="Text Box 13"/>
          <p:cNvSpPr txBox="1">
            <a:spLocks noChangeArrowheads="1"/>
          </p:cNvSpPr>
          <p:nvPr/>
        </p:nvSpPr>
        <p:spPr bwMode="auto">
          <a:xfrm>
            <a:off x="0" y="0"/>
            <a:ext cx="9144000" cy="336550"/>
          </a:xfrm>
          <a:prstGeom prst="rect">
            <a:avLst/>
          </a:prstGeom>
          <a:gradFill rotWithShape="1">
            <a:gsLst>
              <a:gs pos="0">
                <a:srgbClr val="003399"/>
              </a:gs>
              <a:gs pos="100000">
                <a:srgbClr val="001847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eaLnBrk="1" hangingPunct="1"/>
            <a:r>
              <a:rPr lang="ar-SA" sz="1600" b="1">
                <a:solidFill>
                  <a:srgbClr val="FFFF99"/>
                </a:solidFill>
                <a:latin typeface="Trebuchet MS" pitchFamily="34" charset="0"/>
              </a:rPr>
              <a:t>دعاء لكل يوم من ايام رمضان</a:t>
            </a:r>
          </a:p>
        </p:txBody>
      </p:sp>
      <p:sp>
        <p:nvSpPr>
          <p:cNvPr id="6150" name="Text Box 13"/>
          <p:cNvSpPr txBox="1">
            <a:spLocks noChangeArrowheads="1"/>
          </p:cNvSpPr>
          <p:nvPr/>
        </p:nvSpPr>
        <p:spPr bwMode="auto">
          <a:xfrm>
            <a:off x="0" y="0"/>
            <a:ext cx="4610100" cy="336550"/>
          </a:xfrm>
          <a:prstGeom prst="rect">
            <a:avLst/>
          </a:prstGeom>
          <a:gradFill rotWithShape="1">
            <a:gsLst>
              <a:gs pos="0">
                <a:srgbClr val="003399"/>
              </a:gs>
              <a:gs pos="100000">
                <a:srgbClr val="001847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1600" b="1">
                <a:solidFill>
                  <a:srgbClr val="FFFF99"/>
                </a:solidFill>
                <a:latin typeface="Trebuchet MS" pitchFamily="34" charset="0"/>
              </a:rPr>
              <a:t>Ramadan daily Dua’a</a:t>
            </a:r>
          </a:p>
        </p:txBody>
      </p:sp>
    </p:spTree>
    <p:extLst>
      <p:ext uri="{BB962C8B-B14F-4D97-AF65-F5344CB8AC3E}">
        <p14:creationId xmlns:p14="http://schemas.microsoft.com/office/powerpoint/2010/main" val="688993228"/>
      </p:ext>
    </p:extLst>
  </p:cSld>
  <p:clrMapOvr>
    <a:masterClrMapping/>
  </p:clrMapOvr>
  <p:transition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76200" y="914400"/>
            <a:ext cx="9144000" cy="1470025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rtl="1" eaLnBrk="1" hangingPunct="1">
              <a:lnSpc>
                <a:spcPts val="9000"/>
              </a:lnSpc>
            </a:pPr>
            <a:r>
              <a:rPr lang="ar-SA" sz="9000" kern="1200" dirty="0">
                <a:latin typeface="Arabic Typesetting" panose="03020402040406030203" pitchFamily="66" charset="-78"/>
                <a:ea typeface="+mn-ea"/>
                <a:cs typeface="Arabic Typesetting" panose="03020402040406030203" pitchFamily="66" charset="-78"/>
              </a:rPr>
              <a:t>اَللَّهُمَّ صَلِّ عَلَى مُحَمَّدٍ وَ آلِ مُحَمَّد</a:t>
            </a:r>
            <a:endParaRPr lang="en-US" sz="9000" kern="1200" dirty="0">
              <a:latin typeface="Arabic Typesetting" panose="03020402040406030203" pitchFamily="66" charset="-78"/>
              <a:ea typeface="+mn-ea"/>
              <a:cs typeface="Arabic Typesetting" panose="03020402040406030203" pitchFamily="66" charset="-78"/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0" y="2895600"/>
            <a:ext cx="9144000" cy="1752600"/>
          </a:xfrm>
        </p:spPr>
        <p:txBody>
          <a:bodyPr/>
          <a:lstStyle/>
          <a:p>
            <a:pPr marL="342900" indent="-342900" eaLnBrk="1" hangingPunct="1">
              <a:defRPr/>
            </a:pPr>
            <a:r>
              <a:rPr lang="en-US" sz="2800" b="1" kern="1200" dirty="0">
                <a:ea typeface="MS Mincho" pitchFamily="49" charset="-128"/>
              </a:rPr>
              <a:t>O' </a:t>
            </a:r>
            <a:r>
              <a:rPr lang="en-US" sz="2800" b="1" kern="1200" dirty="0" err="1">
                <a:ea typeface="MS Mincho" pitchFamily="49" charset="-128"/>
              </a:rPr>
              <a:t>Allāh</a:t>
            </a:r>
            <a:r>
              <a:rPr lang="en-US" sz="2800" b="1" kern="1200" dirty="0">
                <a:ea typeface="MS Mincho" pitchFamily="49" charset="-128"/>
              </a:rPr>
              <a:t> send Your blessings on Muhammad and the family of Muhammad.</a:t>
            </a:r>
          </a:p>
          <a:p>
            <a:pPr marL="342900" indent="-342900" eaLnBrk="1" hangingPunct="1">
              <a:defRPr/>
            </a:pPr>
            <a:endParaRPr lang="en-US" sz="2800" b="1" kern="1200" dirty="0">
              <a:ea typeface="MS Mincho" pitchFamily="49" charset="-128"/>
            </a:endParaRPr>
          </a:p>
          <a:p>
            <a:pPr marL="342900" indent="-342900" eaLnBrk="1" hangingPunct="1">
              <a:defRPr/>
            </a:pPr>
            <a:r>
              <a:rPr lang="ar-SA" altLang="en-US" sz="2800" b="1" dirty="0">
                <a:latin typeface="Alvi Nastaleeq" pitchFamily="2" charset="0"/>
              </a:rPr>
              <a:t>اے الله! رحمت فرما محمد وآل)ع( محمد پر</a:t>
            </a:r>
            <a:endParaRPr lang="en-US" altLang="en-US" sz="2800" b="1">
              <a:latin typeface="Alvi Nastaleeq" pitchFamily="2" charset="0"/>
            </a:endParaRPr>
          </a:p>
          <a:p>
            <a:pPr marL="342900" indent="-342900" eaLnBrk="1" hangingPunct="1">
              <a:defRPr/>
            </a:pPr>
            <a:endParaRPr lang="en-US" sz="2800" b="1" kern="1200" dirty="0">
              <a:ea typeface="MS Mincho" pitchFamily="49" charset="-128"/>
            </a:endParaRPr>
          </a:p>
        </p:txBody>
      </p:sp>
      <p:sp>
        <p:nvSpPr>
          <p:cNvPr id="21508" name="Subtitle 4"/>
          <p:cNvSpPr txBox="1">
            <a:spLocks/>
          </p:cNvSpPr>
          <p:nvPr/>
        </p:nvSpPr>
        <p:spPr bwMode="auto">
          <a:xfrm>
            <a:off x="0" y="4846638"/>
            <a:ext cx="91440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endParaRPr lang="fi-FI" sz="2400" b="1" i="1" dirty="0">
              <a:solidFill>
                <a:srgbClr val="000066"/>
              </a:solidFill>
              <a:ea typeface="MS Mincho" pitchFamily="49" charset="-128"/>
            </a:endParaRPr>
          </a:p>
          <a:p>
            <a:pPr algn="ctr" eaLnBrk="1" hangingPunct="1">
              <a:spcBef>
                <a:spcPct val="20000"/>
              </a:spcBef>
            </a:pPr>
            <a:r>
              <a:rPr lang="fi-FI" sz="2400" b="1" i="1" dirty="0">
                <a:solidFill>
                  <a:srgbClr val="000066"/>
                </a:solidFill>
                <a:ea typeface="MS Mincho" pitchFamily="49" charset="-128"/>
              </a:rPr>
              <a:t>allahumma salli `ala muhammadin wa ali muhammadin</a:t>
            </a:r>
          </a:p>
        </p:txBody>
      </p:sp>
      <p:sp>
        <p:nvSpPr>
          <p:cNvPr id="21509" name="Text Box 13"/>
          <p:cNvSpPr txBox="1">
            <a:spLocks noChangeArrowheads="1"/>
          </p:cNvSpPr>
          <p:nvPr/>
        </p:nvSpPr>
        <p:spPr bwMode="auto">
          <a:xfrm>
            <a:off x="0" y="0"/>
            <a:ext cx="9144000" cy="336550"/>
          </a:xfrm>
          <a:prstGeom prst="rect">
            <a:avLst/>
          </a:prstGeom>
          <a:gradFill rotWithShape="1">
            <a:gsLst>
              <a:gs pos="0">
                <a:srgbClr val="003399"/>
              </a:gs>
              <a:gs pos="100000">
                <a:srgbClr val="001847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eaLnBrk="1" hangingPunct="1"/>
            <a:r>
              <a:rPr lang="ar-SA" sz="1600" b="1">
                <a:solidFill>
                  <a:srgbClr val="FFFF99"/>
                </a:solidFill>
                <a:latin typeface="Trebuchet MS" pitchFamily="34" charset="0"/>
              </a:rPr>
              <a:t>دعاء لكل يوم من ايام رمضان</a:t>
            </a:r>
          </a:p>
        </p:txBody>
      </p:sp>
      <p:sp>
        <p:nvSpPr>
          <p:cNvPr id="21510" name="Text Box 13"/>
          <p:cNvSpPr txBox="1">
            <a:spLocks noChangeArrowheads="1"/>
          </p:cNvSpPr>
          <p:nvPr/>
        </p:nvSpPr>
        <p:spPr bwMode="auto">
          <a:xfrm>
            <a:off x="0" y="0"/>
            <a:ext cx="4610100" cy="336550"/>
          </a:xfrm>
          <a:prstGeom prst="rect">
            <a:avLst/>
          </a:prstGeom>
          <a:gradFill rotWithShape="1">
            <a:gsLst>
              <a:gs pos="0">
                <a:srgbClr val="003399"/>
              </a:gs>
              <a:gs pos="100000">
                <a:srgbClr val="001847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1600" b="1">
                <a:solidFill>
                  <a:srgbClr val="FFFF99"/>
                </a:solidFill>
                <a:latin typeface="Trebuchet MS" pitchFamily="34" charset="0"/>
              </a:rPr>
              <a:t>Ramadan daily Dua’a</a:t>
            </a:r>
          </a:p>
        </p:txBody>
      </p:sp>
    </p:spTree>
  </p:cSld>
  <p:clrMapOvr>
    <a:masterClrMapping/>
  </p:clrMapOvr>
  <p:transition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ext Box 10"/>
          <p:cNvSpPr txBox="1">
            <a:spLocks noChangeArrowheads="1"/>
          </p:cNvSpPr>
          <p:nvPr/>
        </p:nvSpPr>
        <p:spPr bwMode="auto">
          <a:xfrm>
            <a:off x="304800" y="228600"/>
            <a:ext cx="8534400" cy="366713"/>
          </a:xfrm>
          <a:prstGeom prst="rect">
            <a:avLst/>
          </a:prstGeom>
          <a:gradFill rotWithShape="1">
            <a:gsLst>
              <a:gs pos="0">
                <a:srgbClr val="003399"/>
              </a:gs>
              <a:gs pos="100000">
                <a:srgbClr val="001847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rtl="1" eaLnBrk="1" hangingPunct="1"/>
            <a:r>
              <a:rPr lang="ar-SA" b="1">
                <a:solidFill>
                  <a:srgbClr val="FFFF99"/>
                </a:solidFill>
                <a:latin typeface="Trebuchet MS" pitchFamily="34" charset="0"/>
              </a:rPr>
              <a:t>دعاء لكل يوم من ايام رمضان</a:t>
            </a:r>
          </a:p>
        </p:txBody>
      </p:sp>
      <p:sp>
        <p:nvSpPr>
          <p:cNvPr id="22531" name="AutoShape 2"/>
          <p:cNvSpPr>
            <a:spLocks noChangeArrowheads="1"/>
          </p:cNvSpPr>
          <p:nvPr/>
        </p:nvSpPr>
        <p:spPr bwMode="auto">
          <a:xfrm>
            <a:off x="611188" y="1196975"/>
            <a:ext cx="7993062" cy="4608513"/>
          </a:xfrm>
          <a:prstGeom prst="plaque">
            <a:avLst>
              <a:gd name="adj" fmla="val 16667"/>
            </a:avLst>
          </a:prstGeom>
          <a:gradFill rotWithShape="1">
            <a:gsLst>
              <a:gs pos="0">
                <a:srgbClr val="003399"/>
              </a:gs>
              <a:gs pos="50000">
                <a:srgbClr val="001847"/>
              </a:gs>
              <a:gs pos="100000">
                <a:srgbClr val="003399"/>
              </a:gs>
            </a:gsLst>
            <a:lin ang="27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22532" name="Text Box 10"/>
          <p:cNvSpPr txBox="1">
            <a:spLocks noChangeArrowheads="1"/>
          </p:cNvSpPr>
          <p:nvPr/>
        </p:nvSpPr>
        <p:spPr bwMode="auto">
          <a:xfrm>
            <a:off x="304800" y="228600"/>
            <a:ext cx="4267200" cy="366713"/>
          </a:xfrm>
          <a:prstGeom prst="rect">
            <a:avLst/>
          </a:prstGeom>
          <a:gradFill rotWithShape="1">
            <a:gsLst>
              <a:gs pos="0">
                <a:srgbClr val="003399"/>
              </a:gs>
              <a:gs pos="100000">
                <a:srgbClr val="001847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GB" b="1">
                <a:solidFill>
                  <a:srgbClr val="FFFF99"/>
                </a:solidFill>
                <a:latin typeface="Trebuchet MS" pitchFamily="34" charset="0"/>
              </a:rPr>
              <a:t>Ramadan daily Dua’a</a:t>
            </a:r>
          </a:p>
        </p:txBody>
      </p:sp>
      <p:sp>
        <p:nvSpPr>
          <p:cNvPr id="22533" name="Rectangle 13"/>
          <p:cNvSpPr>
            <a:spLocks noGrp="1" noChangeArrowheads="1"/>
          </p:cNvSpPr>
          <p:nvPr>
            <p:ph type="ctrTitle"/>
          </p:nvPr>
        </p:nvSpPr>
        <p:spPr>
          <a:xfrm>
            <a:off x="685800" y="3149600"/>
            <a:ext cx="7772400" cy="1143000"/>
          </a:xfrm>
        </p:spPr>
        <p:txBody>
          <a:bodyPr/>
          <a:lstStyle/>
          <a:p>
            <a:pPr eaLnBrk="1" hangingPunct="1"/>
            <a:r>
              <a:rPr lang="en-US" sz="6000" b="1">
                <a:solidFill>
                  <a:srgbClr val="FFFF00"/>
                </a:solidFill>
              </a:rPr>
              <a:t>Please recite  </a:t>
            </a:r>
            <a:br>
              <a:rPr lang="en-US" sz="6000" b="1">
                <a:solidFill>
                  <a:srgbClr val="FFFF00"/>
                </a:solidFill>
              </a:rPr>
            </a:br>
            <a:r>
              <a:rPr lang="en-US" sz="6000" b="1">
                <a:solidFill>
                  <a:srgbClr val="FFFF00"/>
                </a:solidFill>
              </a:rPr>
              <a:t>Sūrat al-Fātiḥah</a:t>
            </a:r>
            <a:br>
              <a:rPr lang="en-US" sz="6000" b="1">
                <a:solidFill>
                  <a:srgbClr val="FFFF00"/>
                </a:solidFill>
              </a:rPr>
            </a:br>
            <a:r>
              <a:rPr lang="en-US" sz="6000" b="1">
                <a:solidFill>
                  <a:srgbClr val="FFFF00"/>
                </a:solidFill>
              </a:rPr>
              <a:t>for</a:t>
            </a:r>
            <a:br>
              <a:rPr lang="en-US" sz="6000" b="1">
                <a:solidFill>
                  <a:srgbClr val="FFFF00"/>
                </a:solidFill>
              </a:rPr>
            </a:br>
            <a:r>
              <a:rPr lang="en-US" sz="6000" b="1">
                <a:solidFill>
                  <a:srgbClr val="FFFF00"/>
                </a:solidFill>
              </a:rPr>
              <a:t>ALL MARHUMEEN</a:t>
            </a:r>
            <a:br>
              <a:rPr lang="en-US" sz="6000" b="1">
                <a:solidFill>
                  <a:srgbClr val="FFFF00"/>
                </a:solidFill>
              </a:rPr>
            </a:br>
            <a:endParaRPr lang="en-GB" sz="6000" b="1">
              <a:solidFill>
                <a:srgbClr val="FFFF00"/>
              </a:solidFill>
            </a:endParaRPr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136525" y="5857875"/>
            <a:ext cx="8888413" cy="6309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endParaRPr lang="en-US" sz="1200" b="1" dirty="0">
              <a:solidFill>
                <a:srgbClr val="000066"/>
              </a:solidFill>
              <a:latin typeface="Trebuchet MS" pitchFamily="34" charset="0"/>
            </a:endParaRPr>
          </a:p>
          <a:p>
            <a:pPr algn="ctr"/>
            <a:r>
              <a:rPr lang="en-US" sz="1100" b="1" dirty="0">
                <a:solidFill>
                  <a:srgbClr val="000066"/>
                </a:solidFill>
              </a:rPr>
              <a:t>For any errors / comments please write to: duas.org@gmail.com</a:t>
            </a:r>
            <a:endParaRPr lang="en-US" sz="1200" b="1" dirty="0">
              <a:solidFill>
                <a:srgbClr val="000066"/>
              </a:solidFill>
              <a:latin typeface="Trebuchet MS" pitchFamily="34" charset="0"/>
            </a:endParaRPr>
          </a:p>
          <a:p>
            <a:pPr algn="ctr"/>
            <a:r>
              <a:rPr lang="en-US" sz="1200" b="1" dirty="0">
                <a:solidFill>
                  <a:srgbClr val="000066"/>
                </a:solidFill>
                <a:latin typeface="Trebuchet MS" pitchFamily="34" charset="0"/>
              </a:rPr>
              <a:t>Kindly recite </a:t>
            </a:r>
            <a:r>
              <a:rPr lang="en-US" sz="1200" b="1" dirty="0" err="1">
                <a:solidFill>
                  <a:srgbClr val="000066"/>
                </a:solidFill>
                <a:latin typeface="Trebuchet MS" pitchFamily="34" charset="0"/>
              </a:rPr>
              <a:t>Sūrat</a:t>
            </a:r>
            <a:r>
              <a:rPr lang="en-US" sz="1200" b="1" dirty="0">
                <a:solidFill>
                  <a:srgbClr val="000066"/>
                </a:solidFill>
                <a:latin typeface="Trebuchet MS" pitchFamily="34" charset="0"/>
              </a:rPr>
              <a:t> al-</a:t>
            </a:r>
            <a:r>
              <a:rPr lang="en-US" sz="1200" b="1" dirty="0" err="1">
                <a:solidFill>
                  <a:srgbClr val="000066"/>
                </a:solidFill>
                <a:latin typeface="Trebuchet MS" pitchFamily="34" charset="0"/>
              </a:rPr>
              <a:t>Fātiḥah</a:t>
            </a:r>
            <a:r>
              <a:rPr lang="en-US" sz="1200" b="1" dirty="0">
                <a:solidFill>
                  <a:srgbClr val="000066"/>
                </a:solidFill>
                <a:latin typeface="Trebuchet MS" pitchFamily="34" charset="0"/>
              </a:rPr>
              <a:t> for </a:t>
            </a:r>
            <a:r>
              <a:rPr lang="en-US" sz="1200" b="1" dirty="0" err="1">
                <a:solidFill>
                  <a:srgbClr val="000066"/>
                </a:solidFill>
                <a:latin typeface="Trebuchet MS" pitchFamily="34" charset="0"/>
              </a:rPr>
              <a:t>Marhumeen</a:t>
            </a:r>
            <a:r>
              <a:rPr lang="en-US" sz="1200" b="1" dirty="0">
                <a:solidFill>
                  <a:srgbClr val="000066"/>
                </a:solidFill>
                <a:latin typeface="Trebuchet MS" pitchFamily="34" charset="0"/>
              </a:rPr>
              <a:t> of all those who have worked towards making this small work possible.</a:t>
            </a:r>
          </a:p>
        </p:txBody>
      </p:sp>
      <p:pic>
        <p:nvPicPr>
          <p:cNvPr id="9" name="Picture 1">
            <a:hlinkClick r:id="rId2"/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33800" y="5370428"/>
            <a:ext cx="1828800" cy="4350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Default Design">
  <a:themeElements>
    <a:clrScheme name="Default Design 14">
      <a:dk1>
        <a:srgbClr val="FFFFFF"/>
      </a:dk1>
      <a:lt1>
        <a:srgbClr val="FFFFFF"/>
      </a:lt1>
      <a:dk2>
        <a:srgbClr val="FFFFFF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DADADA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3">
        <a:dk1>
          <a:srgbClr val="FFFFFF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DADADA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4">
        <a:dk1>
          <a:srgbClr val="FFFFFF"/>
        </a:dk1>
        <a:lt1>
          <a:srgbClr val="FFFFFF"/>
        </a:lt1>
        <a:dk2>
          <a:srgbClr val="FFFFFF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DADADA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15283</TotalTime>
  <Words>459</Words>
  <Application>Microsoft Office PowerPoint</Application>
  <PresentationFormat>On-screen Show (4:3)</PresentationFormat>
  <Paragraphs>75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Alvi Nastaleeq</vt:lpstr>
      <vt:lpstr>Arabic Typesetting</vt:lpstr>
      <vt:lpstr>Arial</vt:lpstr>
      <vt:lpstr>Calibri</vt:lpstr>
      <vt:lpstr>Trebuchet MS</vt:lpstr>
      <vt:lpstr>Default Design</vt:lpstr>
      <vt:lpstr>PowerPoint Presentation</vt:lpstr>
      <vt:lpstr>اَللَّهُمَّ صَلِّ عَلَى مُحَمَّدٍ وَ آلِ مُحَمَّد</vt:lpstr>
      <vt:lpstr>بِسْمِ اللَّهِ الرَّحْمَٰنِ الرَّحِيمِ</vt:lpstr>
      <vt:lpstr>أَعُوذُ بِجَلالِ وَجْهِكَ الْكَرِيمِ </vt:lpstr>
      <vt:lpstr>أَنْ يَنْقَضِيَ عَنِّي شَهْرُ رَمَضَانَ </vt:lpstr>
      <vt:lpstr>أَوْ يَطْلُعَ الْفَجْرُ مِنْ لَيْلَتِي هذِهِ </vt:lpstr>
      <vt:lpstr>وَلَكَ قِبَلِي تَبِعَةٌ أَوْ ذَنْبٌ تُعَذِّبُنِي عَلَيْهِ.</vt:lpstr>
      <vt:lpstr>اَللَّهُمَّ صَلِّ عَلَى مُحَمَّدٍ وَ آلِ مُحَمَّد</vt:lpstr>
      <vt:lpstr>Please recite   Sūrat al-Fātiḥah for ALL MARHUMEEN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Rehan Ali Lotlikar</dc:creator>
  <cp:lastModifiedBy>natsu dragneel</cp:lastModifiedBy>
  <cp:revision>297</cp:revision>
  <cp:lastPrinted>1601-01-01T00:00:00Z</cp:lastPrinted>
  <dcterms:created xsi:type="dcterms:W3CDTF">1601-01-01T00:00:00Z</dcterms:created>
  <dcterms:modified xsi:type="dcterms:W3CDTF">2020-04-26T07:22:56Z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