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283" r:id="rId2"/>
    <p:sldId id="3661" r:id="rId3"/>
    <p:sldId id="3662" r:id="rId4"/>
    <p:sldId id="3639" r:id="rId5"/>
    <p:sldId id="3894" r:id="rId6"/>
    <p:sldId id="3895" r:id="rId7"/>
    <p:sldId id="3896" r:id="rId8"/>
    <p:sldId id="3897" r:id="rId9"/>
    <p:sldId id="3898" r:id="rId10"/>
    <p:sldId id="3899" r:id="rId11"/>
    <p:sldId id="3900" r:id="rId12"/>
    <p:sldId id="3901" r:id="rId13"/>
    <p:sldId id="3902" r:id="rId14"/>
    <p:sldId id="3903" r:id="rId15"/>
    <p:sldId id="3904" r:id="rId16"/>
    <p:sldId id="3905" r:id="rId17"/>
    <p:sldId id="3906" r:id="rId18"/>
    <p:sldId id="3907" r:id="rId19"/>
    <p:sldId id="3908" r:id="rId20"/>
    <p:sldId id="3909" r:id="rId21"/>
    <p:sldId id="3910" r:id="rId22"/>
    <p:sldId id="3911" r:id="rId23"/>
    <p:sldId id="3912" r:id="rId24"/>
    <p:sldId id="3893" r:id="rId25"/>
    <p:sldId id="341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227DF72-3AE8-4932-9214-1CEF59265FD8}" type="datetimeFigureOut">
              <a:rPr lang="en-US"/>
              <a:pPr>
                <a:defRPr/>
              </a:pPr>
              <a:t>15/04/2020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7BD3B99-3580-4200-BDAD-30EF23E30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BCBF4-5702-494E-9892-7B0F34A64D8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8148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0DE33-B2A0-4F0F-A939-D653474C68C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3799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0A058-0D39-4B83-8754-F538C42939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3166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FA27C-DB09-49CA-9682-AFA6810278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9866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86F47-C2D5-42B4-A0C9-93A69D0E5F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160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207A0-0BED-4A45-AD33-1B2FDDA4D2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9051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DAAF2-5421-451D-A424-43C8393BCA2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141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67602-33A2-4589-851D-7FE80A1AD7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6556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5C3F7-9E89-4DD9-BA97-56E7C57E5F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204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97B2D-11B0-4FB4-8BB5-59C80B88A4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2023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B41E2-8D48-4D4D-9FAD-7541DC919E1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8970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0854E6-4466-4D8D-9A46-B41AF0CD1F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97513"/>
            <a:ext cx="655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938213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150931" y="2167705"/>
            <a:ext cx="669766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72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اللّهُمَّ بِرَحْمَتِكَ فِي الصَّالِحِينَ فَأَدْخِلْنَا</a:t>
            </a:r>
            <a:endParaRPr lang="en-US" sz="72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95400" y="4687888"/>
            <a:ext cx="6629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It is recommended to recite the following supplication every night in Ramadan</a:t>
            </a:r>
          </a:p>
        </p:txBody>
      </p:sp>
      <p:sp>
        <p:nvSpPr>
          <p:cNvPr id="2" name="Rectangle 1"/>
          <p:cNvSpPr/>
          <p:nvPr/>
        </p:nvSpPr>
        <p:spPr>
          <a:xfrm>
            <a:off x="750181" y="3481100"/>
            <a:ext cx="7499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200" b="1" i="1" dirty="0">
                <a:solidFill>
                  <a:srgbClr val="FFFF00"/>
                </a:solidFill>
                <a:latin typeface="Trebuchet MS" pitchFamily="34" charset="0"/>
              </a:rPr>
              <a:t>Allahumma Bi Rahmatika Fis-saliheen</a:t>
            </a:r>
            <a:endParaRPr lang="en-GB" sz="36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ثِيَابِ السُّنْدُسِ وَالْحَرِيرِ وَالإسْتَبْرَقِ فَأَلْبِسْنَا،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dress us from the clothes of fine and thick silk and rich </a:t>
            </a:r>
            <a:r>
              <a:rPr lang="en-US" sz="3600" b="1" kern="1200" dirty="0" smtClean="0">
                <a:ea typeface="MS Mincho" pitchFamily="49" charset="-128"/>
              </a:rPr>
              <a:t>brocade.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min thiyabi alssundusi wal-hariri wal-istabraqi fa-albisna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وَلَيْلَةَ الْقَدْرِ،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give us success to catch the Grand Night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laylata alqadri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وَحَجَّ بَيْتِكَ الْحَرَامِ،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pilgrimage to Your Holy House,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hajj baytika alharami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وَقَتْلاً فِي سَبِيلِكَ فَوَفِّقْ لَنَا،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martyrdom in Your way.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qatlan fi sabilika fawaffiq lana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وَصَالِحَ الدُّعَاءِ وَالْمَسْأَلَةِ فَاسْتَجِبْ لَنَا،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respond to our goodly prayer and invocation.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saliha aldd`a‘i wal-masalati fastajib lana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وَإذَا جَمَعْتَ الأَوَّلِينَ وَالآخِرِينَ يَوْمَ الْقِيَامَةِ فَارْحَمْنَا،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when You shall gather the past and the coming generations on the Resurrection Day, (please) have mercy upon us.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5029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idha jama`ta al-awwalina wal-akhirina yawma alqiyamati farhamna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وَبَرَاءَةً مِنَ النَّارِ فَاكْتُبْ لَنَا،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(please) release us from Hellfire.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dirty="0" smtClean="0">
                <a:solidFill>
                  <a:srgbClr val="000066"/>
                </a:solidFill>
                <a:ea typeface="MS Mincho" pitchFamily="49" charset="-128"/>
              </a:rPr>
              <a:t>wa bara‘atan mina alnnari faktub lana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جَهَنَّمَ فَلا تَغُلَّنَا،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fetter us in Hell.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fi jahannama fala taghullana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عَذَابِكَ وَهَوَانِكَ فَلا تَبْتَلِنَا،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try us through Your chastisement and humiliations.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fi `adhabika wa hawanika fala tabtalina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الزُّقُّومِ وَالضَّرِيعِ فَلا تُطْعِمْنَا،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feed us from </a:t>
            </a:r>
            <a:r>
              <a:rPr lang="en-US" sz="3600" b="1" i="1" kern="1200" dirty="0" smtClean="0">
                <a:ea typeface="MS Mincho" pitchFamily="49" charset="-128"/>
              </a:rPr>
              <a:t>“</a:t>
            </a:r>
            <a:r>
              <a:rPr lang="en-US" sz="3600" b="1" i="1" kern="1200" dirty="0" err="1" smtClean="0">
                <a:ea typeface="MS Mincho" pitchFamily="49" charset="-128"/>
              </a:rPr>
              <a:t>zaqqum</a:t>
            </a:r>
            <a:r>
              <a:rPr lang="en-US" sz="3600" b="1" i="1" kern="1200" dirty="0" smtClean="0">
                <a:ea typeface="MS Mincho" pitchFamily="49" charset="-128"/>
              </a:rPr>
              <a:t>”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and </a:t>
            </a:r>
            <a:r>
              <a:rPr lang="en-US" sz="3600" b="1" i="1" kern="1200" dirty="0" smtClean="0">
                <a:ea typeface="MS Mincho" pitchFamily="49" charset="-128"/>
              </a:rPr>
              <a:t>“</a:t>
            </a:r>
            <a:r>
              <a:rPr lang="en-US" sz="3600" b="1" i="1" kern="1200" dirty="0" err="1" smtClean="0">
                <a:ea typeface="MS Mincho" pitchFamily="49" charset="-128"/>
              </a:rPr>
              <a:t>zaree</a:t>
            </a:r>
            <a:r>
              <a:rPr lang="en-US" sz="3600" b="1" i="1" kern="1200" dirty="0">
                <a:ea typeface="MS Mincho" pitchFamily="49" charset="-128"/>
              </a:rPr>
              <a:t>”</a:t>
            </a:r>
            <a:r>
              <a:rPr lang="en-US" sz="3600" b="1" kern="1200" dirty="0">
                <a:ea typeface="MS Mincho" pitchFamily="49" charset="-128"/>
              </a:rPr>
              <a:t> (the thorny bitter fruits-bearing trees of the Hell, 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mina alzzuqqumi wal-ddari`i fala tut`imna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وَمَعَ الشَّيَاطِينِ فَلا تَجْعَلْنَا،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add us to the devils.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ma`a alshshayatini fala taj`alna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النَّارِ عَلَى وُجُوهِنَا فَلا تَكْبُبْنَا،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throw us down on our faces in Hellfire.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fi alnnari `ala wujuhina fala takbubna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ثِيَابِ النَّارِ وَسَرَابِيلِ الْقَطِرَانِ فَلا تُلْبِسْنَا،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dress us from the clothes of fire and the shirts of burning fluid tar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min thiabi alnnari wa sarabili alqatirani fala tulbisna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68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كُلِّ سُوءٍ يَا لا إلهَ إلاَّ أَنْتَ بِحَقِّ لا إلهَ إلاَّ أَنْتَ فَنَجِّنَا.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save us from all evils; O there is no god save You, I beseech You in the name of there is no god save You.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min kulli su‘in ya la ilaha illa anta bihaqqi la ilaha illa anta fanajjina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1434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dirty="0" smtClean="0">
                <a:solidFill>
                  <a:srgbClr val="FFFF00"/>
                </a:solidFill>
              </a:rPr>
              <a:t>Please recite  </a:t>
            </a:r>
            <a:br>
              <a:rPr lang="en-US" sz="6000" b="1" dirty="0" smtClean="0">
                <a:solidFill>
                  <a:srgbClr val="FFFF00"/>
                </a:solidFill>
              </a:rPr>
            </a:br>
            <a:r>
              <a:rPr lang="en-US" sz="6000" b="1" dirty="0" err="1" smtClean="0">
                <a:solidFill>
                  <a:srgbClr val="FFFF00"/>
                </a:solidFill>
              </a:rPr>
              <a:t>Sūrat</a:t>
            </a:r>
            <a:r>
              <a:rPr lang="en-US" sz="6000" b="1" dirty="0" smtClean="0">
                <a:solidFill>
                  <a:srgbClr val="FFFF00"/>
                </a:solidFill>
              </a:rPr>
              <a:t> al-</a:t>
            </a:r>
            <a:r>
              <a:rPr lang="en-US" sz="6000" b="1" dirty="0" err="1" smtClean="0">
                <a:solidFill>
                  <a:srgbClr val="FFFF00"/>
                </a:solidFill>
              </a:rPr>
              <a:t>Fātiḥah</a:t>
            </a:r>
            <a:r>
              <a:rPr lang="en-US" sz="6000" b="1" dirty="0" smtClean="0">
                <a:solidFill>
                  <a:srgbClr val="FFFF00"/>
                </a:solidFill>
              </a:rPr>
              <a:t/>
            </a:r>
            <a:br>
              <a:rPr lang="en-US" sz="6000" b="1" dirty="0" smtClean="0">
                <a:solidFill>
                  <a:srgbClr val="FFFF00"/>
                </a:solidFill>
              </a:rPr>
            </a:br>
            <a:r>
              <a:rPr lang="en-US" sz="6000" b="1" dirty="0" smtClean="0">
                <a:solidFill>
                  <a:srgbClr val="FFFF00"/>
                </a:solidFill>
              </a:rPr>
              <a:t>for</a:t>
            </a:r>
            <a:br>
              <a:rPr lang="en-US" sz="6000" b="1" dirty="0" smtClean="0">
                <a:solidFill>
                  <a:srgbClr val="FFFF00"/>
                </a:solidFill>
              </a:rPr>
            </a:br>
            <a:r>
              <a:rPr lang="en-US" sz="6000" b="1" dirty="0" smtClean="0">
                <a:solidFill>
                  <a:srgbClr val="FFFF00"/>
                </a:solidFill>
              </a:rPr>
              <a:t>ALL MARHUMEEN</a:t>
            </a:r>
            <a:br>
              <a:rPr lang="en-US" sz="6000" b="1" dirty="0" smtClean="0">
                <a:solidFill>
                  <a:srgbClr val="FFFF00"/>
                </a:solidFill>
              </a:rPr>
            </a:br>
            <a:endParaRPr lang="en-GB" sz="6000" b="1" dirty="0" smtClean="0">
              <a:solidFill>
                <a:srgbClr val="FFFF00"/>
              </a:solidFill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بِرَحْمَتِكَ فِي الصَّالِحِينَ فَأَدْخِلْنَا،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 do) include us with the righteous ones, out of Your mercy.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birahmatika fi alssalihina fa-adkhilna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عِلِّيِّينَ فَارْفَعْنَا،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uplift us to the rank of </a:t>
            </a:r>
            <a:r>
              <a:rPr lang="en-US" sz="3600" b="1" i="1" kern="1200" dirty="0">
                <a:ea typeface="MS Mincho" pitchFamily="49" charset="-128"/>
              </a:rPr>
              <a:t>`</a:t>
            </a:r>
            <a:r>
              <a:rPr lang="en-US" sz="3600" b="1" i="1" kern="1200" dirty="0" err="1">
                <a:ea typeface="MS Mincho" pitchFamily="49" charset="-128"/>
              </a:rPr>
              <a:t>illiyyin</a:t>
            </a:r>
            <a:r>
              <a:rPr lang="en-US" sz="3600" b="1" kern="1200" dirty="0">
                <a:ea typeface="MS Mincho" pitchFamily="49" charset="-128"/>
              </a:rPr>
              <a:t> (most elevated rank). 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fi `illiyyina farfa`na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وَبِكَأْسٍ مِنْ مَعِينٍ مِنْ عَيْنٍ سَلْسَبِيلٍ فَاسْقِنَا،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serve us with water running out of spring of </a:t>
            </a:r>
            <a:r>
              <a:rPr lang="en-US" sz="3600" b="1" i="1" kern="1200" dirty="0" err="1">
                <a:ea typeface="MS Mincho" pitchFamily="49" charset="-128"/>
              </a:rPr>
              <a:t>Salsabil</a:t>
            </a:r>
            <a:r>
              <a:rPr lang="en-US" sz="3600" b="1" kern="1200" dirty="0">
                <a:ea typeface="MS Mincho" pitchFamily="49" charset="-128"/>
              </a:rPr>
              <a:t>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bikasin min ma`inin min `aynin salsabilin fasqina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الْحُورِ الْعِينِ بِرَحْمَتِكَ فَزَوِّجْنَا،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And, out of Your mercy, give us as wives the women of Paradise.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mina alhuri al`ini birahmatika fazawwijna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10445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الْوِلْدَانِ الْمُخَلَّدِينَ كَأَنَّهُمْ لُؤْلُؤٌ مَكْنُونٌ فَأَخْدِمْنَا،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the Paradisiacal youths who never alter in age and who are like hidden pearls serve us.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mina alwildani almukhalldina ka-annahum lu´lu´un maknunun fa-akhdimna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68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ثِمَارِ الْجَنَّةِ وَلُحُومِ الطَّيْرِ فَأَطْعِمْنَا،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give us food from the fruits of Paradise and from the meat of birds there.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min thimari aljannati wa luhumi alttiri fat`imna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3286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15248</TotalTime>
  <Words>948</Words>
  <Application>Microsoft Office PowerPoint</Application>
  <PresentationFormat>On-screen Show (4:3)</PresentationFormat>
  <Paragraphs>130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 Unicode MS</vt:lpstr>
      <vt:lpstr>MS Mincho</vt:lpstr>
      <vt:lpstr>Arabic Typesetting</vt:lpstr>
      <vt:lpstr>Arial</vt:lpstr>
      <vt:lpstr>Attari_Quran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بِرَحْمَتِكَ فِي الصَّالِحِينَ فَأَدْخِلْنَا،</vt:lpstr>
      <vt:lpstr>وَفِي عِلِّيِّينَ فَارْفَعْنَا،</vt:lpstr>
      <vt:lpstr>وَبِكَأْسٍ مِنْ مَعِينٍ مِنْ عَيْنٍ سَلْسَبِيلٍ فَاسْقِنَا،</vt:lpstr>
      <vt:lpstr>وَمِنَ الْحُورِ الْعِينِ بِرَحْمَتِكَ فَزَوِّجْنَا،</vt:lpstr>
      <vt:lpstr>وَمِنَ الْوِلْدَانِ الْمُخَلَّدِينَ كَأَنَّهُمْ لُؤْلُؤٌ مَكْنُونٌ فَأَخْدِمْنَا،</vt:lpstr>
      <vt:lpstr>وَمِنْ ثِمَارِ الْجَنَّةِ وَلُحُومِ الطَّيْرِ فَأَطْعِمْنَا،</vt:lpstr>
      <vt:lpstr>وَمِنْ ثِيَابِ السُّنْدُسِ وَالْحَرِيرِ وَالإسْتَبْرَقِ فَأَلْبِسْنَا،</vt:lpstr>
      <vt:lpstr>وَلَيْلَةَ الْقَدْرِ،</vt:lpstr>
      <vt:lpstr>وَحَجَّ بَيْتِكَ الْحَرَامِ،</vt:lpstr>
      <vt:lpstr>وَقَتْلاً فِي سَبِيلِكَ فَوَفِّقْ لَنَا،</vt:lpstr>
      <vt:lpstr>وَصَالِحَ الدُّعَاءِ وَالْمَسْأَلَةِ فَاسْتَجِبْ لَنَا،</vt:lpstr>
      <vt:lpstr>وَإذَا جَمَعْتَ الأَوَّلِينَ وَالآخِرِينَ يَوْمَ الْقِيَامَةِ فَارْحَمْنَا،</vt:lpstr>
      <vt:lpstr>وَبَرَاءَةً مِنَ النَّارِ فَاكْتُبْ لَنَا،</vt:lpstr>
      <vt:lpstr>وَفِي جَهَنَّمَ فَلا تَغُلَّنَا،</vt:lpstr>
      <vt:lpstr>وَفِي عَذَابِكَ وَهَوَانِكَ فَلا تَبْتَلِنَا،</vt:lpstr>
      <vt:lpstr>وَمِنَ الزُّقُّومِ وَالضَّرِيعِ فَلا تُطْعِمْنَا،</vt:lpstr>
      <vt:lpstr>وَمَعَ الشَّيَاطِينِ فَلا تَجْعَلْنَا،</vt:lpstr>
      <vt:lpstr>وَفِي النَّارِ عَلَى وُجُوهِنَا فَلا تَكْبُبْنَا،</vt:lpstr>
      <vt:lpstr>وَمِنْ ثِيَابِ النَّارِ وَسَرَابِيلِ الْقَطِرَانِ فَلا تُلْبِسْنَا،</vt:lpstr>
      <vt:lpstr>وَمِنْ كُلِّ سُوءٍ يَا لا إلهَ إلاَّ أَنْتَ بِحَقِّ لا إلهَ إلاَّ أَنْتَ فَنَجِّنَا.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277</cp:revision>
  <cp:lastPrinted>1601-01-01T00:00:00Z</cp:lastPrinted>
  <dcterms:created xsi:type="dcterms:W3CDTF">1601-01-01T00:00:00Z</dcterms:created>
  <dcterms:modified xsi:type="dcterms:W3CDTF">2020-04-15T08:55:55Z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