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3283" r:id="rId2"/>
    <p:sldId id="3661" r:id="rId3"/>
    <p:sldId id="3662" r:id="rId4"/>
    <p:sldId id="3639" r:id="rId5"/>
    <p:sldId id="3894" r:id="rId6"/>
    <p:sldId id="3895" r:id="rId7"/>
    <p:sldId id="3896" r:id="rId8"/>
    <p:sldId id="3897" r:id="rId9"/>
    <p:sldId id="3898" r:id="rId10"/>
    <p:sldId id="3899" r:id="rId11"/>
    <p:sldId id="3900" r:id="rId12"/>
    <p:sldId id="3893" r:id="rId13"/>
    <p:sldId id="3415" r:id="rId1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92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6"/>
    <a:srgbClr val="000099"/>
    <a:srgbClr val="FFFF00"/>
    <a:srgbClr val="80000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204" autoAdjust="0"/>
  </p:normalViewPr>
  <p:slideViewPr>
    <p:cSldViewPr showGuides="1">
      <p:cViewPr varScale="1">
        <p:scale>
          <a:sx n="84" d="100"/>
          <a:sy n="84" d="100"/>
        </p:scale>
        <p:origin x="1426" y="67"/>
      </p:cViewPr>
      <p:guideLst>
        <p:guide orient="horz" pos="2160"/>
        <p:guide pos="292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D65005CC-F1B6-4966-BA34-81BA62E721E6}" type="datetimeFigureOut">
              <a:rPr lang="en-US"/>
              <a:pPr>
                <a:defRPr/>
              </a:pPr>
              <a:t>15/04/2020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6653BB6C-D411-4DBF-8E3F-5C1DB3BA7D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852074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2EE362-BC94-4C47-98DB-39BBC711E821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5012479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CD783D-C176-4AB4-827C-A795BCBF0A12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1786102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83BC82-D1C4-4C81-910A-BEF706FEF026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824277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4EE3F7-B490-4D08-A18F-4F6F41459AFE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2830330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AF3D0B-2489-4CA8-8E41-65CEDF38653F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9971077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618037-8D60-4CE9-8CD0-DA2EAFBED7D6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990695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122256-B81F-418D-B8CF-22D90C775A41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6446684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453DD8-5DBD-443D-A9DA-7C24046024E5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2679701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8B9F80-F658-4B35-8BDA-5FD13C919FBF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7590306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801233-952B-49B9-97F8-3B829119ADD0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6964302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D31146-968D-47AC-9CFB-D2E18CF7452E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327384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DD1B945F-EC34-4E85-A82B-CEF476187DD6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000066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000066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000066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000066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duas.org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2"/>
          <p:cNvSpPr>
            <a:spLocks noChangeArrowheads="1"/>
          </p:cNvSpPr>
          <p:nvPr/>
        </p:nvSpPr>
        <p:spPr bwMode="auto">
          <a:xfrm>
            <a:off x="463550" y="228600"/>
            <a:ext cx="8147050" cy="5715000"/>
          </a:xfrm>
          <a:prstGeom prst="plaque">
            <a:avLst>
              <a:gd name="adj" fmla="val 16667"/>
            </a:avLst>
          </a:prstGeom>
          <a:gradFill rotWithShape="1">
            <a:gsLst>
              <a:gs pos="0">
                <a:srgbClr val="003399"/>
              </a:gs>
              <a:gs pos="50000">
                <a:srgbClr val="001847"/>
              </a:gs>
              <a:gs pos="100000">
                <a:srgbClr val="003399"/>
              </a:gs>
            </a:gsLst>
            <a:lin ang="27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051" name="Rectangle 8"/>
          <p:cNvSpPr>
            <a:spLocks noChangeArrowheads="1"/>
          </p:cNvSpPr>
          <p:nvPr/>
        </p:nvSpPr>
        <p:spPr bwMode="auto">
          <a:xfrm>
            <a:off x="1295400" y="5497513"/>
            <a:ext cx="65532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i="1">
                <a:solidFill>
                  <a:srgbClr val="FFFF00"/>
                </a:solidFill>
              </a:rPr>
              <a:t>(Arabic text along with English Translation and Transliteration)</a:t>
            </a:r>
          </a:p>
        </p:txBody>
      </p:sp>
      <p:sp>
        <p:nvSpPr>
          <p:cNvPr id="2052" name="Rectangle 5"/>
          <p:cNvSpPr>
            <a:spLocks noChangeArrowheads="1"/>
          </p:cNvSpPr>
          <p:nvPr/>
        </p:nvSpPr>
        <p:spPr bwMode="auto">
          <a:xfrm>
            <a:off x="136525" y="5857875"/>
            <a:ext cx="8888413" cy="6309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endParaRPr lang="en-US" sz="1200" b="1" dirty="0">
              <a:solidFill>
                <a:srgbClr val="000066"/>
              </a:solidFill>
              <a:latin typeface="Trebuchet MS" pitchFamily="34" charset="0"/>
            </a:endParaRPr>
          </a:p>
          <a:p>
            <a:pPr algn="ctr"/>
            <a:r>
              <a:rPr lang="en-US" sz="1100" b="1" dirty="0">
                <a:solidFill>
                  <a:srgbClr val="000066"/>
                </a:solidFill>
              </a:rPr>
              <a:t>For any errors / comments please write to: duas.org@gmail.com</a:t>
            </a:r>
            <a:endParaRPr lang="en-US" sz="1200" b="1" dirty="0">
              <a:solidFill>
                <a:srgbClr val="000066"/>
              </a:solidFill>
              <a:latin typeface="Trebuchet MS" pitchFamily="34" charset="0"/>
            </a:endParaRPr>
          </a:p>
          <a:p>
            <a:pPr algn="ctr"/>
            <a:r>
              <a:rPr lang="en-US" sz="1200" b="1" dirty="0">
                <a:solidFill>
                  <a:srgbClr val="000066"/>
                </a:solidFill>
                <a:latin typeface="Trebuchet MS" pitchFamily="34" charset="0"/>
              </a:rPr>
              <a:t>Kindly recite </a:t>
            </a:r>
            <a:r>
              <a:rPr lang="en-US" sz="1200" b="1" dirty="0" err="1" smtClean="0">
                <a:solidFill>
                  <a:srgbClr val="000066"/>
                </a:solidFill>
                <a:latin typeface="Trebuchet MS" pitchFamily="34" charset="0"/>
              </a:rPr>
              <a:t>Sūrat</a:t>
            </a:r>
            <a:r>
              <a:rPr lang="en-US" sz="1200" b="1" dirty="0" smtClean="0">
                <a:solidFill>
                  <a:srgbClr val="000066"/>
                </a:solidFill>
                <a:latin typeface="Trebuchet MS" pitchFamily="34" charset="0"/>
              </a:rPr>
              <a:t> al-</a:t>
            </a:r>
            <a:r>
              <a:rPr lang="en-US" sz="1200" b="1" dirty="0" err="1" smtClean="0">
                <a:solidFill>
                  <a:srgbClr val="000066"/>
                </a:solidFill>
                <a:latin typeface="Trebuchet MS" pitchFamily="34" charset="0"/>
              </a:rPr>
              <a:t>Fātiḥah</a:t>
            </a:r>
            <a:r>
              <a:rPr lang="en-US" sz="1200" b="1" dirty="0" smtClean="0">
                <a:solidFill>
                  <a:srgbClr val="000066"/>
                </a:solidFill>
                <a:latin typeface="Trebuchet MS" pitchFamily="34" charset="0"/>
              </a:rPr>
              <a:t> </a:t>
            </a:r>
            <a:r>
              <a:rPr lang="en-US" sz="1200" b="1" dirty="0">
                <a:solidFill>
                  <a:srgbClr val="000066"/>
                </a:solidFill>
                <a:latin typeface="Trebuchet MS" pitchFamily="34" charset="0"/>
              </a:rPr>
              <a:t>for </a:t>
            </a:r>
            <a:r>
              <a:rPr lang="en-US" sz="1200" b="1" dirty="0" err="1">
                <a:solidFill>
                  <a:srgbClr val="000066"/>
                </a:solidFill>
                <a:latin typeface="Trebuchet MS" pitchFamily="34" charset="0"/>
              </a:rPr>
              <a:t>Marhumeen</a:t>
            </a:r>
            <a:r>
              <a:rPr lang="en-US" sz="1200" b="1" dirty="0">
                <a:solidFill>
                  <a:srgbClr val="000066"/>
                </a:solidFill>
                <a:latin typeface="Trebuchet MS" pitchFamily="34" charset="0"/>
              </a:rPr>
              <a:t> of all those who have worked towards making this small work possible</a:t>
            </a:r>
            <a:r>
              <a:rPr lang="en-US" sz="1200" b="1" dirty="0" smtClean="0">
                <a:solidFill>
                  <a:srgbClr val="000066"/>
                </a:solidFill>
                <a:latin typeface="Trebuchet MS" pitchFamily="34" charset="0"/>
              </a:rPr>
              <a:t>.</a:t>
            </a:r>
            <a:endParaRPr lang="en-US" sz="1200" b="1" dirty="0">
              <a:solidFill>
                <a:srgbClr val="000066"/>
              </a:solidFill>
              <a:latin typeface="Trebuchet MS" pitchFamily="34" charset="0"/>
            </a:endParaRPr>
          </a:p>
        </p:txBody>
      </p:sp>
      <p:sp>
        <p:nvSpPr>
          <p:cNvPr id="2053" name="Rectangle 3"/>
          <p:cNvSpPr>
            <a:spLocks noChangeArrowheads="1"/>
          </p:cNvSpPr>
          <p:nvPr/>
        </p:nvSpPr>
        <p:spPr bwMode="auto">
          <a:xfrm>
            <a:off x="228600" y="862013"/>
            <a:ext cx="868680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Trebuchet MS" pitchFamily="34" charset="0"/>
              </a:rPr>
              <a:t>Ramadan daily </a:t>
            </a:r>
            <a:r>
              <a:rPr lang="en-US" sz="6000" b="1" dirty="0" err="1" smtClean="0">
                <a:solidFill>
                  <a:srgbClr val="FFFF00"/>
                </a:solidFill>
                <a:latin typeface="Trebuchet MS" pitchFamily="34" charset="0"/>
              </a:rPr>
              <a:t>Dua’a</a:t>
            </a:r>
            <a:endParaRPr lang="en-US" sz="4800" b="1" dirty="0">
              <a:solidFill>
                <a:srgbClr val="FFFF00"/>
              </a:solidFill>
              <a:latin typeface="Trebuchet MS" pitchFamily="34" charset="0"/>
            </a:endParaRPr>
          </a:p>
        </p:txBody>
      </p:sp>
      <p:sp>
        <p:nvSpPr>
          <p:cNvPr id="2054" name="Rectangle 1"/>
          <p:cNvSpPr>
            <a:spLocks noChangeArrowheads="1"/>
          </p:cNvSpPr>
          <p:nvPr/>
        </p:nvSpPr>
        <p:spPr bwMode="auto">
          <a:xfrm>
            <a:off x="1371600" y="1844932"/>
            <a:ext cx="6553200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ar-SA" sz="8000" dirty="0">
                <a:solidFill>
                  <a:srgbClr val="FFFF00"/>
                </a:solidFill>
                <a:latin typeface="Arabic Typesetting" panose="03020402040406030203" pitchFamily="66" charset="-78"/>
                <a:ea typeface="Arial Unicode MS" pitchFamily="34" charset="-128"/>
                <a:cs typeface="Arabic Typesetting" panose="03020402040406030203" pitchFamily="66" charset="-78"/>
              </a:rPr>
              <a:t>اللّهُمّ رَبّ شَهْرِ رَمَضَانَ</a:t>
            </a:r>
            <a:endParaRPr lang="en-US" sz="8000" dirty="0">
              <a:solidFill>
                <a:srgbClr val="FFFF00"/>
              </a:solidFill>
              <a:latin typeface="Arabic Typesetting" panose="03020402040406030203" pitchFamily="66" charset="-78"/>
              <a:ea typeface="Arial Unicode MS" pitchFamily="34" charset="-128"/>
              <a:cs typeface="Arabic Typesetting" panose="03020402040406030203" pitchFamily="66" charset="-78"/>
            </a:endParaRPr>
          </a:p>
        </p:txBody>
      </p:sp>
      <p:sp>
        <p:nvSpPr>
          <p:cNvPr id="2055" name="Rectangle 1"/>
          <p:cNvSpPr>
            <a:spLocks noChangeArrowheads="1"/>
          </p:cNvSpPr>
          <p:nvPr/>
        </p:nvSpPr>
        <p:spPr bwMode="auto">
          <a:xfrm>
            <a:off x="1219200" y="4191000"/>
            <a:ext cx="66294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b="1">
                <a:solidFill>
                  <a:srgbClr val="FFFF00"/>
                </a:solidFill>
              </a:rPr>
              <a:t>Al-Kaf`amiy, in ‘</a:t>
            </a:r>
            <a:r>
              <a:rPr lang="en-US" b="1" i="1">
                <a:solidFill>
                  <a:srgbClr val="FFFF00"/>
                </a:solidFill>
              </a:rPr>
              <a:t>al-Balad al-Amin</a:t>
            </a:r>
            <a:r>
              <a:rPr lang="en-US" b="1">
                <a:solidFill>
                  <a:srgbClr val="FFFF00"/>
                </a:solidFill>
              </a:rPr>
              <a:t>’ and </a:t>
            </a:r>
            <a:r>
              <a:rPr lang="en-US" b="1" i="1">
                <a:solidFill>
                  <a:srgbClr val="FFFF00"/>
                </a:solidFill>
              </a:rPr>
              <a:t>‘al-Misbah</a:t>
            </a:r>
            <a:r>
              <a:rPr lang="en-US" b="1">
                <a:solidFill>
                  <a:srgbClr val="FFFF00"/>
                </a:solidFill>
              </a:rPr>
              <a:t>’, has quoted the </a:t>
            </a:r>
            <a:r>
              <a:rPr lang="en-US" b="1" i="1">
                <a:solidFill>
                  <a:srgbClr val="FFFF00"/>
                </a:solidFill>
              </a:rPr>
              <a:t>Kitab al-Ikhtiyar</a:t>
            </a:r>
            <a:r>
              <a:rPr lang="en-US" b="1">
                <a:solidFill>
                  <a:srgbClr val="FFFF00"/>
                </a:solidFill>
              </a:rPr>
              <a:t> of Sayyid Ibn Baqi that if one recites the following supplication everyday in Ramadan, Almighty Allah will forgive the sins of forty years of his age</a:t>
            </a:r>
          </a:p>
        </p:txBody>
      </p:sp>
      <p:sp>
        <p:nvSpPr>
          <p:cNvPr id="2" name="Rectangle 1"/>
          <p:cNvSpPr/>
          <p:nvPr/>
        </p:nvSpPr>
        <p:spPr>
          <a:xfrm>
            <a:off x="668527" y="3168371"/>
            <a:ext cx="780694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i-FI" sz="3600" b="1" i="1" dirty="0">
                <a:solidFill>
                  <a:srgbClr val="FFFF00"/>
                </a:solidFill>
                <a:latin typeface="Trebuchet MS" pitchFamily="34" charset="0"/>
              </a:rPr>
              <a:t>Allahumma Rabba Shahri Ramadan</a:t>
            </a:r>
            <a:endParaRPr lang="en-GB" sz="3600" b="1" i="1" dirty="0">
              <a:solidFill>
                <a:srgbClr val="FFFF00"/>
              </a:solidFill>
              <a:latin typeface="Trebuchet MS" pitchFamily="34" charset="0"/>
            </a:endParaRPr>
          </a:p>
        </p:txBody>
      </p:sp>
      <p:pic>
        <p:nvPicPr>
          <p:cNvPr id="9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228600"/>
            <a:ext cx="2622550" cy="62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6200" y="914400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90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فَإنّهُ لا يَغْفِرُهَا غَيْرُكَ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2895600"/>
            <a:ext cx="91440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For none can forgive them save You,</a:t>
            </a:r>
          </a:p>
        </p:txBody>
      </p:sp>
      <p:sp>
        <p:nvSpPr>
          <p:cNvPr id="11268" name="Subtitle 4"/>
          <p:cNvSpPr txBox="1">
            <a:spLocks/>
          </p:cNvSpPr>
          <p:nvPr/>
        </p:nvSpPr>
        <p:spPr bwMode="auto">
          <a:xfrm>
            <a:off x="0" y="4846638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it-IT" sz="3200" b="1" i="1">
                <a:solidFill>
                  <a:srgbClr val="000066"/>
                </a:solidFill>
                <a:ea typeface="MS Mincho" pitchFamily="49" charset="-128"/>
              </a:rPr>
              <a:t>fa’innahu la yaghfiruha ghayruka</a:t>
            </a:r>
          </a:p>
        </p:txBody>
      </p:sp>
      <p:sp>
        <p:nvSpPr>
          <p:cNvPr id="1126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دعاء لكل يوم من ايام رمضان</a:t>
            </a:r>
          </a:p>
        </p:txBody>
      </p:sp>
      <p:sp>
        <p:nvSpPr>
          <p:cNvPr id="11270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Ramadan daily Dua’a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6200" y="914400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90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يَا ذَا الجَلالِ </a:t>
            </a:r>
            <a:r>
              <a:rPr lang="ar-SA" sz="90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وَالإكْرَامِ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2895600"/>
            <a:ext cx="91440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O the Lord of majesty and honor.</a:t>
            </a:r>
          </a:p>
        </p:txBody>
      </p:sp>
      <p:sp>
        <p:nvSpPr>
          <p:cNvPr id="12292" name="Subtitle 4"/>
          <p:cNvSpPr txBox="1">
            <a:spLocks/>
          </p:cNvSpPr>
          <p:nvPr/>
        </p:nvSpPr>
        <p:spPr bwMode="auto">
          <a:xfrm>
            <a:off x="0" y="4846638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it-IT" sz="3200" b="1" i="1">
                <a:solidFill>
                  <a:srgbClr val="000066"/>
                </a:solidFill>
                <a:ea typeface="MS Mincho" pitchFamily="49" charset="-128"/>
              </a:rPr>
              <a:t>ya dhaljalali wal-ikrami</a:t>
            </a:r>
          </a:p>
        </p:txBody>
      </p:sp>
      <p:sp>
        <p:nvSpPr>
          <p:cNvPr id="12293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دعاء لكل يوم من ايام رمضان</a:t>
            </a:r>
          </a:p>
        </p:txBody>
      </p:sp>
      <p:sp>
        <p:nvSpPr>
          <p:cNvPr id="12294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Ramadan daily Dua’a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6200" y="914400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90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اَللَّهُمَّ صَلِّ عَلَى مُحَمَّدٍ وَ آلِ مُحَمَّد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2895600"/>
            <a:ext cx="91440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O' </a:t>
            </a:r>
            <a:r>
              <a:rPr lang="en-US" sz="3600" b="1" kern="1200" dirty="0" err="1">
                <a:ea typeface="MS Mincho" pitchFamily="49" charset="-128"/>
              </a:rPr>
              <a:t>Allāh</a:t>
            </a:r>
            <a:r>
              <a:rPr lang="en-US" sz="3600" b="1" kern="1200" dirty="0">
                <a:ea typeface="MS Mincho" pitchFamily="49" charset="-128"/>
              </a:rPr>
              <a:t> send Your blessings on </a:t>
            </a:r>
            <a:r>
              <a:rPr lang="en-US" sz="3600" b="1" kern="1200" dirty="0" smtClean="0">
                <a:ea typeface="MS Mincho" pitchFamily="49" charset="-128"/>
              </a:rPr>
              <a:t>Muhammad and </a:t>
            </a:r>
            <a:r>
              <a:rPr lang="en-US" sz="3600" b="1" kern="1200" dirty="0">
                <a:ea typeface="MS Mincho" pitchFamily="49" charset="-128"/>
              </a:rPr>
              <a:t>the family of Muhammad.</a:t>
            </a:r>
            <a:endParaRPr lang="en-US" sz="3600" b="1" kern="1200" dirty="0" smtClean="0">
              <a:ea typeface="MS Mincho" pitchFamily="49" charset="-128"/>
            </a:endParaRPr>
          </a:p>
        </p:txBody>
      </p:sp>
      <p:sp>
        <p:nvSpPr>
          <p:cNvPr id="13316" name="Subtitle 4"/>
          <p:cNvSpPr txBox="1">
            <a:spLocks/>
          </p:cNvSpPr>
          <p:nvPr/>
        </p:nvSpPr>
        <p:spPr bwMode="auto">
          <a:xfrm>
            <a:off x="0" y="4846638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3200" b="1" i="1" dirty="0">
                <a:solidFill>
                  <a:srgbClr val="000066"/>
                </a:solidFill>
                <a:ea typeface="MS Mincho" pitchFamily="49" charset="-128"/>
              </a:rPr>
              <a:t>allahumma salli `ala muhammadin wa ali muhammadin</a:t>
            </a:r>
          </a:p>
        </p:txBody>
      </p:sp>
      <p:sp>
        <p:nvSpPr>
          <p:cNvPr id="13317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دعاء لكل يوم من ايام رمضان</a:t>
            </a:r>
          </a:p>
        </p:txBody>
      </p:sp>
      <p:sp>
        <p:nvSpPr>
          <p:cNvPr id="13318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Ramadan daily Dua’a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10"/>
          <p:cNvSpPr txBox="1">
            <a:spLocks noChangeArrowheads="1"/>
          </p:cNvSpPr>
          <p:nvPr/>
        </p:nvSpPr>
        <p:spPr bwMode="auto">
          <a:xfrm>
            <a:off x="304800" y="228600"/>
            <a:ext cx="8534400" cy="366713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rtl="1" eaLnBrk="1" hangingPunct="1"/>
            <a:r>
              <a:rPr lang="ar-SA" b="1">
                <a:solidFill>
                  <a:srgbClr val="FFFF99"/>
                </a:solidFill>
                <a:latin typeface="Trebuchet MS" pitchFamily="34" charset="0"/>
              </a:rPr>
              <a:t>دعاء لكل يوم من ايام رمضان</a:t>
            </a:r>
          </a:p>
        </p:txBody>
      </p:sp>
      <p:sp>
        <p:nvSpPr>
          <p:cNvPr id="14339" name="AutoShape 2"/>
          <p:cNvSpPr>
            <a:spLocks noChangeArrowheads="1"/>
          </p:cNvSpPr>
          <p:nvPr/>
        </p:nvSpPr>
        <p:spPr bwMode="auto">
          <a:xfrm>
            <a:off x="611188" y="1196975"/>
            <a:ext cx="7993062" cy="4608513"/>
          </a:xfrm>
          <a:prstGeom prst="plaque">
            <a:avLst>
              <a:gd name="adj" fmla="val 16667"/>
            </a:avLst>
          </a:prstGeom>
          <a:gradFill rotWithShape="1">
            <a:gsLst>
              <a:gs pos="0">
                <a:srgbClr val="003399"/>
              </a:gs>
              <a:gs pos="50000">
                <a:srgbClr val="001847"/>
              </a:gs>
              <a:gs pos="100000">
                <a:srgbClr val="003399"/>
              </a:gs>
            </a:gsLst>
            <a:lin ang="27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4340" name="Text Box 10"/>
          <p:cNvSpPr txBox="1">
            <a:spLocks noChangeArrowheads="1"/>
          </p:cNvSpPr>
          <p:nvPr/>
        </p:nvSpPr>
        <p:spPr bwMode="auto">
          <a:xfrm>
            <a:off x="304800" y="228600"/>
            <a:ext cx="4267200" cy="366713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b="1">
                <a:solidFill>
                  <a:srgbClr val="FFFF99"/>
                </a:solidFill>
                <a:latin typeface="Trebuchet MS" pitchFamily="34" charset="0"/>
              </a:rPr>
              <a:t>Ramadan daily Dua’a</a:t>
            </a:r>
          </a:p>
        </p:txBody>
      </p:sp>
      <p:sp>
        <p:nvSpPr>
          <p:cNvPr id="14341" name="Rectangle 13"/>
          <p:cNvSpPr>
            <a:spLocks noGrp="1" noChangeArrowheads="1"/>
          </p:cNvSpPr>
          <p:nvPr>
            <p:ph type="ctrTitle"/>
          </p:nvPr>
        </p:nvSpPr>
        <p:spPr>
          <a:xfrm>
            <a:off x="685800" y="3149600"/>
            <a:ext cx="7772400" cy="1143000"/>
          </a:xfrm>
        </p:spPr>
        <p:txBody>
          <a:bodyPr/>
          <a:lstStyle/>
          <a:p>
            <a:pPr eaLnBrk="1" hangingPunct="1"/>
            <a:r>
              <a:rPr lang="en-US" sz="6000" b="1" smtClean="0">
                <a:solidFill>
                  <a:srgbClr val="FFFF00"/>
                </a:solidFill>
              </a:rPr>
              <a:t>Please recite  </a:t>
            </a:r>
            <a:br>
              <a:rPr lang="en-US" sz="6000" b="1" smtClean="0">
                <a:solidFill>
                  <a:srgbClr val="FFFF00"/>
                </a:solidFill>
              </a:rPr>
            </a:br>
            <a:r>
              <a:rPr lang="en-US" sz="6000" b="1" smtClean="0">
                <a:solidFill>
                  <a:srgbClr val="FFFF00"/>
                </a:solidFill>
              </a:rPr>
              <a:t>Sūrat al-Fātiḥah</a:t>
            </a:r>
            <a:br>
              <a:rPr lang="en-US" sz="6000" b="1" smtClean="0">
                <a:solidFill>
                  <a:srgbClr val="FFFF00"/>
                </a:solidFill>
              </a:rPr>
            </a:br>
            <a:r>
              <a:rPr lang="en-US" sz="6000" b="1" smtClean="0">
                <a:solidFill>
                  <a:srgbClr val="FFFF00"/>
                </a:solidFill>
              </a:rPr>
              <a:t>for</a:t>
            </a:r>
            <a:br>
              <a:rPr lang="en-US" sz="6000" b="1" smtClean="0">
                <a:solidFill>
                  <a:srgbClr val="FFFF00"/>
                </a:solidFill>
              </a:rPr>
            </a:br>
            <a:r>
              <a:rPr lang="en-US" sz="6000" b="1" smtClean="0">
                <a:solidFill>
                  <a:srgbClr val="FFFF00"/>
                </a:solidFill>
              </a:rPr>
              <a:t>ALL MARHUMEEN</a:t>
            </a:r>
            <a:br>
              <a:rPr lang="en-US" sz="6000" b="1" smtClean="0">
                <a:solidFill>
                  <a:srgbClr val="FFFF00"/>
                </a:solidFill>
              </a:rPr>
            </a:br>
            <a:endParaRPr lang="en-GB" sz="6000" b="1" smtClean="0">
              <a:solidFill>
                <a:srgbClr val="FFFF00"/>
              </a:solidFill>
            </a:endParaRPr>
          </a:p>
        </p:txBody>
      </p:sp>
      <p:sp>
        <p:nvSpPr>
          <p:cNvPr id="14342" name="Rectangle 5"/>
          <p:cNvSpPr>
            <a:spLocks noChangeArrowheads="1"/>
          </p:cNvSpPr>
          <p:nvPr/>
        </p:nvSpPr>
        <p:spPr bwMode="auto">
          <a:xfrm>
            <a:off x="136525" y="5857875"/>
            <a:ext cx="8888413" cy="6309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endParaRPr lang="en-US" sz="1200" b="1" dirty="0">
              <a:solidFill>
                <a:srgbClr val="000066"/>
              </a:solidFill>
              <a:latin typeface="Trebuchet MS" pitchFamily="34" charset="0"/>
            </a:endParaRPr>
          </a:p>
          <a:p>
            <a:pPr algn="ctr"/>
            <a:r>
              <a:rPr lang="en-US" sz="1100" b="1" dirty="0">
                <a:solidFill>
                  <a:srgbClr val="000066"/>
                </a:solidFill>
              </a:rPr>
              <a:t>For any errors / comments please write to: duas.org@gmail.com</a:t>
            </a:r>
            <a:endParaRPr lang="en-US" sz="1200" b="1" dirty="0">
              <a:solidFill>
                <a:srgbClr val="000066"/>
              </a:solidFill>
              <a:latin typeface="Trebuchet MS" pitchFamily="34" charset="0"/>
            </a:endParaRPr>
          </a:p>
          <a:p>
            <a:pPr algn="ctr"/>
            <a:r>
              <a:rPr lang="en-US" sz="1200" b="1" dirty="0">
                <a:solidFill>
                  <a:srgbClr val="000066"/>
                </a:solidFill>
                <a:latin typeface="Trebuchet MS" pitchFamily="34" charset="0"/>
              </a:rPr>
              <a:t>Kindly recite </a:t>
            </a:r>
            <a:r>
              <a:rPr lang="en-US" sz="1200" b="1" dirty="0" err="1" smtClean="0">
                <a:solidFill>
                  <a:srgbClr val="000066"/>
                </a:solidFill>
                <a:latin typeface="Trebuchet MS" pitchFamily="34" charset="0"/>
              </a:rPr>
              <a:t>Sūrat</a:t>
            </a:r>
            <a:r>
              <a:rPr lang="en-US" sz="1200" b="1" dirty="0" smtClean="0">
                <a:solidFill>
                  <a:srgbClr val="000066"/>
                </a:solidFill>
                <a:latin typeface="Trebuchet MS" pitchFamily="34" charset="0"/>
              </a:rPr>
              <a:t> al-</a:t>
            </a:r>
            <a:r>
              <a:rPr lang="en-US" sz="1200" b="1" dirty="0" err="1" smtClean="0">
                <a:solidFill>
                  <a:srgbClr val="000066"/>
                </a:solidFill>
                <a:latin typeface="Trebuchet MS" pitchFamily="34" charset="0"/>
              </a:rPr>
              <a:t>Fātiḥah</a:t>
            </a:r>
            <a:r>
              <a:rPr lang="en-US" sz="1200" b="1" dirty="0" smtClean="0">
                <a:solidFill>
                  <a:srgbClr val="000066"/>
                </a:solidFill>
                <a:latin typeface="Trebuchet MS" pitchFamily="34" charset="0"/>
              </a:rPr>
              <a:t> </a:t>
            </a:r>
            <a:r>
              <a:rPr lang="en-US" sz="1200" b="1" dirty="0">
                <a:solidFill>
                  <a:srgbClr val="000066"/>
                </a:solidFill>
                <a:latin typeface="Trebuchet MS" pitchFamily="34" charset="0"/>
              </a:rPr>
              <a:t>for </a:t>
            </a:r>
            <a:r>
              <a:rPr lang="en-US" sz="1200" b="1" dirty="0" err="1">
                <a:solidFill>
                  <a:srgbClr val="000066"/>
                </a:solidFill>
                <a:latin typeface="Trebuchet MS" pitchFamily="34" charset="0"/>
              </a:rPr>
              <a:t>Marhumeen</a:t>
            </a:r>
            <a:r>
              <a:rPr lang="en-US" sz="1200" b="1" dirty="0">
                <a:solidFill>
                  <a:srgbClr val="000066"/>
                </a:solidFill>
                <a:latin typeface="Trebuchet MS" pitchFamily="34" charset="0"/>
              </a:rPr>
              <a:t> of all those who have worked towards making this small work possible</a:t>
            </a:r>
            <a:r>
              <a:rPr lang="en-US" sz="1200" b="1" dirty="0" smtClean="0">
                <a:solidFill>
                  <a:srgbClr val="000066"/>
                </a:solidFill>
                <a:latin typeface="Trebuchet MS" pitchFamily="34" charset="0"/>
              </a:rPr>
              <a:t>.</a:t>
            </a:r>
            <a:endParaRPr lang="en-US" sz="1200" b="1" dirty="0">
              <a:solidFill>
                <a:srgbClr val="000066"/>
              </a:solidFill>
              <a:latin typeface="Trebuchet MS" pitchFamily="34" charset="0"/>
            </a:endParaRPr>
          </a:p>
        </p:txBody>
      </p:sp>
      <p:pic>
        <p:nvPicPr>
          <p:cNvPr id="7" name="Picture 1">
            <a:hlinkClick r:id="rId2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5370428"/>
            <a:ext cx="1828800" cy="4350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6200" y="914400"/>
            <a:ext cx="9144000" cy="1470025"/>
          </a:xfrm>
          <a:extLst/>
        </p:spPr>
        <p:txBody>
          <a:bodyPr/>
          <a:lstStyle/>
          <a:p>
            <a:pPr rtl="1" eaLnBrk="1" hangingPunct="1">
              <a:lnSpc>
                <a:spcPts val="9000"/>
              </a:lnSpc>
              <a:defRPr/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اَللَّهُمَّ صَلِّ عَلَى مُحَمَّدٍ وَ آلِ مُحَمَّد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2895600"/>
            <a:ext cx="91440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O' </a:t>
            </a:r>
            <a:r>
              <a:rPr lang="en-US" sz="3600" b="1" kern="1200" dirty="0" err="1">
                <a:ea typeface="MS Mincho" pitchFamily="49" charset="-128"/>
              </a:rPr>
              <a:t>Allāh</a:t>
            </a:r>
            <a:r>
              <a:rPr lang="en-US" sz="3600" b="1" kern="1200" dirty="0">
                <a:ea typeface="MS Mincho" pitchFamily="49" charset="-128"/>
              </a:rPr>
              <a:t> send Your blessings on </a:t>
            </a:r>
            <a:r>
              <a:rPr lang="en-US" sz="3600" b="1" kern="1200" dirty="0" smtClean="0">
                <a:ea typeface="MS Mincho" pitchFamily="49" charset="-128"/>
              </a:rPr>
              <a:t>Muhammad and </a:t>
            </a:r>
            <a:r>
              <a:rPr lang="en-US" sz="3600" b="1" kern="1200" dirty="0">
                <a:ea typeface="MS Mincho" pitchFamily="49" charset="-128"/>
              </a:rPr>
              <a:t>the family of Muhammad.</a:t>
            </a:r>
            <a:endParaRPr lang="en-US" sz="3600" b="1" kern="1200" dirty="0" smtClean="0">
              <a:ea typeface="MS Mincho" pitchFamily="49" charset="-128"/>
            </a:endParaRPr>
          </a:p>
        </p:txBody>
      </p:sp>
      <p:sp>
        <p:nvSpPr>
          <p:cNvPr id="3076" name="Subtitle 4"/>
          <p:cNvSpPr txBox="1">
            <a:spLocks/>
          </p:cNvSpPr>
          <p:nvPr/>
        </p:nvSpPr>
        <p:spPr bwMode="auto">
          <a:xfrm>
            <a:off x="0" y="4846638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3200" b="1" i="1" dirty="0">
                <a:solidFill>
                  <a:srgbClr val="000066"/>
                </a:solidFill>
                <a:ea typeface="MS Mincho" pitchFamily="49" charset="-128"/>
              </a:rPr>
              <a:t>allahumma salli `ala muhammadin wa ali muhammadin</a:t>
            </a:r>
          </a:p>
        </p:txBody>
      </p:sp>
      <p:sp>
        <p:nvSpPr>
          <p:cNvPr id="3077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دعاء لكل يوم من ايام رمضان</a:t>
            </a:r>
          </a:p>
        </p:txBody>
      </p:sp>
      <p:sp>
        <p:nvSpPr>
          <p:cNvPr id="3078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Ramadan daily Dua’a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6200" y="914400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90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بِسْمِ اللَّهِ </a:t>
            </a:r>
            <a:r>
              <a:rPr lang="ar-SA" sz="9000" kern="1200" dirty="0" err="1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الرَّحْمَٰنِ</a:t>
            </a: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 الرَّحِيمِ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2895600"/>
            <a:ext cx="91440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In the Name of </a:t>
            </a:r>
            <a:r>
              <a:rPr lang="en-US" sz="3600" b="1" kern="1200" dirty="0" err="1" smtClean="0">
                <a:ea typeface="MS Mincho" pitchFamily="49" charset="-128"/>
              </a:rPr>
              <a:t>Allāh</a:t>
            </a:r>
            <a:r>
              <a:rPr lang="en-US" sz="3600" b="1" kern="1200" dirty="0" smtClean="0">
                <a:ea typeface="MS Mincho" pitchFamily="49" charset="-128"/>
              </a:rPr>
              <a:t>, </a:t>
            </a:r>
          </a:p>
          <a:p>
            <a:pPr marL="342900" indent="-342900" eaLnBrk="1" hangingPunct="1">
              <a:defRPr/>
            </a:pPr>
            <a:r>
              <a:rPr lang="en-US" sz="3600" b="1" kern="1200" dirty="0" smtClean="0">
                <a:ea typeface="MS Mincho" pitchFamily="49" charset="-128"/>
              </a:rPr>
              <a:t>the </a:t>
            </a:r>
            <a:r>
              <a:rPr lang="en-US" sz="3600" b="1" kern="1200" dirty="0">
                <a:ea typeface="MS Mincho" pitchFamily="49" charset="-128"/>
              </a:rPr>
              <a:t>All-merciful, the All-compassionate</a:t>
            </a:r>
          </a:p>
        </p:txBody>
      </p:sp>
      <p:sp>
        <p:nvSpPr>
          <p:cNvPr id="4100" name="Subtitle 4"/>
          <p:cNvSpPr txBox="1">
            <a:spLocks/>
          </p:cNvSpPr>
          <p:nvPr/>
        </p:nvSpPr>
        <p:spPr bwMode="auto">
          <a:xfrm>
            <a:off x="0" y="4846638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3200" b="1" i="1">
                <a:solidFill>
                  <a:srgbClr val="000066"/>
                </a:solidFill>
                <a:ea typeface="MS Mincho" pitchFamily="49" charset="-128"/>
              </a:rPr>
              <a:t>bis-mil-lahir-rah-mnir-rahim</a:t>
            </a:r>
          </a:p>
        </p:txBody>
      </p:sp>
      <p:sp>
        <p:nvSpPr>
          <p:cNvPr id="4101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دعاء لكل يوم من ايام رمضان</a:t>
            </a:r>
          </a:p>
        </p:txBody>
      </p:sp>
      <p:sp>
        <p:nvSpPr>
          <p:cNvPr id="4102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Ramadan daily Dua’a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6200" y="914400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90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اللّهُمّ رَبّ شَهْرِ رَمَضَانَ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2895600"/>
            <a:ext cx="91440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O </a:t>
            </a:r>
            <a:r>
              <a:rPr lang="en-US" sz="3600" b="1" kern="1200" dirty="0" err="1" smtClean="0">
                <a:ea typeface="MS Mincho" pitchFamily="49" charset="-128"/>
              </a:rPr>
              <a:t>Allāh</a:t>
            </a:r>
            <a:r>
              <a:rPr lang="en-US" sz="3600" b="1" kern="1200" dirty="0" smtClean="0">
                <a:ea typeface="MS Mincho" pitchFamily="49" charset="-128"/>
              </a:rPr>
              <a:t>: </a:t>
            </a:r>
            <a:r>
              <a:rPr lang="en-US" sz="3600" b="1" kern="1200" dirty="0">
                <a:ea typeface="MS Mincho" pitchFamily="49" charset="-128"/>
              </a:rPr>
              <a:t>the Lord of the month of Ramadan,</a:t>
            </a:r>
          </a:p>
        </p:txBody>
      </p:sp>
      <p:sp>
        <p:nvSpPr>
          <p:cNvPr id="5124" name="Subtitle 4"/>
          <p:cNvSpPr txBox="1">
            <a:spLocks/>
          </p:cNvSpPr>
          <p:nvPr/>
        </p:nvSpPr>
        <p:spPr bwMode="auto">
          <a:xfrm>
            <a:off x="0" y="4846638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it-IT" sz="3200" b="1" i="1" dirty="0">
                <a:solidFill>
                  <a:srgbClr val="000066"/>
                </a:solidFill>
                <a:ea typeface="MS Mincho" pitchFamily="49" charset="-128"/>
              </a:rPr>
              <a:t>allahumma rabba shahri ramadana</a:t>
            </a:r>
          </a:p>
        </p:txBody>
      </p:sp>
      <p:sp>
        <p:nvSpPr>
          <p:cNvPr id="5125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دعاء لكل يوم من ايام رمضان</a:t>
            </a:r>
          </a:p>
        </p:txBody>
      </p:sp>
      <p:sp>
        <p:nvSpPr>
          <p:cNvPr id="5126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Ramadan daily Dua’a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6200" y="914400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90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الّذِي أَنْزَلْتَ فِيهِ </a:t>
            </a:r>
            <a:r>
              <a:rPr lang="ar-SA" sz="90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القُرْآنَ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2895600"/>
            <a:ext cx="91440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In which You revealed the Qur'an,</a:t>
            </a:r>
          </a:p>
        </p:txBody>
      </p:sp>
      <p:sp>
        <p:nvSpPr>
          <p:cNvPr id="6148" name="Subtitle 4"/>
          <p:cNvSpPr txBox="1">
            <a:spLocks/>
          </p:cNvSpPr>
          <p:nvPr/>
        </p:nvSpPr>
        <p:spPr bwMode="auto">
          <a:xfrm>
            <a:off x="0" y="4846638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it-IT" sz="3200" b="1" i="1">
                <a:solidFill>
                  <a:srgbClr val="000066"/>
                </a:solidFill>
                <a:ea typeface="MS Mincho" pitchFamily="49" charset="-128"/>
              </a:rPr>
              <a:t>alladhy anzalta fihi alqur’ana</a:t>
            </a:r>
          </a:p>
        </p:txBody>
      </p:sp>
      <p:sp>
        <p:nvSpPr>
          <p:cNvPr id="614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دعاء لكل يوم من ايام رمضان</a:t>
            </a:r>
          </a:p>
        </p:txBody>
      </p:sp>
      <p:sp>
        <p:nvSpPr>
          <p:cNvPr id="6150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Ramadan daily Dua’a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6200" y="914400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90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وَافْتَرَضْتَ عَلَى عِبَادِكَ فِيهِ </a:t>
            </a:r>
            <a:r>
              <a:rPr lang="ar-SA" sz="90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الصّيَامَ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2895600"/>
            <a:ext cx="91440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And You imposed fasting on Your servants:</a:t>
            </a:r>
          </a:p>
        </p:txBody>
      </p:sp>
      <p:sp>
        <p:nvSpPr>
          <p:cNvPr id="7172" name="Subtitle 4"/>
          <p:cNvSpPr txBox="1">
            <a:spLocks/>
          </p:cNvSpPr>
          <p:nvPr/>
        </p:nvSpPr>
        <p:spPr bwMode="auto">
          <a:xfrm>
            <a:off x="0" y="4846638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it-IT" sz="3200" b="1" i="1">
                <a:solidFill>
                  <a:srgbClr val="000066"/>
                </a:solidFill>
                <a:ea typeface="MS Mincho" pitchFamily="49" charset="-128"/>
              </a:rPr>
              <a:t>waftaradta `ala `ibadika fihi alssiyama</a:t>
            </a:r>
          </a:p>
        </p:txBody>
      </p:sp>
      <p:sp>
        <p:nvSpPr>
          <p:cNvPr id="7173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دعاء لكل يوم من ايام رمضان</a:t>
            </a:r>
          </a:p>
        </p:txBody>
      </p:sp>
      <p:sp>
        <p:nvSpPr>
          <p:cNvPr id="7174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Ramadan daily Dua’a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6200" y="914400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90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ارْزُقْنِي حَجّ بَيْتِكَ الحَرَامِ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2895600"/>
            <a:ext cx="91440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(Please) confer upon me with the pilgrimage to Your Holy House,</a:t>
            </a:r>
          </a:p>
        </p:txBody>
      </p:sp>
      <p:sp>
        <p:nvSpPr>
          <p:cNvPr id="8196" name="Subtitle 4"/>
          <p:cNvSpPr txBox="1">
            <a:spLocks/>
          </p:cNvSpPr>
          <p:nvPr/>
        </p:nvSpPr>
        <p:spPr bwMode="auto">
          <a:xfrm>
            <a:off x="0" y="4846638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it-IT" sz="3200" b="1" i="1">
                <a:solidFill>
                  <a:srgbClr val="000066"/>
                </a:solidFill>
                <a:ea typeface="MS Mincho" pitchFamily="49" charset="-128"/>
              </a:rPr>
              <a:t>urzuqny hajj baytika alharami</a:t>
            </a:r>
          </a:p>
        </p:txBody>
      </p:sp>
      <p:sp>
        <p:nvSpPr>
          <p:cNvPr id="8197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دعاء لكل يوم من ايام رمضان</a:t>
            </a:r>
          </a:p>
        </p:txBody>
      </p:sp>
      <p:sp>
        <p:nvSpPr>
          <p:cNvPr id="8198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Ramadan daily Dua’a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6200" y="914400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90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فِي هذَا العَامِ وَفِي كُلّ </a:t>
            </a:r>
            <a:r>
              <a:rPr lang="ar-SA" sz="90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عَامٍ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2895600"/>
            <a:ext cx="91440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In this year and every year,</a:t>
            </a:r>
          </a:p>
        </p:txBody>
      </p:sp>
      <p:sp>
        <p:nvSpPr>
          <p:cNvPr id="9220" name="Subtitle 4"/>
          <p:cNvSpPr txBox="1">
            <a:spLocks/>
          </p:cNvSpPr>
          <p:nvPr/>
        </p:nvSpPr>
        <p:spPr bwMode="auto">
          <a:xfrm>
            <a:off x="0" y="4846638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it-IT" sz="3200" b="1" i="1">
                <a:solidFill>
                  <a:srgbClr val="000066"/>
                </a:solidFill>
                <a:ea typeface="MS Mincho" pitchFamily="49" charset="-128"/>
              </a:rPr>
              <a:t>fi hadha al`ami wa fi kulli `amin</a:t>
            </a:r>
          </a:p>
        </p:txBody>
      </p:sp>
      <p:sp>
        <p:nvSpPr>
          <p:cNvPr id="9221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دعاء لكل يوم من ايام رمضان</a:t>
            </a:r>
          </a:p>
        </p:txBody>
      </p:sp>
      <p:sp>
        <p:nvSpPr>
          <p:cNvPr id="9222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Ramadan daily Dua’a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6200" y="914400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90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وَاغْفِرْ لِيَ الذّنُوبَ العِظَامَ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2895600"/>
            <a:ext cx="91440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And forgive my serious sins,</a:t>
            </a:r>
          </a:p>
        </p:txBody>
      </p:sp>
      <p:sp>
        <p:nvSpPr>
          <p:cNvPr id="10244" name="Subtitle 4"/>
          <p:cNvSpPr txBox="1">
            <a:spLocks/>
          </p:cNvSpPr>
          <p:nvPr/>
        </p:nvSpPr>
        <p:spPr bwMode="auto">
          <a:xfrm>
            <a:off x="0" y="4846638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it-IT" sz="3200" b="1" i="1">
                <a:solidFill>
                  <a:srgbClr val="000066"/>
                </a:solidFill>
                <a:ea typeface="MS Mincho" pitchFamily="49" charset="-128"/>
              </a:rPr>
              <a:t>waghfir liya aldhdhunuba al`izama</a:t>
            </a:r>
          </a:p>
        </p:txBody>
      </p:sp>
      <p:sp>
        <p:nvSpPr>
          <p:cNvPr id="10245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دعاء لكل يوم من ايام رمضان</a:t>
            </a:r>
          </a:p>
        </p:txBody>
      </p:sp>
      <p:sp>
        <p:nvSpPr>
          <p:cNvPr id="10246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Ramadan daily Dua’a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4">
      <a:dk1>
        <a:srgbClr val="FFFFFF"/>
      </a:dk1>
      <a:lt1>
        <a:srgbClr val="FFFFFF"/>
      </a:lt1>
      <a:dk2>
        <a:srgbClr val="FFFFFF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DADADA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FFFFFF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DADADA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FFFFFF"/>
        </a:dk1>
        <a:lt1>
          <a:srgbClr val="FFFFFF"/>
        </a:lt1>
        <a:dk2>
          <a:srgbClr val="FFFFFF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DADADA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15237</TotalTime>
  <Words>457</Words>
  <Application>Microsoft Office PowerPoint</Application>
  <PresentationFormat>On-screen Show (4:3)</PresentationFormat>
  <Paragraphs>70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 Unicode MS</vt:lpstr>
      <vt:lpstr>MS Mincho</vt:lpstr>
      <vt:lpstr>Arabic Typesetting</vt:lpstr>
      <vt:lpstr>Arial</vt:lpstr>
      <vt:lpstr>Calibri</vt:lpstr>
      <vt:lpstr>Trebuchet MS</vt:lpstr>
      <vt:lpstr>Default Design</vt:lpstr>
      <vt:lpstr>PowerPoint Presentation</vt:lpstr>
      <vt:lpstr>اَللَّهُمَّ صَلِّ عَلَى مُحَمَّدٍ وَ آلِ مُحَمَّد</vt:lpstr>
      <vt:lpstr>بِسْمِ اللَّهِ الرَّحْمَٰنِ الرَّحِيمِ</vt:lpstr>
      <vt:lpstr>اللّهُمّ رَبّ شَهْرِ رَمَضَانَ</vt:lpstr>
      <vt:lpstr>الّذِي أَنْزَلْتَ فِيهِ القُرْآنَ</vt:lpstr>
      <vt:lpstr>وَافْتَرَضْتَ عَلَى عِبَادِكَ فِيهِ الصّيَامَ</vt:lpstr>
      <vt:lpstr>ارْزُقْنِي حَجّ بَيْتِكَ الحَرَامِ</vt:lpstr>
      <vt:lpstr>فِي هذَا العَامِ وَفِي كُلّ عَامٍ</vt:lpstr>
      <vt:lpstr>وَاغْفِرْ لِيَ الذّنُوبَ العِظَامَ</vt:lpstr>
      <vt:lpstr>فَإنّهُ لا يَغْفِرُهَا غَيْرُكَ</vt:lpstr>
      <vt:lpstr>يَا ذَا الجَلالِ وَالإكْرَامِ</vt:lpstr>
      <vt:lpstr>اَللَّهُمَّ صَلِّ عَلَى مُحَمَّدٍ وَ آلِ مُحَمَّد</vt:lpstr>
      <vt:lpstr>Please recite   Sūrat al-Fātiḥah for ALL MARHUMEEN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Rehan Ali Lotlikar</dc:creator>
  <cp:lastModifiedBy>Rehan Ali Lotlikar</cp:lastModifiedBy>
  <cp:revision>271</cp:revision>
  <cp:lastPrinted>1601-01-01T00:00:00Z</cp:lastPrinted>
  <dcterms:created xsi:type="dcterms:W3CDTF">1601-01-01T00:00:00Z</dcterms:created>
  <dcterms:modified xsi:type="dcterms:W3CDTF">2020-04-15T08:59:29Z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