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0"/>
  </p:notesMasterIdLst>
  <p:sldIdLst>
    <p:sldId id="3283" r:id="rId2"/>
    <p:sldId id="3424" r:id="rId3"/>
    <p:sldId id="3425" r:id="rId4"/>
    <p:sldId id="3418" r:id="rId5"/>
    <p:sldId id="3419" r:id="rId6"/>
    <p:sldId id="3429" r:id="rId7"/>
    <p:sldId id="3430" r:id="rId8"/>
    <p:sldId id="3431" r:id="rId9"/>
    <p:sldId id="3432" r:id="rId10"/>
    <p:sldId id="3433" r:id="rId11"/>
    <p:sldId id="3434" r:id="rId12"/>
    <p:sldId id="3435" r:id="rId13"/>
    <p:sldId id="3436" r:id="rId14"/>
    <p:sldId id="3437" r:id="rId15"/>
    <p:sldId id="3438" r:id="rId16"/>
    <p:sldId id="3439" r:id="rId17"/>
    <p:sldId id="3440" r:id="rId18"/>
    <p:sldId id="3441" r:id="rId19"/>
    <p:sldId id="3442" r:id="rId20"/>
    <p:sldId id="3443" r:id="rId21"/>
    <p:sldId id="3444" r:id="rId22"/>
    <p:sldId id="3445" r:id="rId23"/>
    <p:sldId id="3446" r:id="rId24"/>
    <p:sldId id="3447" r:id="rId25"/>
    <p:sldId id="3448" r:id="rId26"/>
    <p:sldId id="3449" r:id="rId27"/>
    <p:sldId id="3450" r:id="rId28"/>
    <p:sldId id="3451" r:id="rId29"/>
    <p:sldId id="3452" r:id="rId30"/>
    <p:sldId id="3453" r:id="rId31"/>
    <p:sldId id="3454" r:id="rId32"/>
    <p:sldId id="3455" r:id="rId33"/>
    <p:sldId id="3456" r:id="rId34"/>
    <p:sldId id="3457" r:id="rId35"/>
    <p:sldId id="3458" r:id="rId36"/>
    <p:sldId id="3459" r:id="rId37"/>
    <p:sldId id="3460" r:id="rId38"/>
    <p:sldId id="3461" r:id="rId39"/>
    <p:sldId id="3462" r:id="rId40"/>
    <p:sldId id="3463" r:id="rId41"/>
    <p:sldId id="3464" r:id="rId42"/>
    <p:sldId id="3465" r:id="rId43"/>
    <p:sldId id="3466" r:id="rId44"/>
    <p:sldId id="3467" r:id="rId45"/>
    <p:sldId id="3468" r:id="rId46"/>
    <p:sldId id="3469" r:id="rId47"/>
    <p:sldId id="3482" r:id="rId48"/>
    <p:sldId id="3483" r:id="rId49"/>
    <p:sldId id="3484" r:id="rId50"/>
    <p:sldId id="3485" r:id="rId51"/>
    <p:sldId id="3486" r:id="rId52"/>
    <p:sldId id="3487" r:id="rId53"/>
    <p:sldId id="3488" r:id="rId54"/>
    <p:sldId id="3489" r:id="rId55"/>
    <p:sldId id="3490" r:id="rId56"/>
    <p:sldId id="3491" r:id="rId57"/>
    <p:sldId id="3492" r:id="rId58"/>
    <p:sldId id="3493" r:id="rId59"/>
    <p:sldId id="3494" r:id="rId60"/>
    <p:sldId id="3495" r:id="rId61"/>
    <p:sldId id="3496" r:id="rId62"/>
    <p:sldId id="3497" r:id="rId63"/>
    <p:sldId id="3498" r:id="rId64"/>
    <p:sldId id="3499" r:id="rId65"/>
    <p:sldId id="3500" r:id="rId66"/>
    <p:sldId id="3501" r:id="rId67"/>
    <p:sldId id="3502" r:id="rId68"/>
    <p:sldId id="3503" r:id="rId69"/>
    <p:sldId id="3504" r:id="rId70"/>
    <p:sldId id="3505" r:id="rId71"/>
    <p:sldId id="3506" r:id="rId72"/>
    <p:sldId id="3511" r:id="rId73"/>
    <p:sldId id="3510" r:id="rId74"/>
    <p:sldId id="3512" r:id="rId75"/>
    <p:sldId id="3513" r:id="rId76"/>
    <p:sldId id="3514" r:id="rId77"/>
    <p:sldId id="3507" r:id="rId78"/>
    <p:sldId id="3508" r:id="rId79"/>
    <p:sldId id="3509" r:id="rId80"/>
    <p:sldId id="3470" r:id="rId81"/>
    <p:sldId id="3471" r:id="rId82"/>
    <p:sldId id="3472" r:id="rId83"/>
    <p:sldId id="3515" r:id="rId84"/>
    <p:sldId id="3516" r:id="rId85"/>
    <p:sldId id="3517" r:id="rId86"/>
    <p:sldId id="3518" r:id="rId87"/>
    <p:sldId id="3519" r:id="rId88"/>
    <p:sldId id="3520" r:id="rId89"/>
    <p:sldId id="3521" r:id="rId90"/>
    <p:sldId id="3522" r:id="rId91"/>
    <p:sldId id="3523" r:id="rId92"/>
    <p:sldId id="3524" r:id="rId93"/>
    <p:sldId id="3525" r:id="rId94"/>
    <p:sldId id="3526" r:id="rId95"/>
    <p:sldId id="3527" r:id="rId96"/>
    <p:sldId id="3528" r:id="rId97"/>
    <p:sldId id="3529" r:id="rId98"/>
    <p:sldId id="3530" r:id="rId99"/>
    <p:sldId id="3533" r:id="rId100"/>
    <p:sldId id="3534" r:id="rId101"/>
    <p:sldId id="3535" r:id="rId102"/>
    <p:sldId id="3536" r:id="rId103"/>
    <p:sldId id="3531" r:id="rId104"/>
    <p:sldId id="3532" r:id="rId105"/>
    <p:sldId id="3473" r:id="rId106"/>
    <p:sldId id="3537" r:id="rId107"/>
    <p:sldId id="3538" r:id="rId108"/>
    <p:sldId id="3539" r:id="rId109"/>
    <p:sldId id="3540" r:id="rId110"/>
    <p:sldId id="3541" r:id="rId111"/>
    <p:sldId id="3542" r:id="rId112"/>
    <p:sldId id="3543" r:id="rId113"/>
    <p:sldId id="3544" r:id="rId114"/>
    <p:sldId id="3545" r:id="rId115"/>
    <p:sldId id="3546" r:id="rId116"/>
    <p:sldId id="3547" r:id="rId117"/>
    <p:sldId id="3548" r:id="rId118"/>
    <p:sldId id="3549" r:id="rId119"/>
    <p:sldId id="3550" r:id="rId120"/>
    <p:sldId id="3551" r:id="rId121"/>
    <p:sldId id="3552" r:id="rId122"/>
    <p:sldId id="3553" r:id="rId123"/>
    <p:sldId id="3554" r:id="rId124"/>
    <p:sldId id="3555" r:id="rId125"/>
    <p:sldId id="3556" r:id="rId126"/>
    <p:sldId id="3557" r:id="rId127"/>
    <p:sldId id="3558" r:id="rId128"/>
    <p:sldId id="3559" r:id="rId129"/>
    <p:sldId id="3560" r:id="rId130"/>
    <p:sldId id="3561" r:id="rId131"/>
    <p:sldId id="3562" r:id="rId132"/>
    <p:sldId id="3563" r:id="rId133"/>
    <p:sldId id="3564" r:id="rId134"/>
    <p:sldId id="3565" r:id="rId135"/>
    <p:sldId id="3567" r:id="rId136"/>
    <p:sldId id="3568" r:id="rId137"/>
    <p:sldId id="3569" r:id="rId138"/>
    <p:sldId id="3570" r:id="rId139"/>
    <p:sldId id="3566" r:id="rId140"/>
    <p:sldId id="3474" r:id="rId141"/>
    <p:sldId id="3475" r:id="rId142"/>
    <p:sldId id="3476" r:id="rId143"/>
    <p:sldId id="3477" r:id="rId144"/>
    <p:sldId id="3478" r:id="rId145"/>
    <p:sldId id="3479" r:id="rId146"/>
    <p:sldId id="3616" r:id="rId147"/>
    <p:sldId id="3617" r:id="rId148"/>
    <p:sldId id="3618" r:id="rId149"/>
    <p:sldId id="3619" r:id="rId150"/>
    <p:sldId id="3480" r:id="rId151"/>
    <p:sldId id="3481" r:id="rId152"/>
    <p:sldId id="3571" r:id="rId153"/>
    <p:sldId id="3572" r:id="rId154"/>
    <p:sldId id="3573" r:id="rId155"/>
    <p:sldId id="3574" r:id="rId156"/>
    <p:sldId id="3575" r:id="rId157"/>
    <p:sldId id="3576" r:id="rId158"/>
    <p:sldId id="3577" r:id="rId159"/>
    <p:sldId id="3578" r:id="rId160"/>
    <p:sldId id="3579" r:id="rId161"/>
    <p:sldId id="3580" r:id="rId162"/>
    <p:sldId id="3581" r:id="rId163"/>
    <p:sldId id="3582" r:id="rId164"/>
    <p:sldId id="3583" r:id="rId165"/>
    <p:sldId id="3584" r:id="rId166"/>
    <p:sldId id="3585" r:id="rId167"/>
    <p:sldId id="3420" r:id="rId168"/>
    <p:sldId id="3415" r:id="rId169"/>
  </p:sldIdLst>
  <p:sldSz cx="9144000" cy="6858000" type="screen4x3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FF00"/>
    <a:srgbClr val="800000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04" autoAdjust="0"/>
  </p:normalViewPr>
  <p:slideViewPr>
    <p:cSldViewPr>
      <p:cViewPr>
        <p:scale>
          <a:sx n="95" d="100"/>
          <a:sy n="95" d="100"/>
        </p:scale>
        <p:origin x="-1248" y="-42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3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 /><Relationship Id="rId117" Type="http://schemas.openxmlformats.org/officeDocument/2006/relationships/slide" Target="slides/slide116.xml" /><Relationship Id="rId21" Type="http://schemas.openxmlformats.org/officeDocument/2006/relationships/slide" Target="slides/slide20.xml" /><Relationship Id="rId42" Type="http://schemas.openxmlformats.org/officeDocument/2006/relationships/slide" Target="slides/slide41.xml" /><Relationship Id="rId47" Type="http://schemas.openxmlformats.org/officeDocument/2006/relationships/slide" Target="slides/slide46.xml" /><Relationship Id="rId63" Type="http://schemas.openxmlformats.org/officeDocument/2006/relationships/slide" Target="slides/slide62.xml" /><Relationship Id="rId68" Type="http://schemas.openxmlformats.org/officeDocument/2006/relationships/slide" Target="slides/slide67.xml" /><Relationship Id="rId84" Type="http://schemas.openxmlformats.org/officeDocument/2006/relationships/slide" Target="slides/slide83.xml" /><Relationship Id="rId89" Type="http://schemas.openxmlformats.org/officeDocument/2006/relationships/slide" Target="slides/slide88.xml" /><Relationship Id="rId112" Type="http://schemas.openxmlformats.org/officeDocument/2006/relationships/slide" Target="slides/slide111.xml" /><Relationship Id="rId133" Type="http://schemas.openxmlformats.org/officeDocument/2006/relationships/slide" Target="slides/slide132.xml" /><Relationship Id="rId138" Type="http://schemas.openxmlformats.org/officeDocument/2006/relationships/slide" Target="slides/slide137.xml" /><Relationship Id="rId154" Type="http://schemas.openxmlformats.org/officeDocument/2006/relationships/slide" Target="slides/slide153.xml" /><Relationship Id="rId159" Type="http://schemas.openxmlformats.org/officeDocument/2006/relationships/slide" Target="slides/slide158.xml" /><Relationship Id="rId170" Type="http://schemas.openxmlformats.org/officeDocument/2006/relationships/notesMaster" Target="notesMasters/notesMaster1.xml" /><Relationship Id="rId16" Type="http://schemas.openxmlformats.org/officeDocument/2006/relationships/slide" Target="slides/slide15.xml" /><Relationship Id="rId107" Type="http://schemas.openxmlformats.org/officeDocument/2006/relationships/slide" Target="slides/slide106.xml" /><Relationship Id="rId11" Type="http://schemas.openxmlformats.org/officeDocument/2006/relationships/slide" Target="slides/slide10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53" Type="http://schemas.openxmlformats.org/officeDocument/2006/relationships/slide" Target="slides/slide52.xml" /><Relationship Id="rId58" Type="http://schemas.openxmlformats.org/officeDocument/2006/relationships/slide" Target="slides/slide57.xml" /><Relationship Id="rId74" Type="http://schemas.openxmlformats.org/officeDocument/2006/relationships/slide" Target="slides/slide73.xml" /><Relationship Id="rId79" Type="http://schemas.openxmlformats.org/officeDocument/2006/relationships/slide" Target="slides/slide78.xml" /><Relationship Id="rId102" Type="http://schemas.openxmlformats.org/officeDocument/2006/relationships/slide" Target="slides/slide101.xml" /><Relationship Id="rId123" Type="http://schemas.openxmlformats.org/officeDocument/2006/relationships/slide" Target="slides/slide122.xml" /><Relationship Id="rId128" Type="http://schemas.openxmlformats.org/officeDocument/2006/relationships/slide" Target="slides/slide127.xml" /><Relationship Id="rId144" Type="http://schemas.openxmlformats.org/officeDocument/2006/relationships/slide" Target="slides/slide143.xml" /><Relationship Id="rId149" Type="http://schemas.openxmlformats.org/officeDocument/2006/relationships/slide" Target="slides/slide148.xml" /><Relationship Id="rId5" Type="http://schemas.openxmlformats.org/officeDocument/2006/relationships/slide" Target="slides/slide4.xml" /><Relationship Id="rId90" Type="http://schemas.openxmlformats.org/officeDocument/2006/relationships/slide" Target="slides/slide89.xml" /><Relationship Id="rId95" Type="http://schemas.openxmlformats.org/officeDocument/2006/relationships/slide" Target="slides/slide94.xml" /><Relationship Id="rId160" Type="http://schemas.openxmlformats.org/officeDocument/2006/relationships/slide" Target="slides/slide159.xml" /><Relationship Id="rId165" Type="http://schemas.openxmlformats.org/officeDocument/2006/relationships/slide" Target="slides/slide164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43" Type="http://schemas.openxmlformats.org/officeDocument/2006/relationships/slide" Target="slides/slide42.xml" /><Relationship Id="rId48" Type="http://schemas.openxmlformats.org/officeDocument/2006/relationships/slide" Target="slides/slide47.xml" /><Relationship Id="rId64" Type="http://schemas.openxmlformats.org/officeDocument/2006/relationships/slide" Target="slides/slide63.xml" /><Relationship Id="rId69" Type="http://schemas.openxmlformats.org/officeDocument/2006/relationships/slide" Target="slides/slide68.xml" /><Relationship Id="rId113" Type="http://schemas.openxmlformats.org/officeDocument/2006/relationships/slide" Target="slides/slide112.xml" /><Relationship Id="rId118" Type="http://schemas.openxmlformats.org/officeDocument/2006/relationships/slide" Target="slides/slide117.xml" /><Relationship Id="rId134" Type="http://schemas.openxmlformats.org/officeDocument/2006/relationships/slide" Target="slides/slide133.xml" /><Relationship Id="rId139" Type="http://schemas.openxmlformats.org/officeDocument/2006/relationships/slide" Target="slides/slide138.xml" /><Relationship Id="rId80" Type="http://schemas.openxmlformats.org/officeDocument/2006/relationships/slide" Target="slides/slide79.xml" /><Relationship Id="rId85" Type="http://schemas.openxmlformats.org/officeDocument/2006/relationships/slide" Target="slides/slide84.xml" /><Relationship Id="rId150" Type="http://schemas.openxmlformats.org/officeDocument/2006/relationships/slide" Target="slides/slide149.xml" /><Relationship Id="rId155" Type="http://schemas.openxmlformats.org/officeDocument/2006/relationships/slide" Target="slides/slide154.xml" /><Relationship Id="rId171" Type="http://schemas.openxmlformats.org/officeDocument/2006/relationships/presProps" Target="presProps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59" Type="http://schemas.openxmlformats.org/officeDocument/2006/relationships/slide" Target="slides/slide58.xml" /><Relationship Id="rId103" Type="http://schemas.openxmlformats.org/officeDocument/2006/relationships/slide" Target="slides/slide102.xml" /><Relationship Id="rId108" Type="http://schemas.openxmlformats.org/officeDocument/2006/relationships/slide" Target="slides/slide107.xml" /><Relationship Id="rId124" Type="http://schemas.openxmlformats.org/officeDocument/2006/relationships/slide" Target="slides/slide123.xml" /><Relationship Id="rId129" Type="http://schemas.openxmlformats.org/officeDocument/2006/relationships/slide" Target="slides/slide128.xml" /><Relationship Id="rId54" Type="http://schemas.openxmlformats.org/officeDocument/2006/relationships/slide" Target="slides/slide53.xml" /><Relationship Id="rId70" Type="http://schemas.openxmlformats.org/officeDocument/2006/relationships/slide" Target="slides/slide69.xml" /><Relationship Id="rId75" Type="http://schemas.openxmlformats.org/officeDocument/2006/relationships/slide" Target="slides/slide74.xml" /><Relationship Id="rId91" Type="http://schemas.openxmlformats.org/officeDocument/2006/relationships/slide" Target="slides/slide90.xml" /><Relationship Id="rId96" Type="http://schemas.openxmlformats.org/officeDocument/2006/relationships/slide" Target="slides/slide95.xml" /><Relationship Id="rId140" Type="http://schemas.openxmlformats.org/officeDocument/2006/relationships/slide" Target="slides/slide139.xml" /><Relationship Id="rId145" Type="http://schemas.openxmlformats.org/officeDocument/2006/relationships/slide" Target="slides/slide144.xml" /><Relationship Id="rId161" Type="http://schemas.openxmlformats.org/officeDocument/2006/relationships/slide" Target="slides/slide160.xml" /><Relationship Id="rId166" Type="http://schemas.openxmlformats.org/officeDocument/2006/relationships/slide" Target="slides/slide165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49" Type="http://schemas.openxmlformats.org/officeDocument/2006/relationships/slide" Target="slides/slide48.xml" /><Relationship Id="rId57" Type="http://schemas.openxmlformats.org/officeDocument/2006/relationships/slide" Target="slides/slide56.xml" /><Relationship Id="rId106" Type="http://schemas.openxmlformats.org/officeDocument/2006/relationships/slide" Target="slides/slide105.xml" /><Relationship Id="rId114" Type="http://schemas.openxmlformats.org/officeDocument/2006/relationships/slide" Target="slides/slide113.xml" /><Relationship Id="rId119" Type="http://schemas.openxmlformats.org/officeDocument/2006/relationships/slide" Target="slides/slide118.xml" /><Relationship Id="rId127" Type="http://schemas.openxmlformats.org/officeDocument/2006/relationships/slide" Target="slides/slide126.xml" /><Relationship Id="rId10" Type="http://schemas.openxmlformats.org/officeDocument/2006/relationships/slide" Target="slides/slide9.xml" /><Relationship Id="rId31" Type="http://schemas.openxmlformats.org/officeDocument/2006/relationships/slide" Target="slides/slide30.xml" /><Relationship Id="rId44" Type="http://schemas.openxmlformats.org/officeDocument/2006/relationships/slide" Target="slides/slide43.xml" /><Relationship Id="rId52" Type="http://schemas.openxmlformats.org/officeDocument/2006/relationships/slide" Target="slides/slide51.xml" /><Relationship Id="rId60" Type="http://schemas.openxmlformats.org/officeDocument/2006/relationships/slide" Target="slides/slide59.xml" /><Relationship Id="rId65" Type="http://schemas.openxmlformats.org/officeDocument/2006/relationships/slide" Target="slides/slide64.xml" /><Relationship Id="rId73" Type="http://schemas.openxmlformats.org/officeDocument/2006/relationships/slide" Target="slides/slide72.xml" /><Relationship Id="rId78" Type="http://schemas.openxmlformats.org/officeDocument/2006/relationships/slide" Target="slides/slide77.xml" /><Relationship Id="rId81" Type="http://schemas.openxmlformats.org/officeDocument/2006/relationships/slide" Target="slides/slide80.xml" /><Relationship Id="rId86" Type="http://schemas.openxmlformats.org/officeDocument/2006/relationships/slide" Target="slides/slide85.xml" /><Relationship Id="rId94" Type="http://schemas.openxmlformats.org/officeDocument/2006/relationships/slide" Target="slides/slide93.xml" /><Relationship Id="rId99" Type="http://schemas.openxmlformats.org/officeDocument/2006/relationships/slide" Target="slides/slide98.xml" /><Relationship Id="rId101" Type="http://schemas.openxmlformats.org/officeDocument/2006/relationships/slide" Target="slides/slide100.xml" /><Relationship Id="rId122" Type="http://schemas.openxmlformats.org/officeDocument/2006/relationships/slide" Target="slides/slide121.xml" /><Relationship Id="rId130" Type="http://schemas.openxmlformats.org/officeDocument/2006/relationships/slide" Target="slides/slide129.xml" /><Relationship Id="rId135" Type="http://schemas.openxmlformats.org/officeDocument/2006/relationships/slide" Target="slides/slide134.xml" /><Relationship Id="rId143" Type="http://schemas.openxmlformats.org/officeDocument/2006/relationships/slide" Target="slides/slide142.xml" /><Relationship Id="rId148" Type="http://schemas.openxmlformats.org/officeDocument/2006/relationships/slide" Target="slides/slide147.xml" /><Relationship Id="rId151" Type="http://schemas.openxmlformats.org/officeDocument/2006/relationships/slide" Target="slides/slide150.xml" /><Relationship Id="rId156" Type="http://schemas.openxmlformats.org/officeDocument/2006/relationships/slide" Target="slides/slide155.xml" /><Relationship Id="rId164" Type="http://schemas.openxmlformats.org/officeDocument/2006/relationships/slide" Target="slides/slide163.xml" /><Relationship Id="rId169" Type="http://schemas.openxmlformats.org/officeDocument/2006/relationships/slide" Target="slides/slide16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72" Type="http://schemas.openxmlformats.org/officeDocument/2006/relationships/viewProps" Target="viewProps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9" Type="http://schemas.openxmlformats.org/officeDocument/2006/relationships/slide" Target="slides/slide38.xml" /><Relationship Id="rId109" Type="http://schemas.openxmlformats.org/officeDocument/2006/relationships/slide" Target="slides/slide108.xml" /><Relationship Id="rId34" Type="http://schemas.openxmlformats.org/officeDocument/2006/relationships/slide" Target="slides/slide33.xml" /><Relationship Id="rId50" Type="http://schemas.openxmlformats.org/officeDocument/2006/relationships/slide" Target="slides/slide49.xml" /><Relationship Id="rId55" Type="http://schemas.openxmlformats.org/officeDocument/2006/relationships/slide" Target="slides/slide54.xml" /><Relationship Id="rId76" Type="http://schemas.openxmlformats.org/officeDocument/2006/relationships/slide" Target="slides/slide75.xml" /><Relationship Id="rId97" Type="http://schemas.openxmlformats.org/officeDocument/2006/relationships/slide" Target="slides/slide96.xml" /><Relationship Id="rId104" Type="http://schemas.openxmlformats.org/officeDocument/2006/relationships/slide" Target="slides/slide103.xml" /><Relationship Id="rId120" Type="http://schemas.openxmlformats.org/officeDocument/2006/relationships/slide" Target="slides/slide119.xml" /><Relationship Id="rId125" Type="http://schemas.openxmlformats.org/officeDocument/2006/relationships/slide" Target="slides/slide124.xml" /><Relationship Id="rId141" Type="http://schemas.openxmlformats.org/officeDocument/2006/relationships/slide" Target="slides/slide140.xml" /><Relationship Id="rId146" Type="http://schemas.openxmlformats.org/officeDocument/2006/relationships/slide" Target="slides/slide145.xml" /><Relationship Id="rId167" Type="http://schemas.openxmlformats.org/officeDocument/2006/relationships/slide" Target="slides/slide166.xml" /><Relationship Id="rId7" Type="http://schemas.openxmlformats.org/officeDocument/2006/relationships/slide" Target="slides/slide6.xml" /><Relationship Id="rId71" Type="http://schemas.openxmlformats.org/officeDocument/2006/relationships/slide" Target="slides/slide70.xml" /><Relationship Id="rId92" Type="http://schemas.openxmlformats.org/officeDocument/2006/relationships/slide" Target="slides/slide91.xml" /><Relationship Id="rId162" Type="http://schemas.openxmlformats.org/officeDocument/2006/relationships/slide" Target="slides/slide161.xml" /><Relationship Id="rId2" Type="http://schemas.openxmlformats.org/officeDocument/2006/relationships/slide" Target="slides/slide1.xml" /><Relationship Id="rId29" Type="http://schemas.openxmlformats.org/officeDocument/2006/relationships/slide" Target="slides/slide28.xml" /><Relationship Id="rId24" Type="http://schemas.openxmlformats.org/officeDocument/2006/relationships/slide" Target="slides/slide23.xml" /><Relationship Id="rId40" Type="http://schemas.openxmlformats.org/officeDocument/2006/relationships/slide" Target="slides/slide39.xml" /><Relationship Id="rId45" Type="http://schemas.openxmlformats.org/officeDocument/2006/relationships/slide" Target="slides/slide44.xml" /><Relationship Id="rId66" Type="http://schemas.openxmlformats.org/officeDocument/2006/relationships/slide" Target="slides/slide65.xml" /><Relationship Id="rId87" Type="http://schemas.openxmlformats.org/officeDocument/2006/relationships/slide" Target="slides/slide86.xml" /><Relationship Id="rId110" Type="http://schemas.openxmlformats.org/officeDocument/2006/relationships/slide" Target="slides/slide109.xml" /><Relationship Id="rId115" Type="http://schemas.openxmlformats.org/officeDocument/2006/relationships/slide" Target="slides/slide114.xml" /><Relationship Id="rId131" Type="http://schemas.openxmlformats.org/officeDocument/2006/relationships/slide" Target="slides/slide130.xml" /><Relationship Id="rId136" Type="http://schemas.openxmlformats.org/officeDocument/2006/relationships/slide" Target="slides/slide135.xml" /><Relationship Id="rId157" Type="http://schemas.openxmlformats.org/officeDocument/2006/relationships/slide" Target="slides/slide156.xml" /><Relationship Id="rId61" Type="http://schemas.openxmlformats.org/officeDocument/2006/relationships/slide" Target="slides/slide60.xml" /><Relationship Id="rId82" Type="http://schemas.openxmlformats.org/officeDocument/2006/relationships/slide" Target="slides/slide81.xml" /><Relationship Id="rId152" Type="http://schemas.openxmlformats.org/officeDocument/2006/relationships/slide" Target="slides/slide151.xml" /><Relationship Id="rId173" Type="http://schemas.openxmlformats.org/officeDocument/2006/relationships/theme" Target="theme/theme1.xml" /><Relationship Id="rId19" Type="http://schemas.openxmlformats.org/officeDocument/2006/relationships/slide" Target="slides/slide18.xml" /><Relationship Id="rId14" Type="http://schemas.openxmlformats.org/officeDocument/2006/relationships/slide" Target="slides/slide13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56" Type="http://schemas.openxmlformats.org/officeDocument/2006/relationships/slide" Target="slides/slide55.xml" /><Relationship Id="rId77" Type="http://schemas.openxmlformats.org/officeDocument/2006/relationships/slide" Target="slides/slide76.xml" /><Relationship Id="rId100" Type="http://schemas.openxmlformats.org/officeDocument/2006/relationships/slide" Target="slides/slide99.xml" /><Relationship Id="rId105" Type="http://schemas.openxmlformats.org/officeDocument/2006/relationships/slide" Target="slides/slide104.xml" /><Relationship Id="rId126" Type="http://schemas.openxmlformats.org/officeDocument/2006/relationships/slide" Target="slides/slide125.xml" /><Relationship Id="rId147" Type="http://schemas.openxmlformats.org/officeDocument/2006/relationships/slide" Target="slides/slide146.xml" /><Relationship Id="rId168" Type="http://schemas.openxmlformats.org/officeDocument/2006/relationships/slide" Target="slides/slide167.xml" /><Relationship Id="rId8" Type="http://schemas.openxmlformats.org/officeDocument/2006/relationships/slide" Target="slides/slide7.xml" /><Relationship Id="rId51" Type="http://schemas.openxmlformats.org/officeDocument/2006/relationships/slide" Target="slides/slide50.xml" /><Relationship Id="rId72" Type="http://schemas.openxmlformats.org/officeDocument/2006/relationships/slide" Target="slides/slide71.xml" /><Relationship Id="rId93" Type="http://schemas.openxmlformats.org/officeDocument/2006/relationships/slide" Target="slides/slide92.xml" /><Relationship Id="rId98" Type="http://schemas.openxmlformats.org/officeDocument/2006/relationships/slide" Target="slides/slide97.xml" /><Relationship Id="rId121" Type="http://schemas.openxmlformats.org/officeDocument/2006/relationships/slide" Target="slides/slide120.xml" /><Relationship Id="rId142" Type="http://schemas.openxmlformats.org/officeDocument/2006/relationships/slide" Target="slides/slide141.xml" /><Relationship Id="rId163" Type="http://schemas.openxmlformats.org/officeDocument/2006/relationships/slide" Target="slides/slide162.xml" /><Relationship Id="rId3" Type="http://schemas.openxmlformats.org/officeDocument/2006/relationships/slide" Target="slides/slide2.xml" /><Relationship Id="rId25" Type="http://schemas.openxmlformats.org/officeDocument/2006/relationships/slide" Target="slides/slide24.xml" /><Relationship Id="rId46" Type="http://schemas.openxmlformats.org/officeDocument/2006/relationships/slide" Target="slides/slide45.xml" /><Relationship Id="rId67" Type="http://schemas.openxmlformats.org/officeDocument/2006/relationships/slide" Target="slides/slide66.xml" /><Relationship Id="rId116" Type="http://schemas.openxmlformats.org/officeDocument/2006/relationships/slide" Target="slides/slide115.xml" /><Relationship Id="rId137" Type="http://schemas.openxmlformats.org/officeDocument/2006/relationships/slide" Target="slides/slide136.xml" /><Relationship Id="rId158" Type="http://schemas.openxmlformats.org/officeDocument/2006/relationships/slide" Target="slides/slide157.xml" /><Relationship Id="rId20" Type="http://schemas.openxmlformats.org/officeDocument/2006/relationships/slide" Target="slides/slide19.xml" /><Relationship Id="rId41" Type="http://schemas.openxmlformats.org/officeDocument/2006/relationships/slide" Target="slides/slide40.xml" /><Relationship Id="rId62" Type="http://schemas.openxmlformats.org/officeDocument/2006/relationships/slide" Target="slides/slide61.xml" /><Relationship Id="rId83" Type="http://schemas.openxmlformats.org/officeDocument/2006/relationships/slide" Target="slides/slide82.xml" /><Relationship Id="rId88" Type="http://schemas.openxmlformats.org/officeDocument/2006/relationships/slide" Target="slides/slide87.xml" /><Relationship Id="rId111" Type="http://schemas.openxmlformats.org/officeDocument/2006/relationships/slide" Target="slides/slide110.xml" /><Relationship Id="rId132" Type="http://schemas.openxmlformats.org/officeDocument/2006/relationships/slide" Target="slides/slide131.xml" /><Relationship Id="rId153" Type="http://schemas.openxmlformats.org/officeDocument/2006/relationships/slide" Target="slides/slide152.xml" /><Relationship Id="rId174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l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625639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r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F13610B-B7AD-45A0-AF44-01E63D644F64}" type="datetimeFigureOut">
              <a:rPr lang="en-US"/>
              <a:pPr>
                <a:defRPr/>
              </a:pPr>
              <a:t>3/27/2021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0875"/>
            <a:ext cx="4343400" cy="3257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210" tIns="43105" rIns="86210" bIns="4310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40080" y="4126230"/>
            <a:ext cx="5120640" cy="3909060"/>
          </a:xfrm>
          <a:prstGeom prst="rect">
            <a:avLst/>
          </a:prstGeom>
        </p:spPr>
        <p:txBody>
          <a:bodyPr vert="horz" lIns="86210" tIns="43105" rIns="86210" bIns="43105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l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625639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r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38EAF37-9737-4AFE-891A-DB5C01BBD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906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6B392-A0B4-431A-AF21-09D04318EC6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C409C-02EF-42BD-AFD1-0F8903B3936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1BF11-2ADC-48E5-862B-9B40032F9B1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4FAB0-D31E-4A4F-B0F3-DC12FC7F678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FCB16-4CD5-45A6-81D7-FA5D75585C0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259B4-E79D-4534-A51C-767E72D4443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C2CE2-9A6C-4818-8BBF-240DBA422AC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F4958-2C18-4037-8310-EF197EC59FA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B2FBF-63BC-4499-9A7C-CC779C1068A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EDCB0-E792-498E-A2F0-99D57E6108D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EF177-5160-45F0-BCF0-8294972D6C1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AC08EE4-65AD-4C83-B244-D564CE08BEC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hyperlink" Target="http://www.duas.org/" TargetMode="External" /><Relationship Id="rId1" Type="http://schemas.openxmlformats.org/officeDocument/2006/relationships/slideLayout" Target="../slideLayouts/slideLayout1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-76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-76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-76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647700" y="3270177"/>
            <a:ext cx="78867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6000" b="1" i="1" dirty="0" err="1">
                <a:solidFill>
                  <a:srgbClr val="FFFF00"/>
                </a:solidFill>
                <a:latin typeface="Trebuchet MS" pitchFamily="34" charset="0"/>
              </a:rPr>
              <a:t>A’maal</a:t>
            </a:r>
            <a:r>
              <a:rPr lang="en-US" sz="6000" b="1" i="1" dirty="0">
                <a:solidFill>
                  <a:srgbClr val="FFFF00"/>
                </a:solidFill>
                <a:latin typeface="Trebuchet MS" pitchFamily="34" charset="0"/>
              </a:rPr>
              <a:t> for First Night of </a:t>
            </a:r>
            <a:r>
              <a:rPr lang="en-US" sz="6000" b="1" i="1" dirty="0" err="1">
                <a:solidFill>
                  <a:srgbClr val="FFFF00"/>
                </a:solidFill>
                <a:latin typeface="Trebuchet MS" pitchFamily="34" charset="0"/>
              </a:rPr>
              <a:t>Ramadhan</a:t>
            </a:r>
            <a:endParaRPr lang="en-US" sz="60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6" name="Rectangle 1"/>
          <p:cNvSpPr>
            <a:spLocks noChangeArrowheads="1"/>
          </p:cNvSpPr>
          <p:nvPr/>
        </p:nvSpPr>
        <p:spPr bwMode="auto">
          <a:xfrm>
            <a:off x="762000" y="839521"/>
            <a:ext cx="7620000" cy="2818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>
              <a:lnSpc>
                <a:spcPts val="10500"/>
              </a:lnSpc>
            </a:pPr>
            <a:r>
              <a:rPr lang="ar-AE" sz="9600" spc="300" dirty="0">
                <a:solidFill>
                  <a:srgbClr val="FFFF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اع</a:t>
            </a:r>
            <a:r>
              <a:rPr lang="ar-SA" sz="9600" spc="300" dirty="0">
                <a:solidFill>
                  <a:srgbClr val="FFFF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مال لأول ليلة من شهر رمضان</a:t>
            </a:r>
          </a:p>
        </p:txBody>
      </p:sp>
      <p:pic>
        <p:nvPicPr>
          <p:cNvPr id="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en-US" altLang="en-US" sz="1200" b="1" dirty="0">
              <a:solidFill>
                <a:srgbClr val="000066"/>
              </a:solidFill>
              <a:latin typeface="Trebuchet MS" panose="020B0603020202020204" pitchFamily="34" charset="0"/>
            </a:endParaRPr>
          </a:p>
          <a:p>
            <a:pPr algn="ctr"/>
            <a:r>
              <a:rPr lang="en-US" altLang="en-US" sz="1100" b="1" dirty="0">
                <a:solidFill>
                  <a:srgbClr val="000066"/>
                </a:solidFill>
              </a:rPr>
              <a:t>For any errors / comments please write to: duas.org@gmail.com </a:t>
            </a:r>
            <a:endParaRPr lang="en-US" altLang="en-US" sz="1200" b="1" dirty="0">
              <a:solidFill>
                <a:srgbClr val="000066"/>
              </a:solidFill>
              <a:latin typeface="Trebuchet MS" panose="020B0603020202020204" pitchFamily="34" charset="0"/>
            </a:endParaRPr>
          </a:p>
          <a:p>
            <a:pPr algn="ctr"/>
            <a:r>
              <a:rPr lang="en-US" altLang="en-US" sz="1200" b="1" dirty="0">
                <a:solidFill>
                  <a:srgbClr val="000066"/>
                </a:solidFill>
                <a:latin typeface="Trebuchet MS" panose="020B0603020202020204" pitchFamily="34" charset="0"/>
              </a:rPr>
              <a:t>Kindly recite </a:t>
            </a:r>
            <a:r>
              <a:rPr lang="en-US" altLang="en-US" sz="1200" b="1" dirty="0" err="1">
                <a:solidFill>
                  <a:srgbClr val="000066"/>
                </a:solidFill>
                <a:latin typeface="Trebuchet MS" panose="020B0603020202020204" pitchFamily="34" charset="0"/>
              </a:rPr>
              <a:t>Sūrat</a:t>
            </a:r>
            <a:r>
              <a:rPr lang="en-US" altLang="en-US" sz="1200" b="1" dirty="0">
                <a:solidFill>
                  <a:srgbClr val="000066"/>
                </a:solidFill>
                <a:latin typeface="Trebuchet MS" panose="020B0603020202020204" pitchFamily="34" charset="0"/>
              </a:rPr>
              <a:t> al-</a:t>
            </a:r>
            <a:r>
              <a:rPr lang="en-US" altLang="en-US" sz="1200" b="1" dirty="0" err="1">
                <a:solidFill>
                  <a:srgbClr val="000066"/>
                </a:solidFill>
                <a:latin typeface="Trebuchet MS" panose="020B0603020202020204" pitchFamily="34" charset="0"/>
              </a:rPr>
              <a:t>Fātiḥah</a:t>
            </a:r>
            <a:r>
              <a:rPr lang="en-US" altLang="en-US" sz="1200" b="1" dirty="0">
                <a:solidFill>
                  <a:srgbClr val="000066"/>
                </a:solidFill>
                <a:latin typeface="Trebuchet MS" panose="020B0603020202020204" pitchFamily="34" charset="0"/>
              </a:rPr>
              <a:t> for </a:t>
            </a:r>
            <a:r>
              <a:rPr lang="en-US" altLang="en-US" sz="1200" b="1" dirty="0" err="1">
                <a:solidFill>
                  <a:srgbClr val="000066"/>
                </a:solidFill>
                <a:latin typeface="Trebuchet MS" panose="020B0603020202020204" pitchFamily="34" charset="0"/>
              </a:rPr>
              <a:t>Marhumeen</a:t>
            </a:r>
            <a:r>
              <a:rPr lang="en-US" altLang="en-US" sz="1200" b="1" dirty="0">
                <a:solidFill>
                  <a:srgbClr val="000066"/>
                </a:solidFill>
                <a:latin typeface="Trebuchet MS" panose="020B0603020202020204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وَهُوَ اللّطِيفُ الخَبِيرُ.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He is the Knower of subtleties, the Aware.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2800" b="1" dirty="0"/>
              <a:t>اور وہ ذیلی عنوانوں کا جاننے والا ہے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huwa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allatifu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alkhabiru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3810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228600" y="1155680"/>
            <a:ext cx="8686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Short </a:t>
            </a:r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Dua</a:t>
            </a:r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 to be recited on 1</a:t>
            </a:r>
            <a:r>
              <a:rPr lang="en-US" sz="5400" b="1" i="1" baseline="30000" dirty="0">
                <a:solidFill>
                  <a:srgbClr val="FFFF00"/>
                </a:solidFill>
                <a:latin typeface="Trebuchet MS" pitchFamily="34" charset="0"/>
              </a:rPr>
              <a:t>st</a:t>
            </a:r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 night of </a:t>
            </a:r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Ramadhan</a:t>
            </a:r>
            <a:endParaRPr lang="en-US" sz="5400" b="1" i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Allahumma</a:t>
            </a:r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 Inna </a:t>
            </a:r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Hadha</a:t>
            </a:r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Shahr</a:t>
            </a:r>
            <a:endParaRPr lang="en-US" sz="70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6" name="Rectangle 1"/>
          <p:cNvSpPr>
            <a:spLocks noChangeArrowheads="1"/>
          </p:cNvSpPr>
          <p:nvPr/>
        </p:nvSpPr>
        <p:spPr bwMode="auto">
          <a:xfrm>
            <a:off x="762000" y="4343400"/>
            <a:ext cx="7620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ar-AE" sz="9600" dirty="0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اَللّهُمَّ إنَّ هِذا شَهْرُ</a:t>
            </a:r>
            <a:endParaRPr lang="ar-SA" sz="9600" dirty="0">
              <a:solidFill>
                <a:srgbClr val="FFFF00"/>
              </a:solidFill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0" y="6150114"/>
            <a:ext cx="9296400" cy="70788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2000" b="1" dirty="0">
                <a:solidFill>
                  <a:srgbClr val="FFFF00"/>
                </a:solidFill>
                <a:latin typeface="Trebuchet MS" pitchFamily="34" charset="0"/>
              </a:rPr>
              <a:t> It is advisable to say the supplication  mentioned by </a:t>
            </a:r>
            <a:r>
              <a:rPr lang="en-US" sz="2000" b="1" dirty="0" err="1">
                <a:solidFill>
                  <a:srgbClr val="FFFF00"/>
                </a:solidFill>
                <a:latin typeface="Trebuchet MS" pitchFamily="34" charset="0"/>
              </a:rPr>
              <a:t>Sayyid</a:t>
            </a:r>
            <a:r>
              <a:rPr lang="en-US" sz="2000" b="1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latin typeface="Trebuchet MS" pitchFamily="34" charset="0"/>
              </a:rPr>
              <a:t>Ibn</a:t>
            </a:r>
            <a:r>
              <a:rPr lang="en-US" sz="2000" b="1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latin typeface="Trebuchet MS" pitchFamily="34" charset="0"/>
              </a:rPr>
              <a:t>Tawus</a:t>
            </a:r>
            <a:r>
              <a:rPr lang="en-US" sz="2000" b="1" dirty="0">
                <a:solidFill>
                  <a:srgbClr val="FFFF00"/>
                </a:solidFill>
                <a:latin typeface="Trebuchet MS" pitchFamily="34" charset="0"/>
              </a:rPr>
              <a:t> in ‘</a:t>
            </a:r>
            <a:r>
              <a:rPr lang="en-US" sz="2000" b="1" i="1" dirty="0" err="1">
                <a:solidFill>
                  <a:srgbClr val="FFFF00"/>
                </a:solidFill>
                <a:latin typeface="Trebuchet MS" pitchFamily="34" charset="0"/>
              </a:rPr>
              <a:t>Iqbal</a:t>
            </a:r>
            <a:r>
              <a:rPr lang="en-US" sz="2000" b="1" i="1" dirty="0">
                <a:solidFill>
                  <a:srgbClr val="FFFF00"/>
                </a:solidFill>
                <a:latin typeface="Trebuchet MS" pitchFamily="34" charset="0"/>
              </a:rPr>
              <a:t> al-</a:t>
            </a:r>
            <a:r>
              <a:rPr lang="en-US" sz="2000" b="1" i="1" dirty="0" err="1">
                <a:solidFill>
                  <a:srgbClr val="FFFF00"/>
                </a:solidFill>
                <a:latin typeface="Trebuchet MS" pitchFamily="34" charset="0"/>
              </a:rPr>
              <a:t>A`mal</a:t>
            </a:r>
            <a:r>
              <a:rPr lang="en-US" sz="2000" b="1" dirty="0">
                <a:solidFill>
                  <a:srgbClr val="FFFF00"/>
                </a:solidFill>
                <a:latin typeface="Trebuchet MS" pitchFamily="34" charset="0"/>
              </a:rPr>
              <a:t>’:</a:t>
            </a:r>
            <a:endParaRPr lang="en-GB" sz="20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O'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ar-SA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وآل)ع( محمد پر </a:t>
            </a:r>
          </a:p>
        </p:txBody>
      </p:sp>
      <p:sp>
        <p:nvSpPr>
          <p:cNvPr id="30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72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In the Name of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 dirty="0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41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عظیم اور دائمی رحمتوں والے خدا کے نام سے</a:t>
            </a:r>
          </a:p>
        </p:txBody>
      </p:sp>
      <p:sp>
        <p:nvSpPr>
          <p:cNvPr id="41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अल्लाह के नाम से जो बड़ा कृपालु और अत्यन्त दयावान हैं।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اَللّهُمَّ إنَّ هِذا شَهْرُ رَمَضانَ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This month of </a:t>
            </a:r>
            <a:r>
              <a:rPr lang="en-US" sz="2800" b="1" kern="1200" dirty="0" err="1">
                <a:ea typeface="MS Mincho" pitchFamily="49" charset="-128"/>
              </a:rPr>
              <a:t>Ramadhan</a:t>
            </a:r>
            <a:r>
              <a:rPr lang="en-US" sz="2800" b="1" kern="1200" dirty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اللہ: رمضان کا یہ مہینہ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alllahumma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inna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hadha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shahru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ramadhana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اَلَّذي أنْزَلْتَ فِيهِ الْقُرْآنَ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in which You revealed the Qur'an,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جس میں آپ نے قرآن نازل کیا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alladhy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anzalta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fihi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alqur’ana</a:t>
            </a:r>
            <a:r>
              <a:rPr lang="en-US" sz="2400" b="1" i="1" dirty="0">
                <a:solidFill>
                  <a:srgbClr val="000066"/>
                </a:solidFill>
              </a:rPr>
              <a:t>,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هُدىً لِلنّاسِ وَبَيِّناتٍ مِنَ الْهُدى وَالْفُرْقَانِ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As guidance for people and clear proofs of true guidance and distinction (between the right and the wrong),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لوگوں کے لئے رہنمائی اور حقیقی رہنمائی اور امتیاز (صحیح اور غلط کے درمیان) کے واضح ثبوت کے بطور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hudan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lilnnasi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wabayyinatin</a:t>
            </a:r>
            <a:r>
              <a:rPr lang="en-US" sz="2400" b="1" i="1" dirty="0">
                <a:solidFill>
                  <a:srgbClr val="000066"/>
                </a:solidFill>
              </a:rPr>
              <a:t> mina </a:t>
            </a:r>
            <a:r>
              <a:rPr lang="en-US" sz="2400" b="1" i="1" dirty="0" err="1">
                <a:solidFill>
                  <a:srgbClr val="000066"/>
                </a:solidFill>
              </a:rPr>
              <a:t>alhudi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walfurqani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قَدْ حَضَرَ.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Has commenced.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شروع ہوچکا ہے۔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qad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hadhara</a:t>
            </a:r>
            <a:r>
              <a:rPr lang="en-US" sz="2400" b="1" i="1" dirty="0">
                <a:solidFill>
                  <a:srgbClr val="000066"/>
                </a:solidFill>
              </a:rPr>
              <a:t>.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يا رَبِّ أعوذُ بِكَ فيهِ مِنَ الشَّيْطانِ الرَّجيمِ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in this month, I seek Your protection against Satan, the accursed,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اللہ: اس مہینے میں ، میں شیطان ، لعنتی ، سے تمہارا پناہ چاہتا ہوں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ya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>
                <a:solidFill>
                  <a:srgbClr val="000066"/>
                </a:solidFill>
              </a:rPr>
              <a:t>rabbi </a:t>
            </a:r>
            <a:r>
              <a:rPr lang="en-US" sz="2400" b="1" i="1" dirty="0" err="1">
                <a:solidFill>
                  <a:srgbClr val="000066"/>
                </a:solidFill>
              </a:rPr>
              <a:t>a`udhu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bika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fihi</a:t>
            </a:r>
            <a:r>
              <a:rPr lang="en-US" sz="2400" b="1" i="1" dirty="0">
                <a:solidFill>
                  <a:srgbClr val="000066"/>
                </a:solidFill>
              </a:rPr>
              <a:t> mina </a:t>
            </a:r>
            <a:r>
              <a:rPr lang="en-US" sz="2400" b="1" i="1" dirty="0" err="1">
                <a:solidFill>
                  <a:srgbClr val="000066"/>
                </a:solidFill>
              </a:rPr>
              <a:t>alshshaytani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alrrajimi</a:t>
            </a:r>
            <a:r>
              <a:rPr lang="en-US" sz="2400" b="1" i="1" dirty="0">
                <a:solidFill>
                  <a:srgbClr val="000066"/>
                </a:solidFill>
              </a:rPr>
              <a:t>,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وَمِنْ مَكْرِهِ وَحِيَلِهِ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against his tricks and his ruses,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اس کی چالوں اور ٹوٹ پھوٹ کے خلاف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wamin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makrihi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wahialihi</a:t>
            </a:r>
            <a:r>
              <a:rPr lang="en-US" sz="2400" b="1" i="1" dirty="0">
                <a:solidFill>
                  <a:srgbClr val="000066"/>
                </a:solidFill>
              </a:rPr>
              <a:t>,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وَخِداعِهِ وَحَبائِلِهِ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his deception and his trickeries,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اس کی دھوکہ دہی اور اس کی دھوکہ دہی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wakhida`ihi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wahabaiilihi</a:t>
            </a:r>
            <a:r>
              <a:rPr lang="en-US" sz="2400" b="1" i="1" dirty="0">
                <a:solidFill>
                  <a:srgbClr val="000066"/>
                </a:solidFill>
              </a:rPr>
              <a:t>,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اجْعَلْنَا مِمّنْ نَوَى فَعَمِلَ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(please do) include us with those who intend and carried out their intentions;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2800" b="1" dirty="0"/>
              <a:t>اے اللہ: (براہ کرم) ہمیں ان لوگوں کے ساتھ شامل کریں جو ارادے رکھتے ہیں اور اپنے ارادے پر عمل پیرا ہیں۔ </a:t>
            </a:r>
            <a:br>
              <a:rPr lang="ur-PK" sz="2800" b="1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allahumma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aj`alna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mimmn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nawa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fa`amila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وَجُنودِهِ وَخَيلِهِ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his parties and his riding forces,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dirty="0"/>
              <a:t>اس کی جماعتیں اور اس کی سواری افواج</a:t>
            </a:r>
          </a:p>
          <a:p>
            <a:br>
              <a:rPr lang="ur-PK" sz="2800" i="1" dirty="0"/>
            </a:br>
            <a:r>
              <a:rPr lang="ur-PK" sz="2800" dirty="0"/>
              <a:t> ،</a:t>
            </a:r>
          </a:p>
          <a:p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wajunudihi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wakhaylihi</a:t>
            </a:r>
            <a:r>
              <a:rPr lang="en-US" sz="2400" b="1" i="1" dirty="0">
                <a:solidFill>
                  <a:srgbClr val="000066"/>
                </a:solidFill>
              </a:rPr>
              <a:t>,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وَرِجْلِهِ وَوَساوِسِهِ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his on foot forces and his evil inspirations,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اس کی پیدل فوج اور اس کی بری الہامات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warijlihi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wawasauisihi</a:t>
            </a:r>
            <a:r>
              <a:rPr lang="en-US" sz="2400" b="1" i="1" dirty="0">
                <a:solidFill>
                  <a:srgbClr val="000066"/>
                </a:solidFill>
              </a:rPr>
              <a:t>,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وَمِنَ الضَّلالِ بَعْدَ الْهُدى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against straying off after being guided,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ہدایت کے بعد گمراہ ہونے کے خلاف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wamina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aldhdhalali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ba`da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alhudi</a:t>
            </a:r>
            <a:r>
              <a:rPr lang="en-US" sz="2400" b="1" i="1" dirty="0">
                <a:solidFill>
                  <a:srgbClr val="000066"/>
                </a:solidFill>
              </a:rPr>
              <a:t>,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وَمِنَ الكُفْرِ بَعْدَ الإيمانِ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against atheism after belief,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اعتقاد کے بعد ملحد کے خلاف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wamina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alkufri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ba`da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alimani</a:t>
            </a:r>
            <a:r>
              <a:rPr lang="en-US" sz="2400" b="1" i="1" dirty="0">
                <a:solidFill>
                  <a:srgbClr val="000066"/>
                </a:solidFill>
              </a:rPr>
              <a:t>,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وَمِنَ النِّفاقِ وَالرِّياءِ وَالجِناياتِ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against hypocrisy and showing off and felonies,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منافقت اور برائیوں کے خلاف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wamina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alnnifaqi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waalrria‘i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waaljinaiati</a:t>
            </a:r>
            <a:r>
              <a:rPr lang="en-US" sz="2400" b="1" i="1" dirty="0">
                <a:solidFill>
                  <a:srgbClr val="000066"/>
                </a:solidFill>
              </a:rPr>
              <a:t>,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وَمِنْ شَرِّ الوِسْواسِ الخَنّاسِ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against the evil of the whisperings of the slinking Devil,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پھسلتے شیطان کی سرگوشیوں کی برائی کے خلاف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wamin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sharri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aluisuasi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alkhannasi</a:t>
            </a:r>
            <a:r>
              <a:rPr lang="en-US" sz="2400" b="1" i="1" dirty="0">
                <a:solidFill>
                  <a:srgbClr val="000066"/>
                </a:solidFill>
              </a:rPr>
              <a:t>,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الَّذي يُوَسْوِسُ في صُدورِ النّاسِ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96728" y="22098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Who whispers into the hearts of men;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جو مردوں کے دلوں میں سرگوشی کرتا ہے۔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alladhy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yuwasuisu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fy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suduri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alnnasi</a:t>
            </a:r>
            <a:r>
              <a:rPr lang="en-US" sz="2400" b="1" i="1" dirty="0">
                <a:solidFill>
                  <a:srgbClr val="000066"/>
                </a:solidFill>
              </a:rPr>
              <a:t>,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مِنَ الجِنَّةِ وَالنّاسِ.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 From among the jinn and the men.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جنوں اور مردوں میں سے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>
                <a:solidFill>
                  <a:srgbClr val="000066"/>
                </a:solidFill>
              </a:rPr>
              <a:t>mina </a:t>
            </a:r>
            <a:r>
              <a:rPr lang="en-US" sz="2400" b="1" i="1" dirty="0" err="1">
                <a:solidFill>
                  <a:srgbClr val="000066"/>
                </a:solidFill>
              </a:rPr>
              <a:t>aljinnati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waalnnasi</a:t>
            </a:r>
            <a:r>
              <a:rPr lang="en-US" sz="2400" b="1" i="1" dirty="0">
                <a:solidFill>
                  <a:srgbClr val="000066"/>
                </a:solidFill>
              </a:rPr>
              <a:t>.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وَارْزُقْني صِيامَهُ وَقِيامَهُ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and confer upon me with the fasting and the doing of acts of worship during this month,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اللہ: اور مجھے اس مہینے کے دوران روزے رکھنے اور عبادت کرنے کی توفیق عطا فرما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alllhumma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waarzuqny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siamahu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waqiamahu</a:t>
            </a:r>
            <a:r>
              <a:rPr lang="en-US" sz="2400" b="1" i="1" dirty="0">
                <a:solidFill>
                  <a:srgbClr val="000066"/>
                </a:solidFill>
              </a:rPr>
              <a:t>,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وَالعَمَلَ فيهِ بِطاعَتِكَ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with the doing of acts of obedience to You,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آپ کی اطاعت کے عمل کے ساتھ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waal`amala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fihi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bita`atika</a:t>
            </a:r>
            <a:r>
              <a:rPr lang="en-US" sz="2400" b="1" i="1" dirty="0">
                <a:solidFill>
                  <a:srgbClr val="000066"/>
                </a:solidFill>
              </a:rPr>
              <a:t>,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تَجْعَلْنَا مِمّنْ شَقِيَ فَكَسِلَ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do not include us with those who are unhappy due to their laziness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ہمیں ان لوگوں کے ساتھ شامل نہ کریں جو اپنی سستی کی وجہ سے ناخوش ہیں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taj`alna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mimmn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shaqiya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fakasila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وَطاعَةِ رَسولِكَ وَأُولي الأمْرِ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to Your Messenger and the Men in Authority,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dirty="0"/>
              <a:t>اور آپ کے  اہل اقتدار کے لئے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wata`ati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rasulika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wa-uly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alamri</a:t>
            </a:r>
            <a:r>
              <a:rPr lang="en-US" sz="2400" b="1" i="1" dirty="0">
                <a:solidFill>
                  <a:srgbClr val="000066"/>
                </a:solidFill>
              </a:rPr>
              <a:t>,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عَلَيهِ وَعَلَيهِمُ السَّلامُ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May peace be upon him and them,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السلام علیکم ورحم اللہ وبرکاتہ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>
                <a:solidFill>
                  <a:srgbClr val="000066"/>
                </a:solidFill>
              </a:rPr>
              <a:t>`</a:t>
            </a:r>
            <a:r>
              <a:rPr lang="en-US" sz="2400" b="1" i="1" dirty="0" err="1">
                <a:solidFill>
                  <a:srgbClr val="000066"/>
                </a:solidFill>
              </a:rPr>
              <a:t>alayhi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wa`alayhimu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alssalamu</a:t>
            </a:r>
            <a:r>
              <a:rPr lang="en-US" sz="2400" b="1" i="1" dirty="0">
                <a:solidFill>
                  <a:srgbClr val="000066"/>
                </a:solidFill>
              </a:rPr>
              <a:t>,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وَما قَرَّبَ مِنْكَ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the doing of whatever act that takes me near You,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جو بھی عمل مجھے آپ کے قریب لے جاتا ہے اسے کرنا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wama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qarraba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minka</a:t>
            </a:r>
            <a:r>
              <a:rPr lang="en-US" sz="2400" b="1" i="1" dirty="0">
                <a:solidFill>
                  <a:srgbClr val="000066"/>
                </a:solidFill>
              </a:rPr>
              <a:t>,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وَجَنِّبْني مَعاصِيكَ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(please) take me away from acts of disobedience to You.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(براہ کرم) مجھے آپ کی نافرمانی کے کاموں سے دور کردیں۔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wajannibny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ma`asika</a:t>
            </a:r>
            <a:r>
              <a:rPr lang="en-US" sz="2400" b="1" i="1" dirty="0">
                <a:solidFill>
                  <a:srgbClr val="000066"/>
                </a:solidFill>
              </a:rPr>
              <a:t>,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وَارْزُقْني فيهِ التَّوْبَةَ وَالإنابَةَ وَالإجابَةَ.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confer upon me in this month with repentance, turning to You, and responding to Your instructions.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مجھے اس مہینے میں توبہ کے ساتھ ، آپ کی طرف رجوع کرنے ، اور آپ کی ہدایتوں کا جواب دینے سے نوازے۔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warzuqny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fihi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alttawbata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walinabata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wal-ijabata</a:t>
            </a:r>
            <a:r>
              <a:rPr lang="en-US" sz="2400" b="1" i="1" dirty="0">
                <a:solidFill>
                  <a:srgbClr val="000066"/>
                </a:solidFill>
              </a:rPr>
              <a:t>.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وَأعِذْني فيهِ مِنَ الغيبَةِ وَالكَسَلِ وَالفَشَلِ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protect me in it against backbiting and lethargy and failure.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مجھے اس میں پیچھے ہٹنا اور سستی اور ناکامی سے بچانا۔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wa'a`idhny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fihi</a:t>
            </a:r>
            <a:r>
              <a:rPr lang="en-US" sz="2400" b="1" i="1" dirty="0">
                <a:solidFill>
                  <a:srgbClr val="000066"/>
                </a:solidFill>
              </a:rPr>
              <a:t> mina </a:t>
            </a:r>
            <a:r>
              <a:rPr lang="en-US" sz="2400" b="1" i="1" dirty="0" err="1">
                <a:solidFill>
                  <a:srgbClr val="000066"/>
                </a:solidFill>
              </a:rPr>
              <a:t>alghibaati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waalkasali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waalfashali</a:t>
            </a:r>
            <a:r>
              <a:rPr lang="en-US" sz="2400" b="1" i="1" dirty="0">
                <a:solidFill>
                  <a:srgbClr val="000066"/>
                </a:solidFill>
              </a:rPr>
              <a:t>,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وَاسْتَجِبْ لي فيهِ الدُّعاءَ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respond my prayers in it.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اس میں میری دعاؤں کا جواب دو۔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waastajib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ly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fihi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alddu`a‘a</a:t>
            </a:r>
            <a:r>
              <a:rPr lang="en-US" sz="2400" b="1" i="1" dirty="0">
                <a:solidFill>
                  <a:srgbClr val="000066"/>
                </a:solidFill>
              </a:rPr>
              <a:t>,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وَأصِحَّ لي فيهِ جِسمي وَعَقْلي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grant me well-being for my body and my intellect.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مجھے اپنے جسم اور عقل کی تندرستی عطا فرما۔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waasihha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ly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fihi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jismy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wa`aqli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وَفَرِّغْني فيهِ لِطاعَتِكَ وَما قَرَّبَ مِنكَ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grant me time to do acts of obedience to You as well as acts that take me near You.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مجھے آپ کی اطاعت کے کام کرنے کے ساتھ ساتھ ایسی حرکتیں کرنے کا وقت دیں جو مجھے آپ کے قریب لے جائیں۔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wafarrighny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fihi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lita`atika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wama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qarraba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minka</a:t>
            </a:r>
            <a:r>
              <a:rPr lang="en-US" sz="2400" b="1" i="1" dirty="0">
                <a:solidFill>
                  <a:srgbClr val="000066"/>
                </a:solidFill>
              </a:rPr>
              <a:t>,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يا كَريمُ يا جَوادُ.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the All-generous; O the All-magnanimous.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رحیم۔ اے سب سے بڑا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ya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karimu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ya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jawadu</a:t>
            </a:r>
            <a:r>
              <a:rPr lang="en-US" sz="2400" b="1" i="1" dirty="0">
                <a:solidFill>
                  <a:srgbClr val="000066"/>
                </a:solidFill>
              </a:rPr>
              <a:t>.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مِمّنْ هُوَ عَلَى غَيْرِ عَمَلٍ يَتّكِلُ.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or with those who depend upon unreal hopes.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یا ان لوگوں کے ساتھ جو غیر حقیقی امیدوں پر انحصار کرتے ہیں۔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mimmn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huwa</a:t>
            </a:r>
            <a:r>
              <a:rPr lang="en-US" sz="2400" b="1" i="1" dirty="0">
                <a:solidFill>
                  <a:srgbClr val="000066"/>
                </a:solidFill>
              </a:rPr>
              <a:t> `ala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ghayri</a:t>
            </a:r>
            <a:r>
              <a:rPr lang="en-US" sz="2400" b="1" i="1" dirty="0">
                <a:solidFill>
                  <a:srgbClr val="000066"/>
                </a:solidFill>
              </a:rPr>
              <a:t> `</a:t>
            </a:r>
            <a:r>
              <a:rPr lang="en-US" sz="2400" b="1" i="1" dirty="0" err="1">
                <a:solidFill>
                  <a:srgbClr val="000066"/>
                </a:solidFill>
              </a:rPr>
              <a:t>amalin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yattakilu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يا كَريمُ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the All-generous: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اوہ کریم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i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ya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karimu</a:t>
            </a:r>
            <a:r>
              <a:rPr lang="en-US" sz="2400" b="1" i="1" dirty="0">
                <a:solidFill>
                  <a:srgbClr val="000066"/>
                </a:solidFill>
              </a:rPr>
              <a:t>,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صَلِّ عَلى مُحَمَّدٍ وَعَلى أهْلِ بَيْتِ مُحَمَّدٍ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(please) send blessings upon Muhammad and the Household of Muhammad,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(براہ کرم) محمد صلی اللہ علیہ وسلم اور آل محمد پر درود بھیجیں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salli</a:t>
            </a:r>
            <a:r>
              <a:rPr lang="en-US" sz="2400" b="1" i="1" dirty="0">
                <a:solidFill>
                  <a:srgbClr val="000066"/>
                </a:solidFill>
              </a:rPr>
              <a:t> `</a:t>
            </a:r>
            <a:r>
              <a:rPr lang="en-US" sz="2400" b="1" i="1" dirty="0" err="1">
                <a:solidFill>
                  <a:srgbClr val="000066"/>
                </a:solidFill>
              </a:rPr>
              <a:t>ali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muhammadin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wa`ali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ahli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bayti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muhammadin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عَلَيهِ وَعَلَيهِمُ السَّلامُ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Peace be upon him and them,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السلام علیکم ورحم </a:t>
            </a:r>
            <a:r>
              <a:rPr lang="en-US" sz="2800" b="1" dirty="0"/>
              <a:t> </a:t>
            </a:r>
            <a:r>
              <a:rPr lang="ur-PK" sz="2800" b="1" dirty="0"/>
              <a:t>اللہ وبرکاتہ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>
                <a:solidFill>
                  <a:srgbClr val="000066"/>
                </a:solidFill>
              </a:rPr>
              <a:t>`</a:t>
            </a:r>
            <a:r>
              <a:rPr lang="en-US" sz="2400" b="1" i="1" dirty="0" err="1">
                <a:solidFill>
                  <a:srgbClr val="000066"/>
                </a:solidFill>
              </a:rPr>
              <a:t>alayhi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wa`alayhimu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alssalamu</a:t>
            </a:r>
            <a:r>
              <a:rPr lang="en-US" sz="2400" b="1" i="1" dirty="0">
                <a:solidFill>
                  <a:srgbClr val="000066"/>
                </a:solidFill>
              </a:rPr>
              <a:t>,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وَكَذالِكَ فَافْعَلْ بِنا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do all that to us,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یہ سب ہمارے ساتھ کرو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wakadhalika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faf`al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bina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يا أرْحَمَ الرّاحِمينَ.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the most Merciful of all those who show mercy.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ان سب پر جو رحم کرتے ہیں۔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ya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arhama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alrrahimina</a:t>
            </a:r>
            <a:r>
              <a:rPr lang="en-US" sz="2400" b="1" i="1" dirty="0">
                <a:solidFill>
                  <a:srgbClr val="000066"/>
                </a:solidFill>
              </a:rPr>
              <a:t>.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O'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the family of Muhammad.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2800" b="1" dirty="0"/>
              <a:t>(براہ کرم) محمد صلی اللہ علیہ وسلم اور آل محمد پر درود بھیجیں ،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4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61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ar-SA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وآل)ع( محمد پر </a:t>
            </a:r>
          </a:p>
        </p:txBody>
      </p:sp>
      <p:sp>
        <p:nvSpPr>
          <p:cNvPr id="61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3810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228600" y="1155680"/>
            <a:ext cx="8686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Short </a:t>
            </a:r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Dua</a:t>
            </a:r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 to be recited on 1</a:t>
            </a:r>
            <a:r>
              <a:rPr lang="en-US" sz="5400" b="1" i="1" baseline="30000" dirty="0">
                <a:solidFill>
                  <a:srgbClr val="FFFF00"/>
                </a:solidFill>
                <a:latin typeface="Trebuchet MS" pitchFamily="34" charset="0"/>
              </a:rPr>
              <a:t>st</a:t>
            </a:r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 night of </a:t>
            </a:r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Ramadhan</a:t>
            </a:r>
            <a:endParaRPr lang="en-US" sz="5400" b="1" i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Allahumma</a:t>
            </a:r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Innahu</a:t>
            </a:r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Qad</a:t>
            </a:r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Dakhala</a:t>
            </a:r>
            <a:endParaRPr lang="en-US" sz="70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6" name="Rectangle 1"/>
          <p:cNvSpPr>
            <a:spLocks noChangeArrowheads="1"/>
          </p:cNvSpPr>
          <p:nvPr/>
        </p:nvSpPr>
        <p:spPr bwMode="auto">
          <a:xfrm>
            <a:off x="762000" y="4343400"/>
            <a:ext cx="7620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ar-AE" sz="9600" dirty="0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اللّهُمّ إِنّهُ قَدْ دَخَل</a:t>
            </a:r>
            <a:endParaRPr lang="ar-SA" sz="9600" dirty="0">
              <a:solidFill>
                <a:srgbClr val="FFFF00"/>
              </a:solidFill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O'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the family of Muhammad.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2800" b="1" dirty="0"/>
              <a:t>(براہ کرم) محمد صلی اللہ علیہ وسلم اور آل محمد پر درود بھیجیں ،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ar-SA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وآل)ع( محمد پر </a:t>
            </a:r>
          </a:p>
        </p:txBody>
      </p:sp>
      <p:sp>
        <p:nvSpPr>
          <p:cNvPr id="30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72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In the Name of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 dirty="0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41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عظیم اور دائمی رحمتوں والے خدا کے نام سے</a:t>
            </a:r>
          </a:p>
        </p:txBody>
      </p:sp>
      <p:sp>
        <p:nvSpPr>
          <p:cNvPr id="41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अल्लाह के नाम से जो बड़ा कृपालु और अत्यन्त दयावान हैं।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إِنّهُ قَدْ دَخَلَ شَهْرُ رَمَضَانَ.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Surely, the month of </a:t>
            </a:r>
            <a:r>
              <a:rPr lang="en-US" sz="2800" b="1" kern="1200" dirty="0" err="1">
                <a:ea typeface="MS Mincho" pitchFamily="49" charset="-128"/>
              </a:rPr>
              <a:t>Ramadhan</a:t>
            </a:r>
            <a:r>
              <a:rPr lang="en-US" sz="2800" b="1" kern="1200" dirty="0">
                <a:ea typeface="MS Mincho" pitchFamily="49" charset="-128"/>
              </a:rPr>
              <a:t> has begun.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اللہ: بے شک ، رمضان کا مہینہ شروع ہوچکا ہے۔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allahumma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innahu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qad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dakhala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shahru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ramadhana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صَحّحْ أَبْدَانَنَا مِنَ العِلَلِ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(please do) cure our bodies from ailments</a:t>
            </a:r>
          </a:p>
          <a:p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اللہ: (براہ کرم) ہمارے جسموں کو بیماریوں سے بچا</a:t>
            </a:r>
          </a:p>
          <a:p>
            <a:br>
              <a:rPr lang="ur-PK" sz="2800" i="1" dirty="0"/>
            </a:br>
            <a:endParaRPr lang="ur-PK" sz="2800" dirty="0"/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allahumma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sahhih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abdanana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>
                <a:solidFill>
                  <a:srgbClr val="000066"/>
                </a:solidFill>
              </a:rPr>
              <a:t>mina </a:t>
            </a:r>
            <a:r>
              <a:rPr lang="en-US" sz="2400" b="1" i="1" dirty="0" err="1">
                <a:solidFill>
                  <a:srgbClr val="000066"/>
                </a:solidFill>
              </a:rPr>
              <a:t>al`ilali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رَبّ شَهْرِ رَمَضَانَ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Allah; O the Lord of the month of </a:t>
            </a:r>
            <a:r>
              <a:rPr lang="en-US" sz="2800" b="1" kern="1200" dirty="0" err="1">
                <a:ea typeface="MS Mincho" pitchFamily="49" charset="-128"/>
              </a:rPr>
              <a:t>Ramadhan</a:t>
            </a: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اللہ؛ اے ماہ رمضان کے مالک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allahumma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rabba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shahri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ramadhana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الّذِي أَنْزَلْتَ فِيهِ القُرْآنَ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in which You have revealed the Qur'an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جس میں آپ نے قرآن نازل کیا ہے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alladhy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anzalta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fihi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alqur’ana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وَجَعَلْتَهُ بَيّنَاتٍ مِنَ الهُدَى وَالفُرْقَانِ.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making it a guidance to people and clear proofs of the guidance and the distinction.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اس کو لوگوں کے لئے رہنمائی اور ہدایت اور امتیاز کے واضح ثبوت بنانا۔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ja`altahu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bayyinatin</a:t>
            </a:r>
            <a:r>
              <a:rPr lang="en-US" sz="2400" b="1" i="1" dirty="0">
                <a:solidFill>
                  <a:srgbClr val="000066"/>
                </a:solidFill>
              </a:rPr>
              <a:t> mina </a:t>
            </a:r>
            <a:r>
              <a:rPr lang="en-US" sz="2400" b="1" i="1" dirty="0" err="1">
                <a:solidFill>
                  <a:srgbClr val="000066"/>
                </a:solidFill>
              </a:rPr>
              <a:t>alhuda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wal-furqani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فَبَارِكْ لَنَا فِي شَهْرِ رَمَضَانَ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So, O Allah, please bless us in the month of </a:t>
            </a:r>
            <a:r>
              <a:rPr lang="en-US" sz="2800" b="1" kern="1200" dirty="0" err="1">
                <a:ea typeface="MS Mincho" pitchFamily="49" charset="-128"/>
              </a:rPr>
              <a:t>Ramadhan</a:t>
            </a:r>
            <a:r>
              <a:rPr lang="en-US" sz="2800" b="1" kern="1200" dirty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تو ، اے اللہ ، رمضان کے مہینے میں ہمیں برکت عطا فرما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allahumma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fabarik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lana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fi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shahri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ramadhana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وَأَعِنَّا عَلَى صِيَامِهِ وَصَلَوَاتِهِ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help us observe fasting and offer prayers in it,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روزے رکھنے اور اس میں نماز پڑھنے میں ہماری مدد کریں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a`inna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>
                <a:solidFill>
                  <a:srgbClr val="000066"/>
                </a:solidFill>
              </a:rPr>
              <a:t>`ala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siyamihi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salawatihi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وَتَقَبّلْهُ مِنَّا.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accept from us.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ہم سے قبول کریں۔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taqabbalhu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minna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O'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the family of Muhammad.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2800" b="1" dirty="0"/>
              <a:t>(براہ کرم) محمد صلی اللہ علیہ وسلم اور آل محمد پر درود بھیجیں ،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4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61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ar-SA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وآل)ع( محمد پر </a:t>
            </a:r>
          </a:p>
        </p:txBody>
      </p:sp>
      <p:sp>
        <p:nvSpPr>
          <p:cNvPr id="61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3810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228600" y="1155680"/>
            <a:ext cx="8686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Short </a:t>
            </a:r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Dua</a:t>
            </a:r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 to be recited on 1</a:t>
            </a:r>
            <a:r>
              <a:rPr lang="en-US" sz="5400" b="1" i="1" baseline="30000" dirty="0">
                <a:solidFill>
                  <a:srgbClr val="FFFF00"/>
                </a:solidFill>
                <a:latin typeface="Trebuchet MS" pitchFamily="34" charset="0"/>
              </a:rPr>
              <a:t>st</a:t>
            </a:r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 night of </a:t>
            </a:r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Ramadhan</a:t>
            </a:r>
            <a:endParaRPr lang="en-US" sz="5400" b="1" i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Alhamdulilahil</a:t>
            </a:r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Lazee</a:t>
            </a:r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Akramna</a:t>
            </a:r>
            <a:endParaRPr lang="en-US" sz="70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6" name="Rectangle 1"/>
          <p:cNvSpPr>
            <a:spLocks noChangeArrowheads="1"/>
          </p:cNvSpPr>
          <p:nvPr/>
        </p:nvSpPr>
        <p:spPr bwMode="auto">
          <a:xfrm>
            <a:off x="762000" y="4419600"/>
            <a:ext cx="7620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ar-AE" sz="9600" dirty="0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الحَمْدُ لِلّهِ الّذِي أَكْرَمَنَا</a:t>
            </a:r>
            <a:endParaRPr lang="ar-SA" sz="9600" dirty="0">
              <a:solidFill>
                <a:srgbClr val="FFFF00"/>
              </a:solidFill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0" y="6150114"/>
            <a:ext cx="9296400" cy="70788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2000" b="1" dirty="0">
                <a:solidFill>
                  <a:srgbClr val="FFFF00"/>
                </a:solidFill>
                <a:latin typeface="Trebuchet MS" pitchFamily="34" charset="0"/>
              </a:rPr>
              <a:t>According to a </a:t>
            </a:r>
            <a:r>
              <a:rPr lang="en-US" sz="2000" b="1" dirty="0" err="1">
                <a:solidFill>
                  <a:srgbClr val="FFFF00"/>
                </a:solidFill>
                <a:latin typeface="Trebuchet MS" pitchFamily="34" charset="0"/>
              </a:rPr>
              <a:t>Hadith</a:t>
            </a:r>
            <a:r>
              <a:rPr lang="en-US" sz="2000" b="1" dirty="0">
                <a:solidFill>
                  <a:srgbClr val="FFFF00"/>
                </a:solidFill>
                <a:latin typeface="Trebuchet MS" pitchFamily="34" charset="0"/>
              </a:rPr>
              <a:t>, the Holy Prophet (s) used to say this supplication at the beginning of </a:t>
            </a:r>
            <a:r>
              <a:rPr lang="en-US" sz="2000" b="1" dirty="0" err="1">
                <a:solidFill>
                  <a:srgbClr val="FFFF00"/>
                </a:solidFill>
                <a:latin typeface="Trebuchet MS" pitchFamily="34" charset="0"/>
              </a:rPr>
              <a:t>Ramadhan</a:t>
            </a:r>
            <a:r>
              <a:rPr lang="en-US" sz="2000" b="1" dirty="0">
                <a:solidFill>
                  <a:srgbClr val="FFFF00"/>
                </a:solidFill>
                <a:latin typeface="Trebuchet MS" pitchFamily="34" charset="0"/>
              </a:rPr>
              <a:t> month:</a:t>
            </a:r>
            <a:endParaRPr lang="en-GB" sz="20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O'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the family of Muhammad.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2800" b="1" dirty="0"/>
              <a:t>(براہ کرم) محمد صلی اللہ علیہ وسلم اور آل محمد پر درود بھیجیں ،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ar-SA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وآل)ع( محمد پر </a:t>
            </a:r>
          </a:p>
        </p:txBody>
      </p:sp>
      <p:sp>
        <p:nvSpPr>
          <p:cNvPr id="30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72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In the Name of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 dirty="0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41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عظیم اور دائمی رحمتوں والے خدا کے نام سے</a:t>
            </a:r>
          </a:p>
        </p:txBody>
      </p:sp>
      <p:sp>
        <p:nvSpPr>
          <p:cNvPr id="41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अल्लाह के नाम से जो बड़ा कृपालु और अत्यन्त दयावान हैं।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وَأَعِنَّا عَلَى مَا افْتَرَضْتَ عَلَيْنَا مِنَ العَمَلِ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help us carry out the deeds that You have made incumbent upon us to do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ان اعمال کو انجام دینے میں ہماری مدد کریں جو آپ نے ہم پر انجام دیئے ہیں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a`inna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>
                <a:solidFill>
                  <a:srgbClr val="000066"/>
                </a:solidFill>
              </a:rPr>
              <a:t>`ala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>
                <a:solidFill>
                  <a:srgbClr val="000066"/>
                </a:solidFill>
              </a:rPr>
              <a:t>ma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aftaradhta</a:t>
            </a:r>
            <a:r>
              <a:rPr lang="en-US" sz="2400" b="1" i="1" dirty="0">
                <a:solidFill>
                  <a:srgbClr val="000066"/>
                </a:solidFill>
              </a:rPr>
              <a:t> `</a:t>
            </a:r>
            <a:r>
              <a:rPr lang="en-US" sz="2400" b="1" i="1" dirty="0" err="1">
                <a:solidFill>
                  <a:srgbClr val="000066"/>
                </a:solidFill>
              </a:rPr>
              <a:t>alayna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>
                <a:solidFill>
                  <a:srgbClr val="000066"/>
                </a:solidFill>
              </a:rPr>
              <a:t>mina </a:t>
            </a:r>
            <a:r>
              <a:rPr lang="en-US" sz="2400" b="1" i="1" dirty="0" err="1">
                <a:solidFill>
                  <a:srgbClr val="000066"/>
                </a:solidFill>
              </a:rPr>
              <a:t>al`amali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الحَمْدُ لِلّهِ الّذِي أَكْرَمَنَا بِكَ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All praise be to Allah Who has honored us with you—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تمام تعریفیں اللہ کے لئے ہیں جنہوں نے ہمیں آپ کے ساتھ نوازا۔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alhamdu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lillahi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alladhy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akramana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bika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أَيّهَا الشّهْرُ المُبَارَكُ.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the blessed month.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مبارک مہینہ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ayyuha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alshshahru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almubaraku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فَقَوّنَا عَلَى صِيَامِنَا وَقِيَامِنَا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(please do) grant us strength to observe fasting and practice acts of worship in this month;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اللہ: (براہ کرم) ہمیں اس مہینے میں روزہ رکھنے اور عبادات پر عمل کرنے کی توفیق عطا فرمائیں۔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allahumma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faqawwna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>
                <a:solidFill>
                  <a:srgbClr val="000066"/>
                </a:solidFill>
              </a:rPr>
              <a:t>`ala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siyamina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qiyamina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وَثَبّتْ أَقْدَامَنَا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make our steps firm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ہمارے اقدامات کو مستحکم بنائیں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thabbit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aqdamana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وَانْصُرْنَا عَلَى القَوْمِ الكَافِرِينَ.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assist us against the unbelieving people.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کافر لوگوں کے خلاف ہماری مدد کریں۔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wansurna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>
                <a:solidFill>
                  <a:srgbClr val="000066"/>
                </a:solidFill>
              </a:rPr>
              <a:t>`ala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alqawmi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alkafirina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أَنْتَ الوَاحِدُ فَلا وَلَدَ لَكَ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You are surely the One; therefore, You have not son.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اللہ: تو یقینا ایک ہی ہے۔ لہذا ، آپ کا بیٹا نہیں ہے۔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allahumma</a:t>
            </a:r>
            <a:r>
              <a:rPr lang="en-US" sz="2400" b="1" i="1" dirty="0">
                <a:solidFill>
                  <a:srgbClr val="000066"/>
                </a:solidFill>
              </a:rPr>
              <a:t> anta </a:t>
            </a:r>
            <a:r>
              <a:rPr lang="en-US" sz="2400" b="1" i="1" dirty="0" err="1">
                <a:solidFill>
                  <a:srgbClr val="000066"/>
                </a:solidFill>
              </a:rPr>
              <a:t>alwahidu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fala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lada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laka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وَأَنْتَ الصّمَدُ فَلا شِبْهَ لَكَ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are the eternally Besought of all; therefore, nothing is like You.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آپ سب کی ہمیشہ کے لئے خواہاں ہیں۔ لہذا ، کچھ بھی آپ کی طرح نہیں ہے۔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anta </a:t>
            </a:r>
            <a:r>
              <a:rPr lang="en-US" sz="2400" b="1" i="1" dirty="0" err="1">
                <a:solidFill>
                  <a:srgbClr val="000066"/>
                </a:solidFill>
              </a:rPr>
              <a:t>alsmadu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fala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shibha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laka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وَأَنْتَ العَزِيزُ فَلا يُعِزّكَ شَيْءٌ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are the Almighty; therefore; nothing can overcome You.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تو ہی اللہ تعالی ہے۔ لہذا؛ کچھ بھی آپ پر قابو نہیں پا سکتا۔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anta </a:t>
            </a:r>
            <a:r>
              <a:rPr lang="en-US" sz="2400" b="1" i="1" dirty="0" err="1">
                <a:solidFill>
                  <a:srgbClr val="000066"/>
                </a:solidFill>
              </a:rPr>
              <a:t>al`azizu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fala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yu`izzuka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shay‘un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وَأَنْتَ الغَنِيّ وَأَنَا الفَقِيرُ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are the Self-sufficient while I am poor.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آپ خود کفیل ہیں جبکہ میں غریب ہوں۔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anta </a:t>
            </a:r>
            <a:r>
              <a:rPr lang="en-US" sz="2400" b="1" i="1" dirty="0" err="1">
                <a:solidFill>
                  <a:srgbClr val="000066"/>
                </a:solidFill>
              </a:rPr>
              <a:t>alghaniyyu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alfaqiru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وَأَنْتَ المَوْلَى وَأَنَا العَبْدُ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are the Master while I am (Your) slave.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تم مالک ہو جبکہ میں (تمہارا) غلام ہوں۔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anta </a:t>
            </a:r>
            <a:r>
              <a:rPr lang="en-US" sz="2400" b="1" i="1" dirty="0" err="1">
                <a:solidFill>
                  <a:srgbClr val="000066"/>
                </a:solidFill>
              </a:rPr>
              <a:t>almawla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al`abdu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حَتَّى يَنْقَضِيَ عَنَّا شَهْرُكَ هذَا وَقَدْ أَدّيْنَا مَفْرُوضَكَ فِيهِ عَلَيْنَا.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so that when this month, which is Your month, elapses, we shall have carried out all the duties that You have made obligatory upon us to do.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تاکہ جب یہ مہینہ ، جو آپ کا مہینہ ہے ، گزر جاتا ہے ، تو ہم آپ کے تمام فرائض سرانجام دیں گے جو آپ نے ہم پر فرض کیے ہیں۔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hatta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yanqadhiya</a:t>
            </a:r>
            <a:r>
              <a:rPr lang="en-US" sz="2400" b="1" i="1" dirty="0">
                <a:solidFill>
                  <a:srgbClr val="000066"/>
                </a:solidFill>
              </a:rPr>
              <a:t> `</a:t>
            </a:r>
            <a:r>
              <a:rPr lang="en-US" sz="2400" b="1" i="1" dirty="0" err="1">
                <a:solidFill>
                  <a:srgbClr val="000066"/>
                </a:solidFill>
              </a:rPr>
              <a:t>anna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shahruka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hadhawa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qad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addina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mafrudhaka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fihi</a:t>
            </a:r>
            <a:r>
              <a:rPr lang="en-US" sz="2400" b="1" i="1" dirty="0">
                <a:solidFill>
                  <a:srgbClr val="000066"/>
                </a:solidFill>
              </a:rPr>
              <a:t> `</a:t>
            </a:r>
            <a:r>
              <a:rPr lang="en-US" sz="2400" b="1" i="1" dirty="0" err="1">
                <a:solidFill>
                  <a:srgbClr val="000066"/>
                </a:solidFill>
              </a:rPr>
              <a:t>alayna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وَأَنْتَ الغَفُورُ وَأَنَا المُذْنِبُ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are the All-forgiving while I am guilty.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تو معاف کرنے والا ہے جب کہ میں مجرم ہوں۔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anta </a:t>
            </a:r>
            <a:r>
              <a:rPr lang="en-US" sz="2400" b="1" i="1" dirty="0" err="1">
                <a:solidFill>
                  <a:srgbClr val="000066"/>
                </a:solidFill>
              </a:rPr>
              <a:t>alghafuru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almudhnibu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وَأَنْتَ الرّحِيمُ وَأَنَا المُخْطِئُ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are the All-merciful while I am mistaken.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آپ رحمدل ہیں جب کہ میری غلطی ہو رہی ہے۔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anta </a:t>
            </a:r>
            <a:r>
              <a:rPr lang="en-US" sz="2400" b="1" i="1" dirty="0" err="1">
                <a:solidFill>
                  <a:srgbClr val="000066"/>
                </a:solidFill>
              </a:rPr>
              <a:t>alrrahimu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almukhtiiu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وَأَنْتَ الخَالِقُ وَأَنَا المَخْلُوقُ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are the Creator while I am (Your) creature.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تو خالق ہے جبکہ میں (تمہاری) مخلوق ہوں۔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anta </a:t>
            </a:r>
            <a:r>
              <a:rPr lang="en-US" sz="2400" b="1" i="1" dirty="0" err="1">
                <a:solidFill>
                  <a:srgbClr val="000066"/>
                </a:solidFill>
              </a:rPr>
              <a:t>alkhaliqu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almakhluqu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وَأَنْتَ الحَيّ وَأَنَا المَيّتُ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are the Ever-living while I am mortal.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آپ ہمیشہ زندہ ہیں جب تک کہ میں بشر ہوں۔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anta </a:t>
            </a:r>
            <a:r>
              <a:rPr lang="en-US" sz="2400" b="1" i="1" dirty="0" err="1">
                <a:solidFill>
                  <a:srgbClr val="000066"/>
                </a:solidFill>
              </a:rPr>
              <a:t>alhayyu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almayytu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أَسْأَلُكَ بِرَحْمَتِكَ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 thus beseech You in the name of Your mercy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میں اس طرح آپ کی رحمت کے نام پر التجا کرتا ہوں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as’aluka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birahmatika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 تَغْفِرَ لِي وَتَرْحَمَنِي وَتَتَجَاوَزَ عَنّي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that You may forgive me, have mercy upon me, and excuse my offenses,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تاکہ آپ مجھے معاف کردیں ، مجھ پر رحم کریں ، اور میرے گناہوں کو معاف کردیں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>
                <a:solidFill>
                  <a:srgbClr val="000066"/>
                </a:solidFill>
              </a:rPr>
              <a:t>an </a:t>
            </a:r>
            <a:r>
              <a:rPr lang="en-US" sz="2400" b="1" i="1" dirty="0" err="1">
                <a:solidFill>
                  <a:srgbClr val="000066"/>
                </a:solidFill>
              </a:rPr>
              <a:t>taghfira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li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tarhamany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tatajawaza</a:t>
            </a:r>
            <a:r>
              <a:rPr lang="en-US" sz="2400" b="1" i="1" dirty="0">
                <a:solidFill>
                  <a:srgbClr val="000066"/>
                </a:solidFill>
              </a:rPr>
              <a:t> `</a:t>
            </a:r>
            <a:r>
              <a:rPr lang="en-US" sz="2400" b="1" i="1" dirty="0" err="1">
                <a:solidFill>
                  <a:srgbClr val="000066"/>
                </a:solidFill>
              </a:rPr>
              <a:t>anni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إِنّكَ عَلَى كُلّ شَيْءٍ قَدِيرٌ.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for You have power over all things.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کیونکہ تم پر ہر چیز پر قدرت ہے۔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innaka</a:t>
            </a:r>
            <a:r>
              <a:rPr lang="en-US" sz="2400" b="1" i="1" dirty="0">
                <a:solidFill>
                  <a:srgbClr val="000066"/>
                </a:solidFill>
              </a:rPr>
              <a:t> `ala </a:t>
            </a:r>
            <a:r>
              <a:rPr lang="en-US" sz="2400" b="1" i="1" dirty="0" err="1">
                <a:solidFill>
                  <a:srgbClr val="000066"/>
                </a:solidFill>
              </a:rPr>
              <a:t>kulli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shay‘in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qadirun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O'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the family of Muhammad.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2800" b="1" dirty="0"/>
              <a:t>(براہ کرم) محمد صلی اللہ علیہ وسلم اور آل محمد پر درود بھیجیں ،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4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61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ar-SA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وآل)ع( محمد پر </a:t>
            </a:r>
          </a:p>
        </p:txBody>
      </p:sp>
      <p:sp>
        <p:nvSpPr>
          <p:cNvPr id="61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7171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72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7173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en-US" altLang="en-US" sz="1200" b="1" dirty="0">
              <a:solidFill>
                <a:srgbClr val="000066"/>
              </a:solidFill>
              <a:latin typeface="Trebuchet MS" panose="020B0603020202020204" pitchFamily="34" charset="0"/>
            </a:endParaRPr>
          </a:p>
          <a:p>
            <a:pPr algn="ctr"/>
            <a:r>
              <a:rPr lang="en-US" altLang="en-US" sz="1100" b="1" dirty="0">
                <a:solidFill>
                  <a:srgbClr val="000066"/>
                </a:solidFill>
              </a:rPr>
              <a:t>For any errors / comments please write to: duas.org@gmail.com </a:t>
            </a:r>
            <a:endParaRPr lang="en-US" altLang="en-US" sz="1200" b="1" dirty="0">
              <a:solidFill>
                <a:srgbClr val="000066"/>
              </a:solidFill>
              <a:latin typeface="Trebuchet MS" panose="020B0603020202020204" pitchFamily="34" charset="0"/>
            </a:endParaRPr>
          </a:p>
          <a:p>
            <a:pPr algn="ctr"/>
            <a:r>
              <a:rPr lang="en-US" altLang="en-US" sz="1200" b="1" dirty="0">
                <a:solidFill>
                  <a:srgbClr val="000066"/>
                </a:solidFill>
                <a:latin typeface="Trebuchet MS" panose="020B0603020202020204" pitchFamily="34" charset="0"/>
              </a:rPr>
              <a:t>Kindly recite </a:t>
            </a:r>
            <a:r>
              <a:rPr lang="en-US" altLang="en-US" sz="1200" b="1" dirty="0" err="1">
                <a:solidFill>
                  <a:srgbClr val="000066"/>
                </a:solidFill>
                <a:latin typeface="Trebuchet MS" panose="020B0603020202020204" pitchFamily="34" charset="0"/>
              </a:rPr>
              <a:t>Sūrat</a:t>
            </a:r>
            <a:r>
              <a:rPr lang="en-US" altLang="en-US" sz="1200" b="1" dirty="0">
                <a:solidFill>
                  <a:srgbClr val="000066"/>
                </a:solidFill>
                <a:latin typeface="Trebuchet MS" panose="020B0603020202020204" pitchFamily="34" charset="0"/>
              </a:rPr>
              <a:t> al-</a:t>
            </a:r>
            <a:r>
              <a:rPr lang="en-US" altLang="en-US" sz="1200" b="1" dirty="0" err="1">
                <a:solidFill>
                  <a:srgbClr val="000066"/>
                </a:solidFill>
                <a:latin typeface="Trebuchet MS" panose="020B0603020202020204" pitchFamily="34" charset="0"/>
              </a:rPr>
              <a:t>Fātiḥah</a:t>
            </a:r>
            <a:r>
              <a:rPr lang="en-US" altLang="en-US" sz="1200" b="1" dirty="0">
                <a:solidFill>
                  <a:srgbClr val="000066"/>
                </a:solidFill>
                <a:latin typeface="Trebuchet MS" panose="020B0603020202020204" pitchFamily="34" charset="0"/>
              </a:rPr>
              <a:t> for </a:t>
            </a:r>
            <a:r>
              <a:rPr lang="en-US" altLang="en-US" sz="1200" b="1" dirty="0" err="1">
                <a:solidFill>
                  <a:srgbClr val="000066"/>
                </a:solidFill>
                <a:latin typeface="Trebuchet MS" panose="020B0603020202020204" pitchFamily="34" charset="0"/>
              </a:rPr>
              <a:t>Marhumeen</a:t>
            </a:r>
            <a:r>
              <a:rPr lang="en-US" altLang="en-US" sz="1200" b="1" dirty="0">
                <a:solidFill>
                  <a:srgbClr val="000066"/>
                </a:solidFill>
                <a:latin typeface="Trebuchet MS" panose="020B0603020202020204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أَعِنَّا عَلَى صِيَامِهِ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(please do) help us observe fasting in this month;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اللہ: (براہ کرم) اس مہینے میں روزے رکھنے میں ہماری مدد کریں۔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allahumma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a`inna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>
                <a:solidFill>
                  <a:srgbClr val="000066"/>
                </a:solidFill>
              </a:rPr>
              <a:t>`ala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siyamihi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وَوَفّقْنَا لِقِيَامِهِ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guide us to practice the acts of worship (perfectly);</a:t>
            </a:r>
          </a:p>
          <a:p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کر</a:t>
            </a:r>
            <a:r>
              <a:rPr lang="en-US" sz="2800" b="1" dirty="0"/>
              <a:t> </a:t>
            </a:r>
            <a:r>
              <a:rPr lang="ur-PK" sz="2800" b="1" dirty="0"/>
              <a:t>اور عبادت کے عمل پر عمل کرنے کے لئے ہماری رہنمائی</a:t>
            </a:r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waffiqna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liqiyamihi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وَنَشّطْنَا فِيهِ لِلصّلاةِ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67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grant us vigor to offer prayers;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نماز پڑھنے کی توفیق عطا فرما۔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nashshtna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fihi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lilsalati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0" y="609392"/>
            <a:ext cx="9143999" cy="6324808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>
              <a:buFontTx/>
              <a:buChar char="•"/>
            </a:pPr>
            <a:r>
              <a:rPr lang="en-US" sz="2700" i="1" dirty="0">
                <a:solidFill>
                  <a:srgbClr val="FFFF00"/>
                </a:solidFill>
              </a:rPr>
              <a:t>Perform </a:t>
            </a:r>
            <a:r>
              <a:rPr lang="en-US" sz="2700" i="1" dirty="0" err="1">
                <a:solidFill>
                  <a:srgbClr val="FFFF00"/>
                </a:solidFill>
              </a:rPr>
              <a:t>Ghusl</a:t>
            </a:r>
            <a:r>
              <a:rPr lang="en-US" sz="2700" i="1" dirty="0">
                <a:solidFill>
                  <a:srgbClr val="FFFF00"/>
                </a:solidFill>
              </a:rPr>
              <a:t> (It is advisable to take </a:t>
            </a:r>
            <a:r>
              <a:rPr lang="en-US" sz="2700" i="1" dirty="0" err="1">
                <a:solidFill>
                  <a:srgbClr val="FFFF00"/>
                </a:solidFill>
              </a:rPr>
              <a:t>ghusl</a:t>
            </a:r>
            <a:r>
              <a:rPr lang="en-US" sz="2700" i="1" dirty="0">
                <a:solidFill>
                  <a:srgbClr val="FFFF00"/>
                </a:solidFill>
              </a:rPr>
              <a:t>  and wash one's head thirty times ,with a </a:t>
            </a:r>
            <a:r>
              <a:rPr lang="en-US" sz="2700" i="1" dirty="0" err="1">
                <a:solidFill>
                  <a:srgbClr val="FFFF00"/>
                </a:solidFill>
              </a:rPr>
              <a:t>palmful</a:t>
            </a:r>
            <a:r>
              <a:rPr lang="en-US" sz="2700" i="1" dirty="0">
                <a:solidFill>
                  <a:srgbClr val="FFFF00"/>
                </a:solidFill>
              </a:rPr>
              <a:t> of water each time.)</a:t>
            </a:r>
          </a:p>
          <a:p>
            <a:pPr marL="342900" indent="-342900">
              <a:buFontTx/>
              <a:buChar char="•"/>
            </a:pPr>
            <a:r>
              <a:rPr lang="en-US" sz="2700" i="1" dirty="0">
                <a:solidFill>
                  <a:srgbClr val="FFFF00"/>
                </a:solidFill>
              </a:rPr>
              <a:t>After </a:t>
            </a:r>
            <a:r>
              <a:rPr lang="en-US" sz="2700" i="1" dirty="0" err="1">
                <a:solidFill>
                  <a:srgbClr val="FFFF00"/>
                </a:solidFill>
              </a:rPr>
              <a:t>Isha</a:t>
            </a:r>
            <a:r>
              <a:rPr lang="en-US" sz="2700" i="1" dirty="0">
                <a:solidFill>
                  <a:srgbClr val="FFFF00"/>
                </a:solidFill>
              </a:rPr>
              <a:t> </a:t>
            </a:r>
            <a:r>
              <a:rPr lang="en-US" sz="2700" i="1" dirty="0" err="1">
                <a:solidFill>
                  <a:srgbClr val="FFFF00"/>
                </a:solidFill>
              </a:rPr>
              <a:t>Namaaz</a:t>
            </a:r>
            <a:r>
              <a:rPr lang="en-US" sz="2700" i="1" dirty="0">
                <a:solidFill>
                  <a:srgbClr val="FFFF00"/>
                </a:solidFill>
              </a:rPr>
              <a:t>, recite 2 </a:t>
            </a:r>
            <a:r>
              <a:rPr lang="en-US" sz="2700" i="1" dirty="0" err="1">
                <a:solidFill>
                  <a:srgbClr val="FFFF00"/>
                </a:solidFill>
              </a:rPr>
              <a:t>Rakaat</a:t>
            </a:r>
            <a:r>
              <a:rPr lang="en-US" sz="2700" i="1" dirty="0">
                <a:solidFill>
                  <a:srgbClr val="FFFF00"/>
                </a:solidFill>
              </a:rPr>
              <a:t> </a:t>
            </a:r>
            <a:r>
              <a:rPr lang="en-US" sz="2700" i="1" dirty="0" err="1">
                <a:solidFill>
                  <a:srgbClr val="FFFF00"/>
                </a:solidFill>
              </a:rPr>
              <a:t>Namaaz</a:t>
            </a:r>
            <a:r>
              <a:rPr lang="en-US" sz="2700" i="1" dirty="0">
                <a:solidFill>
                  <a:srgbClr val="FFFF00"/>
                </a:solidFill>
              </a:rPr>
              <a:t>. In each </a:t>
            </a:r>
            <a:r>
              <a:rPr lang="en-US" sz="2700" i="1" dirty="0" err="1">
                <a:solidFill>
                  <a:srgbClr val="FFFF00"/>
                </a:solidFill>
              </a:rPr>
              <a:t>Rakat</a:t>
            </a:r>
            <a:r>
              <a:rPr lang="en-US" sz="2700" i="1" dirty="0">
                <a:solidFill>
                  <a:srgbClr val="FFFF00"/>
                </a:solidFill>
              </a:rPr>
              <a:t> recite </a:t>
            </a:r>
            <a:r>
              <a:rPr lang="en-US" sz="2700" i="1" dirty="0" err="1">
                <a:solidFill>
                  <a:srgbClr val="FFFF00"/>
                </a:solidFill>
              </a:rPr>
              <a:t>Sura</a:t>
            </a:r>
            <a:r>
              <a:rPr lang="en-US" sz="2700" i="1" dirty="0">
                <a:solidFill>
                  <a:srgbClr val="FFFF00"/>
                </a:solidFill>
              </a:rPr>
              <a:t> Fatiha &amp; </a:t>
            </a:r>
            <a:r>
              <a:rPr lang="en-US" sz="2700" i="1" dirty="0" err="1">
                <a:solidFill>
                  <a:srgbClr val="FFFF00"/>
                </a:solidFill>
              </a:rPr>
              <a:t>Sura</a:t>
            </a:r>
            <a:r>
              <a:rPr lang="en-US" sz="2700" i="1" dirty="0">
                <a:solidFill>
                  <a:srgbClr val="FFFF00"/>
                </a:solidFill>
              </a:rPr>
              <a:t> 6 In-</a:t>
            </a:r>
            <a:r>
              <a:rPr lang="en-US" sz="2700" i="1" dirty="0" err="1">
                <a:solidFill>
                  <a:srgbClr val="FFFF00"/>
                </a:solidFill>
              </a:rPr>
              <a:t>a'am</a:t>
            </a:r>
            <a:r>
              <a:rPr lang="en-US" sz="2700" i="1" dirty="0">
                <a:solidFill>
                  <a:srgbClr val="FFFF00"/>
                </a:solidFill>
              </a:rPr>
              <a:t>.</a:t>
            </a:r>
          </a:p>
          <a:p>
            <a:pPr marL="342900" indent="-342900">
              <a:buFontTx/>
              <a:buChar char="•"/>
            </a:pPr>
            <a:r>
              <a:rPr lang="en-US" sz="2700" i="1" dirty="0">
                <a:solidFill>
                  <a:srgbClr val="FFFF00"/>
                </a:solidFill>
              </a:rPr>
              <a:t>Supplication of the last night of </a:t>
            </a:r>
            <a:r>
              <a:rPr lang="en-US" sz="2700" i="1" dirty="0" err="1">
                <a:solidFill>
                  <a:srgbClr val="FFFF00"/>
                </a:solidFill>
              </a:rPr>
              <a:t>Shaban</a:t>
            </a:r>
            <a:endParaRPr lang="en-US" sz="2700" i="1" dirty="0">
              <a:solidFill>
                <a:srgbClr val="FFFF00"/>
              </a:solidFill>
            </a:endParaRPr>
          </a:p>
          <a:p>
            <a:pPr marL="342900" indent="-342900">
              <a:buFontTx/>
              <a:buChar char="•"/>
            </a:pPr>
            <a:r>
              <a:rPr lang="en-US" sz="2700" i="1" dirty="0">
                <a:solidFill>
                  <a:srgbClr val="FFFF00"/>
                </a:solidFill>
              </a:rPr>
              <a:t>Recite the supplications for sighting  of the moon</a:t>
            </a:r>
          </a:p>
          <a:p>
            <a:pPr marL="342900" indent="-342900">
              <a:buFontTx/>
              <a:buChar char="•"/>
            </a:pPr>
            <a:r>
              <a:rPr lang="en-US" sz="2700" i="1" dirty="0">
                <a:solidFill>
                  <a:srgbClr val="FFFF00"/>
                </a:solidFill>
              </a:rPr>
              <a:t>Recite </a:t>
            </a:r>
            <a:r>
              <a:rPr lang="en-US" sz="2700" i="1" dirty="0" err="1">
                <a:solidFill>
                  <a:srgbClr val="FFFF00"/>
                </a:solidFill>
              </a:rPr>
              <a:t>Jawshan</a:t>
            </a:r>
            <a:r>
              <a:rPr lang="en-US" sz="2700" i="1" dirty="0">
                <a:solidFill>
                  <a:srgbClr val="FFFF00"/>
                </a:solidFill>
              </a:rPr>
              <a:t> </a:t>
            </a:r>
            <a:r>
              <a:rPr lang="en-US" sz="2700" i="1" dirty="0" err="1">
                <a:solidFill>
                  <a:srgbClr val="FFFF00"/>
                </a:solidFill>
              </a:rPr>
              <a:t>Kabeer</a:t>
            </a:r>
            <a:r>
              <a:rPr lang="en-US" sz="2700" i="1" dirty="0">
                <a:solidFill>
                  <a:srgbClr val="FFFF00"/>
                </a:solidFill>
              </a:rPr>
              <a:t>. </a:t>
            </a:r>
            <a:r>
              <a:rPr lang="ar-AE" sz="2700" i="1" dirty="0">
                <a:solidFill>
                  <a:srgbClr val="FFFF00"/>
                </a:solidFill>
              </a:rPr>
              <a:t>الجوشن الكبير</a:t>
            </a:r>
          </a:p>
          <a:p>
            <a:pPr marL="342900" indent="-342900">
              <a:buFontTx/>
              <a:buChar char="•"/>
            </a:pPr>
            <a:r>
              <a:rPr lang="en-US" sz="2700" i="1" dirty="0">
                <a:solidFill>
                  <a:srgbClr val="FFFF00"/>
                </a:solidFill>
              </a:rPr>
              <a:t>Recite </a:t>
            </a:r>
            <a:r>
              <a:rPr lang="en-US" sz="2700" i="1" dirty="0" err="1">
                <a:solidFill>
                  <a:srgbClr val="FFFF00"/>
                </a:solidFill>
              </a:rPr>
              <a:t>Dua</a:t>
            </a:r>
            <a:r>
              <a:rPr lang="en-US" sz="2700" i="1" dirty="0">
                <a:solidFill>
                  <a:srgbClr val="FFFF00"/>
                </a:solidFill>
              </a:rPr>
              <a:t> no 44 from '</a:t>
            </a:r>
            <a:r>
              <a:rPr lang="en-US" sz="2700" i="1" dirty="0" err="1">
                <a:solidFill>
                  <a:srgbClr val="FFFF00"/>
                </a:solidFill>
              </a:rPr>
              <a:t>Sahifa</a:t>
            </a:r>
            <a:r>
              <a:rPr lang="en-US" sz="2700" i="1" dirty="0">
                <a:solidFill>
                  <a:srgbClr val="FFFF00"/>
                </a:solidFill>
              </a:rPr>
              <a:t> </a:t>
            </a:r>
            <a:r>
              <a:rPr lang="en-US" sz="2700" i="1" dirty="0" err="1">
                <a:solidFill>
                  <a:srgbClr val="FFFF00"/>
                </a:solidFill>
              </a:rPr>
              <a:t>Sajjadiya</a:t>
            </a:r>
            <a:r>
              <a:rPr lang="en-US" sz="2700" i="1" dirty="0">
                <a:solidFill>
                  <a:srgbClr val="FFFF00"/>
                </a:solidFill>
              </a:rPr>
              <a:t>'</a:t>
            </a:r>
          </a:p>
          <a:p>
            <a:pPr marL="342900" indent="-342900">
              <a:buFontTx/>
              <a:buChar char="•"/>
            </a:pPr>
            <a:r>
              <a:rPr lang="en-US" sz="2700" i="1" dirty="0">
                <a:solidFill>
                  <a:srgbClr val="FFFF00"/>
                </a:solidFill>
              </a:rPr>
              <a:t>Recite </a:t>
            </a:r>
            <a:r>
              <a:rPr lang="en-US" sz="2700" i="1" dirty="0" err="1">
                <a:solidFill>
                  <a:srgbClr val="FFFF00"/>
                </a:solidFill>
              </a:rPr>
              <a:t>Dua</a:t>
            </a:r>
            <a:r>
              <a:rPr lang="en-US" sz="2700" i="1" dirty="0">
                <a:solidFill>
                  <a:srgbClr val="FFFF00"/>
                </a:solidFill>
              </a:rPr>
              <a:t> Hajj</a:t>
            </a:r>
          </a:p>
          <a:p>
            <a:pPr marL="342900" indent="-342900">
              <a:buFontTx/>
              <a:buChar char="•"/>
            </a:pPr>
            <a:r>
              <a:rPr lang="en-US" sz="2700" i="1" dirty="0">
                <a:solidFill>
                  <a:srgbClr val="FFFF00"/>
                </a:solidFill>
              </a:rPr>
              <a:t>Resort to '</a:t>
            </a:r>
            <a:r>
              <a:rPr lang="en-US" sz="2700" i="1" dirty="0" err="1">
                <a:solidFill>
                  <a:srgbClr val="FFFF00"/>
                </a:solidFill>
              </a:rPr>
              <a:t>Tawassul</a:t>
            </a:r>
            <a:r>
              <a:rPr lang="en-US" sz="2700" i="1" dirty="0">
                <a:solidFill>
                  <a:srgbClr val="FFFF00"/>
                </a:solidFill>
              </a:rPr>
              <a:t>' to </a:t>
            </a:r>
            <a:r>
              <a:rPr lang="en-US" sz="2700" i="1" dirty="0" err="1">
                <a:solidFill>
                  <a:srgbClr val="FFFF00"/>
                </a:solidFill>
              </a:rPr>
              <a:t>Ahlulbayt</a:t>
            </a:r>
            <a:r>
              <a:rPr lang="en-US" sz="2700" i="1" dirty="0">
                <a:solidFill>
                  <a:srgbClr val="FFFF00"/>
                </a:solidFill>
              </a:rPr>
              <a:t> (as)</a:t>
            </a:r>
          </a:p>
          <a:p>
            <a:pPr marL="342900" indent="-342900">
              <a:buFontTx/>
              <a:buChar char="•"/>
            </a:pPr>
            <a:r>
              <a:rPr lang="en-US" sz="2700" i="1" dirty="0">
                <a:solidFill>
                  <a:srgbClr val="FFFF00"/>
                </a:solidFill>
              </a:rPr>
              <a:t>It is highly advisable to recite the Holy Qur'an very frequently at the first hours of </a:t>
            </a:r>
            <a:r>
              <a:rPr lang="en-US" sz="2700" i="1" dirty="0" err="1">
                <a:solidFill>
                  <a:srgbClr val="FFFF00"/>
                </a:solidFill>
              </a:rPr>
              <a:t>Ramadhan</a:t>
            </a:r>
            <a:r>
              <a:rPr lang="en-US" sz="2700" i="1" dirty="0">
                <a:solidFill>
                  <a:srgbClr val="FFFF00"/>
                </a:solidFill>
              </a:rPr>
              <a:t>. It has  been narrated that Imam </a:t>
            </a:r>
            <a:r>
              <a:rPr lang="en-US" sz="2700" i="1" dirty="0" err="1">
                <a:solidFill>
                  <a:srgbClr val="FFFF00"/>
                </a:solidFill>
              </a:rPr>
              <a:t>Ja`far</a:t>
            </a:r>
            <a:r>
              <a:rPr lang="en-US" sz="2700" i="1" dirty="0">
                <a:solidFill>
                  <a:srgbClr val="FFFF00"/>
                </a:solidFill>
              </a:rPr>
              <a:t> al-</a:t>
            </a:r>
            <a:r>
              <a:rPr lang="en-US" sz="2700" i="1" dirty="0" err="1">
                <a:solidFill>
                  <a:srgbClr val="FFFF00"/>
                </a:solidFill>
              </a:rPr>
              <a:t>Sadiq</a:t>
            </a:r>
            <a:r>
              <a:rPr lang="en-US" sz="2700" i="1" dirty="0">
                <a:solidFill>
                  <a:srgbClr val="FFFF00"/>
                </a:solidFill>
              </a:rPr>
              <a:t> (</a:t>
            </a:r>
            <a:r>
              <a:rPr lang="en-US" sz="2700" i="1" dirty="0" err="1">
                <a:solidFill>
                  <a:srgbClr val="FFFF00"/>
                </a:solidFill>
              </a:rPr>
              <a:t>a.s</a:t>
            </a:r>
            <a:r>
              <a:rPr lang="en-US" sz="2700" i="1" dirty="0">
                <a:solidFill>
                  <a:srgbClr val="FFFF00"/>
                </a:solidFill>
              </a:rPr>
              <a:t>) used to say this supplication before &amp; after reciting holy Quran.</a:t>
            </a:r>
          </a:p>
        </p:txBody>
      </p:sp>
      <p:sp>
        <p:nvSpPr>
          <p:cNvPr id="3075" name="Text Box 9"/>
          <p:cNvSpPr txBox="1">
            <a:spLocks noChangeArrowheads="1"/>
          </p:cNvSpPr>
          <p:nvPr/>
        </p:nvSpPr>
        <p:spPr bwMode="auto">
          <a:xfrm>
            <a:off x="0" y="304800"/>
            <a:ext cx="9144000" cy="347181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1600" b="1" dirty="0" err="1">
                <a:solidFill>
                  <a:srgbClr val="FFFF00"/>
                </a:solidFill>
                <a:latin typeface="Trebuchet MS" pitchFamily="34" charset="0"/>
              </a:rPr>
              <a:t>Method of performing the A’maal</a:t>
            </a: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تَحْجُبْنَا مِنَ القِرَاءَةِ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do not preclude us from reciting (the Holy Qur'an);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ہمیں قرآن کریم کی تلاوت کرنے سے باز نہ رکھیں۔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tahjubna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>
                <a:solidFill>
                  <a:srgbClr val="000066"/>
                </a:solidFill>
              </a:rPr>
              <a:t>mina </a:t>
            </a:r>
            <a:r>
              <a:rPr lang="en-US" sz="2400" b="1" i="1" dirty="0" err="1">
                <a:solidFill>
                  <a:srgbClr val="000066"/>
                </a:solidFill>
              </a:rPr>
              <a:t>alqira‘ati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وَسَهّلْ لَنَا فِيهِ إيتَاءَ الزّكَاةِ.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make easy for us to give alms.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ہمارے لئے بھیک دینا آسان کردیں۔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sahhl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lana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fihi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iita‘a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alzzakati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لا تُسَلّطْ عَلَيْنَا وَصَباً وَلا تَعَباً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(please) do not inflict us with fatigue, tiredness,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اللہ: (براہ کرم) ہمیں تھکاوٹ ، تنگدستی کا سامنا نہ کرنا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allahumma</a:t>
            </a:r>
            <a:r>
              <a:rPr lang="en-US" sz="2400" b="1" i="1" dirty="0">
                <a:solidFill>
                  <a:srgbClr val="000066"/>
                </a:solidFill>
              </a:rPr>
              <a:t> 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tusallit</a:t>
            </a:r>
            <a:r>
              <a:rPr lang="en-US" sz="2400" b="1" i="1" dirty="0">
                <a:solidFill>
                  <a:srgbClr val="000066"/>
                </a:solidFill>
              </a:rPr>
              <a:t> `</a:t>
            </a:r>
            <a:r>
              <a:rPr lang="en-US" sz="2400" b="1" i="1" dirty="0" err="1">
                <a:solidFill>
                  <a:srgbClr val="000066"/>
                </a:solidFill>
              </a:rPr>
              <a:t>alayna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wasaban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ta`aban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سَقَماً وَلا عَطَباً.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ailment, or injury.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بیماری ، یا چوٹ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saqaman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>
                <a:solidFill>
                  <a:srgbClr val="000066"/>
                </a:solidFill>
              </a:rPr>
              <a:t>`</a:t>
            </a:r>
            <a:r>
              <a:rPr lang="en-US" sz="2400" b="1" i="1" dirty="0" err="1">
                <a:solidFill>
                  <a:srgbClr val="000066"/>
                </a:solidFill>
              </a:rPr>
              <a:t>ataban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ارْزُقْنَا الإفْطَارَ مِنْ رِزْقِكَ الحَلالِ.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(please do) grant us the food with which we break our fasting from Your sustenance that is legally gotten.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اللہ: (براہ کرم) ہمیں کھانا عطا کریں جس کے ذریعہ ہم روزے آپ کے رزق سے توڑ دیتے ہیں جو قانونی طور پر مل جاتا ہے۔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allahumma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arzuqna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aliftara</a:t>
            </a:r>
            <a:r>
              <a:rPr lang="en-US" sz="2400" b="1" i="1" dirty="0">
                <a:solidFill>
                  <a:srgbClr val="000066"/>
                </a:solidFill>
              </a:rPr>
              <a:t> min </a:t>
            </a:r>
            <a:r>
              <a:rPr lang="en-US" sz="2400" b="1" i="1" dirty="0" err="1">
                <a:solidFill>
                  <a:srgbClr val="000066"/>
                </a:solidFill>
              </a:rPr>
              <a:t>rizqika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alhalali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سَهّلْ لَنَا فِيهِ مَا قَسَمْتَهُ مِنْ رِزْقِكَ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(please do) make easy for us the gaining of Your sustenance that You decide for us;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اللہ: (براہ کرم) اپنے رزق کا حصول ہمارے لئے آسان بنادے جو تو ہمارے لئے فیصلہ کرتے ہیں۔۔</a:t>
            </a:r>
          </a:p>
          <a:p>
            <a:br>
              <a:rPr lang="ur-PK" sz="2800" b="1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allahumma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sahhil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lana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fihi</a:t>
            </a:r>
            <a:r>
              <a:rPr lang="en-US" sz="2400" b="1" i="1" dirty="0">
                <a:solidFill>
                  <a:srgbClr val="000066"/>
                </a:solidFill>
              </a:rPr>
              <a:t> ma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qasamtahu</a:t>
            </a:r>
            <a:r>
              <a:rPr lang="en-US" sz="2400" b="1" i="1" dirty="0">
                <a:solidFill>
                  <a:srgbClr val="000066"/>
                </a:solidFill>
              </a:rPr>
              <a:t> min </a:t>
            </a:r>
            <a:r>
              <a:rPr lang="en-US" sz="2400" b="1" i="1" dirty="0" err="1">
                <a:solidFill>
                  <a:srgbClr val="000066"/>
                </a:solidFill>
              </a:rPr>
              <a:t>rizqika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وَيَسّرْ مَا قَدّرْتَهُ مِنْ أَمْرِكَ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facilitate for us Your act that You decide for us;</a:t>
            </a:r>
          </a:p>
          <a:p>
            <a:pPr marL="342900" indent="-342900" eaLnBrk="1" hangingPunct="1">
              <a:defRPr/>
            </a:pPr>
            <a:endParaRPr lang="en-US" sz="2800" kern="1200" dirty="0">
              <a:ea typeface="MS Mincho" pitchFamily="49" charset="-128"/>
            </a:endParaRPr>
          </a:p>
          <a:p>
            <a:r>
              <a:rPr lang="ur-PK" sz="2800" b="1" dirty="0"/>
              <a:t>اور ہمارے لئے اپنے عمل کو آسان بنائیں جس کا فیصلہ آپ ہمارے لئے کرتے ہیں۔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yassir</a:t>
            </a:r>
            <a:r>
              <a:rPr lang="en-US" sz="2400" b="1" i="1" dirty="0">
                <a:solidFill>
                  <a:srgbClr val="000066"/>
                </a:solidFill>
              </a:rPr>
              <a:t> ma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qaddartahu</a:t>
            </a:r>
            <a:r>
              <a:rPr lang="en-US" sz="2400" b="1" i="1" dirty="0">
                <a:solidFill>
                  <a:srgbClr val="000066"/>
                </a:solidFill>
              </a:rPr>
              <a:t> min </a:t>
            </a:r>
            <a:r>
              <a:rPr lang="en-US" sz="2400" b="1" i="1" dirty="0" err="1">
                <a:solidFill>
                  <a:srgbClr val="000066"/>
                </a:solidFill>
              </a:rPr>
              <a:t>amrika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وَاجْعَلْهُ حَلالاً طَيّباً نَقِيّاً مِنَ الآثَامِ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make it pure, empty of sins,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اسے پاک ، گناہوں سے خالی بنادیں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waj`alhu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halalan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tayyiban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naqiyyan</a:t>
            </a:r>
            <a:r>
              <a:rPr lang="en-US" sz="2400" b="1" i="1" dirty="0">
                <a:solidFill>
                  <a:srgbClr val="000066"/>
                </a:solidFill>
              </a:rPr>
              <a:t> mina </a:t>
            </a:r>
            <a:r>
              <a:rPr lang="en-US" sz="2400" b="1" i="1" dirty="0" err="1">
                <a:solidFill>
                  <a:srgbClr val="000066"/>
                </a:solidFill>
              </a:rPr>
              <a:t>alathami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خَالِصاً مِنَ الآصَارِ وَالأَجْرَامِ.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free from offenses and flaws.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جرائم اور خامیوں سے پاک۔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khalisan</a:t>
            </a:r>
            <a:r>
              <a:rPr lang="en-US" sz="2400" b="1" i="1" dirty="0">
                <a:solidFill>
                  <a:srgbClr val="000066"/>
                </a:solidFill>
              </a:rPr>
              <a:t> mina </a:t>
            </a:r>
            <a:r>
              <a:rPr lang="en-US" sz="2400" b="1" i="1" dirty="0" err="1">
                <a:solidFill>
                  <a:srgbClr val="000066"/>
                </a:solidFill>
              </a:rPr>
              <a:t>alasari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wal-ajrami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لا تُطْعِمْنَا إلاَّ طَيّباً غَيْرَ خَبِيثٍ وَلا حَرَامٍ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(please) do not feed us except the good that is neither bad nor forbidden;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اللہ: (براہ کرم) ہمیں ان نیکیوں کے سوا کچھ نہ کھلاؤ جو نہ بری ہے اور نہ ہی حرام ہے۔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allahumma</a:t>
            </a:r>
            <a:r>
              <a:rPr lang="en-US" sz="2400" b="1" i="1" dirty="0">
                <a:solidFill>
                  <a:srgbClr val="000066"/>
                </a:solidFill>
              </a:rPr>
              <a:t> 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tut`imna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illa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tayyiban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ghayra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khabithin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haramin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3810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228600" y="1155680"/>
            <a:ext cx="8686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Short </a:t>
            </a:r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Dua</a:t>
            </a:r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 to be recited on 1</a:t>
            </a:r>
            <a:r>
              <a:rPr lang="en-US" sz="5400" b="1" i="1" baseline="30000" dirty="0">
                <a:solidFill>
                  <a:srgbClr val="FFFF00"/>
                </a:solidFill>
                <a:latin typeface="Trebuchet MS" pitchFamily="34" charset="0"/>
              </a:rPr>
              <a:t>st</a:t>
            </a:r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 night of </a:t>
            </a:r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Ramadhan</a:t>
            </a:r>
            <a:endParaRPr lang="en-US" sz="5400" b="1" i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Allahumma</a:t>
            </a:r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Ya</a:t>
            </a:r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 Man </a:t>
            </a:r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Yamliku</a:t>
            </a:r>
            <a:endParaRPr lang="en-US" sz="70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6" name="Rectangle 1"/>
          <p:cNvSpPr>
            <a:spLocks noChangeArrowheads="1"/>
          </p:cNvSpPr>
          <p:nvPr/>
        </p:nvSpPr>
        <p:spPr bwMode="auto">
          <a:xfrm>
            <a:off x="762000" y="4343400"/>
            <a:ext cx="7620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ar-AE" sz="9600" dirty="0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اللّهُمّ يَا مَنْ يَمْلِكُ </a:t>
            </a:r>
            <a:endParaRPr lang="ar-SA" sz="9600" dirty="0">
              <a:solidFill>
                <a:srgbClr val="FFFF00"/>
              </a:solidFill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0" y="6150114"/>
            <a:ext cx="9296400" cy="70788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2000" b="1" dirty="0">
                <a:solidFill>
                  <a:srgbClr val="FFFF00"/>
                </a:solidFill>
                <a:latin typeface="Trebuchet MS" pitchFamily="34" charset="0"/>
              </a:rPr>
              <a:t>After the </a:t>
            </a:r>
            <a:r>
              <a:rPr lang="en-US" sz="2000" b="1" dirty="0" err="1">
                <a:solidFill>
                  <a:srgbClr val="FFFF00"/>
                </a:solidFill>
                <a:latin typeface="Trebuchet MS" pitchFamily="34" charset="0"/>
              </a:rPr>
              <a:t>Maghrib</a:t>
            </a:r>
            <a:r>
              <a:rPr lang="en-US" sz="2000" b="1" dirty="0">
                <a:solidFill>
                  <a:srgbClr val="FFFF00"/>
                </a:solidFill>
                <a:latin typeface="Trebuchet MS" pitchFamily="34" charset="0"/>
              </a:rPr>
              <a:t> Prayer raise your hands and recite this supplication: (reported in ‘al-</a:t>
            </a:r>
            <a:r>
              <a:rPr lang="en-US" sz="2000" b="1" dirty="0" err="1">
                <a:solidFill>
                  <a:srgbClr val="FFFF00"/>
                </a:solidFill>
                <a:latin typeface="Trebuchet MS" pitchFamily="34" charset="0"/>
              </a:rPr>
              <a:t>Iqbal</a:t>
            </a:r>
            <a:r>
              <a:rPr lang="en-US" sz="2000" b="1" dirty="0">
                <a:solidFill>
                  <a:srgbClr val="FFFF00"/>
                </a:solidFill>
                <a:latin typeface="Trebuchet MS" pitchFamily="34" charset="0"/>
              </a:rPr>
              <a:t>’ from Imam Muhammad </a:t>
            </a:r>
            <a:r>
              <a:rPr lang="en-US" sz="2000" b="1" dirty="0" err="1">
                <a:solidFill>
                  <a:srgbClr val="FFFF00"/>
                </a:solidFill>
                <a:latin typeface="Trebuchet MS" pitchFamily="34" charset="0"/>
              </a:rPr>
              <a:t>Jawad</a:t>
            </a:r>
            <a:r>
              <a:rPr lang="en-US" sz="2000" b="1" dirty="0">
                <a:solidFill>
                  <a:srgbClr val="FFFF00"/>
                </a:solidFill>
                <a:latin typeface="Trebuchet MS" pitchFamily="34" charset="0"/>
              </a:rPr>
              <a:t> al-</a:t>
            </a:r>
            <a:r>
              <a:rPr lang="en-US" sz="2000" b="1" dirty="0" err="1">
                <a:solidFill>
                  <a:srgbClr val="FFFF00"/>
                </a:solidFill>
                <a:latin typeface="Trebuchet MS" pitchFamily="34" charset="0"/>
              </a:rPr>
              <a:t>Taqi</a:t>
            </a:r>
            <a:r>
              <a:rPr lang="en-US" sz="2000" b="1" dirty="0">
                <a:solidFill>
                  <a:srgbClr val="FFFF00"/>
                </a:solidFill>
                <a:latin typeface="Trebuchet MS" pitchFamily="34" charset="0"/>
              </a:rPr>
              <a:t> (as).</a:t>
            </a:r>
            <a:endParaRPr lang="en-GB" sz="20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وَاجْعَلْ رِزْقَكَ لَنَا حَلالاً لا يَشُوبُهُ دَنَسٌ وَلا أَسْقَامٌ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(please do) make the sustenance that You decide for us be legal, carrying neither filth nor diseases.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(براہ کرم) روزی کو جو آپ نے ہمارے لئے طے کیا ہے اسے قانونی بنائیں ، نہ تو گندگی اور نہ ہی بیماریاں۔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waj`al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rizqaka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lana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halalan</a:t>
            </a:r>
            <a:r>
              <a:rPr lang="en-US" sz="2400" b="1" i="1" dirty="0">
                <a:solidFill>
                  <a:srgbClr val="000066"/>
                </a:solidFill>
              </a:rPr>
              <a:t> 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yashubuhu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danasun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asqamun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مَنْ عِلْمُهُ بِالسّرّ كَعِلْمِهِ بِالإعْلانِ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He Who knows the secret in the same was as He knows the public;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جو راز کو بھی اسی طرح جانتا ہے وہ عوام کو جانتا ہے۔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ya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>
                <a:solidFill>
                  <a:srgbClr val="000066"/>
                </a:solidFill>
              </a:rPr>
              <a:t>man `</a:t>
            </a:r>
            <a:r>
              <a:rPr lang="en-US" sz="2400" b="1" i="1" dirty="0" err="1">
                <a:solidFill>
                  <a:srgbClr val="000066"/>
                </a:solidFill>
              </a:rPr>
              <a:t>ilmuhu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bilssirri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ka`ilmihi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bili`lani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مُتَفَضّلاً عَلَى عِبَادِهِ بِالإحْسَانِ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He Who confers upon His servants with benevolence;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وہ جو اپنے بندوں کو خیرات سے نوازتا ہے۔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ya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mutafadhdhilan</a:t>
            </a:r>
            <a:r>
              <a:rPr lang="en-US" sz="2400" b="1" i="1" dirty="0">
                <a:solidFill>
                  <a:srgbClr val="000066"/>
                </a:solidFill>
              </a:rPr>
              <a:t> `ala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>
                <a:solidFill>
                  <a:srgbClr val="000066"/>
                </a:solidFill>
              </a:rPr>
              <a:t>`</a:t>
            </a:r>
            <a:r>
              <a:rPr lang="en-US" sz="2400" b="1" i="1" dirty="0" err="1">
                <a:solidFill>
                  <a:srgbClr val="000066"/>
                </a:solidFill>
              </a:rPr>
              <a:t>ibadihi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bilihsani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مَنْ هُوَ عَلَى كُلّ شَيْءٍ قَدِيرٌ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He Who has power over all things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وہ جو ہر چیز پر قدرت رکھتا ہے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ya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>
                <a:solidFill>
                  <a:srgbClr val="000066"/>
                </a:solidFill>
              </a:rPr>
              <a:t>man </a:t>
            </a:r>
            <a:r>
              <a:rPr lang="en-US" sz="2400" b="1" i="1" dirty="0" err="1">
                <a:solidFill>
                  <a:srgbClr val="000066"/>
                </a:solidFill>
              </a:rPr>
              <a:t>huwa</a:t>
            </a:r>
            <a:r>
              <a:rPr lang="en-US" sz="2400" b="1" i="1" dirty="0">
                <a:solidFill>
                  <a:srgbClr val="000066"/>
                </a:solidFill>
              </a:rPr>
              <a:t> `ala </a:t>
            </a:r>
            <a:r>
              <a:rPr lang="en-US" sz="2400" b="1" i="1" dirty="0" err="1">
                <a:solidFill>
                  <a:srgbClr val="000066"/>
                </a:solidFill>
              </a:rPr>
              <a:t>kulli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shay‘in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qadirun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وَبِكُلّ شَيْءٍ عَلِيمٌ خَبِيرٌ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has acquaintance with all things;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ہر چیز سے واقف ہے۔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bikulli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shay‘in</a:t>
            </a:r>
            <a:r>
              <a:rPr lang="en-US" sz="2400" b="1" i="1" dirty="0">
                <a:solidFill>
                  <a:srgbClr val="000066"/>
                </a:solidFill>
              </a:rPr>
              <a:t> `</a:t>
            </a:r>
            <a:r>
              <a:rPr lang="en-US" sz="2400" b="1" i="1" dirty="0" err="1">
                <a:solidFill>
                  <a:srgbClr val="000066"/>
                </a:solidFill>
              </a:rPr>
              <a:t>alimun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khabirun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أَلْهِمْنَا ذِكْرَكَ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(please do) bestow upon us with (ceaseless) reference to You;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(براہ کرم) ہمیں آپ کے حوالے (نہ ختم ہونے والا) حوالہ دیں۔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alhimna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dhikraka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وَجَنّبْنَا عُسْرَكَ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keep us away Your difficulty;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ہمیں اپنی مشکل سے دور رکھنا۔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jannbna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>
                <a:solidFill>
                  <a:srgbClr val="000066"/>
                </a:solidFill>
              </a:rPr>
              <a:t>`</a:t>
            </a:r>
            <a:r>
              <a:rPr lang="en-US" sz="2400" b="1" i="1" dirty="0" err="1">
                <a:solidFill>
                  <a:srgbClr val="000066"/>
                </a:solidFill>
              </a:rPr>
              <a:t>usraka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وَأَنِلْنَا يُسْرَكَ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make us obtain Your ease;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ہمیں اپنی آسانی حاصل کرو۔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anilna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yusraka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وَاهْدِنَا لِلرّشَادِ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guide us to the right path;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ہماری راہنمائی فرما۔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wahdina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lilrrshadi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وَوَفّقْنَا لِلسّدَادِ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lead us to the righteousness;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ہمیں راستبازی کی طرف لے جائے۔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waffiqna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lilssdadi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O'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4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ar-SA" sz="3200" b="1" dirty="0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وآل)ع( محمد پر </a:t>
            </a:r>
          </a:p>
        </p:txBody>
      </p:sp>
      <p:sp>
        <p:nvSpPr>
          <p:cNvPr id="3078" name="Rectangle 16"/>
          <p:cNvSpPr>
            <a:spLocks noChangeArrowheads="1"/>
          </p:cNvSpPr>
          <p:nvPr/>
        </p:nvSpPr>
        <p:spPr bwMode="auto">
          <a:xfrm>
            <a:off x="152400" y="5198941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 dirty="0">
                <a:solidFill>
                  <a:srgbClr val="000066"/>
                </a:solidFill>
                <a:ea typeface="Mangal" pitchFamily="2"/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وَاعْصِمْنَا مِنَ البَلايَا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protect us against misfortunes;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ہمیں بدحالیوں سے بچائیں۔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wa`simna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>
                <a:solidFill>
                  <a:srgbClr val="000066"/>
                </a:solidFill>
              </a:rPr>
              <a:t>mina </a:t>
            </a:r>
            <a:r>
              <a:rPr lang="en-US" sz="2400" b="1" i="1" dirty="0" err="1">
                <a:solidFill>
                  <a:srgbClr val="000066"/>
                </a:solidFill>
              </a:rPr>
              <a:t>albalaya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وَصُنَّا مِنَ الأَوْزَارِ وَالخَطَايَا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safeguard us against sins and faults.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گناہوں اور عیبوں سے ہماری حفاظت کریں۔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sunna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>
                <a:solidFill>
                  <a:srgbClr val="000066"/>
                </a:solidFill>
              </a:rPr>
              <a:t>mina </a:t>
            </a:r>
            <a:r>
              <a:rPr lang="en-US" sz="2400" b="1" i="1" dirty="0" err="1">
                <a:solidFill>
                  <a:srgbClr val="000066"/>
                </a:solidFill>
              </a:rPr>
              <a:t>alawzari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wal-khataya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مَنْ لا يَغْفِرُ عَظِيمَ الذّنُوبِ غَيْرُهُ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He save Whom none forgives the grave sins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وہ بچاتا ہے جس کو کوئی گناہ بخشتا ہے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ya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>
                <a:solidFill>
                  <a:srgbClr val="000066"/>
                </a:solidFill>
              </a:rPr>
              <a:t>man 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yaghfiru</a:t>
            </a:r>
            <a:r>
              <a:rPr lang="en-US" sz="2400" b="1" i="1" dirty="0">
                <a:solidFill>
                  <a:srgbClr val="000066"/>
                </a:solidFill>
              </a:rPr>
              <a:t> `</a:t>
            </a:r>
            <a:r>
              <a:rPr lang="en-US" sz="2400" b="1" i="1" dirty="0" err="1">
                <a:solidFill>
                  <a:srgbClr val="000066"/>
                </a:solidFill>
              </a:rPr>
              <a:t>azima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aldhdhunubi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ghayruhu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يَكْشِفُ السّوءَ إلاَّ هُوَ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He save Whom none can relieve from hardships;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جس کو کوئی مشکلات سے نجات نہیں دیتا وہ بچاتا ہے۔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yakshifu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alssu‘a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illa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huwa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أَرْحَمَ الرَّاحِمِينَ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the most Merciful of all those who show mercy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ان سب پر جو رحم کرتے ہیں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ya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arhama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alrrahimina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وَأَكْرَمَ الأَكْرَمِينَ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the most Generous of all those who show generosity;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فراخ دلی کا مظاہرہ کرنے والوں میں سب سے زیادہ سخی۔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akrama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alakramina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صَلّ عَلَى مُحَمّدٍ وَأَهْلِ بَيْتِهِ الطّيّبِينَ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(please do) send blessings upon Muhammad and his Household—the pure;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2800" b="1" dirty="0"/>
              <a:t>(براہ کرم) محمد صلی اللہ علیہ وسلم اور آل محمد پر درود بھیجیں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salli</a:t>
            </a:r>
            <a:r>
              <a:rPr lang="en-US" sz="2400" b="1" i="1" dirty="0">
                <a:solidFill>
                  <a:srgbClr val="000066"/>
                </a:solidFill>
              </a:rPr>
              <a:t> `ala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muhammadin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ahli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baytihi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alttayyibina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وَاجْعَلْ صِيَامَنَا مَقْبُولاً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decide our fasting as acceptable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ہمارے روزوں کو بطور قابل قبول فیصلہ کریں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waj`al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siyamana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maqbulan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وَبِالبِرّ وَالتّقْوَى مَوْصُولاً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as connected to piety and godliness.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جیسا کہ تقویٰ اور پرہیزگاری سے جڑا ہوا ہے۔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bilbirri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wal-ttaqwa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mawsulan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وَكَذلِكَ فَاجْعَلْ سَعْيَنَا مَشْكُوراً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And, similarly, (please do) decide our efforts as praiseworthy,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، اسی طرح ، (براہ کرم) ہماری کوششوں کو بطور قابل تعریف فیصلہ کریں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kadhalika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faj`al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sa`yana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mashkuran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72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In the Name of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fi-FI" sz="2400" b="1" i="1" dirty="0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41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ar-SA" sz="3200" b="1" dirty="0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عظیم اور دائمی رحمتوں والے خدا کے نام سے</a:t>
            </a:r>
          </a:p>
        </p:txBody>
      </p:sp>
      <p:sp>
        <p:nvSpPr>
          <p:cNvPr id="41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 dirty="0">
                <a:solidFill>
                  <a:srgbClr val="000066"/>
                </a:solidFill>
                <a:ea typeface="Mangal" pitchFamily="2"/>
                <a:cs typeface="Mangal" pitchFamily="2"/>
              </a:rPr>
              <a:t>अल्लाह के नाम से जो बड़ा कृपालु और अत्यन्त दयावान हैं।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وَقِيَامَنَا مَبْرُوراً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our acts of worship as admissible,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ہماری عبادت کے اعتقاد کے طور پر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qiyamana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mabruran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وَقُرْآنَنَا مَرْفُوعاً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our reciting of the Qur'an as raised (to the heavens),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ہماری تلاوت قرآن مجید کی طرح (آسمانوں پر)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qur’anana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marfu`an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وَدُعَاءَنَا مَسْمُوعاً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our supplications as responded.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ہماری دعائوں کے جواب میں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fr-FR" sz="2400" b="1" i="1" dirty="0" err="1">
                <a:solidFill>
                  <a:srgbClr val="000066"/>
                </a:solidFill>
              </a:rPr>
              <a:t>wa</a:t>
            </a:r>
            <a:r>
              <a:rPr lang="fr-FR" sz="2400" b="1" i="1" dirty="0">
                <a:solidFill>
                  <a:srgbClr val="000066"/>
                </a:solidFill>
              </a:rPr>
              <a:t> du`</a:t>
            </a:r>
            <a:r>
              <a:rPr lang="fr-FR" sz="2400" b="1" i="1" dirty="0" err="1">
                <a:solidFill>
                  <a:srgbClr val="000066"/>
                </a:solidFill>
              </a:rPr>
              <a:t>a‘ana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fr-FR" sz="2400" b="1" i="1" dirty="0" err="1">
                <a:solidFill>
                  <a:srgbClr val="000066"/>
                </a:solidFill>
              </a:rPr>
              <a:t>masmu</a:t>
            </a:r>
            <a:r>
              <a:rPr lang="fr-FR" sz="2400" b="1" i="1" dirty="0">
                <a:solidFill>
                  <a:srgbClr val="000066"/>
                </a:solidFill>
              </a:rPr>
              <a:t>`an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وَاهْدِنَا لِلْحُسْنَى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(please do) guide us to the most excellent way;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(براہ کرم) ہماری بہترین راہنمائی کریں۔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wahdina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lilhusna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وَجَنّبْنَا العُسْرَى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save us from difficulties;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ہمیں مشکلات سے بچائیں۔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jannibna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al`usra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وَيَسّرْنَا لِلْيُسْرَى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facilitate for us the easy end;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ہمارے لئے آسان انجام کی سہولت فراہم کریں۔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yassirna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lil-yusra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وَأَعْلِ لَنَا الدّرَجَاتِ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elevate our ranks;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ہماری صفوں کو بلند کرو۔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a`li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lana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alddarajati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وَضَاعِفْ لَنَا الحَسَنَاتِ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double the rewards for our good deeds;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ہمارے نیک اعمال کے بدلے دوگنا کرو۔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dha`if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lana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alhasanati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وَاقْبَلْ مِنَّا الصّوْمَ وَالصّلاةَ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accept our fasting and prayers;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ہمارے روزوں اور دعاؤں کو قبول کرو۔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waqbal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minna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alsawma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wal-salata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وَاسْمَعْ مِنَّا الدّعَوَاتِ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react to our supplications;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ہماری دعائوں پر رد عمل ظاہر کریں۔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wasma</a:t>
            </a:r>
            <a:r>
              <a:rPr lang="en-US" sz="2400" b="1" i="1" dirty="0">
                <a:solidFill>
                  <a:srgbClr val="000066"/>
                </a:solidFill>
              </a:rPr>
              <a:t>` </a:t>
            </a:r>
            <a:r>
              <a:rPr lang="en-US" sz="2400" b="1" i="1" dirty="0" err="1">
                <a:solidFill>
                  <a:srgbClr val="000066"/>
                </a:solidFill>
              </a:rPr>
              <a:t>minna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aldda`awati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يَا مَنْ يَمْلِكُ التّدْبِيرَ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O He Who controls the management of all affairs;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2800" b="1" dirty="0"/>
              <a:t>اے اللہ: تمام معاملات کے انتظام پر قابو رکھنے والا۔</a:t>
            </a:r>
          </a:p>
          <a:p>
            <a:br>
              <a:rPr lang="ur-PK" sz="2800" b="1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2" name="Title 3"/>
          <p:cNvSpPr txBox="1">
            <a:spLocks/>
          </p:cNvSpPr>
          <p:nvPr/>
        </p:nvSpPr>
        <p:spPr bwMode="auto">
          <a:xfrm>
            <a:off x="228600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ts val="5500"/>
              </a:lnSpc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allahumma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ya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>
                <a:solidFill>
                  <a:srgbClr val="000066"/>
                </a:solidFill>
              </a:rPr>
              <a:t>man </a:t>
            </a:r>
            <a:r>
              <a:rPr lang="en-US" sz="2400" b="1" i="1" dirty="0" err="1">
                <a:solidFill>
                  <a:srgbClr val="000066"/>
                </a:solidFill>
              </a:rPr>
              <a:t>yamliku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alttadbira</a:t>
            </a: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j-lt"/>
              <a:ea typeface="+mn-ea"/>
              <a:cs typeface="Attari_Quran" pitchFamily="2" charset="-78"/>
            </a:endParaRPr>
          </a:p>
        </p:txBody>
      </p:sp>
    </p:spTree>
  </p:cSld>
  <p:clrMapOvr>
    <a:masterClrMapping/>
  </p:clrMapOvr>
  <p:transition>
    <p:fade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وَاغْفِرْ لَنَا الخَطِيئَاتِ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forgive our sins;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ہمارے گناہوں کو معاف فرما۔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waghfir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lana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alkhati’ati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وَتَجَاوَزْ عَنَّا السّيّئَاتِ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overlook our wrongdoings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ہماری غلطیوں کو نظرانداز کریں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tajawaz</a:t>
            </a:r>
            <a:r>
              <a:rPr lang="en-US" sz="2400" b="1" i="1" dirty="0">
                <a:solidFill>
                  <a:srgbClr val="000066"/>
                </a:solidFill>
              </a:rPr>
              <a:t> `</a:t>
            </a:r>
            <a:r>
              <a:rPr lang="en-US" sz="2400" b="1" i="1" dirty="0" err="1">
                <a:solidFill>
                  <a:srgbClr val="000066"/>
                </a:solidFill>
              </a:rPr>
              <a:t>anna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alssayyi’ati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وَاجْعَلْنَا مِنَ العَامِلِينَ الفَائِزِينَ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make us of the successful worshippers;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ہمیں کامیاب نمازیوں میں سے بنائے۔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waj`alna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>
                <a:solidFill>
                  <a:srgbClr val="000066"/>
                </a:solidFill>
              </a:rPr>
              <a:t>mina </a:t>
            </a:r>
            <a:r>
              <a:rPr lang="en-US" sz="2400" b="1" i="1" dirty="0" err="1">
                <a:solidFill>
                  <a:srgbClr val="000066"/>
                </a:solidFill>
              </a:rPr>
              <a:t>al`amilina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alfa’izina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تَجْعَلْنَا مِنَ المَغْضُوبِ عَلَيْهِمْ وَلا الضَّالّينَ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do not include us with those who earn Your anger nor of those who go astray,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ہمیں ان لوگوں میں شامل نہ کرو جو تیرا غصہ کماتے ہیں اور نہ ہی گمراہ لوگوں میں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taj`alna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>
                <a:solidFill>
                  <a:srgbClr val="000066"/>
                </a:solidFill>
              </a:rPr>
              <a:t>mina </a:t>
            </a:r>
            <a:r>
              <a:rPr lang="en-US" sz="2400" b="1" i="1" dirty="0" err="1">
                <a:solidFill>
                  <a:srgbClr val="000066"/>
                </a:solidFill>
              </a:rPr>
              <a:t>almaghdhubi</a:t>
            </a:r>
            <a:r>
              <a:rPr lang="en-US" sz="2400" b="1" i="1" dirty="0">
                <a:solidFill>
                  <a:srgbClr val="000066"/>
                </a:solidFill>
              </a:rPr>
              <a:t> `</a:t>
            </a:r>
            <a:r>
              <a:rPr lang="en-US" sz="2400" b="1" i="1" dirty="0" err="1">
                <a:solidFill>
                  <a:srgbClr val="000066"/>
                </a:solidFill>
              </a:rPr>
              <a:t>alayhim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aldhdhallina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حَتَّى يَنْقَضِيَ شَهْرُ رَمَضَانَ عَنَّا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so that when the month of </a:t>
            </a:r>
            <a:r>
              <a:rPr lang="en-US" sz="2800" b="1" kern="1200" dirty="0" err="1">
                <a:ea typeface="MS Mincho" pitchFamily="49" charset="-128"/>
              </a:rPr>
              <a:t>Ramadhan</a:t>
            </a:r>
            <a:r>
              <a:rPr lang="en-US" sz="2800" b="1" kern="1200" dirty="0">
                <a:ea typeface="MS Mincho" pitchFamily="49" charset="-128"/>
              </a:rPr>
              <a:t> elapses,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تاکہ جب رمضان کا مہینہ گزر جائے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hatta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yanqadhiya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shahru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ramadhana</a:t>
            </a:r>
            <a:r>
              <a:rPr lang="en-US" sz="2400" b="1" i="1" dirty="0">
                <a:solidFill>
                  <a:srgbClr val="000066"/>
                </a:solidFill>
              </a:rPr>
              <a:t> `</a:t>
            </a:r>
            <a:r>
              <a:rPr lang="en-US" sz="2400" b="1" i="1" dirty="0" err="1">
                <a:solidFill>
                  <a:srgbClr val="000066"/>
                </a:solidFill>
              </a:rPr>
              <a:t>anna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وَقَدْ قَبِلْتَ فِيهِ صِيَامَنَا وَقِيَامَنَا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You shall have accepted our fasting and acts of worship,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آپ نے ہمارے روزوں اور عبادتوں کو قبول کیا ہوگا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qad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qabilta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fihi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siyamana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qiyamana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وَزَكّيْتَ فِيهِ أَعْمَالَنَا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blessed our deeds,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ہمارے اعمال کو برکت دی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zakkayta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fihi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a`malana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وَغَفَرْتَ فِيهِ ذُنُوبَنَا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forgiven our sins,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ہمارے گناہوں کو معاف کر دیا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fr-FR" sz="2400" b="1" i="1" dirty="0" err="1">
                <a:solidFill>
                  <a:srgbClr val="000066"/>
                </a:solidFill>
              </a:rPr>
              <a:t>wa</a:t>
            </a:r>
            <a:r>
              <a:rPr lang="fr-FR" sz="2400" b="1" i="1" dirty="0">
                <a:solidFill>
                  <a:srgbClr val="000066"/>
                </a:solidFill>
              </a:rPr>
              <a:t> </a:t>
            </a:r>
            <a:r>
              <a:rPr lang="fr-FR" sz="2400" b="1" i="1" dirty="0" err="1">
                <a:solidFill>
                  <a:srgbClr val="000066"/>
                </a:solidFill>
              </a:rPr>
              <a:t>ghafarta</a:t>
            </a:r>
            <a:r>
              <a:rPr lang="fr-FR" sz="2400" b="1" i="1" dirty="0">
                <a:solidFill>
                  <a:srgbClr val="000066"/>
                </a:solidFill>
              </a:rPr>
              <a:t> </a:t>
            </a:r>
            <a:r>
              <a:rPr lang="fr-FR" sz="2400" b="1" i="1" dirty="0" err="1">
                <a:solidFill>
                  <a:srgbClr val="000066"/>
                </a:solidFill>
              </a:rPr>
              <a:t>fihi</a:t>
            </a:r>
            <a:r>
              <a:rPr lang="fr-FR" sz="2400" b="1" i="1" dirty="0">
                <a:solidFill>
                  <a:srgbClr val="000066"/>
                </a:solidFill>
              </a:rPr>
              <a:t> </a:t>
            </a:r>
            <a:r>
              <a:rPr lang="fr-FR" sz="2400" b="1" i="1" dirty="0" err="1">
                <a:solidFill>
                  <a:srgbClr val="000066"/>
                </a:solidFill>
              </a:rPr>
              <a:t>dhunubana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وَأَجْزَلْتَ فِيهِ مِنْ كُلّ خَيْرٍ نَصِيبَنَا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doubled our shares from all good things.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تمام اچھی چیزوں سے اپنے حصص کو دگنا کردیا۔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fr-FR" sz="2400" b="1" i="1" dirty="0" err="1">
                <a:solidFill>
                  <a:srgbClr val="000066"/>
                </a:solidFill>
              </a:rPr>
              <a:t>wa</a:t>
            </a:r>
            <a:r>
              <a:rPr lang="fr-FR" sz="2400" b="1" i="1" dirty="0">
                <a:solidFill>
                  <a:srgbClr val="000066"/>
                </a:solidFill>
              </a:rPr>
              <a:t> </a:t>
            </a:r>
            <a:r>
              <a:rPr lang="fr-FR" sz="2400" b="1" i="1" dirty="0" err="1">
                <a:solidFill>
                  <a:srgbClr val="000066"/>
                </a:solidFill>
              </a:rPr>
              <a:t>ajzalta</a:t>
            </a:r>
            <a:r>
              <a:rPr lang="fr-FR" sz="2400" b="1" i="1" dirty="0">
                <a:solidFill>
                  <a:srgbClr val="000066"/>
                </a:solidFill>
              </a:rPr>
              <a:t> </a:t>
            </a:r>
            <a:r>
              <a:rPr lang="fr-FR" sz="2400" b="1" i="1" dirty="0" err="1">
                <a:solidFill>
                  <a:srgbClr val="000066"/>
                </a:solidFill>
              </a:rPr>
              <a:t>fihi</a:t>
            </a:r>
            <a:r>
              <a:rPr lang="fr-FR" sz="2400" b="1" i="1" dirty="0">
                <a:solidFill>
                  <a:srgbClr val="000066"/>
                </a:solidFill>
              </a:rPr>
              <a:t> min </a:t>
            </a:r>
            <a:r>
              <a:rPr lang="fr-FR" sz="2400" b="1" i="1" dirty="0" err="1">
                <a:solidFill>
                  <a:srgbClr val="000066"/>
                </a:solidFill>
              </a:rPr>
              <a:t>kulli</a:t>
            </a:r>
            <a:r>
              <a:rPr lang="fr-FR" sz="2400" b="1" i="1" dirty="0">
                <a:solidFill>
                  <a:srgbClr val="000066"/>
                </a:solidFill>
              </a:rPr>
              <a:t> </a:t>
            </a:r>
            <a:r>
              <a:rPr lang="fr-FR" sz="2400" b="1" i="1" dirty="0" err="1">
                <a:solidFill>
                  <a:srgbClr val="000066"/>
                </a:solidFill>
              </a:rPr>
              <a:t>khayrin</a:t>
            </a:r>
            <a:r>
              <a:rPr lang="fr-FR" sz="2400" b="1" i="1" dirty="0">
                <a:solidFill>
                  <a:srgbClr val="000066"/>
                </a:solidFill>
              </a:rPr>
              <a:t> </a:t>
            </a:r>
            <a:r>
              <a:rPr lang="fr-FR" sz="2400" b="1" i="1" dirty="0" err="1">
                <a:solidFill>
                  <a:srgbClr val="000066"/>
                </a:solidFill>
              </a:rPr>
              <a:t>nasibana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فَإنّكَ الإلهُ المُجِيبُ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Verily, You are the God Who responds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بے شک ، آپ ہی خدا ہیں جو جواب دیتا ہے ،</a:t>
            </a:r>
          </a:p>
          <a:p>
            <a:br>
              <a:rPr lang="ur-PK" sz="2800" dirty="0"/>
            </a:br>
            <a:r>
              <a:rPr lang="en-US" sz="2800" b="1" kern="1200" dirty="0">
                <a:ea typeface="MS Mincho" pitchFamily="49" charset="-128"/>
              </a:rPr>
              <a:t>,</a:t>
            </a: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fr-FR" sz="2400" b="1" i="1" dirty="0" err="1">
                <a:solidFill>
                  <a:srgbClr val="000066"/>
                </a:solidFill>
              </a:rPr>
              <a:t>fa’innaka</a:t>
            </a:r>
            <a:r>
              <a:rPr lang="fr-FR" sz="2400" b="1" i="1" dirty="0">
                <a:solidFill>
                  <a:srgbClr val="000066"/>
                </a:solidFill>
              </a:rPr>
              <a:t> al-</a:t>
            </a:r>
            <a:r>
              <a:rPr lang="fr-FR" sz="2400" b="1" i="1" dirty="0" err="1">
                <a:solidFill>
                  <a:srgbClr val="000066"/>
                </a:solidFill>
              </a:rPr>
              <a:t>ilahu</a:t>
            </a:r>
            <a:r>
              <a:rPr lang="fr-FR" sz="2400" b="1" i="1" dirty="0">
                <a:solidFill>
                  <a:srgbClr val="000066"/>
                </a:solidFill>
              </a:rPr>
              <a:t> </a:t>
            </a:r>
            <a:r>
              <a:rPr lang="fr-FR" sz="2400" b="1" i="1" dirty="0" err="1">
                <a:solidFill>
                  <a:srgbClr val="000066"/>
                </a:solidFill>
              </a:rPr>
              <a:t>almujibu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وَهُوَ عَلَى كُلّ شَيْءٍ قَدِيرٌ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He has power over all things.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وہ ہر چیز پر قدرت رکھتا ہے۔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huwa</a:t>
            </a:r>
            <a:r>
              <a:rPr lang="en-US" sz="2400" b="1" i="1" dirty="0">
                <a:solidFill>
                  <a:srgbClr val="000066"/>
                </a:solidFill>
              </a:rPr>
              <a:t> `ala </a:t>
            </a:r>
            <a:r>
              <a:rPr lang="en-US" sz="2400" b="1" i="1" dirty="0" err="1">
                <a:solidFill>
                  <a:srgbClr val="000066"/>
                </a:solidFill>
              </a:rPr>
              <a:t>kulli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shay‘in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qadirun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وَالرّبّ القَرِيبُ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the Lord Who is Nigh,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رب جو قریب ہے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wal-rrabbu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alqaribu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وَأَنْتَ بِكُلّ شَيْءٍ مُحِيطٌ.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encompass all things.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تم سب چیزوں کو گھیر لیتے ہو۔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anta </a:t>
            </a:r>
            <a:r>
              <a:rPr lang="en-US" sz="2400" b="1" i="1" dirty="0" err="1">
                <a:solidFill>
                  <a:srgbClr val="000066"/>
                </a:solidFill>
              </a:rPr>
              <a:t>bikulli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shay‘in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muhitun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O'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4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61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ar-SA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وآل)ع( محمد پر </a:t>
            </a:r>
          </a:p>
        </p:txBody>
      </p:sp>
      <p:sp>
        <p:nvSpPr>
          <p:cNvPr id="61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3810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228600" y="1155680"/>
            <a:ext cx="8686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Short </a:t>
            </a:r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Dua</a:t>
            </a:r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 to be recited on 1</a:t>
            </a:r>
            <a:r>
              <a:rPr lang="en-US" sz="5400" b="1" i="1" baseline="30000" dirty="0">
                <a:solidFill>
                  <a:srgbClr val="FFFF00"/>
                </a:solidFill>
                <a:latin typeface="Trebuchet MS" pitchFamily="34" charset="0"/>
              </a:rPr>
              <a:t>st</a:t>
            </a:r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 night of </a:t>
            </a:r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Ramadhan</a:t>
            </a:r>
            <a:endParaRPr lang="en-US" sz="5400" b="1" i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Allahumma</a:t>
            </a:r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Rabba</a:t>
            </a:r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Shahr</a:t>
            </a:r>
            <a:r>
              <a:rPr lang="en-US" sz="5400" b="1" i="1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5400" b="1" i="1" dirty="0" err="1">
                <a:solidFill>
                  <a:srgbClr val="FFFF00"/>
                </a:solidFill>
                <a:latin typeface="Trebuchet MS" pitchFamily="34" charset="0"/>
              </a:rPr>
              <a:t>Ramadhan</a:t>
            </a:r>
            <a:endParaRPr lang="en-US" sz="70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6" name="Rectangle 1"/>
          <p:cNvSpPr>
            <a:spLocks noChangeArrowheads="1"/>
          </p:cNvSpPr>
          <p:nvPr/>
        </p:nvSpPr>
        <p:spPr bwMode="auto">
          <a:xfrm>
            <a:off x="762000" y="4343400"/>
            <a:ext cx="7620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ar-AE" sz="9600" dirty="0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اللّهُمّ رَبّ شَهْرِ رَمَضَان </a:t>
            </a:r>
            <a:endParaRPr lang="ar-SA" sz="9600" dirty="0">
              <a:solidFill>
                <a:srgbClr val="FFFF00"/>
              </a:solidFill>
              <a:latin typeface="Attari_Quran" pitchFamily="2" charset="-78"/>
              <a:cs typeface="Attari_Quran" pitchFamily="2" charset="-78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0" y="6150114"/>
            <a:ext cx="9296400" cy="70788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2000" b="1" dirty="0">
                <a:solidFill>
                  <a:srgbClr val="FFFF00"/>
                </a:solidFill>
                <a:latin typeface="Trebuchet MS" pitchFamily="34" charset="0"/>
              </a:rPr>
              <a:t>It is recommended to say the following supplication reported from Imam </a:t>
            </a:r>
            <a:r>
              <a:rPr lang="en-US" sz="2000" b="1" dirty="0" err="1">
                <a:solidFill>
                  <a:srgbClr val="FFFF00"/>
                </a:solidFill>
                <a:latin typeface="Trebuchet MS" pitchFamily="34" charset="0"/>
              </a:rPr>
              <a:t>Ja`far</a:t>
            </a:r>
            <a:r>
              <a:rPr lang="en-US" sz="2000" b="1" dirty="0">
                <a:solidFill>
                  <a:srgbClr val="FFFF00"/>
                </a:solidFill>
                <a:latin typeface="Trebuchet MS" pitchFamily="34" charset="0"/>
              </a:rPr>
              <a:t> al-</a:t>
            </a:r>
            <a:r>
              <a:rPr lang="en-US" sz="2000" b="1" dirty="0" err="1">
                <a:solidFill>
                  <a:srgbClr val="FFFF00"/>
                </a:solidFill>
                <a:latin typeface="Trebuchet MS" pitchFamily="34" charset="0"/>
              </a:rPr>
              <a:t>Sadiq</a:t>
            </a:r>
            <a:r>
              <a:rPr lang="en-US" sz="2000" b="1" dirty="0">
                <a:solidFill>
                  <a:srgbClr val="FFFF00"/>
                </a:solidFill>
                <a:latin typeface="Trebuchet MS" pitchFamily="34" charset="0"/>
              </a:rPr>
              <a:t> (</a:t>
            </a:r>
            <a:r>
              <a:rPr lang="en-US" sz="2000" b="1" dirty="0" err="1">
                <a:solidFill>
                  <a:srgbClr val="FFFF00"/>
                </a:solidFill>
                <a:latin typeface="Trebuchet MS" pitchFamily="34" charset="0"/>
              </a:rPr>
              <a:t>a.s</a:t>
            </a:r>
            <a:r>
              <a:rPr lang="en-US" sz="2000" b="1" dirty="0">
                <a:solidFill>
                  <a:srgbClr val="FFFF00"/>
                </a:solidFill>
                <a:latin typeface="Trebuchet MS" pitchFamily="34" charset="0"/>
              </a:rPr>
              <a:t>) as is mentioned in the book of ‘al-</a:t>
            </a:r>
            <a:r>
              <a:rPr lang="en-US" sz="2000" b="1" dirty="0" err="1">
                <a:solidFill>
                  <a:srgbClr val="FFFF00"/>
                </a:solidFill>
                <a:latin typeface="Trebuchet MS" pitchFamily="34" charset="0"/>
              </a:rPr>
              <a:t>Iqbal</a:t>
            </a:r>
            <a:r>
              <a:rPr lang="en-US" sz="2000" b="1" dirty="0">
                <a:solidFill>
                  <a:srgbClr val="FFFF00"/>
                </a:solidFill>
                <a:latin typeface="Trebuchet MS" pitchFamily="34" charset="0"/>
              </a:rPr>
              <a:t>’:</a:t>
            </a:r>
            <a:endParaRPr lang="en-GB" sz="20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O'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ar-SA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وآل)ع( محمد پر </a:t>
            </a:r>
          </a:p>
        </p:txBody>
      </p:sp>
      <p:sp>
        <p:nvSpPr>
          <p:cNvPr id="30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72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In the Name of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 dirty="0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41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ar-SA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عظیم اور دائمی رحمتوں والے خدا کے نام سے</a:t>
            </a:r>
          </a:p>
        </p:txBody>
      </p:sp>
      <p:sp>
        <p:nvSpPr>
          <p:cNvPr id="41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अल्लाह के नाम से जो बड़ा कृपालु और अत्यन्त दयावान हैं।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رَبّ شَهْرِ رَمَضَانَ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Allah, the Lord of the month of </a:t>
            </a:r>
            <a:r>
              <a:rPr lang="en-US" sz="2800" b="1" kern="1200" dirty="0" err="1">
                <a:ea typeface="MS Mincho" pitchFamily="49" charset="-128"/>
              </a:rPr>
              <a:t>Ramadhan</a:t>
            </a:r>
            <a:r>
              <a:rPr lang="en-US" sz="2800" b="1" kern="1200" dirty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اللہ ، ماہ رمضان کے مالک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allahumma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rabba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shahri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ramadhana</a:t>
            </a: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MS Mincho" pitchFamily="49" charset="-128"/>
              <a:cs typeface="+mn-cs"/>
            </a:endParaRPr>
          </a:p>
        </p:txBody>
      </p:sp>
    </p:spTree>
  </p:cSld>
  <p:clrMapOvr>
    <a:masterClrMapping/>
  </p:clrMapOvr>
  <p:transition>
    <p:fade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مُنَزّلَ القُرْآنِ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the Revealer of the Qur'an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قرآن نازل کرنے والا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munazzila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alqur’ani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هذَا شَهْرُ رَمَضَانَ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This is the month of </a:t>
            </a:r>
            <a:r>
              <a:rPr lang="en-US" sz="2800" b="1" kern="1200" dirty="0" err="1">
                <a:ea typeface="MS Mincho" pitchFamily="49" charset="-128"/>
              </a:rPr>
              <a:t>Ramadhan</a:t>
            </a:r>
            <a:endParaRPr lang="en-US" sz="28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یہ رمضان کا مہینہ ہے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hadha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shahru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ramadhana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الّذِي أَنْزَلْتَ فِيهِ القُرْآنَ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in which You revealed the Qur'an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جس میں آپ نے قرآن نازل کیا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alladhy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anzalta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fihi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alqur’ana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مَنْ يَعْلَمُ خَائِنَةَ الأَعْيُنِ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He Who knows the stealth of looks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وہ کون ہے جو نظروں کے چوری کو جانتا ہے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ya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>
                <a:solidFill>
                  <a:srgbClr val="000066"/>
                </a:solidFill>
              </a:rPr>
              <a:t>man </a:t>
            </a:r>
            <a:r>
              <a:rPr lang="en-US" sz="2400" b="1" i="1" dirty="0" err="1">
                <a:solidFill>
                  <a:srgbClr val="000066"/>
                </a:solidFill>
              </a:rPr>
              <a:t>ya`lamu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kha’inata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ala`yuni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وَأَنْزَلْتَ فِيهِ آيَاتٍ بَيّنَاتٍ مِنَ الهُدَى وَالفُرْقَانِ.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revealed therein chapters of true guidance and distinction (between the right and the wrong).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اس میں صحیح ہدایت اور امتیاز کے ابواب نازل کیے ہیں (صحیح اور باطل کے درمیان)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anzalta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fihi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ayatin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bayyinatin</a:t>
            </a:r>
            <a:r>
              <a:rPr lang="en-US" sz="2400" b="1" i="1" dirty="0">
                <a:solidFill>
                  <a:srgbClr val="000066"/>
                </a:solidFill>
              </a:rPr>
              <a:t> mina </a:t>
            </a:r>
            <a:r>
              <a:rPr lang="en-US" sz="2400" b="1" i="1" dirty="0" err="1">
                <a:solidFill>
                  <a:srgbClr val="000066"/>
                </a:solidFill>
              </a:rPr>
              <a:t>alhuda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wal-furqani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ارْزُقْنَا صِيَامَهُ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make us observe fast in its days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اللہ ہمیں اس کے ایام میں روزہ رکھنا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allahumma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arzuqna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siyamahu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وَأَعِنَّا عَلَى قِيَامِهِ.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remain awake in its nights to pray.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نماز کے لئے اس کی راتوں میں جاگتے رہیں۔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a`inna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>
                <a:solidFill>
                  <a:srgbClr val="000066"/>
                </a:solidFill>
              </a:rPr>
              <a:t>`ala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qiyamihi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سَلّمْهُ لَنَا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let it be peaceful for us,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اے اللہ: یہ ہمارے لئے پر امن ہو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allahumma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sallimhu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lana</a:t>
            </a: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MS Mincho" pitchFamily="49" charset="-128"/>
              <a:cs typeface="+mn-cs"/>
            </a:endParaRPr>
          </a:p>
        </p:txBody>
      </p:sp>
    </p:spTree>
  </p:cSld>
  <p:clrMapOvr>
    <a:masterClrMapping/>
  </p:clrMapOvr>
  <p:transition>
    <p:fade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وَسَلّمْنَا فِيهِ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keep us in sound condition for it,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ہمیں اس کے لئے مستحکم حالت میں رکھیں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sallimna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fihi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وَتَسَلّمْهُ مِنَّا فِي يُسْرٍ مِنْكَ وَمُعَافَاةٍ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let it take upon itself the supervision of our affairs to give us ease and well-being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dirty="0"/>
              <a:t>ہمیں آسانی اور فلاح و بہبود کے اپنے معاملات کی نگرانی خود کریں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tasallamhu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minna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fi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yusrin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minka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mu`afatin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وَاجْعَلْ فِيمَا تَقْضِي وَتُقَدّرُ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while taking decisions,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فیصلے لینے کے دوران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waj`al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fima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taqdhy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tuqaddiru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مِنَ الأَمْرِ المَحْتُومِ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From among Your inevitable decisions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آپ کے ناگزیر فیصلوں میں سے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>
                <a:solidFill>
                  <a:srgbClr val="000066"/>
                </a:solidFill>
              </a:rPr>
              <a:t>mina al-</a:t>
            </a:r>
            <a:r>
              <a:rPr lang="en-US" sz="2400" b="1" i="1" dirty="0" err="1">
                <a:solidFill>
                  <a:srgbClr val="000066"/>
                </a:solidFill>
              </a:rPr>
              <a:t>amri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almahtumi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وَفِيمَا تَفْرُقُ مِنَ الأَمْرِ الحَكِيمِ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from among that which You decide from the wise affairs,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اس میں سے جس کا تم عقل مند امور سے فیصلہ کرتے ہو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fima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tafruqu</a:t>
            </a:r>
            <a:r>
              <a:rPr lang="en-US" sz="2400" b="1" i="1" dirty="0">
                <a:solidFill>
                  <a:srgbClr val="000066"/>
                </a:solidFill>
              </a:rPr>
              <a:t> mina </a:t>
            </a:r>
            <a:r>
              <a:rPr lang="en-US" sz="2400" b="1" i="1" dirty="0" err="1">
                <a:solidFill>
                  <a:srgbClr val="000066"/>
                </a:solidFill>
              </a:rPr>
              <a:t>alamri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alhakimi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فِي لَيْلَةِ القَدْرِ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At the Grand Night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dirty="0"/>
              <a:t>میں</a:t>
            </a:r>
            <a:r>
              <a:rPr lang="en-US" sz="2800" dirty="0"/>
              <a:t> </a:t>
            </a:r>
            <a:r>
              <a:rPr lang="ur-PK" sz="2800" dirty="0"/>
              <a:t>عظیم رات</a:t>
            </a:r>
            <a:r>
              <a:rPr lang="en-US" sz="2800" dirty="0"/>
              <a:t> </a:t>
            </a:r>
            <a:endParaRPr lang="ur-PK" sz="2800" dirty="0"/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fi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laylati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alqadri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وَمَا تُخْفِي الصّدُورُ وَتُجِنّ الضّمِيرُ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that which breasts conceal and that which selves hide;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جو چھاتی چھپاتی ہے اور جو خود کو چھپاتا ہے۔</a:t>
            </a:r>
          </a:p>
          <a:p>
            <a:br>
              <a:rPr lang="ur-PK" sz="2800" b="1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ma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tukhfy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alsuduru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tujinnu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aldhdhamiru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مِنَ القَضَاءِ الّذِي لا يُرَدّ وَلا يُبَدّلُ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From the act that is neither rejected nor altered,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اس عمل سے جو نہ تو مسترد ہوتا ہے اور نہ ہی بدلا جاتا ہے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>
                <a:solidFill>
                  <a:srgbClr val="000066"/>
                </a:solidFill>
              </a:rPr>
              <a:t>mina </a:t>
            </a:r>
            <a:r>
              <a:rPr lang="en-US" sz="2400" b="1" i="1" dirty="0" err="1">
                <a:solidFill>
                  <a:srgbClr val="000066"/>
                </a:solidFill>
              </a:rPr>
              <a:t>alqadha‘i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alladhy</a:t>
            </a:r>
            <a:r>
              <a:rPr lang="en-US" sz="2400" b="1" i="1" dirty="0">
                <a:solidFill>
                  <a:srgbClr val="000066"/>
                </a:solidFill>
              </a:rPr>
              <a:t> 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yuraddu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la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yubaddalu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 تَكْتُبَنِي مِنْ حُجَّاجِ بَيْتِكَ الحَرَامِ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write my name in the list of those pilgrims of Your Sacred House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میرے نام اپنے مقدس ہاؤس کے ان حجاج کی فہرست میں لکھیں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>
                <a:solidFill>
                  <a:srgbClr val="000066"/>
                </a:solidFill>
              </a:rPr>
              <a:t>an </a:t>
            </a:r>
            <a:r>
              <a:rPr lang="en-US" sz="2400" b="1" i="1" dirty="0" err="1">
                <a:solidFill>
                  <a:srgbClr val="000066"/>
                </a:solidFill>
              </a:rPr>
              <a:t>taktubany</a:t>
            </a:r>
            <a:r>
              <a:rPr lang="en-US" sz="2400" b="1" i="1" dirty="0">
                <a:solidFill>
                  <a:srgbClr val="000066"/>
                </a:solidFill>
              </a:rPr>
              <a:t> min </a:t>
            </a:r>
            <a:r>
              <a:rPr lang="en-US" sz="2400" b="1" i="1" dirty="0" err="1">
                <a:solidFill>
                  <a:srgbClr val="000066"/>
                </a:solidFill>
              </a:rPr>
              <a:t>hujjaji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baytika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alharami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المَبْرُورِ حَجّهُمُ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whose pilgrimage receives Your approval,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جس کی زیارت کو آپ کی منظوری مل جاتی ہے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fr-FR" sz="2400" b="1" i="1" dirty="0" err="1">
                <a:solidFill>
                  <a:srgbClr val="000066"/>
                </a:solidFill>
              </a:rPr>
              <a:t>almabruri</a:t>
            </a:r>
            <a:r>
              <a:rPr lang="fr-FR" sz="2400" b="1" i="1" dirty="0">
                <a:solidFill>
                  <a:srgbClr val="000066"/>
                </a:solidFill>
              </a:rPr>
              <a:t> </a:t>
            </a:r>
            <a:r>
              <a:rPr lang="fr-FR" sz="2400" b="1" i="1" dirty="0" err="1">
                <a:solidFill>
                  <a:srgbClr val="000066"/>
                </a:solidFill>
              </a:rPr>
              <a:t>hajjuhumu</a:t>
            </a: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MS Mincho" pitchFamily="49" charset="-128"/>
              <a:cs typeface="+mn-cs"/>
            </a:endParaRPr>
          </a:p>
        </p:txBody>
      </p:sp>
    </p:spTree>
  </p:cSld>
  <p:clrMapOvr>
    <a:masterClrMapping/>
  </p:clrMapOvr>
  <p:transition>
    <p:fade/>
  </p:transition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المَشْكُورِ سَعْيُهُمُ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whose efforts are appreciated,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جن کی کوششوں کو سراہا گیا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fr-FR" sz="2400" b="1" i="1" dirty="0" err="1">
                <a:solidFill>
                  <a:srgbClr val="000066"/>
                </a:solidFill>
              </a:rPr>
              <a:t>almashkuri</a:t>
            </a:r>
            <a:r>
              <a:rPr lang="fr-FR" sz="2400" b="1" i="1" dirty="0">
                <a:solidFill>
                  <a:srgbClr val="000066"/>
                </a:solidFill>
              </a:rPr>
              <a:t> sa`</a:t>
            </a:r>
            <a:r>
              <a:rPr lang="fr-FR" sz="2400" b="1" i="1" dirty="0" err="1">
                <a:solidFill>
                  <a:srgbClr val="000066"/>
                </a:solidFill>
              </a:rPr>
              <a:t>yuhumu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المَغْفُورِ ذُنُوبُهُمُ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whose sins are forgiven,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جس کے گناہ معاف ہوگئے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fr-FR" sz="2400" b="1" i="1" dirty="0" err="1">
                <a:solidFill>
                  <a:srgbClr val="000066"/>
                </a:solidFill>
              </a:rPr>
              <a:t>almaghfuri</a:t>
            </a:r>
            <a:r>
              <a:rPr lang="fr-FR" sz="2400" b="1" i="1" dirty="0">
                <a:solidFill>
                  <a:srgbClr val="000066"/>
                </a:solidFill>
              </a:rPr>
              <a:t> </a:t>
            </a:r>
            <a:r>
              <a:rPr lang="fr-FR" sz="2400" b="1" i="1" dirty="0" err="1">
                <a:solidFill>
                  <a:srgbClr val="000066"/>
                </a:solidFill>
              </a:rPr>
              <a:t>dhunubuhumu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المُكَفّرِ عَنْهُمْ سَيّئَاتُهُمْ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whose wrongdoings are overlooked,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جن کی غلطیوں کو نظرانداز کیا جاتا ہے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fr-FR" sz="2400" b="1" i="1" dirty="0" err="1">
                <a:solidFill>
                  <a:srgbClr val="000066"/>
                </a:solidFill>
              </a:rPr>
              <a:t>almukaffari</a:t>
            </a:r>
            <a:r>
              <a:rPr lang="fr-FR" sz="2400" b="1" i="1" dirty="0">
                <a:solidFill>
                  <a:srgbClr val="000066"/>
                </a:solidFill>
              </a:rPr>
              <a:t> `</a:t>
            </a:r>
            <a:r>
              <a:rPr lang="fr-FR" sz="2400" b="1" i="1" dirty="0" err="1">
                <a:solidFill>
                  <a:srgbClr val="000066"/>
                </a:solidFill>
              </a:rPr>
              <a:t>anhum</a:t>
            </a:r>
            <a:r>
              <a:rPr lang="fr-FR" sz="2400" b="1" i="1" dirty="0">
                <a:solidFill>
                  <a:srgbClr val="000066"/>
                </a:solidFill>
              </a:rPr>
              <a:t> </a:t>
            </a:r>
            <a:r>
              <a:rPr lang="fr-FR" sz="2400" b="1" i="1" dirty="0" err="1">
                <a:solidFill>
                  <a:srgbClr val="000066"/>
                </a:solidFill>
              </a:rPr>
              <a:t>sayyi’atuhum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وَاجْعَلْ فِيمَا تَقْضِي وَتُقَدّرُ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while making decisions and rendering possible things and events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فیصلے کرتے وقت اور ممکنہ چیزوں اور واقعات کو پیش کرتے وقت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waj`al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fima</a:t>
            </a:r>
            <a:r>
              <a:rPr lang="ar-SA" sz="2400" b="1" i="1" dirty="0">
                <a:solidFill>
                  <a:srgbClr val="000066"/>
                </a:solidFill>
              </a:rPr>
              <a:t> </a:t>
            </a:r>
            <a:r>
              <a:rPr lang="en-US" sz="2400" b="1" i="1" dirty="0" err="1">
                <a:solidFill>
                  <a:srgbClr val="000066"/>
                </a:solidFill>
              </a:rPr>
              <a:t>taqdhy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tuqaddiru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 تُطِيلَ لِي فِي عُمْرِي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make possible for me long life,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میرے لئے طویل عمر کو ممکن بنائیں ،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fr-FR" sz="2400" b="1" i="1" dirty="0">
                <a:solidFill>
                  <a:srgbClr val="000066"/>
                </a:solidFill>
              </a:rPr>
              <a:t>an </a:t>
            </a:r>
            <a:r>
              <a:rPr lang="fr-FR" sz="2400" b="1" i="1" dirty="0" err="1">
                <a:solidFill>
                  <a:srgbClr val="000066"/>
                </a:solidFill>
              </a:rPr>
              <a:t>tutila</a:t>
            </a:r>
            <a:r>
              <a:rPr lang="fr-FR" sz="2400" b="1" i="1" dirty="0">
                <a:solidFill>
                  <a:srgbClr val="000066"/>
                </a:solidFill>
              </a:rPr>
              <a:t> li fi `</a:t>
            </a:r>
            <a:r>
              <a:rPr lang="fr-FR" sz="2400" b="1" i="1" dirty="0" err="1">
                <a:solidFill>
                  <a:srgbClr val="000066"/>
                </a:solidFill>
              </a:rPr>
              <a:t>umri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وَتُوَسّعَ عَلَيّ مِنَ الرّزْقِ الحَلالِ.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enough lawful means of livelihood.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  <a:p>
            <a:r>
              <a:rPr lang="ur-PK" sz="2800" b="1" dirty="0"/>
              <a:t>اور معاش کے مناسب حلال ذرائع۔</a:t>
            </a:r>
          </a:p>
          <a:p>
            <a:br>
              <a:rPr lang="ur-PK" sz="2800" dirty="0"/>
            </a:b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301752" y="4114800"/>
            <a:ext cx="8686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Bef>
                <a:spcPts val="0"/>
              </a:spcBef>
              <a:defRPr/>
            </a:pPr>
            <a:r>
              <a:rPr lang="ar-AE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ea typeface="MS Mincho" pitchFamily="49" charset="-128"/>
                <a:cs typeface="Alvi Nastaleeq" pitchFamily="2" charset="-78"/>
              </a:rPr>
              <a:t>اردو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lvi Nastaleeq" pitchFamily="2" charset="-78"/>
              <a:ea typeface="MS Mincho" pitchFamily="49" charset="-128"/>
              <a:cs typeface="Alvi Nastaleeq" pitchFamily="2" charset="-78"/>
            </a:endParaRPr>
          </a:p>
        </p:txBody>
      </p:sp>
      <p:sp>
        <p:nvSpPr>
          <p:cNvPr id="10" name="Subtitle 4"/>
          <p:cNvSpPr txBox="1">
            <a:spLocks/>
          </p:cNvSpPr>
          <p:nvPr/>
        </p:nvSpPr>
        <p:spPr bwMode="auto">
          <a:xfrm>
            <a:off x="155448" y="5029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हिंदी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MS Mincho" pitchFamily="49" charset="-128"/>
              <a:cs typeface="Mangal" pitchFamily="2"/>
            </a:endParaRPr>
          </a:p>
        </p:txBody>
      </p:sp>
      <p:sp>
        <p:nvSpPr>
          <p:cNvPr id="11" name="Subtitle 4"/>
          <p:cNvSpPr txBox="1">
            <a:spLocks/>
          </p:cNvSpPr>
          <p:nvPr/>
        </p:nvSpPr>
        <p:spPr bwMode="auto">
          <a:xfrm>
            <a:off x="301752" y="6053328"/>
            <a:ext cx="8686800" cy="5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2400" b="1" i="1" dirty="0" err="1">
                <a:solidFill>
                  <a:srgbClr val="000066"/>
                </a:solidFill>
              </a:rPr>
              <a:t>wa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twass`a</a:t>
            </a:r>
            <a:r>
              <a:rPr lang="en-US" sz="2400" b="1" i="1" dirty="0">
                <a:solidFill>
                  <a:srgbClr val="000066"/>
                </a:solidFill>
              </a:rPr>
              <a:t> `</a:t>
            </a:r>
            <a:r>
              <a:rPr lang="en-US" sz="2400" b="1" i="1" dirty="0" err="1">
                <a:solidFill>
                  <a:srgbClr val="000066"/>
                </a:solidFill>
              </a:rPr>
              <a:t>alayya</a:t>
            </a:r>
            <a:r>
              <a:rPr lang="en-US" sz="2400" b="1" i="1" dirty="0">
                <a:solidFill>
                  <a:srgbClr val="000066"/>
                </a:solidFill>
              </a:rPr>
              <a:t> mina </a:t>
            </a:r>
            <a:r>
              <a:rPr lang="en-US" sz="2400" b="1" i="1" dirty="0" err="1">
                <a:solidFill>
                  <a:srgbClr val="000066"/>
                </a:solidFill>
              </a:rPr>
              <a:t>alrrzqi</a:t>
            </a:r>
            <a:r>
              <a:rPr lang="en-US" sz="2400" b="1" i="1" dirty="0">
                <a:solidFill>
                  <a:srgbClr val="000066"/>
                </a:solidFill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</a:rPr>
              <a:t>alhalali</a:t>
            </a:r>
            <a:endParaRPr lang="en-US" sz="24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ransition>
    <p:fade/>
  </p:transition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O'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4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61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ar-SA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وآل)ع( محمد پر </a:t>
            </a:r>
          </a:p>
        </p:txBody>
      </p:sp>
      <p:sp>
        <p:nvSpPr>
          <p:cNvPr id="61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 dirty="0">
                <a:solidFill>
                  <a:schemeClr val="accent1">
                    <a:lumMod val="75000"/>
                  </a:schemeClr>
                </a:solidFill>
                <a:ea typeface="Mangal" pitchFamily="2"/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rtl="1"/>
            <a:r>
              <a:rPr lang="ar-SA" sz="1600" b="1" dirty="0">
                <a:solidFill>
                  <a:srgbClr val="FFFF99"/>
                </a:solidFill>
                <a:latin typeface="Trebuchet MS" pitchFamily="34" charset="0"/>
              </a:rPr>
              <a:t>اعمال لأول ليلة من شهر رمضان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855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A’maal</a:t>
            </a:r>
            <a:r>
              <a:rPr lang="en-US" sz="1600" b="1" dirty="0">
                <a:solidFill>
                  <a:srgbClr val="FFFF99"/>
                </a:solidFill>
                <a:latin typeface="Trebuchet MS" pitchFamily="34" charset="0"/>
              </a:rPr>
              <a:t> for First Night of </a:t>
            </a:r>
            <a:r>
              <a:rPr lang="en-US" sz="1600" b="1" dirty="0" err="1">
                <a:solidFill>
                  <a:srgbClr val="FFFF99"/>
                </a:solidFill>
                <a:latin typeface="Trebuchet MS" pitchFamily="34" charset="0"/>
              </a:rPr>
              <a:t>Ramadhan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11900</TotalTime>
  <Words>7553</Words>
  <Application>Microsoft Office PowerPoint</Application>
  <PresentationFormat>On-screen Show (4:3)</PresentationFormat>
  <Paragraphs>1650</Paragraphs>
  <Slides>168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168</vt:i4>
      </vt:variant>
    </vt:vector>
  </HeadingPairs>
  <TitlesOfParts>
    <vt:vector size="169" baseType="lpstr">
      <vt:lpstr>Default Design</vt:lpstr>
      <vt:lpstr>PowerPoint Presentation</vt:lpstr>
      <vt:lpstr>PowerPoint Presentation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اللّهُمّ يَا مَنْ يَمْلِكُ التّدْبِيرَ</vt:lpstr>
      <vt:lpstr>وَهُوَ عَلَى كُلّ شَيْءٍ قَدِيرٌ</vt:lpstr>
      <vt:lpstr>يَا مَنْ يَعْلَمُ خَائِنَةَ الأَعْيُنِ</vt:lpstr>
      <vt:lpstr>وَمَا تُخْفِي الصّدُورُ وَتُجِنّ الضّمِيرُ</vt:lpstr>
      <vt:lpstr>وَهُوَ اللّطِيفُ الخَبِيرُ.</vt:lpstr>
      <vt:lpstr>اللّهُمّ اجْعَلْنَا مِمّنْ نَوَى فَعَمِلَ</vt:lpstr>
      <vt:lpstr>وَلا تَجْعَلْنَا مِمّنْ شَقِيَ فَكَسِلَ</vt:lpstr>
      <vt:lpstr>وَلا مِمّنْ هُوَ عَلَى غَيْرِ عَمَلٍ يَتّكِلُ.</vt:lpstr>
      <vt:lpstr>اللّهُمّ صَحّحْ أَبْدَانَنَا مِنَ العِلَلِ</vt:lpstr>
      <vt:lpstr>وَأَعِنَّا عَلَى مَا افْتَرَضْتَ عَلَيْنَا مِنَ العَمَلِ</vt:lpstr>
      <vt:lpstr>حَتَّى يَنْقَضِيَ عَنَّا شَهْرُكَ هذَا وَقَدْ أَدّيْنَا مَفْرُوضَكَ فِيهِ عَلَيْنَا.</vt:lpstr>
      <vt:lpstr>اللّهُمّ أَعِنَّا عَلَى صِيَامِهِ</vt:lpstr>
      <vt:lpstr>وَوَفّقْنَا لِقِيَامِهِ</vt:lpstr>
      <vt:lpstr>وَنَشّطْنَا فِيهِ لِلصّلاةِ</vt:lpstr>
      <vt:lpstr>وَلا تَحْجُبْنَا مِنَ القِرَاءَةِ</vt:lpstr>
      <vt:lpstr>وَسَهّلْ لَنَا فِيهِ إيتَاءَ الزّكَاةِ.</vt:lpstr>
      <vt:lpstr>اللّهُمّ لا تُسَلّطْ عَلَيْنَا وَصَباً وَلا تَعَباً</vt:lpstr>
      <vt:lpstr>وَلا سَقَماً وَلا عَطَباً.</vt:lpstr>
      <vt:lpstr>اللّهُمّ ارْزُقْنَا الإفْطَارَ مِنْ رِزْقِكَ الحَلالِ.</vt:lpstr>
      <vt:lpstr>اللّهُمّ سَهّلْ لَنَا فِيهِ مَا قَسَمْتَهُ مِنْ رِزْقِكَ</vt:lpstr>
      <vt:lpstr>وَيَسّرْ مَا قَدّرْتَهُ مِنْ أَمْرِكَ</vt:lpstr>
      <vt:lpstr>وَاجْعَلْهُ حَلالاً طَيّباً نَقِيّاً مِنَ الآثَامِ</vt:lpstr>
      <vt:lpstr>خَالِصاً مِنَ الآصَارِ وَالأَجْرَامِ.</vt:lpstr>
      <vt:lpstr>اللّهُمّ لا تُطْعِمْنَا إلاَّ طَيّباً غَيْرَ خَبِيثٍ وَلا حَرَامٍ</vt:lpstr>
      <vt:lpstr>وَاجْعَلْ رِزْقَكَ لَنَا حَلالاً لا يَشُوبُهُ دَنَسٌ وَلا أَسْقَامٌ</vt:lpstr>
      <vt:lpstr>يَا مَنْ عِلْمُهُ بِالسّرّ كَعِلْمِهِ بِالإعْلانِ</vt:lpstr>
      <vt:lpstr>يَا مُتَفَضّلاً عَلَى عِبَادِهِ بِالإحْسَانِ</vt:lpstr>
      <vt:lpstr>يَا مَنْ هُوَ عَلَى كُلّ شَيْءٍ قَدِيرٌ</vt:lpstr>
      <vt:lpstr>وَبِكُلّ شَيْءٍ عَلِيمٌ خَبِيرٌ</vt:lpstr>
      <vt:lpstr>أَلْهِمْنَا ذِكْرَكَ</vt:lpstr>
      <vt:lpstr>وَجَنّبْنَا عُسْرَكَ</vt:lpstr>
      <vt:lpstr>وَأَنِلْنَا يُسْرَكَ</vt:lpstr>
      <vt:lpstr>وَاهْدِنَا لِلرّشَادِ</vt:lpstr>
      <vt:lpstr>وَوَفّقْنَا لِلسّدَادِ</vt:lpstr>
      <vt:lpstr>وَاعْصِمْنَا مِنَ البَلايَا</vt:lpstr>
      <vt:lpstr>وَصُنَّا مِنَ الأَوْزَارِ وَالخَطَايَا</vt:lpstr>
      <vt:lpstr>يَا مَنْ لا يَغْفِرُ عَظِيمَ الذّنُوبِ غَيْرُهُ</vt:lpstr>
      <vt:lpstr>وَلا يَكْشِفُ السّوءَ إلاَّ هُوَ</vt:lpstr>
      <vt:lpstr>يَا أَرْحَمَ الرَّاحِمِينَ</vt:lpstr>
      <vt:lpstr>وَأَكْرَمَ الأَكْرَمِينَ</vt:lpstr>
      <vt:lpstr>صَلّ عَلَى مُحَمّدٍ وَأَهْلِ بَيْتِهِ الطّيّبِينَ</vt:lpstr>
      <vt:lpstr>وَاجْعَلْ صِيَامَنَا مَقْبُولاً</vt:lpstr>
      <vt:lpstr>وَبِالبِرّ وَالتّقْوَى مَوْصُولاً</vt:lpstr>
      <vt:lpstr>وَكَذلِكَ فَاجْعَلْ سَعْيَنَا مَشْكُوراً</vt:lpstr>
      <vt:lpstr>وَقِيَامَنَا مَبْرُوراً</vt:lpstr>
      <vt:lpstr>وَقُرْآنَنَا مَرْفُوعاً</vt:lpstr>
      <vt:lpstr>وَدُعَاءَنَا مَسْمُوعاً</vt:lpstr>
      <vt:lpstr>وَاهْدِنَا لِلْحُسْنَى</vt:lpstr>
      <vt:lpstr>وَجَنّبْنَا العُسْرَى</vt:lpstr>
      <vt:lpstr>وَيَسّرْنَا لِلْيُسْرَى</vt:lpstr>
      <vt:lpstr>وَأَعْلِ لَنَا الدّرَجَاتِ</vt:lpstr>
      <vt:lpstr>وَضَاعِفْ لَنَا الحَسَنَاتِ</vt:lpstr>
      <vt:lpstr>وَاقْبَلْ مِنَّا الصّوْمَ وَالصّلاةَ</vt:lpstr>
      <vt:lpstr>وَاسْمَعْ مِنَّا الدّعَوَاتِ</vt:lpstr>
      <vt:lpstr>وَاغْفِرْ لَنَا الخَطِيئَاتِ</vt:lpstr>
      <vt:lpstr>وَتَجَاوَزْ عَنَّا السّيّئَاتِ</vt:lpstr>
      <vt:lpstr>وَاجْعَلْنَا مِنَ العَامِلِينَ الفَائِزِينَ</vt:lpstr>
      <vt:lpstr>وَلا تَجْعَلْنَا مِنَ المَغْضُوبِ عَلَيْهِمْ وَلا الضَّالّينَ</vt:lpstr>
      <vt:lpstr>حَتَّى يَنْقَضِيَ شَهْرُ رَمَضَانَ عَنَّا</vt:lpstr>
      <vt:lpstr>وَقَدْ قَبِلْتَ فِيهِ صِيَامَنَا وَقِيَامَنَا</vt:lpstr>
      <vt:lpstr>وَزَكّيْتَ فِيهِ أَعْمَالَنَا</vt:lpstr>
      <vt:lpstr>وَغَفَرْتَ فِيهِ ذُنُوبَنَا</vt:lpstr>
      <vt:lpstr>وَأَجْزَلْتَ فِيهِ مِنْ كُلّ خَيْرٍ نَصِيبَنَا</vt:lpstr>
      <vt:lpstr>فَإنّكَ الإلهُ المُجِيبُ</vt:lpstr>
      <vt:lpstr>وَالرّبّ القَرِيبُ</vt:lpstr>
      <vt:lpstr>وَأَنْتَ بِكُلّ شَيْءٍ مُحِيطٌ.</vt:lpstr>
      <vt:lpstr>اَللَّهُمَّ صَلِّ عَلَى مُحَمَّدٍ وَ آلِ مُحَمَّد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اللّهُمّ رَبّ شَهْرِ رَمَضَانَ</vt:lpstr>
      <vt:lpstr>مُنَزّلَ القُرْآنِ</vt:lpstr>
      <vt:lpstr>هذَا شَهْرُ رَمَضَانَ</vt:lpstr>
      <vt:lpstr>الّذِي أَنْزَلْتَ فِيهِ القُرْآنَ</vt:lpstr>
      <vt:lpstr>وَأَنْزَلْتَ فِيهِ آيَاتٍ بَيّنَاتٍ مِنَ الهُدَى وَالفُرْقَانِ.</vt:lpstr>
      <vt:lpstr>اللّهُمّ ارْزُقْنَا صِيَامَهُ</vt:lpstr>
      <vt:lpstr>وَأَعِنَّا عَلَى قِيَامِهِ.</vt:lpstr>
      <vt:lpstr>اللّهُمّ سَلّمْهُ لَنَا</vt:lpstr>
      <vt:lpstr>وَسَلّمْنَا فِيهِ</vt:lpstr>
      <vt:lpstr>وَتَسَلّمْهُ مِنَّا فِي يُسْرٍ مِنْكَ وَمُعَافَاةٍ</vt:lpstr>
      <vt:lpstr>وَاجْعَلْ فِيمَا تَقْضِي وَتُقَدّرُ</vt:lpstr>
      <vt:lpstr>مِنَ الأَمْرِ المَحْتُومِ</vt:lpstr>
      <vt:lpstr>وَفِيمَا تَفْرُقُ مِنَ الأَمْرِ الحَكِيمِ</vt:lpstr>
      <vt:lpstr>فِي لَيْلَةِ القَدْرِ</vt:lpstr>
      <vt:lpstr>مِنَ القَضَاءِ الّذِي لا يُرَدّ وَلا يُبَدّلُ</vt:lpstr>
      <vt:lpstr>أَنْ تَكْتُبَنِي مِنْ حُجَّاجِ بَيْتِكَ الحَرَامِ</vt:lpstr>
      <vt:lpstr>المَبْرُورِ حَجّهُمُ</vt:lpstr>
      <vt:lpstr>المَشْكُورِ سَعْيُهُمُ</vt:lpstr>
      <vt:lpstr>المَغْفُورِ ذُنُوبُهُمُ</vt:lpstr>
      <vt:lpstr>المُكَفّرِ عَنْهُمْ سَيّئَاتُهُمْ</vt:lpstr>
      <vt:lpstr>وَاجْعَلْ فِيمَا تَقْضِي وَتُقَدّرُ</vt:lpstr>
      <vt:lpstr>أَنْ تُطِيلَ لِي فِي عُمْرِي</vt:lpstr>
      <vt:lpstr>وَتُوَسّعَ عَلَيّ مِنَ الرّزْقِ الحَلالِ.</vt:lpstr>
      <vt:lpstr>اَللَّهُمَّ صَلِّ عَلَى مُحَمَّدٍ وَ آلِ مُحَمَّد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اَللّهُمَّ إنَّ هِذا شَهْرُ رَمَضانَ</vt:lpstr>
      <vt:lpstr>اَلَّذي أنْزَلْتَ فِيهِ الْقُرْآنَ</vt:lpstr>
      <vt:lpstr>هُدىً لِلنّاسِ وَبَيِّناتٍ مِنَ الْهُدى وَالْفُرْقَانِ</vt:lpstr>
      <vt:lpstr>قَدْ حَضَرَ.</vt:lpstr>
      <vt:lpstr>يا رَبِّ أعوذُ بِكَ فيهِ مِنَ الشَّيْطانِ الرَّجيمِ</vt:lpstr>
      <vt:lpstr>وَمِنْ مَكْرِهِ وَحِيَلِهِ</vt:lpstr>
      <vt:lpstr>وَخِداعِهِ وَحَبائِلِهِ</vt:lpstr>
      <vt:lpstr>وَجُنودِهِ وَخَيلِهِ</vt:lpstr>
      <vt:lpstr>وَرِجْلِهِ وَوَساوِسِهِ</vt:lpstr>
      <vt:lpstr>وَمِنَ الضَّلالِ بَعْدَ الْهُدى</vt:lpstr>
      <vt:lpstr>وَمِنَ الكُفْرِ بَعْدَ الإيمانِ</vt:lpstr>
      <vt:lpstr>وَمِنَ النِّفاقِ وَالرِّياءِ وَالجِناياتِ</vt:lpstr>
      <vt:lpstr>وَمِنْ شَرِّ الوِسْواسِ الخَنّاسِ</vt:lpstr>
      <vt:lpstr>الَّذي يُوَسْوِسُ في صُدورِ النّاسِ</vt:lpstr>
      <vt:lpstr>مِنَ الجِنَّةِ وَالنّاسِ.</vt:lpstr>
      <vt:lpstr>اللّهُمَّ وَارْزُقْني صِيامَهُ وَقِيامَهُ</vt:lpstr>
      <vt:lpstr>وَالعَمَلَ فيهِ بِطاعَتِكَ</vt:lpstr>
      <vt:lpstr>وَطاعَةِ رَسولِكَ وَأُولي الأمْرِ</vt:lpstr>
      <vt:lpstr>عَلَيهِ وَعَلَيهِمُ السَّلامُ</vt:lpstr>
      <vt:lpstr>وَما قَرَّبَ مِنْكَ</vt:lpstr>
      <vt:lpstr>وَجَنِّبْني مَعاصِيكَ</vt:lpstr>
      <vt:lpstr>وَارْزُقْني فيهِ التَّوْبَةَ وَالإنابَةَ وَالإجابَةَ.</vt:lpstr>
      <vt:lpstr>وَأعِذْني فيهِ مِنَ الغيبَةِ وَالكَسَلِ وَالفَشَلِ</vt:lpstr>
      <vt:lpstr>وَاسْتَجِبْ لي فيهِ الدُّعاءَ</vt:lpstr>
      <vt:lpstr>وَأصِحَّ لي فيهِ جِسمي وَعَقْلي</vt:lpstr>
      <vt:lpstr>وَفَرِّغْني فيهِ لِطاعَتِكَ وَما قَرَّبَ مِنكَ</vt:lpstr>
      <vt:lpstr>يا كَريمُ يا جَوادُ.</vt:lpstr>
      <vt:lpstr>يا كَريمُ</vt:lpstr>
      <vt:lpstr>صَلِّ عَلى مُحَمَّدٍ وَعَلى أهْلِ بَيْتِ مُحَمَّدٍ</vt:lpstr>
      <vt:lpstr>عَلَيهِ وَعَلَيهِمُ السَّلامُ</vt:lpstr>
      <vt:lpstr>وَكَذالِكَ فَافْعَلْ بِنا</vt:lpstr>
      <vt:lpstr>يا أرْحَمَ الرّاحِمينَ.</vt:lpstr>
      <vt:lpstr>اَللَّهُمَّ صَلِّ عَلَى مُحَمَّدٍ وَ آلِ مُحَمَّد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اللّهُمّ إِنّهُ قَدْ دَخَلَ شَهْرُ رَمَضَانَ.</vt:lpstr>
      <vt:lpstr>اللّهُمّ رَبّ شَهْرِ رَمَضَانَ</vt:lpstr>
      <vt:lpstr>الّذِي أَنْزَلْتَ فِيهِ القُرْآنَ</vt:lpstr>
      <vt:lpstr>وَجَعَلْتَهُ بَيّنَاتٍ مِنَ الهُدَى وَالفُرْقَانِ.</vt:lpstr>
      <vt:lpstr>اللّهُمّ فَبَارِكْ لَنَا فِي شَهْرِ رَمَضَانَ</vt:lpstr>
      <vt:lpstr>وَأَعِنَّا عَلَى صِيَامِهِ وَصَلَوَاتِهِ</vt:lpstr>
      <vt:lpstr>وَتَقَبّلْهُ مِنَّا.</vt:lpstr>
      <vt:lpstr>اَللَّهُمَّ صَلِّ عَلَى مُحَمَّدٍ وَ آلِ مُحَمَّد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الحَمْدُ لِلّهِ الّذِي أَكْرَمَنَا بِكَ</vt:lpstr>
      <vt:lpstr>أَيّهَا الشّهْرُ المُبَارَكُ.</vt:lpstr>
      <vt:lpstr>اللّهُمّ فَقَوّنَا عَلَى صِيَامِنَا وَقِيَامِنَا</vt:lpstr>
      <vt:lpstr>وَثَبّتْ أَقْدَامَنَا</vt:lpstr>
      <vt:lpstr>وَانْصُرْنَا عَلَى القَوْمِ الكَافِرِينَ.</vt:lpstr>
      <vt:lpstr>اللّهُمّ أَنْتَ الوَاحِدُ فَلا وَلَدَ لَكَ</vt:lpstr>
      <vt:lpstr>وَأَنْتَ الصّمَدُ فَلا شِبْهَ لَكَ</vt:lpstr>
      <vt:lpstr>وَأَنْتَ العَزِيزُ فَلا يُعِزّكَ شَيْءٌ</vt:lpstr>
      <vt:lpstr>وَأَنْتَ الغَنِيّ وَأَنَا الفَقِيرُ</vt:lpstr>
      <vt:lpstr>وَأَنْتَ المَوْلَى وَأَنَا العَبْدُ</vt:lpstr>
      <vt:lpstr>وَأَنْتَ الغَفُورُ وَأَنَا المُذْنِبُ</vt:lpstr>
      <vt:lpstr>وَأَنْتَ الرّحِيمُ وَأَنَا المُخْطِئُ</vt:lpstr>
      <vt:lpstr>وَأَنْتَ الخَالِقُ وَأَنَا المَخْلُوقُ</vt:lpstr>
      <vt:lpstr>وَأَنْتَ الحَيّ وَأَنَا المَيّتُ</vt:lpstr>
      <vt:lpstr>أَسْأَلُكَ بِرَحْمَتِكَ</vt:lpstr>
      <vt:lpstr>أَنْ تَغْفِرَ لِي وَتَرْحَمَنِي وَتَتَجَاوَزَ عَنّي</vt:lpstr>
      <vt:lpstr>إِنّكَ عَلَى كُلّ شَيْءٍ قَدِيرٌ.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Ali Muhammad</cp:lastModifiedBy>
  <cp:revision>185</cp:revision>
  <cp:lastPrinted>1601-01-01T00:00:00Z</cp:lastPrinted>
  <dcterms:created xsi:type="dcterms:W3CDTF">1601-01-01T00:00:00Z</dcterms:created>
  <dcterms:modified xsi:type="dcterms:W3CDTF">2021-03-27T04:09:45Z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