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0.6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notesMasterIdLst>
    <p:notesMasterId r:id="rId2"/>
  </p:notesMasterIdLst>
  <p:sldIdLst>
    <p:sldId id="3283" r:id="rId3"/>
    <p:sldId id="3424" r:id="rId4"/>
    <p:sldId id="3425" r:id="rId5"/>
    <p:sldId id="3418" r:id="rId6"/>
    <p:sldId id="3419" r:id="rId7"/>
    <p:sldId id="3429" r:id="rId8"/>
    <p:sldId id="3430" r:id="rId9"/>
    <p:sldId id="3431" r:id="rId10"/>
    <p:sldId id="3432" r:id="rId11"/>
    <p:sldId id="3433" r:id="rId12"/>
    <p:sldId id="3434" r:id="rId13"/>
    <p:sldId id="3435" r:id="rId14"/>
    <p:sldId id="3436" r:id="rId15"/>
    <p:sldId id="3437" r:id="rId16"/>
    <p:sldId id="3438" r:id="rId17"/>
    <p:sldId id="3439" r:id="rId18"/>
    <p:sldId id="3440" r:id="rId19"/>
    <p:sldId id="3441" r:id="rId20"/>
    <p:sldId id="3442" r:id="rId21"/>
    <p:sldId id="3443" r:id="rId22"/>
    <p:sldId id="3444" r:id="rId23"/>
    <p:sldId id="3445" r:id="rId24"/>
    <p:sldId id="3446" r:id="rId25"/>
    <p:sldId id="3447" r:id="rId26"/>
    <p:sldId id="3448" r:id="rId27"/>
    <p:sldId id="3449" r:id="rId28"/>
    <p:sldId id="3450" r:id="rId29"/>
    <p:sldId id="3451" r:id="rId30"/>
    <p:sldId id="3452" r:id="rId31"/>
    <p:sldId id="3453" r:id="rId32"/>
    <p:sldId id="3454" r:id="rId33"/>
    <p:sldId id="3455" r:id="rId34"/>
    <p:sldId id="3456" r:id="rId35"/>
    <p:sldId id="3457" r:id="rId36"/>
    <p:sldId id="3458" r:id="rId37"/>
    <p:sldId id="3459" r:id="rId38"/>
    <p:sldId id="3460" r:id="rId39"/>
    <p:sldId id="3461" r:id="rId40"/>
    <p:sldId id="3462" r:id="rId41"/>
    <p:sldId id="3463" r:id="rId42"/>
    <p:sldId id="3464" r:id="rId43"/>
    <p:sldId id="3465" r:id="rId44"/>
    <p:sldId id="3466" r:id="rId45"/>
    <p:sldId id="3467" r:id="rId46"/>
    <p:sldId id="3468" r:id="rId47"/>
    <p:sldId id="3469" r:id="rId48"/>
    <p:sldId id="3482" r:id="rId49"/>
    <p:sldId id="3483" r:id="rId50"/>
    <p:sldId id="3484" r:id="rId51"/>
    <p:sldId id="3485" r:id="rId52"/>
    <p:sldId id="3486" r:id="rId53"/>
    <p:sldId id="3487" r:id="rId54"/>
    <p:sldId id="3488" r:id="rId55"/>
    <p:sldId id="3489" r:id="rId56"/>
    <p:sldId id="3490" r:id="rId57"/>
    <p:sldId id="3491" r:id="rId58"/>
    <p:sldId id="3492" r:id="rId59"/>
    <p:sldId id="3493" r:id="rId60"/>
    <p:sldId id="3494" r:id="rId61"/>
    <p:sldId id="3495" r:id="rId62"/>
    <p:sldId id="3496" r:id="rId63"/>
    <p:sldId id="3497" r:id="rId64"/>
    <p:sldId id="3498" r:id="rId65"/>
    <p:sldId id="3499" r:id="rId66"/>
    <p:sldId id="3500" r:id="rId67"/>
    <p:sldId id="3501" r:id="rId68"/>
    <p:sldId id="3502" r:id="rId69"/>
    <p:sldId id="3503" r:id="rId70"/>
    <p:sldId id="3504" r:id="rId71"/>
    <p:sldId id="3505" r:id="rId72"/>
    <p:sldId id="3506" r:id="rId73"/>
    <p:sldId id="3511" r:id="rId74"/>
    <p:sldId id="3510" r:id="rId75"/>
    <p:sldId id="3512" r:id="rId76"/>
    <p:sldId id="3513" r:id="rId77"/>
    <p:sldId id="3514" r:id="rId78"/>
    <p:sldId id="3507" r:id="rId79"/>
    <p:sldId id="3508" r:id="rId80"/>
    <p:sldId id="3509" r:id="rId81"/>
    <p:sldId id="3470" r:id="rId82"/>
    <p:sldId id="3471" r:id="rId83"/>
    <p:sldId id="3472" r:id="rId84"/>
    <p:sldId id="3515" r:id="rId85"/>
    <p:sldId id="3516" r:id="rId86"/>
    <p:sldId id="3517" r:id="rId87"/>
    <p:sldId id="3518" r:id="rId88"/>
    <p:sldId id="3519" r:id="rId89"/>
    <p:sldId id="3520" r:id="rId90"/>
    <p:sldId id="3521" r:id="rId91"/>
    <p:sldId id="3522" r:id="rId92"/>
    <p:sldId id="3523" r:id="rId93"/>
    <p:sldId id="3524" r:id="rId94"/>
    <p:sldId id="3525" r:id="rId95"/>
    <p:sldId id="3526" r:id="rId96"/>
    <p:sldId id="3527" r:id="rId97"/>
    <p:sldId id="3528" r:id="rId98"/>
    <p:sldId id="3529" r:id="rId99"/>
    <p:sldId id="3530" r:id="rId100"/>
    <p:sldId id="3533" r:id="rId101"/>
    <p:sldId id="3534" r:id="rId102"/>
    <p:sldId id="3535" r:id="rId103"/>
    <p:sldId id="3536" r:id="rId104"/>
    <p:sldId id="3531" r:id="rId105"/>
    <p:sldId id="3532" r:id="rId106"/>
    <p:sldId id="3473" r:id="rId107"/>
    <p:sldId id="3537" r:id="rId108"/>
    <p:sldId id="3538" r:id="rId109"/>
    <p:sldId id="3539" r:id="rId110"/>
    <p:sldId id="3540" r:id="rId111"/>
    <p:sldId id="3541" r:id="rId112"/>
    <p:sldId id="3542" r:id="rId113"/>
    <p:sldId id="3543" r:id="rId114"/>
    <p:sldId id="3544" r:id="rId115"/>
    <p:sldId id="3545" r:id="rId116"/>
    <p:sldId id="3546" r:id="rId117"/>
    <p:sldId id="3547" r:id="rId118"/>
    <p:sldId id="3548" r:id="rId119"/>
    <p:sldId id="3549" r:id="rId120"/>
    <p:sldId id="3550" r:id="rId121"/>
    <p:sldId id="3551" r:id="rId122"/>
    <p:sldId id="3552" r:id="rId123"/>
    <p:sldId id="3553" r:id="rId124"/>
    <p:sldId id="3554" r:id="rId125"/>
    <p:sldId id="3555" r:id="rId126"/>
    <p:sldId id="3556" r:id="rId127"/>
    <p:sldId id="3557" r:id="rId128"/>
    <p:sldId id="3558" r:id="rId129"/>
    <p:sldId id="3559" r:id="rId130"/>
    <p:sldId id="3560" r:id="rId131"/>
    <p:sldId id="3561" r:id="rId132"/>
    <p:sldId id="3562" r:id="rId133"/>
    <p:sldId id="3563" r:id="rId134"/>
    <p:sldId id="3564" r:id="rId135"/>
    <p:sldId id="3565" r:id="rId136"/>
    <p:sldId id="3567" r:id="rId137"/>
    <p:sldId id="3568" r:id="rId138"/>
    <p:sldId id="3569" r:id="rId139"/>
    <p:sldId id="3570" r:id="rId140"/>
    <p:sldId id="3566" r:id="rId141"/>
    <p:sldId id="3474" r:id="rId142"/>
    <p:sldId id="3475" r:id="rId143"/>
    <p:sldId id="3476" r:id="rId144"/>
    <p:sldId id="3477" r:id="rId145"/>
    <p:sldId id="3478" r:id="rId146"/>
    <p:sldId id="3479" r:id="rId147"/>
    <p:sldId id="3616" r:id="rId148"/>
    <p:sldId id="3617" r:id="rId149"/>
    <p:sldId id="3618" r:id="rId150"/>
    <p:sldId id="3619" r:id="rId151"/>
    <p:sldId id="3480" r:id="rId152"/>
    <p:sldId id="3481" r:id="rId153"/>
    <p:sldId id="3571" r:id="rId154"/>
    <p:sldId id="3572" r:id="rId155"/>
    <p:sldId id="3573" r:id="rId156"/>
    <p:sldId id="3574" r:id="rId157"/>
    <p:sldId id="3575" r:id="rId158"/>
    <p:sldId id="3576" r:id="rId159"/>
    <p:sldId id="3577" r:id="rId160"/>
    <p:sldId id="3578" r:id="rId161"/>
    <p:sldId id="3579" r:id="rId162"/>
    <p:sldId id="3580" r:id="rId163"/>
    <p:sldId id="3581" r:id="rId164"/>
    <p:sldId id="3582" r:id="rId165"/>
    <p:sldId id="3583" r:id="rId166"/>
    <p:sldId id="3584" r:id="rId167"/>
    <p:sldId id="3585" r:id="rId168"/>
    <p:sldId id="3420" r:id="rId169"/>
    <p:sldId id="3415" r:id="rId170"/>
  </p:sldIdLst>
  <p:sldSz cx="9144000" cy="6858000" type="screen4x3"/>
  <p:notesSz cx="6400800" cy="8686800"/>
  <p:custDataLst>
    <p:tags r:id="rId17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+mn-ea"/>
        <a:cs typeface="Arial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+mn-ea"/>
        <a:cs typeface="Arial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+mn-ea"/>
        <a:cs typeface="Arial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+mn-ea"/>
        <a:cs typeface="Arial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+mn-ea"/>
        <a:cs typeface="Arial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/>
        <a:ea typeface="+mn-ea"/>
        <a:cs typeface="Arial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/>
        <a:ea typeface="+mn-ea"/>
        <a:cs typeface="Arial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/>
        <a:ea typeface="+mn-ea"/>
        <a:cs typeface="Arial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/>
        <a:ea typeface="+mn-ea"/>
        <a:cs typeface="Arial"/>
      </a:defRPr>
    </a:lvl9pPr>
  </p:defaultTextStyle>
  <p:modifyVerifier cryptProviderType="rsaFull" cryptAlgorithmClass="hash" cryptAlgorithmType="typeAny" cryptAlgorithmSid="4" spinCount="100000" saltData="FSjqRmGRnYbi2SXIT5IRZA==" hashData="wjpbSRkBaDIxkkEgp2KmGGCHFfY="/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>
      <p:cViewPr>
        <p:scale>
          <a:sx n="60" d="100"/>
          <a:sy n="60" d="100"/>
        </p:scale>
        <p:origin x="-1110" y="-516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392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8028800" cy="780288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00" Type="http://schemas.openxmlformats.org/officeDocument/2006/relationships/slide" Target="slides/slide98.xml" /><Relationship Id="rId101" Type="http://schemas.openxmlformats.org/officeDocument/2006/relationships/slide" Target="slides/slide99.xml" /><Relationship Id="rId102" Type="http://schemas.openxmlformats.org/officeDocument/2006/relationships/slide" Target="slides/slide100.xml" /><Relationship Id="rId103" Type="http://schemas.openxmlformats.org/officeDocument/2006/relationships/slide" Target="slides/slide101.xml" /><Relationship Id="rId104" Type="http://schemas.openxmlformats.org/officeDocument/2006/relationships/slide" Target="slides/slide102.xml" /><Relationship Id="rId105" Type="http://schemas.openxmlformats.org/officeDocument/2006/relationships/slide" Target="slides/slide103.xml" /><Relationship Id="rId106" Type="http://schemas.openxmlformats.org/officeDocument/2006/relationships/slide" Target="slides/slide104.xml" /><Relationship Id="rId107" Type="http://schemas.openxmlformats.org/officeDocument/2006/relationships/slide" Target="slides/slide105.xml" /><Relationship Id="rId108" Type="http://schemas.openxmlformats.org/officeDocument/2006/relationships/slide" Target="slides/slide106.xml" /><Relationship Id="rId109" Type="http://schemas.openxmlformats.org/officeDocument/2006/relationships/slide" Target="slides/slide107.xml" /><Relationship Id="rId11" Type="http://schemas.openxmlformats.org/officeDocument/2006/relationships/slide" Target="slides/slide9.xml" /><Relationship Id="rId110" Type="http://schemas.openxmlformats.org/officeDocument/2006/relationships/slide" Target="slides/slide108.xml" /><Relationship Id="rId111" Type="http://schemas.openxmlformats.org/officeDocument/2006/relationships/slide" Target="slides/slide109.xml" /><Relationship Id="rId112" Type="http://schemas.openxmlformats.org/officeDocument/2006/relationships/slide" Target="slides/slide110.xml" /><Relationship Id="rId113" Type="http://schemas.openxmlformats.org/officeDocument/2006/relationships/slide" Target="slides/slide111.xml" /><Relationship Id="rId114" Type="http://schemas.openxmlformats.org/officeDocument/2006/relationships/slide" Target="slides/slide112.xml" /><Relationship Id="rId115" Type="http://schemas.openxmlformats.org/officeDocument/2006/relationships/slide" Target="slides/slide113.xml" /><Relationship Id="rId116" Type="http://schemas.openxmlformats.org/officeDocument/2006/relationships/slide" Target="slides/slide114.xml" /><Relationship Id="rId117" Type="http://schemas.openxmlformats.org/officeDocument/2006/relationships/slide" Target="slides/slide115.xml" /><Relationship Id="rId118" Type="http://schemas.openxmlformats.org/officeDocument/2006/relationships/slide" Target="slides/slide116.xml" /><Relationship Id="rId119" Type="http://schemas.openxmlformats.org/officeDocument/2006/relationships/slide" Target="slides/slide117.xml" /><Relationship Id="rId12" Type="http://schemas.openxmlformats.org/officeDocument/2006/relationships/slide" Target="slides/slide10.xml" /><Relationship Id="rId120" Type="http://schemas.openxmlformats.org/officeDocument/2006/relationships/slide" Target="slides/slide118.xml" /><Relationship Id="rId121" Type="http://schemas.openxmlformats.org/officeDocument/2006/relationships/slide" Target="slides/slide119.xml" /><Relationship Id="rId122" Type="http://schemas.openxmlformats.org/officeDocument/2006/relationships/slide" Target="slides/slide120.xml" /><Relationship Id="rId123" Type="http://schemas.openxmlformats.org/officeDocument/2006/relationships/slide" Target="slides/slide121.xml" /><Relationship Id="rId124" Type="http://schemas.openxmlformats.org/officeDocument/2006/relationships/slide" Target="slides/slide122.xml" /><Relationship Id="rId125" Type="http://schemas.openxmlformats.org/officeDocument/2006/relationships/slide" Target="slides/slide123.xml" /><Relationship Id="rId126" Type="http://schemas.openxmlformats.org/officeDocument/2006/relationships/slide" Target="slides/slide124.xml" /><Relationship Id="rId127" Type="http://schemas.openxmlformats.org/officeDocument/2006/relationships/slide" Target="slides/slide125.xml" /><Relationship Id="rId128" Type="http://schemas.openxmlformats.org/officeDocument/2006/relationships/slide" Target="slides/slide126.xml" /><Relationship Id="rId129" Type="http://schemas.openxmlformats.org/officeDocument/2006/relationships/slide" Target="slides/slide127.xml" /><Relationship Id="rId13" Type="http://schemas.openxmlformats.org/officeDocument/2006/relationships/slide" Target="slides/slide11.xml" /><Relationship Id="rId130" Type="http://schemas.openxmlformats.org/officeDocument/2006/relationships/slide" Target="slides/slide128.xml" /><Relationship Id="rId131" Type="http://schemas.openxmlformats.org/officeDocument/2006/relationships/slide" Target="slides/slide129.xml" /><Relationship Id="rId132" Type="http://schemas.openxmlformats.org/officeDocument/2006/relationships/slide" Target="slides/slide130.xml" /><Relationship Id="rId133" Type="http://schemas.openxmlformats.org/officeDocument/2006/relationships/slide" Target="slides/slide131.xml" /><Relationship Id="rId134" Type="http://schemas.openxmlformats.org/officeDocument/2006/relationships/slide" Target="slides/slide132.xml" /><Relationship Id="rId135" Type="http://schemas.openxmlformats.org/officeDocument/2006/relationships/slide" Target="slides/slide133.xml" /><Relationship Id="rId136" Type="http://schemas.openxmlformats.org/officeDocument/2006/relationships/slide" Target="slides/slide134.xml" /><Relationship Id="rId137" Type="http://schemas.openxmlformats.org/officeDocument/2006/relationships/slide" Target="slides/slide135.xml" /><Relationship Id="rId138" Type="http://schemas.openxmlformats.org/officeDocument/2006/relationships/slide" Target="slides/slide136.xml" /><Relationship Id="rId139" Type="http://schemas.openxmlformats.org/officeDocument/2006/relationships/slide" Target="slides/slide137.xml" /><Relationship Id="rId14" Type="http://schemas.openxmlformats.org/officeDocument/2006/relationships/slide" Target="slides/slide12.xml" /><Relationship Id="rId140" Type="http://schemas.openxmlformats.org/officeDocument/2006/relationships/slide" Target="slides/slide138.xml" /><Relationship Id="rId141" Type="http://schemas.openxmlformats.org/officeDocument/2006/relationships/slide" Target="slides/slide139.xml" /><Relationship Id="rId142" Type="http://schemas.openxmlformats.org/officeDocument/2006/relationships/slide" Target="slides/slide140.xml" /><Relationship Id="rId143" Type="http://schemas.openxmlformats.org/officeDocument/2006/relationships/slide" Target="slides/slide141.xml" /><Relationship Id="rId144" Type="http://schemas.openxmlformats.org/officeDocument/2006/relationships/slide" Target="slides/slide142.xml" /><Relationship Id="rId145" Type="http://schemas.openxmlformats.org/officeDocument/2006/relationships/slide" Target="slides/slide143.xml" /><Relationship Id="rId146" Type="http://schemas.openxmlformats.org/officeDocument/2006/relationships/slide" Target="slides/slide144.xml" /><Relationship Id="rId147" Type="http://schemas.openxmlformats.org/officeDocument/2006/relationships/slide" Target="slides/slide145.xml" /><Relationship Id="rId148" Type="http://schemas.openxmlformats.org/officeDocument/2006/relationships/slide" Target="slides/slide146.xml" /><Relationship Id="rId149" Type="http://schemas.openxmlformats.org/officeDocument/2006/relationships/slide" Target="slides/slide147.xml" /><Relationship Id="rId15" Type="http://schemas.openxmlformats.org/officeDocument/2006/relationships/slide" Target="slides/slide13.xml" /><Relationship Id="rId150" Type="http://schemas.openxmlformats.org/officeDocument/2006/relationships/slide" Target="slides/slide148.xml" /><Relationship Id="rId151" Type="http://schemas.openxmlformats.org/officeDocument/2006/relationships/slide" Target="slides/slide149.xml" /><Relationship Id="rId152" Type="http://schemas.openxmlformats.org/officeDocument/2006/relationships/slide" Target="slides/slide150.xml" /><Relationship Id="rId153" Type="http://schemas.openxmlformats.org/officeDocument/2006/relationships/slide" Target="slides/slide151.xml" /><Relationship Id="rId154" Type="http://schemas.openxmlformats.org/officeDocument/2006/relationships/slide" Target="slides/slide152.xml" /><Relationship Id="rId155" Type="http://schemas.openxmlformats.org/officeDocument/2006/relationships/slide" Target="slides/slide153.xml" /><Relationship Id="rId156" Type="http://schemas.openxmlformats.org/officeDocument/2006/relationships/slide" Target="slides/slide154.xml" /><Relationship Id="rId157" Type="http://schemas.openxmlformats.org/officeDocument/2006/relationships/slide" Target="slides/slide155.xml" /><Relationship Id="rId158" Type="http://schemas.openxmlformats.org/officeDocument/2006/relationships/slide" Target="slides/slide156.xml" /><Relationship Id="rId159" Type="http://schemas.openxmlformats.org/officeDocument/2006/relationships/slide" Target="slides/slide157.xml" /><Relationship Id="rId16" Type="http://schemas.openxmlformats.org/officeDocument/2006/relationships/slide" Target="slides/slide14.xml" /><Relationship Id="rId160" Type="http://schemas.openxmlformats.org/officeDocument/2006/relationships/slide" Target="slides/slide158.xml" /><Relationship Id="rId161" Type="http://schemas.openxmlformats.org/officeDocument/2006/relationships/slide" Target="slides/slide159.xml" /><Relationship Id="rId162" Type="http://schemas.openxmlformats.org/officeDocument/2006/relationships/slide" Target="slides/slide160.xml" /><Relationship Id="rId163" Type="http://schemas.openxmlformats.org/officeDocument/2006/relationships/slide" Target="slides/slide161.xml" /><Relationship Id="rId164" Type="http://schemas.openxmlformats.org/officeDocument/2006/relationships/slide" Target="slides/slide162.xml" /><Relationship Id="rId165" Type="http://schemas.openxmlformats.org/officeDocument/2006/relationships/slide" Target="slides/slide163.xml" /><Relationship Id="rId166" Type="http://schemas.openxmlformats.org/officeDocument/2006/relationships/slide" Target="slides/slide164.xml" /><Relationship Id="rId167" Type="http://schemas.openxmlformats.org/officeDocument/2006/relationships/slide" Target="slides/slide165.xml" /><Relationship Id="rId168" Type="http://schemas.openxmlformats.org/officeDocument/2006/relationships/slide" Target="slides/slide166.xml" /><Relationship Id="rId169" Type="http://schemas.openxmlformats.org/officeDocument/2006/relationships/slide" Target="slides/slide167.xml" /><Relationship Id="rId17" Type="http://schemas.openxmlformats.org/officeDocument/2006/relationships/slide" Target="slides/slide15.xml" /><Relationship Id="rId170" Type="http://schemas.openxmlformats.org/officeDocument/2006/relationships/slide" Target="slides/slide168.xml" /><Relationship Id="rId171" Type="http://schemas.openxmlformats.org/officeDocument/2006/relationships/tags" Target="tags/tag1.xml" /><Relationship Id="rId172" Type="http://schemas.openxmlformats.org/officeDocument/2006/relationships/presProps" Target="presProps.xml" /><Relationship Id="rId173" Type="http://schemas.openxmlformats.org/officeDocument/2006/relationships/viewProps" Target="viewProps.xml" /><Relationship Id="rId174" Type="http://schemas.openxmlformats.org/officeDocument/2006/relationships/theme" Target="theme/theme1.xml" /><Relationship Id="rId175" Type="http://schemas.openxmlformats.org/officeDocument/2006/relationships/tableStyles" Target="tableStyles.xml" /><Relationship Id="rId18" Type="http://schemas.openxmlformats.org/officeDocument/2006/relationships/slide" Target="slides/slide16.xml" /><Relationship Id="rId19" Type="http://schemas.openxmlformats.org/officeDocument/2006/relationships/slide" Target="slides/slide17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8.xml" /><Relationship Id="rId21" Type="http://schemas.openxmlformats.org/officeDocument/2006/relationships/slide" Target="slides/slide19.xml" /><Relationship Id="rId22" Type="http://schemas.openxmlformats.org/officeDocument/2006/relationships/slide" Target="slides/slide20.xml" /><Relationship Id="rId23" Type="http://schemas.openxmlformats.org/officeDocument/2006/relationships/slide" Target="slides/slide21.xml" /><Relationship Id="rId24" Type="http://schemas.openxmlformats.org/officeDocument/2006/relationships/slide" Target="slides/slide22.xml" /><Relationship Id="rId25" Type="http://schemas.openxmlformats.org/officeDocument/2006/relationships/slide" Target="slides/slide23.xml" /><Relationship Id="rId26" Type="http://schemas.openxmlformats.org/officeDocument/2006/relationships/slide" Target="slides/slide24.xml" /><Relationship Id="rId27" Type="http://schemas.openxmlformats.org/officeDocument/2006/relationships/slide" Target="slides/slide25.xml" /><Relationship Id="rId28" Type="http://schemas.openxmlformats.org/officeDocument/2006/relationships/slide" Target="slides/slide26.xml" /><Relationship Id="rId29" Type="http://schemas.openxmlformats.org/officeDocument/2006/relationships/slide" Target="slides/slide27.xml" /><Relationship Id="rId3" Type="http://schemas.openxmlformats.org/officeDocument/2006/relationships/slide" Target="slides/slide1.xml" /><Relationship Id="rId30" Type="http://schemas.openxmlformats.org/officeDocument/2006/relationships/slide" Target="slides/slide28.xml" /><Relationship Id="rId31" Type="http://schemas.openxmlformats.org/officeDocument/2006/relationships/slide" Target="slides/slide29.xml" /><Relationship Id="rId32" Type="http://schemas.openxmlformats.org/officeDocument/2006/relationships/slide" Target="slides/slide30.xml" /><Relationship Id="rId33" Type="http://schemas.openxmlformats.org/officeDocument/2006/relationships/slide" Target="slides/slide31.xml" /><Relationship Id="rId34" Type="http://schemas.openxmlformats.org/officeDocument/2006/relationships/slide" Target="slides/slide32.xml" /><Relationship Id="rId35" Type="http://schemas.openxmlformats.org/officeDocument/2006/relationships/slide" Target="slides/slide33.xml" /><Relationship Id="rId36" Type="http://schemas.openxmlformats.org/officeDocument/2006/relationships/slide" Target="slides/slide34.xml" /><Relationship Id="rId37" Type="http://schemas.openxmlformats.org/officeDocument/2006/relationships/slide" Target="slides/slide35.xml" /><Relationship Id="rId38" Type="http://schemas.openxmlformats.org/officeDocument/2006/relationships/slide" Target="slides/slide36.xml" /><Relationship Id="rId39" Type="http://schemas.openxmlformats.org/officeDocument/2006/relationships/slide" Target="slides/slide37.xml" /><Relationship Id="rId4" Type="http://schemas.openxmlformats.org/officeDocument/2006/relationships/slide" Target="slides/slide2.xml" /><Relationship Id="rId40" Type="http://schemas.openxmlformats.org/officeDocument/2006/relationships/slide" Target="slides/slide38.xml" /><Relationship Id="rId41" Type="http://schemas.openxmlformats.org/officeDocument/2006/relationships/slide" Target="slides/slide39.xml" /><Relationship Id="rId42" Type="http://schemas.openxmlformats.org/officeDocument/2006/relationships/slide" Target="slides/slide40.xml" /><Relationship Id="rId43" Type="http://schemas.openxmlformats.org/officeDocument/2006/relationships/slide" Target="slides/slide41.xml" /><Relationship Id="rId44" Type="http://schemas.openxmlformats.org/officeDocument/2006/relationships/slide" Target="slides/slide42.xml" /><Relationship Id="rId45" Type="http://schemas.openxmlformats.org/officeDocument/2006/relationships/slide" Target="slides/slide43.xml" /><Relationship Id="rId46" Type="http://schemas.openxmlformats.org/officeDocument/2006/relationships/slide" Target="slides/slide44.xml" /><Relationship Id="rId47" Type="http://schemas.openxmlformats.org/officeDocument/2006/relationships/slide" Target="slides/slide45.xml" /><Relationship Id="rId48" Type="http://schemas.openxmlformats.org/officeDocument/2006/relationships/slide" Target="slides/slide46.xml" /><Relationship Id="rId49" Type="http://schemas.openxmlformats.org/officeDocument/2006/relationships/slide" Target="slides/slide47.xml" /><Relationship Id="rId5" Type="http://schemas.openxmlformats.org/officeDocument/2006/relationships/slide" Target="slides/slide3.xml" /><Relationship Id="rId50" Type="http://schemas.openxmlformats.org/officeDocument/2006/relationships/slide" Target="slides/slide48.xml" /><Relationship Id="rId51" Type="http://schemas.openxmlformats.org/officeDocument/2006/relationships/slide" Target="slides/slide49.xml" /><Relationship Id="rId52" Type="http://schemas.openxmlformats.org/officeDocument/2006/relationships/slide" Target="slides/slide50.xml" /><Relationship Id="rId53" Type="http://schemas.openxmlformats.org/officeDocument/2006/relationships/slide" Target="slides/slide51.xml" /><Relationship Id="rId54" Type="http://schemas.openxmlformats.org/officeDocument/2006/relationships/slide" Target="slides/slide52.xml" /><Relationship Id="rId55" Type="http://schemas.openxmlformats.org/officeDocument/2006/relationships/slide" Target="slides/slide53.xml" /><Relationship Id="rId56" Type="http://schemas.openxmlformats.org/officeDocument/2006/relationships/slide" Target="slides/slide54.xml" /><Relationship Id="rId57" Type="http://schemas.openxmlformats.org/officeDocument/2006/relationships/slide" Target="slides/slide55.xml" /><Relationship Id="rId58" Type="http://schemas.openxmlformats.org/officeDocument/2006/relationships/slide" Target="slides/slide56.xml" /><Relationship Id="rId59" Type="http://schemas.openxmlformats.org/officeDocument/2006/relationships/slide" Target="slides/slide57.xml" /><Relationship Id="rId6" Type="http://schemas.openxmlformats.org/officeDocument/2006/relationships/slide" Target="slides/slide4.xml" /><Relationship Id="rId60" Type="http://schemas.openxmlformats.org/officeDocument/2006/relationships/slide" Target="slides/slide58.xml" /><Relationship Id="rId61" Type="http://schemas.openxmlformats.org/officeDocument/2006/relationships/slide" Target="slides/slide59.xml" /><Relationship Id="rId62" Type="http://schemas.openxmlformats.org/officeDocument/2006/relationships/slide" Target="slides/slide60.xml" /><Relationship Id="rId63" Type="http://schemas.openxmlformats.org/officeDocument/2006/relationships/slide" Target="slides/slide61.xml" /><Relationship Id="rId64" Type="http://schemas.openxmlformats.org/officeDocument/2006/relationships/slide" Target="slides/slide62.xml" /><Relationship Id="rId65" Type="http://schemas.openxmlformats.org/officeDocument/2006/relationships/slide" Target="slides/slide63.xml" /><Relationship Id="rId66" Type="http://schemas.openxmlformats.org/officeDocument/2006/relationships/slide" Target="slides/slide64.xml" /><Relationship Id="rId67" Type="http://schemas.openxmlformats.org/officeDocument/2006/relationships/slide" Target="slides/slide65.xml" /><Relationship Id="rId68" Type="http://schemas.openxmlformats.org/officeDocument/2006/relationships/slide" Target="slides/slide66.xml" /><Relationship Id="rId69" Type="http://schemas.openxmlformats.org/officeDocument/2006/relationships/slide" Target="slides/slide67.xml" /><Relationship Id="rId7" Type="http://schemas.openxmlformats.org/officeDocument/2006/relationships/slide" Target="slides/slide5.xml" /><Relationship Id="rId70" Type="http://schemas.openxmlformats.org/officeDocument/2006/relationships/slide" Target="slides/slide68.xml" /><Relationship Id="rId71" Type="http://schemas.openxmlformats.org/officeDocument/2006/relationships/slide" Target="slides/slide69.xml" /><Relationship Id="rId72" Type="http://schemas.openxmlformats.org/officeDocument/2006/relationships/slide" Target="slides/slide70.xml" /><Relationship Id="rId73" Type="http://schemas.openxmlformats.org/officeDocument/2006/relationships/slide" Target="slides/slide71.xml" /><Relationship Id="rId74" Type="http://schemas.openxmlformats.org/officeDocument/2006/relationships/slide" Target="slides/slide72.xml" /><Relationship Id="rId75" Type="http://schemas.openxmlformats.org/officeDocument/2006/relationships/slide" Target="slides/slide73.xml" /><Relationship Id="rId76" Type="http://schemas.openxmlformats.org/officeDocument/2006/relationships/slide" Target="slides/slide74.xml" /><Relationship Id="rId77" Type="http://schemas.openxmlformats.org/officeDocument/2006/relationships/slide" Target="slides/slide75.xml" /><Relationship Id="rId78" Type="http://schemas.openxmlformats.org/officeDocument/2006/relationships/slide" Target="slides/slide76.xml" /><Relationship Id="rId79" Type="http://schemas.openxmlformats.org/officeDocument/2006/relationships/slide" Target="slides/slide77.xml" /><Relationship Id="rId8" Type="http://schemas.openxmlformats.org/officeDocument/2006/relationships/slide" Target="slides/slide6.xml" /><Relationship Id="rId80" Type="http://schemas.openxmlformats.org/officeDocument/2006/relationships/slide" Target="slides/slide78.xml" /><Relationship Id="rId81" Type="http://schemas.openxmlformats.org/officeDocument/2006/relationships/slide" Target="slides/slide79.xml" /><Relationship Id="rId82" Type="http://schemas.openxmlformats.org/officeDocument/2006/relationships/slide" Target="slides/slide80.xml" /><Relationship Id="rId83" Type="http://schemas.openxmlformats.org/officeDocument/2006/relationships/slide" Target="slides/slide81.xml" /><Relationship Id="rId84" Type="http://schemas.openxmlformats.org/officeDocument/2006/relationships/slide" Target="slides/slide82.xml" /><Relationship Id="rId85" Type="http://schemas.openxmlformats.org/officeDocument/2006/relationships/slide" Target="slides/slide83.xml" /><Relationship Id="rId86" Type="http://schemas.openxmlformats.org/officeDocument/2006/relationships/slide" Target="slides/slide84.xml" /><Relationship Id="rId87" Type="http://schemas.openxmlformats.org/officeDocument/2006/relationships/slide" Target="slides/slide85.xml" /><Relationship Id="rId88" Type="http://schemas.openxmlformats.org/officeDocument/2006/relationships/slide" Target="slides/slide86.xml" /><Relationship Id="rId89" Type="http://schemas.openxmlformats.org/officeDocument/2006/relationships/slide" Target="slides/slide87.xml" /><Relationship Id="rId9" Type="http://schemas.openxmlformats.org/officeDocument/2006/relationships/slide" Target="slides/slide7.xml" /><Relationship Id="rId90" Type="http://schemas.openxmlformats.org/officeDocument/2006/relationships/slide" Target="slides/slide88.xml" /><Relationship Id="rId91" Type="http://schemas.openxmlformats.org/officeDocument/2006/relationships/slide" Target="slides/slide89.xml" /><Relationship Id="rId92" Type="http://schemas.openxmlformats.org/officeDocument/2006/relationships/slide" Target="slides/slide90.xml" /><Relationship Id="rId93" Type="http://schemas.openxmlformats.org/officeDocument/2006/relationships/slide" Target="slides/slide91.xml" /><Relationship Id="rId94" Type="http://schemas.openxmlformats.org/officeDocument/2006/relationships/slide" Target="slides/slide92.xml" /><Relationship Id="rId95" Type="http://schemas.openxmlformats.org/officeDocument/2006/relationships/slide" Target="slides/slide93.xml" /><Relationship Id="rId96" Type="http://schemas.openxmlformats.org/officeDocument/2006/relationships/slide" Target="slides/slide94.xml" /><Relationship Id="rId97" Type="http://schemas.openxmlformats.org/officeDocument/2006/relationships/slide" Target="slides/slide95.xml" /><Relationship Id="rId98" Type="http://schemas.openxmlformats.org/officeDocument/2006/relationships/slide" Target="slides/slide96.xml" /><Relationship Id="rId99" Type="http://schemas.openxmlformats.org/officeDocument/2006/relationships/slide" Target="slides/slide97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/>
          <a:lstStyle>
            <a:lvl1pPr algn="l">
              <a:defRPr sz="11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625639" y="0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/>
          <a:lstStyle>
            <a:lvl1pPr algn="r">
              <a:defRPr sz="11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F13610B-B7AD-45A0-AF44-01E63D644F64}" type="datetimeFigureOut">
              <a:rPr lang="en-US"/>
              <a:pPr>
                <a:defRPr/>
              </a:pPr>
              <a:t>6/28/2014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28700" y="650875"/>
            <a:ext cx="4343400" cy="3257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40080" y="4126230"/>
            <a:ext cx="5120640" cy="3909060"/>
          </a:xfrm>
          <a:prstGeom prst="rect">
            <a:avLst/>
          </a:prstGeom>
        </p:spPr>
        <p:txBody>
          <a:bodyPr vert="horz" lIns="86210" tIns="43105" rIns="86210" bIns="43105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250952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 anchor="b"/>
          <a:lstStyle>
            <a:lvl1pPr algn="l">
              <a:defRPr sz="11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625639" y="8250952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 anchor="b"/>
          <a:lstStyle>
            <a:lvl1pPr algn="r">
              <a:defRPr sz="11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38EAF37-9737-4AFE-891A-DB5C01BBDD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6B392-A0B4-431A-AF21-09D04318EC6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C409C-02EF-42BD-AFD1-0F8903B3936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1BF11-2ADC-48E5-862B-9B40032F9B1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4FAB0-D31E-4A4F-B0F3-DC12FC7F678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CB16-4CD5-45A6-81D7-FA5D75585C0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259B4-E79D-4534-A51C-767E72D4443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C2CE2-9A6C-4818-8BBF-240DBA422AC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F4958-2C18-4037-8310-EF197EC59FA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B2FBF-63BC-4499-9A7C-CC779C1068A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EDCB0-E792-498E-A2F0-99D57E6108D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EF177-5160-45F0-BCF0-8294972D6C1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image" Target="../media/image1.jpeg" /><Relationship Id="rId13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AC08EE4-65AD-4C83-B244-D564CE08BEC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iming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3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3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3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3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3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3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3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4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4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4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4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4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4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4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4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4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6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6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6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6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6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6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6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6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6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2286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0" y="-76200"/>
            <a:ext cx="247650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0" y="-76200"/>
            <a:ext cx="247650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0" y="-76200"/>
            <a:ext cx="247650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228600" y="838200"/>
            <a:ext cx="8686800" cy="23082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sz="7000" b="1" i="1" err="1">
                <a:solidFill>
                  <a:srgbClr val="FFFF00"/>
                </a:solidFill>
                <a:latin typeface="Trebuchet MS" pitchFamily="34" charset="0"/>
              </a:rPr>
              <a:t>A’maal for First Night of Ramadhan</a:t>
            </a:r>
            <a:endParaRPr lang="en-US" sz="7000" b="1" i="1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2055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10001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/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>
                <a:solidFill>
                  <a:srgbClr val="000066"/>
                </a:solidFill>
              </a:rPr>
              <a:t>For any errors / comments please write to: rehanL@hotmail.com</a:t>
            </a:r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Kindly recite Sura E Fatiha for Marhumeen of all those who have worked towards making this small work possible.</a:t>
            </a: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To display the font correctly, please use the Arabic font “Attari_Quran_Shipped” , Urdu font “Alvi Nastaleeq” &amp; Hindi font “Mangal”. Download font here : http://www.duas.org/fonts/ </a:t>
            </a:r>
          </a:p>
        </p:txBody>
      </p:sp>
      <p:sp>
        <p:nvSpPr>
          <p:cNvPr id="2056" name="Rectangle 1"/>
          <p:cNvSpPr>
            <a:spLocks noChangeArrowheads="1"/>
          </p:cNvSpPr>
          <p:nvPr/>
        </p:nvSpPr>
        <p:spPr bwMode="auto">
          <a:xfrm>
            <a:off x="762000" y="3048000"/>
            <a:ext cx="7620000" cy="30469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 rtl="1"/>
            <a:r>
              <a:rPr lang="ar-AE" sz="9600" smtClean="0">
                <a:solidFill>
                  <a:srgbClr val="FFFF00"/>
                </a:solidFill>
                <a:latin typeface="Attari_Quran" pitchFamily="2" charset="-78"/>
                <a:cs typeface="Attari_Quran" pitchFamily="2" charset="-78"/>
              </a:rPr>
              <a:t>اع</a:t>
            </a:r>
            <a:r>
              <a:rPr lang="ar-SA" sz="9600" smtClean="0">
                <a:solidFill>
                  <a:srgbClr val="FFFF00"/>
                </a:solidFill>
                <a:latin typeface="Attari_Quran" pitchFamily="2" charset="-78"/>
                <a:cs typeface="Attari_Quran" pitchFamily="2" charset="-78"/>
              </a:rPr>
              <a:t>مال لأول ليلة من شهر رمضان</a:t>
            </a:r>
            <a:endParaRPr lang="ar-SA" sz="9600">
              <a:solidFill>
                <a:srgbClr val="FFFF00"/>
              </a:solidFill>
              <a:latin typeface="Attari_Quran" pitchFamily="2" charset="-78"/>
              <a:cs typeface="Attari_Quran" pitchFamily="2" charset="-7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وَهُوَ اللّطِيفُ الخَبِيرُ.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He is the Knower of subtleties, the Aware.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huwa allatifu alkhabiru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0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3810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0" y="76200"/>
            <a:ext cx="247650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0" y="76200"/>
            <a:ext cx="247650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0" y="76200"/>
            <a:ext cx="247650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228600" y="1155680"/>
            <a:ext cx="8686800" cy="34163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sz="5400" b="1" i="1" smtClean="0">
                <a:solidFill>
                  <a:srgbClr val="FFFF00"/>
                </a:solidFill>
                <a:latin typeface="Trebuchet MS" pitchFamily="34" charset="0"/>
              </a:rPr>
              <a:t>Short Dua to be recited on 1</a:t>
            </a:r>
            <a:r>
              <a:rPr lang="en-US" sz="5400" b="1" i="1" baseline="30000" smtClean="0">
                <a:solidFill>
                  <a:srgbClr val="FFFF00"/>
                </a:solidFill>
                <a:latin typeface="Trebuchet MS" pitchFamily="34" charset="0"/>
              </a:rPr>
              <a:t>st</a:t>
            </a:r>
            <a:r>
              <a:rPr lang="en-US" sz="5400" b="1" i="1" smtClean="0">
                <a:solidFill>
                  <a:srgbClr val="FFFF00"/>
                </a:solidFill>
                <a:latin typeface="Trebuchet MS" pitchFamily="34" charset="0"/>
              </a:rPr>
              <a:t> night of Ramadhan</a:t>
            </a:r>
            <a:endParaRPr lang="en-US" sz="5400" b="1" i="1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5400" b="1" i="1" err="1" smtClean="0">
                <a:solidFill>
                  <a:srgbClr val="FFFF00"/>
                </a:solidFill>
                <a:latin typeface="Trebuchet MS" pitchFamily="34" charset="0"/>
              </a:rPr>
              <a:t>Allahumma Inna Hadha Shahr</a:t>
            </a:r>
            <a:endParaRPr lang="en-US" sz="7000" b="1" i="1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2056" name="Rectangle 1"/>
          <p:cNvSpPr>
            <a:spLocks noChangeArrowheads="1"/>
          </p:cNvSpPr>
          <p:nvPr/>
        </p:nvSpPr>
        <p:spPr bwMode="auto">
          <a:xfrm>
            <a:off x="762000" y="4343400"/>
            <a:ext cx="7620000" cy="15696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 rtl="1"/>
            <a:r>
              <a:rPr lang="ar-AE" sz="9600" smtClean="0">
                <a:solidFill>
                  <a:srgbClr val="FFFF00"/>
                </a:solidFill>
                <a:latin typeface="Attari_Quran" pitchFamily="2" charset="-78"/>
                <a:cs typeface="Attari_Quran" pitchFamily="2" charset="-78"/>
              </a:rPr>
              <a:t>اَللّهُمَّ إنَّ هِذا شَهْرُ</a:t>
            </a:r>
            <a:endParaRPr lang="ar-SA" sz="9600">
              <a:solidFill>
                <a:srgbClr val="FFFF00"/>
              </a:solidFill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0" y="6150114"/>
            <a:ext cx="9296400" cy="70788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sz="2000" b="1" smtClean="0">
                <a:solidFill>
                  <a:srgbClr val="FFFF00"/>
                </a:solidFill>
                <a:latin typeface="Trebuchet MS" pitchFamily="34" charset="0"/>
              </a:rPr>
              <a:t> It is advisable to say the supplication  mentioned by Sayyid Ibn Tawus in ‘</a:t>
            </a:r>
            <a:r>
              <a:rPr lang="en-US" sz="2000" b="1" i="1" err="1" smtClean="0">
                <a:solidFill>
                  <a:srgbClr val="FFFF00"/>
                </a:solidFill>
                <a:latin typeface="Trebuchet MS" pitchFamily="34" charset="0"/>
              </a:rPr>
              <a:t>Iqbal al-A`mal</a:t>
            </a:r>
            <a:r>
              <a:rPr lang="en-US" sz="2000" b="1" smtClean="0">
                <a:solidFill>
                  <a:srgbClr val="FFFF00"/>
                </a:solidFill>
                <a:latin typeface="Trebuchet MS" pitchFamily="34" charset="0"/>
              </a:rPr>
              <a:t>’:</a:t>
            </a:r>
            <a:endParaRPr lang="en-GB" sz="2000" b="1">
              <a:solidFill>
                <a:srgbClr val="FFFF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/>
</p:sld>
</file>

<file path=ppt/slides/slide10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اَللَّهُمَّ صَلِّ عَلَى مُحَمَّدٍ وَ آلِ مُحَمَّد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O' Allāh send Your blessings on Muhammad</a:t>
            </a:r>
          </a:p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3076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07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ar-SA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اے الله! رحمت فرما محمد </a:t>
            </a:r>
            <a:r>
              <a:rPr lang="ar-SA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وآل)ع( </a:t>
            </a:r>
            <a:r>
              <a:rPr lang="ar-SA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محمد پر </a:t>
            </a:r>
          </a:p>
        </p:txBody>
      </p:sp>
      <p:sp>
        <p:nvSpPr>
          <p:cNvPr id="307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ऐ अल्लाह मुहम्मद और आले मुहम्मद पर अपनी सलामती रख़ 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/>
</p:sld>
</file>

<file path=ppt/slides/slide10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بِسْمِ اللَّهِ الرَّحْمَٰنِ الرَّحِيمِ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In the Name of Allāh, </a:t>
            </a:r>
          </a:p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the All-beneficent, the All-merciful.</a:t>
            </a:r>
          </a:p>
        </p:txBody>
      </p:sp>
      <p:sp>
        <p:nvSpPr>
          <p:cNvPr id="4100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bi-smi llahi r-rahmani r-rahimi</a:t>
            </a:r>
          </a:p>
        </p:txBody>
      </p:sp>
      <p:sp>
        <p:nvSpPr>
          <p:cNvPr id="410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ar-SA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عظیم اور دائمی رحمتوں والے خدا کے نام سے</a:t>
            </a:r>
          </a:p>
        </p:txBody>
      </p:sp>
      <p:sp>
        <p:nvSpPr>
          <p:cNvPr id="410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अल्लाह के नाम से जो बड़ा कृपालु और अत्यन्त दयावान हैं।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/>
</p:sld>
</file>

<file path=ppt/slides/slide10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اَللّهُمَّ إنَّ هِذا شَهْرُ رَمَضانَ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O Allah: This month of Ramadhan,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alllahumma inna hadha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shahru ramadhana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0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اَلَّذي أنْزَلْتَ فِيهِ الْقُرْآنَ،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in which You revealed the Qur'an,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alladhy anzalta fihi alqur’ana,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0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هُدىً لِلنّاسِ وَبَيِّناتٍ مِنَ الْهُدى وَالْفُرْقَانِ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As guidance for people and clear proofs of true guidance and distinction (between the right and the wrong),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hudan lilnnasi wabayyinatin mina alhudi walfurqani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0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قَدْ حَضَرَ.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Has commenced.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qad hadhara.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0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يا رَبِّ أعوذُ بِكَ فيهِ مِنَ الشَّيْطانِ الرَّجيمِ،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O Allah: in this month, I seek Your protection against Satan, the accursed,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ya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smtClean="0">
                <a:solidFill>
                  <a:srgbClr val="000066"/>
                </a:solidFill>
              </a:rPr>
              <a:t>rabbi a`udhu bika fihi mina alshshaytani alrrajimi,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0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وَمِنْ مَكْرِهِ وَحِيَلِهِ،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against his tricks and his ruses,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wamin makrihi wahialihi,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0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وَخِداعِهِ وَحَبائِلِهِ،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his deception and his trickeries,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wakhida`ihi wahabaiilihi,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اللّهُمّ اجْعَلْنَا مِمّنْ نَوَى فَعَمِلَ،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O Allah: (please do) include us with those who intend and carried out their intentions;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allahumma aj`alna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mimmn nawa fa`amila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وَجُنودِهِ وَخَيلِهِ،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his parties and his riding forces,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wajunudihi wakhaylihi,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وَرِجْلِهِ وَوَساوِسِهِ،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his on foot forces and his evil inspirations,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warijlihi wawasauisihi,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وَمِنَ الضَّلالِ بَعْدَ الْهُدى،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against straying off after being guided,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wamina aldhdhalali ba`da alhudi,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وَمِنَ الكُفْرِ بَعْدَ الإيمانِ،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against atheism after belief,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wamina alkufri ba`da alimani,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وَمِنَ النِّفاقِ وَالرِّياءِ وَالجِناياتِ،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against hypocrisy and showing off and felonies,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wamina alnnifaqi waalrria‘i waaljinaiati,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وَمِنْ شَرِّ الوِسْواسِ الخَنّاسِ،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against the evil of the whisperings of the slinking Devil,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wamin sharri aluisuasi alkhannasi,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الَّذي يُوَسْوِسُ في صُدورِ النّاسِ،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Who whispers into the hearts of men;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alladhy yuwasuisu fy suduri alnnasi,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مِنَ الجِنَّةِ وَالنّاسِ.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 From among the jinn and the men.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smtClean="0">
                <a:solidFill>
                  <a:srgbClr val="000066"/>
                </a:solidFill>
              </a:rPr>
              <a:t>mina aljinnati waalnnasi.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اللّهُمَّ وَارْزُقْني صِيامَهُ وَقِيامَهُ،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O Allah: and confer upon me with the fasting and the doing of acts of worship during this month,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alllhumma waarzuqny siamahu waqiamahu,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وَالعَمَلَ فيهِ بِطاعَتِكَ،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with the doing of acts of obedience to You,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waal`amala fihi bita`atika,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وَلا تَجْعَلْنَا مِمّنْ شَقِيَ فَكَسِلَ،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do not include us with those who are unhappy due to their laziness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la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taj`alna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mimmn shaqiya fakasila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وَطاعَةِ رَسولِكَ وَأُولي الأمْرِ،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to Your Messenger and the Men in Authority,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wata`ati rasulika wa-uly alamri,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عَلَيهِ وَعَلَيهِمُ السَّلامُ،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May peace be upon him and them,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smtClean="0">
                <a:solidFill>
                  <a:srgbClr val="000066"/>
                </a:solidFill>
              </a:rPr>
              <a:t>`alayhi wa`alayhimu alssalamu,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وَما قَرَّبَ مِنْكَ،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the doing of whatever act that takes me near You,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wama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qarraba minka,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وَجَنِّبْني مَعاصِيكَ،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(please) take me away from acts of disobedience to You.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wajannibny ma`asika,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وَارْزُقْني فيهِ التَّوْبَةَ وَالإنابَةَ وَالإجابَةَ.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confer upon me in this month with repentance, turning to You, and responding to Your instructions.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warzuqny fihi alttawbata walinabata wal-ijabata.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وَأعِذْني فيهِ مِنَ الغيبَةِ وَالكَسَلِ وَالفَشَلِ،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protect me in it against backbiting and lethargy and failure.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wa'a`idhny fihi mina alghibaati waalkasali waalfashali,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وَاسْتَجِبْ لي فيهِ الدُّعاءَ،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respond my prayers in it.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waastajib ly fihi alddu`a‘a,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2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وَأصِحَّ لي فيهِ جِسمي وَعَقْلي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grant me well-being for my body and my intellect.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waasihha ly fihi jismy wa`aqli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2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وَفَرِّغْني فيهِ لِطاعَتِكَ وَما قَرَّبَ مِنكَ،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grant me time to do acts of obedience to You as well as acts that take me near You.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wafarrighny fihi lita`atika wama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qarraba minka,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2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يا كَريمُ يا جَوادُ.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O the All-generous; O the All-magnanimous.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ya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karimu ya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jawadu.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وَلا مِمّنْ هُوَ عَلَى غَيْرِ عَمَلٍ يَتّكِلُ.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or with those who depend upon unreal hopes.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la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mimmn huwa `ala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ghayri `amalin yattakilu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3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يا كَريمُ،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O the All-generous: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ya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karimu,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3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صَلِّ عَلى مُحَمَّدٍ وَعَلى أهْلِ بَيْتِ مُحَمَّدٍ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(please) send blessings upon Muhammad and the Household of Muhammad,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salli `ali muhammadin wa`ali ahli bayti muhammadin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3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عَلَيهِ وَعَلَيهِمُ السَّلامُ،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Peace be upon him and them,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smtClean="0">
                <a:solidFill>
                  <a:srgbClr val="000066"/>
                </a:solidFill>
              </a:rPr>
              <a:t>`alayhi wa`alayhimu alssalamu,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3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وَكَذالِكَ فَافْعَلْ بِنا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do all that to us,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wakadhalika faf`al bina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3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يا أرْحَمَ الرّاحِمينَ.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O the most Merciful of all those who show mercy.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ya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arhama alrrahimina.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3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اَللَّهُمَّ صَلِّ عَلَى مُحَمَّدٍ وَ آلِ مُحَمَّد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O' Allāh send Your blessings on Muhammad</a:t>
            </a:r>
          </a:p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6148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4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614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ar-SA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اے الله! رحمت فرما محمد وآل)ع( محمد پر </a:t>
            </a:r>
          </a:p>
        </p:txBody>
      </p:sp>
      <p:sp>
        <p:nvSpPr>
          <p:cNvPr id="615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ऐ अल्लाह मुहम्मद और आले मुहम्मद पर अपनी सलामती रख़ 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/>
</p:sld>
</file>

<file path=ppt/slides/slide13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3810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0" y="76200"/>
            <a:ext cx="247650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0" y="76200"/>
            <a:ext cx="247650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0" y="76200"/>
            <a:ext cx="247650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228600" y="1155680"/>
            <a:ext cx="8686800" cy="34163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sz="5400" b="1" i="1" smtClean="0">
                <a:solidFill>
                  <a:srgbClr val="FFFF00"/>
                </a:solidFill>
                <a:latin typeface="Trebuchet MS" pitchFamily="34" charset="0"/>
              </a:rPr>
              <a:t>Short Dua to be recited on 1</a:t>
            </a:r>
            <a:r>
              <a:rPr lang="en-US" sz="5400" b="1" i="1" baseline="30000" smtClean="0">
                <a:solidFill>
                  <a:srgbClr val="FFFF00"/>
                </a:solidFill>
                <a:latin typeface="Trebuchet MS" pitchFamily="34" charset="0"/>
              </a:rPr>
              <a:t>st</a:t>
            </a:r>
            <a:r>
              <a:rPr lang="en-US" sz="5400" b="1" i="1" smtClean="0">
                <a:solidFill>
                  <a:srgbClr val="FFFF00"/>
                </a:solidFill>
                <a:latin typeface="Trebuchet MS" pitchFamily="34" charset="0"/>
              </a:rPr>
              <a:t> night of Ramadhan</a:t>
            </a:r>
            <a:endParaRPr lang="en-US" sz="5400" b="1" i="1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5400" b="1" i="1" err="1" smtClean="0">
                <a:solidFill>
                  <a:srgbClr val="FFFF00"/>
                </a:solidFill>
                <a:latin typeface="Trebuchet MS" pitchFamily="34" charset="0"/>
              </a:rPr>
              <a:t>Allahumma Innahu Qad Dakhala</a:t>
            </a:r>
            <a:endParaRPr lang="en-US" sz="7000" b="1" i="1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2056" name="Rectangle 1"/>
          <p:cNvSpPr>
            <a:spLocks noChangeArrowheads="1"/>
          </p:cNvSpPr>
          <p:nvPr/>
        </p:nvSpPr>
        <p:spPr bwMode="auto">
          <a:xfrm>
            <a:off x="762000" y="4343400"/>
            <a:ext cx="7620000" cy="15696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 rtl="1"/>
            <a:r>
              <a:rPr lang="ar-AE" sz="9600" smtClean="0">
                <a:solidFill>
                  <a:srgbClr val="FFFF00"/>
                </a:solidFill>
                <a:latin typeface="Attari_Quran" pitchFamily="2" charset="-78"/>
                <a:cs typeface="Attari_Quran" pitchFamily="2" charset="-78"/>
              </a:rPr>
              <a:t>اللّهُمّ إِنّهُ قَدْ دَخَل</a:t>
            </a:r>
            <a:endParaRPr lang="ar-SA" sz="9600">
              <a:solidFill>
                <a:srgbClr val="FFFF00"/>
              </a:solidFill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/>
</p:sld>
</file>

<file path=ppt/slides/slide13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اَللَّهُمَّ صَلِّ عَلَى مُحَمَّدٍ وَ آلِ مُحَمَّد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O' Allāh send Your blessings on Muhammad</a:t>
            </a:r>
          </a:p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3076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07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ar-SA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اے الله! رحمت فرما محمد </a:t>
            </a:r>
            <a:r>
              <a:rPr lang="ar-SA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وآل)ع( </a:t>
            </a:r>
            <a:r>
              <a:rPr lang="ar-SA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محمد پر </a:t>
            </a:r>
          </a:p>
        </p:txBody>
      </p:sp>
      <p:sp>
        <p:nvSpPr>
          <p:cNvPr id="307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ऐ अल्लाह मुहम्मद और आले मुहम्मद पर अपनी सलामती रख़ 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/>
</p:sld>
</file>

<file path=ppt/slides/slide13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بِسْمِ اللَّهِ الرَّحْمَٰنِ الرَّحِيمِ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In the Name of Allāh, </a:t>
            </a:r>
          </a:p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the All-beneficent, the All-merciful.</a:t>
            </a:r>
          </a:p>
        </p:txBody>
      </p:sp>
      <p:sp>
        <p:nvSpPr>
          <p:cNvPr id="4100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bi-smi llahi r-rahmani r-rahimi</a:t>
            </a:r>
          </a:p>
        </p:txBody>
      </p:sp>
      <p:sp>
        <p:nvSpPr>
          <p:cNvPr id="410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ar-SA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عظیم اور دائمی رحمتوں والے خدا کے نام سے</a:t>
            </a:r>
          </a:p>
        </p:txBody>
      </p:sp>
      <p:sp>
        <p:nvSpPr>
          <p:cNvPr id="410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अल्लाह के नाम से जो बड़ा कृपालु और अत्यन्त दयावान हैं।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/>
</p:sld>
</file>

<file path=ppt/slides/slide13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اللّهُمّ إِنّهُ قَدْ دَخَلَ شَهْرُ رَمَضَانَ.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O Allah: Surely, the month of Ramadhan has begun.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allahumma innahu qad dakhala shahru ramadhana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اللّهُمّ صَحّحْ أَبْدَانَنَا مِنَ العِلَلِ،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O Allah: (please do) cure our bodies from ailments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allahumma sahhih abdanana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smtClean="0">
                <a:solidFill>
                  <a:srgbClr val="000066"/>
                </a:solidFill>
              </a:rPr>
              <a:t>mina al`ilali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4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اللّهُمّ رَبّ شَهْرِ رَمَضَانَ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O Allah; O the Lord of the month of Ramadhan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allahumma rabba shahri ramadhana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4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الّذِي أَنْزَلْتَ فِيهِ القُرْآنَ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in which You have revealed the Qur'an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alladhy anzalta fihi alqur’ana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4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وَجَعَلْتَهُ بَيّنَاتٍ مِنَ الهُدَى وَالفُرْقَانِ.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making it a guidance to people and clear proofs of the guidance and the distinction.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ja`altahu bayyinatin mina alhuda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wal-furqani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4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اللّهُمّ فَبَارِكْ لَنَا فِي شَهْرِ رَمَضَانَ،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So, O Allah, please bless us in the month of Ramadhan,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allahumma fabarik lana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fi shahri ramadhana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4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وَأَعِنَّا عَلَى صِيَامِهِ وَصَلَوَاتِهِ،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help us observe fasting and offer prayers in it,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a`inna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smtClean="0">
                <a:solidFill>
                  <a:srgbClr val="000066"/>
                </a:solidFill>
              </a:rPr>
              <a:t>`ala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siyamihi wa salawatihi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4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وَتَقَبّلْهُ مِنَّا.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accept from us.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taqabbalhu minna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4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اَللَّهُمَّ صَلِّ عَلَى مُحَمَّدٍ وَ آلِ مُحَمَّد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O' Allāh send Your blessings on Muhammad</a:t>
            </a:r>
          </a:p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6148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4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614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ar-SA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اے الله! رحمت فرما محمد وآل)ع( محمد پر </a:t>
            </a:r>
          </a:p>
        </p:txBody>
      </p:sp>
      <p:sp>
        <p:nvSpPr>
          <p:cNvPr id="615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ऐ अल्लाह मुहम्मद और आले मुहम्मद पर अपनी सलामती रख़ 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/>
</p:sld>
</file>

<file path=ppt/slides/slide14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3810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0" y="76200"/>
            <a:ext cx="247650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0" y="76200"/>
            <a:ext cx="247650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0" y="76200"/>
            <a:ext cx="247650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228600" y="1155680"/>
            <a:ext cx="8686800" cy="34163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sz="5400" b="1" i="1" smtClean="0">
                <a:solidFill>
                  <a:srgbClr val="FFFF00"/>
                </a:solidFill>
                <a:latin typeface="Trebuchet MS" pitchFamily="34" charset="0"/>
              </a:rPr>
              <a:t>Short Dua to be recited on 1</a:t>
            </a:r>
            <a:r>
              <a:rPr lang="en-US" sz="5400" b="1" i="1" baseline="30000" smtClean="0">
                <a:solidFill>
                  <a:srgbClr val="FFFF00"/>
                </a:solidFill>
                <a:latin typeface="Trebuchet MS" pitchFamily="34" charset="0"/>
              </a:rPr>
              <a:t>st</a:t>
            </a:r>
            <a:r>
              <a:rPr lang="en-US" sz="5400" b="1" i="1" smtClean="0">
                <a:solidFill>
                  <a:srgbClr val="FFFF00"/>
                </a:solidFill>
                <a:latin typeface="Trebuchet MS" pitchFamily="34" charset="0"/>
              </a:rPr>
              <a:t> night of Ramadhan</a:t>
            </a:r>
            <a:endParaRPr lang="en-US" sz="5400" b="1" i="1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5400" b="1" i="1" err="1" smtClean="0">
                <a:solidFill>
                  <a:srgbClr val="FFFF00"/>
                </a:solidFill>
                <a:latin typeface="Trebuchet MS" pitchFamily="34" charset="0"/>
              </a:rPr>
              <a:t>Alhamdulilahil Lazee Akramna</a:t>
            </a:r>
            <a:endParaRPr lang="en-US" sz="7000" b="1" i="1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2056" name="Rectangle 1"/>
          <p:cNvSpPr>
            <a:spLocks noChangeArrowheads="1"/>
          </p:cNvSpPr>
          <p:nvPr/>
        </p:nvSpPr>
        <p:spPr bwMode="auto">
          <a:xfrm>
            <a:off x="762000" y="4419600"/>
            <a:ext cx="7620000" cy="15696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 rtl="1"/>
            <a:r>
              <a:rPr lang="ar-AE" sz="9600" smtClean="0">
                <a:solidFill>
                  <a:srgbClr val="FFFF00"/>
                </a:solidFill>
                <a:latin typeface="Attari_Quran" pitchFamily="2" charset="-78"/>
                <a:cs typeface="Attari_Quran" pitchFamily="2" charset="-78"/>
              </a:rPr>
              <a:t>الحَمْدُ لِلّهِ الّذِي أَكْرَمَنَا</a:t>
            </a:r>
            <a:endParaRPr lang="ar-SA" sz="9600">
              <a:solidFill>
                <a:srgbClr val="FFFF00"/>
              </a:solidFill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0" y="6150114"/>
            <a:ext cx="9296400" cy="70788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sz="2000" b="1" smtClean="0">
                <a:solidFill>
                  <a:srgbClr val="FFFF00"/>
                </a:solidFill>
                <a:latin typeface="Trebuchet MS" pitchFamily="34" charset="0"/>
              </a:rPr>
              <a:t>According to a Hadith, the Holy Prophet (s) used to say this supplication at the beginning of Ramadhan month:</a:t>
            </a:r>
            <a:endParaRPr lang="en-GB" sz="2000" b="1">
              <a:solidFill>
                <a:srgbClr val="FFFF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/>
</p:sld>
</file>

<file path=ppt/slides/slide14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اَللَّهُمَّ صَلِّ عَلَى مُحَمَّدٍ وَ آلِ مُحَمَّد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O' Allāh send Your blessings on Muhammad</a:t>
            </a:r>
          </a:p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3076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07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ar-SA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اے الله! رحمت فرما محمد </a:t>
            </a:r>
            <a:r>
              <a:rPr lang="ar-SA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وآل)ع( </a:t>
            </a:r>
            <a:r>
              <a:rPr lang="ar-SA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محمد پر </a:t>
            </a:r>
          </a:p>
        </p:txBody>
      </p:sp>
      <p:sp>
        <p:nvSpPr>
          <p:cNvPr id="307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ऐ अल्लाह मुहम्मद और आले मुहम्मद पर अपनी सलामती रख़ 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/>
</p:sld>
</file>

<file path=ppt/slides/slide14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بِسْمِ اللَّهِ الرَّحْمَٰنِ الرَّحِيمِ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In the Name of Allāh, </a:t>
            </a:r>
          </a:p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the All-beneficent, the All-merciful.</a:t>
            </a:r>
          </a:p>
        </p:txBody>
      </p:sp>
      <p:sp>
        <p:nvSpPr>
          <p:cNvPr id="4100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bi-smi llahi r-rahmani r-rahimi</a:t>
            </a:r>
          </a:p>
        </p:txBody>
      </p:sp>
      <p:sp>
        <p:nvSpPr>
          <p:cNvPr id="410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ar-SA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عظیم اور دائمی رحمتوں والے خدا کے نام سے</a:t>
            </a:r>
          </a:p>
        </p:txBody>
      </p:sp>
      <p:sp>
        <p:nvSpPr>
          <p:cNvPr id="410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अल्लाह के नाम से जो बड़ा कृपालु और अत्यन्त दयावान हैं।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/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وَأَعِنَّا عَلَى مَا افْتَرَضْتَ عَلَيْنَا مِنَ العَمَلِ،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help us carry out the deeds that You have made incumbent upon us to do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a`inna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smtClean="0">
                <a:solidFill>
                  <a:srgbClr val="000066"/>
                </a:solidFill>
              </a:rPr>
              <a:t>`ala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smtClean="0">
                <a:solidFill>
                  <a:srgbClr val="000066"/>
                </a:solidFill>
              </a:rPr>
              <a:t>ma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aftaradhta `alayna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smtClean="0">
                <a:solidFill>
                  <a:srgbClr val="000066"/>
                </a:solidFill>
              </a:rPr>
              <a:t>mina al`amali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5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الحَمْدُ لِلّهِ الّذِي أَكْرَمَنَا بِكَ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All praise be to Allah Who has honored us with you—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alhamdu lillahi alladhy akramana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bika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5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أَيّهَا الشّهْرُ المُبَارَكُ.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the blessed month.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ayyuha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alshshahru almubaraku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5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اللّهُمّ فَقَوّنَا عَلَى صِيَامِنَا وَقِيَامِنَا،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O Allah: (please do) grant us strength to observe fasting and practice acts of worship in this month;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allahumma faqawwna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smtClean="0">
                <a:solidFill>
                  <a:srgbClr val="000066"/>
                </a:solidFill>
              </a:rPr>
              <a:t>`ala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siyamina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wa qiyamina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5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وَثَبّتْ أَقْدَامَنَا،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make our steps firm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thabbit aqdamana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5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وَانْصُرْنَا عَلَى القَوْمِ الكَافِرِينَ.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assist us against the unbelieving people.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wansurna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smtClean="0">
                <a:solidFill>
                  <a:srgbClr val="000066"/>
                </a:solidFill>
              </a:rPr>
              <a:t>`ala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alqawmi alkafirina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5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اللّهُمّ أَنْتَ الوَاحِدُ فَلا وَلَدَ لَكَ،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O Allah: You are surely the One; therefore, You have not son.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allahumma anta alwahidu fala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wa lada laka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5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وَأَنْتَ الصّمَدُ فَلا شِبْهَ لَكَ،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You are the eternally Besought of all; therefore, nothing is like You.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anta alsmadu fala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shibha laka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5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وَأَنْتَ العَزِيزُ فَلا يُعِزّكَ شَيْءٌ،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You are the Almighty; therefore; nothing can overcome You.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anta al`azizu fala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yu`izzuka shay‘un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5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وَأَنْتَ الغَنِيّ وَأَنَا الفَقِيرُ،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You are the Self-sufficient while I am poor.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anta alghaniyyu wa ana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alfaqiru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5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وَأَنْتَ المَوْلَى وَأَنَا العَبْدُ،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You are the Master while I am (Your) slave.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anta almawla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wa ana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al`abdu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حَتَّى يَنْقَضِيَ عَنَّا شَهْرُكَ هذَا وَقَدْ أَدّيْنَا مَفْرُوضَكَ فِيهِ عَلَيْنَا.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so that when this month, which is Your month, elapses, we shall have carried out all the duties that You have made obligatory upon us to do.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hatta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yanqadhiya `anna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shahruka hadhawa qad addina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mafrudhaka fihi `alayna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6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وَأَنْتَ الغَفُورُ وَأَنَا المُذْنِبُ،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You are the All-forgiving while I am guilty.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anta alghafuru wa ana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almudhnibu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6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وَأَنْتَ الرّحِيمُ وَأَنَا المُخْطِئُ،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You are the All-merciful while I am mistaken.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anta alrrahimu wa ana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almukhtiiu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6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وَأَنْتَ الخَالِقُ وَأَنَا المَخْلُوقُ،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You are the Creator while I am (Your) creature.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anta alkhaliqu wa ana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almakhluqu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6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وَأَنْتَ الحَيّ وَأَنَا المَيّتُ،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You are the Ever-living while I am mortal.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anta alhayyu wa ana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almayytu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6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أَسْأَلُكَ بِرَحْمَتِكَ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I thus beseech You in the name of Your mercy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as’aluka birahmatika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6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أَنْ تَغْفِرَ لِي وَتَرْحَمَنِي وَتَتَجَاوَزَ عَنّي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that You may forgive me, have mercy upon me, and excuse my offenses,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smtClean="0">
                <a:solidFill>
                  <a:srgbClr val="000066"/>
                </a:solidFill>
              </a:rPr>
              <a:t>an taghfira li wa tarhamany wa tatajawaza `anni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6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إِنّكَ عَلَى كُلّ شَيْءٍ قَدِيرٌ.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for You have power over all things.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innaka `ala kulli shay‘in qadirun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6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اَللَّهُمَّ صَلِّ عَلَى مُحَمَّدٍ وَ آلِ مُحَمَّد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O' Allāh send Your blessings on Muhammad</a:t>
            </a:r>
          </a:p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6148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4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614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ar-SA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اے الله! رحمت فرما محمد وآل)ع( محمد پر </a:t>
            </a:r>
          </a:p>
        </p:txBody>
      </p:sp>
      <p:sp>
        <p:nvSpPr>
          <p:cNvPr id="615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ऐ अल्लाह मुहम्मद और आले मुहम्मद पर अपनी सलामती रख़ 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/>
</p:sld>
</file>

<file path=ppt/slides/slide16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170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7171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172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42672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7173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 smtClean="0">
                <a:solidFill>
                  <a:srgbClr val="FFFF00"/>
                </a:solidFill>
              </a:rPr>
              <a:t>Please recite  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Sūrat al-Fātiḥah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for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ALL MARHUMEEN</a:t>
            </a:r>
            <a:br>
              <a:rPr lang="en-US" sz="6000" b="1" smtClean="0">
                <a:solidFill>
                  <a:srgbClr val="FFFF00"/>
                </a:solidFill>
              </a:rPr>
            </a:br>
            <a:endParaRPr lang="en-GB" sz="6000" b="1" smtClean="0">
              <a:solidFill>
                <a:srgbClr val="FFFF00"/>
              </a:solidFill>
            </a:endParaRPr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10001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/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>
                <a:solidFill>
                  <a:srgbClr val="000066"/>
                </a:solidFill>
              </a:rPr>
              <a:t>For any errors / comments please write to: rehanL@hotmail.com</a:t>
            </a:r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Kindly recite Sura E Fatiha for Marhumeen of all those who have worked towards making this small work possible.</a:t>
            </a: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To display the font correctly, please use the Arabic font “Attari_Quran_Shipped” , Urdu font “Alvi Nastaleeq” &amp; Hindi font “Mangal”. Download font here : http://www.duas.org/fonts/ </a:t>
            </a:r>
          </a:p>
        </p:txBody>
      </p:sp>
    </p:spTree>
  </p:cSld>
  <p:clrMapOvr>
    <a:masterClrMapping/>
  </p:clrMapOvr>
  <p:transition>
    <p:fade/>
  </p:transition>
  <p:timing/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اللّهُمّ أَعِنَّا عَلَى صِيَامِهِ،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O Allah: (please do) help us observe fasting in this month;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allahumma a`inna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smtClean="0">
                <a:solidFill>
                  <a:srgbClr val="000066"/>
                </a:solidFill>
              </a:rPr>
              <a:t>`ala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siyamihi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وَوَفّقْنَا لِقِيَامِهِ،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guide us to practice the acts of worship (perfectly);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waffiqna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liqiyamihi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وَنَشّطْنَا فِيهِ لِلصّلاةِ،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grant us vigor to offer prayers;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nashshtna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fihi lilsalati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0" y="609392"/>
            <a:ext cx="9143999" cy="632480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 w="9525" algn="ctr">
            <a:noFill/>
            <a:miter lim="800000"/>
          </a:ln>
        </p:spPr>
        <p:txBody>
          <a:bodyPr wrap="square" anchor="ctr">
            <a:spAutoFit/>
          </a:bodyPr>
          <a:lstStyle/>
          <a:p>
            <a:pPr marL="342900" indent="-342900">
              <a:buFontTx/>
              <a:buChar char="•"/>
            </a:pPr>
            <a:r>
              <a:rPr lang="en-US" sz="2700" i="1" smtClean="0">
                <a:solidFill>
                  <a:srgbClr val="FFFF00"/>
                </a:solidFill>
              </a:rPr>
              <a:t>Perform Ghusl (It is advisable to take ghusl  and wash one's head thirty times ,with a palmful of water each time.)</a:t>
            </a:r>
          </a:p>
          <a:p>
            <a:pPr marL="342900" indent="-342900">
              <a:buFontTx/>
              <a:buChar char="•"/>
            </a:pPr>
            <a:r>
              <a:rPr lang="en-US" sz="2700" i="1" smtClean="0">
                <a:solidFill>
                  <a:srgbClr val="FFFF00"/>
                </a:solidFill>
              </a:rPr>
              <a:t>After Isha Namaaz, recite 2 Rakaat Namaaz. In each Rakat recite Sura Fatiha &amp; Sura 6 In-a'am.</a:t>
            </a:r>
          </a:p>
          <a:p>
            <a:pPr marL="342900" indent="-342900">
              <a:buFontTx/>
              <a:buChar char="•"/>
            </a:pPr>
            <a:r>
              <a:rPr lang="en-US" sz="2700" i="1" smtClean="0">
                <a:solidFill>
                  <a:srgbClr val="FFFF00"/>
                </a:solidFill>
              </a:rPr>
              <a:t>Supplication of the last night of Shaban</a:t>
            </a:r>
            <a:endParaRPr lang="en-US" sz="2700" i="1" smtClean="0">
              <a:solidFill>
                <a:srgbClr val="FFFF00"/>
              </a:solidFill>
            </a:endParaRPr>
          </a:p>
          <a:p>
            <a:pPr marL="342900" indent="-342900">
              <a:buFontTx/>
              <a:buChar char="•"/>
            </a:pPr>
            <a:r>
              <a:rPr lang="en-US" sz="2700" i="1" smtClean="0">
                <a:solidFill>
                  <a:srgbClr val="FFFF00"/>
                </a:solidFill>
              </a:rPr>
              <a:t>Recite the supplications for sighting  of the moon</a:t>
            </a:r>
          </a:p>
          <a:p>
            <a:pPr marL="342900" indent="-342900">
              <a:buFontTx/>
              <a:buChar char="•"/>
            </a:pPr>
            <a:r>
              <a:rPr lang="en-US" sz="2700" i="1" smtClean="0">
                <a:solidFill>
                  <a:srgbClr val="FFFF00"/>
                </a:solidFill>
              </a:rPr>
              <a:t>Recite Jawshan Kabeer. </a:t>
            </a:r>
            <a:r>
              <a:rPr lang="ar-AE" sz="2700" i="1" smtClean="0">
                <a:solidFill>
                  <a:srgbClr val="FFFF00"/>
                </a:solidFill>
              </a:rPr>
              <a:t>الجوشن الكبير</a:t>
            </a:r>
          </a:p>
          <a:p>
            <a:pPr marL="342900" indent="-342900">
              <a:buFontTx/>
              <a:buChar char="•"/>
            </a:pPr>
            <a:r>
              <a:rPr lang="en-US" sz="2700" i="1" smtClean="0">
                <a:solidFill>
                  <a:srgbClr val="FFFF00"/>
                </a:solidFill>
              </a:rPr>
              <a:t>Recite Dua no 44 from 'Sahifa Sajjadiya'</a:t>
            </a:r>
          </a:p>
          <a:p>
            <a:pPr marL="342900" indent="-342900">
              <a:buFontTx/>
              <a:buChar char="•"/>
            </a:pPr>
            <a:r>
              <a:rPr lang="en-US" sz="2700" i="1" smtClean="0">
                <a:solidFill>
                  <a:srgbClr val="FFFF00"/>
                </a:solidFill>
              </a:rPr>
              <a:t>Recite Dua Hajj</a:t>
            </a:r>
          </a:p>
          <a:p>
            <a:pPr marL="342900" indent="-342900">
              <a:buFontTx/>
              <a:buChar char="•"/>
            </a:pPr>
            <a:r>
              <a:rPr lang="en-US" sz="2700" i="1" smtClean="0">
                <a:solidFill>
                  <a:srgbClr val="FFFF00"/>
                </a:solidFill>
              </a:rPr>
              <a:t>Resort to 'Tawassul' to Ahlulbayt (as)</a:t>
            </a:r>
          </a:p>
          <a:p>
            <a:pPr marL="342900" indent="-342900">
              <a:buFontTx/>
              <a:buChar char="•"/>
            </a:pPr>
            <a:r>
              <a:rPr lang="en-US" sz="2700" i="1" smtClean="0">
                <a:solidFill>
                  <a:srgbClr val="FFFF00"/>
                </a:solidFill>
              </a:rPr>
              <a:t>It is highly advisable to recite the Holy Qur'an very frequently at the first hours of Ramadhan. It has  been narrated that Imam Ja`far al-Sadiq (a.s) used to say this supplication before &amp; after reciting holy Quran.</a:t>
            </a:r>
            <a:endParaRPr lang="en-US" sz="2700" i="1">
              <a:solidFill>
                <a:srgbClr val="FFFF00"/>
              </a:solidFill>
            </a:endParaRPr>
          </a:p>
        </p:txBody>
      </p:sp>
      <p:sp>
        <p:nvSpPr>
          <p:cNvPr id="3075" name="Text Box 9"/>
          <p:cNvSpPr txBox="1">
            <a:spLocks noChangeArrowheads="1"/>
          </p:cNvSpPr>
          <p:nvPr/>
        </p:nvSpPr>
        <p:spPr bwMode="auto">
          <a:xfrm>
            <a:off x="0" y="304800"/>
            <a:ext cx="9144000" cy="347181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sz="1600" b="1" err="1" smtClean="0">
                <a:solidFill>
                  <a:srgbClr val="FFFF00"/>
                </a:solidFill>
                <a:latin typeface="Trebuchet MS" pitchFamily="34" charset="0"/>
              </a:rPr>
              <a:t>Method of performing the A’maal</a:t>
            </a:r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/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وَلا تَحْجُبْنَا مِنَ القِرَاءَةِ،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do not preclude us from reciting (the Holy Qur'an);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la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tahjubna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smtClean="0">
                <a:solidFill>
                  <a:srgbClr val="000066"/>
                </a:solidFill>
              </a:rPr>
              <a:t>mina alqira‘ati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وَسَهّلْ لَنَا فِيهِ إيتَاءَ الزّكَاةِ.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make easy for us to give alms.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sahhl lana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fihi iita‘a alzzakati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اللّهُمّ لا تُسَلّطْ عَلَيْنَا وَصَباً وَلا تَعَباً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O Allah: (please) do not inflict us with fatigue, tiredness,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allahumma la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tusallit `alayna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wasaban wa la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ta`aban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وَلا سَقَماً وَلا عَطَباً.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ailment, or injury.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la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saqaman wa la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smtClean="0">
                <a:solidFill>
                  <a:srgbClr val="000066"/>
                </a:solidFill>
              </a:rPr>
              <a:t>`ataban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اللّهُمّ ارْزُقْنَا الإفْطَارَ مِنْ رِزْقِكَ الحَلالِ.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O Allah: (please do) grant us the food with which we break our fasting from Your sustenance that is legally gotten.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allahumma arzuqna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aliftara min rizqika alhalali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اللّهُمّ سَهّلْ لَنَا فِيهِ مَا قَسَمْتَهُ مِنْ رِزْقِكَ،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O Allah: (please do) make easy for us the gaining of Your sustenance that You decide for us;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allahumma sahhil lana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fihi ma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qasamtahu min rizqika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وَيَسّرْ مَا قَدّرْتَهُ مِنْ أَمْرِكَ،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facilitate for us Your act that You decide for us;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yassir ma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qaddartahu min amrika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2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وَاجْعَلْهُ حَلالاً طَيّباً نَقِيّاً مِنَ الآثَامِ،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make it pure, empty of sins,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waj`alhu halalan tayyiban naqiyyan mina alathami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2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خَالِصاً مِنَ الآصَارِ وَالأَجْرَامِ.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free from offenses and flaws.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khalisan mina alasari wal-ajrami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2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اللّهُمّ لا تُطْعِمْنَا إلاَّ طَيّباً غَيْرَ خَبِيثٍ وَلا حَرَامٍ،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O Allah: (please) do not feed us except the good that is neither bad nor forbidden;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allahumma la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tut`imna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illa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tayyiban ghayra khabithin wa la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haramin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3810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0" y="76200"/>
            <a:ext cx="247650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0" y="76200"/>
            <a:ext cx="247650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0" y="76200"/>
            <a:ext cx="247650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228600" y="1155680"/>
            <a:ext cx="8686800" cy="34163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sz="5400" b="1" i="1" smtClean="0">
                <a:solidFill>
                  <a:srgbClr val="FFFF00"/>
                </a:solidFill>
                <a:latin typeface="Trebuchet MS" pitchFamily="34" charset="0"/>
              </a:rPr>
              <a:t>Short Dua to be recited on 1</a:t>
            </a:r>
            <a:r>
              <a:rPr lang="en-US" sz="5400" b="1" i="1" baseline="30000" smtClean="0">
                <a:solidFill>
                  <a:srgbClr val="FFFF00"/>
                </a:solidFill>
                <a:latin typeface="Trebuchet MS" pitchFamily="34" charset="0"/>
              </a:rPr>
              <a:t>st</a:t>
            </a:r>
            <a:r>
              <a:rPr lang="en-US" sz="5400" b="1" i="1" smtClean="0">
                <a:solidFill>
                  <a:srgbClr val="FFFF00"/>
                </a:solidFill>
                <a:latin typeface="Trebuchet MS" pitchFamily="34" charset="0"/>
              </a:rPr>
              <a:t> night of Ramadhan</a:t>
            </a:r>
            <a:endParaRPr lang="en-US" sz="5400" b="1" i="1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5400" b="1" i="1" err="1" smtClean="0">
                <a:solidFill>
                  <a:srgbClr val="FFFF00"/>
                </a:solidFill>
                <a:latin typeface="Trebuchet MS" pitchFamily="34" charset="0"/>
              </a:rPr>
              <a:t>Allahumma Ya Man Yamliku</a:t>
            </a:r>
            <a:endParaRPr lang="en-US" sz="7000" b="1" i="1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2056" name="Rectangle 1"/>
          <p:cNvSpPr>
            <a:spLocks noChangeArrowheads="1"/>
          </p:cNvSpPr>
          <p:nvPr/>
        </p:nvSpPr>
        <p:spPr bwMode="auto">
          <a:xfrm>
            <a:off x="762000" y="4343400"/>
            <a:ext cx="7620000" cy="15696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 rtl="1"/>
            <a:r>
              <a:rPr lang="ar-AE" sz="9600" smtClean="0">
                <a:solidFill>
                  <a:srgbClr val="FFFF00"/>
                </a:solidFill>
                <a:latin typeface="Attari_Quran" pitchFamily="2" charset="-78"/>
                <a:cs typeface="Attari_Quran" pitchFamily="2" charset="-78"/>
              </a:rPr>
              <a:t>اللّهُمّ يَا مَنْ يَمْلِكُ </a:t>
            </a:r>
            <a:endParaRPr lang="ar-SA" sz="9600">
              <a:solidFill>
                <a:srgbClr val="FFFF00"/>
              </a:solidFill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0" y="6150114"/>
            <a:ext cx="9296400" cy="70788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sz="2000" b="1" smtClean="0">
                <a:solidFill>
                  <a:srgbClr val="FFFF00"/>
                </a:solidFill>
                <a:latin typeface="Trebuchet MS" pitchFamily="34" charset="0"/>
              </a:rPr>
              <a:t>After the Maghrib Prayer raise your hands and recite this supplication: (reported in ‘al-Iqbal’ from Imam Muhammad Jawad al-Taqi (as).</a:t>
            </a:r>
            <a:endParaRPr lang="en-GB" sz="2000" b="1">
              <a:solidFill>
                <a:srgbClr val="FFFF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/>
</p:sld>
</file>

<file path=ppt/slides/slide3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وَاجْعَلْ رِزْقَكَ لَنَا حَلالاً لا يَشُوبُهُ دَنَسٌ وَلا أَسْقَامٌ،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(please do) make the sustenance that You decide for us be legal, carrying neither filth nor diseases.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waj`al rizqaka lana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halalan la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yashubuhu danasun wa la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asqamun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3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يَا مَنْ عِلْمُهُ بِالسّرّ كَعِلْمِهِ بِالإعْلانِ،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O He Who knows the secret in the same was as He knows the public;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ya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smtClean="0">
                <a:solidFill>
                  <a:srgbClr val="000066"/>
                </a:solidFill>
              </a:rPr>
              <a:t>man `ilmuhu bilssirri ka`ilmihi bili`lani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3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يَا مُتَفَضّلاً عَلَى عِبَادِهِ بِالإحْسَانِ،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O He Who confers upon His servants with benevolence;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ya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mutafadhdhilan `ala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smtClean="0">
                <a:solidFill>
                  <a:srgbClr val="000066"/>
                </a:solidFill>
              </a:rPr>
              <a:t>`ibadihi bilihsani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3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يَا مَنْ هُوَ عَلَى كُلّ شَيْءٍ قَدِيرٌ،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O He Who has power over all things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ya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smtClean="0">
                <a:solidFill>
                  <a:srgbClr val="000066"/>
                </a:solidFill>
              </a:rPr>
              <a:t>man huwa `ala kulli shay‘in qadirun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3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وَبِكُلّ شَيْءٍ عَلِيمٌ خَبِيرٌ،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has acquaintance with all things;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bikulli shay‘in `alimun khabirun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3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أَلْهِمْنَا ذِكْرَكَ،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(please do) bestow upon us with (ceaseless) reference to You;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alhimna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dhikraka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3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وَجَنّبْنَا عُسْرَكَ،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keep us away Your difficulty;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jannbna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smtClean="0">
                <a:solidFill>
                  <a:srgbClr val="000066"/>
                </a:solidFill>
              </a:rPr>
              <a:t>`usraka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3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وَأَنِلْنَا يُسْرَكَ،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make us obtain Your ease;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anilna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yusraka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3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وَاهْدِنَا لِلرّشَادِ،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guide us to the right path;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wahdina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lilrrshadi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3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وَوَفّقْنَا لِلسّدَادِ،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lead us to the righteousness;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waffiqna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lilssdadi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اَللَّهُمَّ صَلِّ عَلَى مُحَمَّدٍ وَ آلِ مُحَمَّد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O' Allāh send Your blessings on Muhammad</a:t>
            </a:r>
          </a:p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3076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400" b="1" i="1" smtClean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  <a:endParaRPr lang="fi-FI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307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ar-SA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اے الله! رحمت فرما محمد </a:t>
            </a:r>
            <a:r>
              <a:rPr lang="ar-SA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وآل)ع( </a:t>
            </a:r>
            <a:r>
              <a:rPr lang="ar-SA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محمد پر </a:t>
            </a:r>
          </a:p>
        </p:txBody>
      </p:sp>
      <p:sp>
        <p:nvSpPr>
          <p:cNvPr id="307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ऐ अल्लाह मुहम्मद और आले मुहम्मद पर अपनी सलामती रख़ 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/>
</p:sld>
</file>

<file path=ppt/slides/slide4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وَاعْصِمْنَا مِنَ البَلايَا،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protect us against misfortunes;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wa`simna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smtClean="0">
                <a:solidFill>
                  <a:srgbClr val="000066"/>
                </a:solidFill>
              </a:rPr>
              <a:t>mina albalaya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4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وَصُنَّا مِنَ الأَوْزَارِ وَالخَطَايَا،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safeguard us against sins and faults.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sunna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smtClean="0">
                <a:solidFill>
                  <a:srgbClr val="000066"/>
                </a:solidFill>
              </a:rPr>
              <a:t>mina alawzari wal-khataya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4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يَا مَنْ لا يَغْفِرُ عَظِيمَ الذّنُوبِ غَيْرُهُ،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O He save Whom none forgives the grave sins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ya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smtClean="0">
                <a:solidFill>
                  <a:srgbClr val="000066"/>
                </a:solidFill>
              </a:rPr>
              <a:t>man la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yaghfiru `azima aldhdhunubi ghayruhu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4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وَلا يَكْشِفُ السّوءَ إلاَّ هُوَ،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He save Whom none can relieve from hardships;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la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yakshifu alssu‘a illa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huwa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4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يَا أَرْحَمَ الرَّاحِمِينَ،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O the most Merciful of all those who show mercy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ya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arhama alrrahimina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4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وَأَكْرَمَ الأَكْرَمِينَ،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the most Generous of all those who show generosity;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akrama alakramina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4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صَلّ عَلَى مُحَمّدٍ وَأَهْلِ بَيْتِهِ الطّيّبِينَ،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(please do) send blessings upon Muhammad and his Household—the pure;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salli `ala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muhammadin wa ahli baytihi alttayyibina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4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وَاجْعَلْ صِيَامَنَا مَقْبُولاً،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decide our fasting as acceptable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waj`al siyamana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maqbulan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4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وَبِالبِرّ وَالتّقْوَى مَوْصُولاً،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as connected to piety and godliness.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bilbirri wal-ttaqwa mawsulan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4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وَكَذلِكَ فَاجْعَلْ سَعْيَنَا مَشْكُوراً،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And, similarly, (please do) decide our efforts as praiseworthy,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kadhalika faj`al sa`yana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mashkuran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بِسْمِ اللَّهِ الرَّحْمَٰنِ الرَّحِيمِ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In the Name of Allāh, </a:t>
            </a:r>
          </a:p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the All-beneficent, the All-merciful.</a:t>
            </a:r>
          </a:p>
        </p:txBody>
      </p:sp>
      <p:sp>
        <p:nvSpPr>
          <p:cNvPr id="4100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fi-FI" sz="2400" b="1" i="1">
                <a:solidFill>
                  <a:srgbClr val="000066"/>
                </a:solidFill>
                <a:ea typeface="MS Mincho" pitchFamily="49" charset="-128"/>
              </a:rPr>
              <a:t>bi-smi llahi r-rahmani r-rahimi</a:t>
            </a:r>
          </a:p>
        </p:txBody>
      </p:sp>
      <p:sp>
        <p:nvSpPr>
          <p:cNvPr id="410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ar-SA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عظیم اور دائمی رحمتوں والے خدا کے نام سے</a:t>
            </a:r>
          </a:p>
        </p:txBody>
      </p:sp>
      <p:sp>
        <p:nvSpPr>
          <p:cNvPr id="410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अल्लाह के नाम से जो बड़ा कृपालु और अत्यन्त दयावान हैं।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/>
</p:sld>
</file>

<file path=ppt/slides/slide5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وَقِيَامَنَا مَبْرُوراً،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our acts of worship as admissible,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qiyamana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mabruran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5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وَقُرْآنَنَا مَرْفُوعاً،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our reciting of the Qur'an as raised (to the heavens),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qur’anana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marfu`an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5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وَدُعَاءَنَا مَسْمُوعاً،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our supplications as responded.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fr-FR" sz="2400" b="1" i="1" err="1" smtClean="0">
                <a:solidFill>
                  <a:srgbClr val="000066"/>
                </a:solidFill>
              </a:rPr>
              <a:t>wa du`a‘ana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fr-FR" sz="2400" b="1" i="1" err="1" smtClean="0">
                <a:solidFill>
                  <a:srgbClr val="000066"/>
                </a:solidFill>
              </a:rPr>
              <a:t>masmu`an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5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وَاهْدِنَا لِلْحُسْنَى،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(please do) guide us to the most excellent way;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wahdina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lilhusna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5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وَجَنّبْنَا العُسْرَى،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save us from difficulties;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jannibna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al`usra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5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وَيَسّرْنَا لِلْيُسْرَى،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facilitate for us the easy end;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yassirna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lil-yusra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5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وَأَعْلِ لَنَا الدّرَجَاتِ،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elevate our ranks;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a`li lana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alddarajati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5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وَضَاعِفْ لَنَا الحَسَنَاتِ،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double the rewards for our good deeds;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dha`if lana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alhasanati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5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وَاقْبَلْ مِنَّا الصّوْمَ وَالصّلاةَ،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accept our fasting and prayers;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waqbal minna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alsawma wal-salata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5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وَاسْمَعْ مِنَّا الدّعَوَاتِ،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react to our supplications;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wasma` minna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aldda`awati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اللّهُمّ يَا مَنْ يَمْلِكُ التّدْبِيرَ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O Allah: O He Who controls the management of all affairs;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2" name="Title 3"/>
          <p:cNvSpPr txBox="1"/>
          <p:nvPr/>
        </p:nvSpPr>
        <p:spPr bwMode="auto">
          <a:xfrm>
            <a:off x="228600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ts val="5500"/>
              </a:lnSpc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allahumma ya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smtClean="0">
                <a:solidFill>
                  <a:srgbClr val="000066"/>
                </a:solidFill>
              </a:rPr>
              <a:t>man yamliku alttadbira</a:t>
            </a:r>
            <a:endParaRPr kumimoji="0" lang="en-US" sz="2400" b="1" i="1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j-lt"/>
              <a:ea typeface="+mn-ea"/>
              <a:cs typeface="Attari_Quran" pitchFamily="2" charset="-78"/>
            </a:endParaRPr>
          </a:p>
        </p:txBody>
      </p:sp>
    </p:spTree>
  </p:cSld>
  <p:clrMapOvr>
    <a:masterClrMapping/>
  </p:clrMapOvr>
  <p:transition>
    <p:fade/>
  </p:transition>
  <p:timing/>
</p:sld>
</file>

<file path=ppt/slides/slide6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وَاغْفِرْ لَنَا الخَطِيئَاتِ،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forgive our sins;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waghfir lana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alkhati’ati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6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وَتَجَاوَزْ عَنَّا السّيّئَاتِ،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overlook our wrongdoings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tajawaz `anna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alssayyi’ati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6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وَاجْعَلْنَا مِنَ العَامِلِينَ الفَائِزِينَ،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make us of the successful worshippers;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waj`alna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smtClean="0">
                <a:solidFill>
                  <a:srgbClr val="000066"/>
                </a:solidFill>
              </a:rPr>
              <a:t>mina al`amilina alfa’izina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6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وَلا تَجْعَلْنَا مِنَ المَغْضُوبِ عَلَيْهِمْ وَلا الضَّالّينَ،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do not include us with those who earn Your anger nor of those who go astray,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la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taj`alna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smtClean="0">
                <a:solidFill>
                  <a:srgbClr val="000066"/>
                </a:solidFill>
              </a:rPr>
              <a:t>mina almaghdhubi `alayhim wa la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aldhdhallina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6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حَتَّى يَنْقَضِيَ شَهْرُ رَمَضَانَ عَنَّا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so that when the month of Ramadhan elapses,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hatta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yanqadhiya shahru ramadhana `anna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6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وَقَدْ قَبِلْتَ فِيهِ صِيَامَنَا وَقِيَامَنَا،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You shall have accepted our fasting and acts of worship,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qad qabilta fihi siyamana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wa qiyamana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6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وَزَكّيْتَ فِيهِ أَعْمَالَنَا،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blessed our deeds,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zakkayta fihi a`malana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6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وَغَفَرْتَ فِيهِ ذُنُوبَنَا،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forgiven our sins,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fr-FR" sz="2400" b="1" i="1" err="1" smtClean="0">
                <a:solidFill>
                  <a:srgbClr val="000066"/>
                </a:solidFill>
              </a:rPr>
              <a:t>wa ghafarta fihi dhunubana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6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وَأَجْزَلْتَ فِيهِ مِنْ كُلّ خَيْرٍ نَصِيبَنَا،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doubled our shares from all good things.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fr-FR" sz="2400" b="1" i="1" err="1" smtClean="0">
                <a:solidFill>
                  <a:srgbClr val="000066"/>
                </a:solidFill>
              </a:rPr>
              <a:t>wa ajzalta fihi min kulli khayrin nasibana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6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فَإنّكَ الإلهُ المُجِيبُ،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Verily, You are the God Who responds,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fr-FR" sz="2400" b="1" i="1" err="1" smtClean="0">
                <a:solidFill>
                  <a:srgbClr val="000066"/>
                </a:solidFill>
              </a:rPr>
              <a:t>fa’innaka al-ilahu almujibu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وَهُوَ عَلَى كُلّ شَيْءٍ قَدِيرٌ،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He has power over all things.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huwa `ala kulli shay‘in qadirun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7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وَالرّبّ القَرِيبُ،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the Lord Who is Nigh,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wal-rrabbu alqaribu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7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وَأَنْتَ بِكُلّ شَيْءٍ مُحِيطٌ.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You encompass all things.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anta bikulli shay‘in muhitun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7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اَللَّهُمَّ صَلِّ عَلَى مُحَمَّدٍ وَ آلِ مُحَمَّد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O' Allāh send Your blessings on Muhammad</a:t>
            </a:r>
          </a:p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6148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4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614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ar-SA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اے الله! رحمت فرما محمد وآل)ع( محمد پر </a:t>
            </a:r>
          </a:p>
        </p:txBody>
      </p:sp>
      <p:sp>
        <p:nvSpPr>
          <p:cNvPr id="615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ऐ अल्लाह मुहम्मद और आले मुहम्मद पर अपनी सलामती रख़ 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/>
</p:sld>
</file>

<file path=ppt/slides/slide7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3810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0" y="76200"/>
            <a:ext cx="247650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0" y="76200"/>
            <a:ext cx="247650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0" y="76200"/>
            <a:ext cx="247650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228600" y="1155680"/>
            <a:ext cx="8686800" cy="34163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sz="5400" b="1" i="1" smtClean="0">
                <a:solidFill>
                  <a:srgbClr val="FFFF00"/>
                </a:solidFill>
                <a:latin typeface="Trebuchet MS" pitchFamily="34" charset="0"/>
              </a:rPr>
              <a:t>Short Dua to be recited on 1</a:t>
            </a:r>
            <a:r>
              <a:rPr lang="en-US" sz="5400" b="1" i="1" baseline="30000" smtClean="0">
                <a:solidFill>
                  <a:srgbClr val="FFFF00"/>
                </a:solidFill>
                <a:latin typeface="Trebuchet MS" pitchFamily="34" charset="0"/>
              </a:rPr>
              <a:t>st</a:t>
            </a:r>
            <a:r>
              <a:rPr lang="en-US" sz="5400" b="1" i="1" smtClean="0">
                <a:solidFill>
                  <a:srgbClr val="FFFF00"/>
                </a:solidFill>
                <a:latin typeface="Trebuchet MS" pitchFamily="34" charset="0"/>
              </a:rPr>
              <a:t> night of Ramadhan</a:t>
            </a:r>
            <a:endParaRPr lang="en-US" sz="5400" b="1" i="1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5400" b="1" i="1" err="1" smtClean="0">
                <a:solidFill>
                  <a:srgbClr val="FFFF00"/>
                </a:solidFill>
                <a:latin typeface="Trebuchet MS" pitchFamily="34" charset="0"/>
              </a:rPr>
              <a:t>Allahumma Rabba Shahr Ramadhan</a:t>
            </a:r>
            <a:endParaRPr lang="en-US" sz="7000" b="1" i="1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2056" name="Rectangle 1"/>
          <p:cNvSpPr>
            <a:spLocks noChangeArrowheads="1"/>
          </p:cNvSpPr>
          <p:nvPr/>
        </p:nvSpPr>
        <p:spPr bwMode="auto">
          <a:xfrm>
            <a:off x="762000" y="4343400"/>
            <a:ext cx="7620000" cy="15696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 rtl="1"/>
            <a:r>
              <a:rPr lang="ar-AE" sz="9600" smtClean="0">
                <a:solidFill>
                  <a:srgbClr val="FFFF00"/>
                </a:solidFill>
                <a:latin typeface="Attari_Quran" pitchFamily="2" charset="-78"/>
                <a:cs typeface="Attari_Quran" pitchFamily="2" charset="-78"/>
              </a:rPr>
              <a:t>اللّهُمّ رَبّ شَهْرِ رَمَضَان </a:t>
            </a:r>
            <a:endParaRPr lang="ar-SA" sz="9600">
              <a:solidFill>
                <a:srgbClr val="FFFF00"/>
              </a:solidFill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0" y="6150114"/>
            <a:ext cx="9296400" cy="70788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sz="2000" b="1" smtClean="0">
                <a:solidFill>
                  <a:srgbClr val="FFFF00"/>
                </a:solidFill>
                <a:latin typeface="Trebuchet MS" pitchFamily="34" charset="0"/>
              </a:rPr>
              <a:t>It is recommended to say the following supplication reported from Imam Ja`far al-Sadiq (a.s) as is mentioned in the book of ‘al-Iqbal’:</a:t>
            </a:r>
            <a:endParaRPr lang="en-GB" sz="2000" b="1">
              <a:solidFill>
                <a:srgbClr val="FFFF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/>
</p:sld>
</file>

<file path=ppt/slides/slide7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اَللَّهُمَّ صَلِّ عَلَى مُحَمَّدٍ وَ آلِ مُحَمَّد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O' Allāh send Your blessings on Muhammad</a:t>
            </a:r>
          </a:p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3076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07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ar-SA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اے الله! رحمت فرما محمد </a:t>
            </a:r>
            <a:r>
              <a:rPr lang="ar-SA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وآل)ع( </a:t>
            </a:r>
            <a:r>
              <a:rPr lang="ar-SA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محمد پر </a:t>
            </a:r>
          </a:p>
        </p:txBody>
      </p:sp>
      <p:sp>
        <p:nvSpPr>
          <p:cNvPr id="307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ऐ अल्लाह मुहम्मद और आले मुहम्मद पर अपनी सलामती रख़ 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/>
</p:sld>
</file>

<file path=ppt/slides/slide7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بِسْمِ اللَّهِ الرَّحْمَٰنِ الرَّحِيمِ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In the Name of Allāh, </a:t>
            </a:r>
          </a:p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the All-beneficent, the All-merciful.</a:t>
            </a:r>
          </a:p>
        </p:txBody>
      </p:sp>
      <p:sp>
        <p:nvSpPr>
          <p:cNvPr id="4100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bi-smi llahi r-rahmani r-rahimi</a:t>
            </a:r>
          </a:p>
        </p:txBody>
      </p:sp>
      <p:sp>
        <p:nvSpPr>
          <p:cNvPr id="410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ar-SA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عظیم اور دائمی رحمتوں والے خدا کے نام سے</a:t>
            </a:r>
          </a:p>
        </p:txBody>
      </p:sp>
      <p:sp>
        <p:nvSpPr>
          <p:cNvPr id="410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अल्लाह के नाम से जो बड़ा कृपालु और अत्यन्त दयावान हैं।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/>
</p:sld>
</file>

<file path=ppt/slides/slide7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اللّهُمّ رَبّ شَهْرِ رَمَضَانَ،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O Allah, the Lord of the month of Ramadhan,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allahumma rabba shahri ramadhana</a:t>
            </a:r>
            <a:endParaRPr kumimoji="0" lang="en-US" sz="2400" b="1" i="1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MS Mincho" pitchFamily="49" charset="-128"/>
              <a:cs typeface="+mn-cs"/>
            </a:endParaRPr>
          </a:p>
        </p:txBody>
      </p:sp>
    </p:spTree>
  </p:cSld>
  <p:clrMapOvr>
    <a:masterClrMapping/>
  </p:clrMapOvr>
  <p:transition>
    <p:fade/>
  </p:transition>
  <p:timing/>
</p:sld>
</file>

<file path=ppt/slides/slide7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مُنَزّلَ القُرْآنِ،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the Revealer of the Qur'an</a:t>
            </a: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munazzila alqur’ani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7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هذَا شَهْرُ رَمَضَانَ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This is the month of Ramadhan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hadha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shahru ramadhana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7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الّذِي أَنْزَلْتَ فِيهِ القُرْآنَ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in which You revealed the Qur'an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alladhy anzalta fihi alqur’ana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يَا مَنْ يَعْلَمُ خَائِنَةَ الأَعْيُنِ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O He Who knows the stealth of looks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ya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smtClean="0">
                <a:solidFill>
                  <a:srgbClr val="000066"/>
                </a:solidFill>
              </a:rPr>
              <a:t>man ya`lamu kha’inata ala`yuni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8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وَأَنْزَلْتَ فِيهِ آيَاتٍ بَيّنَاتٍ مِنَ الهُدَى وَالفُرْقَانِ.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revealed therein chapters of true guidance and distinction (between the right and the wrong).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anzalta fihi ayatin bayyinatin mina alhuda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wal-furqani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8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اللّهُمّ ارْزُقْنَا صِيَامَهُ،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O Allah: make us observe fast in its days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allahumma arzuqna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siyamahu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8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وَأَعِنَّا عَلَى قِيَامِهِ.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remain awake in its nights to pray.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a`inna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smtClean="0">
                <a:solidFill>
                  <a:srgbClr val="000066"/>
                </a:solidFill>
              </a:rPr>
              <a:t>`ala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qiyamihi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8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اللّهُمّ سَلّمْهُ لَنَا،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O Allah: let it be peaceful for us,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allahumma sallimhu lana</a:t>
            </a:r>
            <a:endParaRPr kumimoji="0" lang="en-US" sz="2400" b="1" i="1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MS Mincho" pitchFamily="49" charset="-128"/>
              <a:cs typeface="+mn-cs"/>
            </a:endParaRPr>
          </a:p>
        </p:txBody>
      </p:sp>
    </p:spTree>
  </p:cSld>
  <p:clrMapOvr>
    <a:masterClrMapping/>
  </p:clrMapOvr>
  <p:transition>
    <p:fade/>
  </p:transition>
  <p:timing/>
</p:sld>
</file>

<file path=ppt/slides/slide8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وَسَلّمْنَا فِيهِ،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keep us in sound condition for it,</a:t>
            </a: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sallimna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fihi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8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وَتَسَلّمْهُ مِنَّا فِي يُسْرٍ مِنْكَ وَمُعَافَاةٍ،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let it take upon itself the supervision of our affairs to give us ease and well-being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tasallamhu minna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fi yusrin minka wa mu`afatin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8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وَاجْعَلْ فِيمَا تَقْضِي وَتُقَدّرُ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while taking decisions,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waj`al fima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taqdhy wa tuqaddiru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8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مِنَ الأَمْرِ المَحْتُومِ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From among Your inevitable decisions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smtClean="0">
                <a:solidFill>
                  <a:srgbClr val="000066"/>
                </a:solidFill>
              </a:rPr>
              <a:t>mina al-amri almahtumi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8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وَفِيمَا تَفْرُقُ مِنَ الأَمْرِ الحَكِيمِ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from among that which You decide from the wise affairs,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fima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tafruqu mina alamri alhakimi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8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فِي لَيْلَةِ القَدْرِ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At the Grand Night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fi laylati alqadri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cs typeface="Attari_Quran" pitchFamily="2" charset="-78"/>
              </a:rPr>
              <a:t>وَمَا تُخْفِي الصّدُورُ وَتُجِنّ الضّمِيرُ</a:t>
            </a:r>
            <a:endParaRPr lang="en-US" sz="6600" kern="1200"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that which breasts conceal and that which selves hide;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ma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tukhfy alsuduru wa tujinnu aldhdhamiru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9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مِنَ القَضَاءِ الّذِي لا يُرَدّ وَلا يُبَدّلُ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From the act that is neither rejected nor altered,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smtClean="0">
                <a:solidFill>
                  <a:srgbClr val="000066"/>
                </a:solidFill>
              </a:rPr>
              <a:t>mina alqadha‘i alladhy la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yuraddu wa la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yubaddalu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9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أَنْ تَكْتُبَنِي مِنْ حُجَّاجِ بَيْتِكَ الحَرَامِ،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write my name in the list of those pilgrims of Your Sacred House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smtClean="0">
                <a:solidFill>
                  <a:srgbClr val="000066"/>
                </a:solidFill>
              </a:rPr>
              <a:t>an taktubany min hujjaji baytika alharami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9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المَبْرُورِ حَجّهُمُ،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whose pilgrimage receives Your approval,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fr-FR" sz="2400" b="1" i="1" err="1" smtClean="0">
                <a:solidFill>
                  <a:srgbClr val="000066"/>
                </a:solidFill>
              </a:rPr>
              <a:t>almabruri hajjuhumu</a:t>
            </a:r>
            <a:endParaRPr kumimoji="0" lang="en-US" sz="2400" b="1" i="1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MS Mincho" pitchFamily="49" charset="-128"/>
              <a:cs typeface="+mn-cs"/>
            </a:endParaRPr>
          </a:p>
        </p:txBody>
      </p:sp>
    </p:spTree>
  </p:cSld>
  <p:clrMapOvr>
    <a:masterClrMapping/>
  </p:clrMapOvr>
  <p:transition>
    <p:fade/>
  </p:transition>
  <p:timing/>
</p:sld>
</file>

<file path=ppt/slides/slide9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المَشْكُورِ سَعْيُهُمُ،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whose efforts are appreciated,</a:t>
            </a: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fr-FR" sz="2400" b="1" i="1" err="1" smtClean="0">
                <a:solidFill>
                  <a:srgbClr val="000066"/>
                </a:solidFill>
              </a:rPr>
              <a:t>almashkuri sa`yuhumu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9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المَغْفُورِ ذُنُوبُهُمُ،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whose sins are forgiven,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fr-FR" sz="2400" b="1" i="1" err="1" smtClean="0">
                <a:solidFill>
                  <a:srgbClr val="000066"/>
                </a:solidFill>
              </a:rPr>
              <a:t>almaghfuri dhunubuhumu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9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المُكَفّرِ عَنْهُمْ سَيّئَاتُهُمْ،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whose wrongdoings are overlooked,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fr-FR" sz="2400" b="1" i="1" err="1" smtClean="0">
                <a:solidFill>
                  <a:srgbClr val="000066"/>
                </a:solidFill>
              </a:rPr>
              <a:t>almukaffari `anhum sayyi’atuhum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9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وَاجْعَلْ فِيمَا تَقْضِي وَتُقَدّرُ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while making decisions and rendering possible things and events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waj`al fima</a:t>
            </a:r>
            <a:r>
              <a:rPr lang="ar-SA" sz="2400" b="1" i="1" smtClean="0">
                <a:solidFill>
                  <a:srgbClr val="000066"/>
                </a:solidFill>
              </a:rPr>
              <a:t> </a:t>
            </a:r>
            <a:r>
              <a:rPr lang="en-US" sz="2400" b="1" i="1" err="1" smtClean="0">
                <a:solidFill>
                  <a:srgbClr val="000066"/>
                </a:solidFill>
              </a:rPr>
              <a:t>taqdhy wa tuqaddiru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9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أَنْ تُطِيلَ لِي فِي عُمْرِي،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make possible for me long life,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fr-FR" sz="2400" b="1" i="1" smtClean="0">
                <a:solidFill>
                  <a:srgbClr val="000066"/>
                </a:solidFill>
              </a:rPr>
              <a:t>an tutila li fi `umri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9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smtClean="0">
                <a:latin typeface="Attari_Quran" pitchFamily="2" charset="-78"/>
                <a:ea typeface="+mn-ea"/>
                <a:cs typeface="Attari_Quran" pitchFamily="2" charset="-78"/>
              </a:rPr>
              <a:t>وَتُوَسّعَ عَلَيّ مِنَ الرّزْقِ الحَلالِ.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smtClean="0">
                <a:ea typeface="MS Mincho" pitchFamily="49" charset="-128"/>
              </a:rPr>
              <a:t>and enough lawful means of livelihood.</a:t>
            </a:r>
            <a:endParaRPr lang="en-US" sz="2800" b="1" kern="120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/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AE" sz="3200" b="1" smtClean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/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hi-IN" sz="2000" b="1" smtClean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/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b="1" i="1" err="1" smtClean="0">
                <a:solidFill>
                  <a:srgbClr val="000066"/>
                </a:solidFill>
              </a:rPr>
              <a:t>wa twass`a `alayya mina alrrzqi alhalali</a:t>
            </a:r>
            <a:endParaRPr lang="en-US" sz="2400" b="1" i="1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  <p:timing/>
</p:sld>
</file>

<file path=ppt/slides/slide9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اَللَّهُمَّ صَلِّ عَلَى مُحَمَّدٍ وَ آلِ مُحَمَّد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O' Allāh send Your blessings on Muhammad</a:t>
            </a:r>
          </a:p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6148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4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614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ar-SA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اے الله! رحمت فرما محمد وآل)ع( محمد پر </a:t>
            </a:r>
          </a:p>
        </p:txBody>
      </p:sp>
      <p:sp>
        <p:nvSpPr>
          <p:cNvPr id="615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ऐ अल्लाह मुहम्मद और आले मुहम्मद पर अपनी सलामती रख़ 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smtClean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  <a:endParaRPr lang="ar-SA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 err="1" smtClean="0">
                <a:solidFill>
                  <a:srgbClr val="FFFF99"/>
                </a:solidFill>
                <a:latin typeface="Trebuchet MS" pitchFamily="34" charset="0"/>
              </a:rPr>
              <a:t>A’maal for First Night of Ramadhan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6.14"/>
  <p:tag name="AS_TITLE" val="Aspose.Slides for .NET 2.0"/>
  <p:tag name="AS_VERSION" val="20.6"/>
</p:tagLst>
</file>

<file path=ppt/theme/theme1.xml><?xml version="1.0" encoding="utf-8"?>
<a:theme xmlns:r="http://schemas.openxmlformats.org/officeDocument/2006/relationships"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1205</Paragraphs>
  <Slides>168</Slides>
  <Notes>0</Notes>
  <TotalTime>11749</TotalTime>
  <HiddenSlides>0</HiddenSlides>
  <MMClips>0</MMClips>
  <ScaleCrop>0</ScaleCrop>
  <HeadingPairs>
    <vt:vector baseType="variant" size="6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168</vt:i4>
      </vt:variant>
    </vt:vector>
  </HeadingPairs>
  <TitlesOfParts>
    <vt:vector baseType="lpstr" size="176">
      <vt:lpstr>Arial</vt:lpstr>
      <vt:lpstr>Calibri</vt:lpstr>
      <vt:lpstr>Trebuchet MS</vt:lpstr>
      <vt:lpstr>Attari_Quran</vt:lpstr>
      <vt:lpstr>MS Mincho</vt:lpstr>
      <vt:lpstr>Alvi Nastaleeq</vt:lpstr>
      <vt:lpstr>Mangal</vt:lpstr>
      <vt:lpstr>Default Design</vt:lpstr>
      <vt:lpstr>PowerPoint Presentation</vt:lpstr>
      <vt:lpstr>PowerPoint Presentation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اللّهُمّ يَا مَنْ يَمْلِكُ التّدْبِيرَ</vt:lpstr>
      <vt:lpstr>وَهُوَ عَلَى كُلّ شَيْءٍ قَدِيرٌ،</vt:lpstr>
      <vt:lpstr>يَا مَنْ يَعْلَمُ خَائِنَةَ الأَعْيُنِ</vt:lpstr>
      <vt:lpstr>وَمَا تُخْفِي الصّدُورُ وَتُجِنّ الضّمِيرُ</vt:lpstr>
      <vt:lpstr>وَهُوَ اللّطِيفُ الخَبِيرُ.</vt:lpstr>
      <vt:lpstr>اللّهُمّ اجْعَلْنَا مِمّنْ نَوَى فَعَمِلَ،</vt:lpstr>
      <vt:lpstr>وَلا تَجْعَلْنَا مِمّنْ شَقِيَ فَكَسِلَ،</vt:lpstr>
      <vt:lpstr>وَلا مِمّنْ هُوَ عَلَى غَيْرِ عَمَلٍ يَتّكِلُ.</vt:lpstr>
      <vt:lpstr>اللّهُمّ صَحّحْ أَبْدَانَنَا مِنَ العِلَلِ،</vt:lpstr>
      <vt:lpstr>وَأَعِنَّا عَلَى مَا افْتَرَضْتَ عَلَيْنَا مِنَ العَمَلِ،</vt:lpstr>
      <vt:lpstr>حَتَّى يَنْقَضِيَ عَنَّا شَهْرُكَ هذَا وَقَدْ أَدّيْنَا مَفْرُوضَكَ فِيهِ عَلَيْنَا.</vt:lpstr>
      <vt:lpstr>اللّهُمّ أَعِنَّا عَلَى صِيَامِهِ،</vt:lpstr>
      <vt:lpstr>وَوَفّقْنَا لِقِيَامِهِ،</vt:lpstr>
      <vt:lpstr>وَنَشّطْنَا فِيهِ لِلصّلاةِ،</vt:lpstr>
      <vt:lpstr>وَلا تَحْجُبْنَا مِنَ القِرَاءَةِ،</vt:lpstr>
      <vt:lpstr>وَسَهّلْ لَنَا فِيهِ إيتَاءَ الزّكَاةِ.</vt:lpstr>
      <vt:lpstr>اللّهُمّ لا تُسَلّطْ عَلَيْنَا وَصَباً وَلا تَعَباً</vt:lpstr>
      <vt:lpstr>وَلا سَقَماً وَلا عَطَباً.</vt:lpstr>
      <vt:lpstr>اللّهُمّ ارْزُقْنَا الإفْطَارَ مِنْ رِزْقِكَ الحَلالِ.</vt:lpstr>
      <vt:lpstr>اللّهُمّ سَهّلْ لَنَا فِيهِ مَا قَسَمْتَهُ مِنْ رِزْقِكَ،</vt:lpstr>
      <vt:lpstr>وَيَسّرْ مَا قَدّرْتَهُ مِنْ أَمْرِكَ،</vt:lpstr>
      <vt:lpstr>وَاجْعَلْهُ حَلالاً طَيّباً نَقِيّاً مِنَ الآثَامِ،</vt:lpstr>
      <vt:lpstr>خَالِصاً مِنَ الآصَارِ وَالأَجْرَامِ.</vt:lpstr>
      <vt:lpstr>اللّهُمّ لا تُطْعِمْنَا إلاَّ طَيّباً غَيْرَ خَبِيثٍ وَلا حَرَامٍ،</vt:lpstr>
      <vt:lpstr>وَاجْعَلْ رِزْقَكَ لَنَا حَلالاً لا يَشُوبُهُ دَنَسٌ وَلا أَسْقَامٌ،</vt:lpstr>
      <vt:lpstr>يَا مَنْ عِلْمُهُ بِالسّرّ كَعِلْمِهِ بِالإعْلانِ،</vt:lpstr>
      <vt:lpstr>يَا مُتَفَضّلاً عَلَى عِبَادِهِ بِالإحْسَانِ،</vt:lpstr>
      <vt:lpstr>يَا مَنْ هُوَ عَلَى كُلّ شَيْءٍ قَدِيرٌ،</vt:lpstr>
      <vt:lpstr>وَبِكُلّ شَيْءٍ عَلِيمٌ خَبِيرٌ،</vt:lpstr>
      <vt:lpstr>أَلْهِمْنَا ذِكْرَكَ،</vt:lpstr>
      <vt:lpstr>وَجَنّبْنَا عُسْرَكَ،</vt:lpstr>
      <vt:lpstr>وَأَنِلْنَا يُسْرَكَ،</vt:lpstr>
      <vt:lpstr>وَاهْدِنَا لِلرّشَادِ،</vt:lpstr>
      <vt:lpstr>وَوَفّقْنَا لِلسّدَادِ،</vt:lpstr>
      <vt:lpstr>وَاعْصِمْنَا مِنَ البَلايَا،</vt:lpstr>
      <vt:lpstr>وَصُنَّا مِنَ الأَوْزَارِ وَالخَطَايَا،</vt:lpstr>
      <vt:lpstr>يَا مَنْ لا يَغْفِرُ عَظِيمَ الذّنُوبِ غَيْرُهُ،</vt:lpstr>
      <vt:lpstr>وَلا يَكْشِفُ السّوءَ إلاَّ هُوَ،</vt:lpstr>
      <vt:lpstr>يَا أَرْحَمَ الرَّاحِمِينَ،</vt:lpstr>
      <vt:lpstr>وَأَكْرَمَ الأَكْرَمِينَ،</vt:lpstr>
      <vt:lpstr>صَلّ عَلَى مُحَمّدٍ وَأَهْلِ بَيْتِهِ الطّيّبِينَ،</vt:lpstr>
      <vt:lpstr>وَاجْعَلْ صِيَامَنَا مَقْبُولاً،</vt:lpstr>
      <vt:lpstr>وَبِالبِرّ وَالتّقْوَى مَوْصُولاً،</vt:lpstr>
      <vt:lpstr>وَكَذلِكَ فَاجْعَلْ سَعْيَنَا مَشْكُوراً،</vt:lpstr>
      <vt:lpstr>وَقِيَامَنَا مَبْرُوراً،</vt:lpstr>
      <vt:lpstr>وَقُرْآنَنَا مَرْفُوعاً،</vt:lpstr>
      <vt:lpstr>وَدُعَاءَنَا مَسْمُوعاً،</vt:lpstr>
      <vt:lpstr>وَاهْدِنَا لِلْحُسْنَى،</vt:lpstr>
      <vt:lpstr>وَجَنّبْنَا العُسْرَى،</vt:lpstr>
      <vt:lpstr>وَيَسّرْنَا لِلْيُسْرَى،</vt:lpstr>
      <vt:lpstr>وَأَعْلِ لَنَا الدّرَجَاتِ،</vt:lpstr>
      <vt:lpstr>وَضَاعِفْ لَنَا الحَسَنَاتِ،</vt:lpstr>
      <vt:lpstr>وَاقْبَلْ مِنَّا الصّوْمَ وَالصّلاةَ،</vt:lpstr>
      <vt:lpstr>وَاسْمَعْ مِنَّا الدّعَوَاتِ،</vt:lpstr>
      <vt:lpstr>وَاغْفِرْ لَنَا الخَطِيئَاتِ،</vt:lpstr>
      <vt:lpstr>وَتَجَاوَزْ عَنَّا السّيّئَاتِ،</vt:lpstr>
      <vt:lpstr>وَاجْعَلْنَا مِنَ العَامِلِينَ الفَائِزِينَ،</vt:lpstr>
      <vt:lpstr>وَلا تَجْعَلْنَا مِنَ المَغْضُوبِ عَلَيْهِمْ وَلا الضَّالّينَ،</vt:lpstr>
      <vt:lpstr>حَتَّى يَنْقَضِيَ شَهْرُ رَمَضَانَ عَنَّا</vt:lpstr>
      <vt:lpstr>وَقَدْ قَبِلْتَ فِيهِ صِيَامَنَا وَقِيَامَنَا،</vt:lpstr>
      <vt:lpstr>وَزَكّيْتَ فِيهِ أَعْمَالَنَا،</vt:lpstr>
      <vt:lpstr>وَغَفَرْتَ فِيهِ ذُنُوبَنَا،</vt:lpstr>
      <vt:lpstr>وَأَجْزَلْتَ فِيهِ مِنْ كُلّ خَيْرٍ نَصِيبَنَا،</vt:lpstr>
      <vt:lpstr>فَإنّكَ الإلهُ المُجِيبُ،</vt:lpstr>
      <vt:lpstr>وَالرّبّ القَرِيبُ،</vt:lpstr>
      <vt:lpstr>وَأَنْتَ بِكُلّ شَيْءٍ مُحِيطٌ.</vt:lpstr>
      <vt:lpstr>اَللَّهُمَّ صَلِّ عَلَى مُحَمَّدٍ وَ آلِ مُحَمَّد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اللّهُمّ رَبّ شَهْرِ رَمَضَانَ،</vt:lpstr>
      <vt:lpstr>مُنَزّلَ القُرْآنِ،</vt:lpstr>
      <vt:lpstr>هذَا شَهْرُ رَمَضَانَ</vt:lpstr>
      <vt:lpstr>الّذِي أَنْزَلْتَ فِيهِ القُرْآنَ</vt:lpstr>
      <vt:lpstr>وَأَنْزَلْتَ فِيهِ آيَاتٍ بَيّنَاتٍ مِنَ الهُدَى وَالفُرْقَانِ.</vt:lpstr>
      <vt:lpstr>اللّهُمّ ارْزُقْنَا صِيَامَهُ،</vt:lpstr>
      <vt:lpstr>وَأَعِنَّا عَلَى قِيَامِهِ.</vt:lpstr>
      <vt:lpstr>اللّهُمّ سَلّمْهُ لَنَا،</vt:lpstr>
      <vt:lpstr>وَسَلّمْنَا فِيهِ،</vt:lpstr>
      <vt:lpstr>وَتَسَلّمْهُ مِنَّا فِي يُسْرٍ مِنْكَ وَمُعَافَاةٍ،</vt:lpstr>
      <vt:lpstr>وَاجْعَلْ فِيمَا تَقْضِي وَتُقَدّرُ</vt:lpstr>
      <vt:lpstr>مِنَ الأَمْرِ المَحْتُومِ</vt:lpstr>
      <vt:lpstr>وَفِيمَا تَفْرُقُ مِنَ الأَمْرِ الحَكِيمِ</vt:lpstr>
      <vt:lpstr>فِي لَيْلَةِ القَدْرِ</vt:lpstr>
      <vt:lpstr>مِنَ القَضَاءِ الّذِي لا يُرَدّ وَلا يُبَدّلُ</vt:lpstr>
      <vt:lpstr>أَنْ تَكْتُبَنِي مِنْ حُجَّاجِ بَيْتِكَ الحَرَامِ،</vt:lpstr>
      <vt:lpstr>المَبْرُورِ حَجّهُمُ،</vt:lpstr>
      <vt:lpstr>المَشْكُورِ سَعْيُهُمُ،</vt:lpstr>
      <vt:lpstr>المَغْفُورِ ذُنُوبُهُمُ،</vt:lpstr>
      <vt:lpstr>المُكَفّرِ عَنْهُمْ سَيّئَاتُهُمْ،</vt:lpstr>
      <vt:lpstr>وَاجْعَلْ فِيمَا تَقْضِي وَتُقَدّرُ</vt:lpstr>
      <vt:lpstr>أَنْ تُطِيلَ لِي فِي عُمْرِي،</vt:lpstr>
      <vt:lpstr>وَتُوَسّعَ عَلَيّ مِنَ الرّزْقِ الحَلالِ.</vt:lpstr>
      <vt:lpstr>اَللَّهُمَّ صَلِّ عَلَى مُحَمَّدٍ وَ آلِ مُحَمَّد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اَللّهُمَّ إنَّ هِذا شَهْرُ رَمَضانَ</vt:lpstr>
      <vt:lpstr>اَلَّذي أنْزَلْتَ فِيهِ الْقُرْآنَ،</vt:lpstr>
      <vt:lpstr>هُدىً لِلنّاسِ وَبَيِّناتٍ مِنَ الْهُدى وَالْفُرْقَانِ</vt:lpstr>
      <vt:lpstr>قَدْ حَضَرَ.</vt:lpstr>
      <vt:lpstr>يا رَبِّ أعوذُ بِكَ فيهِ مِنَ الشَّيْطانِ الرَّجيمِ،</vt:lpstr>
      <vt:lpstr>وَمِنْ مَكْرِهِ وَحِيَلِهِ،</vt:lpstr>
      <vt:lpstr>وَخِداعِهِ وَحَبائِلِهِ،</vt:lpstr>
      <vt:lpstr>وَجُنودِهِ وَخَيلِهِ،</vt:lpstr>
      <vt:lpstr>وَرِجْلِهِ وَوَساوِسِهِ،</vt:lpstr>
      <vt:lpstr>وَمِنَ الضَّلالِ بَعْدَ الْهُدى،</vt:lpstr>
      <vt:lpstr>وَمِنَ الكُفْرِ بَعْدَ الإيمانِ،</vt:lpstr>
      <vt:lpstr>وَمِنَ النِّفاقِ وَالرِّياءِ وَالجِناياتِ،</vt:lpstr>
      <vt:lpstr>وَمِنْ شَرِّ الوِسْواسِ الخَنّاسِ،</vt:lpstr>
      <vt:lpstr>الَّذي يُوَسْوِسُ في صُدورِ النّاسِ،</vt:lpstr>
      <vt:lpstr>مِنَ الجِنَّةِ وَالنّاسِ.</vt:lpstr>
      <vt:lpstr>اللّهُمَّ وَارْزُقْني صِيامَهُ وَقِيامَهُ،</vt:lpstr>
      <vt:lpstr>وَالعَمَلَ فيهِ بِطاعَتِكَ،</vt:lpstr>
      <vt:lpstr>وَطاعَةِ رَسولِكَ وَأُولي الأمْرِ،</vt:lpstr>
      <vt:lpstr>عَلَيهِ وَعَلَيهِمُ السَّلامُ،</vt:lpstr>
      <vt:lpstr>وَما قَرَّبَ مِنْكَ،</vt:lpstr>
      <vt:lpstr>وَجَنِّبْني مَعاصِيكَ،</vt:lpstr>
      <vt:lpstr>وَارْزُقْني فيهِ التَّوْبَةَ وَالإنابَةَ وَالإجابَةَ.</vt:lpstr>
      <vt:lpstr>وَأعِذْني فيهِ مِنَ الغيبَةِ وَالكَسَلِ وَالفَشَلِ،</vt:lpstr>
      <vt:lpstr>وَاسْتَجِبْ لي فيهِ الدُّعاءَ،</vt:lpstr>
      <vt:lpstr>وَأصِحَّ لي فيهِ جِسمي وَعَقْلي</vt:lpstr>
      <vt:lpstr>وَفَرِّغْني فيهِ لِطاعَتِكَ وَما قَرَّبَ مِنكَ،</vt:lpstr>
      <vt:lpstr>يا كَريمُ يا جَوادُ.</vt:lpstr>
      <vt:lpstr>يا كَريمُ،</vt:lpstr>
      <vt:lpstr>صَلِّ عَلى مُحَمَّدٍ وَعَلى أهْلِ بَيْتِ مُحَمَّدٍ</vt:lpstr>
      <vt:lpstr>عَلَيهِ وَعَلَيهِمُ السَّلامُ،</vt:lpstr>
      <vt:lpstr>وَكَذالِكَ فَافْعَلْ بِنا</vt:lpstr>
      <vt:lpstr>يا أرْحَمَ الرّاحِمينَ.</vt:lpstr>
      <vt:lpstr>اَللَّهُمَّ صَلِّ عَلَى مُحَمَّدٍ وَ آلِ مُحَمَّد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اللّهُمّ إِنّهُ قَدْ دَخَلَ شَهْرُ رَمَضَانَ.</vt:lpstr>
      <vt:lpstr>اللّهُمّ رَبّ شَهْرِ رَمَضَانَ</vt:lpstr>
      <vt:lpstr>الّذِي أَنْزَلْتَ فِيهِ القُرْآنَ</vt:lpstr>
      <vt:lpstr>وَجَعَلْتَهُ بَيّنَاتٍ مِنَ الهُدَى وَالفُرْقَانِ.</vt:lpstr>
      <vt:lpstr>اللّهُمّ فَبَارِكْ لَنَا فِي شَهْرِ رَمَضَانَ،</vt:lpstr>
      <vt:lpstr>وَأَعِنَّا عَلَى صِيَامِهِ وَصَلَوَاتِهِ،</vt:lpstr>
      <vt:lpstr>وَتَقَبّلْهُ مِنَّا.</vt:lpstr>
      <vt:lpstr>اَللَّهُمَّ صَلِّ عَلَى مُحَمَّدٍ وَ آلِ مُحَمَّد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الحَمْدُ لِلّهِ الّذِي أَكْرَمَنَا بِكَ</vt:lpstr>
      <vt:lpstr>أَيّهَا الشّهْرُ المُبَارَكُ.</vt:lpstr>
      <vt:lpstr>اللّهُمّ فَقَوّنَا عَلَى صِيَامِنَا وَقِيَامِنَا،</vt:lpstr>
      <vt:lpstr>وَثَبّتْ أَقْدَامَنَا،</vt:lpstr>
      <vt:lpstr>وَانْصُرْنَا عَلَى القَوْمِ الكَافِرِينَ.</vt:lpstr>
      <vt:lpstr>اللّهُمّ أَنْتَ الوَاحِدُ فَلا وَلَدَ لَكَ،</vt:lpstr>
      <vt:lpstr>وَأَنْتَ الصّمَدُ فَلا شِبْهَ لَكَ،</vt:lpstr>
      <vt:lpstr>وَأَنْتَ العَزِيزُ فَلا يُعِزّكَ شَيْءٌ،</vt:lpstr>
      <vt:lpstr>وَأَنْتَ الغَنِيّ وَأَنَا الفَقِيرُ،</vt:lpstr>
      <vt:lpstr>وَأَنْتَ المَوْلَى وَأَنَا العَبْدُ،</vt:lpstr>
      <vt:lpstr>وَأَنْتَ الغَفُورُ وَأَنَا المُذْنِبُ،</vt:lpstr>
      <vt:lpstr>وَأَنْتَ الرّحِيمُ وَأَنَا المُخْطِئُ،</vt:lpstr>
      <vt:lpstr>وَأَنْتَ الخَالِقُ وَأَنَا المَخْلُوقُ،</vt:lpstr>
      <vt:lpstr>وَأَنْتَ الحَيّ وَأَنَا المَيّتُ،</vt:lpstr>
      <vt:lpstr>أَسْأَلُكَ بِرَحْمَتِكَ</vt:lpstr>
      <vt:lpstr>أَنْ تَغْفِرَ لِي وَتَرْحَمَنِي وَتَتَجَاوَزَ عَنّي</vt:lpstr>
      <vt:lpstr>إِنّكَ عَلَى كُلّ شَيْءٍ قَدِيرٌ.</vt:lpstr>
      <vt:lpstr>اَللَّهُمَّ صَلِّ عَلَى مُحَمَّدٍ وَ آلِ مُحَمَّد</vt:lpstr>
      <vt:lpstr>Please recite  Sūrat al-FātiḥahforALL MARHUMEEN</vt:lpstr>
    </vt:vector>
  </TitlesOfParts>
  <LinksUpToDate>0</LinksUpToDate>
  <SharedDoc>0</SharedDoc>
  <HyperlinksChanged>0</HyperlinksChanged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Presentation</dc:title>
  <cp:revision>154</cp:revision>
  <cp:lastPrinted>1601-01-01T00:00:00.000</cp:lastPrinted>
  <dcterms:created xsi:type="dcterms:W3CDTF">1601-01-01T00:00:00Z</dcterms:created>
  <dcterms:modified xsi:type="dcterms:W3CDTF">2021-03-26T04:06:43Z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Version">
    <vt:i4>1</vt:i4>
  </property>
</Properties>
</file>