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0"/>
  </p:notesMasterIdLst>
  <p:sldIdLst>
    <p:sldId id="3283" r:id="rId2"/>
    <p:sldId id="3424" r:id="rId3"/>
    <p:sldId id="3425" r:id="rId4"/>
    <p:sldId id="3418" r:id="rId5"/>
    <p:sldId id="3419" r:id="rId6"/>
    <p:sldId id="3429" r:id="rId7"/>
    <p:sldId id="3511" r:id="rId8"/>
    <p:sldId id="3518" r:id="rId9"/>
    <p:sldId id="3519" r:id="rId10"/>
    <p:sldId id="3520" r:id="rId11"/>
    <p:sldId id="3521" r:id="rId12"/>
    <p:sldId id="3522" r:id="rId13"/>
    <p:sldId id="3523" r:id="rId14"/>
    <p:sldId id="3524" r:id="rId15"/>
    <p:sldId id="3581" r:id="rId16"/>
    <p:sldId id="3582" r:id="rId17"/>
    <p:sldId id="3585" r:id="rId18"/>
    <p:sldId id="3583" r:id="rId19"/>
    <p:sldId id="3584" r:id="rId20"/>
    <p:sldId id="3525" r:id="rId21"/>
    <p:sldId id="3526" r:id="rId22"/>
    <p:sldId id="3527" r:id="rId23"/>
    <p:sldId id="3528" r:id="rId24"/>
    <p:sldId id="3529" r:id="rId25"/>
    <p:sldId id="3530" r:id="rId26"/>
    <p:sldId id="3531" r:id="rId27"/>
    <p:sldId id="3532" r:id="rId28"/>
    <p:sldId id="3533" r:id="rId29"/>
    <p:sldId id="3586" r:id="rId30"/>
    <p:sldId id="3587" r:id="rId31"/>
    <p:sldId id="3588" r:id="rId32"/>
    <p:sldId id="3589" r:id="rId33"/>
    <p:sldId id="3590" r:id="rId34"/>
    <p:sldId id="3591" r:id="rId35"/>
    <p:sldId id="3592" r:id="rId36"/>
    <p:sldId id="3593" r:id="rId37"/>
    <p:sldId id="3594" r:id="rId38"/>
    <p:sldId id="3595" r:id="rId39"/>
    <p:sldId id="3596" r:id="rId40"/>
    <p:sldId id="3597" r:id="rId41"/>
    <p:sldId id="3598" r:id="rId42"/>
    <p:sldId id="3599" r:id="rId43"/>
    <p:sldId id="3600" r:id="rId44"/>
    <p:sldId id="3601" r:id="rId45"/>
    <p:sldId id="3602" r:id="rId46"/>
    <p:sldId id="3603" r:id="rId47"/>
    <p:sldId id="3604" r:id="rId48"/>
    <p:sldId id="3605" r:id="rId49"/>
    <p:sldId id="3606" r:id="rId50"/>
    <p:sldId id="3607" r:id="rId51"/>
    <p:sldId id="3609" r:id="rId52"/>
    <p:sldId id="3610" r:id="rId53"/>
    <p:sldId id="3611" r:id="rId54"/>
    <p:sldId id="3612" r:id="rId55"/>
    <p:sldId id="3613" r:id="rId56"/>
    <p:sldId id="3614" r:id="rId57"/>
    <p:sldId id="3615" r:id="rId58"/>
    <p:sldId id="3616" r:id="rId59"/>
    <p:sldId id="3617" r:id="rId60"/>
    <p:sldId id="3618" r:id="rId61"/>
    <p:sldId id="3619" r:id="rId62"/>
    <p:sldId id="3620" r:id="rId63"/>
    <p:sldId id="3621" r:id="rId64"/>
    <p:sldId id="3622" r:id="rId65"/>
    <p:sldId id="3623" r:id="rId66"/>
    <p:sldId id="3624" r:id="rId67"/>
    <p:sldId id="3625" r:id="rId68"/>
    <p:sldId id="3626" r:id="rId69"/>
    <p:sldId id="3627" r:id="rId70"/>
    <p:sldId id="3628" r:id="rId71"/>
    <p:sldId id="3629" r:id="rId72"/>
    <p:sldId id="3630" r:id="rId73"/>
    <p:sldId id="3631" r:id="rId74"/>
    <p:sldId id="3632" r:id="rId75"/>
    <p:sldId id="3633" r:id="rId76"/>
    <p:sldId id="3634" r:id="rId77"/>
    <p:sldId id="3635" r:id="rId78"/>
    <p:sldId id="3636" r:id="rId79"/>
    <p:sldId id="3637" r:id="rId80"/>
    <p:sldId id="3638" r:id="rId81"/>
    <p:sldId id="3639" r:id="rId82"/>
    <p:sldId id="3640" r:id="rId83"/>
    <p:sldId id="3641" r:id="rId84"/>
    <p:sldId id="3642" r:id="rId85"/>
    <p:sldId id="3643" r:id="rId86"/>
    <p:sldId id="3644" r:id="rId87"/>
    <p:sldId id="3645" r:id="rId88"/>
    <p:sldId id="3646" r:id="rId89"/>
    <p:sldId id="3647" r:id="rId90"/>
    <p:sldId id="3648" r:id="rId91"/>
    <p:sldId id="3649" r:id="rId92"/>
    <p:sldId id="3650" r:id="rId93"/>
    <p:sldId id="3651" r:id="rId94"/>
    <p:sldId id="3652" r:id="rId95"/>
    <p:sldId id="3653" r:id="rId96"/>
    <p:sldId id="3654" r:id="rId97"/>
    <p:sldId id="3655" r:id="rId98"/>
    <p:sldId id="3656" r:id="rId99"/>
    <p:sldId id="3657" r:id="rId100"/>
    <p:sldId id="3658" r:id="rId101"/>
    <p:sldId id="3659" r:id="rId102"/>
    <p:sldId id="3660" r:id="rId103"/>
    <p:sldId id="3661" r:id="rId104"/>
    <p:sldId id="3662" r:id="rId105"/>
    <p:sldId id="3663" r:id="rId106"/>
    <p:sldId id="3664" r:id="rId107"/>
    <p:sldId id="3665" r:id="rId108"/>
    <p:sldId id="3666" r:id="rId109"/>
    <p:sldId id="3667" r:id="rId110"/>
    <p:sldId id="3668" r:id="rId111"/>
    <p:sldId id="3669" r:id="rId112"/>
    <p:sldId id="3670" r:id="rId113"/>
    <p:sldId id="3671" r:id="rId114"/>
    <p:sldId id="3672" r:id="rId115"/>
    <p:sldId id="3673" r:id="rId116"/>
    <p:sldId id="3674" r:id="rId117"/>
    <p:sldId id="3675" r:id="rId118"/>
    <p:sldId id="3676" r:id="rId119"/>
    <p:sldId id="3677" r:id="rId120"/>
    <p:sldId id="3678" r:id="rId121"/>
    <p:sldId id="3679" r:id="rId122"/>
    <p:sldId id="3680" r:id="rId123"/>
    <p:sldId id="3681" r:id="rId124"/>
    <p:sldId id="3682" r:id="rId125"/>
    <p:sldId id="3683" r:id="rId126"/>
    <p:sldId id="3684" r:id="rId127"/>
    <p:sldId id="3420" r:id="rId128"/>
    <p:sldId id="3415" r:id="rId129"/>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9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FFF00"/>
    <a:srgbClr val="800000"/>
    <a:srgbClr val="0000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04" autoAdjust="0"/>
  </p:normalViewPr>
  <p:slideViewPr>
    <p:cSldViewPr>
      <p:cViewPr>
        <p:scale>
          <a:sx n="95" d="100"/>
          <a:sy n="95" d="100"/>
        </p:scale>
        <p:origin x="-1248" y="204"/>
      </p:cViewPr>
      <p:guideLst>
        <p:guide orient="horz" pos="2160"/>
        <p:guide pos="2928"/>
      </p:guideLst>
    </p:cSldViewPr>
  </p:slideViewPr>
  <p:notesTextViewPr>
    <p:cViewPr>
      <p:scale>
        <a:sx n="100" d="100"/>
        <a:sy n="100" d="100"/>
      </p:scale>
      <p:origin x="0" y="0"/>
    </p:cViewPr>
  </p:notesTextViewPr>
  <p:sorterViewPr>
    <p:cViewPr>
      <p:scale>
        <a:sx n="66" d="100"/>
        <a:sy n="66" d="100"/>
      </p:scale>
      <p:origin x="0" y="1677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 /><Relationship Id="rId117" Type="http://schemas.openxmlformats.org/officeDocument/2006/relationships/slide" Target="slides/slide116.xml" /><Relationship Id="rId21" Type="http://schemas.openxmlformats.org/officeDocument/2006/relationships/slide" Target="slides/slide20.xml" /><Relationship Id="rId42" Type="http://schemas.openxmlformats.org/officeDocument/2006/relationships/slide" Target="slides/slide41.xml" /><Relationship Id="rId47" Type="http://schemas.openxmlformats.org/officeDocument/2006/relationships/slide" Target="slides/slide46.xml" /><Relationship Id="rId63" Type="http://schemas.openxmlformats.org/officeDocument/2006/relationships/slide" Target="slides/slide62.xml" /><Relationship Id="rId68" Type="http://schemas.openxmlformats.org/officeDocument/2006/relationships/slide" Target="slides/slide67.xml" /><Relationship Id="rId84" Type="http://schemas.openxmlformats.org/officeDocument/2006/relationships/slide" Target="slides/slide83.xml" /><Relationship Id="rId89" Type="http://schemas.openxmlformats.org/officeDocument/2006/relationships/slide" Target="slides/slide88.xml" /><Relationship Id="rId112" Type="http://schemas.openxmlformats.org/officeDocument/2006/relationships/slide" Target="slides/slide111.xml" /><Relationship Id="rId133" Type="http://schemas.openxmlformats.org/officeDocument/2006/relationships/theme" Target="theme/theme1.xml" /><Relationship Id="rId16" Type="http://schemas.openxmlformats.org/officeDocument/2006/relationships/slide" Target="slides/slide15.xml" /><Relationship Id="rId107" Type="http://schemas.openxmlformats.org/officeDocument/2006/relationships/slide" Target="slides/slide106.xml" /><Relationship Id="rId11" Type="http://schemas.openxmlformats.org/officeDocument/2006/relationships/slide" Target="slides/slide10.xml" /><Relationship Id="rId32" Type="http://schemas.openxmlformats.org/officeDocument/2006/relationships/slide" Target="slides/slide31.xml" /><Relationship Id="rId37" Type="http://schemas.openxmlformats.org/officeDocument/2006/relationships/slide" Target="slides/slide36.xml" /><Relationship Id="rId53" Type="http://schemas.openxmlformats.org/officeDocument/2006/relationships/slide" Target="slides/slide52.xml" /><Relationship Id="rId58" Type="http://schemas.openxmlformats.org/officeDocument/2006/relationships/slide" Target="slides/slide57.xml" /><Relationship Id="rId74" Type="http://schemas.openxmlformats.org/officeDocument/2006/relationships/slide" Target="slides/slide73.xml" /><Relationship Id="rId79" Type="http://schemas.openxmlformats.org/officeDocument/2006/relationships/slide" Target="slides/slide78.xml" /><Relationship Id="rId102" Type="http://schemas.openxmlformats.org/officeDocument/2006/relationships/slide" Target="slides/slide101.xml" /><Relationship Id="rId123" Type="http://schemas.openxmlformats.org/officeDocument/2006/relationships/slide" Target="slides/slide122.xml" /><Relationship Id="rId128" Type="http://schemas.openxmlformats.org/officeDocument/2006/relationships/slide" Target="slides/slide127.xml" /><Relationship Id="rId5" Type="http://schemas.openxmlformats.org/officeDocument/2006/relationships/slide" Target="slides/slide4.xml" /><Relationship Id="rId90" Type="http://schemas.openxmlformats.org/officeDocument/2006/relationships/slide" Target="slides/slide89.xml" /><Relationship Id="rId95" Type="http://schemas.openxmlformats.org/officeDocument/2006/relationships/slide" Target="slides/slide94.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slide" Target="slides/slide68.xml" /><Relationship Id="rId77" Type="http://schemas.openxmlformats.org/officeDocument/2006/relationships/slide" Target="slides/slide76.xml" /><Relationship Id="rId100" Type="http://schemas.openxmlformats.org/officeDocument/2006/relationships/slide" Target="slides/slide99.xml" /><Relationship Id="rId105" Type="http://schemas.openxmlformats.org/officeDocument/2006/relationships/slide" Target="slides/slide104.xml" /><Relationship Id="rId113" Type="http://schemas.openxmlformats.org/officeDocument/2006/relationships/slide" Target="slides/slide112.xml" /><Relationship Id="rId118" Type="http://schemas.openxmlformats.org/officeDocument/2006/relationships/slide" Target="slides/slide117.xml" /><Relationship Id="rId126" Type="http://schemas.openxmlformats.org/officeDocument/2006/relationships/slide" Target="slides/slide125.xml" /><Relationship Id="rId134" Type="http://schemas.openxmlformats.org/officeDocument/2006/relationships/tableStyles" Target="tableStyles.xml"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slide" Target="slides/slide71.xml" /><Relationship Id="rId80" Type="http://schemas.openxmlformats.org/officeDocument/2006/relationships/slide" Target="slides/slide79.xml" /><Relationship Id="rId85" Type="http://schemas.openxmlformats.org/officeDocument/2006/relationships/slide" Target="slides/slide84.xml" /><Relationship Id="rId93" Type="http://schemas.openxmlformats.org/officeDocument/2006/relationships/slide" Target="slides/slide92.xml" /><Relationship Id="rId98" Type="http://schemas.openxmlformats.org/officeDocument/2006/relationships/slide" Target="slides/slide97.xml" /><Relationship Id="rId121" Type="http://schemas.openxmlformats.org/officeDocument/2006/relationships/slide" Target="slides/slide12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103" Type="http://schemas.openxmlformats.org/officeDocument/2006/relationships/slide" Target="slides/slide102.xml" /><Relationship Id="rId108" Type="http://schemas.openxmlformats.org/officeDocument/2006/relationships/slide" Target="slides/slide107.xml" /><Relationship Id="rId116" Type="http://schemas.openxmlformats.org/officeDocument/2006/relationships/slide" Target="slides/slide115.xml" /><Relationship Id="rId124" Type="http://schemas.openxmlformats.org/officeDocument/2006/relationships/slide" Target="slides/slide123.xml" /><Relationship Id="rId129" Type="http://schemas.openxmlformats.org/officeDocument/2006/relationships/slide" Target="slides/slide128.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slide" Target="slides/slide69.xml" /><Relationship Id="rId75" Type="http://schemas.openxmlformats.org/officeDocument/2006/relationships/slide" Target="slides/slide74.xml" /><Relationship Id="rId83" Type="http://schemas.openxmlformats.org/officeDocument/2006/relationships/slide" Target="slides/slide82.xml" /><Relationship Id="rId88" Type="http://schemas.openxmlformats.org/officeDocument/2006/relationships/slide" Target="slides/slide87.xml" /><Relationship Id="rId91" Type="http://schemas.openxmlformats.org/officeDocument/2006/relationships/slide" Target="slides/slide90.xml" /><Relationship Id="rId96" Type="http://schemas.openxmlformats.org/officeDocument/2006/relationships/slide" Target="slides/slide95.xml" /><Relationship Id="rId111" Type="http://schemas.openxmlformats.org/officeDocument/2006/relationships/slide" Target="slides/slide110.xml" /><Relationship Id="rId132"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106" Type="http://schemas.openxmlformats.org/officeDocument/2006/relationships/slide" Target="slides/slide105.xml" /><Relationship Id="rId114" Type="http://schemas.openxmlformats.org/officeDocument/2006/relationships/slide" Target="slides/slide113.xml" /><Relationship Id="rId119" Type="http://schemas.openxmlformats.org/officeDocument/2006/relationships/slide" Target="slides/slide118.xml" /><Relationship Id="rId127" Type="http://schemas.openxmlformats.org/officeDocument/2006/relationships/slide" Target="slides/slide126.xml" /><Relationship Id="rId10" Type="http://schemas.openxmlformats.org/officeDocument/2006/relationships/slide" Target="slides/slide9.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73" Type="http://schemas.openxmlformats.org/officeDocument/2006/relationships/slide" Target="slides/slide72.xml" /><Relationship Id="rId78" Type="http://schemas.openxmlformats.org/officeDocument/2006/relationships/slide" Target="slides/slide77.xml" /><Relationship Id="rId81" Type="http://schemas.openxmlformats.org/officeDocument/2006/relationships/slide" Target="slides/slide80.xml" /><Relationship Id="rId86" Type="http://schemas.openxmlformats.org/officeDocument/2006/relationships/slide" Target="slides/slide85.xml" /><Relationship Id="rId94" Type="http://schemas.openxmlformats.org/officeDocument/2006/relationships/slide" Target="slides/slide93.xml" /><Relationship Id="rId99" Type="http://schemas.openxmlformats.org/officeDocument/2006/relationships/slide" Target="slides/slide98.xml" /><Relationship Id="rId101" Type="http://schemas.openxmlformats.org/officeDocument/2006/relationships/slide" Target="slides/slide100.xml" /><Relationship Id="rId122" Type="http://schemas.openxmlformats.org/officeDocument/2006/relationships/slide" Target="slides/slide121.xml" /><Relationship Id="rId13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3" Type="http://schemas.openxmlformats.org/officeDocument/2006/relationships/slide" Target="slides/slide12.xml" /><Relationship Id="rId18" Type="http://schemas.openxmlformats.org/officeDocument/2006/relationships/slide" Target="slides/slide17.xml" /><Relationship Id="rId39" Type="http://schemas.openxmlformats.org/officeDocument/2006/relationships/slide" Target="slides/slide38.xml" /><Relationship Id="rId109" Type="http://schemas.openxmlformats.org/officeDocument/2006/relationships/slide" Target="slides/slide108.xml" /><Relationship Id="rId34" Type="http://schemas.openxmlformats.org/officeDocument/2006/relationships/slide" Target="slides/slide33.xml" /><Relationship Id="rId50" Type="http://schemas.openxmlformats.org/officeDocument/2006/relationships/slide" Target="slides/slide49.xml" /><Relationship Id="rId55" Type="http://schemas.openxmlformats.org/officeDocument/2006/relationships/slide" Target="slides/slide54.xml" /><Relationship Id="rId76" Type="http://schemas.openxmlformats.org/officeDocument/2006/relationships/slide" Target="slides/slide75.xml" /><Relationship Id="rId97" Type="http://schemas.openxmlformats.org/officeDocument/2006/relationships/slide" Target="slides/slide96.xml" /><Relationship Id="rId104" Type="http://schemas.openxmlformats.org/officeDocument/2006/relationships/slide" Target="slides/slide103.xml" /><Relationship Id="rId120" Type="http://schemas.openxmlformats.org/officeDocument/2006/relationships/slide" Target="slides/slide119.xml" /><Relationship Id="rId125" Type="http://schemas.openxmlformats.org/officeDocument/2006/relationships/slide" Target="slides/slide124.xml" /><Relationship Id="rId7" Type="http://schemas.openxmlformats.org/officeDocument/2006/relationships/slide" Target="slides/slide6.xml" /><Relationship Id="rId71" Type="http://schemas.openxmlformats.org/officeDocument/2006/relationships/slide" Target="slides/slide70.xml" /><Relationship Id="rId92" Type="http://schemas.openxmlformats.org/officeDocument/2006/relationships/slide" Target="slides/slide91.xml" /><Relationship Id="rId2" Type="http://schemas.openxmlformats.org/officeDocument/2006/relationships/slide" Target="slides/slide1.xml" /><Relationship Id="rId29" Type="http://schemas.openxmlformats.org/officeDocument/2006/relationships/slide" Target="slides/slide28.xml" /><Relationship Id="rId24" Type="http://schemas.openxmlformats.org/officeDocument/2006/relationships/slide" Target="slides/slide23.xml" /><Relationship Id="rId40" Type="http://schemas.openxmlformats.org/officeDocument/2006/relationships/slide" Target="slides/slide39.xml" /><Relationship Id="rId45" Type="http://schemas.openxmlformats.org/officeDocument/2006/relationships/slide" Target="slides/slide44.xml" /><Relationship Id="rId66" Type="http://schemas.openxmlformats.org/officeDocument/2006/relationships/slide" Target="slides/slide65.xml" /><Relationship Id="rId87" Type="http://schemas.openxmlformats.org/officeDocument/2006/relationships/slide" Target="slides/slide86.xml" /><Relationship Id="rId110" Type="http://schemas.openxmlformats.org/officeDocument/2006/relationships/slide" Target="slides/slide109.xml" /><Relationship Id="rId115" Type="http://schemas.openxmlformats.org/officeDocument/2006/relationships/slide" Target="slides/slide114.xml" /><Relationship Id="rId131" Type="http://schemas.openxmlformats.org/officeDocument/2006/relationships/presProps" Target="presProps.xml" /><Relationship Id="rId61" Type="http://schemas.openxmlformats.org/officeDocument/2006/relationships/slide" Target="slides/slide60.xml" /><Relationship Id="rId82" Type="http://schemas.openxmlformats.org/officeDocument/2006/relationships/slide" Target="slides/slide81.xml" /><Relationship Id="rId19" Type="http://schemas.openxmlformats.org/officeDocument/2006/relationships/slide" Target="slides/slide18.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773680" cy="434340"/>
          </a:xfrm>
          <a:prstGeom prst="rect">
            <a:avLst/>
          </a:prstGeom>
        </p:spPr>
        <p:txBody>
          <a:bodyPr vert="horz" lIns="86210" tIns="43105" rIns="86210" bIns="43105" rtlCol="0"/>
          <a:lstStyle>
            <a:lvl1pPr algn="l">
              <a:defRPr sz="11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625639" y="0"/>
            <a:ext cx="2773680" cy="434340"/>
          </a:xfrm>
          <a:prstGeom prst="rect">
            <a:avLst/>
          </a:prstGeom>
        </p:spPr>
        <p:txBody>
          <a:bodyPr vert="horz" lIns="86210" tIns="43105" rIns="86210" bIns="43105" rtlCol="0"/>
          <a:lstStyle>
            <a:lvl1pPr algn="r">
              <a:defRPr sz="1100">
                <a:latin typeface="Arial" pitchFamily="34" charset="0"/>
                <a:cs typeface="Arial" pitchFamily="34" charset="0"/>
              </a:defRPr>
            </a:lvl1pPr>
          </a:lstStyle>
          <a:p>
            <a:pPr>
              <a:defRPr/>
            </a:pPr>
            <a:fld id="{AF13610B-B7AD-45A0-AF44-01E63D644F64}" type="datetimeFigureOut">
              <a:rPr lang="en-US"/>
              <a:pPr>
                <a:defRPr/>
              </a:pPr>
              <a:t>3/26/2021</a:t>
            </a:fld>
            <a:endParaRPr lang="en-US"/>
          </a:p>
        </p:txBody>
      </p:sp>
      <p:sp>
        <p:nvSpPr>
          <p:cNvPr id="4" name="Slide Image Placeholder 3"/>
          <p:cNvSpPr>
            <a:spLocks noGrp="1" noRot="1" noChangeAspect="1"/>
          </p:cNvSpPr>
          <p:nvPr>
            <p:ph type="sldImg" idx="2"/>
          </p:nvPr>
        </p:nvSpPr>
        <p:spPr>
          <a:xfrm>
            <a:off x="1028700" y="650875"/>
            <a:ext cx="4343400" cy="3257550"/>
          </a:xfrm>
          <a:prstGeom prst="rect">
            <a:avLst/>
          </a:prstGeom>
          <a:noFill/>
          <a:ln w="12700">
            <a:solidFill>
              <a:prstClr val="black"/>
            </a:solidFill>
          </a:ln>
        </p:spPr>
        <p:txBody>
          <a:bodyPr vert="horz" lIns="86210" tIns="43105" rIns="86210" bIns="43105" rtlCol="0" anchor="ctr"/>
          <a:lstStyle/>
          <a:p>
            <a:pPr lvl="0"/>
            <a:endParaRPr lang="en-US" noProof="0"/>
          </a:p>
        </p:txBody>
      </p:sp>
      <p:sp>
        <p:nvSpPr>
          <p:cNvPr id="5" name="Notes Placeholder 4"/>
          <p:cNvSpPr>
            <a:spLocks noGrp="1"/>
          </p:cNvSpPr>
          <p:nvPr>
            <p:ph type="body" sz="quarter" idx="3"/>
          </p:nvPr>
        </p:nvSpPr>
        <p:spPr>
          <a:xfrm>
            <a:off x="640080" y="4126230"/>
            <a:ext cx="5120640" cy="3909060"/>
          </a:xfrm>
          <a:prstGeom prst="rect">
            <a:avLst/>
          </a:prstGeom>
        </p:spPr>
        <p:txBody>
          <a:bodyPr vert="horz" lIns="86210" tIns="43105" rIns="86210" bIns="4310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250952"/>
            <a:ext cx="2773680" cy="434340"/>
          </a:xfrm>
          <a:prstGeom prst="rect">
            <a:avLst/>
          </a:prstGeom>
        </p:spPr>
        <p:txBody>
          <a:bodyPr vert="horz" lIns="86210" tIns="43105" rIns="86210" bIns="43105" rtlCol="0" anchor="b"/>
          <a:lstStyle>
            <a:lvl1pPr algn="l">
              <a:defRPr sz="11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3625639" y="8250952"/>
            <a:ext cx="2773680" cy="434340"/>
          </a:xfrm>
          <a:prstGeom prst="rect">
            <a:avLst/>
          </a:prstGeom>
        </p:spPr>
        <p:txBody>
          <a:bodyPr vert="horz" lIns="86210" tIns="43105" rIns="86210" bIns="43105" rtlCol="0" anchor="b"/>
          <a:lstStyle>
            <a:lvl1pPr algn="r">
              <a:defRPr sz="1100">
                <a:latin typeface="Arial" pitchFamily="34" charset="0"/>
                <a:cs typeface="Arial" pitchFamily="34" charset="0"/>
              </a:defRPr>
            </a:lvl1pPr>
          </a:lstStyle>
          <a:p>
            <a:pPr>
              <a:defRPr/>
            </a:pPr>
            <a:fld id="{E38EAF37-9737-4AFE-891A-DB5C01BBDD8B}" type="slidenum">
              <a:rPr lang="en-US"/>
              <a:pPr>
                <a:defRPr/>
              </a:pPr>
              <a:t>‹#›</a:t>
            </a:fld>
            <a:endParaRPr lang="en-US"/>
          </a:p>
        </p:txBody>
      </p:sp>
    </p:spTree>
    <p:extLst>
      <p:ext uri="{BB962C8B-B14F-4D97-AF65-F5344CB8AC3E}">
        <p14:creationId xmlns:p14="http://schemas.microsoft.com/office/powerpoint/2010/main" val="36950476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46B392-A0B4-431A-AF21-09D04318EC63}" type="slidenum">
              <a:rPr lang="ar-SA"/>
              <a:pPr>
                <a:defRPr/>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3C409C-02EF-42BD-AFD1-0F8903B39362}" type="slidenum">
              <a:rPr lang="ar-SA"/>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E1BF11-2ADC-48E5-862B-9B40032F9B10}" type="slidenum">
              <a:rPr lang="ar-SA"/>
              <a:pPr>
                <a:defRPr/>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B4FAB0-D31E-4A4F-B0F3-DC12FC7F6782}" type="slidenum">
              <a:rPr lang="ar-SA"/>
              <a:pPr>
                <a:defRPr/>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7FCB16-4CD5-45A6-81D7-FA5D75585C00}" type="slidenum">
              <a:rPr lang="ar-SA"/>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5259B4-E79D-4534-A51C-767E72D4443E}" type="slidenum">
              <a:rPr lang="ar-SA"/>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D5C2CE2-9A6C-4818-8BBF-240DBA422ACB}" type="slidenum">
              <a:rPr lang="ar-SA"/>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AFF4958-2C18-4037-8310-EF197EC59FA6}" type="slidenum">
              <a:rPr lang="ar-SA"/>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E6B2FBF-63BC-4499-9A7C-CC779C1068AD}" type="slidenum">
              <a:rPr lang="ar-SA"/>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2EDCB0-E792-498E-A2F0-99D57E6108D3}" type="slidenum">
              <a:rPr lang="ar-SA"/>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BFEF177-5160-45F0-BCF0-8294972D6C13}" type="slidenum">
              <a:rPr lang="ar-SA"/>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latin typeface="Arial" pitchFamily="34" charset="0"/>
                <a:cs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latin typeface="Arial" pitchFamily="34" charset="0"/>
                <a:cs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Arial" pitchFamily="34" charset="0"/>
                <a:cs typeface="Arial" pitchFamily="34" charset="0"/>
              </a:defRPr>
            </a:lvl1pPr>
          </a:lstStyle>
          <a:p>
            <a:pPr>
              <a:defRPr/>
            </a:pPr>
            <a:fld id="{CAC08EE4-65AD-4C83-B244-D564CE08BEC5}"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rtl="0" eaLnBrk="0" fontAlgn="base" hangingPunct="0">
        <a:spcBef>
          <a:spcPct val="0"/>
        </a:spcBef>
        <a:spcAft>
          <a:spcPct val="0"/>
        </a:spcAft>
        <a:defRPr sz="4400">
          <a:solidFill>
            <a:srgbClr val="000066"/>
          </a:solidFill>
          <a:latin typeface="+mj-lt"/>
          <a:ea typeface="+mj-ea"/>
          <a:cs typeface="+mj-cs"/>
        </a:defRPr>
      </a:lvl1pPr>
      <a:lvl2pPr algn="ctr" rtl="0" eaLnBrk="0" fontAlgn="base" hangingPunct="0">
        <a:spcBef>
          <a:spcPct val="0"/>
        </a:spcBef>
        <a:spcAft>
          <a:spcPct val="0"/>
        </a:spcAft>
        <a:defRPr sz="4400">
          <a:solidFill>
            <a:srgbClr val="000066"/>
          </a:solidFill>
          <a:latin typeface="Arial" pitchFamily="34" charset="0"/>
          <a:cs typeface="Arial" pitchFamily="34" charset="0"/>
        </a:defRPr>
      </a:lvl2pPr>
      <a:lvl3pPr algn="ctr" rtl="0" eaLnBrk="0" fontAlgn="base" hangingPunct="0">
        <a:spcBef>
          <a:spcPct val="0"/>
        </a:spcBef>
        <a:spcAft>
          <a:spcPct val="0"/>
        </a:spcAft>
        <a:defRPr sz="4400">
          <a:solidFill>
            <a:srgbClr val="000066"/>
          </a:solidFill>
          <a:latin typeface="Arial" pitchFamily="34" charset="0"/>
          <a:cs typeface="Arial" pitchFamily="34" charset="0"/>
        </a:defRPr>
      </a:lvl3pPr>
      <a:lvl4pPr algn="ctr" rtl="0" eaLnBrk="0" fontAlgn="base" hangingPunct="0">
        <a:spcBef>
          <a:spcPct val="0"/>
        </a:spcBef>
        <a:spcAft>
          <a:spcPct val="0"/>
        </a:spcAft>
        <a:defRPr sz="4400">
          <a:solidFill>
            <a:srgbClr val="000066"/>
          </a:solidFill>
          <a:latin typeface="Arial" pitchFamily="34" charset="0"/>
          <a:cs typeface="Arial" pitchFamily="34" charset="0"/>
        </a:defRPr>
      </a:lvl4pPr>
      <a:lvl5pPr algn="ctr" rtl="0" eaLnBrk="0" fontAlgn="base" hangingPunct="0">
        <a:spcBef>
          <a:spcPct val="0"/>
        </a:spcBef>
        <a:spcAft>
          <a:spcPct val="0"/>
        </a:spcAft>
        <a:defRPr sz="4400">
          <a:solidFill>
            <a:srgbClr val="000066"/>
          </a:solidFill>
          <a:latin typeface="Arial" pitchFamily="34" charset="0"/>
          <a:cs typeface="Arial" pitchFamily="34" charset="0"/>
        </a:defRPr>
      </a:lvl5pPr>
      <a:lvl6pPr marL="457200" algn="ctr" rtl="0" fontAlgn="base">
        <a:spcBef>
          <a:spcPct val="0"/>
        </a:spcBef>
        <a:spcAft>
          <a:spcPct val="0"/>
        </a:spcAft>
        <a:defRPr sz="4400">
          <a:solidFill>
            <a:srgbClr val="000066"/>
          </a:solidFill>
          <a:latin typeface="Arial" pitchFamily="34" charset="0"/>
          <a:cs typeface="Arial" pitchFamily="34" charset="0"/>
        </a:defRPr>
      </a:lvl6pPr>
      <a:lvl7pPr marL="914400" algn="ctr" rtl="0" fontAlgn="base">
        <a:spcBef>
          <a:spcPct val="0"/>
        </a:spcBef>
        <a:spcAft>
          <a:spcPct val="0"/>
        </a:spcAft>
        <a:defRPr sz="4400">
          <a:solidFill>
            <a:srgbClr val="000066"/>
          </a:solidFill>
          <a:latin typeface="Arial" pitchFamily="34" charset="0"/>
          <a:cs typeface="Arial" pitchFamily="34" charset="0"/>
        </a:defRPr>
      </a:lvl7pPr>
      <a:lvl8pPr marL="1371600" algn="ctr" rtl="0" fontAlgn="base">
        <a:spcBef>
          <a:spcPct val="0"/>
        </a:spcBef>
        <a:spcAft>
          <a:spcPct val="0"/>
        </a:spcAft>
        <a:defRPr sz="4400">
          <a:solidFill>
            <a:srgbClr val="000066"/>
          </a:solidFill>
          <a:latin typeface="Arial" pitchFamily="34" charset="0"/>
          <a:cs typeface="Arial" pitchFamily="34" charset="0"/>
        </a:defRPr>
      </a:lvl8pPr>
      <a:lvl9pPr marL="1828800" algn="ctr" rtl="0" fontAlgn="base">
        <a:spcBef>
          <a:spcPct val="0"/>
        </a:spcBef>
        <a:spcAft>
          <a:spcPct val="0"/>
        </a:spcAft>
        <a:defRPr sz="4400">
          <a:solidFill>
            <a:srgbClr val="000066"/>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har char="•"/>
        <a:defRPr sz="3200">
          <a:solidFill>
            <a:srgbClr val="000066"/>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66"/>
          </a:solidFill>
          <a:latin typeface="+mn-lt"/>
          <a:cs typeface="+mn-cs"/>
        </a:defRPr>
      </a:lvl2pPr>
      <a:lvl3pPr marL="1143000" indent="-228600" algn="l" rtl="0" eaLnBrk="0" fontAlgn="base" hangingPunct="0">
        <a:spcBef>
          <a:spcPct val="20000"/>
        </a:spcBef>
        <a:spcAft>
          <a:spcPct val="0"/>
        </a:spcAft>
        <a:buChar char="•"/>
        <a:defRPr sz="2400">
          <a:solidFill>
            <a:srgbClr val="000066"/>
          </a:solidFill>
          <a:latin typeface="+mn-lt"/>
          <a:cs typeface="+mn-cs"/>
        </a:defRPr>
      </a:lvl3pPr>
      <a:lvl4pPr marL="1600200" indent="-228600" algn="l" rtl="0" eaLnBrk="0" fontAlgn="base" hangingPunct="0">
        <a:spcBef>
          <a:spcPct val="20000"/>
        </a:spcBef>
        <a:spcAft>
          <a:spcPct val="0"/>
        </a:spcAft>
        <a:buChar char="–"/>
        <a:defRPr sz="2000">
          <a:solidFill>
            <a:srgbClr val="000066"/>
          </a:solidFill>
          <a:latin typeface="+mn-lt"/>
          <a:cs typeface="+mn-cs"/>
        </a:defRPr>
      </a:lvl4pPr>
      <a:lvl5pPr marL="2057400" indent="-228600" algn="l" rtl="0" eaLnBrk="0" fontAlgn="base" hangingPunct="0">
        <a:spcBef>
          <a:spcPct val="20000"/>
        </a:spcBef>
        <a:spcAft>
          <a:spcPct val="0"/>
        </a:spcAft>
        <a:buChar char="»"/>
        <a:defRPr sz="2000">
          <a:solidFill>
            <a:srgbClr val="000066"/>
          </a:solidFill>
          <a:latin typeface="+mn-lt"/>
          <a:cs typeface="+mn-cs"/>
        </a:defRPr>
      </a:lvl5pPr>
      <a:lvl6pPr marL="2514600" indent="-228600" algn="l" rtl="0" fontAlgn="base">
        <a:spcBef>
          <a:spcPct val="20000"/>
        </a:spcBef>
        <a:spcAft>
          <a:spcPct val="0"/>
        </a:spcAft>
        <a:buChar char="»"/>
        <a:defRPr sz="2000">
          <a:solidFill>
            <a:srgbClr val="000066"/>
          </a:solidFill>
          <a:latin typeface="+mn-lt"/>
          <a:cs typeface="+mn-cs"/>
        </a:defRPr>
      </a:lvl6pPr>
      <a:lvl7pPr marL="2971800" indent="-228600" algn="l" rtl="0" fontAlgn="base">
        <a:spcBef>
          <a:spcPct val="20000"/>
        </a:spcBef>
        <a:spcAft>
          <a:spcPct val="0"/>
        </a:spcAft>
        <a:buChar char="»"/>
        <a:defRPr sz="2000">
          <a:solidFill>
            <a:srgbClr val="000066"/>
          </a:solidFill>
          <a:latin typeface="+mn-lt"/>
          <a:cs typeface="+mn-cs"/>
        </a:defRPr>
      </a:lvl7pPr>
      <a:lvl8pPr marL="3429000" indent="-228600" algn="l" rtl="0" fontAlgn="base">
        <a:spcBef>
          <a:spcPct val="20000"/>
        </a:spcBef>
        <a:spcAft>
          <a:spcPct val="0"/>
        </a:spcAft>
        <a:buChar char="»"/>
        <a:defRPr sz="2000">
          <a:solidFill>
            <a:srgbClr val="000066"/>
          </a:solidFill>
          <a:latin typeface="+mn-lt"/>
          <a:cs typeface="+mn-cs"/>
        </a:defRPr>
      </a:lvl8pPr>
      <a:lvl9pPr marL="3886200" indent="-228600" algn="l" rtl="0" fontAlgn="base">
        <a:spcBef>
          <a:spcPct val="20000"/>
        </a:spcBef>
        <a:spcAft>
          <a:spcPct val="0"/>
        </a:spcAft>
        <a:buChar char="»"/>
        <a:defRPr sz="2000">
          <a:solidFill>
            <a:srgbClr val="000066"/>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28.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hyperlink" Target="http://www.duas.org/" TargetMode="External"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2286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a:effectLst/>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4" name="Rectangle 3"/>
          <p:cNvSpPr>
            <a:spLocks noChangeArrowheads="1"/>
          </p:cNvSpPr>
          <p:nvPr/>
        </p:nvSpPr>
        <p:spPr bwMode="auto">
          <a:xfrm>
            <a:off x="685800" y="3362742"/>
            <a:ext cx="7772401" cy="2123658"/>
          </a:xfrm>
          <a:prstGeom prst="rect">
            <a:avLst/>
          </a:prstGeom>
          <a:noFill/>
          <a:ln w="9525">
            <a:noFill/>
            <a:miter lim="800000"/>
            <a:headEnd/>
            <a:tailEnd/>
          </a:ln>
        </p:spPr>
        <p:txBody>
          <a:bodyPr wrap="square">
            <a:spAutoFit/>
          </a:bodyPr>
          <a:lstStyle/>
          <a:p>
            <a:pPr algn="ctr"/>
            <a:r>
              <a:rPr lang="en-US" sz="6600" b="1" i="1" dirty="0" err="1">
                <a:solidFill>
                  <a:srgbClr val="FFFF00"/>
                </a:solidFill>
                <a:latin typeface="Trebuchet MS" pitchFamily="34" charset="0"/>
              </a:rPr>
              <a:t>A’maal</a:t>
            </a:r>
            <a:r>
              <a:rPr lang="en-US" sz="6600" b="1" i="1" dirty="0">
                <a:solidFill>
                  <a:srgbClr val="FFFF00"/>
                </a:solidFill>
                <a:latin typeface="Trebuchet MS" pitchFamily="34" charset="0"/>
              </a:rPr>
              <a:t> for First Day of </a:t>
            </a:r>
            <a:r>
              <a:rPr lang="en-US" sz="6600" b="1" i="1" dirty="0" err="1">
                <a:solidFill>
                  <a:srgbClr val="FFFF00"/>
                </a:solidFill>
                <a:latin typeface="Trebuchet MS" pitchFamily="34" charset="0"/>
              </a:rPr>
              <a:t>Ramadhan</a:t>
            </a:r>
            <a:endParaRPr lang="en-US" sz="6600" b="1" i="1" dirty="0">
              <a:solidFill>
                <a:srgbClr val="FFFF00"/>
              </a:solidFill>
              <a:latin typeface="Trebuchet MS" pitchFamily="34" charset="0"/>
            </a:endParaRPr>
          </a:p>
        </p:txBody>
      </p:sp>
      <p:sp>
        <p:nvSpPr>
          <p:cNvPr id="2056" name="Rectangle 1"/>
          <p:cNvSpPr>
            <a:spLocks noChangeArrowheads="1"/>
          </p:cNvSpPr>
          <p:nvPr/>
        </p:nvSpPr>
        <p:spPr bwMode="auto">
          <a:xfrm>
            <a:off x="803275" y="914400"/>
            <a:ext cx="7467600" cy="2785378"/>
          </a:xfrm>
          <a:prstGeom prst="rect">
            <a:avLst/>
          </a:prstGeom>
          <a:noFill/>
          <a:ln w="9525">
            <a:noFill/>
            <a:miter lim="800000"/>
            <a:headEnd/>
            <a:tailEnd/>
          </a:ln>
        </p:spPr>
        <p:txBody>
          <a:bodyPr wrap="square">
            <a:spAutoFit/>
          </a:bodyPr>
          <a:lstStyle/>
          <a:p>
            <a:pPr algn="ctr" rtl="1">
              <a:lnSpc>
                <a:spcPts val="10500"/>
              </a:lnSpc>
            </a:pPr>
            <a:r>
              <a:rPr lang="ar-AE" sz="9600" spc="300" dirty="0">
                <a:solidFill>
                  <a:srgbClr val="FFFF00"/>
                </a:solidFill>
                <a:latin typeface="Arabic Typesetting" panose="03020402040406030203" pitchFamily="66" charset="-78"/>
                <a:cs typeface="Arabic Typesetting" panose="03020402040406030203" pitchFamily="66" charset="-78"/>
              </a:rPr>
              <a:t>اعمال لأول لليوم من شهر رمضان</a:t>
            </a:r>
            <a:endParaRPr lang="ar-SA" sz="9600" spc="300" dirty="0">
              <a:solidFill>
                <a:srgbClr val="FFFF00"/>
              </a:solidFill>
              <a:latin typeface="Arabic Typesetting" panose="03020402040406030203" pitchFamily="66" charset="-78"/>
              <a:cs typeface="Arabic Typesetting" panose="03020402040406030203" pitchFamily="66" charset="-78"/>
            </a:endParaRPr>
          </a:p>
        </p:txBody>
      </p:sp>
      <p:sp>
        <p:nvSpPr>
          <p:cNvPr id="9"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a:solidFill>
                  <a:srgbClr val="000066"/>
                </a:solidFill>
                <a:latin typeface="Trebuchet MS" panose="020B0603020202020204" pitchFamily="34" charset="0"/>
              </a:rPr>
              <a:t>Sūrat</a:t>
            </a:r>
            <a:r>
              <a:rPr lang="en-US" altLang="en-US" sz="1200" b="1" dirty="0">
                <a:solidFill>
                  <a:srgbClr val="000066"/>
                </a:solidFill>
                <a:latin typeface="Trebuchet MS" panose="020B0603020202020204" pitchFamily="34" charset="0"/>
              </a:rPr>
              <a:t> al-</a:t>
            </a:r>
            <a:r>
              <a:rPr lang="en-US" altLang="en-US" sz="1200" b="1" dirty="0" err="1">
                <a:solidFill>
                  <a:srgbClr val="000066"/>
                </a:solidFill>
                <a:latin typeface="Trebuchet MS" panose="020B0603020202020204" pitchFamily="34" charset="0"/>
              </a:rPr>
              <a:t>Fātiḥah</a:t>
            </a:r>
            <a:r>
              <a:rPr lang="en-US" altLang="en-US" sz="1200" b="1" dirty="0">
                <a:solidFill>
                  <a:srgbClr val="000066"/>
                </a:solidFill>
                <a:latin typeface="Trebuchet MS" panose="020B0603020202020204" pitchFamily="34" charset="0"/>
              </a:rPr>
              <a:t> 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pic>
        <p:nvPicPr>
          <p:cNvPr id="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228600"/>
            <a:ext cx="2622550" cy="62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أَعِنَّا عَلَى صِيَامِهِ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(please) help us observe fasting in it,</a:t>
            </a:r>
          </a:p>
          <a:p>
            <a:pPr marL="342900" indent="-342900" eaLnBrk="1" hangingPunct="1">
              <a:defRPr/>
            </a:pPr>
            <a:endParaRPr lang="en-US" sz="2800" b="1" kern="1200" dirty="0">
              <a:ea typeface="MS Mincho" pitchFamily="49" charset="-128"/>
            </a:endParaRPr>
          </a:p>
          <a:p>
            <a:pPr marL="342900" indent="-342900" eaLnBrk="1" hangingPunct="1">
              <a:defRPr/>
            </a:pPr>
            <a:br>
              <a:rPr lang="ur-PK" sz="2800" b="1" dirty="0"/>
            </a:br>
            <a:r>
              <a:rPr lang="ur-PK" sz="2800" b="1" dirty="0"/>
              <a:t>اے اللہ: (براہ کرم) اس میں روزے رکھنے میں ہماری مدد کریں</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a`inna</a:t>
            </a:r>
            <a:r>
              <a:rPr lang="ar-SA" sz="2400" b="1" i="1" dirty="0">
                <a:solidFill>
                  <a:srgbClr val="000066"/>
                </a:solidFill>
              </a:rPr>
              <a:t> </a:t>
            </a:r>
            <a:r>
              <a:rPr lang="en-US" sz="2400" b="1" i="1" dirty="0">
                <a:solidFill>
                  <a:srgbClr val="000066"/>
                </a:solidFill>
              </a:rPr>
              <a:t>`ala</a:t>
            </a:r>
            <a:r>
              <a:rPr lang="ar-SA" sz="2400" b="1" i="1" dirty="0">
                <a:solidFill>
                  <a:srgbClr val="000066"/>
                </a:solidFill>
              </a:rPr>
              <a:t> </a:t>
            </a:r>
            <a:r>
              <a:rPr lang="en-US" sz="2400" b="1" i="1" dirty="0" err="1">
                <a:solidFill>
                  <a:srgbClr val="000066"/>
                </a:solidFill>
              </a:rPr>
              <a:t>siyamihi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فَأَكُونُ مَنْسِيّاً عِنْدَكَ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it consigned me to oblivion,</a:t>
            </a:r>
          </a:p>
          <a:p>
            <a:pPr marL="342900" indent="-342900" eaLnBrk="1" hangingPunct="1">
              <a:defRPr/>
            </a:pPr>
            <a:endParaRPr lang="en-US" sz="2800" b="1" kern="1200" dirty="0">
              <a:ea typeface="MS Mincho" pitchFamily="49" charset="-128"/>
            </a:endParaRPr>
          </a:p>
          <a:p>
            <a:r>
              <a:rPr lang="ur-PK" sz="2800" b="1" dirty="0"/>
              <a:t>اس نے مجھے غائب کرنے پر مجبور کیا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a:solidFill>
                  <a:srgbClr val="000066"/>
                </a:solidFill>
              </a:rPr>
              <a:t>fa-</a:t>
            </a:r>
            <a:r>
              <a:rPr lang="fr-FR" sz="2400" b="1" i="1" dirty="0" err="1">
                <a:solidFill>
                  <a:srgbClr val="000066"/>
                </a:solidFill>
              </a:rPr>
              <a:t>akunu</a:t>
            </a:r>
            <a:r>
              <a:rPr lang="fr-FR" sz="2400" b="1" i="1" dirty="0">
                <a:solidFill>
                  <a:srgbClr val="000066"/>
                </a:solidFill>
              </a:rPr>
              <a:t> </a:t>
            </a:r>
            <a:r>
              <a:rPr lang="fr-FR" sz="2400" b="1" i="1" dirty="0" err="1">
                <a:solidFill>
                  <a:srgbClr val="000066"/>
                </a:solidFill>
              </a:rPr>
              <a:t>mansiyyan</a:t>
            </a:r>
            <a:r>
              <a:rPr lang="fr-FR" sz="2400" b="1" i="1" dirty="0">
                <a:solidFill>
                  <a:srgbClr val="000066"/>
                </a:solidFill>
              </a:rPr>
              <a:t> `</a:t>
            </a:r>
            <a:r>
              <a:rPr lang="fr-FR" sz="2400" b="1" i="1" dirty="0" err="1">
                <a:solidFill>
                  <a:srgbClr val="000066"/>
                </a:solidFill>
              </a:rPr>
              <a:t>indaka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مُتَعَرّضاً لِسَخَطِكَ وَنِقْمَتِكَ.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invited Your displeasure and censure.</a:t>
            </a:r>
          </a:p>
          <a:p>
            <a:pPr marL="342900" indent="-342900" eaLnBrk="1" hangingPunct="1">
              <a:defRPr/>
            </a:pPr>
            <a:endParaRPr lang="en-US" sz="2800" b="1" kern="1200" dirty="0">
              <a:ea typeface="MS Mincho" pitchFamily="49" charset="-128"/>
            </a:endParaRPr>
          </a:p>
          <a:p>
            <a:r>
              <a:rPr lang="ur-PK" b="1" dirty="0"/>
              <a:t>اور آپ کی ناراضگی اور سنجیدگی کو مدعو کیا۔</a:t>
            </a:r>
          </a:p>
          <a:p>
            <a:br>
              <a:rPr lang="ur-PK" dirty="0"/>
            </a:br>
            <a:endParaRPr lang="en-US" dirty="0"/>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muta`arridhan</a:t>
            </a:r>
            <a:r>
              <a:rPr lang="en-US" sz="2400" b="1" i="1" dirty="0">
                <a:solidFill>
                  <a:srgbClr val="000066"/>
                </a:solidFill>
              </a:rPr>
              <a:t> </a:t>
            </a:r>
            <a:r>
              <a:rPr lang="en-US" sz="2400" b="1" i="1" dirty="0" err="1">
                <a:solidFill>
                  <a:srgbClr val="000066"/>
                </a:solidFill>
              </a:rPr>
              <a:t>lisakhatika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niqmatika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وَفّقْنِي لِكُلّ عَمَلٍ صَالِحٍ تَرْضَى بِهِ عَنّي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193431" y="22098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so that it helps me to obtain Your nearness and Your pleasure.</a:t>
            </a:r>
          </a:p>
          <a:p>
            <a:pPr marL="342900" indent="-342900" eaLnBrk="1" hangingPunct="1">
              <a:defRPr/>
            </a:pPr>
            <a:endParaRPr lang="en-US" sz="2800" b="1" kern="1200" dirty="0">
              <a:ea typeface="MS Mincho" pitchFamily="49" charset="-128"/>
            </a:endParaRPr>
          </a:p>
          <a:p>
            <a:r>
              <a:rPr lang="ur-PK" sz="2800" b="1" dirty="0"/>
              <a:t>تاکہ یہ آپ کی قربت اور آپ کی خوشنودی حاصل کرنے میں میری مدد کرے۔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waffiqny</a:t>
            </a:r>
            <a:r>
              <a:rPr lang="en-US" sz="2400" b="1" i="1" dirty="0">
                <a:solidFill>
                  <a:srgbClr val="000066"/>
                </a:solidFill>
              </a:rPr>
              <a:t> </a:t>
            </a:r>
            <a:r>
              <a:rPr lang="en-US" sz="2400" b="1" i="1" dirty="0" err="1">
                <a:solidFill>
                  <a:srgbClr val="000066"/>
                </a:solidFill>
              </a:rPr>
              <a:t>likulli</a:t>
            </a:r>
            <a:r>
              <a:rPr lang="en-US" sz="2400" b="1" i="1" dirty="0">
                <a:solidFill>
                  <a:srgbClr val="000066"/>
                </a:solidFill>
              </a:rPr>
              <a:t> `</a:t>
            </a:r>
            <a:r>
              <a:rPr lang="en-US" sz="2400" b="1" i="1" dirty="0" err="1">
                <a:solidFill>
                  <a:srgbClr val="000066"/>
                </a:solidFill>
              </a:rPr>
              <a:t>amalin</a:t>
            </a:r>
            <a:r>
              <a:rPr lang="en-US" sz="2400" b="1" i="1" dirty="0">
                <a:solidFill>
                  <a:srgbClr val="000066"/>
                </a:solidFill>
              </a:rPr>
              <a:t> </a:t>
            </a:r>
            <a:r>
              <a:rPr lang="en-US" sz="2400" b="1" i="1" dirty="0" err="1">
                <a:solidFill>
                  <a:srgbClr val="000066"/>
                </a:solidFill>
              </a:rPr>
              <a:t>salihin</a:t>
            </a:r>
            <a:r>
              <a:rPr lang="en-US" sz="2400" b="1" i="1" dirty="0">
                <a:solidFill>
                  <a:srgbClr val="000066"/>
                </a:solidFill>
              </a:rPr>
              <a:t> </a:t>
            </a:r>
            <a:r>
              <a:rPr lang="en-US" sz="2400" b="1" i="1" dirty="0" err="1">
                <a:solidFill>
                  <a:srgbClr val="000066"/>
                </a:solidFill>
              </a:rPr>
              <a:t>tardha</a:t>
            </a:r>
            <a:r>
              <a:rPr lang="ar-SA" sz="2400" b="1" i="1" dirty="0">
                <a:solidFill>
                  <a:srgbClr val="000066"/>
                </a:solidFill>
              </a:rPr>
              <a:t> </a:t>
            </a:r>
            <a:r>
              <a:rPr lang="en-US" sz="2400" b="1" i="1" dirty="0" err="1">
                <a:solidFill>
                  <a:srgbClr val="000066"/>
                </a:solidFill>
              </a:rPr>
              <a:t>bihi</a:t>
            </a:r>
            <a:r>
              <a:rPr lang="en-US" sz="2400" b="1" i="1" dirty="0">
                <a:solidFill>
                  <a:srgbClr val="000066"/>
                </a:solidFill>
              </a:rPr>
              <a:t> `</a:t>
            </a:r>
            <a:r>
              <a:rPr lang="en-US" sz="2400" b="1" i="1" dirty="0" err="1">
                <a:solidFill>
                  <a:srgbClr val="000066"/>
                </a:solidFill>
              </a:rPr>
              <a:t>anni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وَقَرّبْنِي إِلَيْكَ زُلْفَى.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1752" y="22098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prepare me to do good under all circumstances,</a:t>
            </a:r>
          </a:p>
          <a:p>
            <a:pPr marL="342900" indent="-342900" eaLnBrk="1" hangingPunct="1">
              <a:defRPr/>
            </a:pPr>
            <a:endParaRPr lang="en-US" sz="2800" b="1" kern="1200" dirty="0">
              <a:ea typeface="MS Mincho" pitchFamily="49" charset="-128"/>
            </a:endParaRPr>
          </a:p>
          <a:p>
            <a:r>
              <a:rPr lang="ur-PK" sz="2800" dirty="0"/>
              <a:t>اے اللہ مجھے ہر حال میں بھلائی کے لیئے</a:t>
            </a:r>
          </a:p>
          <a:p>
            <a:br>
              <a:rPr lang="ur-PK" sz="2800" dirty="0"/>
            </a:br>
            <a:r>
              <a:rPr lang="en-US" sz="2800" dirty="0"/>
              <a:t> </a:t>
            </a:r>
            <a:r>
              <a:rPr lang="ur-PK" sz="2800" dirty="0"/>
              <a:t>تیار کریں ،</a:t>
            </a:r>
            <a:endParaRPr lang="en-US" sz="2800" dirty="0"/>
          </a:p>
          <a:p>
            <a:endParaRPr lang="en-US" sz="2800" dirty="0"/>
          </a:p>
          <a:p>
            <a:endParaRPr lang="en-US" sz="2800" dirty="0"/>
          </a:p>
          <a:p>
            <a:endParaRPr lang="ur-PK" sz="2800" dirty="0"/>
          </a:p>
          <a:p>
            <a:br>
              <a:rPr lang="ur-PK" sz="2800" dirty="0"/>
            </a:b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qarribny</a:t>
            </a:r>
            <a:r>
              <a:rPr lang="en-US" sz="2400" b="1" i="1" dirty="0">
                <a:solidFill>
                  <a:srgbClr val="000066"/>
                </a:solidFill>
              </a:rPr>
              <a:t> </a:t>
            </a:r>
            <a:r>
              <a:rPr lang="en-US" sz="2400" b="1" i="1" dirty="0" err="1">
                <a:solidFill>
                  <a:srgbClr val="000066"/>
                </a:solidFill>
              </a:rPr>
              <a:t>ilayka</a:t>
            </a:r>
            <a:r>
              <a:rPr lang="en-US" sz="2400" b="1" i="1" dirty="0">
                <a:solidFill>
                  <a:srgbClr val="000066"/>
                </a:solidFill>
              </a:rPr>
              <a:t> </a:t>
            </a:r>
            <a:r>
              <a:rPr lang="en-US" sz="2400" b="1" i="1" dirty="0" err="1">
                <a:solidFill>
                  <a:srgbClr val="000066"/>
                </a:solidFill>
              </a:rPr>
              <a:t>zulfa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كَمَا كَفَيْتَ نَبِيّكَ مُحَمّداً صَلَّى اللّهُ عَلَيْهِ وَآلِهِ هَوْلَ عَدُوّهِ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16458" y="21336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just as You did everything possible (nothing is impossible for Him) to help Your Prophet Muhammad (blessings of </a:t>
            </a:r>
            <a:r>
              <a:rPr lang="en-US" sz="2800" b="1" kern="1200" dirty="0" err="1">
                <a:ea typeface="MS Mincho" pitchFamily="49" charset="-128"/>
              </a:rPr>
              <a:t>Allāh</a:t>
            </a:r>
            <a:r>
              <a:rPr lang="en-US" sz="2800" b="1" kern="1200" dirty="0">
                <a:ea typeface="MS Mincho" pitchFamily="49" charset="-128"/>
              </a:rPr>
              <a:t> be on him and on his Household) put terror in the hearts of his enemies,</a:t>
            </a: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endParaRPr lang="en-US" sz="3200" b="1" dirty="0">
              <a:solidFill>
                <a:schemeClr val="accent1">
                  <a:lumMod val="75000"/>
                </a:schemeClr>
              </a:solidFill>
              <a:latin typeface="Alvi Nastaleeq" pitchFamily="2" charset="-78"/>
              <a:ea typeface="MS Mincho" pitchFamily="49" charset="-128"/>
              <a:cs typeface="Alvi Nastaleeq" pitchFamily="2" charset="-78"/>
            </a:endParaRPr>
          </a:p>
          <a:p>
            <a:r>
              <a:rPr lang="ur-PK" sz="3200" b="1" dirty="0">
                <a:solidFill>
                  <a:schemeClr val="accent2"/>
                </a:solidFill>
              </a:rPr>
              <a:t>اے اللہ جس طرح تو نے اپنے نبی محمد صلی اللہ علیہ وآلہ وسلم کو اپنے دشمنوں کے دلوں میں دہشت ڈالنے میں ہر ممکن مدد کی (اس کے لئے کوئی بھی چیز ناممکن نہیں ہے)۔</a:t>
            </a:r>
          </a:p>
          <a:p>
            <a:br>
              <a:rPr lang="ur-PK" sz="3200" dirty="0"/>
            </a:b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80467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kama</a:t>
            </a:r>
            <a:r>
              <a:rPr lang="ar-SA" sz="2400" b="1" i="1" dirty="0">
                <a:solidFill>
                  <a:srgbClr val="000066"/>
                </a:solidFill>
              </a:rPr>
              <a:t> </a:t>
            </a:r>
            <a:r>
              <a:rPr lang="en-US" sz="2400" b="1" i="1" dirty="0" err="1">
                <a:solidFill>
                  <a:srgbClr val="000066"/>
                </a:solidFill>
              </a:rPr>
              <a:t>kafayta</a:t>
            </a:r>
            <a:r>
              <a:rPr lang="en-US" sz="2400" b="1" i="1" dirty="0">
                <a:solidFill>
                  <a:srgbClr val="000066"/>
                </a:solidFill>
              </a:rPr>
              <a:t> </a:t>
            </a:r>
            <a:r>
              <a:rPr lang="en-US" sz="2400" b="1" i="1" dirty="0" err="1">
                <a:solidFill>
                  <a:srgbClr val="000066"/>
                </a:solidFill>
              </a:rPr>
              <a:t>nabiyyika</a:t>
            </a:r>
            <a:r>
              <a:rPr lang="en-US" sz="2400" b="1" i="1" dirty="0">
                <a:solidFill>
                  <a:srgbClr val="000066"/>
                </a:solidFill>
              </a:rPr>
              <a:t> </a:t>
            </a:r>
            <a:r>
              <a:rPr lang="en-US" sz="2400" b="1" i="1" dirty="0" err="1">
                <a:solidFill>
                  <a:srgbClr val="000066"/>
                </a:solidFill>
              </a:rPr>
              <a:t>muhammadan</a:t>
            </a:r>
            <a:r>
              <a:rPr lang="en-US" sz="2400" b="1" i="1" dirty="0">
                <a:solidFill>
                  <a:srgbClr val="000066"/>
                </a:solidFill>
              </a:rPr>
              <a:t> </a:t>
            </a:r>
            <a:r>
              <a:rPr lang="en-US" sz="2400" b="1" i="1" dirty="0" err="1">
                <a:solidFill>
                  <a:srgbClr val="000066"/>
                </a:solidFill>
              </a:rPr>
              <a:t>salla</a:t>
            </a:r>
            <a:r>
              <a:rPr lang="ar-SA" sz="2400" b="1" i="1" dirty="0">
                <a:solidFill>
                  <a:srgbClr val="000066"/>
                </a:solidFill>
              </a:rPr>
              <a:t> </a:t>
            </a:r>
            <a:r>
              <a:rPr lang="en-US" sz="2400" b="1" i="1" dirty="0" err="1">
                <a:solidFill>
                  <a:srgbClr val="000066"/>
                </a:solidFill>
              </a:rPr>
              <a:t>allahu</a:t>
            </a:r>
            <a:r>
              <a:rPr lang="en-US" sz="2400" b="1" i="1" dirty="0">
                <a:solidFill>
                  <a:srgbClr val="000066"/>
                </a:solidFill>
              </a:rPr>
              <a:t> `</a:t>
            </a:r>
            <a:r>
              <a:rPr lang="en-US" sz="2400" b="1" i="1" dirty="0" err="1">
                <a:solidFill>
                  <a:srgbClr val="000066"/>
                </a:solidFill>
              </a:rPr>
              <a:t>alayhi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alihi</a:t>
            </a:r>
            <a:r>
              <a:rPr lang="en-US" sz="2400" b="1" i="1" dirty="0">
                <a:solidFill>
                  <a:srgbClr val="000066"/>
                </a:solidFill>
              </a:rPr>
              <a:t> </a:t>
            </a:r>
            <a:r>
              <a:rPr lang="en-US" sz="2400" b="1" i="1" dirty="0" err="1">
                <a:solidFill>
                  <a:srgbClr val="000066"/>
                </a:solidFill>
              </a:rPr>
              <a:t>hawla</a:t>
            </a:r>
            <a:r>
              <a:rPr lang="en-US" sz="2400" b="1" i="1" dirty="0">
                <a:solidFill>
                  <a:srgbClr val="000066"/>
                </a:solidFill>
              </a:rPr>
              <a:t> `</a:t>
            </a:r>
            <a:r>
              <a:rPr lang="en-US" sz="2400" b="1" i="1" dirty="0" err="1">
                <a:solidFill>
                  <a:srgbClr val="000066"/>
                </a:solidFill>
              </a:rPr>
              <a:t>aduwwihi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وَفَرّجْتَ هَمّهُ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removed his anxieties,</a:t>
            </a:r>
          </a:p>
          <a:p>
            <a:pPr marL="342900" indent="-342900" eaLnBrk="1" hangingPunct="1">
              <a:defRPr/>
            </a:pPr>
            <a:endParaRPr lang="en-US" sz="2800" b="1" kern="1200" dirty="0">
              <a:ea typeface="MS Mincho" pitchFamily="49" charset="-128"/>
            </a:endParaRPr>
          </a:p>
          <a:p>
            <a:r>
              <a:rPr lang="ur-PK" sz="2800" b="1" dirty="0"/>
              <a:t>اپنی پریشانیوں کو دور کیا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farrajta</a:t>
            </a:r>
            <a:r>
              <a:rPr lang="en-US" sz="2400" b="1" i="1" dirty="0">
                <a:solidFill>
                  <a:srgbClr val="000066"/>
                </a:solidFill>
              </a:rPr>
              <a:t> </a:t>
            </a:r>
            <a:r>
              <a:rPr lang="en-US" sz="2400" b="1" i="1" dirty="0" err="1">
                <a:solidFill>
                  <a:srgbClr val="000066"/>
                </a:solidFill>
              </a:rPr>
              <a:t>hammahu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وَكَشَفْتَ غَمّهُ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dispersed his troubles,</a:t>
            </a:r>
          </a:p>
          <a:p>
            <a:pPr marL="342900" indent="-342900" eaLnBrk="1" hangingPunct="1">
              <a:defRPr/>
            </a:pPr>
            <a:endParaRPr lang="en-US" sz="2800" b="1" kern="1200" dirty="0">
              <a:ea typeface="MS Mincho" pitchFamily="49" charset="-128"/>
            </a:endParaRPr>
          </a:p>
          <a:p>
            <a:r>
              <a:rPr lang="ur-PK" sz="2800" b="1" dirty="0"/>
              <a:t>اپنی پریشانیوں کو منتشر کردیا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kashafta</a:t>
            </a:r>
            <a:r>
              <a:rPr lang="en-US" sz="2400" b="1" i="1" dirty="0">
                <a:solidFill>
                  <a:srgbClr val="000066"/>
                </a:solidFill>
              </a:rPr>
              <a:t> </a:t>
            </a:r>
            <a:r>
              <a:rPr lang="en-US" sz="2400" b="1" i="1" dirty="0" err="1">
                <a:solidFill>
                  <a:srgbClr val="000066"/>
                </a:solidFill>
              </a:rPr>
              <a:t>ghammahu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وَصَدَقْتَهُ وَعْدَكَ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proved true the promise You made with him,</a:t>
            </a:r>
          </a:p>
          <a:p>
            <a:pPr marL="342900" indent="-342900" eaLnBrk="1" hangingPunct="1">
              <a:defRPr/>
            </a:pPr>
            <a:endParaRPr lang="en-US" sz="2800" b="1" kern="1200" dirty="0">
              <a:ea typeface="MS Mincho" pitchFamily="49" charset="-128"/>
            </a:endParaRPr>
          </a:p>
          <a:p>
            <a:r>
              <a:rPr lang="ur-PK" sz="2800" b="1" dirty="0"/>
              <a:t>آپ نے اس سے جو وعدہ کیا تھا اس کو سچ کر دیا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sadaqtahu</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daka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وَأَنْجَزْتَ لَهُ عَهْدَكَ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carried out to completion the undertaking You took up for him;</a:t>
            </a:r>
          </a:p>
          <a:p>
            <a:pPr marL="342900" indent="-342900" eaLnBrk="1" hangingPunct="1">
              <a:defRPr/>
            </a:pPr>
            <a:endParaRPr lang="en-US" sz="2800" b="1" kern="1200" dirty="0">
              <a:ea typeface="MS Mincho" pitchFamily="49" charset="-128"/>
            </a:endParaRPr>
          </a:p>
          <a:p>
            <a:r>
              <a:rPr lang="ur-PK" sz="2800" b="1" dirty="0"/>
              <a:t>اور آپ نے اس کے لئے کام شروع کیا تھا۔</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anjazta</a:t>
            </a:r>
            <a:r>
              <a:rPr lang="en-US" sz="2400" b="1" i="1" dirty="0">
                <a:solidFill>
                  <a:srgbClr val="000066"/>
                </a:solidFill>
              </a:rPr>
              <a:t> </a:t>
            </a:r>
            <a:r>
              <a:rPr lang="en-US" sz="2400" b="1" i="1" dirty="0" err="1">
                <a:solidFill>
                  <a:srgbClr val="000066"/>
                </a:solidFill>
              </a:rPr>
              <a:t>lahu</a:t>
            </a:r>
            <a:r>
              <a:rPr lang="en-US" sz="2400" b="1" i="1" dirty="0">
                <a:solidFill>
                  <a:srgbClr val="000066"/>
                </a:solidFill>
              </a:rPr>
              <a:t> `</a:t>
            </a:r>
            <a:r>
              <a:rPr lang="en-US" sz="2400" b="1" i="1" dirty="0" err="1">
                <a:solidFill>
                  <a:srgbClr val="000066"/>
                </a:solidFill>
              </a:rPr>
              <a:t>ahdaka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فَبِذلِكَ فَاكْفِنِي هَوْلَ هذِهِ السّنَةِ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in like manner keep me safe from fearful things and events, during this year,</a:t>
            </a:r>
          </a:p>
          <a:p>
            <a:pPr marL="342900" indent="-342900" eaLnBrk="1" hangingPunct="1">
              <a:defRPr/>
            </a:pPr>
            <a:endParaRPr lang="en-US" sz="2800" b="1" kern="1200" dirty="0">
              <a:ea typeface="MS Mincho" pitchFamily="49" charset="-128"/>
            </a:endParaRPr>
          </a:p>
          <a:p>
            <a:r>
              <a:rPr lang="ur-PK" sz="2800" b="1" dirty="0"/>
              <a:t>(اے اللہ) اسی طرح مجھے اس سال کے دوران ، خوفناک چیزوں اور واقعات سے محفوظ رکھیں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fabidhalika</a:t>
            </a:r>
            <a:r>
              <a:rPr lang="en-US" sz="2400" b="1" i="1" dirty="0">
                <a:solidFill>
                  <a:srgbClr val="000066"/>
                </a:solidFill>
              </a:rPr>
              <a:t> </a:t>
            </a:r>
            <a:r>
              <a:rPr lang="en-US" sz="2400" b="1" i="1" dirty="0" err="1">
                <a:solidFill>
                  <a:srgbClr val="000066"/>
                </a:solidFill>
              </a:rPr>
              <a:t>fakfiny</a:t>
            </a:r>
            <a:r>
              <a:rPr lang="en-US" sz="2400" b="1" i="1" dirty="0">
                <a:solidFill>
                  <a:srgbClr val="000066"/>
                </a:solidFill>
              </a:rPr>
              <a:t> </a:t>
            </a:r>
            <a:r>
              <a:rPr lang="en-US" sz="2400" b="1" i="1" dirty="0" err="1">
                <a:solidFill>
                  <a:srgbClr val="000066"/>
                </a:solidFill>
              </a:rPr>
              <a:t>hawla</a:t>
            </a:r>
            <a:r>
              <a:rPr lang="en-US" sz="2400" b="1" i="1" dirty="0">
                <a:solidFill>
                  <a:srgbClr val="000066"/>
                </a:solidFill>
              </a:rPr>
              <a:t> </a:t>
            </a:r>
            <a:r>
              <a:rPr lang="en-US" sz="2400" b="1" i="1" dirty="0" err="1">
                <a:solidFill>
                  <a:srgbClr val="000066"/>
                </a:solidFill>
              </a:rPr>
              <a:t>hadhihi</a:t>
            </a:r>
            <a:r>
              <a:rPr lang="en-US" sz="2400" b="1" i="1" dirty="0">
                <a:solidFill>
                  <a:srgbClr val="000066"/>
                </a:solidFill>
              </a:rPr>
              <a:t> </a:t>
            </a:r>
            <a:r>
              <a:rPr lang="en-US" sz="2400" b="1" i="1" dirty="0" err="1">
                <a:solidFill>
                  <a:srgbClr val="000066"/>
                </a:solidFill>
              </a:rPr>
              <a:t>alssanati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وَتَقَبّلْهُ مِنَّا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accept it from us,</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اور ہم سے قبول کریں</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taqabbalhu</a:t>
            </a:r>
            <a:r>
              <a:rPr lang="en-US" sz="2400" b="1" i="1" dirty="0">
                <a:solidFill>
                  <a:srgbClr val="000066"/>
                </a:solidFill>
              </a:rPr>
              <a:t> </a:t>
            </a:r>
            <a:r>
              <a:rPr lang="en-US" sz="2400" b="1" i="1" dirty="0" err="1">
                <a:solidFill>
                  <a:srgbClr val="000066"/>
                </a:solidFill>
              </a:rPr>
              <a:t>minna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وَآفَاتِهَا وَأَسْقَامَهَا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from its logical consequences — outrage, havoc,</a:t>
            </a:r>
          </a:p>
          <a:p>
            <a:pPr marL="342900" indent="-342900" eaLnBrk="1" hangingPunct="1">
              <a:defRPr/>
            </a:pPr>
            <a:endParaRPr lang="en-US" sz="2800" b="1" kern="1200" dirty="0">
              <a:ea typeface="MS Mincho" pitchFamily="49" charset="-128"/>
            </a:endParaRPr>
          </a:p>
          <a:p>
            <a:r>
              <a:rPr lang="ur-PK" sz="2800" b="1" dirty="0"/>
              <a:t>اور اس کے منطقی انجام سے - غم و غصہ ، تباہی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afatiha</a:t>
            </a:r>
            <a:r>
              <a:rPr lang="ar-SA"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asqamaha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وَفِتْنَتَهَا وَشُرُورَهَا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confusion, evil,</a:t>
            </a:r>
          </a:p>
          <a:p>
            <a:pPr marL="342900" indent="-342900" eaLnBrk="1" hangingPunct="1">
              <a:defRPr/>
            </a:pPr>
            <a:endParaRPr lang="en-US" sz="2800" b="1" kern="1200" dirty="0">
              <a:ea typeface="MS Mincho" pitchFamily="49" charset="-128"/>
            </a:endParaRPr>
          </a:p>
          <a:p>
            <a:r>
              <a:rPr lang="ur-PK" sz="2800" b="1" dirty="0"/>
              <a:t>الجھن ، برائی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fitnataha</a:t>
            </a:r>
            <a:r>
              <a:rPr lang="ar-SA"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shururaha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وَأَحْزَانَهَا وَضِيقَ المَعَاشِ فِيهَا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sorrow; and the economic distress it perpetuates;</a:t>
            </a:r>
          </a:p>
          <a:p>
            <a:pPr marL="342900" indent="-342900" eaLnBrk="1" hangingPunct="1">
              <a:defRPr/>
            </a:pPr>
            <a:endParaRPr lang="en-US" sz="2800" b="1" kern="1200" dirty="0">
              <a:ea typeface="MS Mincho" pitchFamily="49" charset="-128"/>
            </a:endParaRPr>
          </a:p>
          <a:p>
            <a:r>
              <a:rPr lang="ur-PK" sz="2800" b="1" dirty="0"/>
              <a:t>غم؛ اور معاشی پریشانی ہمیشہ برقرار رہتی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ahzanaha</a:t>
            </a:r>
            <a:r>
              <a:rPr lang="ar-SA"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dhiqa</a:t>
            </a:r>
            <a:r>
              <a:rPr lang="en-US" sz="2400" b="1" i="1" dirty="0">
                <a:solidFill>
                  <a:srgbClr val="000066"/>
                </a:solidFill>
              </a:rPr>
              <a:t> </a:t>
            </a:r>
            <a:r>
              <a:rPr lang="en-US" sz="2400" b="1" i="1" dirty="0" err="1">
                <a:solidFill>
                  <a:srgbClr val="000066"/>
                </a:solidFill>
              </a:rPr>
              <a:t>alma`ashi</a:t>
            </a:r>
            <a:r>
              <a:rPr lang="en-US" sz="2400" b="1" i="1" dirty="0">
                <a:solidFill>
                  <a:srgbClr val="000066"/>
                </a:solidFill>
              </a:rPr>
              <a:t> </a:t>
            </a:r>
            <a:r>
              <a:rPr lang="en-US" sz="2400" b="1" i="1" dirty="0" err="1">
                <a:solidFill>
                  <a:srgbClr val="000066"/>
                </a:solidFill>
              </a:rPr>
              <a:t>fiha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وَبَلّغْنِي بِرَحْمَتِكَ كَمَالَ العَافِيَةِ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through Your mercy make available for me conclusive welfare</a:t>
            </a:r>
          </a:p>
          <a:p>
            <a:pPr marL="342900" indent="-342900" eaLnBrk="1" hangingPunct="1">
              <a:defRPr/>
            </a:pPr>
            <a:endParaRPr lang="en-US" sz="2800" b="1" kern="1200" dirty="0">
              <a:ea typeface="MS Mincho" pitchFamily="49" charset="-128"/>
            </a:endParaRPr>
          </a:p>
          <a:p>
            <a:r>
              <a:rPr lang="ur-PK" sz="2800" b="1" dirty="0"/>
              <a:t>اور اپنی رحمت کے ذریعہ مجھے فلاح و بہبود مہیا کرے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ballighny</a:t>
            </a:r>
            <a:r>
              <a:rPr lang="en-US" sz="2400" b="1" i="1" dirty="0">
                <a:solidFill>
                  <a:srgbClr val="000066"/>
                </a:solidFill>
              </a:rPr>
              <a:t> </a:t>
            </a:r>
            <a:r>
              <a:rPr lang="en-US" sz="2400" b="1" i="1" dirty="0" err="1">
                <a:solidFill>
                  <a:srgbClr val="000066"/>
                </a:solidFill>
              </a:rPr>
              <a:t>birahmatika</a:t>
            </a:r>
            <a:r>
              <a:rPr lang="en-US" sz="2400" b="1" i="1" dirty="0">
                <a:solidFill>
                  <a:srgbClr val="000066"/>
                </a:solidFill>
              </a:rPr>
              <a:t> kamala al-`</a:t>
            </a:r>
            <a:r>
              <a:rPr lang="en-US" sz="2400" b="1" i="1" dirty="0" err="1">
                <a:solidFill>
                  <a:srgbClr val="000066"/>
                </a:solidFill>
              </a:rPr>
              <a:t>afiyati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بِتَمَامِ دَوَامِ النّعْمَةِ عِنْدِي إِلَى مُنْتَهَى أَجَلِي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from the everlasting bounties till to the last moment of my life.</a:t>
            </a:r>
          </a:p>
          <a:p>
            <a:pPr marL="342900" indent="-342900" eaLnBrk="1" hangingPunct="1">
              <a:defRPr/>
            </a:pPr>
            <a:endParaRPr lang="en-US" sz="2800" b="1" kern="1200" dirty="0">
              <a:ea typeface="MS Mincho" pitchFamily="49" charset="-128"/>
            </a:endParaRPr>
          </a:p>
          <a:p>
            <a:r>
              <a:rPr lang="ur-PK" sz="2800" b="1" dirty="0"/>
              <a:t>لازوال فضل سے میری زندگی کے آخری لمحے تک۔</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bitamami</a:t>
            </a:r>
            <a:r>
              <a:rPr lang="en-US" sz="2400" b="1" i="1" dirty="0">
                <a:solidFill>
                  <a:srgbClr val="000066"/>
                </a:solidFill>
              </a:rPr>
              <a:t> </a:t>
            </a:r>
            <a:r>
              <a:rPr lang="en-US" sz="2400" b="1" i="1" dirty="0" err="1">
                <a:solidFill>
                  <a:srgbClr val="000066"/>
                </a:solidFill>
              </a:rPr>
              <a:t>dawami</a:t>
            </a:r>
            <a:r>
              <a:rPr lang="en-US" sz="2400" b="1" i="1" dirty="0">
                <a:solidFill>
                  <a:srgbClr val="000066"/>
                </a:solidFill>
              </a:rPr>
              <a:t> </a:t>
            </a:r>
            <a:r>
              <a:rPr lang="en-US" sz="2400" b="1" i="1" dirty="0" err="1">
                <a:solidFill>
                  <a:srgbClr val="000066"/>
                </a:solidFill>
              </a:rPr>
              <a:t>alnni`mati</a:t>
            </a:r>
            <a:r>
              <a:rPr lang="en-US" sz="2400" b="1" i="1" dirty="0">
                <a:solidFill>
                  <a:srgbClr val="000066"/>
                </a:solidFill>
              </a:rPr>
              <a:t> `</a:t>
            </a:r>
            <a:r>
              <a:rPr lang="en-US" sz="2400" b="1" i="1" dirty="0" err="1">
                <a:solidFill>
                  <a:srgbClr val="000066"/>
                </a:solidFill>
              </a:rPr>
              <a:t>indy</a:t>
            </a:r>
            <a:r>
              <a:rPr lang="en-US" sz="2400" b="1" i="1" dirty="0">
                <a:solidFill>
                  <a:srgbClr val="000066"/>
                </a:solidFill>
              </a:rPr>
              <a:t> </a:t>
            </a:r>
            <a:r>
              <a:rPr lang="en-US" sz="2400" b="1" i="1" dirty="0" err="1">
                <a:solidFill>
                  <a:srgbClr val="000066"/>
                </a:solidFill>
              </a:rPr>
              <a:t>ilamuntaha</a:t>
            </a:r>
            <a:r>
              <a:rPr lang="ar-SA" sz="2400" b="1" i="1" dirty="0">
                <a:solidFill>
                  <a:srgbClr val="000066"/>
                </a:solidFill>
              </a:rPr>
              <a:t> </a:t>
            </a:r>
            <a:r>
              <a:rPr lang="en-US" sz="2400" b="1" i="1" dirty="0" err="1">
                <a:solidFill>
                  <a:srgbClr val="000066"/>
                </a:solidFill>
              </a:rPr>
              <a:t>ajali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6600" kern="1200" dirty="0">
                <a:latin typeface="Arabic Typesetting" panose="03020402040406030203" pitchFamily="66" charset="-78"/>
                <a:ea typeface="+mn-ea"/>
                <a:cs typeface="Arabic Typesetting" panose="03020402040406030203" pitchFamily="66" charset="-78"/>
              </a:rPr>
              <a:t>أَسْأَلُكَ سُؤَالَ مَنْ أَسَاءَ وَظَلَمَ وَاسْتَكَانَ وَاعْتَرَفَ</a:t>
            </a:r>
            <a:endParaRPr lang="en-US" sz="66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400" b="1" kern="1200" dirty="0">
                <a:ea typeface="MS Mincho" pitchFamily="49" charset="-128"/>
              </a:rPr>
              <a:t>I put forward a petition to You just like a person who has transgressed and did wrong to (others), but surrenders and makes a clean confession.</a:t>
            </a:r>
          </a:p>
          <a:p>
            <a:pPr marL="342900" indent="-342900" eaLnBrk="1" hangingPunct="1">
              <a:defRPr/>
            </a:pPr>
            <a:endParaRPr lang="en-US" sz="2400" b="1" kern="1200" dirty="0">
              <a:ea typeface="MS Mincho" pitchFamily="49" charset="-128"/>
            </a:endParaRPr>
          </a:p>
          <a:p>
            <a:r>
              <a:rPr lang="ur-PK" dirty="0"/>
              <a:t>میں نے آپ کے سامنے ایک درخواست اسی طرح پیش کی ہے جس نے (دوسروں) کے ساتھ زیادتی کی ہو اور غلطی کی ہو ، لیکن ہتھیار ڈال دیئے اور صاف اعتراف کیا۔</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as’aluka</a:t>
            </a:r>
            <a:r>
              <a:rPr lang="en-US" sz="2400" b="1" i="1" dirty="0">
                <a:solidFill>
                  <a:srgbClr val="000066"/>
                </a:solidFill>
              </a:rPr>
              <a:t> </a:t>
            </a:r>
            <a:r>
              <a:rPr lang="en-US" sz="2400" b="1" i="1" dirty="0" err="1">
                <a:solidFill>
                  <a:srgbClr val="000066"/>
                </a:solidFill>
              </a:rPr>
              <a:t>su´ala</a:t>
            </a:r>
            <a:r>
              <a:rPr lang="en-US" sz="2400" b="1" i="1" dirty="0">
                <a:solidFill>
                  <a:srgbClr val="000066"/>
                </a:solidFill>
              </a:rPr>
              <a:t> man </a:t>
            </a:r>
            <a:r>
              <a:rPr lang="en-US" sz="2400" b="1" i="1" dirty="0" err="1">
                <a:solidFill>
                  <a:srgbClr val="000066"/>
                </a:solidFill>
              </a:rPr>
              <a:t>asa‘a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zalama</a:t>
            </a:r>
            <a:r>
              <a:rPr lang="en-US" sz="2400" b="1" i="1" dirty="0">
                <a:solidFill>
                  <a:srgbClr val="000066"/>
                </a:solidFill>
              </a:rPr>
              <a:t> </a:t>
            </a:r>
            <a:r>
              <a:rPr lang="en-US" sz="2400" b="1" i="1" dirty="0" err="1">
                <a:solidFill>
                  <a:srgbClr val="000066"/>
                </a:solidFill>
              </a:rPr>
              <a:t>wastakana</a:t>
            </a:r>
            <a:r>
              <a:rPr lang="en-US" sz="2400" b="1" i="1" dirty="0">
                <a:solidFill>
                  <a:srgbClr val="000066"/>
                </a:solidFill>
              </a:rPr>
              <a:t> </a:t>
            </a:r>
            <a:r>
              <a:rPr lang="en-US" sz="2400" b="1" i="1" dirty="0" err="1">
                <a:solidFill>
                  <a:srgbClr val="000066"/>
                </a:solidFill>
              </a:rPr>
              <a:t>wa`tarafa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وَأَسْأَلُكَ أَنْ تَغْفِرَ لِي مَا مَضَى مِنَ الذّنُوبِ</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 beseech You to forgive those earlier sins</a:t>
            </a:r>
          </a:p>
          <a:p>
            <a:pPr marL="342900" indent="-342900" eaLnBrk="1" hangingPunct="1">
              <a:defRPr/>
            </a:pPr>
            <a:endParaRPr lang="en-US" sz="2800" b="1" kern="1200" dirty="0">
              <a:ea typeface="MS Mincho" pitchFamily="49" charset="-128"/>
            </a:endParaRPr>
          </a:p>
          <a:p>
            <a:r>
              <a:rPr lang="ur-PK" sz="2800" b="1" dirty="0"/>
              <a:t>میں آپ سے التجا کرتا ہوں کہ وہ پہلے والے گناہوں کو معاف کردے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as’aluka</a:t>
            </a:r>
            <a:r>
              <a:rPr lang="en-US" sz="2400" b="1" i="1" dirty="0">
                <a:solidFill>
                  <a:srgbClr val="000066"/>
                </a:solidFill>
              </a:rPr>
              <a:t> an </a:t>
            </a:r>
            <a:r>
              <a:rPr lang="en-US" sz="2400" b="1" i="1" dirty="0" err="1">
                <a:solidFill>
                  <a:srgbClr val="000066"/>
                </a:solidFill>
              </a:rPr>
              <a:t>taghfira</a:t>
            </a:r>
            <a:r>
              <a:rPr lang="en-US" sz="2400" b="1" i="1" dirty="0">
                <a:solidFill>
                  <a:srgbClr val="000066"/>
                </a:solidFill>
              </a:rPr>
              <a:t> </a:t>
            </a:r>
            <a:r>
              <a:rPr lang="en-US" sz="2400" b="1" i="1" dirty="0" err="1">
                <a:solidFill>
                  <a:srgbClr val="000066"/>
                </a:solidFill>
              </a:rPr>
              <a:t>li</a:t>
            </a:r>
            <a:r>
              <a:rPr lang="en-US" sz="2400" b="1" i="1" dirty="0">
                <a:solidFill>
                  <a:srgbClr val="000066"/>
                </a:solidFill>
              </a:rPr>
              <a:t> ma</a:t>
            </a:r>
            <a:r>
              <a:rPr lang="ar-SA" sz="2400" b="1" i="1" dirty="0">
                <a:solidFill>
                  <a:srgbClr val="000066"/>
                </a:solidFill>
              </a:rPr>
              <a:t> </a:t>
            </a:r>
            <a:r>
              <a:rPr lang="en-US" sz="2400" b="1" i="1" dirty="0" err="1">
                <a:solidFill>
                  <a:srgbClr val="000066"/>
                </a:solidFill>
              </a:rPr>
              <a:t>madha</a:t>
            </a:r>
            <a:r>
              <a:rPr lang="ar-SA" sz="2400" b="1" i="1" dirty="0">
                <a:solidFill>
                  <a:srgbClr val="000066"/>
                </a:solidFill>
              </a:rPr>
              <a:t> </a:t>
            </a:r>
            <a:r>
              <a:rPr lang="en-US" sz="2400" b="1" i="1" dirty="0">
                <a:solidFill>
                  <a:srgbClr val="000066"/>
                </a:solidFill>
              </a:rPr>
              <a:t>mina </a:t>
            </a:r>
            <a:r>
              <a:rPr lang="en-US" sz="2400" b="1" i="1" dirty="0" err="1">
                <a:solidFill>
                  <a:srgbClr val="000066"/>
                </a:solidFill>
              </a:rPr>
              <a:t>aldhdhunubi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الّتِي حَصَرَتْهَا حَفَظَتُكَ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which are counted by Your Preserving Angels</a:t>
            </a:r>
          </a:p>
          <a:p>
            <a:pPr marL="342900" indent="-342900" eaLnBrk="1" hangingPunct="1">
              <a:defRPr/>
            </a:pPr>
            <a:endParaRPr lang="en-US" sz="2800" b="1" kern="1200" dirty="0">
              <a:ea typeface="MS Mincho" pitchFamily="49" charset="-128"/>
            </a:endParaRPr>
          </a:p>
          <a:p>
            <a:r>
              <a:rPr lang="ur-PK" sz="2800" b="1" dirty="0"/>
              <a:t>جن کا شمار آپ کے محفوظ فرشتوں نے کیا ہے</a:t>
            </a:r>
          </a:p>
          <a:p>
            <a:br>
              <a:rPr lang="ur-PK" sz="2800" dirty="0"/>
            </a:b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endParaRPr lang="ur-PK" sz="2800" b="1" dirty="0"/>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hasaratha</a:t>
            </a:r>
            <a:r>
              <a:rPr lang="ar-SA" sz="2400" b="1" i="1" dirty="0">
                <a:solidFill>
                  <a:srgbClr val="000066"/>
                </a:solidFill>
              </a:rPr>
              <a:t> </a:t>
            </a:r>
            <a:r>
              <a:rPr lang="en-US" sz="2400" b="1" i="1" dirty="0" err="1">
                <a:solidFill>
                  <a:srgbClr val="000066"/>
                </a:solidFill>
              </a:rPr>
              <a:t>hafazatuka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
        <p:nvSpPr>
          <p:cNvPr id="2" name="Rectangle 1"/>
          <p:cNvSpPr>
            <a:spLocks noChangeArrowheads="1"/>
          </p:cNvSpPr>
          <p:nvPr/>
        </p:nvSpPr>
        <p:spPr bwMode="auto">
          <a:xfrm>
            <a:off x="0" y="0"/>
            <a:ext cx="0" cy="45720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ar-SA" sz="1800" b="0" i="0" u="none" strike="noStrike" cap="none" normalizeH="0" baseline="0">
                <a:ln>
                  <a:noFill/>
                </a:ln>
                <a:solidFill>
                  <a:srgbClr val="222222"/>
                </a:solidFill>
                <a:effectLst/>
                <a:latin typeface="inherit"/>
                <a:cs typeface="Arial" pitchFamily="34" charset="0"/>
              </a:rPr>
              <a:t>جن کا شمار آپ کے محفوظ فرشتوں نے کیا ہے</a:t>
            </a:r>
            <a:endParaRPr kumimoji="0" lang="en-US" b="0" i="0" u="none" strike="noStrike" cap="none" normalizeH="0" baseline="0">
              <a:ln>
                <a:noFill/>
              </a:ln>
              <a:solidFill>
                <a:srgbClr val="222222"/>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sz="700" b="0" i="0" u="none" strike="noStrike" cap="none" normalizeH="0" baseline="0">
                <a:ln>
                  <a:noFill/>
                </a:ln>
                <a:solidFill>
                  <a:schemeClr val="tx1"/>
                </a:solidFill>
                <a:effectLst/>
                <a:latin typeface="Arial" pitchFamily="34" charset="0"/>
                <a:cs typeface="Arial" pitchFamily="34" charset="0"/>
              </a:rPr>
            </a:br>
            <a:endParaRPr kumimoji="0" lang="en-US"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transition>
    <p:fade/>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وَأَحْصَتْهَا كِرَامُ مَلائِكَتِكَ عَلَيّ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which have been recorded by Your appointed Angels;</a:t>
            </a:r>
          </a:p>
          <a:p>
            <a:pPr marL="342900" indent="-342900" eaLnBrk="1" hangingPunct="1">
              <a:defRPr/>
            </a:pPr>
            <a:endParaRPr lang="en-US" sz="2800" b="1" kern="1200" dirty="0">
              <a:ea typeface="MS Mincho" pitchFamily="49" charset="-128"/>
            </a:endParaRPr>
          </a:p>
          <a:p>
            <a:r>
              <a:rPr lang="ur-PK" sz="2800" b="1" dirty="0"/>
              <a:t>جن کا شمار آپ محفوظ محفوظ کریں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ahsatha</a:t>
            </a:r>
            <a:r>
              <a:rPr lang="ar-SA" sz="2400" b="1" i="1" dirty="0">
                <a:solidFill>
                  <a:srgbClr val="000066"/>
                </a:solidFill>
              </a:rPr>
              <a:t> </a:t>
            </a:r>
            <a:r>
              <a:rPr lang="en-US" sz="2400" b="1" i="1" dirty="0" err="1">
                <a:solidFill>
                  <a:srgbClr val="000066"/>
                </a:solidFill>
              </a:rPr>
              <a:t>kiramu</a:t>
            </a:r>
            <a:r>
              <a:rPr lang="en-US" sz="2400" b="1" i="1" dirty="0">
                <a:solidFill>
                  <a:srgbClr val="000066"/>
                </a:solidFill>
              </a:rPr>
              <a:t> </a:t>
            </a:r>
            <a:r>
              <a:rPr lang="en-US" sz="2400" b="1" i="1" dirty="0" err="1">
                <a:solidFill>
                  <a:srgbClr val="000066"/>
                </a:solidFill>
              </a:rPr>
              <a:t>mala’ikatika</a:t>
            </a:r>
            <a:r>
              <a:rPr lang="en-US" sz="2400" b="1" i="1" dirty="0">
                <a:solidFill>
                  <a:srgbClr val="000066"/>
                </a:solidFill>
              </a:rPr>
              <a:t> `</a:t>
            </a:r>
            <a:r>
              <a:rPr lang="en-US" sz="2400" b="1" i="1" dirty="0" err="1">
                <a:solidFill>
                  <a:srgbClr val="000066"/>
                </a:solidFill>
              </a:rPr>
              <a:t>alayya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وَأَنْ تَعْصِمَنِي اللّهُمّ مِنَ الذّنُوبِ</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O </a:t>
            </a:r>
            <a:r>
              <a:rPr lang="en-US" sz="2800" b="1" kern="1200" dirty="0" err="1">
                <a:ea typeface="MS Mincho" pitchFamily="49" charset="-128"/>
              </a:rPr>
              <a:t>Allāh</a:t>
            </a:r>
            <a:r>
              <a:rPr lang="en-US" sz="2800" b="1" kern="1200" dirty="0">
                <a:ea typeface="MS Mincho" pitchFamily="49" charset="-128"/>
              </a:rPr>
              <a:t>, protect me against sinning</a:t>
            </a:r>
          </a:p>
          <a:p>
            <a:pPr marL="342900" indent="-342900" eaLnBrk="1" hangingPunct="1">
              <a:defRPr/>
            </a:pPr>
            <a:endParaRPr lang="en-US" sz="2800" b="1" kern="1200" dirty="0">
              <a:ea typeface="MS Mincho" pitchFamily="49" charset="-128"/>
            </a:endParaRPr>
          </a:p>
          <a:p>
            <a:r>
              <a:rPr lang="ur-PK" sz="2800" b="1" dirty="0"/>
              <a:t>اور اے اللہ مجھے گناہ کرنے سے بچائے</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an </a:t>
            </a:r>
            <a:r>
              <a:rPr lang="en-US" sz="2400" b="1" i="1" dirty="0" err="1">
                <a:solidFill>
                  <a:srgbClr val="000066"/>
                </a:solidFill>
              </a:rPr>
              <a:t>ta`simany</a:t>
            </a:r>
            <a:r>
              <a:rPr lang="en-US" sz="2400" b="1" i="1" dirty="0">
                <a:solidFill>
                  <a:srgbClr val="000066"/>
                </a:solidFill>
              </a:rPr>
              <a:t> </a:t>
            </a:r>
            <a:r>
              <a:rPr lang="en-US" sz="2400" b="1" i="1" dirty="0" err="1">
                <a:solidFill>
                  <a:srgbClr val="000066"/>
                </a:solidFill>
              </a:rPr>
              <a:t>allahumma</a:t>
            </a:r>
            <a:r>
              <a:rPr lang="en-US" sz="2400" b="1" i="1" dirty="0">
                <a:solidFill>
                  <a:srgbClr val="000066"/>
                </a:solidFill>
              </a:rPr>
              <a:t> mina </a:t>
            </a:r>
            <a:r>
              <a:rPr lang="en-US" sz="2400" b="1" i="1" dirty="0" err="1">
                <a:solidFill>
                  <a:srgbClr val="000066"/>
                </a:solidFill>
              </a:rPr>
              <a:t>aldhdhunubi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وَتَسَلَّمْهُ مِنا</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receive it from us (with acceptance)</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اور ہم سے قبول کریں (قبولیت کے ساتھ)</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tasallamhu</a:t>
            </a:r>
            <a:r>
              <a:rPr lang="ar-SA" sz="2400" b="1" i="1" dirty="0">
                <a:solidFill>
                  <a:srgbClr val="000066"/>
                </a:solidFill>
              </a:rPr>
              <a:t> </a:t>
            </a:r>
            <a:r>
              <a:rPr lang="en-US" sz="2400" b="1" i="1" dirty="0" err="1">
                <a:solidFill>
                  <a:srgbClr val="000066"/>
                </a:solidFill>
              </a:rPr>
              <a:t>minna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فِيمَا بَقِيَ مِنْ عُمْرِي إِلَى مُنْتَهَى أَجَلِي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In the rest of lifetime up to my death</a:t>
            </a:r>
          </a:p>
          <a:p>
            <a:pPr marL="342900" indent="-342900" eaLnBrk="1" hangingPunct="1">
              <a:defRPr/>
            </a:pPr>
            <a:endParaRPr lang="en-US" sz="2800" b="1" kern="1200" dirty="0">
              <a:ea typeface="MS Mincho" pitchFamily="49" charset="-128"/>
            </a:endParaRPr>
          </a:p>
          <a:p>
            <a:r>
              <a:rPr lang="ur-PK" sz="2800" b="1" dirty="0"/>
              <a:t>بقیہ زندگی میں میری موت تک</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fima</a:t>
            </a:r>
            <a:r>
              <a:rPr lang="ar-SA" sz="2400" b="1" i="1" dirty="0">
                <a:solidFill>
                  <a:srgbClr val="000066"/>
                </a:solidFill>
              </a:rPr>
              <a:t> </a:t>
            </a:r>
            <a:r>
              <a:rPr lang="en-US" sz="2400" b="1" i="1" dirty="0" err="1">
                <a:solidFill>
                  <a:srgbClr val="000066"/>
                </a:solidFill>
              </a:rPr>
              <a:t>baqiya</a:t>
            </a:r>
            <a:r>
              <a:rPr lang="en-US" sz="2400" b="1" i="1" dirty="0">
                <a:solidFill>
                  <a:srgbClr val="000066"/>
                </a:solidFill>
              </a:rPr>
              <a:t> min `</a:t>
            </a:r>
            <a:r>
              <a:rPr lang="en-US" sz="2400" b="1" i="1" dirty="0" err="1">
                <a:solidFill>
                  <a:srgbClr val="000066"/>
                </a:solidFill>
              </a:rPr>
              <a:t>umry</a:t>
            </a:r>
            <a:r>
              <a:rPr lang="en-US" sz="2400" b="1" i="1" dirty="0">
                <a:solidFill>
                  <a:srgbClr val="000066"/>
                </a:solidFill>
              </a:rPr>
              <a:t> </a:t>
            </a:r>
            <a:r>
              <a:rPr lang="en-US" sz="2400" b="1" i="1" dirty="0" err="1">
                <a:solidFill>
                  <a:srgbClr val="000066"/>
                </a:solidFill>
              </a:rPr>
              <a:t>ila</a:t>
            </a:r>
            <a:r>
              <a:rPr lang="ar-SA" sz="2400" b="1" i="1" dirty="0">
                <a:solidFill>
                  <a:srgbClr val="000066"/>
                </a:solidFill>
              </a:rPr>
              <a:t> </a:t>
            </a:r>
            <a:r>
              <a:rPr lang="en-US" sz="2400" b="1" i="1" dirty="0" err="1">
                <a:solidFill>
                  <a:srgbClr val="000066"/>
                </a:solidFill>
              </a:rPr>
              <a:t>muntaha</a:t>
            </a:r>
            <a:r>
              <a:rPr lang="ar-SA" sz="2400" b="1" i="1" dirty="0">
                <a:solidFill>
                  <a:srgbClr val="000066"/>
                </a:solidFill>
              </a:rPr>
              <a:t> </a:t>
            </a:r>
            <a:r>
              <a:rPr lang="en-US" sz="2400" b="1" i="1" dirty="0" err="1">
                <a:solidFill>
                  <a:srgbClr val="000066"/>
                </a:solidFill>
              </a:rPr>
              <a:t>ajali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اللّهُ يَا رَحْمنُ يَا رَحِيمُ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O Beneficent! O Merciful!</a:t>
            </a:r>
          </a:p>
          <a:p>
            <a:pPr marL="342900" indent="-342900" eaLnBrk="1" hangingPunct="1">
              <a:defRPr/>
            </a:pPr>
            <a:endParaRPr lang="en-US" sz="2800" b="1" kern="1200" dirty="0">
              <a:ea typeface="MS Mincho" pitchFamily="49" charset="-128"/>
            </a:endParaRPr>
          </a:p>
          <a:p>
            <a:r>
              <a:rPr lang="ur-PK" sz="2800" b="1" dirty="0"/>
              <a:t>اے اللہ! اے رحمن! اے مہربان!</a:t>
            </a:r>
          </a:p>
          <a:p>
            <a:br>
              <a:rPr lang="ur-PK" sz="2800" dirty="0"/>
            </a:b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allahu</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rahmanu</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rahimu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صَلّ عَلَى مُحَمّدٍ وَأَهْلِ بَيْتِ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Send blessings on Muhammad and on the Household of Muhammad,</a:t>
            </a:r>
          </a:p>
          <a:p>
            <a:pPr marL="342900" indent="-342900" eaLnBrk="1" hangingPunct="1">
              <a:defRPr/>
            </a:pPr>
            <a:endParaRPr lang="en-US" sz="2800" b="1" kern="1200" dirty="0">
              <a:ea typeface="MS Mincho" pitchFamily="49" charset="-128"/>
            </a:endParaRPr>
          </a:p>
          <a:p>
            <a:r>
              <a:rPr lang="ur-PK" sz="2800" b="1" dirty="0"/>
              <a:t>محمد صلی اللہ علیہ وسلم اور آل محمد پر درود بھیجیں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salli</a:t>
            </a:r>
            <a:r>
              <a:rPr lang="en-US" sz="2400" b="1" i="1" dirty="0">
                <a:solidFill>
                  <a:srgbClr val="000066"/>
                </a:solidFill>
              </a:rPr>
              <a:t> `ala</a:t>
            </a:r>
            <a:r>
              <a:rPr lang="ar-SA" sz="2400" b="1" i="1" dirty="0">
                <a:solidFill>
                  <a:srgbClr val="000066"/>
                </a:solidFill>
              </a:rPr>
              <a:t> </a:t>
            </a:r>
            <a:r>
              <a:rPr lang="en-US" sz="2400" b="1" i="1" dirty="0" err="1">
                <a:solidFill>
                  <a:srgbClr val="000066"/>
                </a:solidFill>
              </a:rPr>
              <a:t>muhammadin</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ahli</a:t>
            </a:r>
            <a:r>
              <a:rPr lang="en-US" sz="2400" b="1" i="1" dirty="0">
                <a:solidFill>
                  <a:srgbClr val="000066"/>
                </a:solidFill>
              </a:rPr>
              <a:t> </a:t>
            </a:r>
            <a:r>
              <a:rPr lang="en-US" sz="2400" b="1" i="1" dirty="0" err="1">
                <a:solidFill>
                  <a:srgbClr val="000066"/>
                </a:solidFill>
              </a:rPr>
              <a:t>bayti</a:t>
            </a:r>
            <a:r>
              <a:rPr lang="en-US" sz="2400" b="1" i="1" dirty="0">
                <a:solidFill>
                  <a:srgbClr val="000066"/>
                </a:solidFill>
              </a:rPr>
              <a:t> </a:t>
            </a:r>
            <a:r>
              <a:rPr lang="en-US" sz="2400" b="1" i="1" dirty="0" err="1">
                <a:solidFill>
                  <a:srgbClr val="000066"/>
                </a:solidFill>
              </a:rPr>
              <a:t>muhammadin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وَآتِنِي كُلّ مَا سَأَلْتُكَ وَرَغِبْتُ إِلَيْكَ فِيهِ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give me as a gift that which I have asked for and for which I turned to You (alone) with hope and expectation,</a:t>
            </a:r>
          </a:p>
          <a:p>
            <a:pPr marL="342900" indent="-342900" eaLnBrk="1" hangingPunct="1">
              <a:defRPr/>
            </a:pPr>
            <a:endParaRPr lang="en-US" sz="2800" b="1" kern="1200" dirty="0">
              <a:ea typeface="MS Mincho" pitchFamily="49" charset="-128"/>
            </a:endParaRPr>
          </a:p>
          <a:p>
            <a:r>
              <a:rPr lang="ur-PK" sz="2800" dirty="0"/>
              <a:t>اور مجھے بطور تحفہ دے جو میں نے طلب کیا ہے اور جس کے لیئے</a:t>
            </a:r>
          </a:p>
          <a:p>
            <a:br>
              <a:rPr lang="ur-PK" sz="2800" dirty="0"/>
            </a:br>
            <a:r>
              <a:rPr lang="en-US" sz="2800" dirty="0"/>
              <a:t> </a:t>
            </a:r>
            <a:r>
              <a:rPr lang="ur-PK" sz="2800" dirty="0"/>
              <a:t>میں امید اور توقع کے ساتھ (اکیلے) آپ کی طرف رجوع کیا ،</a:t>
            </a:r>
            <a:endParaRPr lang="en-US" sz="2800" dirty="0"/>
          </a:p>
          <a:p>
            <a:endParaRPr lang="ur-PK" sz="2800" dirty="0"/>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atiny</a:t>
            </a:r>
            <a:r>
              <a:rPr lang="en-US" sz="2400" b="1" i="1" dirty="0">
                <a:solidFill>
                  <a:srgbClr val="000066"/>
                </a:solidFill>
              </a:rPr>
              <a:t> </a:t>
            </a:r>
            <a:r>
              <a:rPr lang="en-US" sz="2400" b="1" i="1" dirty="0" err="1">
                <a:solidFill>
                  <a:srgbClr val="000066"/>
                </a:solidFill>
              </a:rPr>
              <a:t>kull</a:t>
            </a:r>
            <a:r>
              <a:rPr lang="en-US" sz="2400" b="1" i="1" dirty="0">
                <a:solidFill>
                  <a:srgbClr val="000066"/>
                </a:solidFill>
              </a:rPr>
              <a:t> ma</a:t>
            </a:r>
            <a:r>
              <a:rPr lang="ar-SA" sz="2400" b="1" i="1" dirty="0">
                <a:solidFill>
                  <a:srgbClr val="000066"/>
                </a:solidFill>
              </a:rPr>
              <a:t> </a:t>
            </a:r>
            <a:r>
              <a:rPr lang="en-US" sz="2400" b="1" i="1" dirty="0" err="1">
                <a:solidFill>
                  <a:srgbClr val="000066"/>
                </a:solidFill>
              </a:rPr>
              <a:t>saltuka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raghibtu</a:t>
            </a:r>
            <a:r>
              <a:rPr lang="en-US" sz="2400" b="1" i="1" dirty="0">
                <a:solidFill>
                  <a:srgbClr val="000066"/>
                </a:solidFill>
              </a:rPr>
              <a:t> </a:t>
            </a:r>
            <a:r>
              <a:rPr lang="en-US" sz="2400" b="1" i="1" dirty="0" err="1">
                <a:solidFill>
                  <a:srgbClr val="000066"/>
                </a:solidFill>
              </a:rPr>
              <a:t>ilayka</a:t>
            </a:r>
            <a:r>
              <a:rPr lang="en-US" sz="2400" b="1" i="1" dirty="0">
                <a:solidFill>
                  <a:srgbClr val="000066"/>
                </a:solidFill>
              </a:rPr>
              <a:t> </a:t>
            </a:r>
            <a:r>
              <a:rPr lang="en-US" sz="2400" b="1" i="1" dirty="0" err="1">
                <a:solidFill>
                  <a:srgbClr val="000066"/>
                </a:solidFill>
              </a:rPr>
              <a:t>fihi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فَإِنّكَ أَمَرْتَنِي بِالدّعَاءِ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because it was You who ordered me to pray You</a:t>
            </a:r>
          </a:p>
          <a:p>
            <a:pPr marL="342900" indent="-342900" eaLnBrk="1" hangingPunct="1">
              <a:defRPr/>
            </a:pPr>
            <a:endParaRPr lang="en-US" sz="2800" b="1" kern="1200" dirty="0">
              <a:ea typeface="MS Mincho" pitchFamily="49" charset="-128"/>
            </a:endParaRPr>
          </a:p>
          <a:p>
            <a:r>
              <a:rPr lang="ur-PK" sz="2800" b="1" dirty="0"/>
              <a:t>کیونکہ آپ ہی نے مجھے آپ سے دعا کرنے کا حکم دیا تھا</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fa’innaka</a:t>
            </a:r>
            <a:r>
              <a:rPr lang="en-US" sz="2400" b="1" i="1" dirty="0">
                <a:solidFill>
                  <a:srgbClr val="000066"/>
                </a:solidFill>
              </a:rPr>
              <a:t> </a:t>
            </a:r>
            <a:r>
              <a:rPr lang="en-US" sz="2400" b="1" i="1" dirty="0" err="1">
                <a:solidFill>
                  <a:srgbClr val="000066"/>
                </a:solidFill>
              </a:rPr>
              <a:t>amartany</a:t>
            </a:r>
            <a:r>
              <a:rPr lang="en-US" sz="2400" b="1" i="1" dirty="0">
                <a:solidFill>
                  <a:srgbClr val="000066"/>
                </a:solidFill>
              </a:rPr>
              <a:t> </a:t>
            </a:r>
            <a:r>
              <a:rPr lang="en-US" sz="2400" b="1" i="1" dirty="0" err="1">
                <a:solidFill>
                  <a:srgbClr val="000066"/>
                </a:solidFill>
              </a:rPr>
              <a:t>bilddu`a‘i</a:t>
            </a:r>
            <a:endParaRPr kumimoji="0" lang="en-US" sz="2400" b="1" i="1"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وَتَكَفّلْتَ لِي بِالاِجَابَةِ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thus You have promised of response.</a:t>
            </a:r>
          </a:p>
          <a:p>
            <a:pPr marL="342900" indent="-342900" eaLnBrk="1" hangingPunct="1">
              <a:defRPr/>
            </a:pPr>
            <a:endParaRPr lang="en-US" sz="2800" b="1" kern="1200" dirty="0">
              <a:ea typeface="MS Mincho" pitchFamily="49" charset="-128"/>
            </a:endParaRPr>
          </a:p>
          <a:p>
            <a:r>
              <a:rPr lang="ur-PK" sz="2800" b="1" dirty="0"/>
              <a:t>اور اس طرح آپ نے جواب دینے کا وعدہ کیا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takaffalta</a:t>
            </a:r>
            <a:r>
              <a:rPr lang="en-US" sz="2400" b="1" i="1" dirty="0">
                <a:solidFill>
                  <a:srgbClr val="000066"/>
                </a:solidFill>
              </a:rPr>
              <a:t> </a:t>
            </a:r>
            <a:r>
              <a:rPr lang="en-US" sz="2400" b="1" i="1" dirty="0" err="1">
                <a:solidFill>
                  <a:srgbClr val="000066"/>
                </a:solidFill>
              </a:rPr>
              <a:t>li</a:t>
            </a:r>
            <a:r>
              <a:rPr lang="en-US" sz="2400" b="1" i="1" dirty="0">
                <a:solidFill>
                  <a:srgbClr val="000066"/>
                </a:solidFill>
              </a:rPr>
              <a:t> </a:t>
            </a:r>
            <a:r>
              <a:rPr lang="en-US" sz="2400" b="1" i="1" dirty="0" err="1">
                <a:solidFill>
                  <a:srgbClr val="000066"/>
                </a:solidFill>
              </a:rPr>
              <a:t>bil-ijabati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أَرْحَمَ الرَّاحِمِينَ.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the most Merciful of all those who show mercy.</a:t>
            </a:r>
          </a:p>
          <a:p>
            <a:pPr marL="342900" indent="-342900" eaLnBrk="1" hangingPunct="1">
              <a:defRPr/>
            </a:pPr>
            <a:endParaRPr lang="en-US" sz="2800" b="1" kern="1200" dirty="0">
              <a:ea typeface="MS Mincho" pitchFamily="49" charset="-128"/>
            </a:endParaRPr>
          </a:p>
          <a:p>
            <a:r>
              <a:rPr lang="ur-PK" sz="2800" b="1" dirty="0"/>
              <a:t>اے ان سب پر جو رحم کرتے ہیں۔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arhama</a:t>
            </a:r>
            <a:r>
              <a:rPr lang="en-US" sz="2400" b="1" i="1" dirty="0">
                <a:solidFill>
                  <a:srgbClr val="000066"/>
                </a:solidFill>
              </a:rPr>
              <a:t> </a:t>
            </a:r>
            <a:r>
              <a:rPr lang="en-US" sz="2400" b="1" i="1" dirty="0" err="1">
                <a:solidFill>
                  <a:srgbClr val="000066"/>
                </a:solidFill>
              </a:rPr>
              <a:t>alrrahimina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err="1">
                <a:ea typeface="MS Mincho" pitchFamily="49" charset="-128"/>
              </a:rPr>
              <a:t>O’Allāh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a:t> </a:t>
            </a:r>
            <a:r>
              <a:rPr lang="ur-PK" sz="2800" b="1" dirty="0"/>
              <a:t>،</a:t>
            </a:r>
          </a:p>
          <a:p>
            <a:pPr marL="342900" indent="-342900" eaLnBrk="1" hangingPunct="1">
              <a:defRPr/>
            </a:pPr>
            <a:endParaRPr lang="en-US" sz="2800" b="1" kern="1200" dirty="0">
              <a:ea typeface="MS Mincho" pitchFamily="49" charset="-128"/>
            </a:endParaRPr>
          </a:p>
        </p:txBody>
      </p:sp>
      <p:sp>
        <p:nvSpPr>
          <p:cNvPr id="6148" name="Subtitle 4"/>
          <p:cNvSpPr txBox="1">
            <a:spLocks/>
          </p:cNvSpPr>
          <p:nvPr/>
        </p:nvSpPr>
        <p:spPr bwMode="auto">
          <a:xfrm>
            <a:off x="304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400" b="1" i="1" dirty="0">
                <a:solidFill>
                  <a:srgbClr val="000066"/>
                </a:solidFill>
                <a:ea typeface="MS Mincho" pitchFamily="49" charset="-128"/>
              </a:rPr>
              <a:t>allahumma salli `ala muhammadin wa ali muhammadin</a:t>
            </a:r>
          </a:p>
        </p:txBody>
      </p:sp>
      <p:sp>
        <p:nvSpPr>
          <p:cNvPr id="6149" name="Rectangle 15"/>
          <p:cNvSpPr>
            <a:spLocks noChangeArrowheads="1"/>
          </p:cNvSpPr>
          <p:nvPr/>
        </p:nvSpPr>
        <p:spPr bwMode="auto">
          <a:xfrm>
            <a:off x="228600" y="3784600"/>
            <a:ext cx="8534400" cy="366713"/>
          </a:xfrm>
          <a:prstGeom prst="rect">
            <a:avLst/>
          </a:prstGeom>
          <a:noFill/>
          <a:ln w="9525" algn="ctr">
            <a:noFill/>
            <a:miter lim="800000"/>
            <a:headEnd/>
            <a:tailEnd/>
          </a:ln>
          <a:effectLst/>
        </p:spPr>
        <p:txBody>
          <a:bodyPr anchor="ctr"/>
          <a:lstStyle/>
          <a:p>
            <a:pPr algn="ctr" rtl="1"/>
            <a:r>
              <a:rPr lang="ar-SA" sz="3200" b="1" dirty="0">
                <a:solidFill>
                  <a:srgbClr val="000066"/>
                </a:solidFill>
                <a:latin typeface="Alvi Nastaleeq" pitchFamily="2" charset="-78"/>
                <a:cs typeface="Alvi Nastaleeq" pitchFamily="2" charset="-78"/>
              </a:rPr>
              <a:t>اے الله! رحمت فرما محمد وآل)ع( محمد پر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0"/>
          <p:cNvSpPr txBox="1">
            <a:spLocks noChangeArrowheads="1"/>
          </p:cNvSpPr>
          <p:nvPr/>
        </p:nvSpPr>
        <p:spPr bwMode="auto">
          <a:xfrm>
            <a:off x="304800" y="228600"/>
            <a:ext cx="8534400" cy="366713"/>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b="1">
                <a:solidFill>
                  <a:srgbClr val="FFFF99"/>
                </a:solidFill>
                <a:latin typeface="Trebuchet MS" pitchFamily="34" charset="0"/>
              </a:rPr>
              <a:t>اعمال لأول لليوم من شهر رمضان</a:t>
            </a:r>
            <a:endParaRPr lang="ar-SA" b="1" dirty="0">
              <a:solidFill>
                <a:srgbClr val="FFFF99"/>
              </a:solidFill>
              <a:latin typeface="Trebuchet MS" pitchFamily="34" charset="0"/>
            </a:endParaRPr>
          </a:p>
        </p:txBody>
      </p:sp>
      <p:sp>
        <p:nvSpPr>
          <p:cNvPr id="7171" name="AutoShape 2"/>
          <p:cNvSpPr>
            <a:spLocks noChangeArrowheads="1"/>
          </p:cNvSpPr>
          <p:nvPr/>
        </p:nvSpPr>
        <p:spPr bwMode="auto">
          <a:xfrm>
            <a:off x="611188" y="1196975"/>
            <a:ext cx="7993062" cy="4608513"/>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a:effectLst/>
        </p:spPr>
        <p:txBody>
          <a:bodyPr anchor="ctr">
            <a:spAutoFit/>
          </a:bodyPr>
          <a:lstStyle/>
          <a:p>
            <a:endParaRPr lang="en-US"/>
          </a:p>
        </p:txBody>
      </p:sp>
      <p:sp>
        <p:nvSpPr>
          <p:cNvPr id="7172" name="Text Box 10"/>
          <p:cNvSpPr txBox="1">
            <a:spLocks noChangeArrowheads="1"/>
          </p:cNvSpPr>
          <p:nvPr/>
        </p:nvSpPr>
        <p:spPr bwMode="auto">
          <a:xfrm>
            <a:off x="304800" y="228600"/>
            <a:ext cx="4267200" cy="366713"/>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b="1" dirty="0" err="1">
                <a:solidFill>
                  <a:srgbClr val="FFFF99"/>
                </a:solidFill>
                <a:latin typeface="Trebuchet MS" pitchFamily="34" charset="0"/>
              </a:rPr>
              <a:t>A’maal</a:t>
            </a:r>
            <a:r>
              <a:rPr lang="en-US" b="1" dirty="0">
                <a:solidFill>
                  <a:srgbClr val="FFFF99"/>
                </a:solidFill>
                <a:latin typeface="Trebuchet MS" pitchFamily="34" charset="0"/>
              </a:rPr>
              <a:t> for First Day of </a:t>
            </a:r>
            <a:r>
              <a:rPr lang="en-US" b="1" dirty="0" err="1">
                <a:solidFill>
                  <a:srgbClr val="FFFF99"/>
                </a:solidFill>
                <a:latin typeface="Trebuchet MS" pitchFamily="34" charset="0"/>
              </a:rPr>
              <a:t>Ramadhan</a:t>
            </a:r>
            <a:endParaRPr lang="en-GB" b="1" dirty="0">
              <a:solidFill>
                <a:srgbClr val="FFFF99"/>
              </a:solidFill>
              <a:latin typeface="Trebuchet MS" pitchFamily="34" charset="0"/>
            </a:endParaRPr>
          </a:p>
        </p:txBody>
      </p:sp>
      <p:sp>
        <p:nvSpPr>
          <p:cNvPr id="7173" name="Rectangle 13"/>
          <p:cNvSpPr>
            <a:spLocks noGrp="1" noChangeArrowheads="1"/>
          </p:cNvSpPr>
          <p:nvPr>
            <p:ph type="ctrTitle"/>
          </p:nvPr>
        </p:nvSpPr>
        <p:spPr>
          <a:xfrm>
            <a:off x="685800" y="3149600"/>
            <a:ext cx="7772400" cy="1143000"/>
          </a:xfrm>
        </p:spPr>
        <p:txBody>
          <a:bodyPr/>
          <a:lstStyle/>
          <a:p>
            <a:pPr eaLnBrk="1" hangingPunct="1"/>
            <a:r>
              <a:rPr lang="en-US" sz="6000" b="1">
                <a:solidFill>
                  <a:srgbClr val="FFFF00"/>
                </a:solidFill>
              </a:rPr>
              <a:t>Please recite  </a:t>
            </a:r>
            <a:br>
              <a:rPr lang="en-US" sz="6000" b="1">
                <a:solidFill>
                  <a:srgbClr val="FFFF00"/>
                </a:solidFill>
              </a:rPr>
            </a:br>
            <a:r>
              <a:rPr lang="en-US" sz="6000" b="1">
                <a:solidFill>
                  <a:srgbClr val="FFFF00"/>
                </a:solidFill>
              </a:rPr>
              <a:t>Sūrat al-Fātiḥah</a:t>
            </a:r>
            <a:br>
              <a:rPr lang="en-US" sz="6000" b="1">
                <a:solidFill>
                  <a:srgbClr val="FFFF00"/>
                </a:solidFill>
              </a:rPr>
            </a:br>
            <a:r>
              <a:rPr lang="en-US" sz="6000" b="1">
                <a:solidFill>
                  <a:srgbClr val="FFFF00"/>
                </a:solidFill>
              </a:rPr>
              <a:t>for</a:t>
            </a:r>
            <a:br>
              <a:rPr lang="en-US" sz="6000" b="1">
                <a:solidFill>
                  <a:srgbClr val="FFFF00"/>
                </a:solidFill>
              </a:rPr>
            </a:br>
            <a:r>
              <a:rPr lang="en-US" sz="6000" b="1">
                <a:solidFill>
                  <a:srgbClr val="FFFF00"/>
                </a:solidFill>
              </a:rPr>
              <a:t>ALL MARHUMEEN</a:t>
            </a:r>
            <a:br>
              <a:rPr lang="en-US" sz="6000" b="1">
                <a:solidFill>
                  <a:srgbClr val="FFFF00"/>
                </a:solidFill>
              </a:rPr>
            </a:br>
            <a:endParaRPr lang="en-GB" sz="6000" b="1">
              <a:solidFill>
                <a:srgbClr val="FFFF00"/>
              </a:solidFill>
            </a:endParaRPr>
          </a:p>
        </p:txBody>
      </p:sp>
      <p:sp>
        <p:nvSpPr>
          <p:cNvPr id="7174" name="Rectangle 5"/>
          <p:cNvSpPr>
            <a:spLocks noChangeArrowheads="1"/>
          </p:cNvSpPr>
          <p:nvPr/>
        </p:nvSpPr>
        <p:spPr bwMode="auto">
          <a:xfrm>
            <a:off x="136525" y="5857875"/>
            <a:ext cx="8888413" cy="630942"/>
          </a:xfrm>
          <a:prstGeom prst="rect">
            <a:avLst/>
          </a:prstGeom>
          <a:noFill/>
          <a:ln w="9525">
            <a:noFill/>
            <a:miter lim="800000"/>
            <a:headEnd/>
            <a:tailEnd/>
          </a:ln>
          <a:effectLst/>
        </p:spPr>
        <p:txBody>
          <a:bodyPr>
            <a:spAutoFit/>
          </a:bodyPr>
          <a:lstStyle/>
          <a:p>
            <a:pPr algn="ctr"/>
            <a:endParaRPr lang="en-US" altLang="en-US" sz="1200" b="1" dirty="0">
              <a:solidFill>
                <a:srgbClr val="000066"/>
              </a:solidFill>
              <a:latin typeface="Trebuchet MS" panose="020B0603020202020204" pitchFamily="34" charset="0"/>
            </a:endParaRPr>
          </a:p>
          <a:p>
            <a:pPr algn="ctr"/>
            <a:r>
              <a:rPr lang="en-US" altLang="en-US" sz="1100" b="1" dirty="0">
                <a:solidFill>
                  <a:srgbClr val="000066"/>
                </a:solidFill>
              </a:rPr>
              <a:t>For any errors / comments please write to: duas.org@gmail.com </a:t>
            </a:r>
            <a:endParaRPr lang="en-US" altLang="en-US" sz="1200" b="1" dirty="0">
              <a:solidFill>
                <a:srgbClr val="000066"/>
              </a:solidFill>
              <a:latin typeface="Trebuchet MS" panose="020B0603020202020204" pitchFamily="34" charset="0"/>
            </a:endParaRPr>
          </a:p>
          <a:p>
            <a:pPr algn="ctr"/>
            <a:r>
              <a:rPr lang="en-US" altLang="en-US" sz="1200" b="1" dirty="0">
                <a:solidFill>
                  <a:srgbClr val="000066"/>
                </a:solidFill>
                <a:latin typeface="Trebuchet MS" panose="020B0603020202020204" pitchFamily="34" charset="0"/>
              </a:rPr>
              <a:t>Kindly recite </a:t>
            </a:r>
            <a:r>
              <a:rPr lang="en-US" altLang="en-US" sz="1200" b="1" dirty="0" err="1">
                <a:solidFill>
                  <a:srgbClr val="000066"/>
                </a:solidFill>
                <a:latin typeface="Trebuchet MS" panose="020B0603020202020204" pitchFamily="34" charset="0"/>
              </a:rPr>
              <a:t>Sūrat</a:t>
            </a:r>
            <a:r>
              <a:rPr lang="en-US" altLang="en-US" sz="1200" b="1" dirty="0">
                <a:solidFill>
                  <a:srgbClr val="000066"/>
                </a:solidFill>
                <a:latin typeface="Trebuchet MS" panose="020B0603020202020204" pitchFamily="34" charset="0"/>
              </a:rPr>
              <a:t> al-</a:t>
            </a:r>
            <a:r>
              <a:rPr lang="en-US" altLang="en-US" sz="1200" b="1">
                <a:solidFill>
                  <a:srgbClr val="000066"/>
                </a:solidFill>
                <a:latin typeface="Trebuchet MS" panose="020B0603020202020204" pitchFamily="34" charset="0"/>
              </a:rPr>
              <a:t>Fātiḥah </a:t>
            </a:r>
            <a:r>
              <a:rPr lang="en-US" altLang="en-US" sz="1200" b="1" dirty="0">
                <a:solidFill>
                  <a:srgbClr val="000066"/>
                </a:solidFill>
                <a:latin typeface="Trebuchet MS" panose="020B0603020202020204" pitchFamily="34" charset="0"/>
              </a:rPr>
              <a:t>for </a:t>
            </a:r>
            <a:r>
              <a:rPr lang="en-US" altLang="en-US" sz="1200" b="1" dirty="0" err="1">
                <a:solidFill>
                  <a:srgbClr val="000066"/>
                </a:solidFill>
                <a:latin typeface="Trebuchet MS" panose="020B0603020202020204" pitchFamily="34" charset="0"/>
              </a:rPr>
              <a:t>Marhumeen</a:t>
            </a:r>
            <a:r>
              <a:rPr lang="en-US" altLang="en-US" sz="1200" b="1" dirty="0">
                <a:solidFill>
                  <a:srgbClr val="000066"/>
                </a:solidFill>
                <a:latin typeface="Trebuchet MS" panose="020B0603020202020204" pitchFamily="34" charset="0"/>
              </a:rPr>
              <a:t> of all those who have worked towards making this small work possible.</a:t>
            </a:r>
          </a:p>
        </p:txBody>
      </p:sp>
      <p:pic>
        <p:nvPicPr>
          <p:cNvPr id="7" name="Picture 1">
            <a:hlinkClick r:id="rId2"/>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5370428"/>
            <a:ext cx="1828800" cy="435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وَسَلّمْهُ لَنَا فِي يُسْرٍ مِنْكَ وَعَافِيَةٍ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keep it sound for us with easiness and good health from You.</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اور آپ کی طرف سے آسانی اور اچھی صحت کے ساتھ ہمارے لئے اسے مستحکم رکھیں۔</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sallimhu</a:t>
            </a:r>
            <a:r>
              <a:rPr lang="en-US" sz="2400" b="1" i="1" dirty="0">
                <a:solidFill>
                  <a:srgbClr val="000066"/>
                </a:solidFill>
              </a:rPr>
              <a:t> </a:t>
            </a:r>
            <a:r>
              <a:rPr lang="en-US" sz="2400" b="1" i="1" dirty="0" err="1">
                <a:solidFill>
                  <a:srgbClr val="000066"/>
                </a:solidFill>
              </a:rPr>
              <a:t>lana</a:t>
            </a:r>
            <a:r>
              <a:rPr lang="ar-SA"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yusrin</a:t>
            </a:r>
            <a:r>
              <a:rPr lang="en-US" sz="2400" b="1" i="1" dirty="0">
                <a:solidFill>
                  <a:srgbClr val="000066"/>
                </a:solidFill>
              </a:rPr>
              <a:t> </a:t>
            </a:r>
            <a:r>
              <a:rPr lang="en-US" sz="2400" b="1" i="1" dirty="0" err="1">
                <a:solidFill>
                  <a:srgbClr val="000066"/>
                </a:solidFill>
              </a:rPr>
              <a:t>minka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afiyatin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إنّكَ عَلَى كُلّ شَيْءٍ قَدِيرٌ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You verily have power over all things.</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بیشک آپ ہر چیز پر قدرت رکھتے ہیں۔</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innaka</a:t>
            </a:r>
            <a:r>
              <a:rPr lang="en-US" sz="2400" b="1" i="1" dirty="0">
                <a:solidFill>
                  <a:srgbClr val="000066"/>
                </a:solidFill>
              </a:rPr>
              <a:t> `ala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shay‘in</a:t>
            </a:r>
            <a:r>
              <a:rPr lang="en-US" sz="2400" b="1" i="1" dirty="0">
                <a:solidFill>
                  <a:srgbClr val="000066"/>
                </a:solidFill>
              </a:rPr>
              <a:t> </a:t>
            </a:r>
            <a:r>
              <a:rPr lang="en-US" sz="2400" b="1" i="1" dirty="0" err="1">
                <a:solidFill>
                  <a:srgbClr val="000066"/>
                </a:solidFill>
              </a:rPr>
              <a:t>qadirun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0500" y="106680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19604" y="2294996"/>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3076" name="Subtitle 4"/>
          <p:cNvSpPr txBox="1">
            <a:spLocks/>
          </p:cNvSpPr>
          <p:nvPr/>
        </p:nvSpPr>
        <p:spPr bwMode="auto">
          <a:xfrm>
            <a:off x="304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400" b="1" i="1" dirty="0">
                <a:solidFill>
                  <a:srgbClr val="000066"/>
                </a:solidFill>
                <a:ea typeface="MS Mincho" pitchFamily="49" charset="-128"/>
              </a:rPr>
              <a:t>allahumma salli `ala muhammadin wa ali muhammadin</a:t>
            </a:r>
          </a:p>
        </p:txBody>
      </p:sp>
      <p:sp>
        <p:nvSpPr>
          <p:cNvPr id="3077" name="Rectangle 15"/>
          <p:cNvSpPr>
            <a:spLocks noChangeArrowheads="1"/>
          </p:cNvSpPr>
          <p:nvPr/>
        </p:nvSpPr>
        <p:spPr bwMode="auto">
          <a:xfrm>
            <a:off x="0" y="4771541"/>
            <a:ext cx="8534400" cy="366713"/>
          </a:xfrm>
          <a:prstGeom prst="rect">
            <a:avLst/>
          </a:prstGeom>
          <a:noFill/>
          <a:ln w="9525" algn="ctr">
            <a:noFill/>
            <a:miter lim="800000"/>
            <a:headEnd/>
            <a:tailEnd/>
          </a:ln>
          <a:effectLst/>
        </p:spPr>
        <p:txBody>
          <a:bodyPr anchor="ctr"/>
          <a:lstStyle/>
          <a:p>
            <a:pPr algn="ctr" rtl="1"/>
            <a:r>
              <a:rPr lang="ar-SA" sz="3200" b="1" dirty="0">
                <a:solidFill>
                  <a:srgbClr val="000066"/>
                </a:solidFill>
                <a:latin typeface="Alvi Nastaleeq" pitchFamily="2" charset="-78"/>
                <a:cs typeface="Alvi Nastaleeq" pitchFamily="2" charset="-78"/>
              </a:rPr>
              <a:t>اے الله! رحمت فرما محمد وآل)ع( محمد پر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7620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a:effectLst/>
        </p:spPr>
        <p:txBody>
          <a:bodyPr anchor="ctr">
            <a:spAutoFit/>
          </a:bodyPr>
          <a:lstStyle/>
          <a:p>
            <a:endParaRPr lang="en-US"/>
          </a:p>
        </p:txBody>
      </p:sp>
      <p:sp>
        <p:nvSpPr>
          <p:cNvPr id="2051" name="Rectangle 6"/>
          <p:cNvSpPr>
            <a:spLocks noChangeArrowheads="1"/>
          </p:cNvSpPr>
          <p:nvPr/>
        </p:nvSpPr>
        <p:spPr bwMode="auto">
          <a:xfrm>
            <a:off x="0" y="457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2" name="Rectangle 7"/>
          <p:cNvSpPr>
            <a:spLocks noChangeArrowheads="1"/>
          </p:cNvSpPr>
          <p:nvPr/>
        </p:nvSpPr>
        <p:spPr bwMode="auto">
          <a:xfrm>
            <a:off x="0" y="457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3" name="Rectangle 9"/>
          <p:cNvSpPr>
            <a:spLocks noChangeArrowheads="1"/>
          </p:cNvSpPr>
          <p:nvPr/>
        </p:nvSpPr>
        <p:spPr bwMode="auto">
          <a:xfrm>
            <a:off x="0" y="457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4" name="Rectangle 3"/>
          <p:cNvSpPr>
            <a:spLocks noChangeArrowheads="1"/>
          </p:cNvSpPr>
          <p:nvPr/>
        </p:nvSpPr>
        <p:spPr bwMode="auto">
          <a:xfrm>
            <a:off x="228600" y="1143000"/>
            <a:ext cx="8686800" cy="1569660"/>
          </a:xfrm>
          <a:prstGeom prst="rect">
            <a:avLst/>
          </a:prstGeom>
          <a:noFill/>
          <a:ln w="9525">
            <a:noFill/>
            <a:miter lim="800000"/>
            <a:headEnd/>
            <a:tailEnd/>
          </a:ln>
        </p:spPr>
        <p:txBody>
          <a:bodyPr>
            <a:spAutoFit/>
          </a:bodyPr>
          <a:lstStyle/>
          <a:p>
            <a:pPr algn="ctr"/>
            <a:r>
              <a:rPr lang="en-US" sz="4800" b="1" i="1" dirty="0" err="1">
                <a:solidFill>
                  <a:srgbClr val="FFFF00"/>
                </a:solidFill>
                <a:latin typeface="Trebuchet MS" pitchFamily="34" charset="0"/>
              </a:rPr>
              <a:t>Dua</a:t>
            </a:r>
            <a:r>
              <a:rPr lang="en-US" sz="4800" b="1" i="1" dirty="0">
                <a:solidFill>
                  <a:srgbClr val="FFFF00"/>
                </a:solidFill>
                <a:latin typeface="Trebuchet MS" pitchFamily="34" charset="0"/>
              </a:rPr>
              <a:t> to be recited on </a:t>
            </a:r>
          </a:p>
          <a:p>
            <a:pPr algn="ctr"/>
            <a:r>
              <a:rPr lang="en-US" sz="4800" b="1" i="1" dirty="0">
                <a:solidFill>
                  <a:srgbClr val="FFFF00"/>
                </a:solidFill>
                <a:latin typeface="Trebuchet MS" pitchFamily="34" charset="0"/>
              </a:rPr>
              <a:t>1</a:t>
            </a:r>
            <a:r>
              <a:rPr lang="en-US" sz="4800" b="1" i="1" baseline="30000" dirty="0">
                <a:solidFill>
                  <a:srgbClr val="FFFF00"/>
                </a:solidFill>
                <a:latin typeface="Trebuchet MS" pitchFamily="34" charset="0"/>
              </a:rPr>
              <a:t>st</a:t>
            </a:r>
            <a:r>
              <a:rPr lang="en-US" sz="4800" b="1" i="1" dirty="0">
                <a:solidFill>
                  <a:srgbClr val="FFFF00"/>
                </a:solidFill>
                <a:latin typeface="Trebuchet MS" pitchFamily="34" charset="0"/>
              </a:rPr>
              <a:t> Day of Ramadhan</a:t>
            </a:r>
          </a:p>
        </p:txBody>
      </p:sp>
      <p:sp>
        <p:nvSpPr>
          <p:cNvPr id="2056" name="Rectangle 1"/>
          <p:cNvSpPr>
            <a:spLocks noChangeArrowheads="1"/>
          </p:cNvSpPr>
          <p:nvPr/>
        </p:nvSpPr>
        <p:spPr bwMode="auto">
          <a:xfrm>
            <a:off x="762000" y="2590800"/>
            <a:ext cx="7620000" cy="2308324"/>
          </a:xfrm>
          <a:prstGeom prst="rect">
            <a:avLst/>
          </a:prstGeom>
          <a:noFill/>
          <a:ln w="9525">
            <a:noFill/>
            <a:miter lim="800000"/>
            <a:headEnd/>
            <a:tailEnd/>
          </a:ln>
        </p:spPr>
        <p:txBody>
          <a:bodyPr wrap="square">
            <a:spAutoFit/>
          </a:bodyPr>
          <a:lstStyle/>
          <a:p>
            <a:pPr algn="ctr" rtl="1"/>
            <a:r>
              <a:rPr lang="ar-AE" sz="7200" dirty="0">
                <a:solidFill>
                  <a:srgbClr val="FFFF00"/>
                </a:solidFill>
                <a:latin typeface="Arabic Typesetting" panose="03020402040406030203" pitchFamily="66" charset="-78"/>
                <a:cs typeface="Arabic Typesetting" panose="03020402040406030203" pitchFamily="66" charset="-78"/>
              </a:rPr>
              <a:t>اللّهُمّ إِنّي أَسْأَلُكَ بِاسْمِكَ الّذِي دَانَ لَهُ كُلّ شَيْءٍ</a:t>
            </a:r>
            <a:endParaRPr lang="ar-SA" sz="7200" dirty="0">
              <a:solidFill>
                <a:srgbClr val="FFFF00"/>
              </a:solidFill>
              <a:latin typeface="Arabic Typesetting" panose="03020402040406030203" pitchFamily="66" charset="-78"/>
              <a:cs typeface="Arabic Typesetting" panose="03020402040406030203" pitchFamily="66" charset="-78"/>
            </a:endParaRP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2" name="Rectangle 1"/>
          <p:cNvSpPr/>
          <p:nvPr/>
        </p:nvSpPr>
        <p:spPr>
          <a:xfrm>
            <a:off x="1066800" y="4565166"/>
            <a:ext cx="7162800" cy="1754326"/>
          </a:xfrm>
          <a:prstGeom prst="rect">
            <a:avLst/>
          </a:prstGeom>
        </p:spPr>
        <p:txBody>
          <a:bodyPr wrap="square">
            <a:spAutoFit/>
          </a:bodyPr>
          <a:lstStyle/>
          <a:p>
            <a:pPr algn="ctr"/>
            <a:r>
              <a:rPr lang="en-US" sz="3600" b="1" i="1" dirty="0" err="1">
                <a:solidFill>
                  <a:srgbClr val="FFFF00"/>
                </a:solidFill>
                <a:latin typeface="Trebuchet MS" pitchFamily="34" charset="0"/>
              </a:rPr>
              <a:t>Allahumma</a:t>
            </a:r>
            <a:r>
              <a:rPr lang="en-US" sz="3600" b="1" i="1" dirty="0">
                <a:solidFill>
                  <a:srgbClr val="FFFF00"/>
                </a:solidFill>
                <a:latin typeface="Trebuchet MS" pitchFamily="34" charset="0"/>
              </a:rPr>
              <a:t> </a:t>
            </a:r>
            <a:r>
              <a:rPr lang="en-US" sz="3600" b="1" i="1" dirty="0" err="1">
                <a:solidFill>
                  <a:srgbClr val="FFFF00"/>
                </a:solidFill>
                <a:latin typeface="Trebuchet MS" pitchFamily="34" charset="0"/>
              </a:rPr>
              <a:t>Inni</a:t>
            </a:r>
            <a:r>
              <a:rPr lang="en-US" sz="3600" b="1" i="1" dirty="0">
                <a:solidFill>
                  <a:srgbClr val="FFFF00"/>
                </a:solidFill>
                <a:latin typeface="Trebuchet MS" pitchFamily="34" charset="0"/>
              </a:rPr>
              <a:t> </a:t>
            </a:r>
            <a:r>
              <a:rPr lang="en-US" sz="3600" b="1" i="1" dirty="0" err="1">
                <a:solidFill>
                  <a:srgbClr val="FFFF00"/>
                </a:solidFill>
                <a:latin typeface="Trebuchet MS" pitchFamily="34" charset="0"/>
              </a:rPr>
              <a:t>As’aluka</a:t>
            </a:r>
            <a:r>
              <a:rPr lang="en-US" sz="3600" b="1" i="1" dirty="0">
                <a:solidFill>
                  <a:srgbClr val="FFFF00"/>
                </a:solidFill>
                <a:latin typeface="Trebuchet MS" pitchFamily="34" charset="0"/>
              </a:rPr>
              <a:t> </a:t>
            </a:r>
            <a:r>
              <a:rPr lang="en-US" sz="3600" b="1" i="1" dirty="0" err="1">
                <a:solidFill>
                  <a:srgbClr val="FFFF00"/>
                </a:solidFill>
                <a:latin typeface="Trebuchet MS" pitchFamily="34" charset="0"/>
              </a:rPr>
              <a:t>Bismika</a:t>
            </a:r>
            <a:r>
              <a:rPr lang="en-US" sz="3600" b="1" i="1" dirty="0">
                <a:solidFill>
                  <a:srgbClr val="FFFF00"/>
                </a:solidFill>
                <a:latin typeface="Trebuchet MS" pitchFamily="34" charset="0"/>
              </a:rPr>
              <a:t> </a:t>
            </a:r>
            <a:r>
              <a:rPr lang="en-US" sz="3600" b="1" i="1" dirty="0" err="1">
                <a:solidFill>
                  <a:srgbClr val="FFFF00"/>
                </a:solidFill>
                <a:latin typeface="Trebuchet MS" pitchFamily="34" charset="0"/>
              </a:rPr>
              <a:t>Alladhy</a:t>
            </a:r>
            <a:r>
              <a:rPr lang="en-US" sz="3600" b="1" i="1" dirty="0">
                <a:solidFill>
                  <a:srgbClr val="FFFF00"/>
                </a:solidFill>
                <a:latin typeface="Trebuchet MS" pitchFamily="34" charset="0"/>
              </a:rPr>
              <a:t> Dana </a:t>
            </a:r>
            <a:r>
              <a:rPr lang="en-US" sz="3600" b="1" i="1" dirty="0" err="1">
                <a:solidFill>
                  <a:srgbClr val="FFFF00"/>
                </a:solidFill>
                <a:latin typeface="Trebuchet MS" pitchFamily="34" charset="0"/>
              </a:rPr>
              <a:t>Lahu</a:t>
            </a:r>
            <a:r>
              <a:rPr lang="en-US" sz="3600" b="1" i="1" dirty="0">
                <a:solidFill>
                  <a:srgbClr val="FFFF00"/>
                </a:solidFill>
                <a:latin typeface="Trebuchet MS" pitchFamily="34" charset="0"/>
              </a:rPr>
              <a:t> Kull </a:t>
            </a:r>
            <a:r>
              <a:rPr lang="en-US" sz="3600" b="1" i="1" dirty="0" err="1">
                <a:solidFill>
                  <a:srgbClr val="FFFF00"/>
                </a:solidFill>
                <a:latin typeface="Trebuchet MS" pitchFamily="34" charset="0"/>
              </a:rPr>
              <a:t>Shay‘in</a:t>
            </a:r>
            <a:endParaRPr lang="en-US" sz="6000" b="1" i="1" dirty="0">
              <a:solidFill>
                <a:srgbClr val="FFFF00"/>
              </a:solidFill>
              <a:latin typeface="Trebuchet MS" pitchFamily="34" charset="0"/>
            </a:endParaRP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a:spLocks noChangeArrowheads="1"/>
          </p:cNvSpPr>
          <p:nvPr/>
        </p:nvSpPr>
        <p:spPr bwMode="auto">
          <a:xfrm>
            <a:off x="0" y="457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2" name="Rectangle 7"/>
          <p:cNvSpPr>
            <a:spLocks noChangeArrowheads="1"/>
          </p:cNvSpPr>
          <p:nvPr/>
        </p:nvSpPr>
        <p:spPr bwMode="auto">
          <a:xfrm>
            <a:off x="0" y="457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3" name="Rectangle 9"/>
          <p:cNvSpPr>
            <a:spLocks noChangeArrowheads="1"/>
          </p:cNvSpPr>
          <p:nvPr/>
        </p:nvSpPr>
        <p:spPr bwMode="auto">
          <a:xfrm>
            <a:off x="0" y="457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2" name="Text Box 13"/>
          <p:cNvSpPr txBox="1">
            <a:spLocks noChangeArrowheads="1"/>
          </p:cNvSpPr>
          <p:nvPr/>
        </p:nvSpPr>
        <p:spPr bwMode="auto">
          <a:xfrm>
            <a:off x="0" y="304800"/>
            <a:ext cx="9144000" cy="6786473"/>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ctr"/>
            <a:endParaRPr lang="en-US" sz="2900" b="1" dirty="0">
              <a:solidFill>
                <a:srgbClr val="FFFF00"/>
              </a:solidFill>
              <a:latin typeface="+mj-lt"/>
            </a:endParaRPr>
          </a:p>
          <a:p>
            <a:pPr algn="ctr"/>
            <a:r>
              <a:rPr lang="en-US" sz="2900" b="1" dirty="0">
                <a:solidFill>
                  <a:srgbClr val="FFFF00"/>
                </a:solidFill>
                <a:latin typeface="+mj-lt"/>
              </a:rPr>
              <a:t>In his book of ‘</a:t>
            </a:r>
            <a:r>
              <a:rPr lang="en-US" sz="2900" b="1" dirty="0" err="1">
                <a:solidFill>
                  <a:srgbClr val="FFFF00"/>
                </a:solidFill>
                <a:latin typeface="+mj-lt"/>
              </a:rPr>
              <a:t>Zad</a:t>
            </a:r>
            <a:r>
              <a:rPr lang="en-US" sz="2900" b="1" dirty="0">
                <a:solidFill>
                  <a:srgbClr val="FFFF00"/>
                </a:solidFill>
                <a:latin typeface="+mj-lt"/>
              </a:rPr>
              <a:t> al-</a:t>
            </a:r>
            <a:r>
              <a:rPr lang="en-US" sz="2900" b="1" dirty="0" err="1">
                <a:solidFill>
                  <a:srgbClr val="FFFF00"/>
                </a:solidFill>
                <a:latin typeface="+mj-lt"/>
              </a:rPr>
              <a:t>Ma`ad</a:t>
            </a:r>
            <a:r>
              <a:rPr lang="en-US" sz="2900" b="1" dirty="0">
                <a:solidFill>
                  <a:srgbClr val="FFFF00"/>
                </a:solidFill>
                <a:latin typeface="+mj-lt"/>
              </a:rPr>
              <a:t>’, `</a:t>
            </a:r>
            <a:r>
              <a:rPr lang="en-US" sz="2900" b="1" dirty="0" err="1">
                <a:solidFill>
                  <a:srgbClr val="FFFF00"/>
                </a:solidFill>
                <a:latin typeface="+mj-lt"/>
              </a:rPr>
              <a:t>Allamah</a:t>
            </a:r>
            <a:r>
              <a:rPr lang="en-US" sz="2900" b="1" dirty="0">
                <a:solidFill>
                  <a:srgbClr val="FFFF00"/>
                </a:solidFill>
                <a:latin typeface="+mj-lt"/>
              </a:rPr>
              <a:t> al-</a:t>
            </a:r>
            <a:r>
              <a:rPr lang="en-US" sz="2900" b="1" dirty="0" err="1">
                <a:solidFill>
                  <a:srgbClr val="FFFF00"/>
                </a:solidFill>
                <a:latin typeface="+mj-lt"/>
              </a:rPr>
              <a:t>Majlisi</a:t>
            </a:r>
            <a:r>
              <a:rPr lang="en-US" sz="2900" b="1" dirty="0">
                <a:solidFill>
                  <a:srgbClr val="FFFF00"/>
                </a:solidFill>
                <a:latin typeface="+mj-lt"/>
              </a:rPr>
              <a:t> has mentioned that al-</a:t>
            </a:r>
            <a:r>
              <a:rPr lang="en-US" sz="2900" b="1" dirty="0" err="1">
                <a:solidFill>
                  <a:srgbClr val="FFFF00"/>
                </a:solidFill>
                <a:latin typeface="+mj-lt"/>
              </a:rPr>
              <a:t>Kulayniy</a:t>
            </a:r>
            <a:r>
              <a:rPr lang="en-US" sz="2900" b="1" dirty="0">
                <a:solidFill>
                  <a:srgbClr val="FFFF00"/>
                </a:solidFill>
                <a:latin typeface="+mj-lt"/>
              </a:rPr>
              <a:t>, al-</a:t>
            </a:r>
            <a:r>
              <a:rPr lang="en-US" sz="2900" b="1" dirty="0" err="1">
                <a:solidFill>
                  <a:srgbClr val="FFFF00"/>
                </a:solidFill>
                <a:latin typeface="+mj-lt"/>
              </a:rPr>
              <a:t>Tusi</a:t>
            </a:r>
            <a:r>
              <a:rPr lang="en-US" sz="2900" b="1" dirty="0">
                <a:solidFill>
                  <a:srgbClr val="FFFF00"/>
                </a:solidFill>
                <a:latin typeface="+mj-lt"/>
              </a:rPr>
              <a:t>, and others, through an authentic series of narrators, have reported Imam Musa al-</a:t>
            </a:r>
            <a:r>
              <a:rPr lang="en-US" sz="2900" b="1" dirty="0" err="1">
                <a:solidFill>
                  <a:srgbClr val="FFFF00"/>
                </a:solidFill>
                <a:latin typeface="+mj-lt"/>
              </a:rPr>
              <a:t>Kazim</a:t>
            </a:r>
            <a:r>
              <a:rPr lang="en-US" sz="2900" b="1" dirty="0">
                <a:solidFill>
                  <a:srgbClr val="FFFF00"/>
                </a:solidFill>
                <a:latin typeface="+mj-lt"/>
              </a:rPr>
              <a:t> (</a:t>
            </a:r>
            <a:r>
              <a:rPr lang="en-US" sz="2900" b="1" dirty="0" err="1">
                <a:solidFill>
                  <a:srgbClr val="FFFF00"/>
                </a:solidFill>
                <a:latin typeface="+mj-lt"/>
              </a:rPr>
              <a:t>a.s</a:t>
            </a:r>
            <a:r>
              <a:rPr lang="en-US" sz="2900" b="1" dirty="0">
                <a:solidFill>
                  <a:srgbClr val="FFFF00"/>
                </a:solidFill>
                <a:latin typeface="+mj-lt"/>
              </a:rPr>
              <a:t>) as saying, “Say the following supplication on the first day of  in the month of </a:t>
            </a:r>
            <a:r>
              <a:rPr lang="en-US" sz="2900" b="1" dirty="0" err="1">
                <a:solidFill>
                  <a:srgbClr val="FFFF00"/>
                </a:solidFill>
                <a:latin typeface="+mj-lt"/>
              </a:rPr>
              <a:t>Ramadhan</a:t>
            </a:r>
            <a:r>
              <a:rPr lang="en-US" sz="2900" b="1" dirty="0">
                <a:solidFill>
                  <a:srgbClr val="FFFF00"/>
                </a:solidFill>
                <a:latin typeface="+mj-lt"/>
              </a:rPr>
              <a:t> for if one prays Almighty Allah with this supplication purely and without associating any false purposes or showing off, he will be saved, throughout that year, from all seditious and misleading matters as well as all afflictions that may injure his religion or his body; and Almighty Allah will save him from the evils of all the misfortunes that will occur in that year.”</a:t>
            </a:r>
          </a:p>
          <a:p>
            <a:pPr algn="ctr"/>
            <a:endParaRPr lang="en-US" sz="2900" b="1" dirty="0">
              <a:solidFill>
                <a:srgbClr val="FFFF00"/>
              </a:solidFill>
              <a:latin typeface="+mj-lt"/>
            </a:endParaRPr>
          </a:p>
        </p:txBody>
      </p:sp>
      <p:sp>
        <p:nvSpPr>
          <p:cNvPr id="13" name="Text Box 13"/>
          <p:cNvSpPr txBox="1">
            <a:spLocks noChangeArrowheads="1"/>
          </p:cNvSpPr>
          <p:nvPr/>
        </p:nvSpPr>
        <p:spPr bwMode="auto">
          <a:xfrm>
            <a:off x="0" y="338328"/>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ctr"/>
            <a:r>
              <a:rPr lang="en-US" sz="1600" b="1" dirty="0">
                <a:solidFill>
                  <a:srgbClr val="FFFF99"/>
                </a:solidFill>
                <a:latin typeface="Trebuchet MS" pitchFamily="34" charset="0"/>
              </a:rPr>
              <a:t>Merits of this </a:t>
            </a:r>
            <a:r>
              <a:rPr lang="en-US" sz="1600" b="1" dirty="0" err="1">
                <a:solidFill>
                  <a:srgbClr val="FFFF99"/>
                </a:solidFill>
                <a:latin typeface="Trebuchet MS" pitchFamily="34" charset="0"/>
              </a:rPr>
              <a:t>Du’a</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p:txBody>
      </p:sp>
      <p:sp>
        <p:nvSpPr>
          <p:cNvPr id="3076" name="Subtitle 4"/>
          <p:cNvSpPr txBox="1">
            <a:spLocks/>
          </p:cNvSpPr>
          <p:nvPr/>
        </p:nvSpPr>
        <p:spPr bwMode="auto">
          <a:xfrm>
            <a:off x="304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400" b="1" i="1" dirty="0">
                <a:solidFill>
                  <a:srgbClr val="000066"/>
                </a:solidFill>
                <a:ea typeface="MS Mincho" pitchFamily="49" charset="-128"/>
              </a:rPr>
              <a:t>allahumma salli `ala muhammadin wa ali muhammadin</a:t>
            </a:r>
          </a:p>
        </p:txBody>
      </p:sp>
      <p:sp>
        <p:nvSpPr>
          <p:cNvPr id="3077" name="Rectangle 15"/>
          <p:cNvSpPr>
            <a:spLocks noChangeArrowheads="1"/>
          </p:cNvSpPr>
          <p:nvPr/>
        </p:nvSpPr>
        <p:spPr bwMode="auto">
          <a:xfrm>
            <a:off x="304800" y="4114800"/>
            <a:ext cx="8534400" cy="366713"/>
          </a:xfrm>
          <a:prstGeom prst="rect">
            <a:avLst/>
          </a:prstGeom>
          <a:noFill/>
          <a:ln w="9525" algn="ctr">
            <a:noFill/>
            <a:miter lim="800000"/>
            <a:headEnd/>
            <a:tailEnd/>
          </a:ln>
          <a:effectLst/>
        </p:spPr>
        <p:txBody>
          <a:bodyPr anchor="ctr"/>
          <a:lstStyle/>
          <a:p>
            <a:pPr algn="ctr" rtl="1"/>
            <a:r>
              <a:rPr lang="ar-SA" sz="3200" b="1" dirty="0">
                <a:solidFill>
                  <a:srgbClr val="000066"/>
                </a:solidFill>
                <a:latin typeface="Alvi Nastaleeq" pitchFamily="2" charset="-78"/>
                <a:cs typeface="Alvi Nastaleeq" pitchFamily="2" charset="-78"/>
              </a:rPr>
              <a:t>اے الله! رحمت فرما محمد وآل)ع( محمد پر </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بِسْمِ اللَّهِ </a:t>
            </a:r>
            <a:r>
              <a:rPr lang="ar-SA" sz="7200" kern="1200" dirty="0" err="1">
                <a:latin typeface="Arabic Typesetting" panose="03020402040406030203" pitchFamily="66" charset="-78"/>
                <a:ea typeface="+mn-ea"/>
                <a:cs typeface="Arabic Typesetting" panose="03020402040406030203" pitchFamily="66" charset="-78"/>
              </a:rPr>
              <a:t>الرَّحْمَٰنِ</a:t>
            </a:r>
            <a:r>
              <a:rPr lang="ar-SA" sz="7200" kern="1200" dirty="0">
                <a:latin typeface="Arabic Typesetting" panose="03020402040406030203" pitchFamily="66" charset="-78"/>
                <a:ea typeface="+mn-ea"/>
                <a:cs typeface="Arabic Typesetting" panose="03020402040406030203" pitchFamily="66" charset="-78"/>
              </a:rPr>
              <a:t> الرَّحِيمِ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the Name of </a:t>
            </a:r>
            <a:r>
              <a:rPr lang="en-US" sz="2800" b="1" kern="1200" dirty="0" err="1">
                <a:ea typeface="MS Mincho" pitchFamily="49" charset="-128"/>
              </a:rPr>
              <a:t>Allāh</a:t>
            </a:r>
            <a:r>
              <a:rPr lang="en-US" sz="2800" b="1" kern="1200" dirty="0">
                <a:ea typeface="MS Mincho" pitchFamily="49" charset="-128"/>
              </a:rPr>
              <a:t>, </a:t>
            </a:r>
          </a:p>
          <a:p>
            <a:pPr marL="342900" indent="-342900" eaLnBrk="1" hangingPunct="1">
              <a:defRPr/>
            </a:pPr>
            <a:r>
              <a:rPr lang="en-US" sz="2800" b="1" kern="1200" dirty="0">
                <a:ea typeface="MS Mincho" pitchFamily="49" charset="-128"/>
              </a:rPr>
              <a:t>the All-beneficent, the All-merciful.</a:t>
            </a:r>
          </a:p>
        </p:txBody>
      </p:sp>
      <p:sp>
        <p:nvSpPr>
          <p:cNvPr id="4100" name="Subtitle 4"/>
          <p:cNvSpPr txBox="1">
            <a:spLocks/>
          </p:cNvSpPr>
          <p:nvPr/>
        </p:nvSpPr>
        <p:spPr bwMode="auto">
          <a:xfrm>
            <a:off x="304800" y="6053138"/>
            <a:ext cx="8686800" cy="533400"/>
          </a:xfrm>
          <a:prstGeom prst="rect">
            <a:avLst/>
          </a:prstGeom>
          <a:noFill/>
          <a:ln w="9525" algn="ctr">
            <a:noFill/>
            <a:miter lim="800000"/>
            <a:headEnd/>
            <a:tailEnd/>
          </a:ln>
          <a:effectLst/>
        </p:spPr>
        <p:txBody>
          <a:bodyPr/>
          <a:lstStyle/>
          <a:p>
            <a:pPr algn="ctr">
              <a:spcBef>
                <a:spcPts val="0"/>
              </a:spcBef>
            </a:pPr>
            <a:r>
              <a:rPr lang="fi-FI" sz="2400" b="1" i="1" dirty="0">
                <a:solidFill>
                  <a:srgbClr val="000066"/>
                </a:solidFill>
                <a:ea typeface="MS Mincho" pitchFamily="49" charset="-128"/>
              </a:rPr>
              <a:t>bi-smi llahi r-rahmani r-rahimi</a:t>
            </a:r>
          </a:p>
        </p:txBody>
      </p:sp>
      <p:sp>
        <p:nvSpPr>
          <p:cNvPr id="4101" name="Rectangle 15"/>
          <p:cNvSpPr>
            <a:spLocks noChangeArrowheads="1"/>
          </p:cNvSpPr>
          <p:nvPr/>
        </p:nvSpPr>
        <p:spPr bwMode="auto">
          <a:xfrm>
            <a:off x="304800" y="3871913"/>
            <a:ext cx="8534400" cy="366713"/>
          </a:xfrm>
          <a:prstGeom prst="rect">
            <a:avLst/>
          </a:prstGeom>
          <a:noFill/>
          <a:ln w="9525" algn="ctr">
            <a:noFill/>
            <a:miter lim="800000"/>
            <a:headEnd/>
            <a:tailEnd/>
          </a:ln>
          <a:effectLst/>
        </p:spPr>
        <p:txBody>
          <a:bodyPr anchor="ctr"/>
          <a:lstStyle/>
          <a:p>
            <a:pPr algn="ctr" rtl="1"/>
            <a:r>
              <a:rPr lang="ar-SA" sz="3200" b="1" dirty="0">
                <a:solidFill>
                  <a:srgbClr val="000066"/>
                </a:solidFill>
                <a:latin typeface="Alvi Nastaleeq" pitchFamily="2" charset="-78"/>
                <a:cs typeface="Alvi Nastaleeq" pitchFamily="2" charset="-78"/>
              </a:rPr>
              <a:t>عظیم اور دائمی رحمتوں والے خدا کے نام سے</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ChangeArrowheads="1"/>
          </p:cNvSpPr>
          <p:nvPr/>
        </p:nvSpPr>
        <p:spPr bwMode="auto">
          <a:xfrm>
            <a:off x="0" y="586309"/>
            <a:ext cx="9143999" cy="6370975"/>
          </a:xfrm>
          <a:prstGeom prst="rect">
            <a:avLst/>
          </a:prstGeom>
          <a:gradFill rotWithShape="1">
            <a:gsLst>
              <a:gs pos="0">
                <a:srgbClr val="003399"/>
              </a:gs>
              <a:gs pos="50000">
                <a:srgbClr val="001847"/>
              </a:gs>
              <a:gs pos="100000">
                <a:srgbClr val="003399"/>
              </a:gs>
            </a:gsLst>
            <a:lin ang="2700000" scaled="1"/>
          </a:gradFill>
          <a:ln w="9525" algn="ctr">
            <a:noFill/>
            <a:miter lim="800000"/>
            <a:headEnd/>
            <a:tailEnd/>
          </a:ln>
        </p:spPr>
        <p:txBody>
          <a:bodyPr wrap="square" anchor="ctr">
            <a:spAutoFit/>
          </a:bodyPr>
          <a:lstStyle/>
          <a:p>
            <a:pPr marL="342900" indent="-342900">
              <a:buFontTx/>
              <a:buChar char="•"/>
            </a:pPr>
            <a:r>
              <a:rPr lang="en-US" sz="2400" i="1" dirty="0">
                <a:solidFill>
                  <a:srgbClr val="FFFF00"/>
                </a:solidFill>
              </a:rPr>
              <a:t>Perform </a:t>
            </a:r>
            <a:r>
              <a:rPr lang="en-US" sz="2400" i="1" dirty="0" err="1">
                <a:solidFill>
                  <a:srgbClr val="FFFF00"/>
                </a:solidFill>
              </a:rPr>
              <a:t>Ghusl</a:t>
            </a:r>
            <a:r>
              <a:rPr lang="en-US" sz="2400" i="1" dirty="0">
                <a:solidFill>
                  <a:srgbClr val="FFFF00"/>
                </a:solidFill>
              </a:rPr>
              <a:t> in flowing water and splash thirty </a:t>
            </a:r>
            <a:r>
              <a:rPr lang="en-US" sz="2400" i="1" dirty="0" err="1">
                <a:solidFill>
                  <a:srgbClr val="FFFF00"/>
                </a:solidFill>
              </a:rPr>
              <a:t>palmfuls</a:t>
            </a:r>
            <a:r>
              <a:rPr lang="en-US" sz="2400" i="1" dirty="0">
                <a:solidFill>
                  <a:srgbClr val="FFFF00"/>
                </a:solidFill>
              </a:rPr>
              <a:t> of water on the head. This is a cause for prevention of illnesses throughout the year.   Wash your face with a palm full of rose water to avoid poverty and distress and splash a palm full on the head.</a:t>
            </a:r>
          </a:p>
          <a:p>
            <a:pPr marL="342900" indent="-342900">
              <a:buFontTx/>
              <a:buChar char="•"/>
            </a:pPr>
            <a:r>
              <a:rPr lang="en-US" sz="2400" i="1" dirty="0">
                <a:solidFill>
                  <a:srgbClr val="FFFF00"/>
                </a:solidFill>
              </a:rPr>
              <a:t>Recite two </a:t>
            </a:r>
            <a:r>
              <a:rPr lang="en-US" sz="2400" i="1" dirty="0" err="1">
                <a:solidFill>
                  <a:srgbClr val="FFFF00"/>
                </a:solidFill>
              </a:rPr>
              <a:t>rakaats</a:t>
            </a:r>
            <a:r>
              <a:rPr lang="en-US" sz="2400" i="1" dirty="0">
                <a:solidFill>
                  <a:srgbClr val="FFFF00"/>
                </a:solidFill>
              </a:rPr>
              <a:t> in the first of which, after the recitation of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Hamd</a:t>
            </a:r>
            <a:r>
              <a:rPr lang="en-US" sz="2400" i="1" dirty="0">
                <a:solidFill>
                  <a:srgbClr val="FFFF00"/>
                </a:solidFill>
              </a:rPr>
              <a:t>, recite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Ikhlaas</a:t>
            </a:r>
            <a:r>
              <a:rPr lang="en-US" sz="2400" i="1" dirty="0">
                <a:solidFill>
                  <a:srgbClr val="FFFF00"/>
                </a:solidFill>
              </a:rPr>
              <a:t> thirty times, and in the second after the recitation of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Hamd</a:t>
            </a:r>
            <a:r>
              <a:rPr lang="en-US" sz="2400" i="1" dirty="0">
                <a:solidFill>
                  <a:srgbClr val="FFFF00"/>
                </a:solidFill>
              </a:rPr>
              <a:t> recite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Qadr</a:t>
            </a:r>
            <a:r>
              <a:rPr lang="en-US" sz="2400" i="1" dirty="0">
                <a:solidFill>
                  <a:srgbClr val="FFFF00"/>
                </a:solidFill>
              </a:rPr>
              <a:t> thirty times and after the prayers give alms. Whoever does so , will have purchased from Allah </a:t>
            </a:r>
            <a:r>
              <a:rPr lang="en-US" sz="2400" i="1" dirty="0" err="1">
                <a:solidFill>
                  <a:srgbClr val="FFFF00"/>
                </a:solidFill>
              </a:rPr>
              <a:t>swt</a:t>
            </a:r>
            <a:r>
              <a:rPr lang="en-US" sz="2400" i="1" dirty="0">
                <a:solidFill>
                  <a:srgbClr val="FFFF00"/>
                </a:solidFill>
              </a:rPr>
              <a:t> his safety for the month.</a:t>
            </a:r>
          </a:p>
          <a:p>
            <a:pPr marL="342900" indent="-342900">
              <a:buFontTx/>
              <a:buChar char="•"/>
            </a:pPr>
            <a:r>
              <a:rPr lang="en-US" sz="2400" i="1" dirty="0">
                <a:solidFill>
                  <a:srgbClr val="FFFF00"/>
                </a:solidFill>
              </a:rPr>
              <a:t>If supplication 44 in </a:t>
            </a:r>
            <a:r>
              <a:rPr lang="en-US" sz="2400" i="1" dirty="0" err="1">
                <a:solidFill>
                  <a:srgbClr val="FFFF00"/>
                </a:solidFill>
              </a:rPr>
              <a:t>Sahifa</a:t>
            </a:r>
            <a:r>
              <a:rPr lang="en-US" sz="2400" i="1" dirty="0">
                <a:solidFill>
                  <a:srgbClr val="FFFF00"/>
                </a:solidFill>
              </a:rPr>
              <a:t> </a:t>
            </a:r>
            <a:r>
              <a:rPr lang="en-US" sz="2400" i="1" dirty="0" err="1">
                <a:solidFill>
                  <a:srgbClr val="FFFF00"/>
                </a:solidFill>
              </a:rPr>
              <a:t>Sajjadiya</a:t>
            </a:r>
            <a:r>
              <a:rPr lang="en-US" sz="2400" i="1" dirty="0">
                <a:solidFill>
                  <a:srgbClr val="FFFF00"/>
                </a:solidFill>
              </a:rPr>
              <a:t> was not recited on the first night, it should be recited in the day.</a:t>
            </a:r>
          </a:p>
          <a:p>
            <a:pPr marL="342900" indent="-342900">
              <a:buFontTx/>
              <a:buChar char="•"/>
            </a:pPr>
            <a:r>
              <a:rPr lang="en-US" sz="2400" i="1" dirty="0">
                <a:solidFill>
                  <a:srgbClr val="FFFF00"/>
                </a:solidFill>
              </a:rPr>
              <a:t>Recite two </a:t>
            </a:r>
            <a:r>
              <a:rPr lang="en-US" sz="2400" i="1" dirty="0" err="1">
                <a:solidFill>
                  <a:srgbClr val="FFFF00"/>
                </a:solidFill>
              </a:rPr>
              <a:t>rakaats</a:t>
            </a:r>
            <a:r>
              <a:rPr lang="en-US" sz="2400" i="1" dirty="0">
                <a:solidFill>
                  <a:srgbClr val="FFFF00"/>
                </a:solidFill>
              </a:rPr>
              <a:t>, in the first of which after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Hamd</a:t>
            </a:r>
            <a:r>
              <a:rPr lang="en-US" sz="2400" i="1" dirty="0">
                <a:solidFill>
                  <a:srgbClr val="FFFF00"/>
                </a:solidFill>
              </a:rPr>
              <a:t> recite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Fath</a:t>
            </a:r>
            <a:r>
              <a:rPr lang="en-US" sz="2400" i="1" dirty="0">
                <a:solidFill>
                  <a:srgbClr val="FFFF00"/>
                </a:solidFill>
              </a:rPr>
              <a:t> (</a:t>
            </a:r>
            <a:r>
              <a:rPr lang="en-US" sz="2400" i="1" dirty="0" err="1">
                <a:solidFill>
                  <a:srgbClr val="FFFF00"/>
                </a:solidFill>
              </a:rPr>
              <a:t>Sura</a:t>
            </a:r>
            <a:r>
              <a:rPr lang="en-US" sz="2400" i="1" dirty="0">
                <a:solidFill>
                  <a:srgbClr val="FFFF00"/>
                </a:solidFill>
              </a:rPr>
              <a:t> no 48). In the second </a:t>
            </a:r>
            <a:r>
              <a:rPr lang="en-US" sz="2400" i="1" dirty="0" err="1">
                <a:solidFill>
                  <a:srgbClr val="FFFF00"/>
                </a:solidFill>
              </a:rPr>
              <a:t>rakat</a:t>
            </a:r>
            <a:r>
              <a:rPr lang="en-US" sz="2400" i="1" dirty="0">
                <a:solidFill>
                  <a:srgbClr val="FFFF00"/>
                </a:solidFill>
              </a:rPr>
              <a:t> after the recitation of </a:t>
            </a:r>
            <a:r>
              <a:rPr lang="en-US" sz="2400" i="1" dirty="0" err="1">
                <a:solidFill>
                  <a:srgbClr val="FFFF00"/>
                </a:solidFill>
              </a:rPr>
              <a:t>Sura</a:t>
            </a:r>
            <a:r>
              <a:rPr lang="en-US" sz="2400" i="1" dirty="0">
                <a:solidFill>
                  <a:srgbClr val="FFFF00"/>
                </a:solidFill>
              </a:rPr>
              <a:t> </a:t>
            </a:r>
            <a:r>
              <a:rPr lang="en-US" sz="2400" i="1" dirty="0" err="1">
                <a:solidFill>
                  <a:srgbClr val="FFFF00"/>
                </a:solidFill>
              </a:rPr>
              <a:t>Hamd</a:t>
            </a:r>
            <a:r>
              <a:rPr lang="en-US" sz="2400" i="1" dirty="0">
                <a:solidFill>
                  <a:srgbClr val="FFFF00"/>
                </a:solidFill>
              </a:rPr>
              <a:t> recite any </a:t>
            </a:r>
            <a:r>
              <a:rPr lang="en-US" sz="2400" i="1" dirty="0" err="1">
                <a:solidFill>
                  <a:srgbClr val="FFFF00"/>
                </a:solidFill>
              </a:rPr>
              <a:t>sura</a:t>
            </a:r>
            <a:r>
              <a:rPr lang="en-US" sz="2400" i="1" dirty="0">
                <a:solidFill>
                  <a:srgbClr val="FFFF00"/>
                </a:solidFill>
              </a:rPr>
              <a:t> you wish. Allah will keep away form you all evil during the year and keep you in his protection until the following year.</a:t>
            </a:r>
          </a:p>
        </p:txBody>
      </p:sp>
      <p:sp>
        <p:nvSpPr>
          <p:cNvPr id="3075" name="Text Box 9"/>
          <p:cNvSpPr txBox="1">
            <a:spLocks noChangeArrowheads="1"/>
          </p:cNvSpPr>
          <p:nvPr/>
        </p:nvSpPr>
        <p:spPr bwMode="auto">
          <a:xfrm>
            <a:off x="0" y="304800"/>
            <a:ext cx="9144000" cy="347181"/>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ctr"/>
            <a:r>
              <a:rPr lang="en-US" sz="1600" b="1" dirty="0" err="1">
                <a:solidFill>
                  <a:srgbClr val="FFFF00"/>
                </a:solidFill>
                <a:latin typeface="Trebuchet MS" pitchFamily="34" charset="0"/>
              </a:rPr>
              <a:t>Method of performing the A’maal</a:t>
            </a:r>
          </a:p>
        </p:txBody>
      </p:sp>
      <p:sp>
        <p:nvSpPr>
          <p:cNvPr id="5"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dirty="0">
                <a:solidFill>
                  <a:srgbClr val="FFFF99"/>
                </a:solidFill>
                <a:latin typeface="Trebuchet MS" pitchFamily="34" charset="0"/>
              </a:rPr>
              <a:t>اعمال لأول لليوم من شهر رمضان</a:t>
            </a:r>
          </a:p>
        </p:txBody>
      </p:sp>
      <p:sp>
        <p:nvSpPr>
          <p:cNvPr id="6"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إِنّي أَسْأَلُكَ بِاسْمِكَ الّذِي دَانَ لَهُ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I beseech You, in the name of Your name before which everything kneels down</a:t>
            </a:r>
          </a:p>
          <a:p>
            <a:pPr marL="342900" indent="-342900" eaLnBrk="1" hangingPunct="1">
              <a:defRPr/>
            </a:pPr>
            <a:endParaRPr lang="en-US" sz="2800" b="1" kern="1200" dirty="0">
              <a:ea typeface="MS Mincho" pitchFamily="49" charset="-128"/>
            </a:endParaRPr>
          </a:p>
          <a:p>
            <a:r>
              <a:rPr lang="ur-PK" sz="2800" b="1" dirty="0"/>
              <a:t>اے اللہ میں آپ سے التجا کرتا ہوں کہ آپ کے نام کے نام پر جس سے پہلے سب کچھ گھٹنے ٹیک دے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inni</a:t>
            </a:r>
            <a:r>
              <a:rPr lang="en-US" sz="2400" b="1" i="1" dirty="0">
                <a:solidFill>
                  <a:srgbClr val="000066"/>
                </a:solidFill>
              </a:rPr>
              <a:t> </a:t>
            </a:r>
            <a:r>
              <a:rPr lang="en-US" sz="2400" b="1" i="1" dirty="0" err="1">
                <a:solidFill>
                  <a:srgbClr val="000066"/>
                </a:solidFill>
              </a:rPr>
              <a:t>as’aluka</a:t>
            </a:r>
            <a:r>
              <a:rPr lang="en-US" sz="2400" b="1" i="1" dirty="0">
                <a:solidFill>
                  <a:srgbClr val="000066"/>
                </a:solidFill>
              </a:rPr>
              <a:t> </a:t>
            </a:r>
            <a:r>
              <a:rPr lang="en-US" sz="2400" b="1" i="1" dirty="0" err="1">
                <a:solidFill>
                  <a:srgbClr val="000066"/>
                </a:solidFill>
              </a:rPr>
              <a:t>bismika</a:t>
            </a:r>
            <a:r>
              <a:rPr lang="en-US" sz="2400" b="1" i="1" dirty="0">
                <a:solidFill>
                  <a:srgbClr val="000066"/>
                </a:solidFill>
              </a:rPr>
              <a:t> </a:t>
            </a:r>
            <a:r>
              <a:rPr lang="en-US" sz="2400" b="1" i="1" dirty="0" err="1">
                <a:solidFill>
                  <a:srgbClr val="000066"/>
                </a:solidFill>
              </a:rPr>
              <a:t>alladhy</a:t>
            </a:r>
            <a:r>
              <a:rPr lang="en-US" sz="2400" b="1" i="1" dirty="0">
                <a:solidFill>
                  <a:srgbClr val="000066"/>
                </a:solidFill>
              </a:rPr>
              <a:t> </a:t>
            </a:r>
            <a:r>
              <a:rPr lang="en-US" sz="2400" b="1" i="1" dirty="0" err="1">
                <a:solidFill>
                  <a:srgbClr val="000066"/>
                </a:solidFill>
              </a:rPr>
              <a:t>dana</a:t>
            </a:r>
            <a:r>
              <a:rPr lang="en-US" sz="2400" b="1" i="1" dirty="0">
                <a:solidFill>
                  <a:srgbClr val="000066"/>
                </a:solidFill>
              </a:rPr>
              <a:t> </a:t>
            </a:r>
            <a:r>
              <a:rPr lang="en-US" sz="2400" b="1" i="1" dirty="0" err="1">
                <a:solidFill>
                  <a:srgbClr val="000066"/>
                </a:solidFill>
              </a:rPr>
              <a:t>lahu</a:t>
            </a:r>
            <a:r>
              <a:rPr lang="en-US" sz="2400" b="1" i="1" dirty="0">
                <a:solidFill>
                  <a:srgbClr val="000066"/>
                </a:solidFill>
              </a:rPr>
              <a:t> </a:t>
            </a:r>
            <a:r>
              <a:rPr lang="en-US" sz="2400" b="1" i="1" dirty="0" err="1">
                <a:solidFill>
                  <a:srgbClr val="000066"/>
                </a:solidFill>
              </a:rPr>
              <a:t>kull</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وَبِرَحْمَتِكَ الّتِي وَسِعَتْ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in the name of Your mercy which encompasses everything;</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تیری رحمت کے نام پر جو ہر چیز پر محیط ہے۔</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birahmatika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wasi`at</a:t>
            </a:r>
            <a:r>
              <a:rPr lang="en-US" sz="2400" b="1" i="1" dirty="0">
                <a:solidFill>
                  <a:srgbClr val="000066"/>
                </a:solidFill>
              </a:rPr>
              <a:t> </a:t>
            </a:r>
            <a:r>
              <a:rPr lang="en-US" sz="2400" b="1" i="1" dirty="0" err="1">
                <a:solidFill>
                  <a:srgbClr val="000066"/>
                </a:solidFill>
              </a:rPr>
              <a:t>kulla</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وَبِعَظَمَتِكَ الّتِي تَوَاضَعَ لَهَا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in the name of Your greatness which dwarfs everything;</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آپ کی عظمت کے نام پر جو ہر چیز کو بونا ہے</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bi`azamatika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tawadha`a</a:t>
            </a:r>
            <a:r>
              <a:rPr lang="en-US" sz="2400" b="1" i="1" dirty="0">
                <a:solidFill>
                  <a:srgbClr val="000066"/>
                </a:solidFill>
              </a:rPr>
              <a:t> </a:t>
            </a:r>
            <a:r>
              <a:rPr lang="en-US" sz="2400" b="1" i="1" dirty="0" err="1">
                <a:solidFill>
                  <a:srgbClr val="000066"/>
                </a:solidFill>
              </a:rPr>
              <a:t>lahakullu</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وَبِعِزّتِكَ الّتِي قَهَرَتْ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in the name of Your power which subdues everything;</a:t>
            </a:r>
          </a:p>
          <a:p>
            <a:pPr marL="342900" indent="-342900" eaLnBrk="1" hangingPunct="1">
              <a:defRPr/>
            </a:pPr>
            <a:endParaRPr lang="en-US" sz="2800" b="1" kern="1200" dirty="0">
              <a:ea typeface="MS Mincho" pitchFamily="49" charset="-128"/>
            </a:endParaRPr>
          </a:p>
          <a:p>
            <a:r>
              <a:rPr lang="ur-PK" sz="2800" b="1" dirty="0"/>
              <a:t>اپنی قدرت کے نام پر جو ہر چیز کو محکوم رکھتا ہے۔</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bi`izztika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qaharat</a:t>
            </a:r>
            <a:r>
              <a:rPr lang="en-US" sz="2400" b="1" i="1" dirty="0">
                <a:solidFill>
                  <a:srgbClr val="000066"/>
                </a:solidFill>
              </a:rPr>
              <a:t> </a:t>
            </a:r>
            <a:r>
              <a:rPr lang="en-US" sz="2400" b="1" i="1" dirty="0" err="1">
                <a:solidFill>
                  <a:srgbClr val="000066"/>
                </a:solidFill>
              </a:rPr>
              <a:t>kulla</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وَبِقُوّتِكَ الّتِي خَضَعَ لَهَا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kern="1200" dirty="0">
                <a:ea typeface="MS Mincho" pitchFamily="49" charset="-128"/>
              </a:rPr>
              <a:t>in the name of Your control which dominates everything;</a:t>
            </a:r>
          </a:p>
          <a:p>
            <a:pPr marL="342900" indent="-342900" eaLnBrk="1" hangingPunct="1">
              <a:defRPr/>
            </a:pPr>
            <a:endParaRPr lang="en-US" sz="2800" kern="1200" dirty="0">
              <a:ea typeface="MS Mincho" pitchFamily="49" charset="-128"/>
            </a:endParaRPr>
          </a:p>
          <a:p>
            <a:r>
              <a:rPr lang="ur-PK" sz="2800" dirty="0"/>
              <a:t>آپ کے کنٹرول کے نام پر جو ہر چیز پر حاوی ہے۔</a:t>
            </a:r>
          </a:p>
          <a:p>
            <a:br>
              <a:rPr lang="ur-PK" sz="2800" dirty="0"/>
            </a:br>
            <a:endParaRPr lang="en-US" sz="2800"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biquwwatika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khadha`a</a:t>
            </a:r>
            <a:r>
              <a:rPr lang="en-US" sz="2400" b="1" i="1" dirty="0">
                <a:solidFill>
                  <a:srgbClr val="000066"/>
                </a:solidFill>
              </a:rPr>
              <a:t> </a:t>
            </a:r>
            <a:r>
              <a:rPr lang="en-US" sz="2400" b="1" i="1" dirty="0" err="1">
                <a:solidFill>
                  <a:srgbClr val="000066"/>
                </a:solidFill>
              </a:rPr>
              <a:t>laha</a:t>
            </a:r>
            <a:r>
              <a:rPr lang="ar-SA" sz="2400" b="1" i="1" dirty="0">
                <a:solidFill>
                  <a:srgbClr val="000066"/>
                </a:solidFill>
              </a:rPr>
              <a:t> </a:t>
            </a:r>
            <a:r>
              <a:rPr lang="en-US" sz="2400" b="1" i="1" dirty="0" err="1">
                <a:solidFill>
                  <a:srgbClr val="000066"/>
                </a:solidFill>
              </a:rPr>
              <a:t>kullu</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وَبِجَبَرُوتِكَ الّتِي غَلَبَتْ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in the name of Your omnipotence which overreaches and possesses everything;</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آپ کی قابلیت کے نام پر جو ہر چیز کو زیر کرتا ہے اور اس کے مالک ہوتا ہے۔</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bijabarutika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ghalabat</a:t>
            </a:r>
            <a:r>
              <a:rPr lang="en-US" sz="2400" b="1" i="1" dirty="0">
                <a:solidFill>
                  <a:srgbClr val="000066"/>
                </a:solidFill>
              </a:rPr>
              <a:t> </a:t>
            </a:r>
            <a:r>
              <a:rPr lang="en-US" sz="2400" b="1" i="1" dirty="0" err="1">
                <a:solidFill>
                  <a:srgbClr val="000066"/>
                </a:solidFill>
              </a:rPr>
              <a:t>kulla</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وَبِعِلْمِكَ الّذِي أَحَاطَ بِكُلّ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800" b="1" dirty="0"/>
              <a:t>And with your knowledge, who surrounded everything</a:t>
            </a:r>
          </a:p>
          <a:p>
            <a:endParaRPr lang="en-US" sz="2800" b="1" dirty="0"/>
          </a:p>
          <a:p>
            <a:endParaRPr lang="en-US" sz="2800" b="1" dirty="0"/>
          </a:p>
          <a:p>
            <a:r>
              <a:rPr lang="ur-PK" sz="2800" b="1" dirty="0"/>
              <a:t>اور آپ کے علم سے ، جس نے ہر چیز کو گھیر لیا</a:t>
            </a:r>
          </a:p>
          <a:p>
            <a:br>
              <a:rPr lang="ur-PK" sz="2800" b="1" dirty="0"/>
            </a:br>
            <a:br>
              <a:rPr lang="en-US"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bi`ilmika</a:t>
            </a:r>
            <a:r>
              <a:rPr lang="en-US" sz="2400" b="1" i="1" dirty="0">
                <a:solidFill>
                  <a:srgbClr val="000066"/>
                </a:solidFill>
              </a:rPr>
              <a:t> </a:t>
            </a:r>
            <a:r>
              <a:rPr lang="en-US" sz="2400" b="1" i="1" dirty="0" err="1">
                <a:solidFill>
                  <a:srgbClr val="000066"/>
                </a:solidFill>
              </a:rPr>
              <a:t>alladhy</a:t>
            </a:r>
            <a:r>
              <a:rPr lang="en-US" sz="2400" b="1" i="1" dirty="0">
                <a:solidFill>
                  <a:srgbClr val="000066"/>
                </a:solidFill>
              </a:rPr>
              <a:t> </a:t>
            </a:r>
            <a:r>
              <a:rPr lang="en-US" sz="2400" b="1" i="1" dirty="0" err="1">
                <a:solidFill>
                  <a:srgbClr val="000066"/>
                </a:solidFill>
              </a:rPr>
              <a:t>ahata</a:t>
            </a:r>
            <a:r>
              <a:rPr lang="en-US" sz="2400" b="1" i="1" dirty="0">
                <a:solidFill>
                  <a:srgbClr val="000066"/>
                </a:solidFill>
              </a:rPr>
              <a:t> </a:t>
            </a:r>
            <a:r>
              <a:rPr lang="en-US" sz="2400" b="1" i="1" dirty="0" err="1">
                <a:solidFill>
                  <a:srgbClr val="000066"/>
                </a:solidFill>
              </a:rPr>
              <a:t>bikulli</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نُورُ يَا قُدّوسُ</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Light, O Holy,</a:t>
            </a:r>
          </a:p>
          <a:p>
            <a:pPr marL="342900" indent="-342900" eaLnBrk="1" hangingPunct="1">
              <a:defRPr/>
            </a:pPr>
            <a:endParaRPr lang="en-US" sz="2800" b="1" kern="1200" dirty="0">
              <a:ea typeface="MS Mincho" pitchFamily="49" charset="-128"/>
            </a:endParaRPr>
          </a:p>
          <a:p>
            <a:r>
              <a:rPr lang="ur-PK" sz="2800" b="1" dirty="0"/>
              <a:t>اے روشنی ، اے پاک ،</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a:solidFill>
                  <a:srgbClr val="000066"/>
                </a:solidFill>
              </a:rPr>
              <a:t>ya</a:t>
            </a:r>
            <a:r>
              <a:rPr lang="ar-SA" sz="2400" b="1" i="1" dirty="0">
                <a:solidFill>
                  <a:srgbClr val="000066"/>
                </a:solidFill>
              </a:rPr>
              <a:t> </a:t>
            </a:r>
            <a:r>
              <a:rPr lang="fr-FR" sz="2400" b="1" i="1" dirty="0" err="1">
                <a:solidFill>
                  <a:srgbClr val="000066"/>
                </a:solidFill>
              </a:rPr>
              <a:t>nuru</a:t>
            </a:r>
            <a:r>
              <a:rPr lang="fr-FR" sz="2400" b="1" i="1" dirty="0">
                <a:solidFill>
                  <a:srgbClr val="000066"/>
                </a:solidFill>
              </a:rPr>
              <a:t> ya</a:t>
            </a:r>
            <a:r>
              <a:rPr lang="ar-SA" sz="2400" b="1" i="1" dirty="0">
                <a:solidFill>
                  <a:srgbClr val="000066"/>
                </a:solidFill>
              </a:rPr>
              <a:t> </a:t>
            </a:r>
            <a:r>
              <a:rPr lang="fr-FR" sz="2400" b="1" i="1" dirty="0" err="1">
                <a:solidFill>
                  <a:srgbClr val="000066"/>
                </a:solidFill>
              </a:rPr>
              <a:t>quddusu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أَوّلُ قَبْلَ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Ever Foremost, before everything;</a:t>
            </a:r>
          </a:p>
          <a:p>
            <a:pPr marL="342900" indent="-342900" eaLnBrk="1" hangingPunct="1">
              <a:defRPr/>
            </a:pPr>
            <a:endParaRPr lang="en-US" sz="2800" b="1" kern="1200" dirty="0">
              <a:ea typeface="MS Mincho" pitchFamily="49" charset="-128"/>
            </a:endParaRPr>
          </a:p>
          <a:p>
            <a:r>
              <a:rPr lang="ur-PK" sz="2800" b="1" dirty="0"/>
              <a:t>اے ہمیشہ ، ہر چیز سے پہلے</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awulu</a:t>
            </a:r>
            <a:r>
              <a:rPr lang="en-US" sz="2400" b="1" i="1" dirty="0">
                <a:solidFill>
                  <a:srgbClr val="000066"/>
                </a:solidFill>
              </a:rPr>
              <a:t> </a:t>
            </a:r>
            <a:r>
              <a:rPr lang="en-US" sz="2400" b="1" i="1" dirty="0" err="1">
                <a:solidFill>
                  <a:srgbClr val="000066"/>
                </a:solidFill>
              </a:rPr>
              <a:t>qabla</a:t>
            </a:r>
            <a:r>
              <a:rPr lang="en-US" sz="2400" b="1" i="1" dirty="0">
                <a:solidFill>
                  <a:srgbClr val="000066"/>
                </a:solidFill>
              </a:rPr>
              <a:t>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وَيَا بَاقِياً بَعْدَ كُلّ شَيْءٍ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Ever-living after all things.</a:t>
            </a:r>
          </a:p>
          <a:p>
            <a:pPr marL="342900" indent="-342900" eaLnBrk="1" hangingPunct="1">
              <a:defRPr/>
            </a:pPr>
            <a:endParaRPr lang="en-US" sz="2800" b="1" kern="1200" dirty="0">
              <a:ea typeface="MS Mincho" pitchFamily="49" charset="-128"/>
            </a:endParaRPr>
          </a:p>
          <a:p>
            <a:r>
              <a:rPr lang="ur-PK" sz="2800" b="1" dirty="0"/>
              <a:t>اے ہر چیز کے بعد ہمیشہ زندہ رہنا۔</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baqiyan</a:t>
            </a:r>
            <a:r>
              <a:rPr lang="en-US" sz="2400" b="1" i="1" dirty="0">
                <a:solidFill>
                  <a:srgbClr val="000066"/>
                </a:solidFill>
              </a:rPr>
              <a:t> </a:t>
            </a:r>
            <a:r>
              <a:rPr lang="en-US" sz="2400" b="1" i="1" dirty="0" err="1">
                <a:solidFill>
                  <a:srgbClr val="000066"/>
                </a:solidFill>
              </a:rPr>
              <a:t>ba`da</a:t>
            </a:r>
            <a:r>
              <a:rPr lang="en-US" sz="2400" b="1" i="1" dirty="0">
                <a:solidFill>
                  <a:srgbClr val="000066"/>
                </a:solidFill>
              </a:rPr>
              <a:t>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shay‘in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ChangeArrowheads="1"/>
          </p:cNvSpPr>
          <p:nvPr/>
        </p:nvSpPr>
        <p:spPr bwMode="auto">
          <a:xfrm>
            <a:off x="463550" y="381000"/>
            <a:ext cx="8147050" cy="5715000"/>
          </a:xfrm>
          <a:prstGeom prst="plaque">
            <a:avLst>
              <a:gd name="adj" fmla="val 16667"/>
            </a:avLst>
          </a:prstGeom>
          <a:gradFill rotWithShape="1">
            <a:gsLst>
              <a:gs pos="0">
                <a:srgbClr val="003399"/>
              </a:gs>
              <a:gs pos="50000">
                <a:srgbClr val="001847"/>
              </a:gs>
              <a:gs pos="100000">
                <a:srgbClr val="003399"/>
              </a:gs>
            </a:gsLst>
            <a:lin ang="2700000" scaled="1"/>
          </a:gradFill>
          <a:ln w="9525" algn="ctr">
            <a:noFill/>
            <a:miter lim="800000"/>
            <a:headEnd/>
            <a:tailEnd/>
          </a:ln>
          <a:effectLst/>
        </p:spPr>
        <p:txBody>
          <a:bodyPr anchor="ctr">
            <a:spAutoFit/>
          </a:bodyPr>
          <a:lstStyle/>
          <a:p>
            <a:endParaRPr lang="en-US"/>
          </a:p>
        </p:txBody>
      </p:sp>
      <p:sp>
        <p:nvSpPr>
          <p:cNvPr id="2051" name="Rectangle 6"/>
          <p:cNvSpPr>
            <a:spLocks noChangeArrowheads="1"/>
          </p:cNvSpPr>
          <p:nvPr/>
        </p:nvSpPr>
        <p:spPr bwMode="auto">
          <a:xfrm>
            <a:off x="0" y="76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2" name="Rectangle 7"/>
          <p:cNvSpPr>
            <a:spLocks noChangeArrowheads="1"/>
          </p:cNvSpPr>
          <p:nvPr/>
        </p:nvSpPr>
        <p:spPr bwMode="auto">
          <a:xfrm>
            <a:off x="0" y="76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3" name="Rectangle 9"/>
          <p:cNvSpPr>
            <a:spLocks noChangeArrowheads="1"/>
          </p:cNvSpPr>
          <p:nvPr/>
        </p:nvSpPr>
        <p:spPr bwMode="auto">
          <a:xfrm>
            <a:off x="0" y="76200"/>
            <a:ext cx="247650" cy="366713"/>
          </a:xfrm>
          <a:prstGeom prst="rect">
            <a:avLst/>
          </a:prstGeom>
          <a:noFill/>
          <a:ln w="9525">
            <a:noFill/>
            <a:miter lim="800000"/>
            <a:headEnd/>
            <a:tailEnd/>
          </a:ln>
          <a:effectLst/>
        </p:spPr>
        <p:txBody>
          <a:bodyPr wrap="none" anchor="ctr">
            <a:spAutoFit/>
          </a:bodyPr>
          <a:lstStyle/>
          <a:p>
            <a:r>
              <a:rPr lang="en-US"/>
              <a:t> </a:t>
            </a:r>
          </a:p>
        </p:txBody>
      </p:sp>
      <p:sp>
        <p:nvSpPr>
          <p:cNvPr id="2054" name="Rectangle 3"/>
          <p:cNvSpPr>
            <a:spLocks noChangeArrowheads="1"/>
          </p:cNvSpPr>
          <p:nvPr/>
        </p:nvSpPr>
        <p:spPr bwMode="auto">
          <a:xfrm>
            <a:off x="228600" y="1155680"/>
            <a:ext cx="8686800" cy="3231654"/>
          </a:xfrm>
          <a:prstGeom prst="rect">
            <a:avLst/>
          </a:prstGeom>
          <a:noFill/>
          <a:ln w="9525">
            <a:noFill/>
            <a:miter lim="800000"/>
            <a:headEnd/>
            <a:tailEnd/>
          </a:ln>
        </p:spPr>
        <p:txBody>
          <a:bodyPr>
            <a:spAutoFit/>
          </a:bodyPr>
          <a:lstStyle/>
          <a:p>
            <a:pPr algn="ctr"/>
            <a:r>
              <a:rPr lang="en-US" sz="5400" b="1" i="1" dirty="0">
                <a:solidFill>
                  <a:srgbClr val="FFFF00"/>
                </a:solidFill>
                <a:latin typeface="Trebuchet MS" pitchFamily="34" charset="0"/>
              </a:rPr>
              <a:t>Short </a:t>
            </a:r>
            <a:r>
              <a:rPr lang="en-US" sz="5400" b="1" i="1" dirty="0" err="1">
                <a:solidFill>
                  <a:srgbClr val="FFFF00"/>
                </a:solidFill>
                <a:latin typeface="Trebuchet MS" pitchFamily="34" charset="0"/>
              </a:rPr>
              <a:t>Dua</a:t>
            </a:r>
            <a:r>
              <a:rPr lang="en-US" sz="5400" b="1" i="1" dirty="0">
                <a:solidFill>
                  <a:srgbClr val="FFFF00"/>
                </a:solidFill>
                <a:latin typeface="Trebuchet MS" pitchFamily="34" charset="0"/>
              </a:rPr>
              <a:t> to be recited on 1</a:t>
            </a:r>
            <a:r>
              <a:rPr lang="en-US" sz="5400" b="1" i="1" baseline="30000" dirty="0">
                <a:solidFill>
                  <a:srgbClr val="FFFF00"/>
                </a:solidFill>
                <a:latin typeface="Trebuchet MS" pitchFamily="34" charset="0"/>
              </a:rPr>
              <a:t>st</a:t>
            </a:r>
            <a:r>
              <a:rPr lang="en-US" sz="5400" b="1" i="1" dirty="0">
                <a:solidFill>
                  <a:srgbClr val="FFFF00"/>
                </a:solidFill>
                <a:latin typeface="Trebuchet MS" pitchFamily="34" charset="0"/>
              </a:rPr>
              <a:t> Day of </a:t>
            </a:r>
            <a:r>
              <a:rPr lang="en-US" sz="5400" b="1" i="1" dirty="0" err="1">
                <a:solidFill>
                  <a:srgbClr val="FFFF00"/>
                </a:solidFill>
                <a:latin typeface="Trebuchet MS" pitchFamily="34" charset="0"/>
              </a:rPr>
              <a:t>Ramadhan</a:t>
            </a:r>
            <a:endParaRPr lang="en-US" sz="5400" b="1" i="1" dirty="0">
              <a:solidFill>
                <a:srgbClr val="FFFF00"/>
              </a:solidFill>
              <a:latin typeface="Trebuchet MS" pitchFamily="34" charset="0"/>
            </a:endParaRPr>
          </a:p>
          <a:p>
            <a:pPr algn="ctr"/>
            <a:r>
              <a:rPr lang="en-US" sz="4800" b="1" i="1" dirty="0" err="1">
                <a:solidFill>
                  <a:srgbClr val="FFFF00"/>
                </a:solidFill>
                <a:latin typeface="Trebuchet MS" pitchFamily="34" charset="0"/>
              </a:rPr>
              <a:t>Allahumma</a:t>
            </a:r>
            <a:r>
              <a:rPr lang="en-US" sz="4800" b="1" i="1" dirty="0">
                <a:solidFill>
                  <a:srgbClr val="FFFF00"/>
                </a:solidFill>
                <a:latin typeface="Trebuchet MS" pitchFamily="34" charset="0"/>
              </a:rPr>
              <a:t> </a:t>
            </a:r>
            <a:r>
              <a:rPr lang="en-US" sz="4800" b="1" i="1" dirty="0" err="1">
                <a:solidFill>
                  <a:srgbClr val="FFFF00"/>
                </a:solidFill>
                <a:latin typeface="Trebuchet MS" pitchFamily="34" charset="0"/>
              </a:rPr>
              <a:t>Qad</a:t>
            </a:r>
            <a:r>
              <a:rPr lang="en-US" sz="4800" b="1" i="1" dirty="0">
                <a:solidFill>
                  <a:srgbClr val="FFFF00"/>
                </a:solidFill>
                <a:latin typeface="Trebuchet MS" pitchFamily="34" charset="0"/>
              </a:rPr>
              <a:t> </a:t>
            </a:r>
            <a:r>
              <a:rPr lang="en-US" sz="4800" b="1" i="1" dirty="0" err="1">
                <a:solidFill>
                  <a:srgbClr val="FFFF00"/>
                </a:solidFill>
                <a:latin typeface="Trebuchet MS" pitchFamily="34" charset="0"/>
              </a:rPr>
              <a:t>Hadhara</a:t>
            </a:r>
            <a:r>
              <a:rPr lang="en-US" sz="4800" b="1" i="1" dirty="0">
                <a:solidFill>
                  <a:srgbClr val="FFFF00"/>
                </a:solidFill>
                <a:latin typeface="Trebuchet MS" pitchFamily="34" charset="0"/>
              </a:rPr>
              <a:t> </a:t>
            </a:r>
            <a:r>
              <a:rPr lang="en-US" sz="4800" b="1" i="1" dirty="0" err="1">
                <a:solidFill>
                  <a:srgbClr val="FFFF00"/>
                </a:solidFill>
                <a:latin typeface="Trebuchet MS" pitchFamily="34" charset="0"/>
              </a:rPr>
              <a:t>Shahru</a:t>
            </a:r>
            <a:r>
              <a:rPr lang="en-US" sz="4800" b="1" i="1" dirty="0">
                <a:solidFill>
                  <a:srgbClr val="FFFF00"/>
                </a:solidFill>
                <a:latin typeface="Trebuchet MS" pitchFamily="34" charset="0"/>
              </a:rPr>
              <a:t> </a:t>
            </a:r>
            <a:r>
              <a:rPr lang="en-US" sz="4800" b="1" i="1" dirty="0" err="1">
                <a:solidFill>
                  <a:srgbClr val="FFFF00"/>
                </a:solidFill>
                <a:latin typeface="Trebuchet MS" pitchFamily="34" charset="0"/>
              </a:rPr>
              <a:t>Ramadhan</a:t>
            </a:r>
            <a:endParaRPr lang="en-US" sz="7000" b="1" i="1" dirty="0">
              <a:solidFill>
                <a:srgbClr val="FFFF00"/>
              </a:solidFill>
              <a:latin typeface="Trebuchet MS" pitchFamily="34" charset="0"/>
            </a:endParaRPr>
          </a:p>
        </p:txBody>
      </p:sp>
      <p:sp>
        <p:nvSpPr>
          <p:cNvPr id="2056" name="Rectangle 1"/>
          <p:cNvSpPr>
            <a:spLocks noChangeArrowheads="1"/>
          </p:cNvSpPr>
          <p:nvPr/>
        </p:nvSpPr>
        <p:spPr bwMode="auto">
          <a:xfrm>
            <a:off x="762000" y="4343400"/>
            <a:ext cx="7620000" cy="1446550"/>
          </a:xfrm>
          <a:prstGeom prst="rect">
            <a:avLst/>
          </a:prstGeom>
          <a:noFill/>
          <a:ln w="9525">
            <a:noFill/>
            <a:miter lim="800000"/>
            <a:headEnd/>
            <a:tailEnd/>
          </a:ln>
        </p:spPr>
        <p:txBody>
          <a:bodyPr wrap="square">
            <a:spAutoFit/>
          </a:bodyPr>
          <a:lstStyle/>
          <a:p>
            <a:pPr algn="ctr" rtl="1"/>
            <a:r>
              <a:rPr lang="ar-AE" sz="8800" dirty="0">
                <a:solidFill>
                  <a:srgbClr val="FFFF00"/>
                </a:solidFill>
                <a:latin typeface="Attari_Quran" pitchFamily="2" charset="-78"/>
                <a:cs typeface="Attari_Quran" pitchFamily="2" charset="-78"/>
              </a:rPr>
              <a:t>اللّهُمّ قَدْ حَضَرَ شَهْرُ رَمَضَانَ</a:t>
            </a:r>
            <a:endParaRPr lang="ar-SA" sz="8800" dirty="0">
              <a:solidFill>
                <a:srgbClr val="FFFF00"/>
              </a:solidFill>
              <a:latin typeface="Attari_Quran" pitchFamily="2" charset="-78"/>
              <a:cs typeface="Attari_Quran" pitchFamily="2" charset="-78"/>
            </a:endParaRP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2" name="Text Box 13"/>
          <p:cNvSpPr txBox="1">
            <a:spLocks noChangeArrowheads="1"/>
          </p:cNvSpPr>
          <p:nvPr/>
        </p:nvSpPr>
        <p:spPr bwMode="auto">
          <a:xfrm>
            <a:off x="0" y="6304002"/>
            <a:ext cx="9296400" cy="400110"/>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wrap="square" anchor="ctr">
            <a:spAutoFit/>
          </a:bodyPr>
          <a:lstStyle/>
          <a:p>
            <a:pPr algn="ctr"/>
            <a:r>
              <a:rPr lang="en-US" sz="2000" b="1" dirty="0">
                <a:solidFill>
                  <a:srgbClr val="FFFF00"/>
                </a:solidFill>
                <a:latin typeface="Trebuchet MS" pitchFamily="34" charset="0"/>
              </a:rPr>
              <a:t>Recite this supplication after </a:t>
            </a:r>
            <a:r>
              <a:rPr lang="en-US" sz="2000" b="1" dirty="0" err="1">
                <a:solidFill>
                  <a:srgbClr val="FFFF00"/>
                </a:solidFill>
                <a:latin typeface="Trebuchet MS" pitchFamily="34" charset="0"/>
              </a:rPr>
              <a:t>Fajr</a:t>
            </a:r>
            <a:endParaRPr lang="en-GB" sz="2000" b="1" dirty="0">
              <a:solidFill>
                <a:srgbClr val="FFFF00"/>
              </a:solidFill>
              <a:latin typeface="Trebuchet MS" pitchFamily="34" charset="0"/>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اللّهُ يَا رَحْمنُ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O Beneficent,</a:t>
            </a:r>
          </a:p>
          <a:p>
            <a:pPr marL="342900" indent="-342900" eaLnBrk="1" hangingPunct="1">
              <a:defRPr/>
            </a:pPr>
            <a:endParaRPr lang="en-US" sz="2800" b="1" kern="1200" dirty="0">
              <a:ea typeface="MS Mincho" pitchFamily="49" charset="-128"/>
            </a:endParaRPr>
          </a:p>
          <a:p>
            <a:r>
              <a:rPr lang="ur-PK" sz="2800" b="1" dirty="0"/>
              <a:t>اے اللہ ، اے رحمن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allahu</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rahmanu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صَلّ عَلَى مُحَمّدٍ وَآلِ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1752" y="2895600"/>
            <a:ext cx="8686800" cy="24384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send blessings on Muhammad and on the Household of Muhammad,</a:t>
            </a: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salli</a:t>
            </a:r>
            <a:r>
              <a:rPr lang="en-US" sz="2400" b="1" i="1" dirty="0">
                <a:solidFill>
                  <a:srgbClr val="000066"/>
                </a:solidFill>
              </a:rPr>
              <a:t> `ala</a:t>
            </a:r>
            <a:r>
              <a:rPr lang="ar-SA" sz="2400" b="1" i="1" dirty="0">
                <a:solidFill>
                  <a:srgbClr val="000066"/>
                </a:solidFill>
              </a:rPr>
              <a:t> </a:t>
            </a:r>
            <a:r>
              <a:rPr lang="en-US" sz="2400" b="1" i="1" dirty="0" err="1">
                <a:solidFill>
                  <a:srgbClr val="000066"/>
                </a:solidFill>
              </a:rPr>
              <a:t>muhammadin</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ali</a:t>
            </a:r>
            <a:r>
              <a:rPr lang="en-US" sz="2400" b="1" i="1" dirty="0">
                <a:solidFill>
                  <a:srgbClr val="000066"/>
                </a:solidFill>
              </a:rPr>
              <a:t> </a:t>
            </a:r>
            <a:r>
              <a:rPr lang="en-US" sz="2400" b="1" i="1" dirty="0" err="1">
                <a:solidFill>
                  <a:srgbClr val="000066"/>
                </a:solidFill>
              </a:rPr>
              <a:t>muhammadin</a:t>
            </a:r>
            <a:endParaRPr kumimoji="0" lang="en-US" sz="2400" b="1" i="1"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تُغَيّرُ النّعَمَ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forgive me for my sins which alter the course of the flowing bounties;</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جو نعمتوں کو بدل دیتے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tughayyiru</a:t>
            </a:r>
            <a:r>
              <a:rPr lang="en-US" sz="2400" b="1" i="1" dirty="0">
                <a:solidFill>
                  <a:srgbClr val="000066"/>
                </a:solidFill>
              </a:rPr>
              <a:t> </a:t>
            </a:r>
            <a:r>
              <a:rPr lang="en-US" sz="2400" b="1" i="1" dirty="0" err="1">
                <a:solidFill>
                  <a:srgbClr val="000066"/>
                </a:solidFill>
              </a:rPr>
              <a:t>alnni`ama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تُنْزِلُ النّقَمَ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bring in punishment;</a:t>
            </a:r>
          </a:p>
          <a:p>
            <a:pPr marL="342900" indent="-342900" eaLnBrk="1" hangingPunct="1">
              <a:defRPr/>
            </a:pPr>
            <a:endParaRPr lang="en-US" sz="2800" b="1" kern="1200" dirty="0">
              <a:ea typeface="MS Mincho" pitchFamily="49" charset="-128"/>
            </a:endParaRPr>
          </a:p>
          <a:p>
            <a:r>
              <a:rPr lang="ur-PK" sz="2800" b="1" dirty="0"/>
              <a:t>اور مجھے ان گناہوں کو بخش دے جو انتقام لاتے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tunzilu</a:t>
            </a:r>
            <a:r>
              <a:rPr lang="en-US" sz="2400" b="1" i="1" dirty="0">
                <a:solidFill>
                  <a:srgbClr val="000066"/>
                </a:solidFill>
              </a:rPr>
              <a:t> </a:t>
            </a:r>
            <a:r>
              <a:rPr lang="en-US" sz="2400" b="1" i="1" dirty="0" err="1">
                <a:solidFill>
                  <a:srgbClr val="000066"/>
                </a:solidFill>
              </a:rPr>
              <a:t>alnniama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تَقْطَعُ الرّجَاءَ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cut off hope;</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جس نے امید کو ختم کردیا</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taqta`u</a:t>
            </a:r>
            <a:r>
              <a:rPr lang="en-US" sz="2400" b="1" i="1" dirty="0">
                <a:solidFill>
                  <a:srgbClr val="000066"/>
                </a:solidFill>
              </a:rPr>
              <a:t> </a:t>
            </a:r>
            <a:r>
              <a:rPr lang="en-US" sz="2400" b="1" i="1" dirty="0" err="1">
                <a:solidFill>
                  <a:srgbClr val="000066"/>
                </a:solidFill>
              </a:rPr>
              <a:t>alrraja‘a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تُدِيلُ الأَعْدَاءَ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give a chance to the enemies to lay hands on me;</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جو دشمنوں کی نشاندہی کرتے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tudilu</a:t>
            </a:r>
            <a:r>
              <a:rPr lang="en-US" sz="2400" b="1" i="1" dirty="0">
                <a:solidFill>
                  <a:srgbClr val="000066"/>
                </a:solidFill>
              </a:rPr>
              <a:t> </a:t>
            </a:r>
            <a:r>
              <a:rPr lang="en-US" sz="2400" b="1" i="1" dirty="0" err="1">
                <a:solidFill>
                  <a:srgbClr val="000066"/>
                </a:solidFill>
              </a:rPr>
              <a:t>ala`da‘a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تَرُدّ الدّعَاءَ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render the prayers unacceptable,</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جو دعا کو پسپا کرتے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taruddualddu`a‘a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يُسْتَحَقّ بِهَا نُزُولُ البَلاءِ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make me liable to suffer misfortunes;</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جو آفات کے مستحق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yustahaqqubiha</a:t>
            </a:r>
            <a:r>
              <a:rPr lang="ar-SA" sz="2400" b="1" i="1" dirty="0">
                <a:solidFill>
                  <a:srgbClr val="000066"/>
                </a:solidFill>
              </a:rPr>
              <a:t> </a:t>
            </a:r>
            <a:r>
              <a:rPr lang="en-US" sz="2400" b="1" i="1" dirty="0" err="1">
                <a:solidFill>
                  <a:srgbClr val="000066"/>
                </a:solidFill>
              </a:rPr>
              <a:t>nuzulu</a:t>
            </a:r>
            <a:r>
              <a:rPr lang="en-US" sz="2400" b="1" i="1" dirty="0">
                <a:solidFill>
                  <a:srgbClr val="000066"/>
                </a:solidFill>
              </a:rPr>
              <a:t> </a:t>
            </a:r>
            <a:r>
              <a:rPr lang="en-US" sz="2400" b="1" i="1" dirty="0" err="1">
                <a:solidFill>
                  <a:srgbClr val="000066"/>
                </a:solidFill>
              </a:rPr>
              <a:t>albala‘i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تَحْبِسُ غَيْثَ السّمَاءِ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let the galloping venom from above takes hold of me;</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جو جنت کی بیماری کو روکتے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tahbisu</a:t>
            </a:r>
            <a:r>
              <a:rPr lang="en-US" sz="2400" b="1" i="1" dirty="0">
                <a:solidFill>
                  <a:srgbClr val="000066"/>
                </a:solidFill>
              </a:rPr>
              <a:t> </a:t>
            </a:r>
            <a:r>
              <a:rPr lang="en-US" sz="2400" b="1" i="1" dirty="0" err="1">
                <a:solidFill>
                  <a:srgbClr val="000066"/>
                </a:solidFill>
              </a:rPr>
              <a:t>ghaytha</a:t>
            </a:r>
            <a:r>
              <a:rPr lang="en-US" sz="2400" b="1" i="1" dirty="0">
                <a:solidFill>
                  <a:srgbClr val="000066"/>
                </a:solidFill>
              </a:rPr>
              <a:t> </a:t>
            </a:r>
            <a:r>
              <a:rPr lang="en-US" sz="2400" b="1" i="1" dirty="0" err="1">
                <a:solidFill>
                  <a:srgbClr val="000066"/>
                </a:solidFill>
              </a:rPr>
              <a:t>alssama‘i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تَكْشِفُ الغِطَاءَ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lay bare that which had been sealed and forgotten;</a:t>
            </a:r>
          </a:p>
          <a:p>
            <a:pPr marL="342900" indent="-342900" eaLnBrk="1" hangingPunct="1">
              <a:defRPr/>
            </a:pPr>
            <a:endParaRPr lang="en-US" sz="2800" b="1" kern="1200" dirty="0">
              <a:ea typeface="MS Mincho" pitchFamily="49" charset="-128"/>
            </a:endParaRPr>
          </a:p>
          <a:p>
            <a:r>
              <a:rPr lang="ur-PK" sz="2800" b="1" dirty="0"/>
              <a:t>اور مجھے ان گناہوں کو معاف فرما جو پردہ پوشی کرتے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takshifu</a:t>
            </a:r>
            <a:r>
              <a:rPr lang="en-US" sz="2400" b="1" i="1" dirty="0">
                <a:solidFill>
                  <a:srgbClr val="000066"/>
                </a:solidFill>
              </a:rPr>
              <a:t> </a:t>
            </a:r>
            <a:r>
              <a:rPr lang="en-US" sz="2400" b="1" i="1" dirty="0" err="1">
                <a:solidFill>
                  <a:srgbClr val="000066"/>
                </a:solidFill>
              </a:rPr>
              <a:t>alghita‘a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extLst>
            <a:ext uri="{91240B29-F687-4F45-9708-019B960494DF}">
              <a14:hiddenLine xmlns:a14="http://schemas.microsoft.com/office/drawing/2010/main" w="9525" algn="ctr">
                <a:solidFill>
                  <a:schemeClr val="tx1"/>
                </a:solidFill>
                <a:miter lim="800000"/>
                <a:headEnd/>
                <a:tailEnd/>
              </a14:hiddenLine>
            </a:ext>
          </a:extLst>
        </p:spPr>
        <p:txBody>
          <a:bodyPr/>
          <a:lstStyle/>
          <a:p>
            <a:pPr rtl="1" eaLnBrk="1" hangingPunct="1">
              <a:lnSpc>
                <a:spcPts val="5500"/>
              </a:lnSpc>
              <a:defRPr/>
            </a:pPr>
            <a:r>
              <a:rPr lang="ar-SA" sz="7200" kern="1200" dirty="0">
                <a:latin typeface="Arabic Typesetting" panose="03020402040406030203" pitchFamily="66" charset="-78"/>
                <a:ea typeface="+mn-ea"/>
                <a:cs typeface="Arabic Typesetting" panose="03020402040406030203" pitchFamily="66" charset="-78"/>
              </a:rPr>
              <a:t>اَللَّهُمَّ صَلِّ عَلَى مُحَمَّدٍ وَ آلِ مُحَمَّد</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339979"/>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send Your blessings on Muhammad</a:t>
            </a:r>
          </a:p>
          <a:p>
            <a:pPr marL="342900" indent="-342900" eaLnBrk="1" hangingPunct="1">
              <a:defRPr/>
            </a:pPr>
            <a:r>
              <a:rPr lang="en-US" sz="2800" b="1" kern="1200" dirty="0">
                <a:ea typeface="MS Mincho" pitchFamily="49" charset="-128"/>
              </a:rPr>
              <a:t>and the family of Muhammad.</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محمد صلی اللہ علیہ وسلم اور آل محمد پر درود بھیجیں ،</a:t>
            </a:r>
          </a:p>
          <a:p>
            <a:pPr marL="342900" indent="-342900" eaLnBrk="1" hangingPunct="1">
              <a:defRPr/>
            </a:pPr>
            <a:r>
              <a:rPr lang="en-US" sz="2800" b="1" kern="1200" dirty="0">
                <a:ea typeface="MS Mincho" pitchFamily="49" charset="-128"/>
              </a:rPr>
              <a:t> </a:t>
            </a:r>
          </a:p>
        </p:txBody>
      </p:sp>
      <p:sp>
        <p:nvSpPr>
          <p:cNvPr id="3076" name="Subtitle 4"/>
          <p:cNvSpPr txBox="1">
            <a:spLocks/>
          </p:cNvSpPr>
          <p:nvPr/>
        </p:nvSpPr>
        <p:spPr bwMode="auto">
          <a:xfrm>
            <a:off x="304800" y="6053138"/>
            <a:ext cx="8686800" cy="533400"/>
          </a:xfrm>
          <a:prstGeom prst="rect">
            <a:avLst/>
          </a:prstGeom>
          <a:noFill/>
          <a:ln w="9525" algn="ctr">
            <a:noFill/>
            <a:miter lim="800000"/>
            <a:headEnd/>
            <a:tailEnd/>
          </a:ln>
          <a:effectLst/>
        </p:spPr>
        <p:txBody>
          <a:bodyPr/>
          <a:lstStyle/>
          <a:p>
            <a:pPr marL="342900" indent="-342900" algn="ctr">
              <a:spcBef>
                <a:spcPct val="20000"/>
              </a:spcBef>
            </a:pPr>
            <a:r>
              <a:rPr lang="fi-FI" sz="2400" b="1" i="1" dirty="0">
                <a:solidFill>
                  <a:srgbClr val="000066"/>
                </a:solidFill>
                <a:ea typeface="MS Mincho" pitchFamily="49" charset="-128"/>
              </a:rPr>
              <a:t>allahumma salli `ala muhammadin wa ali muhammadin</a:t>
            </a: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تُعَجّلُ الفَنَاءَ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whip off destruction;</a:t>
            </a:r>
          </a:p>
          <a:p>
            <a:pPr marL="342900" indent="-342900" eaLnBrk="1" hangingPunct="1">
              <a:defRPr/>
            </a:pPr>
            <a:endParaRPr lang="en-US" sz="2800" b="1" kern="1200" dirty="0">
              <a:ea typeface="MS Mincho" pitchFamily="49" charset="-128"/>
            </a:endParaRPr>
          </a:p>
          <a:p>
            <a:r>
              <a:rPr lang="ur-PK" sz="2800" b="1" dirty="0"/>
              <a:t>اور مجھے ایسے گناہوں کو معاف فرما جو موت میں جلدی کرتے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tu`ajjilu</a:t>
            </a:r>
            <a:r>
              <a:rPr lang="en-US" sz="2400" b="1" i="1" dirty="0">
                <a:solidFill>
                  <a:srgbClr val="000066"/>
                </a:solidFill>
              </a:rPr>
              <a:t> </a:t>
            </a:r>
            <a:r>
              <a:rPr lang="en-US" sz="2400" b="1" i="1" dirty="0" err="1">
                <a:solidFill>
                  <a:srgbClr val="000066"/>
                </a:solidFill>
              </a:rPr>
              <a:t>alfana‘a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تُورِثُ النّدَمَ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leave behind remorse in its trail;</a:t>
            </a:r>
          </a:p>
          <a:p>
            <a:pPr marL="342900" indent="-342900" eaLnBrk="1" hangingPunct="1">
              <a:defRPr/>
            </a:pPr>
            <a:endParaRPr lang="en-US" sz="2800" b="1" kern="1200" dirty="0">
              <a:ea typeface="MS Mincho" pitchFamily="49" charset="-128"/>
            </a:endParaRPr>
          </a:p>
          <a:p>
            <a:r>
              <a:rPr lang="ur-PK" sz="2800" b="1" dirty="0"/>
              <a:t>اور مجھے ان گناہوں کو معاف کرو جو پچھتاوا کے وارث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err="1">
                <a:solidFill>
                  <a:srgbClr val="000066"/>
                </a:solidFill>
              </a:rPr>
              <a:t>waghfir</a:t>
            </a:r>
            <a:r>
              <a:rPr lang="fr-FR" sz="2400" b="1" i="1" dirty="0">
                <a:solidFill>
                  <a:srgbClr val="000066"/>
                </a:solidFill>
              </a:rPr>
              <a:t> </a:t>
            </a:r>
            <a:r>
              <a:rPr lang="fr-FR" sz="2400" b="1" i="1" dirty="0" err="1">
                <a:solidFill>
                  <a:srgbClr val="000066"/>
                </a:solidFill>
              </a:rPr>
              <a:t>liya</a:t>
            </a:r>
            <a:r>
              <a:rPr lang="fr-FR" sz="2400" b="1" i="1" dirty="0">
                <a:solidFill>
                  <a:srgbClr val="000066"/>
                </a:solidFill>
              </a:rPr>
              <a:t> </a:t>
            </a:r>
            <a:r>
              <a:rPr lang="fr-FR" sz="2400" b="1" i="1" dirty="0" err="1">
                <a:solidFill>
                  <a:srgbClr val="000066"/>
                </a:solidFill>
              </a:rPr>
              <a:t>aldhdhunuba</a:t>
            </a:r>
            <a:r>
              <a:rPr lang="fr-FR" sz="2400" b="1" i="1" dirty="0">
                <a:solidFill>
                  <a:srgbClr val="000066"/>
                </a:solidFill>
              </a:rPr>
              <a:t> </a:t>
            </a:r>
            <a:r>
              <a:rPr lang="fr-FR" sz="2400" b="1" i="1" dirty="0" err="1">
                <a:solidFill>
                  <a:srgbClr val="000066"/>
                </a:solidFill>
              </a:rPr>
              <a:t>allaty</a:t>
            </a:r>
            <a:r>
              <a:rPr lang="fr-FR" sz="2400" b="1" i="1" dirty="0">
                <a:solidFill>
                  <a:srgbClr val="000066"/>
                </a:solidFill>
              </a:rPr>
              <a:t> </a:t>
            </a:r>
            <a:r>
              <a:rPr lang="fr-FR" sz="2400" b="1" i="1" dirty="0" err="1">
                <a:solidFill>
                  <a:srgbClr val="000066"/>
                </a:solidFill>
              </a:rPr>
              <a:t>turithu</a:t>
            </a:r>
            <a:r>
              <a:rPr lang="fr-FR" sz="2400" b="1" i="1" dirty="0">
                <a:solidFill>
                  <a:srgbClr val="000066"/>
                </a:solidFill>
              </a:rPr>
              <a:t> </a:t>
            </a:r>
            <a:r>
              <a:rPr lang="fr-FR" sz="2400" b="1" i="1" dirty="0" err="1">
                <a:solidFill>
                  <a:srgbClr val="000066"/>
                </a:solidFill>
              </a:rPr>
              <a:t>alnnadama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وَاغْفِرْ لِيَ الذّنُوبَ الّتِي تَهْتِكُ العِصَمَ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forgive me for my sins which tear up my integrity to pieces;</a:t>
            </a:r>
          </a:p>
          <a:p>
            <a:pPr marL="342900" indent="-342900" eaLnBrk="1" hangingPunct="1">
              <a:defRPr/>
            </a:pPr>
            <a:endParaRPr lang="en-US" sz="2800" b="1" kern="1200" dirty="0">
              <a:ea typeface="MS Mincho" pitchFamily="49" charset="-128"/>
            </a:endParaRPr>
          </a:p>
          <a:p>
            <a:r>
              <a:rPr lang="ur-PK" sz="2800" b="1" dirty="0"/>
              <a:t>اور مجھے ان گناہوں کو بخش جو شرارت میں تباہ ہوئے ہیں</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waghfir</a:t>
            </a:r>
            <a:r>
              <a:rPr lang="en-US" sz="2400" b="1" i="1" dirty="0">
                <a:solidFill>
                  <a:srgbClr val="000066"/>
                </a:solidFill>
              </a:rPr>
              <a:t> </a:t>
            </a:r>
            <a:r>
              <a:rPr lang="en-US" sz="2400" b="1" i="1" dirty="0" err="1">
                <a:solidFill>
                  <a:srgbClr val="000066"/>
                </a:solidFill>
              </a:rPr>
              <a:t>liya</a:t>
            </a:r>
            <a:r>
              <a:rPr lang="en-US" sz="2400" b="1" i="1" dirty="0">
                <a:solidFill>
                  <a:srgbClr val="000066"/>
                </a:solidFill>
              </a:rPr>
              <a:t> </a:t>
            </a:r>
            <a:r>
              <a:rPr lang="en-US" sz="2400" b="1" i="1" dirty="0" err="1">
                <a:solidFill>
                  <a:srgbClr val="000066"/>
                </a:solidFill>
              </a:rPr>
              <a:t>aldhdhunuba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tahtiku</a:t>
            </a:r>
            <a:r>
              <a:rPr lang="en-US" sz="2400" b="1" i="1" dirty="0">
                <a:solidFill>
                  <a:srgbClr val="000066"/>
                </a:solidFill>
              </a:rPr>
              <a:t> </a:t>
            </a:r>
            <a:r>
              <a:rPr lang="en-US" sz="2400" b="1" i="1" dirty="0" err="1">
                <a:solidFill>
                  <a:srgbClr val="000066"/>
                </a:solidFill>
              </a:rPr>
              <a:t>al`isama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وَأَلْبِسْنِي دِرْعَكَ الحَصِينَةَ الّتِي لا تُرَامُ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surround me with Your impregnable protective covering which never goes out of order,</a:t>
            </a:r>
          </a:p>
          <a:p>
            <a:pPr marL="342900" indent="-342900" eaLnBrk="1" hangingPunct="1">
              <a:defRPr/>
            </a:pPr>
            <a:endParaRPr lang="en-US" sz="2800" b="1" kern="1200" dirty="0">
              <a:ea typeface="MS Mincho" pitchFamily="49" charset="-128"/>
            </a:endParaRPr>
          </a:p>
          <a:p>
            <a:r>
              <a:rPr lang="ur-PK" sz="2800" b="1" dirty="0"/>
              <a:t>اور اپنی ڈھال مجھ پر ڈال دو ، جو منع نہیں ہے۔</a:t>
            </a:r>
          </a:p>
          <a:p>
            <a:br>
              <a:rPr lang="ur-PK" sz="2800" b="1"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albisny</a:t>
            </a:r>
            <a:r>
              <a:rPr lang="en-US" sz="2400" b="1" i="1" dirty="0">
                <a:solidFill>
                  <a:srgbClr val="000066"/>
                </a:solidFill>
              </a:rPr>
              <a:t> </a:t>
            </a:r>
            <a:r>
              <a:rPr lang="en-US" sz="2400" b="1" i="1" dirty="0" err="1">
                <a:solidFill>
                  <a:srgbClr val="000066"/>
                </a:solidFill>
              </a:rPr>
              <a:t>dir`aka</a:t>
            </a:r>
            <a:r>
              <a:rPr lang="en-US" sz="2400" b="1" i="1" dirty="0">
                <a:solidFill>
                  <a:srgbClr val="000066"/>
                </a:solidFill>
              </a:rPr>
              <a:t> </a:t>
            </a:r>
            <a:r>
              <a:rPr lang="en-US" sz="2400" b="1" i="1" dirty="0" err="1">
                <a:solidFill>
                  <a:srgbClr val="000066"/>
                </a:solidFill>
              </a:rPr>
              <a:t>alhasinata</a:t>
            </a:r>
            <a:r>
              <a:rPr lang="en-US" sz="2400" b="1" i="1" dirty="0">
                <a:solidFill>
                  <a:srgbClr val="000066"/>
                </a:solidFill>
              </a:rPr>
              <a:t> </a:t>
            </a:r>
            <a:r>
              <a:rPr lang="en-US" sz="2400" b="1" i="1" dirty="0" err="1">
                <a:solidFill>
                  <a:srgbClr val="000066"/>
                </a:solidFill>
              </a:rPr>
              <a:t>allaty</a:t>
            </a:r>
            <a:r>
              <a:rPr lang="en-US" sz="2400" b="1" i="1" dirty="0">
                <a:solidFill>
                  <a:srgbClr val="000066"/>
                </a:solidFill>
              </a:rPr>
              <a:t> </a:t>
            </a:r>
            <a:r>
              <a:rPr lang="en-US" sz="2400" b="1" i="1" dirty="0" err="1">
                <a:solidFill>
                  <a:srgbClr val="000066"/>
                </a:solidFill>
              </a:rPr>
              <a:t>laturamu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وَعَافِنِي مِنْ شَرّ مَا أُحَاذِرُ بِاللّيْلِ وَالنّهَارِ فِي مُسْتَقْبَلِ سَنَتِي هذِهِ.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keep me safe from the evil which may frighten me by threats, day in and day out, throughout this year.</a:t>
            </a:r>
          </a:p>
          <a:p>
            <a:pPr marL="342900" indent="-342900" eaLnBrk="1" hangingPunct="1">
              <a:defRPr/>
            </a:pPr>
            <a:endParaRPr lang="en-US" sz="2800" b="1" kern="1200" dirty="0">
              <a:ea typeface="MS Mincho" pitchFamily="49" charset="-128"/>
            </a:endParaRPr>
          </a:p>
          <a:p>
            <a:r>
              <a:rPr lang="ur-PK" sz="2800" b="1" dirty="0"/>
              <a:t>اور مجھے اس برائی سے محفوظ رکھیں جو مجھے سال بھر ، دن اور دن ، دھمکیوں سے ڈرا سکتا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afiny</a:t>
            </a:r>
            <a:r>
              <a:rPr lang="en-US" sz="2400" b="1" i="1" dirty="0">
                <a:solidFill>
                  <a:srgbClr val="000066"/>
                </a:solidFill>
              </a:rPr>
              <a:t> min </a:t>
            </a:r>
            <a:r>
              <a:rPr lang="en-US" sz="2400" b="1" i="1" dirty="0" err="1">
                <a:solidFill>
                  <a:srgbClr val="000066"/>
                </a:solidFill>
              </a:rPr>
              <a:t>sharri</a:t>
            </a:r>
            <a:r>
              <a:rPr lang="en-US" sz="2400" b="1" i="1" dirty="0">
                <a:solidFill>
                  <a:srgbClr val="000066"/>
                </a:solidFill>
              </a:rPr>
              <a:t> ma</a:t>
            </a:r>
            <a:r>
              <a:rPr lang="ar-SA" sz="2400" b="1" i="1" dirty="0">
                <a:solidFill>
                  <a:srgbClr val="000066"/>
                </a:solidFill>
              </a:rPr>
              <a:t> </a:t>
            </a:r>
            <a:r>
              <a:rPr lang="en-US" sz="2400" b="1" i="1" dirty="0" err="1">
                <a:solidFill>
                  <a:srgbClr val="000066"/>
                </a:solidFill>
              </a:rPr>
              <a:t>a’uhadhiru</a:t>
            </a:r>
            <a:r>
              <a:rPr lang="en-US" sz="2400" b="1" i="1" dirty="0">
                <a:solidFill>
                  <a:srgbClr val="000066"/>
                </a:solidFill>
              </a:rPr>
              <a:t> </a:t>
            </a:r>
            <a:r>
              <a:rPr lang="en-US" sz="2400" b="1" i="1" dirty="0" err="1">
                <a:solidFill>
                  <a:srgbClr val="000066"/>
                </a:solidFill>
              </a:rPr>
              <a:t>billayli</a:t>
            </a:r>
            <a:r>
              <a:rPr lang="en-US" sz="2400" b="1" i="1" dirty="0">
                <a:solidFill>
                  <a:srgbClr val="000066"/>
                </a:solidFill>
              </a:rPr>
              <a:t> </a:t>
            </a:r>
            <a:r>
              <a:rPr lang="en-US" sz="2400" b="1" i="1" dirty="0" err="1">
                <a:solidFill>
                  <a:srgbClr val="000066"/>
                </a:solidFill>
              </a:rPr>
              <a:t>wal-nnhari</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mustaqbali</a:t>
            </a:r>
            <a:r>
              <a:rPr lang="en-US" sz="2400" b="1" i="1" dirty="0">
                <a:solidFill>
                  <a:srgbClr val="000066"/>
                </a:solidFill>
              </a:rPr>
              <a:t> </a:t>
            </a:r>
            <a:r>
              <a:rPr lang="en-US" sz="2400" b="1" i="1" dirty="0" err="1">
                <a:solidFill>
                  <a:srgbClr val="000066"/>
                </a:solidFill>
              </a:rPr>
              <a:t>sanaty</a:t>
            </a:r>
            <a:r>
              <a:rPr lang="en-US" sz="2400" b="1" i="1" dirty="0">
                <a:solidFill>
                  <a:srgbClr val="000066"/>
                </a:solidFill>
              </a:rPr>
              <a:t> </a:t>
            </a:r>
            <a:r>
              <a:rPr lang="en-US" sz="2400" b="1" i="1" dirty="0" err="1">
                <a:solidFill>
                  <a:srgbClr val="000066"/>
                </a:solidFill>
              </a:rPr>
              <a:t>hdhihi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رَبّ السّمَاوَاتِ السّبْعِ</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the Lord of the seven heavens</a:t>
            </a:r>
          </a:p>
          <a:p>
            <a:pPr marL="342900" indent="-342900" eaLnBrk="1" hangingPunct="1">
              <a:defRPr/>
            </a:pPr>
            <a:endParaRPr lang="en-US" sz="2800" b="1" kern="1200" dirty="0">
              <a:ea typeface="MS Mincho" pitchFamily="49" charset="-128"/>
            </a:endParaRPr>
          </a:p>
          <a:p>
            <a:r>
              <a:rPr lang="ur-PK" sz="2800" b="1" dirty="0"/>
              <a:t>اے اللہ ، سات آسمانوں کا مالک</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rabba</a:t>
            </a:r>
            <a:r>
              <a:rPr lang="en-US" sz="2400" b="1" i="1" dirty="0">
                <a:solidFill>
                  <a:srgbClr val="000066"/>
                </a:solidFill>
              </a:rPr>
              <a:t> </a:t>
            </a:r>
            <a:r>
              <a:rPr lang="en-US" sz="2400" b="1" i="1" dirty="0" err="1">
                <a:solidFill>
                  <a:srgbClr val="000066"/>
                </a:solidFill>
              </a:rPr>
              <a:t>alssamawati</a:t>
            </a:r>
            <a:r>
              <a:rPr lang="en-US" sz="2400" b="1" i="1" dirty="0">
                <a:solidFill>
                  <a:srgbClr val="000066"/>
                </a:solidFill>
              </a:rPr>
              <a:t> </a:t>
            </a:r>
            <a:r>
              <a:rPr lang="en-US" sz="2400" b="1" i="1" dirty="0" err="1">
                <a:solidFill>
                  <a:srgbClr val="000066"/>
                </a:solidFill>
              </a:rPr>
              <a:t>alssab`i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وَرَبّ الأَرَضِينَ السّبْعِ وَمَا فِيهِنّ وَمَا بَيْنَهُنّ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the seven (layers of) the earth and all that is therein and all that is between them,</a:t>
            </a:r>
          </a:p>
          <a:p>
            <a:pPr marL="342900" indent="-342900" eaLnBrk="1" hangingPunct="1">
              <a:defRPr/>
            </a:pPr>
            <a:endParaRPr lang="en-US" sz="2800" b="1" kern="1200" dirty="0">
              <a:ea typeface="MS Mincho" pitchFamily="49" charset="-128"/>
            </a:endParaRPr>
          </a:p>
          <a:p>
            <a:r>
              <a:rPr lang="ur-PK" sz="2800" b="1" dirty="0"/>
              <a:t>اور زمین کو اور اس میں جو کچھ ہے اور جو کچھ ان کے درمیان ہے سات سات تہہ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rabba</a:t>
            </a:r>
            <a:r>
              <a:rPr lang="en-US" sz="2400" b="1" i="1" dirty="0">
                <a:solidFill>
                  <a:srgbClr val="000066"/>
                </a:solidFill>
              </a:rPr>
              <a:t> </a:t>
            </a:r>
            <a:r>
              <a:rPr lang="en-US" sz="2400" b="1" i="1" dirty="0" err="1">
                <a:solidFill>
                  <a:srgbClr val="000066"/>
                </a:solidFill>
              </a:rPr>
              <a:t>alaradhina</a:t>
            </a:r>
            <a:r>
              <a:rPr lang="en-US" sz="2400" b="1" i="1" dirty="0">
                <a:solidFill>
                  <a:srgbClr val="000066"/>
                </a:solidFill>
              </a:rPr>
              <a:t> </a:t>
            </a:r>
            <a:r>
              <a:rPr lang="en-US" sz="2400" b="1" i="1" dirty="0" err="1">
                <a:solidFill>
                  <a:srgbClr val="000066"/>
                </a:solidFill>
              </a:rPr>
              <a:t>alssab`i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mafihinna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ma</a:t>
            </a:r>
            <a:r>
              <a:rPr lang="ar-SA" sz="2400" b="1" i="1" dirty="0">
                <a:solidFill>
                  <a:srgbClr val="000066"/>
                </a:solidFill>
              </a:rPr>
              <a:t> </a:t>
            </a:r>
            <a:r>
              <a:rPr lang="en-US" sz="2400" b="1" i="1" dirty="0" err="1">
                <a:solidFill>
                  <a:srgbClr val="000066"/>
                </a:solidFill>
              </a:rPr>
              <a:t>baynahunna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وَرَبّ العَرْشِ العَظِيمِ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the Lord of the Great Throne,</a:t>
            </a:r>
          </a:p>
          <a:p>
            <a:pPr marL="342900" indent="-342900" eaLnBrk="1" hangingPunct="1">
              <a:defRPr/>
            </a:pPr>
            <a:endParaRPr lang="en-US" sz="2800" b="1" kern="1200" dirty="0">
              <a:ea typeface="MS Mincho" pitchFamily="49" charset="-128"/>
            </a:endParaRPr>
          </a:p>
          <a:p>
            <a:r>
              <a:rPr lang="ur-PK" sz="2800" b="1" dirty="0"/>
              <a:t>عظیم عرش کا مالک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rabba</a:t>
            </a:r>
            <a:r>
              <a:rPr lang="en-US" sz="2400" b="1" i="1" dirty="0">
                <a:solidFill>
                  <a:srgbClr val="000066"/>
                </a:solidFill>
              </a:rPr>
              <a:t> </a:t>
            </a:r>
            <a:r>
              <a:rPr lang="en-US" sz="2400" b="1" i="1" dirty="0" err="1">
                <a:solidFill>
                  <a:srgbClr val="000066"/>
                </a:solidFill>
              </a:rPr>
              <a:t>al`arshi</a:t>
            </a:r>
            <a:r>
              <a:rPr lang="en-US" sz="2400" b="1" i="1" dirty="0">
                <a:solidFill>
                  <a:srgbClr val="000066"/>
                </a:solidFill>
              </a:rPr>
              <a:t> </a:t>
            </a:r>
            <a:r>
              <a:rPr lang="en-US" sz="2400" b="1" i="1" dirty="0" err="1">
                <a:solidFill>
                  <a:srgbClr val="000066"/>
                </a:solidFill>
              </a:rPr>
              <a:t>al`azimi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وَرَبّ السّبْعِ المَثَانِي وَالقُرْآنِ العَظِيمِ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the Lord of the seven oft-repeated verses  and the matchless Quran,</a:t>
            </a:r>
          </a:p>
          <a:p>
            <a:pPr marL="342900" indent="-342900" eaLnBrk="1" hangingPunct="1">
              <a:defRPr/>
            </a:pPr>
            <a:endParaRPr lang="en-US" sz="2800" b="1" kern="1200" dirty="0">
              <a:ea typeface="MS Mincho" pitchFamily="49" charset="-128"/>
            </a:endParaRPr>
          </a:p>
          <a:p>
            <a:r>
              <a:rPr lang="ur-PK" sz="2800" b="1" dirty="0"/>
              <a:t>سات بارہ آیتوں اور بے مثال قرآن کا مالک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rabba</a:t>
            </a:r>
            <a:r>
              <a:rPr lang="en-US" sz="2400" b="1" i="1" dirty="0">
                <a:solidFill>
                  <a:srgbClr val="000066"/>
                </a:solidFill>
              </a:rPr>
              <a:t> </a:t>
            </a:r>
            <a:r>
              <a:rPr lang="en-US" sz="2400" b="1" i="1" dirty="0" err="1">
                <a:solidFill>
                  <a:srgbClr val="000066"/>
                </a:solidFill>
              </a:rPr>
              <a:t>alssab`i</a:t>
            </a:r>
            <a:r>
              <a:rPr lang="en-US" sz="2400" b="1" i="1" dirty="0">
                <a:solidFill>
                  <a:srgbClr val="000066"/>
                </a:solidFill>
              </a:rPr>
              <a:t> </a:t>
            </a:r>
            <a:r>
              <a:rPr lang="en-US" sz="2400" b="1" i="1" dirty="0" err="1">
                <a:solidFill>
                  <a:srgbClr val="000066"/>
                </a:solidFill>
              </a:rPr>
              <a:t>almathany</a:t>
            </a:r>
            <a:r>
              <a:rPr lang="en-US" sz="2400" b="1" i="1" dirty="0">
                <a:solidFill>
                  <a:srgbClr val="000066"/>
                </a:solidFill>
              </a:rPr>
              <a:t> </a:t>
            </a:r>
            <a:r>
              <a:rPr lang="en-US" sz="2400" b="1" i="1" dirty="0" err="1">
                <a:solidFill>
                  <a:srgbClr val="000066"/>
                </a:solidFill>
              </a:rPr>
              <a:t>wal-qur’ani</a:t>
            </a:r>
            <a:r>
              <a:rPr lang="en-US" sz="2400" b="1" i="1" dirty="0">
                <a:solidFill>
                  <a:srgbClr val="000066"/>
                </a:solidFill>
              </a:rPr>
              <a:t> </a:t>
            </a:r>
            <a:r>
              <a:rPr lang="en-US" sz="2400" b="1" i="1" dirty="0" err="1">
                <a:solidFill>
                  <a:srgbClr val="000066"/>
                </a:solidFill>
              </a:rPr>
              <a:t>al`azimi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وَرَبّ إِسْرَافِيلَ وَمِيكَائِيلَ وَجَبْرَائِيلَ</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The Lord of (Archangels) </a:t>
            </a:r>
            <a:r>
              <a:rPr lang="en-US" sz="2800" b="1" kern="1200" dirty="0" err="1">
                <a:ea typeface="MS Mincho" pitchFamily="49" charset="-128"/>
              </a:rPr>
              <a:t>Israfil</a:t>
            </a:r>
            <a:r>
              <a:rPr lang="en-US" sz="2800" b="1" kern="1200" dirty="0">
                <a:ea typeface="MS Mincho" pitchFamily="49" charset="-128"/>
              </a:rPr>
              <a:t>, Michael, and Gabriel,</a:t>
            </a:r>
          </a:p>
          <a:p>
            <a:pPr marL="342900" indent="-342900" eaLnBrk="1" hangingPunct="1">
              <a:defRPr/>
            </a:pPr>
            <a:endParaRPr lang="en-US" sz="2800" b="1" kern="1200" dirty="0">
              <a:ea typeface="MS Mincho" pitchFamily="49" charset="-128"/>
            </a:endParaRPr>
          </a:p>
          <a:p>
            <a:r>
              <a:rPr lang="ur-PK" sz="2800" b="1" dirty="0"/>
              <a:t>اسرافیل ، مائیکل اور جبرئیل کے خداوند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rabb</a:t>
            </a:r>
            <a:r>
              <a:rPr lang="en-US" sz="2400" b="1" i="1" dirty="0">
                <a:solidFill>
                  <a:srgbClr val="000066"/>
                </a:solidFill>
              </a:rPr>
              <a:t> </a:t>
            </a:r>
            <a:r>
              <a:rPr lang="en-US" sz="2400" b="1" i="1" dirty="0" err="1">
                <a:solidFill>
                  <a:srgbClr val="000066"/>
                </a:solidFill>
              </a:rPr>
              <a:t>israfila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mika’ila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jabra’ila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 y="61452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بِسْمِ اللَّهِ </a:t>
            </a:r>
            <a:r>
              <a:rPr lang="ar-SA" sz="7200" kern="1200" dirty="0" err="1">
                <a:latin typeface="Arabic Typesetting" panose="03020402040406030203" pitchFamily="66" charset="-78"/>
                <a:ea typeface="+mn-ea"/>
                <a:cs typeface="Arabic Typesetting" panose="03020402040406030203" pitchFamily="66" charset="-78"/>
              </a:rPr>
              <a:t>الرَّحْمَٰنِ</a:t>
            </a:r>
            <a:r>
              <a:rPr lang="ar-SA" sz="7200" kern="1200" dirty="0">
                <a:latin typeface="Arabic Typesetting" panose="03020402040406030203" pitchFamily="66" charset="-78"/>
                <a:ea typeface="+mn-ea"/>
                <a:cs typeface="Arabic Typesetting" panose="03020402040406030203" pitchFamily="66" charset="-78"/>
              </a:rPr>
              <a:t> الرَّحِيمِ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extLst>
            <a:ext uri="{91240B29-F687-4F45-9708-019B960494DF}">
              <a14:hiddenLine xmlns:a14="http://schemas.microsoft.com/office/drawing/2010/main" w="9525" algn="ctr">
                <a:solidFill>
                  <a:schemeClr val="tx1"/>
                </a:solidFill>
                <a:miter lim="800000"/>
                <a:headEnd/>
                <a:tailEnd/>
              </a14:hiddenLine>
            </a:ext>
          </a:extLst>
        </p:spPr>
        <p:txBody>
          <a:bodyPr/>
          <a:lstStyle/>
          <a:p>
            <a:pPr marL="342900" indent="-342900" eaLnBrk="1" hangingPunct="1">
              <a:defRPr/>
            </a:pPr>
            <a:r>
              <a:rPr lang="en-US" sz="2800" b="1" kern="1200" dirty="0">
                <a:ea typeface="MS Mincho" pitchFamily="49" charset="-128"/>
              </a:rPr>
              <a:t>In the Name of </a:t>
            </a:r>
            <a:r>
              <a:rPr lang="en-US" sz="2800" b="1" kern="1200" dirty="0" err="1">
                <a:ea typeface="MS Mincho" pitchFamily="49" charset="-128"/>
              </a:rPr>
              <a:t>Allāh</a:t>
            </a:r>
            <a:r>
              <a:rPr lang="en-US" sz="2800" b="1" kern="1200" dirty="0">
                <a:ea typeface="MS Mincho" pitchFamily="49" charset="-128"/>
              </a:rPr>
              <a:t>, </a:t>
            </a:r>
          </a:p>
          <a:p>
            <a:pPr marL="342900" indent="-342900" eaLnBrk="1" hangingPunct="1">
              <a:defRPr/>
            </a:pPr>
            <a:r>
              <a:rPr lang="en-US" sz="2800" b="1" kern="1200" dirty="0">
                <a:ea typeface="MS Mincho" pitchFamily="49" charset="-128"/>
              </a:rPr>
              <a:t>the All-beneficent, the All-merciful.</a:t>
            </a:r>
          </a:p>
        </p:txBody>
      </p:sp>
      <p:sp>
        <p:nvSpPr>
          <p:cNvPr id="4100" name="Subtitle 4"/>
          <p:cNvSpPr txBox="1">
            <a:spLocks/>
          </p:cNvSpPr>
          <p:nvPr/>
        </p:nvSpPr>
        <p:spPr bwMode="auto">
          <a:xfrm>
            <a:off x="304800" y="6053138"/>
            <a:ext cx="8686800" cy="533400"/>
          </a:xfrm>
          <a:prstGeom prst="rect">
            <a:avLst/>
          </a:prstGeom>
          <a:noFill/>
          <a:ln w="9525" algn="ctr">
            <a:noFill/>
            <a:miter lim="800000"/>
            <a:headEnd/>
            <a:tailEnd/>
          </a:ln>
          <a:effectLst/>
        </p:spPr>
        <p:txBody>
          <a:bodyPr/>
          <a:lstStyle/>
          <a:p>
            <a:pPr algn="ctr">
              <a:spcBef>
                <a:spcPts val="0"/>
              </a:spcBef>
            </a:pPr>
            <a:r>
              <a:rPr lang="fi-FI" sz="2400" b="1" i="1" dirty="0">
                <a:solidFill>
                  <a:srgbClr val="000066"/>
                </a:solidFill>
                <a:ea typeface="MS Mincho" pitchFamily="49" charset="-128"/>
              </a:rPr>
              <a:t>bi-smi llahi r-rahmani r-rahimi</a:t>
            </a:r>
          </a:p>
        </p:txBody>
      </p:sp>
      <p:sp>
        <p:nvSpPr>
          <p:cNvPr id="4101" name="Rectangle 15"/>
          <p:cNvSpPr>
            <a:spLocks noChangeArrowheads="1"/>
          </p:cNvSpPr>
          <p:nvPr/>
        </p:nvSpPr>
        <p:spPr bwMode="auto">
          <a:xfrm>
            <a:off x="1096218" y="3855243"/>
            <a:ext cx="8534400" cy="366713"/>
          </a:xfrm>
          <a:prstGeom prst="rect">
            <a:avLst/>
          </a:prstGeom>
          <a:noFill/>
          <a:ln w="9525" algn="ctr">
            <a:noFill/>
            <a:miter lim="800000"/>
            <a:headEnd/>
            <a:tailEnd/>
          </a:ln>
          <a:effectLst/>
        </p:spPr>
        <p:txBody>
          <a:bodyPr anchor="ctr"/>
          <a:lstStyle/>
          <a:p>
            <a:pPr marL="342900" indent="-342900" eaLnBrk="1" hangingPunct="1">
              <a:defRPr/>
            </a:pPr>
            <a:r>
              <a:rPr lang="ar-SA" altLang="en-US" sz="3200" b="1">
                <a:solidFill>
                  <a:srgbClr val="000066"/>
                </a:solidFill>
                <a:latin typeface="Alvi Nastaleeq" pitchFamily="2" charset="0"/>
              </a:rPr>
              <a:t>عظیم اور دائمی رحمتوں والے خدا کے نام سے</a:t>
            </a:r>
            <a:endParaRPr lang="ar-SA" altLang="en-US" sz="3200" b="1" dirty="0">
              <a:solidFill>
                <a:srgbClr val="000066"/>
              </a:solidFill>
              <a:latin typeface="Alvi Nastaleeq" pitchFamily="2" charset="0"/>
            </a:endParaRPr>
          </a:p>
        </p:txBody>
      </p:sp>
      <p:sp>
        <p:nvSpPr>
          <p:cNvPr id="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1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وَرَبّ مُحَمّدٍ صَلَّى اللّهُ عَلَيْهِ وَآلِهِ سَيّدِ المُرْسَلِينَ وَخَاتَمِ النّبِيّينَ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301752" y="23622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the Lord of Muhammad, blessings of </a:t>
            </a:r>
            <a:r>
              <a:rPr lang="en-US" sz="2800" b="1" kern="1200" dirty="0" err="1">
                <a:ea typeface="MS Mincho" pitchFamily="49" charset="-128"/>
              </a:rPr>
              <a:t>Allāh</a:t>
            </a:r>
            <a:r>
              <a:rPr lang="en-US" sz="2800" b="1" kern="1200" dirty="0">
                <a:ea typeface="MS Mincho" pitchFamily="49" charset="-128"/>
              </a:rPr>
              <a:t> be on him and on his Household, the Chief of the Messengers, the Last Prophet.</a:t>
            </a:r>
          </a:p>
          <a:p>
            <a:pPr marL="342900" indent="-342900" eaLnBrk="1" hangingPunct="1">
              <a:defRPr/>
            </a:pPr>
            <a:endParaRPr lang="en-US" sz="2800" b="1" kern="1200" dirty="0">
              <a:ea typeface="MS Mincho" pitchFamily="49" charset="-128"/>
            </a:endParaRPr>
          </a:p>
          <a:p>
            <a:r>
              <a:rPr lang="ur-PK" sz="2800" b="1" dirty="0"/>
              <a:t>اور خداوند محمد صلی اللہ علیہ وآلہ وسلم ان پر اور ان کے گھروالوں پر ، رسولوں کا سردار ، آخری نبی صلی اللہ علیہ وآلہ وسلم۔</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rabb</a:t>
            </a:r>
            <a:r>
              <a:rPr lang="en-US" sz="2400" b="1" i="1" dirty="0">
                <a:solidFill>
                  <a:srgbClr val="000066"/>
                </a:solidFill>
              </a:rPr>
              <a:t> </a:t>
            </a:r>
            <a:r>
              <a:rPr lang="en-US" sz="2400" b="1" i="1" dirty="0" err="1">
                <a:solidFill>
                  <a:srgbClr val="000066"/>
                </a:solidFill>
              </a:rPr>
              <a:t>muhammadin</a:t>
            </a:r>
            <a:r>
              <a:rPr lang="en-US" sz="2400" b="1" i="1" dirty="0">
                <a:solidFill>
                  <a:srgbClr val="000066"/>
                </a:solidFill>
              </a:rPr>
              <a:t> </a:t>
            </a:r>
            <a:r>
              <a:rPr lang="en-US" sz="2400" b="1" i="1" dirty="0" err="1">
                <a:solidFill>
                  <a:srgbClr val="000066"/>
                </a:solidFill>
              </a:rPr>
              <a:t>salla</a:t>
            </a:r>
            <a:r>
              <a:rPr lang="ar-SA" sz="2400" b="1" i="1" dirty="0">
                <a:solidFill>
                  <a:srgbClr val="000066"/>
                </a:solidFill>
              </a:rPr>
              <a:t> </a:t>
            </a:r>
            <a:r>
              <a:rPr lang="en-US" sz="2400" b="1" i="1" dirty="0" err="1">
                <a:solidFill>
                  <a:srgbClr val="000066"/>
                </a:solidFill>
              </a:rPr>
              <a:t>allahu</a:t>
            </a:r>
            <a:r>
              <a:rPr lang="en-US" sz="2400" b="1" i="1" dirty="0">
                <a:solidFill>
                  <a:srgbClr val="000066"/>
                </a:solidFill>
              </a:rPr>
              <a:t> `</a:t>
            </a:r>
            <a:r>
              <a:rPr lang="en-US" sz="2400" b="1" i="1" dirty="0" err="1">
                <a:solidFill>
                  <a:srgbClr val="000066"/>
                </a:solidFill>
              </a:rPr>
              <a:t>alayhi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alihi</a:t>
            </a:r>
            <a:r>
              <a:rPr lang="en-US" sz="2400" b="1" i="1" dirty="0">
                <a:solidFill>
                  <a:srgbClr val="000066"/>
                </a:solidFill>
              </a:rPr>
              <a:t> </a:t>
            </a:r>
            <a:r>
              <a:rPr lang="en-US" sz="2400" b="1" i="1" dirty="0" err="1">
                <a:solidFill>
                  <a:srgbClr val="000066"/>
                </a:solidFill>
              </a:rPr>
              <a:t>sayydi</a:t>
            </a:r>
            <a:r>
              <a:rPr lang="en-US" sz="2400" b="1" i="1" dirty="0">
                <a:solidFill>
                  <a:srgbClr val="000066"/>
                </a:solidFill>
              </a:rPr>
              <a:t> </a:t>
            </a:r>
            <a:r>
              <a:rPr lang="en-US" sz="2400" b="1" i="1" dirty="0" err="1">
                <a:solidFill>
                  <a:srgbClr val="000066"/>
                </a:solidFill>
              </a:rPr>
              <a:t>almursalina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khatami</a:t>
            </a:r>
            <a:r>
              <a:rPr lang="en-US" sz="2400" b="1" i="1" dirty="0">
                <a:solidFill>
                  <a:srgbClr val="000066"/>
                </a:solidFill>
              </a:rPr>
              <a:t> </a:t>
            </a:r>
            <a:r>
              <a:rPr lang="en-US" sz="2400" b="1" i="1" dirty="0" err="1">
                <a:solidFill>
                  <a:srgbClr val="000066"/>
                </a:solidFill>
              </a:rPr>
              <a:t>alnnabiyyina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أَسْأَلُكَ بِكَ وَبِمَا سَمّيْتَ بِهِ نَفْسَكَ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 beseech You in Your name and in name of that which You referred to Yourself</a:t>
            </a:r>
          </a:p>
          <a:p>
            <a:pPr marL="342900" indent="-342900" eaLnBrk="1" hangingPunct="1">
              <a:defRPr/>
            </a:pPr>
            <a:endParaRPr lang="en-US" sz="2800" b="1" kern="1200" dirty="0">
              <a:ea typeface="MS Mincho" pitchFamily="49" charset="-128"/>
            </a:endParaRPr>
          </a:p>
          <a:p>
            <a:r>
              <a:rPr lang="ur-PK" sz="2800" b="1" dirty="0"/>
              <a:t>میں آپ سے اپنے نام اور اس کے نام پر التجا کرتا ہوں جس کا آپ نے خود حوالہ کیا</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as’aluka</a:t>
            </a:r>
            <a:r>
              <a:rPr lang="en-US" sz="2400" b="1" i="1" dirty="0">
                <a:solidFill>
                  <a:srgbClr val="000066"/>
                </a:solidFill>
              </a:rPr>
              <a:t> </a:t>
            </a:r>
            <a:r>
              <a:rPr lang="en-US" sz="2400" b="1" i="1" dirty="0" err="1">
                <a:solidFill>
                  <a:srgbClr val="000066"/>
                </a:solidFill>
              </a:rPr>
              <a:t>bika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bima</a:t>
            </a:r>
            <a:r>
              <a:rPr lang="ar-SA" sz="2400" b="1" i="1" dirty="0">
                <a:solidFill>
                  <a:srgbClr val="000066"/>
                </a:solidFill>
              </a:rPr>
              <a:t> </a:t>
            </a:r>
            <a:r>
              <a:rPr lang="en-US" sz="2400" b="1" i="1" dirty="0" err="1">
                <a:solidFill>
                  <a:srgbClr val="000066"/>
                </a:solidFill>
              </a:rPr>
              <a:t>sammayta</a:t>
            </a:r>
            <a:r>
              <a:rPr lang="en-US" sz="2400" b="1" i="1" dirty="0">
                <a:solidFill>
                  <a:srgbClr val="000066"/>
                </a:solidFill>
              </a:rPr>
              <a:t> </a:t>
            </a:r>
            <a:r>
              <a:rPr lang="en-US" sz="2400" b="1" i="1" dirty="0" err="1">
                <a:solidFill>
                  <a:srgbClr val="000066"/>
                </a:solidFill>
              </a:rPr>
              <a:t>bihi</a:t>
            </a:r>
            <a:r>
              <a:rPr lang="en-US" sz="2400" b="1" i="1" dirty="0">
                <a:solidFill>
                  <a:srgbClr val="000066"/>
                </a:solidFill>
              </a:rPr>
              <a:t> </a:t>
            </a:r>
            <a:r>
              <a:rPr lang="en-US" sz="2400" b="1" i="1" dirty="0" err="1">
                <a:solidFill>
                  <a:srgbClr val="000066"/>
                </a:solidFill>
              </a:rPr>
              <a:t>nafsaka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عَظِيمُ أَنْتَ الّذِي تَمُنّ بِالعَظِيمِ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the Greatest, You are He who distributes bounties freely, protects the frightened, adds more and more to the free gifts,</a:t>
            </a:r>
          </a:p>
          <a:p>
            <a:pPr marL="342900" indent="-342900" eaLnBrk="1" hangingPunct="1">
              <a:defRPr/>
            </a:pPr>
            <a:endParaRPr lang="en-US" sz="2800" b="1" kern="1200" dirty="0">
              <a:ea typeface="MS Mincho" pitchFamily="49" charset="-128"/>
            </a:endParaRPr>
          </a:p>
          <a:p>
            <a:r>
              <a:rPr lang="ur-PK" sz="2800" b="1" dirty="0"/>
              <a:t>سب سے بڑے ، آپ وہ ہیں جو آزادانہ طور پر انعامات تقسیم کرتے ہیں ، خوفزدہ لوگوں کی حفاظت کرتے ہیں ، مفت تحفوں میں زیادہ سے زیادہ اضافہ کرتے ہیں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a:solidFill>
                  <a:srgbClr val="000066"/>
                </a:solidFill>
              </a:rPr>
              <a:t>`</a:t>
            </a:r>
            <a:r>
              <a:rPr lang="en-US" sz="2400" b="1" i="1" dirty="0" err="1">
                <a:solidFill>
                  <a:srgbClr val="000066"/>
                </a:solidFill>
              </a:rPr>
              <a:t>azimu</a:t>
            </a:r>
            <a:r>
              <a:rPr lang="en-US" sz="2400" b="1" i="1" dirty="0">
                <a:solidFill>
                  <a:srgbClr val="000066"/>
                </a:solidFill>
              </a:rPr>
              <a:t> anta </a:t>
            </a:r>
            <a:r>
              <a:rPr lang="en-US" sz="2400" b="1" i="1" dirty="0" err="1">
                <a:solidFill>
                  <a:srgbClr val="000066"/>
                </a:solidFill>
              </a:rPr>
              <a:t>alladhy</a:t>
            </a:r>
            <a:r>
              <a:rPr lang="en-US" sz="2400" b="1" i="1" dirty="0">
                <a:solidFill>
                  <a:srgbClr val="000066"/>
                </a:solidFill>
              </a:rPr>
              <a:t> </a:t>
            </a:r>
            <a:r>
              <a:rPr lang="en-US" sz="2400" b="1" i="1" dirty="0" err="1">
                <a:solidFill>
                  <a:srgbClr val="000066"/>
                </a:solidFill>
              </a:rPr>
              <a:t>tamunnu</a:t>
            </a:r>
            <a:r>
              <a:rPr lang="en-US" sz="2400" b="1" i="1" dirty="0">
                <a:solidFill>
                  <a:srgbClr val="000066"/>
                </a:solidFill>
              </a:rPr>
              <a:t> </a:t>
            </a:r>
            <a:r>
              <a:rPr lang="en-US" sz="2400" b="1" i="1" dirty="0" err="1">
                <a:solidFill>
                  <a:srgbClr val="000066"/>
                </a:solidFill>
              </a:rPr>
              <a:t>bil`azimi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وَتَدْفَعُ كُلّ مَحْذُورٍ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Repels all avoided things,</a:t>
            </a:r>
          </a:p>
          <a:p>
            <a:pPr marL="342900" indent="-342900" eaLnBrk="1" hangingPunct="1">
              <a:defRPr/>
            </a:pPr>
            <a:endParaRPr lang="en-US" sz="2800" b="1" kern="1200" dirty="0">
              <a:ea typeface="MS Mincho" pitchFamily="49" charset="-128"/>
            </a:endParaRPr>
          </a:p>
          <a:p>
            <a:r>
              <a:rPr lang="ur-PK" sz="2800" b="1" dirty="0"/>
              <a:t>سب سے گریز والی چیزوں کو پیچھے ہٹاتا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err="1">
                <a:solidFill>
                  <a:srgbClr val="000066"/>
                </a:solidFill>
              </a:rPr>
              <a:t>wa</a:t>
            </a:r>
            <a:r>
              <a:rPr lang="fr-FR" sz="2400" b="1" i="1" dirty="0">
                <a:solidFill>
                  <a:srgbClr val="000066"/>
                </a:solidFill>
              </a:rPr>
              <a:t> </a:t>
            </a:r>
            <a:r>
              <a:rPr lang="fr-FR" sz="2400" b="1" i="1" dirty="0" err="1">
                <a:solidFill>
                  <a:srgbClr val="000066"/>
                </a:solidFill>
              </a:rPr>
              <a:t>tadfa</a:t>
            </a:r>
            <a:r>
              <a:rPr lang="fr-FR" sz="2400" b="1" i="1" dirty="0">
                <a:solidFill>
                  <a:srgbClr val="000066"/>
                </a:solidFill>
              </a:rPr>
              <a:t>`u </a:t>
            </a:r>
            <a:r>
              <a:rPr lang="fr-FR" sz="2400" b="1" i="1" dirty="0" err="1">
                <a:solidFill>
                  <a:srgbClr val="000066"/>
                </a:solidFill>
              </a:rPr>
              <a:t>kulla</a:t>
            </a:r>
            <a:r>
              <a:rPr lang="fr-FR" sz="2400" b="1" i="1" dirty="0">
                <a:solidFill>
                  <a:srgbClr val="000066"/>
                </a:solidFill>
              </a:rPr>
              <a:t> </a:t>
            </a:r>
            <a:r>
              <a:rPr lang="fr-FR" sz="2400" b="1" i="1" dirty="0" err="1">
                <a:solidFill>
                  <a:srgbClr val="000066"/>
                </a:solidFill>
              </a:rPr>
              <a:t>mahdhurin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وَتُعْطِي كُلّ جَزِيلٍ</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Gives all abundant things,</a:t>
            </a:r>
          </a:p>
          <a:p>
            <a:pPr marL="342900" indent="-342900" eaLnBrk="1" hangingPunct="1">
              <a:defRPr/>
            </a:pPr>
            <a:endParaRPr lang="en-US" sz="2800" b="1" kern="1200" dirty="0">
              <a:ea typeface="MS Mincho" pitchFamily="49" charset="-128"/>
            </a:endParaRPr>
          </a:p>
          <a:p>
            <a:r>
              <a:rPr lang="ur-PK" sz="2800" b="1" dirty="0"/>
              <a:t>تمام پرچر چیزیں دیتا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err="1">
                <a:solidFill>
                  <a:srgbClr val="000066"/>
                </a:solidFill>
              </a:rPr>
              <a:t>wa</a:t>
            </a:r>
            <a:r>
              <a:rPr lang="fr-FR" sz="2400" b="1" i="1" dirty="0">
                <a:solidFill>
                  <a:srgbClr val="000066"/>
                </a:solidFill>
              </a:rPr>
              <a:t> tu`</a:t>
            </a:r>
            <a:r>
              <a:rPr lang="fr-FR" sz="2400" b="1" i="1" dirty="0" err="1">
                <a:solidFill>
                  <a:srgbClr val="000066"/>
                </a:solidFill>
              </a:rPr>
              <a:t>ty</a:t>
            </a:r>
            <a:r>
              <a:rPr lang="fr-FR" sz="2400" b="1" i="1" dirty="0">
                <a:solidFill>
                  <a:srgbClr val="000066"/>
                </a:solidFill>
              </a:rPr>
              <a:t> </a:t>
            </a:r>
            <a:r>
              <a:rPr lang="fr-FR" sz="2400" b="1" i="1" dirty="0" err="1">
                <a:solidFill>
                  <a:srgbClr val="000066"/>
                </a:solidFill>
              </a:rPr>
              <a:t>kulla</a:t>
            </a:r>
            <a:r>
              <a:rPr lang="fr-FR" sz="2400" b="1" i="1" dirty="0">
                <a:solidFill>
                  <a:srgbClr val="000066"/>
                </a:solidFill>
              </a:rPr>
              <a:t> </a:t>
            </a:r>
            <a:r>
              <a:rPr lang="fr-FR" sz="2400" b="1" i="1" dirty="0" err="1">
                <a:solidFill>
                  <a:srgbClr val="000066"/>
                </a:solidFill>
              </a:rPr>
              <a:t>jazilin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وَتُضَاعِفُ الحَسَنَاتِ بِالقَلِيلِ وَبِالكَثِيرِ</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doubles the recompense of good deeds done occasionally or frequently.</a:t>
            </a:r>
          </a:p>
          <a:p>
            <a:pPr marL="342900" indent="-342900" eaLnBrk="1" hangingPunct="1">
              <a:defRPr/>
            </a:pPr>
            <a:endParaRPr lang="en-US" sz="2800" b="1" kern="1200" dirty="0">
              <a:ea typeface="MS Mincho" pitchFamily="49" charset="-128"/>
            </a:endParaRPr>
          </a:p>
          <a:p>
            <a:r>
              <a:rPr lang="ur-PK" sz="2800" dirty="0"/>
              <a:t>کبھی کبھار یا کثرت سے کیے گئے اچھ ے اعمال کی ادائیگی کو دگنا کردیتی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5329321"/>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tudha`ifu</a:t>
            </a:r>
            <a:r>
              <a:rPr lang="en-US" sz="2400" b="1" i="1" dirty="0">
                <a:solidFill>
                  <a:srgbClr val="000066"/>
                </a:solidFill>
              </a:rPr>
              <a:t> </a:t>
            </a:r>
            <a:r>
              <a:rPr lang="en-US" sz="2400" b="1" i="1" dirty="0" err="1">
                <a:solidFill>
                  <a:srgbClr val="000066"/>
                </a:solidFill>
              </a:rPr>
              <a:t>alhasanati</a:t>
            </a:r>
            <a:r>
              <a:rPr lang="en-US" sz="2400" b="1" i="1" dirty="0">
                <a:solidFill>
                  <a:srgbClr val="000066"/>
                </a:solidFill>
              </a:rPr>
              <a:t> </a:t>
            </a:r>
            <a:r>
              <a:rPr lang="en-US" sz="2400" b="1" i="1" dirty="0" err="1">
                <a:solidFill>
                  <a:srgbClr val="000066"/>
                </a:solidFill>
              </a:rPr>
              <a:t>bilqalili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bilkathiri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وَتَفْعَلُ مَا تَشَاءُ</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You do what You wills.</a:t>
            </a:r>
          </a:p>
          <a:p>
            <a:pPr marL="342900" indent="-342900" eaLnBrk="1" hangingPunct="1">
              <a:defRPr/>
            </a:pPr>
            <a:endParaRPr lang="en-US" sz="2800" b="1" kern="1200" dirty="0">
              <a:ea typeface="MS Mincho" pitchFamily="49" charset="-128"/>
            </a:endParaRPr>
          </a:p>
          <a:p>
            <a:r>
              <a:rPr lang="ur-PK" sz="2800" b="1" dirty="0"/>
              <a:t>تم جو چاہو کرو۔</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taf`alu</a:t>
            </a:r>
            <a:r>
              <a:rPr lang="en-US" sz="2400" b="1" i="1" dirty="0">
                <a:solidFill>
                  <a:srgbClr val="000066"/>
                </a:solidFill>
              </a:rPr>
              <a:t> ma</a:t>
            </a:r>
            <a:r>
              <a:rPr lang="ar-SA" sz="2400" b="1" i="1" dirty="0">
                <a:solidFill>
                  <a:srgbClr val="000066"/>
                </a:solidFill>
              </a:rPr>
              <a:t> </a:t>
            </a:r>
            <a:r>
              <a:rPr lang="en-US" sz="2400" b="1" i="1" dirty="0" err="1">
                <a:solidFill>
                  <a:srgbClr val="000066"/>
                </a:solidFill>
              </a:rPr>
              <a:t>tasha‘u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قَدِيرُ يَا اللّهُ يَا رَحْمنُ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Omnipotent, O </a:t>
            </a:r>
            <a:r>
              <a:rPr lang="en-US" sz="2800" b="1" kern="1200" dirty="0" err="1">
                <a:ea typeface="MS Mincho" pitchFamily="49" charset="-128"/>
              </a:rPr>
              <a:t>Allāh</a:t>
            </a:r>
            <a:r>
              <a:rPr lang="en-US" sz="2800" b="1" kern="1200" dirty="0">
                <a:ea typeface="MS Mincho" pitchFamily="49" charset="-128"/>
              </a:rPr>
              <a:t>, O Beneficent,</a:t>
            </a:r>
          </a:p>
          <a:p>
            <a:pPr marL="342900" indent="-342900" eaLnBrk="1" hangingPunct="1">
              <a:defRPr/>
            </a:pPr>
            <a:endParaRPr lang="en-US" sz="2800" b="1" kern="1200" dirty="0">
              <a:ea typeface="MS Mincho" pitchFamily="49" charset="-128"/>
            </a:endParaRPr>
          </a:p>
          <a:p>
            <a:r>
              <a:rPr lang="ur-PK" sz="2800" b="1" dirty="0"/>
              <a:t>اے قادر مطلق ، اے اللہ ، اے رحمن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qadiru</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allahu</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rahmanu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صَلّ عَلَى مُحَمّدٍ وَأَهْلِ بَيْتِهِ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send blessings on Muhammad and on his Household</a:t>
            </a:r>
          </a:p>
          <a:p>
            <a:pPr marL="342900" indent="-342900" eaLnBrk="1" hangingPunct="1">
              <a:defRPr/>
            </a:pPr>
            <a:endParaRPr lang="en-US" sz="2800" b="1" kern="1200" dirty="0">
              <a:ea typeface="MS Mincho" pitchFamily="49" charset="-128"/>
            </a:endParaRPr>
          </a:p>
          <a:p>
            <a:r>
              <a:rPr lang="ur-PK" sz="2800" b="1" dirty="0"/>
              <a:t>محمد صلی اللہ علیہ وسلم اور ان کے اہل خانہ پر درود بھیجیں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salli</a:t>
            </a:r>
            <a:r>
              <a:rPr lang="en-US" sz="2400" b="1" i="1" dirty="0">
                <a:solidFill>
                  <a:srgbClr val="000066"/>
                </a:solidFill>
              </a:rPr>
              <a:t> `ala</a:t>
            </a:r>
            <a:r>
              <a:rPr lang="ar-SA" sz="2400" b="1" i="1" dirty="0">
                <a:solidFill>
                  <a:srgbClr val="000066"/>
                </a:solidFill>
              </a:rPr>
              <a:t> </a:t>
            </a:r>
            <a:r>
              <a:rPr lang="en-US" sz="2400" b="1" i="1" dirty="0" err="1">
                <a:solidFill>
                  <a:srgbClr val="000066"/>
                </a:solidFill>
              </a:rPr>
              <a:t>muhammadin</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ahli</a:t>
            </a:r>
            <a:r>
              <a:rPr lang="en-US" sz="2400" b="1" i="1" dirty="0">
                <a:solidFill>
                  <a:srgbClr val="000066"/>
                </a:solidFill>
              </a:rPr>
              <a:t> </a:t>
            </a:r>
            <a:r>
              <a:rPr lang="en-US" sz="2400" b="1" i="1" dirty="0" err="1">
                <a:solidFill>
                  <a:srgbClr val="000066"/>
                </a:solidFill>
              </a:rPr>
              <a:t>baytihi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وَأَلْبِسْنِي فِي مُسْتَقْبِلِ سَنَتِي هذِهِ سِتْرَكَ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surround me, during this year, with Your protection,</a:t>
            </a:r>
          </a:p>
          <a:p>
            <a:pPr marL="342900" indent="-342900" eaLnBrk="1" hangingPunct="1">
              <a:defRPr/>
            </a:pPr>
            <a:endParaRPr lang="en-US" sz="2800" b="1" kern="1200" dirty="0">
              <a:ea typeface="MS Mincho" pitchFamily="49" charset="-128"/>
            </a:endParaRPr>
          </a:p>
          <a:p>
            <a:r>
              <a:rPr lang="ur-PK" sz="2800" b="1" dirty="0"/>
              <a:t>اور اس سال کے دوران ، آپ کے تحفظ کے ساتھ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albisny</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mustaqbili</a:t>
            </a:r>
            <a:r>
              <a:rPr lang="en-US" sz="2400" b="1" i="1" dirty="0">
                <a:solidFill>
                  <a:srgbClr val="000066"/>
                </a:solidFill>
              </a:rPr>
              <a:t> </a:t>
            </a:r>
            <a:r>
              <a:rPr lang="en-US" sz="2400" b="1" i="1" dirty="0" err="1">
                <a:solidFill>
                  <a:srgbClr val="000066"/>
                </a:solidFill>
              </a:rPr>
              <a:t>sanaty</a:t>
            </a:r>
            <a:r>
              <a:rPr lang="en-US" sz="2400" b="1" i="1" dirty="0">
                <a:solidFill>
                  <a:srgbClr val="000066"/>
                </a:solidFill>
              </a:rPr>
              <a:t> </a:t>
            </a:r>
            <a:r>
              <a:rPr lang="en-US" sz="2400" b="1" i="1" dirty="0" err="1">
                <a:solidFill>
                  <a:srgbClr val="000066"/>
                </a:solidFill>
              </a:rPr>
              <a:t>hadhihi</a:t>
            </a:r>
            <a:r>
              <a:rPr lang="en-US" sz="2400" b="1" i="1" dirty="0">
                <a:solidFill>
                  <a:srgbClr val="000066"/>
                </a:solidFill>
              </a:rPr>
              <a:t> </a:t>
            </a:r>
            <a:r>
              <a:rPr lang="en-US" sz="2400" b="1" i="1" dirty="0" err="1">
                <a:solidFill>
                  <a:srgbClr val="000066"/>
                </a:solidFill>
              </a:rPr>
              <a:t>sitraka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قَدْ حَضَرَ شَهْرُ رَمَضَانَ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the month of </a:t>
            </a:r>
            <a:r>
              <a:rPr lang="en-US" sz="2800" b="1" kern="1200" dirty="0" err="1">
                <a:ea typeface="MS Mincho" pitchFamily="49" charset="-128"/>
              </a:rPr>
              <a:t>Ramadhan</a:t>
            </a:r>
            <a:r>
              <a:rPr lang="en-US" sz="2800" b="1" kern="1200" dirty="0">
                <a:ea typeface="MS Mincho" pitchFamily="49" charset="-128"/>
              </a:rPr>
              <a:t> has commenced,</a:t>
            </a:r>
          </a:p>
          <a:p>
            <a:pPr marL="342900" indent="-342900" eaLnBrk="1" hangingPunct="1">
              <a:defRPr/>
            </a:pPr>
            <a:endParaRPr lang="en-US" sz="2800" b="1" kern="1200" dirty="0">
              <a:ea typeface="MS Mincho" pitchFamily="49" charset="-128"/>
            </a:endParaRPr>
          </a:p>
          <a:p>
            <a:r>
              <a:rPr lang="ur-PK" sz="2800" b="1" dirty="0"/>
              <a:t>اے اللہ: رمضان کا مہینہ شروع ہوچکا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qad</a:t>
            </a:r>
            <a:r>
              <a:rPr lang="en-US" sz="2400" b="1" i="1" dirty="0">
                <a:solidFill>
                  <a:srgbClr val="000066"/>
                </a:solidFill>
              </a:rPr>
              <a:t> </a:t>
            </a:r>
            <a:r>
              <a:rPr lang="en-US" sz="2400" b="1" i="1" dirty="0" err="1">
                <a:solidFill>
                  <a:srgbClr val="000066"/>
                </a:solidFill>
              </a:rPr>
              <a:t>hadhara</a:t>
            </a:r>
            <a:r>
              <a:rPr lang="en-US" sz="2400" b="1" i="1" dirty="0">
                <a:solidFill>
                  <a:srgbClr val="000066"/>
                </a:solidFill>
              </a:rPr>
              <a:t> </a:t>
            </a:r>
            <a:r>
              <a:rPr lang="en-US" sz="2400" b="1" i="1" dirty="0" err="1">
                <a:solidFill>
                  <a:srgbClr val="000066"/>
                </a:solidFill>
              </a:rPr>
              <a:t>shahru</a:t>
            </a:r>
            <a:r>
              <a:rPr lang="en-US" sz="2400" b="1" i="1" dirty="0">
                <a:solidFill>
                  <a:srgbClr val="000066"/>
                </a:solidFill>
              </a:rPr>
              <a:t> </a:t>
            </a:r>
            <a:r>
              <a:rPr lang="en-US" sz="2400" b="1" i="1" dirty="0" err="1">
                <a:solidFill>
                  <a:srgbClr val="000066"/>
                </a:solidFill>
              </a:rPr>
              <a:t>ramadhana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وَنَضّرْ وَجْهِي بِنُورِكَ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let Your light beautify my face,</a:t>
            </a:r>
          </a:p>
          <a:p>
            <a:pPr marL="342900" indent="-342900" eaLnBrk="1" hangingPunct="1">
              <a:defRPr/>
            </a:pPr>
            <a:endParaRPr lang="en-US" sz="2800" b="1" kern="1200" dirty="0">
              <a:ea typeface="MS Mincho" pitchFamily="49" charset="-128"/>
            </a:endParaRPr>
          </a:p>
          <a:p>
            <a:r>
              <a:rPr lang="ur-PK" sz="2800" b="1" dirty="0"/>
              <a:t>تیرا نور میرے چہرے کو خوبصورت بنائے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nadhdhir</a:t>
            </a:r>
            <a:r>
              <a:rPr lang="en-US" sz="2400" b="1" i="1" dirty="0">
                <a:solidFill>
                  <a:srgbClr val="000066"/>
                </a:solidFill>
              </a:rPr>
              <a:t> </a:t>
            </a:r>
            <a:r>
              <a:rPr lang="en-US" sz="2400" b="1" i="1" dirty="0" err="1">
                <a:solidFill>
                  <a:srgbClr val="000066"/>
                </a:solidFill>
              </a:rPr>
              <a:t>wajhy</a:t>
            </a:r>
            <a:r>
              <a:rPr lang="en-US" sz="2400" b="1" i="1" dirty="0">
                <a:solidFill>
                  <a:srgbClr val="000066"/>
                </a:solidFill>
              </a:rPr>
              <a:t> </a:t>
            </a:r>
            <a:r>
              <a:rPr lang="en-US" sz="2400" b="1" i="1" dirty="0" err="1">
                <a:solidFill>
                  <a:srgbClr val="000066"/>
                </a:solidFill>
              </a:rPr>
              <a:t>binurika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وَأَحِبّنِي بِمَحَبّتِكَ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let Your love draw me closest to You,</a:t>
            </a:r>
          </a:p>
          <a:p>
            <a:pPr marL="342900" indent="-342900" eaLnBrk="1" hangingPunct="1">
              <a:defRPr/>
            </a:pPr>
            <a:endParaRPr lang="en-US" sz="2800" b="1" kern="1200" dirty="0">
              <a:ea typeface="MS Mincho" pitchFamily="49" charset="-128"/>
            </a:endParaRPr>
          </a:p>
          <a:p>
            <a:r>
              <a:rPr lang="ur-PK" sz="2800" b="1" dirty="0"/>
              <a:t>آپ کی محبت مجھے آپ کے قریب کردے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ahibbany</a:t>
            </a:r>
            <a:r>
              <a:rPr lang="en-US" sz="2400" b="1" i="1" dirty="0">
                <a:solidFill>
                  <a:srgbClr val="000066"/>
                </a:solidFill>
              </a:rPr>
              <a:t> </a:t>
            </a:r>
            <a:r>
              <a:rPr lang="en-US" sz="2400" b="1" i="1" dirty="0" err="1">
                <a:solidFill>
                  <a:srgbClr val="000066"/>
                </a:solidFill>
              </a:rPr>
              <a:t>bimahabbatika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وَبَلّغْنِي رِضْوَانَكَ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let Your pleasure to reach me</a:t>
            </a:r>
          </a:p>
          <a:p>
            <a:pPr marL="342900" indent="-342900" eaLnBrk="1" hangingPunct="1">
              <a:defRPr/>
            </a:pPr>
            <a:endParaRPr lang="en-US" sz="2800" b="1" kern="1200" dirty="0">
              <a:ea typeface="MS Mincho" pitchFamily="49" charset="-128"/>
            </a:endParaRPr>
          </a:p>
          <a:p>
            <a:r>
              <a:rPr lang="ur-PK" sz="2800" b="1" dirty="0"/>
              <a:t>تیری خوشی مجھ تک پہنچنے دو</a:t>
            </a:r>
            <a:endParaRPr lang="en-US" sz="2800" b="1" dirty="0"/>
          </a:p>
          <a:p>
            <a:endParaRPr lang="ur-PK" sz="2800" dirty="0"/>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ballighny</a:t>
            </a:r>
            <a:r>
              <a:rPr lang="en-US" sz="2400" b="1" i="1" dirty="0">
                <a:solidFill>
                  <a:srgbClr val="000066"/>
                </a:solidFill>
              </a:rPr>
              <a:t> </a:t>
            </a:r>
            <a:r>
              <a:rPr lang="en-US" sz="2400" b="1" i="1" dirty="0" err="1">
                <a:solidFill>
                  <a:srgbClr val="000066"/>
                </a:solidFill>
              </a:rPr>
              <a:t>ridhwanaka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وَشَرِيفَ كَرَامَتِكَ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As well as Your excellent generosity,</a:t>
            </a:r>
          </a:p>
          <a:p>
            <a:pPr marL="342900" indent="-342900" eaLnBrk="1" hangingPunct="1">
              <a:defRPr/>
            </a:pPr>
            <a:endParaRPr lang="en-US" sz="2800" b="1" kern="1200" dirty="0">
              <a:ea typeface="MS Mincho" pitchFamily="49" charset="-128"/>
            </a:endParaRPr>
          </a:p>
          <a:p>
            <a:r>
              <a:rPr lang="ur-PK" sz="2800" b="1" dirty="0"/>
              <a:t>نیز آپ کی عمدہ سخاوت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sharifa</a:t>
            </a:r>
            <a:r>
              <a:rPr lang="en-US" sz="2400" b="1" i="1" dirty="0">
                <a:solidFill>
                  <a:srgbClr val="000066"/>
                </a:solidFill>
              </a:rPr>
              <a:t> </a:t>
            </a:r>
            <a:r>
              <a:rPr lang="en-US" sz="2400" b="1" i="1" dirty="0" err="1">
                <a:solidFill>
                  <a:srgbClr val="000066"/>
                </a:solidFill>
              </a:rPr>
              <a:t>karamatika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وَجَسِيمَ عَطِيّتِكَ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Your weighty rewards</a:t>
            </a:r>
          </a:p>
          <a:p>
            <a:pPr marL="342900" indent="-342900" eaLnBrk="1" hangingPunct="1">
              <a:defRPr/>
            </a:pPr>
            <a:endParaRPr lang="en-US" sz="2800" b="1" kern="1200" dirty="0">
              <a:ea typeface="MS Mincho" pitchFamily="49" charset="-128"/>
            </a:endParaRPr>
          </a:p>
          <a:p>
            <a:r>
              <a:rPr lang="ur-PK" sz="2800" b="1" dirty="0"/>
              <a:t>اور آپ کے بھاری انعامات</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err="1">
                <a:solidFill>
                  <a:srgbClr val="000066"/>
                </a:solidFill>
              </a:rPr>
              <a:t>wa</a:t>
            </a:r>
            <a:r>
              <a:rPr lang="fr-FR" sz="2400" b="1" i="1" dirty="0">
                <a:solidFill>
                  <a:srgbClr val="000066"/>
                </a:solidFill>
              </a:rPr>
              <a:t> </a:t>
            </a:r>
            <a:r>
              <a:rPr lang="fr-FR" sz="2400" b="1" i="1" dirty="0" err="1">
                <a:solidFill>
                  <a:srgbClr val="000066"/>
                </a:solidFill>
              </a:rPr>
              <a:t>jasima</a:t>
            </a:r>
            <a:r>
              <a:rPr lang="fr-FR" sz="2400" b="1" i="1" dirty="0">
                <a:solidFill>
                  <a:srgbClr val="000066"/>
                </a:solidFill>
              </a:rPr>
              <a:t> `</a:t>
            </a:r>
            <a:r>
              <a:rPr lang="fr-FR" sz="2400" b="1" i="1" dirty="0" err="1">
                <a:solidFill>
                  <a:srgbClr val="000066"/>
                </a:solidFill>
              </a:rPr>
              <a:t>atiyyatika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وَأَعْطِنِي مِنْ خَيْرِ مَا عِنْدَكَ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Give me from the good that You have</a:t>
            </a:r>
          </a:p>
          <a:p>
            <a:pPr marL="342900" indent="-342900" eaLnBrk="1" hangingPunct="1">
              <a:defRPr/>
            </a:pPr>
            <a:endParaRPr lang="en-US" sz="2800" b="1" kern="1200" dirty="0">
              <a:ea typeface="MS Mincho" pitchFamily="49" charset="-128"/>
            </a:endParaRPr>
          </a:p>
          <a:p>
            <a:r>
              <a:rPr lang="ur-PK" sz="2800" b="1" dirty="0"/>
              <a:t>مجھے جو اچھی چیز ہے اس سے مجھے دو</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a`tiny</a:t>
            </a:r>
            <a:r>
              <a:rPr lang="en-US" sz="2400" b="1" i="1" dirty="0">
                <a:solidFill>
                  <a:srgbClr val="000066"/>
                </a:solidFill>
              </a:rPr>
              <a:t> min </a:t>
            </a:r>
            <a:r>
              <a:rPr lang="en-US" sz="2400" b="1" i="1" dirty="0" err="1">
                <a:solidFill>
                  <a:srgbClr val="000066"/>
                </a:solidFill>
              </a:rPr>
              <a:t>khayri</a:t>
            </a:r>
            <a:r>
              <a:rPr lang="en-US" sz="2400" b="1" i="1" dirty="0">
                <a:solidFill>
                  <a:srgbClr val="000066"/>
                </a:solidFill>
              </a:rPr>
              <a:t> ma</a:t>
            </a:r>
            <a:r>
              <a:rPr lang="ar-SA" sz="2400" b="1" i="1" dirty="0">
                <a:solidFill>
                  <a:srgbClr val="000066"/>
                </a:solidFill>
              </a:rPr>
              <a:t> </a:t>
            </a:r>
            <a:r>
              <a:rPr lang="en-US" sz="2400" b="1" i="1" dirty="0">
                <a:solidFill>
                  <a:srgbClr val="000066"/>
                </a:solidFill>
              </a:rPr>
              <a:t>`</a:t>
            </a:r>
            <a:r>
              <a:rPr lang="en-US" sz="2400" b="1" i="1" dirty="0" err="1">
                <a:solidFill>
                  <a:srgbClr val="000066"/>
                </a:solidFill>
              </a:rPr>
              <a:t>indaka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وَمِنْ خَيْرِ مَا أَنْتَ مُعْطِيهِ أَحَداً مِنْ خَلْقِكَ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from the good You gives to any one from among Your creation;</a:t>
            </a:r>
          </a:p>
          <a:p>
            <a:pPr marL="342900" indent="-342900" eaLnBrk="1" hangingPunct="1">
              <a:defRPr/>
            </a:pPr>
            <a:endParaRPr lang="en-US" sz="2800" b="1" kern="1200" dirty="0">
              <a:ea typeface="MS Mincho" pitchFamily="49" charset="-128"/>
            </a:endParaRPr>
          </a:p>
          <a:p>
            <a:r>
              <a:rPr lang="ur-PK" sz="2800" b="1" dirty="0"/>
              <a:t>اور اپنی نیکی میں سے کسی کو بھی اپنی مخلوق میں سے دیتا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min </a:t>
            </a:r>
            <a:r>
              <a:rPr lang="en-US" sz="2400" b="1" i="1" dirty="0" err="1">
                <a:solidFill>
                  <a:srgbClr val="000066"/>
                </a:solidFill>
              </a:rPr>
              <a:t>khayri</a:t>
            </a:r>
            <a:r>
              <a:rPr lang="en-US" sz="2400" b="1" i="1" dirty="0">
                <a:solidFill>
                  <a:srgbClr val="000066"/>
                </a:solidFill>
              </a:rPr>
              <a:t> ma</a:t>
            </a:r>
            <a:r>
              <a:rPr lang="ar-SA" sz="2400" b="1" i="1" dirty="0">
                <a:solidFill>
                  <a:srgbClr val="000066"/>
                </a:solidFill>
              </a:rPr>
              <a:t> </a:t>
            </a:r>
            <a:r>
              <a:rPr lang="en-US" sz="2400" b="1" i="1" dirty="0">
                <a:solidFill>
                  <a:srgbClr val="000066"/>
                </a:solidFill>
              </a:rPr>
              <a:t>anta </a:t>
            </a:r>
            <a:r>
              <a:rPr lang="en-US" sz="2400" b="1" i="1" dirty="0" err="1">
                <a:solidFill>
                  <a:srgbClr val="000066"/>
                </a:solidFill>
              </a:rPr>
              <a:t>mu`tihi</a:t>
            </a:r>
            <a:r>
              <a:rPr lang="en-US" sz="2400" b="1" i="1" dirty="0">
                <a:solidFill>
                  <a:srgbClr val="000066"/>
                </a:solidFill>
              </a:rPr>
              <a:t> </a:t>
            </a:r>
            <a:r>
              <a:rPr lang="en-US" sz="2400" b="1" i="1" dirty="0" err="1">
                <a:solidFill>
                  <a:srgbClr val="000066"/>
                </a:solidFill>
              </a:rPr>
              <a:t>ahadan</a:t>
            </a:r>
            <a:r>
              <a:rPr lang="en-US" sz="2400" b="1" i="1" dirty="0">
                <a:solidFill>
                  <a:srgbClr val="000066"/>
                </a:solidFill>
              </a:rPr>
              <a:t> min </a:t>
            </a:r>
            <a:r>
              <a:rPr lang="en-US" sz="2400" b="1" i="1" dirty="0" err="1">
                <a:solidFill>
                  <a:srgbClr val="000066"/>
                </a:solidFill>
              </a:rPr>
              <a:t>khalqika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وَأَلْبِسْنِي مَعَ ذلِكَ عَافِيَتَكَ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with that kind of Your protection keep me safe.</a:t>
            </a:r>
          </a:p>
          <a:p>
            <a:pPr marL="342900" indent="-342900" eaLnBrk="1" hangingPunct="1">
              <a:defRPr/>
            </a:pPr>
            <a:endParaRPr lang="en-US" sz="2800" b="1" kern="1200" dirty="0">
              <a:ea typeface="MS Mincho" pitchFamily="49" charset="-128"/>
            </a:endParaRPr>
          </a:p>
          <a:p>
            <a:r>
              <a:rPr lang="ur-PK" sz="2800" b="1" dirty="0"/>
              <a:t>اور اس طرح کی حفاظت سے مجھے محفوظ رکھے۔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albisny</a:t>
            </a:r>
            <a:r>
              <a:rPr lang="en-US" sz="2400" b="1" i="1" dirty="0">
                <a:solidFill>
                  <a:srgbClr val="000066"/>
                </a:solidFill>
              </a:rPr>
              <a:t> </a:t>
            </a:r>
            <a:r>
              <a:rPr lang="en-US" sz="2400" b="1" i="1" dirty="0" err="1">
                <a:solidFill>
                  <a:srgbClr val="000066"/>
                </a:solidFill>
              </a:rPr>
              <a:t>ma`a</a:t>
            </a:r>
            <a:r>
              <a:rPr lang="en-US" sz="2400" b="1" i="1" dirty="0">
                <a:solidFill>
                  <a:srgbClr val="000066"/>
                </a:solidFill>
              </a:rPr>
              <a:t> </a:t>
            </a:r>
            <a:r>
              <a:rPr lang="en-US" sz="2400" b="1" i="1" dirty="0" err="1">
                <a:solidFill>
                  <a:srgbClr val="000066"/>
                </a:solidFill>
              </a:rPr>
              <a:t>dhalika</a:t>
            </a:r>
            <a:r>
              <a:rPr lang="en-US" sz="2400" b="1" i="1" dirty="0">
                <a:solidFill>
                  <a:srgbClr val="000066"/>
                </a:solidFill>
              </a:rPr>
              <a:t> `</a:t>
            </a:r>
            <a:r>
              <a:rPr lang="en-US" sz="2400" b="1" i="1" dirty="0" err="1">
                <a:solidFill>
                  <a:srgbClr val="000066"/>
                </a:solidFill>
              </a:rPr>
              <a:t>afiyataka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مَوْضِعَ كُلّ شَكْوَى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He who (alone) settles all complaints,</a:t>
            </a:r>
          </a:p>
          <a:p>
            <a:pPr marL="342900" indent="-342900" eaLnBrk="1" hangingPunct="1">
              <a:defRPr/>
            </a:pPr>
            <a:endParaRPr lang="en-US" sz="2800" b="1" kern="1200" dirty="0">
              <a:ea typeface="MS Mincho" pitchFamily="49" charset="-128"/>
            </a:endParaRPr>
          </a:p>
          <a:p>
            <a:r>
              <a:rPr lang="ur-PK" sz="2800" b="1" dirty="0"/>
              <a:t>اے وہ جو (تنہا) تمام شکایات کو دور کرتا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mawdhi`a</a:t>
            </a:r>
            <a:r>
              <a:rPr lang="en-US" sz="2400" b="1" i="1" dirty="0">
                <a:solidFill>
                  <a:srgbClr val="000066"/>
                </a:solidFill>
              </a:rPr>
              <a:t>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shakwa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وَيَا شَاهِدَ كُلّ نَجْوَى</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He who (alone) sees clearly through what hearts and minds desire secretly,</a:t>
            </a:r>
          </a:p>
          <a:p>
            <a:pPr marL="342900" indent="-342900" eaLnBrk="1" hangingPunct="1">
              <a:defRPr/>
            </a:pPr>
            <a:endParaRPr lang="en-US" sz="2800" b="1" kern="1200" dirty="0">
              <a:ea typeface="MS Mincho" pitchFamily="49" charset="-128"/>
            </a:endParaRPr>
          </a:p>
          <a:p>
            <a:r>
              <a:rPr lang="ur-PK" sz="2800" b="1" dirty="0"/>
              <a:t>اے وہ جو (تنہا) دلوں اور دماغوں کو چھپ چھپنے کی باتوں کے ذریعے واضح طور پر دیکھتا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shahida</a:t>
            </a:r>
            <a:r>
              <a:rPr lang="en-US" sz="2400" b="1" i="1" dirty="0">
                <a:solidFill>
                  <a:srgbClr val="000066"/>
                </a:solidFill>
              </a:rPr>
              <a:t>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najwa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وَقَدِ افْتَرضْتَ عَلَيْنَا صِيَامَهُ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You have made obligatory upon us to observe fasting during it,</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اور آپ نے ہم پر اس کے دوران روزہ رکھنا فرض کیا ہے</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err="1">
                <a:solidFill>
                  <a:srgbClr val="000066"/>
                </a:solidFill>
              </a:rPr>
              <a:t>wa</a:t>
            </a:r>
            <a:r>
              <a:rPr lang="fr-FR" sz="2400" b="1" i="1" dirty="0">
                <a:solidFill>
                  <a:srgbClr val="000066"/>
                </a:solidFill>
              </a:rPr>
              <a:t> qadi </a:t>
            </a:r>
            <a:r>
              <a:rPr lang="fr-FR" sz="2400" b="1" i="1" dirty="0" err="1">
                <a:solidFill>
                  <a:srgbClr val="000066"/>
                </a:solidFill>
              </a:rPr>
              <a:t>aftardhta</a:t>
            </a:r>
            <a:r>
              <a:rPr lang="fr-FR" sz="2400" b="1" i="1" dirty="0">
                <a:solidFill>
                  <a:srgbClr val="000066"/>
                </a:solidFill>
              </a:rPr>
              <a:t> `</a:t>
            </a:r>
            <a:r>
              <a:rPr lang="fr-FR" sz="2400" b="1" i="1" dirty="0" err="1">
                <a:solidFill>
                  <a:srgbClr val="000066"/>
                </a:solidFill>
              </a:rPr>
              <a:t>alayna</a:t>
            </a:r>
            <a:r>
              <a:rPr lang="ar-SA" sz="2400" b="1" i="1" dirty="0">
                <a:solidFill>
                  <a:srgbClr val="000066"/>
                </a:solidFill>
              </a:rPr>
              <a:t> </a:t>
            </a:r>
            <a:r>
              <a:rPr lang="fr-FR" sz="2400" b="1" i="1" dirty="0" err="1">
                <a:solidFill>
                  <a:srgbClr val="000066"/>
                </a:solidFill>
              </a:rPr>
              <a:t>siyamahu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وَيَا عَالِمَ كُلّ خَفِيّةٍ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He who (alone) knows full well that which is kept undisclosed,</a:t>
            </a:r>
          </a:p>
          <a:p>
            <a:pPr marL="342900" indent="-342900" eaLnBrk="1" hangingPunct="1">
              <a:defRPr/>
            </a:pPr>
            <a:endParaRPr lang="en-US" sz="2800" b="1" kern="1200" dirty="0">
              <a:ea typeface="MS Mincho" pitchFamily="49" charset="-128"/>
            </a:endParaRPr>
          </a:p>
          <a:p>
            <a:r>
              <a:rPr lang="ur-PK" sz="2800" b="1" dirty="0"/>
              <a:t>اے جو (اکیلے) اچھی طرح جانتا ہے جس کو چھپایا ہوا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a:solidFill>
                  <a:srgbClr val="000066"/>
                </a:solidFill>
              </a:rPr>
              <a:t>`</a:t>
            </a:r>
            <a:r>
              <a:rPr lang="en-US" sz="2400" b="1" i="1" dirty="0" err="1">
                <a:solidFill>
                  <a:srgbClr val="000066"/>
                </a:solidFill>
              </a:rPr>
              <a:t>alima</a:t>
            </a:r>
            <a:r>
              <a:rPr lang="en-US" sz="2400" b="1" i="1" dirty="0">
                <a:solidFill>
                  <a:srgbClr val="000066"/>
                </a:solidFill>
              </a:rPr>
              <a:t>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khafiyyatin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وَيَا دَافِعَ مَا تَشَاءُ مِنْ بَلِيّةٍ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He who (alone) protects from misfortunes (whenever He wills),</a:t>
            </a:r>
          </a:p>
          <a:p>
            <a:pPr marL="342900" indent="-342900" eaLnBrk="1" hangingPunct="1">
              <a:defRPr/>
            </a:pPr>
            <a:endParaRPr lang="en-US" sz="2800" b="1" kern="1200" dirty="0">
              <a:ea typeface="MS Mincho" pitchFamily="49" charset="-128"/>
            </a:endParaRPr>
          </a:p>
          <a:p>
            <a:r>
              <a:rPr lang="ur-PK" sz="2800" b="1" dirty="0"/>
              <a:t>اے جو (تنہا) بدقسمتیوں سے (جب چاہے) بچائے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dafi`a</a:t>
            </a:r>
            <a:r>
              <a:rPr lang="en-US" sz="2400" b="1" i="1" dirty="0">
                <a:solidFill>
                  <a:srgbClr val="000066"/>
                </a:solidFill>
              </a:rPr>
              <a:t> ma</a:t>
            </a:r>
            <a:r>
              <a:rPr lang="ar-SA" sz="2400" b="1" i="1" dirty="0">
                <a:solidFill>
                  <a:srgbClr val="000066"/>
                </a:solidFill>
              </a:rPr>
              <a:t> </a:t>
            </a:r>
            <a:r>
              <a:rPr lang="en-US" sz="2400" b="1" i="1" dirty="0" err="1">
                <a:solidFill>
                  <a:srgbClr val="000066"/>
                </a:solidFill>
              </a:rPr>
              <a:t>tasha‘u</a:t>
            </a:r>
            <a:r>
              <a:rPr lang="en-US" sz="2400" b="1" i="1" dirty="0">
                <a:solidFill>
                  <a:srgbClr val="000066"/>
                </a:solidFill>
              </a:rPr>
              <a:t> min </a:t>
            </a:r>
            <a:r>
              <a:rPr lang="en-US" sz="2400" b="1" i="1" dirty="0" err="1">
                <a:solidFill>
                  <a:srgbClr val="000066"/>
                </a:solidFill>
              </a:rPr>
              <a:t>baliyyatin</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كَرِيمَ العَفْوِ</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He who (alone) is the oft-forgiving compassionate,</a:t>
            </a:r>
          </a:p>
          <a:p>
            <a:pPr marL="342900" indent="-342900" eaLnBrk="1" hangingPunct="1">
              <a:defRPr/>
            </a:pPr>
            <a:endParaRPr lang="en-US" sz="2800" b="1" kern="1200" dirty="0">
              <a:ea typeface="MS Mincho" pitchFamily="49" charset="-128"/>
            </a:endParaRPr>
          </a:p>
          <a:p>
            <a:r>
              <a:rPr lang="ur-PK" sz="2800" b="1" dirty="0"/>
              <a:t>اے جو (اکیلے) بہت بخشنے والا مہربان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karima</a:t>
            </a:r>
            <a:r>
              <a:rPr lang="en-US" sz="2400" b="1" i="1" dirty="0">
                <a:solidFill>
                  <a:srgbClr val="000066"/>
                </a:solidFill>
              </a:rPr>
              <a:t> al-`</a:t>
            </a:r>
            <a:r>
              <a:rPr lang="en-US" sz="2400" b="1" i="1" dirty="0" err="1">
                <a:solidFill>
                  <a:srgbClr val="000066"/>
                </a:solidFill>
              </a:rPr>
              <a:t>afwi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حَسَنَ التّجَاوُزِ</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He who (alone) overlooks faults,</a:t>
            </a:r>
          </a:p>
          <a:p>
            <a:pPr marL="342900" indent="-342900" eaLnBrk="1" hangingPunct="1">
              <a:defRPr/>
            </a:pPr>
            <a:endParaRPr lang="en-US" sz="2800" b="1" kern="1200" dirty="0">
              <a:ea typeface="MS Mincho" pitchFamily="49" charset="-128"/>
            </a:endParaRPr>
          </a:p>
          <a:p>
            <a:r>
              <a:rPr lang="ur-PK" sz="2800" b="1" dirty="0"/>
              <a:t>اے جو (تنہا) عیب کو دیکھتا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hasana</a:t>
            </a:r>
            <a:r>
              <a:rPr lang="en-US" sz="2400" b="1" i="1" dirty="0">
                <a:solidFill>
                  <a:srgbClr val="000066"/>
                </a:solidFill>
              </a:rPr>
              <a:t> </a:t>
            </a:r>
            <a:r>
              <a:rPr lang="en-US" sz="2400" b="1" i="1" dirty="0" err="1">
                <a:solidFill>
                  <a:srgbClr val="000066"/>
                </a:solidFill>
              </a:rPr>
              <a:t>alttajawuzi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تَوَفّنِي عَلَى مِلّةِ إِبْرَاهِيمَ وَفِطْرَتِهِ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let me depart from this world adhering to the disposition and creed of Prophet Abraham,</a:t>
            </a:r>
          </a:p>
          <a:p>
            <a:pPr marL="342900" indent="-342900" eaLnBrk="1" hangingPunct="1">
              <a:defRPr/>
            </a:pPr>
            <a:endParaRPr lang="en-US" sz="2800" b="1" kern="1200" dirty="0">
              <a:ea typeface="MS Mincho" pitchFamily="49" charset="-128"/>
            </a:endParaRPr>
          </a:p>
          <a:p>
            <a:r>
              <a:rPr lang="ur-PK" sz="2800" b="1" dirty="0"/>
              <a:t>مجھے حضرت ابراہیم کے طرز عمل اور مسلک پر قائم رہتے ہوئے اس دنیا سے رخصت ہونے دو۔</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fr-FR" sz="2400" b="1" i="1" dirty="0" err="1">
                <a:solidFill>
                  <a:srgbClr val="000066"/>
                </a:solidFill>
              </a:rPr>
              <a:t>tawaffany</a:t>
            </a:r>
            <a:r>
              <a:rPr lang="fr-FR" sz="2400" b="1" i="1" dirty="0">
                <a:solidFill>
                  <a:srgbClr val="000066"/>
                </a:solidFill>
              </a:rPr>
              <a:t> `</a:t>
            </a:r>
            <a:r>
              <a:rPr lang="fr-FR" sz="2400" b="1" i="1" dirty="0" err="1">
                <a:solidFill>
                  <a:srgbClr val="000066"/>
                </a:solidFill>
              </a:rPr>
              <a:t>ala</a:t>
            </a:r>
            <a:r>
              <a:rPr lang="ar-SA" sz="2400" b="1" i="1" dirty="0">
                <a:solidFill>
                  <a:srgbClr val="000066"/>
                </a:solidFill>
              </a:rPr>
              <a:t> </a:t>
            </a:r>
            <a:r>
              <a:rPr lang="fr-FR" sz="2400" b="1" i="1" dirty="0" err="1">
                <a:solidFill>
                  <a:srgbClr val="000066"/>
                </a:solidFill>
              </a:rPr>
              <a:t>millati</a:t>
            </a:r>
            <a:r>
              <a:rPr lang="fr-FR" sz="2400" b="1" i="1" dirty="0">
                <a:solidFill>
                  <a:srgbClr val="000066"/>
                </a:solidFill>
              </a:rPr>
              <a:t> </a:t>
            </a:r>
            <a:r>
              <a:rPr lang="fr-FR" sz="2400" b="1" i="1" dirty="0" err="1">
                <a:solidFill>
                  <a:srgbClr val="000066"/>
                </a:solidFill>
              </a:rPr>
              <a:t>ibrahima</a:t>
            </a:r>
            <a:r>
              <a:rPr lang="fr-FR" sz="2400" b="1" i="1" dirty="0">
                <a:solidFill>
                  <a:srgbClr val="000066"/>
                </a:solidFill>
              </a:rPr>
              <a:t> </a:t>
            </a:r>
            <a:r>
              <a:rPr lang="fr-FR" sz="2400" b="1" i="1" dirty="0" err="1">
                <a:solidFill>
                  <a:srgbClr val="000066"/>
                </a:solidFill>
              </a:rPr>
              <a:t>wa</a:t>
            </a:r>
            <a:r>
              <a:rPr lang="fr-FR" sz="2400" b="1" i="1" dirty="0">
                <a:solidFill>
                  <a:srgbClr val="000066"/>
                </a:solidFill>
              </a:rPr>
              <a:t> </a:t>
            </a:r>
            <a:r>
              <a:rPr lang="fr-FR" sz="2400" b="1" i="1" dirty="0" err="1">
                <a:solidFill>
                  <a:srgbClr val="000066"/>
                </a:solidFill>
              </a:rPr>
              <a:t>fitratihi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وَعَلَى دِينِ مُحَمّدٍ صَلَّى اللّهُ عَلَيْهِ وَآلِهِ وَسُنّتِهِ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following the religion and way of life of Muhammad (blessings of </a:t>
            </a:r>
            <a:r>
              <a:rPr lang="en-US" sz="2800" b="1" kern="1200" dirty="0" err="1">
                <a:ea typeface="MS Mincho" pitchFamily="49" charset="-128"/>
              </a:rPr>
              <a:t>Allāh</a:t>
            </a:r>
            <a:r>
              <a:rPr lang="en-US" sz="2800" b="1" kern="1200" dirty="0">
                <a:ea typeface="MS Mincho" pitchFamily="49" charset="-128"/>
              </a:rPr>
              <a:t> be on him and on his Household)</a:t>
            </a:r>
          </a:p>
          <a:p>
            <a:pPr marL="342900" indent="-342900" eaLnBrk="1" hangingPunct="1">
              <a:defRPr/>
            </a:pPr>
            <a:endParaRPr lang="en-US" sz="2800" b="1" kern="1200" dirty="0">
              <a:ea typeface="MS Mincho" pitchFamily="49" charset="-128"/>
            </a:endParaRPr>
          </a:p>
          <a:p>
            <a:r>
              <a:rPr lang="ur-PK" b="1" dirty="0"/>
              <a:t>محمد (صلی اللہ علیہ وآلہ وسلم اور اس کے گھر والے) کے دین اور طرز زندگی کی پیروی کرنا</a:t>
            </a:r>
          </a:p>
          <a:p>
            <a:br>
              <a:rPr lang="ur-PK" dirty="0"/>
            </a:br>
            <a:endParaRPr lang="en-US" dirty="0"/>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a:t>
            </a:r>
            <a:r>
              <a:rPr lang="en-US" sz="2400" b="1" i="1" dirty="0">
                <a:solidFill>
                  <a:srgbClr val="000066"/>
                </a:solidFill>
              </a:rPr>
              <a:t> `ala</a:t>
            </a:r>
            <a:r>
              <a:rPr lang="ar-SA" sz="2400" b="1" i="1" dirty="0">
                <a:solidFill>
                  <a:srgbClr val="000066"/>
                </a:solidFill>
              </a:rPr>
              <a:t> </a:t>
            </a:r>
            <a:r>
              <a:rPr lang="en-US" sz="2400" b="1" i="1" dirty="0" err="1">
                <a:solidFill>
                  <a:srgbClr val="000066"/>
                </a:solidFill>
              </a:rPr>
              <a:t>dini</a:t>
            </a:r>
            <a:r>
              <a:rPr lang="en-US" sz="2400" b="1" i="1" dirty="0">
                <a:solidFill>
                  <a:srgbClr val="000066"/>
                </a:solidFill>
              </a:rPr>
              <a:t> </a:t>
            </a:r>
            <a:r>
              <a:rPr lang="en-US" sz="2400" b="1" i="1" dirty="0" err="1">
                <a:solidFill>
                  <a:srgbClr val="000066"/>
                </a:solidFill>
              </a:rPr>
              <a:t>muhammadin</a:t>
            </a:r>
            <a:r>
              <a:rPr lang="en-US" sz="2400" b="1" i="1" dirty="0">
                <a:solidFill>
                  <a:srgbClr val="000066"/>
                </a:solidFill>
              </a:rPr>
              <a:t> </a:t>
            </a:r>
            <a:r>
              <a:rPr lang="en-US" sz="2400" b="1" i="1" dirty="0" err="1">
                <a:solidFill>
                  <a:srgbClr val="000066"/>
                </a:solidFill>
              </a:rPr>
              <a:t>salla</a:t>
            </a:r>
            <a:r>
              <a:rPr lang="ar-SA" sz="2400" b="1" i="1" dirty="0">
                <a:solidFill>
                  <a:srgbClr val="000066"/>
                </a:solidFill>
              </a:rPr>
              <a:t> </a:t>
            </a:r>
            <a:r>
              <a:rPr lang="en-US" sz="2400" b="1" i="1" dirty="0" err="1">
                <a:solidFill>
                  <a:srgbClr val="000066"/>
                </a:solidFill>
              </a:rPr>
              <a:t>allahu</a:t>
            </a:r>
            <a:r>
              <a:rPr lang="en-US" sz="2400" b="1" i="1" dirty="0">
                <a:solidFill>
                  <a:srgbClr val="000066"/>
                </a:solidFill>
              </a:rPr>
              <a:t> `</a:t>
            </a:r>
            <a:r>
              <a:rPr lang="en-US" sz="2400" b="1" i="1" dirty="0" err="1">
                <a:solidFill>
                  <a:srgbClr val="000066"/>
                </a:solidFill>
              </a:rPr>
              <a:t>alayhi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alihi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sunnatihi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وَعَلَى خَيْرِ الوَفَاةِ فَتَوَفّنِي مُوَالِياً لأَوْلِيَائِكَ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-the best departure, in love of Your friends,</a:t>
            </a:r>
          </a:p>
          <a:p>
            <a:pPr marL="342900" indent="-342900" eaLnBrk="1" hangingPunct="1">
              <a:defRPr/>
            </a:pPr>
            <a:endParaRPr lang="en-US" sz="2800" b="1" kern="1200" dirty="0">
              <a:ea typeface="MS Mincho" pitchFamily="49" charset="-128"/>
            </a:endParaRPr>
          </a:p>
          <a:p>
            <a:r>
              <a:rPr lang="ur-PK" sz="2800" b="1" dirty="0"/>
              <a:t>-اپنے دوستوں کی محبت میں ، سب سے بہترین روانگی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`ala</a:t>
            </a:r>
            <a:r>
              <a:rPr lang="ar-SA" sz="2400" b="1" i="1" dirty="0">
                <a:solidFill>
                  <a:srgbClr val="000066"/>
                </a:solidFill>
              </a:rPr>
              <a:t> </a:t>
            </a:r>
            <a:r>
              <a:rPr lang="en-US" sz="2400" b="1" i="1" dirty="0" err="1">
                <a:solidFill>
                  <a:srgbClr val="000066"/>
                </a:solidFill>
              </a:rPr>
              <a:t>khayri</a:t>
            </a:r>
            <a:r>
              <a:rPr lang="en-US" sz="2400" b="1" i="1" dirty="0">
                <a:solidFill>
                  <a:srgbClr val="000066"/>
                </a:solidFill>
              </a:rPr>
              <a:t> </a:t>
            </a:r>
            <a:r>
              <a:rPr lang="en-US" sz="2400" b="1" i="1" dirty="0" err="1">
                <a:solidFill>
                  <a:srgbClr val="000066"/>
                </a:solidFill>
              </a:rPr>
              <a:t>alwafati</a:t>
            </a:r>
            <a:r>
              <a:rPr lang="en-US" sz="2400" b="1" i="1" dirty="0">
                <a:solidFill>
                  <a:srgbClr val="000066"/>
                </a:solidFill>
              </a:rPr>
              <a:t> </a:t>
            </a:r>
            <a:r>
              <a:rPr lang="en-US" sz="2400" b="1" i="1" dirty="0" err="1">
                <a:solidFill>
                  <a:srgbClr val="000066"/>
                </a:solidFill>
              </a:rPr>
              <a:t>fatawaffny</a:t>
            </a:r>
            <a:r>
              <a:rPr lang="en-US" sz="2400" b="1" i="1" dirty="0">
                <a:solidFill>
                  <a:srgbClr val="000066"/>
                </a:solidFill>
              </a:rPr>
              <a:t> </a:t>
            </a:r>
            <a:r>
              <a:rPr lang="en-US" sz="2400" b="1" i="1" dirty="0" err="1">
                <a:solidFill>
                  <a:srgbClr val="000066"/>
                </a:solidFill>
              </a:rPr>
              <a:t>muwaliyan</a:t>
            </a:r>
            <a:r>
              <a:rPr lang="en-US" sz="2400" b="1" i="1" dirty="0">
                <a:solidFill>
                  <a:srgbClr val="000066"/>
                </a:solidFill>
              </a:rPr>
              <a:t> </a:t>
            </a:r>
            <a:r>
              <a:rPr lang="en-US" sz="2400" b="1" i="1" dirty="0" err="1">
                <a:solidFill>
                  <a:srgbClr val="000066"/>
                </a:solidFill>
              </a:rPr>
              <a:t>li-awliya’ika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وَمُعَادِياً لأَعْدَائِكَ.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cut off with Your enemies.</a:t>
            </a:r>
          </a:p>
          <a:p>
            <a:pPr marL="342900" indent="-342900" eaLnBrk="1" hangingPunct="1">
              <a:defRPr/>
            </a:pPr>
            <a:endParaRPr lang="en-US" sz="2800" b="1" kern="1200" dirty="0">
              <a:ea typeface="MS Mincho" pitchFamily="49" charset="-128"/>
            </a:endParaRPr>
          </a:p>
          <a:p>
            <a:r>
              <a:rPr lang="ur-PK" sz="2800" b="1" dirty="0"/>
              <a:t>اپنے دُشمنوں کے ساتھ کٹوتی کرو۔</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mu`adiyan</a:t>
            </a:r>
            <a:r>
              <a:rPr lang="en-US" sz="2400" b="1" i="1" dirty="0">
                <a:solidFill>
                  <a:srgbClr val="000066"/>
                </a:solidFill>
              </a:rPr>
              <a:t> </a:t>
            </a:r>
            <a:r>
              <a:rPr lang="en-US" sz="2400" b="1" i="1" dirty="0" err="1">
                <a:solidFill>
                  <a:srgbClr val="000066"/>
                </a:solidFill>
              </a:rPr>
              <a:t>li-a`da’ika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وَجَنّبْنِي فِي هذِهِ السّنَةِ كُلّ عَمَلٍ أَوْ قَوْلٍ أَوْ فِعْلٍ يُبَاعِدُنِي مِنْكَ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keep me far off, during his year, from that general course of life, in words or deeds, which removes me to a distance far away from You.</a:t>
            </a:r>
          </a:p>
          <a:p>
            <a:pPr marL="342900" indent="-342900" eaLnBrk="1" hangingPunct="1">
              <a:defRPr/>
            </a:pPr>
            <a:endParaRPr lang="en-US" sz="2800" b="1" kern="1200" dirty="0">
              <a:ea typeface="MS Mincho" pitchFamily="49" charset="-128"/>
            </a:endParaRPr>
          </a:p>
          <a:p>
            <a:r>
              <a:rPr lang="ur-PK" sz="2800" b="1" dirty="0"/>
              <a:t>اے اللہ مجھے اپنے سال کے دوران ، اس عمومی طرز زندگی سے ، الفاظ یا اعمال سے دور رکھنا ، جو مجھے تم سے بہت دور دراز کرتا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jannibny</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hadhihi</a:t>
            </a:r>
            <a:r>
              <a:rPr lang="en-US" sz="2400" b="1" i="1" dirty="0">
                <a:solidFill>
                  <a:srgbClr val="000066"/>
                </a:solidFill>
              </a:rPr>
              <a:t> </a:t>
            </a:r>
            <a:r>
              <a:rPr lang="en-US" sz="2400" b="1" i="1" dirty="0" err="1">
                <a:solidFill>
                  <a:srgbClr val="000066"/>
                </a:solidFill>
              </a:rPr>
              <a:t>alssanati</a:t>
            </a:r>
            <a:r>
              <a:rPr lang="en-US" sz="2400" b="1" i="1" dirty="0">
                <a:solidFill>
                  <a:srgbClr val="000066"/>
                </a:solidFill>
              </a:rPr>
              <a:t> </a:t>
            </a:r>
            <a:r>
              <a:rPr lang="en-US" sz="2400" b="1" i="1" dirty="0" err="1">
                <a:solidFill>
                  <a:srgbClr val="000066"/>
                </a:solidFill>
              </a:rPr>
              <a:t>kulla</a:t>
            </a:r>
            <a:r>
              <a:rPr lang="en-US" sz="2400" b="1" i="1" dirty="0">
                <a:solidFill>
                  <a:srgbClr val="000066"/>
                </a:solidFill>
              </a:rPr>
              <a:t> `</a:t>
            </a:r>
            <a:r>
              <a:rPr lang="en-US" sz="2400" b="1" i="1" dirty="0" err="1">
                <a:solidFill>
                  <a:srgbClr val="000066"/>
                </a:solidFill>
              </a:rPr>
              <a:t>amalin</a:t>
            </a:r>
            <a:r>
              <a:rPr lang="en-US" sz="2400" b="1" i="1" dirty="0">
                <a:solidFill>
                  <a:srgbClr val="000066"/>
                </a:solidFill>
              </a:rPr>
              <a:t> aw </a:t>
            </a:r>
            <a:r>
              <a:rPr lang="en-US" sz="2400" b="1" i="1" dirty="0" err="1">
                <a:solidFill>
                  <a:srgbClr val="000066"/>
                </a:solidFill>
              </a:rPr>
              <a:t>qawlin</a:t>
            </a:r>
            <a:r>
              <a:rPr lang="en-US" sz="2400" b="1" i="1" dirty="0">
                <a:solidFill>
                  <a:srgbClr val="000066"/>
                </a:solidFill>
              </a:rPr>
              <a:t> aw </a:t>
            </a:r>
            <a:r>
              <a:rPr lang="en-US" sz="2400" b="1" i="1" dirty="0" err="1">
                <a:solidFill>
                  <a:srgbClr val="000066"/>
                </a:solidFill>
              </a:rPr>
              <a:t>fi`lin</a:t>
            </a:r>
            <a:r>
              <a:rPr lang="en-US" sz="2400" b="1" i="1" dirty="0">
                <a:solidFill>
                  <a:srgbClr val="000066"/>
                </a:solidFill>
              </a:rPr>
              <a:t> </a:t>
            </a:r>
            <a:r>
              <a:rPr lang="en-US" sz="2400" b="1" i="1" dirty="0" err="1">
                <a:solidFill>
                  <a:srgbClr val="000066"/>
                </a:solidFill>
              </a:rPr>
              <a:t>yuba`iduny</a:t>
            </a:r>
            <a:r>
              <a:rPr lang="en-US" sz="2400" b="1" i="1" dirty="0">
                <a:solidFill>
                  <a:srgbClr val="000066"/>
                </a:solidFill>
              </a:rPr>
              <a:t> </a:t>
            </a:r>
            <a:r>
              <a:rPr lang="en-US" sz="2400" b="1" i="1" dirty="0" err="1">
                <a:solidFill>
                  <a:srgbClr val="000066"/>
                </a:solidFill>
              </a:rPr>
              <a:t>minka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وَاجْلِبْنِي إِلَى كُلّ عَمَلٍ أَوْ قَوْلٍ أَوْ فِعْلٍ يُقَرّبُنِي مِنْكَ فِي هذِهِ السّنَةَ</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keep me close to that general course of life, in words and deeds, which bring me nearest to You, during this year,</a:t>
            </a:r>
          </a:p>
          <a:p>
            <a:pPr marL="342900" indent="-342900" eaLnBrk="1" hangingPunct="1">
              <a:defRPr/>
            </a:pPr>
            <a:endParaRPr lang="en-US" sz="2800" b="1" kern="1200" dirty="0">
              <a:ea typeface="MS Mincho" pitchFamily="49" charset="-128"/>
            </a:endParaRPr>
          </a:p>
          <a:p>
            <a:r>
              <a:rPr lang="ur-PK" sz="2800" b="1" dirty="0"/>
              <a:t>اور مجھے اس عمومی طرز زندگی ، الفاظ اور اعمال میں ، جو مجھے اس سال کے دوران آپ کے قریب لاتا ہوں ، کے قریب رکھیں۔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wajlibny</a:t>
            </a:r>
            <a:r>
              <a:rPr lang="en-US" sz="2400" b="1" i="1" dirty="0">
                <a:solidFill>
                  <a:srgbClr val="000066"/>
                </a:solidFill>
              </a:rPr>
              <a:t> </a:t>
            </a:r>
            <a:r>
              <a:rPr lang="en-US" sz="2400" b="1" i="1" dirty="0" err="1">
                <a:solidFill>
                  <a:srgbClr val="000066"/>
                </a:solidFill>
              </a:rPr>
              <a:t>ila</a:t>
            </a:r>
            <a:r>
              <a:rPr lang="ar-SA" sz="2400" b="1" i="1" dirty="0">
                <a:solidFill>
                  <a:srgbClr val="000066"/>
                </a:solidFill>
              </a:rPr>
              <a:t> </a:t>
            </a:r>
            <a:r>
              <a:rPr lang="en-US" sz="2400" b="1" i="1" dirty="0" err="1">
                <a:solidFill>
                  <a:srgbClr val="000066"/>
                </a:solidFill>
              </a:rPr>
              <a:t>kull</a:t>
            </a:r>
            <a:r>
              <a:rPr lang="en-US" sz="2400" b="1" i="1" dirty="0">
                <a:solidFill>
                  <a:srgbClr val="000066"/>
                </a:solidFill>
              </a:rPr>
              <a:t> `</a:t>
            </a:r>
            <a:r>
              <a:rPr lang="en-US" sz="2400" b="1" i="1" dirty="0" err="1">
                <a:solidFill>
                  <a:srgbClr val="000066"/>
                </a:solidFill>
              </a:rPr>
              <a:t>amalin</a:t>
            </a:r>
            <a:r>
              <a:rPr lang="en-US" sz="2400" b="1" i="1" dirty="0">
                <a:solidFill>
                  <a:srgbClr val="000066"/>
                </a:solidFill>
              </a:rPr>
              <a:t> aw </a:t>
            </a:r>
            <a:r>
              <a:rPr lang="en-US" sz="2400" b="1" i="1" dirty="0" err="1">
                <a:solidFill>
                  <a:srgbClr val="000066"/>
                </a:solidFill>
              </a:rPr>
              <a:t>qawlin</a:t>
            </a:r>
            <a:r>
              <a:rPr lang="en-US" sz="2400" b="1" i="1" dirty="0">
                <a:solidFill>
                  <a:srgbClr val="000066"/>
                </a:solidFill>
              </a:rPr>
              <a:t> aw </a:t>
            </a:r>
            <a:r>
              <a:rPr lang="en-US" sz="2400" b="1" i="1" dirty="0" err="1">
                <a:solidFill>
                  <a:srgbClr val="000066"/>
                </a:solidFill>
              </a:rPr>
              <a:t>fi`lin</a:t>
            </a:r>
            <a:r>
              <a:rPr lang="en-US" sz="2400" b="1" i="1" dirty="0">
                <a:solidFill>
                  <a:srgbClr val="000066"/>
                </a:solidFill>
              </a:rPr>
              <a:t> </a:t>
            </a:r>
            <a:r>
              <a:rPr lang="en-US" sz="2400" b="1" i="1" dirty="0" err="1">
                <a:solidFill>
                  <a:srgbClr val="000066"/>
                </a:solidFill>
              </a:rPr>
              <a:t>yuqarribuny</a:t>
            </a:r>
            <a:r>
              <a:rPr lang="en-US" sz="2400" b="1" i="1" dirty="0">
                <a:solidFill>
                  <a:srgbClr val="000066"/>
                </a:solidFill>
              </a:rPr>
              <a:t> </a:t>
            </a:r>
            <a:r>
              <a:rPr lang="en-US" sz="2400" b="1" i="1" dirty="0" err="1">
                <a:solidFill>
                  <a:srgbClr val="000066"/>
                </a:solidFill>
              </a:rPr>
              <a:t>minka</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hadhihi</a:t>
            </a:r>
            <a:r>
              <a:rPr lang="en-US" sz="2400" b="1" i="1" dirty="0">
                <a:solidFill>
                  <a:srgbClr val="000066"/>
                </a:solidFill>
              </a:rPr>
              <a:t> </a:t>
            </a:r>
            <a:r>
              <a:rPr lang="en-US" sz="2400" b="1" i="1" dirty="0" err="1">
                <a:solidFill>
                  <a:srgbClr val="000066"/>
                </a:solidFill>
              </a:rPr>
              <a:t>alssanata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وَأَنْزَلْتَ فِيهِ القُرْآنَ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endParaRPr lang="en-US" sz="2800" b="1" kern="1200" dirty="0">
              <a:ea typeface="MS Mincho" pitchFamily="49" charset="-128"/>
            </a:endParaRPr>
          </a:p>
          <a:p>
            <a:pPr marL="342900" indent="-342900" eaLnBrk="1" hangingPunct="1">
              <a:defRPr/>
            </a:pPr>
            <a:r>
              <a:rPr lang="en-US" sz="2800" b="1" kern="1200" dirty="0">
                <a:ea typeface="MS Mincho" pitchFamily="49" charset="-128"/>
              </a:rPr>
              <a:t>And You revealed the Qur'an in it,</a:t>
            </a: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اور تم نے اس میں قرآن نازل کیا </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anzalta</a:t>
            </a:r>
            <a:r>
              <a:rPr lang="en-US" sz="2400" b="1" i="1" dirty="0">
                <a:solidFill>
                  <a:srgbClr val="000066"/>
                </a:solidFill>
              </a:rPr>
              <a:t> </a:t>
            </a:r>
            <a:r>
              <a:rPr lang="en-US" sz="2400" b="1" i="1" dirty="0" err="1">
                <a:solidFill>
                  <a:srgbClr val="000066"/>
                </a:solidFill>
              </a:rPr>
              <a:t>fihi</a:t>
            </a:r>
            <a:r>
              <a:rPr lang="en-US" sz="2400" b="1" i="1" dirty="0">
                <a:solidFill>
                  <a:srgbClr val="000066"/>
                </a:solidFill>
              </a:rPr>
              <a:t> </a:t>
            </a:r>
            <a:r>
              <a:rPr lang="en-US" sz="2400" b="1" i="1" dirty="0" err="1">
                <a:solidFill>
                  <a:srgbClr val="000066"/>
                </a:solidFill>
              </a:rPr>
              <a:t>alqur’ana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أَرْحَمَ الرَّاحِمِينَ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the Most Merciful of all those who show mercy.</a:t>
            </a:r>
          </a:p>
          <a:p>
            <a:pPr marL="342900" indent="-342900" eaLnBrk="1" hangingPunct="1">
              <a:defRPr/>
            </a:pPr>
            <a:endParaRPr lang="en-US" sz="2800" b="1" kern="1200" dirty="0">
              <a:ea typeface="MS Mincho" pitchFamily="49" charset="-128"/>
            </a:endParaRPr>
          </a:p>
          <a:p>
            <a:r>
              <a:rPr lang="ur-PK" sz="2800" b="1" dirty="0"/>
              <a:t>اے ان سب پر جو رحم کرتے ہیں۔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arhama</a:t>
            </a:r>
            <a:r>
              <a:rPr lang="en-US" sz="2400" b="1" i="1" dirty="0">
                <a:solidFill>
                  <a:srgbClr val="000066"/>
                </a:solidFill>
              </a:rPr>
              <a:t> </a:t>
            </a:r>
            <a:r>
              <a:rPr lang="en-US" sz="2400" b="1" i="1" dirty="0" err="1">
                <a:solidFill>
                  <a:srgbClr val="000066"/>
                </a:solidFill>
              </a:rPr>
              <a:t>alrrahimina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وَامْنَعْنِي مِنْ كُلّ عَمَلٍ أَوْ قَوْلٍ أَوْ فِعْلٍ يَكُونُ مِنّي أَخَافُ ضَرَرَ عَاقِبَتِهِ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Prevent me from a mode of action, in words and deeds, if done, it is feared, will produce evil as a result,</a:t>
            </a:r>
          </a:p>
          <a:p>
            <a:pPr marL="342900" indent="-342900" eaLnBrk="1" hangingPunct="1">
              <a:defRPr/>
            </a:pPr>
            <a:endParaRPr lang="en-US" sz="2800" b="1" kern="1200" dirty="0">
              <a:ea typeface="MS Mincho" pitchFamily="49" charset="-128"/>
            </a:endParaRPr>
          </a:p>
          <a:p>
            <a:r>
              <a:rPr lang="ur-PK" sz="2800" b="1" dirty="0"/>
              <a:t>مجھے عمل کے ایک موڈ سے روکیں ، الفاظ اور اعمال میں ، اگر ایسا ہوجائے تو ، اس کا اندیشہ ہے ، اس کے نتیجے میں برائی پیدا کرے گا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wamna`ny</a:t>
            </a:r>
            <a:r>
              <a:rPr lang="en-US" sz="2400" b="1" i="1" dirty="0">
                <a:solidFill>
                  <a:srgbClr val="000066"/>
                </a:solidFill>
              </a:rPr>
              <a:t> min </a:t>
            </a:r>
            <a:r>
              <a:rPr lang="en-US" sz="2400" b="1" i="1" dirty="0" err="1">
                <a:solidFill>
                  <a:srgbClr val="000066"/>
                </a:solidFill>
              </a:rPr>
              <a:t>kulli</a:t>
            </a:r>
            <a:r>
              <a:rPr lang="en-US" sz="2400" b="1" i="1" dirty="0">
                <a:solidFill>
                  <a:srgbClr val="000066"/>
                </a:solidFill>
              </a:rPr>
              <a:t> `</a:t>
            </a:r>
            <a:r>
              <a:rPr lang="en-US" sz="2400" b="1" i="1" dirty="0" err="1">
                <a:solidFill>
                  <a:srgbClr val="000066"/>
                </a:solidFill>
              </a:rPr>
              <a:t>amalin</a:t>
            </a:r>
            <a:r>
              <a:rPr lang="en-US" sz="2400" b="1" i="1" dirty="0">
                <a:solidFill>
                  <a:srgbClr val="000066"/>
                </a:solidFill>
              </a:rPr>
              <a:t> aw </a:t>
            </a:r>
            <a:r>
              <a:rPr lang="en-US" sz="2400" b="1" i="1" dirty="0" err="1">
                <a:solidFill>
                  <a:srgbClr val="000066"/>
                </a:solidFill>
              </a:rPr>
              <a:t>qawlin</a:t>
            </a:r>
            <a:r>
              <a:rPr lang="en-US" sz="2400" b="1" i="1" dirty="0">
                <a:solidFill>
                  <a:srgbClr val="000066"/>
                </a:solidFill>
              </a:rPr>
              <a:t> aw </a:t>
            </a:r>
            <a:r>
              <a:rPr lang="en-US" sz="2400" b="1" i="1" dirty="0" err="1">
                <a:solidFill>
                  <a:srgbClr val="000066"/>
                </a:solidFill>
              </a:rPr>
              <a:t>fi`lin</a:t>
            </a:r>
            <a:r>
              <a:rPr lang="en-US" sz="2400" b="1" i="1" dirty="0">
                <a:solidFill>
                  <a:srgbClr val="000066"/>
                </a:solidFill>
              </a:rPr>
              <a:t> </a:t>
            </a:r>
            <a:r>
              <a:rPr lang="en-US" sz="2400" b="1" i="1" dirty="0" err="1">
                <a:solidFill>
                  <a:srgbClr val="000066"/>
                </a:solidFill>
              </a:rPr>
              <a:t>yakunu</a:t>
            </a:r>
            <a:r>
              <a:rPr lang="en-US" sz="2400" b="1" i="1" dirty="0">
                <a:solidFill>
                  <a:srgbClr val="000066"/>
                </a:solidFill>
              </a:rPr>
              <a:t> </a:t>
            </a:r>
            <a:r>
              <a:rPr lang="en-US" sz="2400" b="1" i="1" dirty="0" err="1">
                <a:solidFill>
                  <a:srgbClr val="000066"/>
                </a:solidFill>
              </a:rPr>
              <a:t>minny</a:t>
            </a:r>
            <a:r>
              <a:rPr lang="en-US" sz="2400" b="1" i="1" dirty="0">
                <a:solidFill>
                  <a:srgbClr val="000066"/>
                </a:solidFill>
              </a:rPr>
              <a:t> </a:t>
            </a:r>
            <a:r>
              <a:rPr lang="en-US" sz="2400" b="1" i="1" dirty="0" err="1">
                <a:solidFill>
                  <a:srgbClr val="000066"/>
                </a:solidFill>
              </a:rPr>
              <a:t>akhafu</a:t>
            </a:r>
            <a:r>
              <a:rPr lang="en-US" sz="2400" b="1" i="1" dirty="0">
                <a:solidFill>
                  <a:srgbClr val="000066"/>
                </a:solidFill>
              </a:rPr>
              <a:t> </a:t>
            </a:r>
            <a:r>
              <a:rPr lang="en-US" sz="2400" b="1" i="1" dirty="0" err="1">
                <a:solidFill>
                  <a:srgbClr val="000066"/>
                </a:solidFill>
              </a:rPr>
              <a:t>dharara</a:t>
            </a:r>
            <a:r>
              <a:rPr lang="en-US" sz="2400" b="1" i="1" dirty="0">
                <a:solidFill>
                  <a:srgbClr val="000066"/>
                </a:solidFill>
              </a:rPr>
              <a:t> `</a:t>
            </a:r>
            <a:r>
              <a:rPr lang="en-US" sz="2400" b="1" i="1" dirty="0" err="1">
                <a:solidFill>
                  <a:srgbClr val="000066"/>
                </a:solidFill>
              </a:rPr>
              <a:t>aqibatihi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وَأَخَافُ مَقْتَكَ إِيَّايَ عَلَيْهِ</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on account of which I am scared of Your logical aversion;</a:t>
            </a:r>
          </a:p>
          <a:p>
            <a:pPr marL="342900" indent="-342900" eaLnBrk="1" hangingPunct="1">
              <a:defRPr/>
            </a:pPr>
            <a:endParaRPr lang="en-US" sz="2800" b="1" kern="1200" dirty="0">
              <a:ea typeface="MS Mincho" pitchFamily="49" charset="-128"/>
            </a:endParaRPr>
          </a:p>
          <a:p>
            <a:r>
              <a:rPr lang="ur-PK" sz="2800" b="1" dirty="0"/>
              <a:t>جس کی وجہ سے میں آپ کے منطقی نفرت سے خوفزدہ ہوں۔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akhafu</a:t>
            </a:r>
            <a:r>
              <a:rPr lang="en-US" sz="2400" b="1" i="1" dirty="0">
                <a:solidFill>
                  <a:srgbClr val="000066"/>
                </a:solidFill>
              </a:rPr>
              <a:t> </a:t>
            </a:r>
            <a:r>
              <a:rPr lang="en-US" sz="2400" b="1" i="1" dirty="0" err="1">
                <a:solidFill>
                  <a:srgbClr val="000066"/>
                </a:solidFill>
              </a:rPr>
              <a:t>maqtaka</a:t>
            </a:r>
            <a:r>
              <a:rPr lang="en-US" sz="2400" b="1" i="1" dirty="0">
                <a:solidFill>
                  <a:srgbClr val="000066"/>
                </a:solidFill>
              </a:rPr>
              <a:t> </a:t>
            </a:r>
            <a:r>
              <a:rPr lang="en-US" sz="2400" b="1" i="1" dirty="0" err="1">
                <a:solidFill>
                  <a:srgbClr val="000066"/>
                </a:solidFill>
              </a:rPr>
              <a:t>iyyaya</a:t>
            </a:r>
            <a:r>
              <a:rPr lang="en-US" sz="2400" b="1" i="1" dirty="0">
                <a:solidFill>
                  <a:srgbClr val="000066"/>
                </a:solidFill>
              </a:rPr>
              <a:t> `</a:t>
            </a:r>
            <a:r>
              <a:rPr lang="en-US" sz="2400" b="1" i="1" dirty="0" err="1">
                <a:solidFill>
                  <a:srgbClr val="000066"/>
                </a:solidFill>
              </a:rPr>
              <a:t>alayhi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حِذَارَ أَنْ تَصْرِفَ وَجْهَكَ الكَرِيمَ عَنّي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I am afraid lest Your kind disposition may change direction</a:t>
            </a:r>
          </a:p>
          <a:p>
            <a:pPr marL="342900" indent="-342900" eaLnBrk="1" hangingPunct="1">
              <a:defRPr/>
            </a:pPr>
            <a:endParaRPr lang="en-US" sz="2800" b="1" kern="1200" dirty="0">
              <a:ea typeface="MS Mincho" pitchFamily="49" charset="-128"/>
            </a:endParaRPr>
          </a:p>
          <a:p>
            <a:r>
              <a:rPr lang="ur-PK" sz="2800" b="1" dirty="0"/>
              <a:t>اور مجھے ڈر ہے کہ کہیں ایسا نہ ہو کہ آپ کا طرز عمل سمت بدل جائے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hidhara</a:t>
            </a:r>
            <a:r>
              <a:rPr lang="en-US" sz="2400" b="1" i="1" dirty="0">
                <a:solidFill>
                  <a:srgbClr val="000066"/>
                </a:solidFill>
              </a:rPr>
              <a:t> an </a:t>
            </a:r>
            <a:r>
              <a:rPr lang="en-US" sz="2400" b="1" i="1" dirty="0" err="1">
                <a:solidFill>
                  <a:srgbClr val="000066"/>
                </a:solidFill>
              </a:rPr>
              <a:t>tasrifa</a:t>
            </a:r>
            <a:r>
              <a:rPr lang="en-US" sz="2400" b="1" i="1" dirty="0">
                <a:solidFill>
                  <a:srgbClr val="000066"/>
                </a:solidFill>
              </a:rPr>
              <a:t> </a:t>
            </a:r>
            <a:r>
              <a:rPr lang="en-US" sz="2400" b="1" i="1" dirty="0" err="1">
                <a:solidFill>
                  <a:srgbClr val="000066"/>
                </a:solidFill>
              </a:rPr>
              <a:t>wajhaka</a:t>
            </a:r>
            <a:r>
              <a:rPr lang="en-US" sz="2400" b="1" i="1" dirty="0">
                <a:solidFill>
                  <a:srgbClr val="000066"/>
                </a:solidFill>
              </a:rPr>
              <a:t> </a:t>
            </a:r>
            <a:r>
              <a:rPr lang="en-US" sz="2400" b="1" i="1" dirty="0" err="1">
                <a:solidFill>
                  <a:srgbClr val="000066"/>
                </a:solidFill>
              </a:rPr>
              <a:t>alkarima</a:t>
            </a:r>
            <a:r>
              <a:rPr lang="en-US" sz="2400" b="1" i="1" dirty="0">
                <a:solidFill>
                  <a:srgbClr val="000066"/>
                </a:solidFill>
              </a:rPr>
              <a:t> `</a:t>
            </a:r>
            <a:r>
              <a:rPr lang="en-US" sz="2400" b="1" i="1" dirty="0" err="1">
                <a:solidFill>
                  <a:srgbClr val="000066"/>
                </a:solidFill>
              </a:rPr>
              <a:t>anni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فَأَسْتَوْجِبَ بِهِ نَقْصاً مِنْ حَظّ لِي عِنْدَكَ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I am restrained from obtaining my share of good fortune,</a:t>
            </a:r>
          </a:p>
          <a:p>
            <a:pPr marL="342900" indent="-342900" eaLnBrk="1" hangingPunct="1">
              <a:defRPr/>
            </a:pPr>
            <a:endParaRPr lang="en-US" sz="2800" b="1" kern="1200" dirty="0">
              <a:ea typeface="MS Mincho" pitchFamily="49" charset="-128"/>
            </a:endParaRPr>
          </a:p>
          <a:p>
            <a:r>
              <a:rPr lang="ur-PK" sz="2800" b="1" dirty="0"/>
              <a:t>اور مجھے اپنا حص ہ خوش قسمتی سے حاصل کرنے سے روکا گیا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fa-astawjiba</a:t>
            </a:r>
            <a:r>
              <a:rPr lang="en-US" sz="2400" b="1" i="1" dirty="0">
                <a:solidFill>
                  <a:srgbClr val="000066"/>
                </a:solidFill>
              </a:rPr>
              <a:t> </a:t>
            </a:r>
            <a:r>
              <a:rPr lang="en-US" sz="2400" b="1" i="1" dirty="0" err="1">
                <a:solidFill>
                  <a:srgbClr val="000066"/>
                </a:solidFill>
              </a:rPr>
              <a:t>bihi</a:t>
            </a:r>
            <a:r>
              <a:rPr lang="en-US" sz="2400" b="1" i="1" dirty="0">
                <a:solidFill>
                  <a:srgbClr val="000066"/>
                </a:solidFill>
              </a:rPr>
              <a:t> </a:t>
            </a:r>
            <a:r>
              <a:rPr lang="en-US" sz="2400" b="1" i="1" dirty="0" err="1">
                <a:solidFill>
                  <a:srgbClr val="000066"/>
                </a:solidFill>
              </a:rPr>
              <a:t>naqsan</a:t>
            </a:r>
            <a:r>
              <a:rPr lang="en-US" sz="2400" b="1" i="1" dirty="0">
                <a:solidFill>
                  <a:srgbClr val="000066"/>
                </a:solidFill>
              </a:rPr>
              <a:t> min </a:t>
            </a:r>
            <a:r>
              <a:rPr lang="en-US" sz="2400" b="1" i="1" dirty="0" err="1">
                <a:solidFill>
                  <a:srgbClr val="000066"/>
                </a:solidFill>
              </a:rPr>
              <a:t>hazzin</a:t>
            </a:r>
            <a:r>
              <a:rPr lang="en-US" sz="2400" b="1" i="1" dirty="0">
                <a:solidFill>
                  <a:srgbClr val="000066"/>
                </a:solidFill>
              </a:rPr>
              <a:t> </a:t>
            </a:r>
            <a:r>
              <a:rPr lang="en-US" sz="2400" b="1" i="1" dirty="0" err="1">
                <a:solidFill>
                  <a:srgbClr val="000066"/>
                </a:solidFill>
              </a:rPr>
              <a:t>li</a:t>
            </a:r>
            <a:r>
              <a:rPr lang="en-US" sz="2400" b="1" i="1" dirty="0">
                <a:solidFill>
                  <a:srgbClr val="000066"/>
                </a:solidFill>
              </a:rPr>
              <a:t> `</a:t>
            </a:r>
            <a:r>
              <a:rPr lang="en-US" sz="2400" b="1" i="1" dirty="0" err="1">
                <a:solidFill>
                  <a:srgbClr val="000066"/>
                </a:solidFill>
              </a:rPr>
              <a:t>indaka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يَا رَؤُوفُ يَا رَحِيمُ.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Compassionate, O Merciful.</a:t>
            </a:r>
          </a:p>
          <a:p>
            <a:pPr marL="342900" indent="-342900" eaLnBrk="1" hangingPunct="1">
              <a:defRPr/>
            </a:pPr>
            <a:endParaRPr lang="en-US" sz="2800" b="1" kern="1200" dirty="0">
              <a:ea typeface="MS Mincho" pitchFamily="49" charset="-128"/>
            </a:endParaRPr>
          </a:p>
          <a:p>
            <a:r>
              <a:rPr lang="ur-PK" sz="2800" b="1" dirty="0"/>
              <a:t>اے رحم کرنے والا ، رحم کرنے والا۔</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ra’ufu</a:t>
            </a:r>
            <a:r>
              <a:rPr lang="en-US" sz="2400" b="1" i="1" dirty="0">
                <a:solidFill>
                  <a:srgbClr val="000066"/>
                </a:solidFill>
              </a:rPr>
              <a:t> </a:t>
            </a:r>
            <a:r>
              <a:rPr lang="en-US" sz="2400" b="1" i="1" dirty="0" err="1">
                <a:solidFill>
                  <a:srgbClr val="000066"/>
                </a:solidFill>
              </a:rPr>
              <a:t>ya</a:t>
            </a:r>
            <a:r>
              <a:rPr lang="ar-SA" sz="2400" b="1" i="1" dirty="0">
                <a:solidFill>
                  <a:srgbClr val="000066"/>
                </a:solidFill>
              </a:rPr>
              <a:t> </a:t>
            </a:r>
            <a:r>
              <a:rPr lang="en-US" sz="2400" b="1" i="1" dirty="0" err="1">
                <a:solidFill>
                  <a:srgbClr val="000066"/>
                </a:solidFill>
              </a:rPr>
              <a:t>rahimu</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اجْعَلْنِي فِي مُسْتَقْبِلِ سَنَتِي هذِهِ فِي حِفْظِكَ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keep me, throughout this year, under Your protection,</a:t>
            </a:r>
          </a:p>
          <a:p>
            <a:pPr marL="342900" indent="-342900" eaLnBrk="1" hangingPunct="1">
              <a:defRPr/>
            </a:pPr>
            <a:endParaRPr lang="en-US" sz="2800" b="1" kern="1200" dirty="0">
              <a:ea typeface="MS Mincho" pitchFamily="49" charset="-128"/>
            </a:endParaRPr>
          </a:p>
          <a:p>
            <a:r>
              <a:rPr lang="ur-PK" sz="2800" b="1" dirty="0"/>
              <a:t>اے اللہ مجھے اس سال بھر اپنی حفاظت میں رکھے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0" y="393192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aj`alny</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mustaqbili</a:t>
            </a:r>
            <a:r>
              <a:rPr lang="en-US" sz="2400" b="1" i="1" dirty="0">
                <a:solidFill>
                  <a:srgbClr val="000066"/>
                </a:solidFill>
              </a:rPr>
              <a:t> </a:t>
            </a:r>
            <a:r>
              <a:rPr lang="en-US" sz="2400" b="1" i="1" dirty="0" err="1">
                <a:solidFill>
                  <a:srgbClr val="000066"/>
                </a:solidFill>
              </a:rPr>
              <a:t>sanaty</a:t>
            </a:r>
            <a:r>
              <a:rPr lang="en-US" sz="2400" b="1" i="1" dirty="0">
                <a:solidFill>
                  <a:srgbClr val="000066"/>
                </a:solidFill>
              </a:rPr>
              <a:t> </a:t>
            </a:r>
            <a:r>
              <a:rPr lang="en-US" sz="2400" b="1" i="1" dirty="0" err="1">
                <a:solidFill>
                  <a:srgbClr val="000066"/>
                </a:solidFill>
              </a:rPr>
              <a:t>hadhihi</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hifzika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وَفِي جِوَارِكَ وَفِي كَنَفِكَ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nearest Your closeness, right inside Your shelter,</a:t>
            </a:r>
          </a:p>
          <a:p>
            <a:pPr marL="342900" indent="-342900" eaLnBrk="1" hangingPunct="1">
              <a:defRPr/>
            </a:pPr>
            <a:endParaRPr lang="en-US" sz="2800" b="1" kern="1200" dirty="0">
              <a:ea typeface="MS Mincho" pitchFamily="49" charset="-128"/>
            </a:endParaRPr>
          </a:p>
          <a:p>
            <a:r>
              <a:rPr lang="ur-PK" sz="2800" b="1" dirty="0"/>
              <a:t>قریب قریب ، آپ کی پناہ گاہ کے اندر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jiwarika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fi</a:t>
            </a:r>
            <a:r>
              <a:rPr lang="en-US" sz="2400" b="1" i="1" dirty="0">
                <a:solidFill>
                  <a:srgbClr val="000066"/>
                </a:solidFill>
              </a:rPr>
              <a:t> </a:t>
            </a:r>
            <a:r>
              <a:rPr lang="en-US" sz="2400" b="1" i="1" dirty="0" err="1">
                <a:solidFill>
                  <a:srgbClr val="000066"/>
                </a:solidFill>
              </a:rPr>
              <a:t>kanafika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وَجَلّلْنِي سِتْرَ عَافِيَتِكَ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cover and clad me with Your protective covering</a:t>
            </a:r>
          </a:p>
          <a:p>
            <a:pPr marL="342900" indent="-342900" eaLnBrk="1" hangingPunct="1">
              <a:defRPr/>
            </a:pPr>
            <a:endParaRPr lang="en-US" sz="2800" b="1" kern="1200" dirty="0">
              <a:ea typeface="MS Mincho" pitchFamily="49" charset="-128"/>
            </a:endParaRPr>
          </a:p>
          <a:p>
            <a:r>
              <a:rPr lang="ur-PK" sz="2800" b="1" dirty="0"/>
              <a:t>اور مجھے اپنے حفاظتی ڈھانچے سے ڈھانپ کر پوشیدہ کرو</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jallilny</a:t>
            </a:r>
            <a:r>
              <a:rPr lang="en-US" sz="2400" b="1" i="1" dirty="0">
                <a:solidFill>
                  <a:srgbClr val="000066"/>
                </a:solidFill>
              </a:rPr>
              <a:t> </a:t>
            </a:r>
            <a:r>
              <a:rPr lang="en-US" sz="2400" b="1" i="1" dirty="0" err="1">
                <a:solidFill>
                  <a:srgbClr val="000066"/>
                </a:solidFill>
              </a:rPr>
              <a:t>sitra</a:t>
            </a:r>
            <a:r>
              <a:rPr lang="en-US" sz="2400" b="1" i="1" dirty="0">
                <a:solidFill>
                  <a:srgbClr val="000066"/>
                </a:solidFill>
              </a:rPr>
              <a:t> `</a:t>
            </a:r>
            <a:r>
              <a:rPr lang="en-US" sz="2400" b="1" i="1" dirty="0" err="1">
                <a:solidFill>
                  <a:srgbClr val="000066"/>
                </a:solidFill>
              </a:rPr>
              <a:t>afiyatika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وَهَبْ لِي كَرَامَتَكَ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give me Your love and kindness as a free gift;</a:t>
            </a:r>
          </a:p>
          <a:p>
            <a:pPr marL="342900" indent="-342900" eaLnBrk="1" hangingPunct="1">
              <a:defRPr/>
            </a:pPr>
            <a:endParaRPr lang="en-US" sz="2800" b="1" kern="1200" dirty="0">
              <a:ea typeface="MS Mincho" pitchFamily="49" charset="-128"/>
            </a:endParaRPr>
          </a:p>
          <a:p>
            <a:r>
              <a:rPr lang="ur-PK" sz="2800" b="1" dirty="0"/>
              <a:t>اور مجھے مفت تحفہ کے طور پر اپنی محبت اور شفقت عطا فرما۔</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hab</a:t>
            </a:r>
            <a:r>
              <a:rPr lang="en-US" sz="2400" b="1" i="1" dirty="0">
                <a:solidFill>
                  <a:srgbClr val="000066"/>
                </a:solidFill>
              </a:rPr>
              <a:t> </a:t>
            </a:r>
            <a:r>
              <a:rPr lang="en-US" sz="2400" b="1" i="1" dirty="0" err="1">
                <a:solidFill>
                  <a:srgbClr val="000066"/>
                </a:solidFill>
              </a:rPr>
              <a:t>li</a:t>
            </a:r>
            <a:r>
              <a:rPr lang="en-US" sz="2400" b="1" i="1" dirty="0">
                <a:solidFill>
                  <a:srgbClr val="000066"/>
                </a:solidFill>
              </a:rPr>
              <a:t> </a:t>
            </a:r>
            <a:r>
              <a:rPr lang="en-US" sz="2400" b="1" i="1" dirty="0" err="1">
                <a:solidFill>
                  <a:srgbClr val="000066"/>
                </a:solidFill>
              </a:rPr>
              <a:t>karamataka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هُدَىً لِلنَّاسِ وَبَيّنَاتٍ مِنَ الهُدَى وَالفُرْقَانِ</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As guidance for people and clear proofs of true guidance and distinction (between the right and the wrong).</a:t>
            </a:r>
          </a:p>
          <a:p>
            <a:pPr marL="342900" indent="-342900" eaLnBrk="1" hangingPunct="1">
              <a:defRPr/>
            </a:pPr>
            <a:endParaRPr lang="en-US" sz="2800" b="1" kern="1200" dirty="0">
              <a:ea typeface="MS Mincho" pitchFamily="49" charset="-128"/>
            </a:endParaRPr>
          </a:p>
          <a:p>
            <a:pPr marL="342900" indent="-342900" eaLnBrk="1" hangingPunct="1">
              <a:defRPr/>
            </a:pPr>
            <a:r>
              <a:rPr lang="ur-PK" sz="2800" b="1" dirty="0"/>
              <a:t>جیسے لوگوں کے لئے رہنمائی اور حقیقی رہنمائی اور امتیاز کے واضح ثبوت (دائیں اور غلط کے درمیان)</a:t>
            </a: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hudan</a:t>
            </a:r>
            <a:r>
              <a:rPr lang="en-US" sz="2400" b="1" i="1" dirty="0">
                <a:solidFill>
                  <a:srgbClr val="000066"/>
                </a:solidFill>
              </a:rPr>
              <a:t> </a:t>
            </a:r>
            <a:r>
              <a:rPr lang="en-US" sz="2400" b="1" i="1" dirty="0" err="1">
                <a:solidFill>
                  <a:srgbClr val="000066"/>
                </a:solidFill>
              </a:rPr>
              <a:t>lilnnasi</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bayyinatin</a:t>
            </a:r>
            <a:r>
              <a:rPr lang="en-US" sz="2400" b="1" i="1" dirty="0">
                <a:solidFill>
                  <a:srgbClr val="000066"/>
                </a:solidFill>
              </a:rPr>
              <a:t> mina </a:t>
            </a:r>
            <a:r>
              <a:rPr lang="en-US" sz="2400" b="1" i="1" dirty="0" err="1">
                <a:solidFill>
                  <a:srgbClr val="000066"/>
                </a:solidFill>
              </a:rPr>
              <a:t>alhudawal-furqani</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عَزّ جَارُكَ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verify whoso takes refuge with You is loved and looked after thoroughly;</a:t>
            </a:r>
          </a:p>
          <a:p>
            <a:pPr marL="342900" indent="-342900" eaLnBrk="1" hangingPunct="1">
              <a:defRPr/>
            </a:pPr>
            <a:endParaRPr lang="en-US" sz="2800" b="1" kern="1200" dirty="0">
              <a:ea typeface="MS Mincho" pitchFamily="49" charset="-128"/>
            </a:endParaRPr>
          </a:p>
          <a:p>
            <a:r>
              <a:rPr lang="ur-PK" sz="2800" b="1" dirty="0"/>
              <a:t>تصدیق کریں کہ جو آپ سے پناہ لیتا ہے اس سے پیار کیا جاتا ہے اور اچھی طرح سے نگہداشت کی جاتی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a:solidFill>
                  <a:srgbClr val="000066"/>
                </a:solidFill>
              </a:rPr>
              <a:t>`</a:t>
            </a:r>
            <a:r>
              <a:rPr lang="en-US" sz="2400" b="1" i="1" dirty="0" err="1">
                <a:solidFill>
                  <a:srgbClr val="000066"/>
                </a:solidFill>
              </a:rPr>
              <a:t>azza</a:t>
            </a:r>
            <a:r>
              <a:rPr lang="en-US" sz="2400" b="1" i="1" dirty="0">
                <a:solidFill>
                  <a:srgbClr val="000066"/>
                </a:solidFill>
              </a:rPr>
              <a:t> </a:t>
            </a:r>
            <a:r>
              <a:rPr lang="en-US" sz="2400" b="1" i="1" dirty="0" err="1">
                <a:solidFill>
                  <a:srgbClr val="000066"/>
                </a:solidFill>
              </a:rPr>
              <a:t>jaruka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وَجَلّ ثَنَاؤُكَ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glorious and sublime is Your praise;</a:t>
            </a:r>
          </a:p>
          <a:p>
            <a:pPr marL="342900" indent="-342900" eaLnBrk="1" hangingPunct="1">
              <a:defRPr/>
            </a:pPr>
            <a:endParaRPr lang="en-US" sz="2800" b="1" kern="1200" dirty="0">
              <a:ea typeface="MS Mincho" pitchFamily="49" charset="-128"/>
            </a:endParaRPr>
          </a:p>
          <a:p>
            <a:r>
              <a:rPr lang="ur-PK" sz="2800" b="1" dirty="0"/>
              <a:t>آپ کی شان و شوکت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jalla</a:t>
            </a:r>
            <a:r>
              <a:rPr lang="en-US" sz="2400" b="1" i="1" dirty="0">
                <a:solidFill>
                  <a:srgbClr val="000066"/>
                </a:solidFill>
              </a:rPr>
              <a:t> </a:t>
            </a:r>
            <a:r>
              <a:rPr lang="en-US" sz="2400" b="1" i="1" dirty="0" err="1">
                <a:solidFill>
                  <a:srgbClr val="000066"/>
                </a:solidFill>
              </a:rPr>
              <a:t>thanau´uka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وَلا إِلهَ غَيْرُكَ.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there is no god other than You.</a:t>
            </a:r>
          </a:p>
          <a:p>
            <a:pPr marL="342900" indent="-342900" eaLnBrk="1" hangingPunct="1">
              <a:defRPr/>
            </a:pPr>
            <a:endParaRPr lang="en-US" sz="2800" b="1" kern="1200" dirty="0">
              <a:ea typeface="MS Mincho" pitchFamily="49" charset="-128"/>
            </a:endParaRPr>
          </a:p>
          <a:p>
            <a:r>
              <a:rPr lang="ur-PK" sz="2800" b="1" dirty="0"/>
              <a:t>اور تیرے سوا کوئی معبود نہیں۔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la</a:t>
            </a:r>
            <a:r>
              <a:rPr lang="ar-SA" sz="2400" b="1" i="1" dirty="0">
                <a:solidFill>
                  <a:srgbClr val="000066"/>
                </a:solidFill>
              </a:rPr>
              <a:t> </a:t>
            </a:r>
            <a:r>
              <a:rPr lang="en-US" sz="2400" b="1" i="1" dirty="0" err="1">
                <a:solidFill>
                  <a:srgbClr val="000066"/>
                </a:solidFill>
              </a:rPr>
              <a:t>ilaha</a:t>
            </a:r>
            <a:r>
              <a:rPr lang="en-US" sz="2400" b="1" i="1" dirty="0">
                <a:solidFill>
                  <a:srgbClr val="000066"/>
                </a:solidFill>
              </a:rPr>
              <a:t> </a:t>
            </a:r>
            <a:r>
              <a:rPr lang="en-US" sz="2400" b="1" i="1" dirty="0" err="1">
                <a:solidFill>
                  <a:srgbClr val="000066"/>
                </a:solidFill>
              </a:rPr>
              <a:t>ghayruka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اللّهُمّ اجْعَلْنِي تَابِعاً لِصَالِحِي مَنْ مَضَى مِنْ أَوْلِيَائِكَ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O </a:t>
            </a:r>
            <a:r>
              <a:rPr lang="en-US" sz="2800" b="1" kern="1200" dirty="0" err="1">
                <a:ea typeface="MS Mincho" pitchFamily="49" charset="-128"/>
              </a:rPr>
              <a:t>Allāh</a:t>
            </a:r>
            <a:r>
              <a:rPr lang="en-US" sz="2800" b="1" kern="1200" dirty="0">
                <a:ea typeface="MS Mincho" pitchFamily="49" charset="-128"/>
              </a:rPr>
              <a:t> give me insight to follow the example of the upright (from among Your trusted friends) who penetrated more deeply in every matter and carried it out to perfection;</a:t>
            </a:r>
          </a:p>
          <a:p>
            <a:r>
              <a:rPr lang="ur-PK" sz="2800" b="1" dirty="0"/>
              <a:t>اے اللہ مجھے ان سیدھے لوگوں (جو آپ کے بھروسہ مند دوستوں میں سے) کی مثال ماننے کی بصیرت عطا کرتا ہے جو ہر معاملے میں زیادہ گہرائی سے داخل ہوا اور اسے کمال تک پہنچایا۔</a:t>
            </a:r>
          </a:p>
          <a:p>
            <a:br>
              <a:rPr lang="ur-PK" sz="2800" dirty="0"/>
            </a:b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a:p>
            <a:pPr marL="342900" indent="-342900" eaLnBrk="1" hangingPunct="1">
              <a:defRPr/>
            </a:pP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allahumma</a:t>
            </a:r>
            <a:r>
              <a:rPr lang="en-US" sz="2400" b="1" i="1" dirty="0">
                <a:solidFill>
                  <a:srgbClr val="000066"/>
                </a:solidFill>
              </a:rPr>
              <a:t> </a:t>
            </a:r>
            <a:r>
              <a:rPr lang="en-US" sz="2400" b="1" i="1" dirty="0" err="1">
                <a:solidFill>
                  <a:srgbClr val="000066"/>
                </a:solidFill>
              </a:rPr>
              <a:t>aj`alny</a:t>
            </a:r>
            <a:r>
              <a:rPr lang="en-US" sz="2400" b="1" i="1" dirty="0">
                <a:solidFill>
                  <a:srgbClr val="000066"/>
                </a:solidFill>
              </a:rPr>
              <a:t> </a:t>
            </a:r>
            <a:r>
              <a:rPr lang="en-US" sz="2400" b="1" i="1" dirty="0" err="1">
                <a:solidFill>
                  <a:srgbClr val="000066"/>
                </a:solidFill>
              </a:rPr>
              <a:t>tabi`an</a:t>
            </a:r>
            <a:r>
              <a:rPr lang="en-US" sz="2400" b="1" i="1" dirty="0">
                <a:solidFill>
                  <a:srgbClr val="000066"/>
                </a:solidFill>
              </a:rPr>
              <a:t> </a:t>
            </a:r>
            <a:r>
              <a:rPr lang="en-US" sz="2400" b="1" i="1" dirty="0" err="1">
                <a:solidFill>
                  <a:srgbClr val="000066"/>
                </a:solidFill>
              </a:rPr>
              <a:t>lisalihy</a:t>
            </a:r>
            <a:r>
              <a:rPr lang="en-US" sz="2400" b="1" i="1" dirty="0">
                <a:solidFill>
                  <a:srgbClr val="000066"/>
                </a:solidFill>
              </a:rPr>
              <a:t> man </a:t>
            </a:r>
            <a:r>
              <a:rPr lang="en-US" sz="2400" b="1" i="1" dirty="0" err="1">
                <a:solidFill>
                  <a:srgbClr val="000066"/>
                </a:solidFill>
              </a:rPr>
              <a:t>madha</a:t>
            </a:r>
            <a:r>
              <a:rPr lang="ar-SA" sz="2400" b="1" i="1" dirty="0">
                <a:solidFill>
                  <a:srgbClr val="000066"/>
                </a:solidFill>
              </a:rPr>
              <a:t> </a:t>
            </a:r>
            <a:r>
              <a:rPr lang="en-US" sz="2400" b="1" i="1" dirty="0">
                <a:solidFill>
                  <a:srgbClr val="000066"/>
                </a:solidFill>
              </a:rPr>
              <a:t>min </a:t>
            </a:r>
            <a:r>
              <a:rPr lang="en-US" sz="2400" b="1" i="1" dirty="0" err="1">
                <a:solidFill>
                  <a:srgbClr val="000066"/>
                </a:solidFill>
              </a:rPr>
              <a:t>awliya’ika</a:t>
            </a:r>
            <a:endParaRPr kumimoji="0" lang="en-US" sz="2400" b="1" i="1"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وَأَلْحِقْنِي بِهِمْ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let me be closely tied up with them;</a:t>
            </a:r>
          </a:p>
          <a:p>
            <a:pPr marL="342900" indent="-342900" eaLnBrk="1" hangingPunct="1">
              <a:defRPr/>
            </a:pPr>
            <a:endParaRPr lang="en-US" sz="2800" b="1" kern="1200" dirty="0">
              <a:ea typeface="MS Mincho" pitchFamily="49" charset="-128"/>
            </a:endParaRPr>
          </a:p>
          <a:p>
            <a:r>
              <a:rPr lang="ur-PK" sz="2800" b="1" dirty="0"/>
              <a:t>اور مجھے ان کے ساتھ گٹھ جوڑ کرنے دیں۔</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alhiqny</a:t>
            </a:r>
            <a:r>
              <a:rPr lang="en-US" sz="2400" b="1" i="1" dirty="0">
                <a:solidFill>
                  <a:srgbClr val="000066"/>
                </a:solidFill>
              </a:rPr>
              <a:t> </a:t>
            </a:r>
            <a:r>
              <a:rPr lang="en-US" sz="2400" b="1" i="1" dirty="0" err="1">
                <a:solidFill>
                  <a:srgbClr val="000066"/>
                </a:solidFill>
              </a:rPr>
              <a:t>bihim</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وَاجْعَلْنِي مُسَلّماً لِمَنْ قَالَ بِالصّدْقِ عَلَيْكَ مِنْهُمْ</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and believe that which they said on Your behalf truthfully,</a:t>
            </a:r>
          </a:p>
          <a:p>
            <a:pPr marL="342900" indent="-342900" eaLnBrk="1" hangingPunct="1">
              <a:defRPr/>
            </a:pPr>
            <a:endParaRPr lang="en-US" sz="2800" b="1" kern="1200" dirty="0">
              <a:ea typeface="MS Mincho" pitchFamily="49" charset="-128"/>
            </a:endParaRPr>
          </a:p>
          <a:p>
            <a:r>
              <a:rPr lang="ur-PK" sz="2800" b="1" dirty="0"/>
              <a:t>اور اس پر یقین کریں جو انھوں نے سچ کہا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waj`alny</a:t>
            </a:r>
            <a:r>
              <a:rPr lang="en-US" sz="2400" b="1" i="1" dirty="0">
                <a:solidFill>
                  <a:srgbClr val="000066"/>
                </a:solidFill>
              </a:rPr>
              <a:t> </a:t>
            </a:r>
            <a:r>
              <a:rPr lang="en-US" sz="2400" b="1" i="1" dirty="0" err="1">
                <a:solidFill>
                  <a:srgbClr val="000066"/>
                </a:solidFill>
              </a:rPr>
              <a:t>musallman</a:t>
            </a:r>
            <a:r>
              <a:rPr lang="en-US" sz="2400" b="1" i="1" dirty="0">
                <a:solidFill>
                  <a:srgbClr val="000066"/>
                </a:solidFill>
              </a:rPr>
              <a:t> </a:t>
            </a:r>
            <a:r>
              <a:rPr lang="en-US" sz="2400" b="1" i="1" dirty="0" err="1">
                <a:solidFill>
                  <a:srgbClr val="000066"/>
                </a:solidFill>
              </a:rPr>
              <a:t>liman</a:t>
            </a:r>
            <a:r>
              <a:rPr lang="en-US" sz="2400" b="1" i="1" dirty="0">
                <a:solidFill>
                  <a:srgbClr val="000066"/>
                </a:solidFill>
              </a:rPr>
              <a:t> </a:t>
            </a:r>
            <a:r>
              <a:rPr lang="en-US" sz="2400" b="1" i="1" dirty="0" err="1">
                <a:solidFill>
                  <a:srgbClr val="000066"/>
                </a:solidFill>
              </a:rPr>
              <a:t>qala</a:t>
            </a:r>
            <a:r>
              <a:rPr lang="en-US" sz="2400" b="1" i="1" dirty="0">
                <a:solidFill>
                  <a:srgbClr val="000066"/>
                </a:solidFill>
              </a:rPr>
              <a:t> </a:t>
            </a:r>
            <a:r>
              <a:rPr lang="en-US" sz="2400" b="1" i="1" dirty="0" err="1">
                <a:solidFill>
                  <a:srgbClr val="000066"/>
                </a:solidFill>
              </a:rPr>
              <a:t>bilsdqi</a:t>
            </a:r>
            <a:r>
              <a:rPr lang="en-US" sz="2400" b="1" i="1" dirty="0">
                <a:solidFill>
                  <a:srgbClr val="000066"/>
                </a:solidFill>
              </a:rPr>
              <a:t> `</a:t>
            </a:r>
            <a:r>
              <a:rPr lang="en-US" sz="2400" b="1" i="1" dirty="0" err="1">
                <a:solidFill>
                  <a:srgbClr val="000066"/>
                </a:solidFill>
              </a:rPr>
              <a:t>alayka</a:t>
            </a:r>
            <a:r>
              <a:rPr lang="en-US" sz="2400" b="1" i="1" dirty="0">
                <a:solidFill>
                  <a:srgbClr val="000066"/>
                </a:solidFill>
              </a:rPr>
              <a:t> </a:t>
            </a:r>
            <a:r>
              <a:rPr lang="en-US" sz="2400" b="1" i="1" dirty="0" err="1">
                <a:solidFill>
                  <a:srgbClr val="000066"/>
                </a:solidFill>
              </a:rPr>
              <a:t>minhum</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وَأَعُوذُ بِكَ اللّهُمّ أَنْ تُحِيطَ بِي خَطِيئَتِي وَظُلْمِي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I take refuge with You O my </a:t>
            </a:r>
            <a:r>
              <a:rPr lang="en-US" sz="2800" b="1" kern="1200" dirty="0" err="1">
                <a:ea typeface="MS Mincho" pitchFamily="49" charset="-128"/>
              </a:rPr>
              <a:t>Allāh</a:t>
            </a:r>
            <a:r>
              <a:rPr lang="en-US" sz="2800" b="1" kern="1200" dirty="0">
                <a:ea typeface="MS Mincho" pitchFamily="49" charset="-128"/>
              </a:rPr>
              <a:t> from that which may surround me in a state of siege within the enclosure of errors, ignorance,</a:t>
            </a:r>
          </a:p>
          <a:p>
            <a:pPr marL="342900" indent="-342900" eaLnBrk="1" hangingPunct="1">
              <a:defRPr/>
            </a:pPr>
            <a:endParaRPr lang="en-US" sz="2800" b="1" kern="1200" dirty="0">
              <a:ea typeface="MS Mincho" pitchFamily="49" charset="-128"/>
            </a:endParaRPr>
          </a:p>
          <a:p>
            <a:r>
              <a:rPr lang="ur-PK" sz="2800" b="1" dirty="0"/>
              <a:t>اے میرے اللہ میں آپ سے پناہ مانگتا ہوں اس سے جو مجھے گھیروں کی حالت میں گھیر کر لے جاسکتا ہے ، غلطیوں ، جہالت سے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a`udhu</a:t>
            </a:r>
            <a:r>
              <a:rPr lang="en-US" sz="2400" b="1" i="1" dirty="0">
                <a:solidFill>
                  <a:srgbClr val="000066"/>
                </a:solidFill>
              </a:rPr>
              <a:t> </a:t>
            </a:r>
            <a:r>
              <a:rPr lang="en-US" sz="2400" b="1" i="1" dirty="0" err="1">
                <a:solidFill>
                  <a:srgbClr val="000066"/>
                </a:solidFill>
              </a:rPr>
              <a:t>bika</a:t>
            </a:r>
            <a:r>
              <a:rPr lang="en-US" sz="2400" b="1" i="1" dirty="0">
                <a:solidFill>
                  <a:srgbClr val="000066"/>
                </a:solidFill>
              </a:rPr>
              <a:t> </a:t>
            </a:r>
            <a:r>
              <a:rPr lang="en-US" sz="2400" b="1" i="1" dirty="0" err="1">
                <a:solidFill>
                  <a:srgbClr val="000066"/>
                </a:solidFill>
              </a:rPr>
              <a:t>allahumma</a:t>
            </a:r>
            <a:r>
              <a:rPr lang="en-US" sz="2400" b="1" i="1" dirty="0">
                <a:solidFill>
                  <a:srgbClr val="000066"/>
                </a:solidFill>
              </a:rPr>
              <a:t> an </a:t>
            </a:r>
            <a:r>
              <a:rPr lang="en-US" sz="2400" b="1" i="1" dirty="0" err="1">
                <a:solidFill>
                  <a:srgbClr val="000066"/>
                </a:solidFill>
              </a:rPr>
              <a:t>tuhita</a:t>
            </a:r>
            <a:r>
              <a:rPr lang="en-US" sz="2400" b="1" i="1" dirty="0">
                <a:solidFill>
                  <a:srgbClr val="000066"/>
                </a:solidFill>
              </a:rPr>
              <a:t> by </a:t>
            </a:r>
            <a:r>
              <a:rPr lang="en-US" sz="2400" b="1" i="1" dirty="0" err="1">
                <a:solidFill>
                  <a:srgbClr val="000066"/>
                </a:solidFill>
              </a:rPr>
              <a:t>khatyiaty</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zulmy</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وَإِسْرَافِي عَلَى نَفْسِي وَاتّبَاعِي لِهَوَايَ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disintegration, daydreaming,</a:t>
            </a:r>
          </a:p>
          <a:p>
            <a:pPr marL="342900" indent="-342900" eaLnBrk="1" hangingPunct="1">
              <a:defRPr/>
            </a:pPr>
            <a:endParaRPr lang="en-US" sz="2800" b="1" kern="1200" dirty="0">
              <a:ea typeface="MS Mincho" pitchFamily="49" charset="-128"/>
            </a:endParaRPr>
          </a:p>
          <a:p>
            <a:r>
              <a:rPr lang="ur-PK" sz="2800" b="1" dirty="0"/>
              <a:t>منتشر ، دن کے خواب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israfi</a:t>
            </a:r>
            <a:r>
              <a:rPr lang="en-US" sz="2400" b="1" i="1" dirty="0">
                <a:solidFill>
                  <a:srgbClr val="000066"/>
                </a:solidFill>
              </a:rPr>
              <a:t> `ala</a:t>
            </a:r>
            <a:r>
              <a:rPr lang="ar-SA" sz="2400" b="1" i="1" dirty="0">
                <a:solidFill>
                  <a:srgbClr val="000066"/>
                </a:solidFill>
              </a:rPr>
              <a:t> </a:t>
            </a:r>
            <a:r>
              <a:rPr lang="en-US" sz="2400" b="1" i="1" dirty="0" err="1">
                <a:solidFill>
                  <a:srgbClr val="000066"/>
                </a:solidFill>
              </a:rPr>
              <a:t>nafsy</a:t>
            </a:r>
            <a:r>
              <a:rPr lang="en-US" sz="2400" b="1" i="1" dirty="0">
                <a:solidFill>
                  <a:srgbClr val="000066"/>
                </a:solidFill>
              </a:rPr>
              <a:t> </a:t>
            </a:r>
            <a:r>
              <a:rPr lang="en-US" sz="2400" b="1" i="1" dirty="0" err="1">
                <a:solidFill>
                  <a:srgbClr val="000066"/>
                </a:solidFill>
              </a:rPr>
              <a:t>wattiba`y</a:t>
            </a:r>
            <a:r>
              <a:rPr lang="en-US" sz="2400" b="1" i="1" dirty="0">
                <a:solidFill>
                  <a:srgbClr val="000066"/>
                </a:solidFill>
              </a:rPr>
              <a:t> </a:t>
            </a:r>
            <a:r>
              <a:rPr lang="en-US" sz="2400" b="1" i="1" dirty="0" err="1">
                <a:solidFill>
                  <a:srgbClr val="000066"/>
                </a:solidFill>
              </a:rPr>
              <a:t>lihawaya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وَاشْتِغَالِي بِشَهَوَاتِي</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swallowing up in carnal desires,</a:t>
            </a:r>
          </a:p>
          <a:p>
            <a:pPr marL="342900" indent="-342900" eaLnBrk="1" hangingPunct="1">
              <a:defRPr/>
            </a:pPr>
            <a:endParaRPr lang="en-US" sz="2800" b="1" kern="1200" dirty="0">
              <a:ea typeface="MS Mincho" pitchFamily="49" charset="-128"/>
            </a:endParaRPr>
          </a:p>
          <a:p>
            <a:r>
              <a:rPr lang="ur-PK" sz="2800" b="1" dirty="0"/>
              <a:t>جسمانی خواہشات میں نگل رہا ہے ،</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washtighali</a:t>
            </a:r>
            <a:r>
              <a:rPr lang="en-US" sz="2400" b="1" i="1" dirty="0">
                <a:solidFill>
                  <a:srgbClr val="000066"/>
                </a:solidFill>
              </a:rPr>
              <a:t> </a:t>
            </a:r>
            <a:r>
              <a:rPr lang="en-US" sz="2400" b="1" i="1" dirty="0" err="1">
                <a:solidFill>
                  <a:srgbClr val="000066"/>
                </a:solidFill>
              </a:rPr>
              <a:t>bishahawaty</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8600" y="666750"/>
            <a:ext cx="8763000" cy="1470025"/>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rtl="1" eaLnBrk="1" hangingPunct="1">
              <a:lnSpc>
                <a:spcPts val="5500"/>
              </a:lnSpc>
            </a:pPr>
            <a:r>
              <a:rPr lang="ar-SA" sz="7200" kern="1200" dirty="0">
                <a:latin typeface="Arabic Typesetting" panose="03020402040406030203" pitchFamily="66" charset="-78"/>
                <a:ea typeface="+mn-ea"/>
                <a:cs typeface="Arabic Typesetting" panose="03020402040406030203" pitchFamily="66" charset="-78"/>
              </a:rPr>
              <a:t>فَيَحُولُ ذلِكَ بَيْنِي وَبَيْنَ رَحْمَتِكَ وَرِضْوَانِكَ</a:t>
            </a:r>
            <a:endParaRPr lang="en-US" sz="7200" kern="1200" dirty="0">
              <a:latin typeface="Arabic Typesetting" panose="03020402040406030203" pitchFamily="66" charset="-78"/>
              <a:ea typeface="+mn-ea"/>
              <a:cs typeface="Arabic Typesetting" panose="03020402040406030203" pitchFamily="66" charset="-78"/>
            </a:endParaRPr>
          </a:p>
        </p:txBody>
      </p:sp>
      <p:sp>
        <p:nvSpPr>
          <p:cNvPr id="5" name="Subtitle 4"/>
          <p:cNvSpPr>
            <a:spLocks noGrp="1"/>
          </p:cNvSpPr>
          <p:nvPr>
            <p:ph type="subTitle" idx="1"/>
          </p:nvPr>
        </p:nvSpPr>
        <p:spPr>
          <a:xfrm>
            <a:off x="228600" y="2286000"/>
            <a:ext cx="8686800" cy="1752600"/>
          </a:xfr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indent="-342900" eaLnBrk="1" hangingPunct="1">
              <a:defRPr/>
            </a:pPr>
            <a:r>
              <a:rPr lang="en-US" sz="2800" b="1" kern="1200" dirty="0">
                <a:ea typeface="MS Mincho" pitchFamily="49" charset="-128"/>
              </a:rPr>
              <a:t>(because of which) there is a barrier between me and Your mercy and pleasure;</a:t>
            </a:r>
          </a:p>
          <a:p>
            <a:pPr marL="342900" indent="-342900" eaLnBrk="1" hangingPunct="1">
              <a:defRPr/>
            </a:pPr>
            <a:endParaRPr lang="en-US" sz="2800" b="1" kern="1200" dirty="0">
              <a:ea typeface="MS Mincho" pitchFamily="49" charset="-128"/>
            </a:endParaRPr>
          </a:p>
          <a:p>
            <a:r>
              <a:rPr lang="ur-PK" sz="2800" b="1" dirty="0"/>
              <a:t>(جس کی وجہ سے) میرے اور آپ کے رحم و کرم کے مابین ایک رکاوٹ ہے۔</a:t>
            </a:r>
          </a:p>
          <a:p>
            <a:br>
              <a:rPr lang="ur-PK" sz="2800" dirty="0"/>
            </a:br>
            <a:endParaRPr lang="en-US" sz="2800" b="1" kern="1200" dirty="0">
              <a:ea typeface="MS Mincho" pitchFamily="49" charset="-128"/>
            </a:endParaRPr>
          </a:p>
        </p:txBody>
      </p:sp>
      <p:sp>
        <p:nvSpPr>
          <p:cNvPr id="3079" name="Text Box 13"/>
          <p:cNvSpPr txBox="1">
            <a:spLocks noChangeArrowheads="1"/>
          </p:cNvSpPr>
          <p:nvPr/>
        </p:nvSpPr>
        <p:spPr bwMode="auto">
          <a:xfrm>
            <a:off x="0" y="0"/>
            <a:ext cx="91440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pPr algn="r" rtl="1"/>
            <a:r>
              <a:rPr lang="ar-SA" sz="1600" b="1">
                <a:solidFill>
                  <a:srgbClr val="FFFF99"/>
                </a:solidFill>
                <a:latin typeface="Trebuchet MS" pitchFamily="34" charset="0"/>
              </a:rPr>
              <a:t>اعمال لأول لليوم من شهر رمضان</a:t>
            </a:r>
            <a:endParaRPr lang="ar-SA" sz="1600" b="1" dirty="0">
              <a:solidFill>
                <a:srgbClr val="FFFF99"/>
              </a:solidFill>
              <a:latin typeface="Trebuchet MS" pitchFamily="34" charset="0"/>
            </a:endParaRPr>
          </a:p>
        </p:txBody>
      </p:sp>
      <p:sp>
        <p:nvSpPr>
          <p:cNvPr id="3080" name="Text Box 13"/>
          <p:cNvSpPr txBox="1">
            <a:spLocks noChangeArrowheads="1"/>
          </p:cNvSpPr>
          <p:nvPr/>
        </p:nvSpPr>
        <p:spPr bwMode="auto">
          <a:xfrm>
            <a:off x="0" y="0"/>
            <a:ext cx="4610100" cy="338554"/>
          </a:xfrm>
          <a:prstGeom prst="rect">
            <a:avLst/>
          </a:prstGeom>
          <a:gradFill rotWithShape="1">
            <a:gsLst>
              <a:gs pos="0">
                <a:srgbClr val="003399"/>
              </a:gs>
              <a:gs pos="100000">
                <a:srgbClr val="001847"/>
              </a:gs>
            </a:gsLst>
            <a:lin ang="5400000" scaled="1"/>
          </a:gradFill>
          <a:ln w="9525" algn="ctr">
            <a:noFill/>
            <a:miter lim="800000"/>
            <a:headEnd/>
            <a:tailEnd/>
          </a:ln>
          <a:effectLst/>
        </p:spPr>
        <p:txBody>
          <a:bodyPr anchor="ctr">
            <a:spAutoFit/>
          </a:bodyPr>
          <a:lstStyle/>
          <a:p>
            <a:r>
              <a:rPr lang="en-US" sz="1600" b="1" dirty="0" err="1">
                <a:solidFill>
                  <a:srgbClr val="FFFF99"/>
                </a:solidFill>
                <a:latin typeface="Trebuchet MS" pitchFamily="34" charset="0"/>
              </a:rPr>
              <a:t>A’maal</a:t>
            </a:r>
            <a:r>
              <a:rPr lang="en-US" sz="1600" b="1" dirty="0">
                <a:solidFill>
                  <a:srgbClr val="FFFF99"/>
                </a:solidFill>
                <a:latin typeface="Trebuchet MS" pitchFamily="34" charset="0"/>
              </a:rPr>
              <a:t> for First Day of </a:t>
            </a:r>
            <a:r>
              <a:rPr lang="en-US" sz="1600" b="1" dirty="0" err="1">
                <a:solidFill>
                  <a:srgbClr val="FFFF99"/>
                </a:solidFill>
                <a:latin typeface="Trebuchet MS" pitchFamily="34" charset="0"/>
              </a:rPr>
              <a:t>Ramadhan</a:t>
            </a:r>
            <a:endParaRPr lang="en-GB" sz="1600" b="1" dirty="0">
              <a:solidFill>
                <a:srgbClr val="FFFF99"/>
              </a:solidFill>
              <a:latin typeface="Trebuchet MS" pitchFamily="34" charset="0"/>
            </a:endParaRPr>
          </a:p>
        </p:txBody>
      </p:sp>
      <p:sp>
        <p:nvSpPr>
          <p:cNvPr id="9" name="Subtitle 4"/>
          <p:cNvSpPr txBox="1">
            <a:spLocks/>
          </p:cNvSpPr>
          <p:nvPr/>
        </p:nvSpPr>
        <p:spPr bwMode="auto">
          <a:xfrm>
            <a:off x="301752" y="4114800"/>
            <a:ext cx="8686800" cy="36576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rtl="1">
              <a:spcBef>
                <a:spcPts val="0"/>
              </a:spcBef>
              <a:defRPr/>
            </a:pPr>
            <a:r>
              <a:rPr lang="ar-AE" sz="3200" b="1" dirty="0">
                <a:solidFill>
                  <a:schemeClr val="accent1">
                    <a:lumMod val="75000"/>
                  </a:schemeClr>
                </a:solidFill>
                <a:latin typeface="Alvi Nastaleeq" pitchFamily="2" charset="-78"/>
                <a:ea typeface="MS Mincho" pitchFamily="49" charset="-128"/>
                <a:cs typeface="Alvi Nastaleeq" pitchFamily="2" charset="-78"/>
              </a:rPr>
              <a:t>اردو</a:t>
            </a:r>
            <a:endParaRPr kumimoji="0" lang="en-US" sz="3200" b="1" i="0" u="none" strike="noStrike" kern="1200" cap="none" spc="0" normalizeH="0" baseline="0" noProof="0" dirty="0">
              <a:ln>
                <a:noFill/>
              </a:ln>
              <a:solidFill>
                <a:schemeClr val="accent1">
                  <a:lumMod val="75000"/>
                </a:schemeClr>
              </a:solidFill>
              <a:effectLst/>
              <a:uLnTx/>
              <a:uFillTx/>
              <a:latin typeface="Alvi Nastaleeq" pitchFamily="2" charset="-78"/>
              <a:ea typeface="MS Mincho" pitchFamily="49" charset="-128"/>
              <a:cs typeface="Alvi Nastaleeq" pitchFamily="2" charset="-78"/>
            </a:endParaRPr>
          </a:p>
        </p:txBody>
      </p:sp>
      <p:sp>
        <p:nvSpPr>
          <p:cNvPr id="10" name="Subtitle 4"/>
          <p:cNvSpPr txBox="1">
            <a:spLocks/>
          </p:cNvSpPr>
          <p:nvPr/>
        </p:nvSpPr>
        <p:spPr bwMode="auto">
          <a:xfrm>
            <a:off x="155448" y="5029200"/>
            <a:ext cx="8686800" cy="838200"/>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a:spcBef>
                <a:spcPts val="0"/>
              </a:spcBef>
              <a:defRPr/>
            </a:pPr>
            <a:r>
              <a:rPr lang="hi-IN" sz="2000" b="1" dirty="0">
                <a:solidFill>
                  <a:schemeClr val="accent1">
                    <a:lumMod val="75000"/>
                  </a:schemeClr>
                </a:solidFill>
                <a:ea typeface="Mangal" pitchFamily="2"/>
                <a:cs typeface="Mangal" pitchFamily="2"/>
              </a:rPr>
              <a:t>हिंदी</a:t>
            </a:r>
            <a:endParaRPr kumimoji="0" lang="en-US" sz="2000" b="1" i="0" u="none" strike="noStrike" kern="1200" cap="none" spc="0" normalizeH="0" baseline="0" noProof="0" dirty="0">
              <a:ln>
                <a:noFill/>
              </a:ln>
              <a:solidFill>
                <a:schemeClr val="accent1">
                  <a:lumMod val="75000"/>
                </a:schemeClr>
              </a:solidFill>
              <a:effectLst/>
              <a:uLnTx/>
              <a:uFillTx/>
              <a:latin typeface="+mn-lt"/>
              <a:ea typeface="MS Mincho" pitchFamily="49" charset="-128"/>
              <a:cs typeface="Mangal" pitchFamily="2"/>
            </a:endParaRPr>
          </a:p>
        </p:txBody>
      </p:sp>
      <p:sp>
        <p:nvSpPr>
          <p:cNvPr id="12" name="Title 3"/>
          <p:cNvSpPr txBox="1">
            <a:spLocks/>
          </p:cNvSpPr>
          <p:nvPr/>
        </p:nvSpPr>
        <p:spPr bwMode="auto">
          <a:xfrm>
            <a:off x="228600" y="6053328"/>
            <a:ext cx="8686800" cy="530352"/>
          </a:xfrm>
          <a:prstGeom prst="rect">
            <a:avLst/>
          </a:prstGeom>
          <a:noFill/>
          <a:ln w="9525">
            <a:noFill/>
            <a:miter lim="800000"/>
            <a:headEnd/>
            <a:tailEnd/>
          </a:ln>
          <a:effectLst/>
          <a:extLst>
            <a:ext uri="{91240B29-F687-4F45-9708-019B960494DF}">
              <a14:hiddenLine xmlns:a14="http://schemas.microsoft.com/office/drawing/2010/main" w="9525" algn="ctr">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lgn="ctr">
              <a:lnSpc>
                <a:spcPts val="5500"/>
              </a:lnSpc>
              <a:defRPr/>
            </a:pPr>
            <a:r>
              <a:rPr lang="en-US" sz="2400" b="1" i="1" dirty="0" err="1">
                <a:solidFill>
                  <a:srgbClr val="000066"/>
                </a:solidFill>
              </a:rPr>
              <a:t>fayahulu</a:t>
            </a:r>
            <a:r>
              <a:rPr lang="en-US" sz="2400" b="1" i="1" dirty="0">
                <a:solidFill>
                  <a:srgbClr val="000066"/>
                </a:solidFill>
              </a:rPr>
              <a:t> </a:t>
            </a:r>
            <a:r>
              <a:rPr lang="en-US" sz="2400" b="1" i="1" dirty="0" err="1">
                <a:solidFill>
                  <a:srgbClr val="000066"/>
                </a:solidFill>
              </a:rPr>
              <a:t>dhalika</a:t>
            </a:r>
            <a:r>
              <a:rPr lang="en-US" sz="2400" b="1" i="1" dirty="0">
                <a:solidFill>
                  <a:srgbClr val="000066"/>
                </a:solidFill>
              </a:rPr>
              <a:t> </a:t>
            </a:r>
            <a:r>
              <a:rPr lang="en-US" sz="2400" b="1" i="1" dirty="0" err="1">
                <a:solidFill>
                  <a:srgbClr val="000066"/>
                </a:solidFill>
              </a:rPr>
              <a:t>bayny</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bayna</a:t>
            </a:r>
            <a:r>
              <a:rPr lang="en-US" sz="2400" b="1" i="1" dirty="0">
                <a:solidFill>
                  <a:srgbClr val="000066"/>
                </a:solidFill>
              </a:rPr>
              <a:t> </a:t>
            </a:r>
            <a:r>
              <a:rPr lang="en-US" sz="2400" b="1" i="1" dirty="0" err="1">
                <a:solidFill>
                  <a:srgbClr val="000066"/>
                </a:solidFill>
              </a:rPr>
              <a:t>rahmatika</a:t>
            </a:r>
            <a:r>
              <a:rPr lang="en-US" sz="2400" b="1" i="1" dirty="0">
                <a:solidFill>
                  <a:srgbClr val="000066"/>
                </a:solidFill>
              </a:rPr>
              <a:t> </a:t>
            </a:r>
            <a:r>
              <a:rPr lang="en-US" sz="2400" b="1" i="1" dirty="0" err="1">
                <a:solidFill>
                  <a:srgbClr val="000066"/>
                </a:solidFill>
              </a:rPr>
              <a:t>wa</a:t>
            </a:r>
            <a:r>
              <a:rPr lang="en-US" sz="2400" b="1" i="1" dirty="0">
                <a:solidFill>
                  <a:srgbClr val="000066"/>
                </a:solidFill>
              </a:rPr>
              <a:t> </a:t>
            </a:r>
            <a:r>
              <a:rPr lang="en-US" sz="2400" b="1" i="1" dirty="0" err="1">
                <a:solidFill>
                  <a:srgbClr val="000066"/>
                </a:solidFill>
              </a:rPr>
              <a:t>ridhwanika</a:t>
            </a:r>
            <a:endParaRPr kumimoji="0" lang="en-US" sz="2400" b="1" i="1" u="none" strike="noStrike" kern="1200" cap="none" spc="0" normalizeH="0" baseline="0" noProof="0" dirty="0">
              <a:ln>
                <a:noFill/>
              </a:ln>
              <a:solidFill>
                <a:srgbClr val="000066"/>
              </a:solidFill>
              <a:effectLst/>
              <a:uLnTx/>
              <a:uFillTx/>
              <a:latin typeface="+mj-lt"/>
              <a:ea typeface="+mn-ea"/>
              <a:cs typeface="Attari_Quran" pitchFamily="2" charset="-78"/>
            </a:endParaRPr>
          </a:p>
        </p:txBody>
      </p:sp>
    </p:spTree>
  </p:cSld>
  <p:clrMapOvr>
    <a:masterClrMapping/>
  </p:clrMapOvr>
  <p:transition>
    <p:fade/>
  </p:transition>
</p:sld>
</file>

<file path=ppt/theme/theme1.xml><?xml version="1.0" encoding="utf-8"?>
<a:theme xmlns:a="http://schemas.openxmlformats.org/drawingml/2006/main" name="Default Design">
  <a:themeElements>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0000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FFFFFF"/>
        </a:dk1>
        <a:lt1>
          <a:srgbClr val="FFFFFF"/>
        </a:lt1>
        <a:dk2>
          <a:srgbClr val="FFFFFF"/>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12029</TotalTime>
  <Words>6552</Words>
  <Application>Microsoft Office PowerPoint</Application>
  <PresentationFormat>On-screen Show (4:3)</PresentationFormat>
  <Paragraphs>1265</Paragraphs>
  <Slides>128</Slides>
  <Notes>0</Notes>
  <HiddenSlides>0</HiddenSlides>
  <MMClips>0</MMClips>
  <ScaleCrop>false</ScaleCrop>
  <HeadingPairs>
    <vt:vector size="4" baseType="variant">
      <vt:variant>
        <vt:lpstr>Theme</vt:lpstr>
      </vt:variant>
      <vt:variant>
        <vt:i4>1</vt:i4>
      </vt:variant>
      <vt:variant>
        <vt:lpstr>Slide Titles</vt:lpstr>
      </vt:variant>
      <vt:variant>
        <vt:i4>128</vt:i4>
      </vt:variant>
    </vt:vector>
  </HeadingPairs>
  <TitlesOfParts>
    <vt:vector size="129" baseType="lpstr">
      <vt:lpstr>Default Design</vt:lpstr>
      <vt:lpstr>PowerPoint Presentation</vt:lpstr>
      <vt:lpstr>PowerPoint Presentation</vt:lpstr>
      <vt:lpstr>PowerPoint Presentation</vt:lpstr>
      <vt:lpstr>اَللَّهُمَّ صَلِّ عَلَى مُحَمَّدٍ وَ آلِ مُحَمَّد</vt:lpstr>
      <vt:lpstr>بِسْمِ اللَّهِ الرَّحْمَٰنِ الرَّحِيمِ</vt:lpstr>
      <vt:lpstr>اللّهُمّ قَدْ حَضَرَ شَهْرُ رَمَضَانَ</vt:lpstr>
      <vt:lpstr>وَقَدِ افْتَرضْتَ عَلَيْنَا صِيَامَهُ</vt:lpstr>
      <vt:lpstr>وَأَنْزَلْتَ فِيهِ القُرْآنَ</vt:lpstr>
      <vt:lpstr>هُدَىً لِلنَّاسِ وَبَيّنَاتٍ مِنَ الهُدَى وَالفُرْقَانِ</vt:lpstr>
      <vt:lpstr>اللّهُمّ أَعِنَّا عَلَى صِيَامِهِ</vt:lpstr>
      <vt:lpstr>وَتَقَبّلْهُ مِنَّا</vt:lpstr>
      <vt:lpstr>وَتَسَلَّمْهُ مِنا</vt:lpstr>
      <vt:lpstr>وَسَلّمْهُ لَنَا فِي يُسْرٍ مِنْكَ وَعَافِيَةٍ</vt:lpstr>
      <vt:lpstr>إنّكَ عَلَى كُلّ شَيْءٍ قَدِيرٌ</vt:lpstr>
      <vt:lpstr>اَللَّهُمَّ صَلِّ عَلَى مُحَمَّدٍ وَ آلِ مُحَمَّد</vt:lpstr>
      <vt:lpstr>PowerPoint Presentation</vt:lpstr>
      <vt:lpstr>PowerPoint Presentation</vt:lpstr>
      <vt:lpstr>اَللَّهُمَّ صَلِّ عَلَى مُحَمَّدٍ وَ آلِ مُحَمَّد</vt:lpstr>
      <vt:lpstr>بِسْمِ اللَّهِ الرَّحْمَٰنِ الرَّحِيمِ</vt:lpstr>
      <vt:lpstr>اللّهُمّ إِنّي أَسْأَلُكَ بِاسْمِكَ الّذِي دَانَ لَهُ كُلّ شَيْءٍ</vt:lpstr>
      <vt:lpstr>وَبِرَحْمَتِكَ الّتِي وَسِعَتْ كُلّ شَيْءٍ</vt:lpstr>
      <vt:lpstr>وَبِعَظَمَتِكَ الّتِي تَوَاضَعَ لَهَا كُلّ شَيْءٍ</vt:lpstr>
      <vt:lpstr>وَبِعِزّتِكَ الّتِي قَهَرَتْ كُلّ شَيْءٍ</vt:lpstr>
      <vt:lpstr>وَبِقُوّتِكَ الّتِي خَضَعَ لَهَا كُلّ شَيْءٍ</vt:lpstr>
      <vt:lpstr>وَبِجَبَرُوتِكَ الّتِي غَلَبَتْ كُلّ شَيْءٍ</vt:lpstr>
      <vt:lpstr>وَبِعِلْمِكَ الّذِي أَحَاطَ بِكُلّ شَيْءٍ</vt:lpstr>
      <vt:lpstr>يَا نُورُ يَا قُدّوسُ</vt:lpstr>
      <vt:lpstr>يَا أَوّلُ قَبْلَ كُلّ شَيْءٍ</vt:lpstr>
      <vt:lpstr>وَيَا بَاقِياً بَعْدَ كُلّ شَيْءٍ</vt:lpstr>
      <vt:lpstr>يَا اللّهُ يَا رَحْمنُ</vt:lpstr>
      <vt:lpstr>صَلّ عَلَى مُحَمّدٍ وَآلِ مُحَمّدٍ</vt:lpstr>
      <vt:lpstr>وَاغْفِرْ لِيَ الذّنُوبَ الّتِي تُغَيّرُ النّعَمَ</vt:lpstr>
      <vt:lpstr>وَاغْفِرْ لِيَ الذّنُوبَ الّتِي تُنْزِلُ النّقَمَ</vt:lpstr>
      <vt:lpstr>وَاغْفِرْ لِيَ الذّنُوبَ الّتِي تَقْطَعُ الرّجَاءَ</vt:lpstr>
      <vt:lpstr>وَاغْفِرْ لِيَ الذّنُوبَ الّتِي تُدِيلُ الأَعْدَاءَ</vt:lpstr>
      <vt:lpstr>وَاغْفِرْ لِيَ الذّنُوبَ الّتِي تَرُدّ الدّعَاءَ</vt:lpstr>
      <vt:lpstr>وَاغْفِرْ لِيَ الذّنُوبَ الّتِي يُسْتَحَقّ بِهَا نُزُولُ البَلاءِ</vt:lpstr>
      <vt:lpstr>وَاغْفِرْ لِيَ الذّنُوبَ الّتِي تَحْبِسُ غَيْثَ السّمَاءِ</vt:lpstr>
      <vt:lpstr>وَاغْفِرْ لِيَ الذّنُوبَ الّتِي تَكْشِفُ الغِطَاءَ</vt:lpstr>
      <vt:lpstr>وَاغْفِرْ لِيَ الذّنُوبَ الّتِي تُعَجّلُ الفَنَاءَ</vt:lpstr>
      <vt:lpstr>وَاغْفِرْ لِيَ الذّنُوبَ الّتِي تُورِثُ النّدَمَ</vt:lpstr>
      <vt:lpstr>وَاغْفِرْ لِيَ الذّنُوبَ الّتِي تَهْتِكُ العِصَمَ</vt:lpstr>
      <vt:lpstr>وَأَلْبِسْنِي دِرْعَكَ الحَصِينَةَ الّتِي لا تُرَامُ</vt:lpstr>
      <vt:lpstr>وَعَافِنِي مِنْ شَرّ مَا أُحَاذِرُ بِاللّيْلِ وَالنّهَارِ فِي مُسْتَقْبَلِ سَنَتِي هذِهِ.</vt:lpstr>
      <vt:lpstr>اللّهُمّ رَبّ السّمَاوَاتِ السّبْعِ</vt:lpstr>
      <vt:lpstr>وَرَبّ الأَرَضِينَ السّبْعِ وَمَا فِيهِنّ وَمَا بَيْنَهُنّ</vt:lpstr>
      <vt:lpstr>وَرَبّ العَرْشِ العَظِيمِ</vt:lpstr>
      <vt:lpstr>وَرَبّ السّبْعِ المَثَانِي وَالقُرْآنِ العَظِيمِ</vt:lpstr>
      <vt:lpstr>وَرَبّ إِسْرَافِيلَ وَمِيكَائِيلَ وَجَبْرَائِيلَ</vt:lpstr>
      <vt:lpstr>وَرَبّ مُحَمّدٍ صَلَّى اللّهُ عَلَيْهِ وَآلِهِ سَيّدِ المُرْسَلِينَ وَخَاتَمِ النّبِيّينَ</vt:lpstr>
      <vt:lpstr>أَسْأَلُكَ بِكَ وَبِمَا سَمّيْتَ بِهِ نَفْسَكَ</vt:lpstr>
      <vt:lpstr>يَا عَظِيمُ أَنْتَ الّذِي تَمُنّ بِالعَظِيمِ</vt:lpstr>
      <vt:lpstr>وَتَدْفَعُ كُلّ مَحْذُورٍ</vt:lpstr>
      <vt:lpstr>وَتُعْطِي كُلّ جَزِيلٍ</vt:lpstr>
      <vt:lpstr>وَتُضَاعِفُ الحَسَنَاتِ بِالقَلِيلِ وَبِالكَثِيرِ</vt:lpstr>
      <vt:lpstr>وَتَفْعَلُ مَا تَشَاءُ</vt:lpstr>
      <vt:lpstr>يَا قَدِيرُ يَا اللّهُ يَا رَحْمنُ</vt:lpstr>
      <vt:lpstr>صَلّ عَلَى مُحَمّدٍ وَأَهْلِ بَيْتِهِ</vt:lpstr>
      <vt:lpstr>وَأَلْبِسْنِي فِي مُسْتَقْبِلِ سَنَتِي هذِهِ سِتْرَكَ</vt:lpstr>
      <vt:lpstr>وَنَضّرْ وَجْهِي بِنُورِكَ</vt:lpstr>
      <vt:lpstr>وَأَحِبّنِي بِمَحَبّتِكَ</vt:lpstr>
      <vt:lpstr>وَبَلّغْنِي رِضْوَانَكَ</vt:lpstr>
      <vt:lpstr>وَشَرِيفَ كَرَامَتِكَ</vt:lpstr>
      <vt:lpstr>وَجَسِيمَ عَطِيّتِكَ</vt:lpstr>
      <vt:lpstr>وَأَعْطِنِي مِنْ خَيْرِ مَا عِنْدَكَ</vt:lpstr>
      <vt:lpstr>وَمِنْ خَيْرِ مَا أَنْتَ مُعْطِيهِ أَحَداً مِنْ خَلْقِكَ</vt:lpstr>
      <vt:lpstr>وَأَلْبِسْنِي مَعَ ذلِكَ عَافِيَتَكَ</vt:lpstr>
      <vt:lpstr>يَا مَوْضِعَ كُلّ شَكْوَى</vt:lpstr>
      <vt:lpstr>وَيَا شَاهِدَ كُلّ نَجْوَى</vt:lpstr>
      <vt:lpstr>وَيَا عَالِمَ كُلّ خَفِيّةٍ</vt:lpstr>
      <vt:lpstr>وَيَا دَافِعَ مَا تَشَاءُ مِنْ بَلِيّةٍ</vt:lpstr>
      <vt:lpstr>يَا كَرِيمَ العَفْوِ</vt:lpstr>
      <vt:lpstr>يَا حَسَنَ التّجَاوُزِ</vt:lpstr>
      <vt:lpstr>تَوَفّنِي عَلَى مِلّةِ إِبْرَاهِيمَ وَفِطْرَتِهِ</vt:lpstr>
      <vt:lpstr>وَعَلَى دِينِ مُحَمّدٍ صَلَّى اللّهُ عَلَيْهِ وَآلِهِ وَسُنّتِهِ</vt:lpstr>
      <vt:lpstr>وَعَلَى خَيْرِ الوَفَاةِ فَتَوَفّنِي مُوَالِياً لأَوْلِيَائِكَ</vt:lpstr>
      <vt:lpstr>وَمُعَادِياً لأَعْدَائِكَ.</vt:lpstr>
      <vt:lpstr>اللّهُمّ وَجَنّبْنِي فِي هذِهِ السّنَةِ كُلّ عَمَلٍ أَوْ قَوْلٍ أَوْ فِعْلٍ يُبَاعِدُنِي مِنْكَ</vt:lpstr>
      <vt:lpstr>وَاجْلِبْنِي إِلَى كُلّ عَمَلٍ أَوْ قَوْلٍ أَوْ فِعْلٍ يُقَرّبُنِي مِنْكَ فِي هذِهِ السّنَةَ</vt:lpstr>
      <vt:lpstr>يَا أَرْحَمَ الرَّاحِمِينَ</vt:lpstr>
      <vt:lpstr>وَامْنَعْنِي مِنْ كُلّ عَمَلٍ أَوْ قَوْلٍ أَوْ فِعْلٍ يَكُونُ مِنّي أَخَافُ ضَرَرَ عَاقِبَتِهِ</vt:lpstr>
      <vt:lpstr>وَأَخَافُ مَقْتَكَ إِيَّايَ عَلَيْهِ</vt:lpstr>
      <vt:lpstr>حِذَارَ أَنْ تَصْرِفَ وَجْهَكَ الكَرِيمَ عَنّي</vt:lpstr>
      <vt:lpstr>فَأَسْتَوْجِبَ بِهِ نَقْصاً مِنْ حَظّ لِي عِنْدَكَ</vt:lpstr>
      <vt:lpstr>يَا رَؤُوفُ يَا رَحِيمُ.</vt:lpstr>
      <vt:lpstr>اللّهُمّ اجْعَلْنِي فِي مُسْتَقْبِلِ سَنَتِي هذِهِ فِي حِفْظِكَ</vt:lpstr>
      <vt:lpstr>وَفِي جِوَارِكَ وَفِي كَنَفِكَ</vt:lpstr>
      <vt:lpstr>وَجَلّلْنِي سِتْرَ عَافِيَتِكَ</vt:lpstr>
      <vt:lpstr>وَهَبْ لِي كَرَامَتَكَ</vt:lpstr>
      <vt:lpstr>عَزّ جَارُكَ</vt:lpstr>
      <vt:lpstr>وَجَلّ ثَنَاؤُكَ</vt:lpstr>
      <vt:lpstr>وَلا إِلهَ غَيْرُكَ.</vt:lpstr>
      <vt:lpstr>اللّهُمّ اجْعَلْنِي تَابِعاً لِصَالِحِي مَنْ مَضَى مِنْ أَوْلِيَائِكَ</vt:lpstr>
      <vt:lpstr>وَأَلْحِقْنِي بِهِمْ</vt:lpstr>
      <vt:lpstr>وَاجْعَلْنِي مُسَلّماً لِمَنْ قَالَ بِالصّدْقِ عَلَيْكَ مِنْهُمْ</vt:lpstr>
      <vt:lpstr>وَأَعُوذُ بِكَ اللّهُمّ أَنْ تُحِيطَ بِي خَطِيئَتِي وَظُلْمِي</vt:lpstr>
      <vt:lpstr>وَإِسْرَافِي عَلَى نَفْسِي وَاتّبَاعِي لِهَوَايَ</vt:lpstr>
      <vt:lpstr>وَاشْتِغَالِي بِشَهَوَاتِي</vt:lpstr>
      <vt:lpstr>فَيَحُولُ ذلِكَ بَيْنِي وَبَيْنَ رَحْمَتِكَ وَرِضْوَانِكَ</vt:lpstr>
      <vt:lpstr>فَأَكُونُ مَنْسِيّاً عِنْدَكَ</vt:lpstr>
      <vt:lpstr>مُتَعَرّضاً لِسَخَطِكَ وَنِقْمَتِكَ.</vt:lpstr>
      <vt:lpstr>اللّهُمّ وَفّقْنِي لِكُلّ عَمَلٍ صَالِحٍ تَرْضَى بِهِ عَنّي</vt:lpstr>
      <vt:lpstr>وَقَرّبْنِي إِلَيْكَ زُلْفَى.</vt:lpstr>
      <vt:lpstr>اللّهُمّ كَمَا كَفَيْتَ نَبِيّكَ مُحَمّداً صَلَّى اللّهُ عَلَيْهِ وَآلِهِ هَوْلَ عَدُوّهِ</vt:lpstr>
      <vt:lpstr>وَفَرّجْتَ هَمّهُ</vt:lpstr>
      <vt:lpstr>وَكَشَفْتَ غَمّهُ</vt:lpstr>
      <vt:lpstr>وَصَدَقْتَهُ وَعْدَكَ</vt:lpstr>
      <vt:lpstr>وَأَنْجَزْتَ لَهُ عَهْدَكَ</vt:lpstr>
      <vt:lpstr>اللّهُمّ فَبِذلِكَ فَاكْفِنِي هَوْلَ هذِهِ السّنَةِ</vt:lpstr>
      <vt:lpstr>وَآفَاتِهَا وَأَسْقَامَهَا</vt:lpstr>
      <vt:lpstr>وَفِتْنَتَهَا وَشُرُورَهَا</vt:lpstr>
      <vt:lpstr>وَأَحْزَانَهَا وَضِيقَ المَعَاشِ فِيهَا</vt:lpstr>
      <vt:lpstr>وَبَلّغْنِي بِرَحْمَتِكَ كَمَالَ العَافِيَةِ</vt:lpstr>
      <vt:lpstr>بِتَمَامِ دَوَامِ النّعْمَةِ عِنْدِي إِلَى مُنْتَهَى أَجَلِي</vt:lpstr>
      <vt:lpstr>أَسْأَلُكَ سُؤَالَ مَنْ أَسَاءَ وَظَلَمَ وَاسْتَكَانَ وَاعْتَرَفَ</vt:lpstr>
      <vt:lpstr>وَأَسْأَلُكَ أَنْ تَغْفِرَ لِي مَا مَضَى مِنَ الذّنُوبِ</vt:lpstr>
      <vt:lpstr>الّتِي حَصَرَتْهَا حَفَظَتُكَ</vt:lpstr>
      <vt:lpstr>وَأَحْصَتْهَا كِرَامُ مَلائِكَتِكَ عَلَيّ</vt:lpstr>
      <vt:lpstr>وَأَنْ تَعْصِمَنِي اللّهُمّ مِنَ الذّنُوبِ</vt:lpstr>
      <vt:lpstr>فِيمَا بَقِيَ مِنْ عُمْرِي إِلَى مُنْتَهَى أَجَلِي</vt:lpstr>
      <vt:lpstr>يَا اللّهُ يَا رَحْمنُ يَا رَحِيمُ</vt:lpstr>
      <vt:lpstr>صَلّ عَلَى مُحَمّدٍ وَأَهْلِ بَيْتِ مُحَمّدٍ</vt:lpstr>
      <vt:lpstr>وَآتِنِي كُلّ مَا سَأَلْتُكَ وَرَغِبْتُ إِلَيْكَ فِيهِ</vt:lpstr>
      <vt:lpstr>فَإِنّكَ أَمَرْتَنِي بِالدّعَاءِ</vt:lpstr>
      <vt:lpstr>وَتَكَفّلْتَ لِي بِالاِجَابَةِ</vt:lpstr>
      <vt:lpstr>يَا أَرْحَمَ الرَّاحِمِينَ.</vt:lpstr>
      <vt:lpstr>اَللَّهُمَّ صَلِّ عَلَى مُحَمَّدٍ وَ آلِ مُحَمَّد</vt:lpstr>
      <vt:lpstr>Please recite   Sūrat al-Fātiḥah for ALL MARHUMEEN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Rehan Ali Lotlikar</dc:creator>
  <cp:lastModifiedBy>Ali Muhammad</cp:lastModifiedBy>
  <cp:revision>200</cp:revision>
  <cp:lastPrinted>1601-01-01T00:00:00Z</cp:lastPrinted>
  <dcterms:created xsi:type="dcterms:W3CDTF">1601-01-01T00:00:00Z</dcterms:created>
  <dcterms:modified xsi:type="dcterms:W3CDTF">2021-03-26T20:02:50Z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